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1" r:id="rId2"/>
  </p:sldMasterIdLst>
  <p:notesMasterIdLst>
    <p:notesMasterId r:id="rId42"/>
  </p:notesMasterIdLst>
  <p:sldIdLst>
    <p:sldId id="399" r:id="rId3"/>
    <p:sldId id="1310" r:id="rId4"/>
    <p:sldId id="1415" r:id="rId5"/>
    <p:sldId id="1416" r:id="rId6"/>
    <p:sldId id="1396" r:id="rId7"/>
    <p:sldId id="1417" r:id="rId8"/>
    <p:sldId id="434" r:id="rId9"/>
    <p:sldId id="1419" r:id="rId10"/>
    <p:sldId id="1404" r:id="rId11"/>
    <p:sldId id="1405" r:id="rId12"/>
    <p:sldId id="1406" r:id="rId13"/>
    <p:sldId id="1409" r:id="rId14"/>
    <p:sldId id="1410" r:id="rId15"/>
    <p:sldId id="1427" r:id="rId16"/>
    <p:sldId id="1453" r:id="rId17"/>
    <p:sldId id="1454" r:id="rId18"/>
    <p:sldId id="1448" r:id="rId19"/>
    <p:sldId id="1444" r:id="rId20"/>
    <p:sldId id="1447" r:id="rId21"/>
    <p:sldId id="1425" r:id="rId22"/>
    <p:sldId id="1451" r:id="rId23"/>
    <p:sldId id="1428" r:id="rId24"/>
    <p:sldId id="1424" r:id="rId25"/>
    <p:sldId id="1435" r:id="rId26"/>
    <p:sldId id="1426" r:id="rId27"/>
    <p:sldId id="1432" r:id="rId28"/>
    <p:sldId id="1439" r:id="rId29"/>
    <p:sldId id="1440" r:id="rId30"/>
    <p:sldId id="1441" r:id="rId31"/>
    <p:sldId id="1452" r:id="rId32"/>
    <p:sldId id="1442" r:id="rId33"/>
    <p:sldId id="1433" r:id="rId34"/>
    <p:sldId id="1429" r:id="rId35"/>
    <p:sldId id="1412" r:id="rId36"/>
    <p:sldId id="1430" r:id="rId37"/>
    <p:sldId id="1431" r:id="rId38"/>
    <p:sldId id="1294" r:id="rId39"/>
    <p:sldId id="1446" r:id="rId40"/>
    <p:sldId id="1438" r:id="rId4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86481" autoAdjust="0"/>
  </p:normalViewPr>
  <p:slideViewPr>
    <p:cSldViewPr snapToGrid="0">
      <p:cViewPr>
        <p:scale>
          <a:sx n="75" d="100"/>
          <a:sy n="75" d="100"/>
        </p:scale>
        <p:origin x="540" y="-204"/>
      </p:cViewPr>
      <p:guideLst/>
    </p:cSldViewPr>
  </p:slideViewPr>
  <p:outlineViewPr>
    <p:cViewPr>
      <p:scale>
        <a:sx n="33" d="100"/>
        <a:sy n="33" d="100"/>
      </p:scale>
      <p:origin x="0" y="-193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FD2D686-82E6-440B-A5CC-FB2786DC387E}" type="datetimeFigureOut">
              <a:rPr lang="en-US" smtClean="0"/>
              <a:t>5/4/2022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C1C1E98-2F62-4D6D-8A1E-74C1482EE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02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C1E98-2F62-4D6D-8A1E-74C1482EE1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5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D3DF7-73EE-3E4D-9809-02B5CBE3AF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10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" y="3336635"/>
            <a:ext cx="12192000" cy="211282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cap="all" dirty="0">
              <a:latin typeface="Trebuchet M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1683" y="3697111"/>
            <a:ext cx="11008635" cy="767116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3000" cap="all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DOCUMENT TITLE 30 PT.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8351" y="4572000"/>
            <a:ext cx="10955299" cy="457200"/>
          </a:xfrm>
        </p:spPr>
        <p:txBody>
          <a:bodyPr anchor="ctr"/>
          <a:lstStyle>
            <a:lvl1pPr algn="ctr"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Name 22 </a:t>
            </a:r>
            <a:r>
              <a:rPr lang="en-US" dirty="0" err="1"/>
              <a:t>pt</a:t>
            </a:r>
            <a:r>
              <a:rPr lang="en-US" dirty="0"/>
              <a:t> | Insert Date 22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7200" y="5808058"/>
            <a:ext cx="2338001" cy="6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4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" y="3336635"/>
            <a:ext cx="12192000" cy="211282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cap="all" dirty="0">
              <a:latin typeface="Trebuchet M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1683" y="3697111"/>
            <a:ext cx="11008635" cy="767116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3000" cap="all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DOCUMENT TITLE 30 PT.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8351" y="4572000"/>
            <a:ext cx="10955299" cy="457200"/>
          </a:xfrm>
        </p:spPr>
        <p:txBody>
          <a:bodyPr anchor="ctr"/>
          <a:lstStyle>
            <a:lvl1pPr algn="ctr"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Name 22 </a:t>
            </a:r>
            <a:r>
              <a:rPr lang="en-US" dirty="0" err="1"/>
              <a:t>pt</a:t>
            </a:r>
            <a:r>
              <a:rPr lang="en-US" dirty="0"/>
              <a:t> | Insert Date 22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7200" y="5808058"/>
            <a:ext cx="2338001" cy="6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68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439" t="1082"/>
          <a:stretch/>
        </p:blipFill>
        <p:spPr>
          <a:xfrm>
            <a:off x="0" y="0"/>
            <a:ext cx="12192000" cy="696301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" y="3336635"/>
            <a:ext cx="12192000" cy="211282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cap="all" dirty="0">
              <a:latin typeface="Trebuchet M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1683" y="3697111"/>
            <a:ext cx="11008635" cy="767116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3000" cap="all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DOCUMENT TITLE 30 PT.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18351" y="4572000"/>
            <a:ext cx="10955299" cy="457200"/>
          </a:xfrm>
        </p:spPr>
        <p:txBody>
          <a:bodyPr anchor="ctr"/>
          <a:lstStyle>
            <a:lvl1pPr algn="ctr"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Name 22 </a:t>
            </a:r>
            <a:r>
              <a:rPr lang="en-US" dirty="0" err="1"/>
              <a:t>pt</a:t>
            </a:r>
            <a:r>
              <a:rPr lang="en-US" dirty="0"/>
              <a:t> | Insert Date 22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7200" y="5808058"/>
            <a:ext cx="2338001" cy="668943"/>
          </a:xfrm>
          <a:prstGeom prst="rect">
            <a:avLst/>
          </a:prstGeom>
          <a:effectLst>
            <a:glow rad="406400">
              <a:schemeClr val="bg1">
                <a:alpha val="18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34479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772750"/>
            <a:ext cx="10972800" cy="1314628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3000" cap="all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DIVIDER SLIDE TITLE 30 </a:t>
            </a:r>
            <a:r>
              <a:rPr lang="en-US" dirty="0" err="1"/>
              <a:t>pt</a:t>
            </a:r>
            <a:r>
              <a:rPr lang="en-US" dirty="0"/>
              <a:t> one 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4388686"/>
            <a:ext cx="10988843" cy="457200"/>
          </a:xfr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Optional Section Subtitle 20 </a:t>
            </a:r>
            <a:r>
              <a:rPr lang="en-US" dirty="0" err="1"/>
              <a:t>pt</a:t>
            </a:r>
            <a:r>
              <a:rPr lang="en-US" dirty="0"/>
              <a:t> One Line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01" y="5808124"/>
            <a:ext cx="2338001" cy="6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2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–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152953"/>
            <a:ext cx="10972800" cy="434975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 baseline="0">
                <a:solidFill>
                  <a:srgbClr val="FA6E1C"/>
                </a:solidFill>
              </a:defRPr>
            </a:lvl1pPr>
          </a:lstStyle>
          <a:p>
            <a:pPr lvl="0"/>
            <a:r>
              <a:rPr lang="en-US" dirty="0"/>
              <a:t>Insert subtitle TREBUCHET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09600" y="1676401"/>
            <a:ext cx="10972800" cy="4568825"/>
          </a:xfrm>
        </p:spPr>
        <p:txBody>
          <a:bodyPr/>
          <a:lstStyle>
            <a:lvl1pPr>
              <a:defRPr baseline="0"/>
            </a:lvl1pPr>
            <a:lvl2pPr marL="203200" indent="-160338">
              <a:buSzPct val="110000"/>
              <a:defRPr baseline="0"/>
            </a:lvl2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Bullet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6755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–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152953"/>
            <a:ext cx="10972800" cy="434975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 baseline="0">
                <a:solidFill>
                  <a:srgbClr val="FA6E1C"/>
                </a:solidFill>
              </a:defRPr>
            </a:lvl1pPr>
          </a:lstStyle>
          <a:p>
            <a:pPr lvl="0"/>
            <a:r>
              <a:rPr lang="en-US" dirty="0"/>
              <a:t>Insert subtitle TREBUCHET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 hasCustomPrompt="1"/>
          </p:nvPr>
        </p:nvSpPr>
        <p:spPr>
          <a:xfrm>
            <a:off x="609600" y="1675911"/>
            <a:ext cx="10972800" cy="4581525"/>
          </a:xfrm>
        </p:spPr>
        <p:txBody>
          <a:bodyPr/>
          <a:lstStyle>
            <a:lvl1pPr marL="134938" indent="-134938">
              <a:buFont typeface="Arial"/>
              <a:buChar char="•"/>
              <a:defRPr baseline="0"/>
            </a:lvl1pPr>
            <a:lvl2pPr marL="344488" indent="-176213">
              <a:buFont typeface="Lucida Grande"/>
              <a:buChar char="-"/>
              <a:defRPr/>
            </a:lvl2pPr>
            <a:lvl3pPr marL="538163" indent="-185738">
              <a:buFont typeface="Courier New"/>
              <a:buChar char="o"/>
              <a:defRPr/>
            </a:lvl3pPr>
            <a:lvl4pPr marL="704850" indent="-158750">
              <a:buFont typeface="Wingdings" charset="2"/>
              <a:buChar char="§"/>
              <a:defRPr/>
            </a:lvl4pPr>
            <a:lvl5pPr marL="890588" indent="-173038">
              <a:buFont typeface="Lucida Grande"/>
              <a:buChar char="»"/>
              <a:defRPr/>
            </a:lvl5pPr>
          </a:lstStyle>
          <a:p>
            <a:pPr lvl="0"/>
            <a:r>
              <a:rPr lang="en-US" dirty="0"/>
              <a:t>First level bullet 16 </a:t>
            </a:r>
            <a:r>
              <a:rPr lang="en-US" dirty="0" err="1"/>
              <a:t>pt</a:t>
            </a:r>
            <a:r>
              <a:rPr lang="en-US" dirty="0"/>
              <a:t> (indent to dash)</a:t>
            </a:r>
          </a:p>
          <a:p>
            <a:pPr lvl="1"/>
            <a:r>
              <a:rPr lang="en-US" dirty="0"/>
              <a:t>Second level 14 pt</a:t>
            </a:r>
          </a:p>
          <a:p>
            <a:pPr lvl="2"/>
            <a:r>
              <a:rPr lang="en-US" dirty="0"/>
              <a:t>Third level 14 pt</a:t>
            </a:r>
          </a:p>
          <a:p>
            <a:pPr lvl="3"/>
            <a:r>
              <a:rPr lang="en-US" dirty="0"/>
              <a:t>Fourth level 14 pt</a:t>
            </a:r>
          </a:p>
          <a:p>
            <a:pPr lvl="4"/>
            <a:r>
              <a:rPr lang="en-US" dirty="0"/>
              <a:t>Fifth level 14 pt</a:t>
            </a:r>
          </a:p>
        </p:txBody>
      </p:sp>
    </p:spTree>
    <p:extLst>
      <p:ext uri="{BB962C8B-B14F-4D97-AF65-F5344CB8AC3E}">
        <p14:creationId xmlns:p14="http://schemas.microsoft.com/office/powerpoint/2010/main" val="2060702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–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09600" y="1676401"/>
            <a:ext cx="10972800" cy="4568825"/>
          </a:xfrm>
        </p:spPr>
        <p:txBody>
          <a:bodyPr/>
          <a:lstStyle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47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6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rgbClr val="C72627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65226"/>
            <a:ext cx="5199043" cy="424007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>
                <a:solidFill>
                  <a:srgbClr val="FA6E1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subtitle TREBUCHET 18 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6400800" y="1316416"/>
            <a:ext cx="5181600" cy="4923694"/>
          </a:xfrm>
        </p:spPr>
        <p:txBody>
          <a:bodyPr/>
          <a:lstStyle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09600" y="1677989"/>
            <a:ext cx="5181600" cy="4568825"/>
          </a:xfrm>
        </p:spPr>
        <p:txBody>
          <a:bodyPr/>
          <a:lstStyle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rgbClr val="C72627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64017"/>
            <a:ext cx="5199043" cy="424007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>
                <a:solidFill>
                  <a:srgbClr val="FA6E1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subtitle TREBUCHET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408980" y="1164017"/>
            <a:ext cx="5199043" cy="424007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>
                <a:solidFill>
                  <a:srgbClr val="FA6E1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subtitle TREBUCHET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6408980" y="1677989"/>
            <a:ext cx="5181600" cy="4567237"/>
          </a:xfrm>
        </p:spPr>
        <p:txBody>
          <a:bodyPr/>
          <a:lstStyle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09600" y="1677989"/>
            <a:ext cx="5181600" cy="4568825"/>
          </a:xfrm>
        </p:spPr>
        <p:txBody>
          <a:bodyPr/>
          <a:lstStyle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7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–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63977"/>
            <a:ext cx="5199043" cy="424007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>
                <a:solidFill>
                  <a:srgbClr val="FA6E1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subtitle TREBUCHET 18 pt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408980" y="1163977"/>
            <a:ext cx="5199043" cy="424007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>
                <a:solidFill>
                  <a:srgbClr val="FA6E1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subtitle TREBUCHET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04043" y="3794106"/>
            <a:ext cx="5199043" cy="424007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0"/>
              </a:spcBef>
              <a:defRPr sz="1800" b="1" cap="all">
                <a:solidFill>
                  <a:srgbClr val="FA6E1C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Insert subtitle TREBUCHET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609600" y="1677989"/>
            <a:ext cx="5181600" cy="4568825"/>
          </a:xfrm>
        </p:spPr>
        <p:txBody>
          <a:bodyPr/>
          <a:lstStyle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20" hasCustomPrompt="1"/>
          </p:nvPr>
        </p:nvSpPr>
        <p:spPr>
          <a:xfrm>
            <a:off x="6404043" y="1677989"/>
            <a:ext cx="5181600" cy="1979612"/>
          </a:xfrm>
        </p:spPr>
        <p:txBody>
          <a:bodyPr/>
          <a:lstStyle>
            <a:lvl1pPr>
              <a:defRPr baseline="0"/>
            </a:lvl1pPr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6404043" y="4301144"/>
            <a:ext cx="5181600" cy="1942495"/>
          </a:xfrm>
        </p:spPr>
        <p:txBody>
          <a:bodyPr/>
          <a:lstStyle>
            <a:lvl2pPr marL="203200" indent="-160338">
              <a:buSzPct val="110000"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Body copy 16 </a:t>
            </a:r>
            <a:r>
              <a:rPr lang="en-US" dirty="0" err="1"/>
              <a:t>pt</a:t>
            </a:r>
            <a:r>
              <a:rPr lang="en-US" dirty="0"/>
              <a:t> (indent to bullet)</a:t>
            </a:r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p</a:t>
            </a:r>
          </a:p>
        </p:txBody>
      </p:sp>
    </p:spTree>
    <p:extLst>
      <p:ext uri="{BB962C8B-B14F-4D97-AF65-F5344CB8AC3E}">
        <p14:creationId xmlns:p14="http://schemas.microsoft.com/office/powerpoint/2010/main" val="2745043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8061"/>
            <a:ext cx="10972800" cy="72929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E0B00-4FDE-D040-8275-1F4B80113D68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68774"/>
            <a:ext cx="12192000" cy="0"/>
          </a:xfrm>
          <a:prstGeom prst="line">
            <a:avLst/>
          </a:prstGeom>
          <a:ln w="28575">
            <a:solidFill>
              <a:srgbClr val="F6B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9600" y="1675794"/>
            <a:ext cx="10972800" cy="4575175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en-US" dirty="0"/>
              <a:t>Click the icon to add an image to this slide</a:t>
            </a:r>
          </a:p>
        </p:txBody>
      </p:sp>
    </p:spTree>
    <p:extLst>
      <p:ext uri="{BB962C8B-B14F-4D97-AF65-F5344CB8AC3E}">
        <p14:creationId xmlns:p14="http://schemas.microsoft.com/office/powerpoint/2010/main" val="3179201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1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00175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0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2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08061"/>
            <a:ext cx="10972800" cy="72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 Trebuchet 24 pt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56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Body copy Trebuchet 16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Second level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Third level 14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Fourth level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Fifth level 14 </a:t>
            </a:r>
            <a:r>
              <a:rPr lang="en-US" dirty="0" err="1"/>
              <a:t>pt</a:t>
            </a:r>
            <a:endParaRPr lang="en-US" dirty="0"/>
          </a:p>
          <a:p>
            <a:pPr lvl="5"/>
            <a:r>
              <a:rPr lang="en-US" dirty="0"/>
              <a:t>Sixth level 14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400" y="6548439"/>
            <a:ext cx="459824" cy="1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  <a:latin typeface="Trebuchet MS"/>
              </a:defRPr>
            </a:lvl1pPr>
          </a:lstStyle>
          <a:p>
            <a:fld id="{4A15B919-E3DF-8843-A034-99A3C3E2A01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769601" y="6370870"/>
            <a:ext cx="1169903" cy="3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1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</p:sldLayoutIdLst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200" b="1" spc="0">
          <a:solidFill>
            <a:srgbClr val="C72627"/>
          </a:solidFill>
          <a:latin typeface="Trebuchet MS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algn="l" rtl="0" eaLnBrk="1" fontAlgn="base" hangingPunct="1">
        <a:lnSpc>
          <a:spcPct val="105000"/>
        </a:lnSpc>
        <a:spcBef>
          <a:spcPct val="40000"/>
        </a:spcBef>
        <a:spcAft>
          <a:spcPct val="0"/>
        </a:spcAft>
        <a:defRPr sz="1600" baseline="0">
          <a:solidFill>
            <a:schemeClr val="tx1"/>
          </a:solidFill>
          <a:latin typeface="Trebuchet MS"/>
          <a:ea typeface="+mn-ea"/>
          <a:cs typeface="+mn-cs"/>
        </a:defRPr>
      </a:lvl1pPr>
      <a:lvl2pPr marL="190500" indent="-160338" algn="l" rtl="0" eaLnBrk="1" fontAlgn="base" hangingPunct="1">
        <a:lnSpc>
          <a:spcPct val="105000"/>
        </a:lnSpc>
        <a:spcBef>
          <a:spcPct val="15000"/>
        </a:spcBef>
        <a:spcAft>
          <a:spcPct val="0"/>
        </a:spcAft>
        <a:buSzPct val="110000"/>
        <a:buChar char="•"/>
        <a:defRPr sz="1400">
          <a:solidFill>
            <a:schemeClr val="tx1"/>
          </a:solidFill>
          <a:latin typeface="Trebuchet MS"/>
          <a:ea typeface="+mn-ea"/>
        </a:defRPr>
      </a:lvl2pPr>
      <a:lvl3pPr marL="428625" indent="-176213" algn="l" rtl="0" eaLnBrk="1" fontAlgn="base" hangingPunct="1">
        <a:lnSpc>
          <a:spcPct val="105000"/>
        </a:lnSpc>
        <a:spcBef>
          <a:spcPct val="5000"/>
        </a:spcBef>
        <a:spcAft>
          <a:spcPct val="0"/>
        </a:spcAft>
        <a:buFont typeface="Lucida Grande"/>
        <a:buChar char="-"/>
        <a:defRPr sz="1400">
          <a:solidFill>
            <a:schemeClr val="tx1"/>
          </a:solidFill>
          <a:latin typeface="Trebuchet MS"/>
          <a:ea typeface="+mn-ea"/>
        </a:defRPr>
      </a:lvl3pPr>
      <a:lvl4pPr marL="566738" indent="-153988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Font typeface="Courier New"/>
        <a:buChar char="o"/>
        <a:defRPr sz="1400">
          <a:solidFill>
            <a:schemeClr val="tx1"/>
          </a:solidFill>
          <a:latin typeface="Trebuchet MS"/>
          <a:ea typeface="+mn-ea"/>
        </a:defRPr>
      </a:lvl4pPr>
      <a:lvl5pPr marL="765175" indent="-160338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Font typeface="Wingdings" charset="2"/>
        <a:buChar char="§"/>
        <a:defRPr sz="1400">
          <a:solidFill>
            <a:schemeClr val="tx1"/>
          </a:solidFill>
          <a:latin typeface="Trebuchet MS"/>
          <a:ea typeface="+mn-ea"/>
        </a:defRPr>
      </a:lvl5pPr>
      <a:lvl6pPr marL="931863" indent="-157163" algn="l" rtl="0" eaLnBrk="1" fontAlgn="base" hangingPunct="1">
        <a:spcBef>
          <a:spcPct val="0"/>
        </a:spcBef>
        <a:spcAft>
          <a:spcPct val="0"/>
        </a:spcAft>
        <a:buFont typeface="Lucida Grande"/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0605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7pPr>
      <a:lvl8pPr marL="25177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8pPr>
      <a:lvl9pPr marL="2974975" indent="-174625" algn="l" rtl="0" eaLnBrk="1" fontAlgn="base" hangingPunct="1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.xlsx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7015900" cy="3686015"/>
          </a:xfrm>
        </p:spPr>
        <p:txBody>
          <a:bodyPr>
            <a:normAutofit/>
          </a:bodyPr>
          <a:lstStyle/>
          <a:p>
            <a:pPr algn="ctr"/>
            <a:br>
              <a:rPr lang="en-US" sz="3200" dirty="0"/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Ocean Pines Strategic Planning Advisory Committee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April Monthly Meeting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5/5/22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101FED4-0599-5846-9795-3926D5E5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" y="326149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Conclusions &amp; Implications Summary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310C96-1680-8641-946F-814C29621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18" y="1961873"/>
            <a:ext cx="5606298" cy="452679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Pines has a great recent financial track record, with three straight years of positive financial performance. Total amenities are profitable.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Pines property owners are very satisfied and would highly recommend Ocean Pines to others.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largest gaps between what is important and current customer satisfaction are in maintenance of infrastructure, community appearance and HOA fee value for the money.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571E88A-B60D-9648-ADF9-52495A611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2" y="1961873"/>
            <a:ext cx="5676057" cy="47437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strive to continue the positive financial performance, while better communicating amenity profitability.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continue to track satisfaction, and aspire to improve when possible.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prioritize infrastructure investments, community appearance, and keeping assessments reasonable and appropriate.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6">
            <a:extLst>
              <a:ext uri="{FF2B5EF4-FFF2-40B4-BE49-F238E27FC236}">
                <a16:creationId xmlns:a16="http://schemas.microsoft.com/office/drawing/2014/main" id="{9D7DEB10-B39C-C74E-A6A6-A3B91633E6D1}"/>
              </a:ext>
            </a:extLst>
          </p:cNvPr>
          <p:cNvSpPr/>
          <p:nvPr/>
        </p:nvSpPr>
        <p:spPr>
          <a:xfrm>
            <a:off x="5712317" y="2681897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6">
            <a:extLst>
              <a:ext uri="{FF2B5EF4-FFF2-40B4-BE49-F238E27FC236}">
                <a16:creationId xmlns:a16="http://schemas.microsoft.com/office/drawing/2014/main" id="{993A9F56-C7EF-0A44-B1EF-B3CA900D4237}"/>
              </a:ext>
            </a:extLst>
          </p:cNvPr>
          <p:cNvSpPr/>
          <p:nvPr/>
        </p:nvSpPr>
        <p:spPr>
          <a:xfrm>
            <a:off x="5712317" y="3606766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6">
            <a:extLst>
              <a:ext uri="{FF2B5EF4-FFF2-40B4-BE49-F238E27FC236}">
                <a16:creationId xmlns:a16="http://schemas.microsoft.com/office/drawing/2014/main" id="{0443C8B3-0268-1344-88DA-1B9E757C0F08}"/>
              </a:ext>
            </a:extLst>
          </p:cNvPr>
          <p:cNvSpPr/>
          <p:nvPr/>
        </p:nvSpPr>
        <p:spPr>
          <a:xfrm>
            <a:off x="5712316" y="4531635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2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55FC-5D5D-4F2A-8DE1-10637F3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" y="326149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Conclusions &amp; Implications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E9271-8553-4444-8A9D-F76CE8B1D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18" y="1961873"/>
            <a:ext cx="5606298" cy="452679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was higher positive support for investing in current amenities vs. investing in new amenities. Overall, those who used amenities were very satisfied.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five core values had high importance, and transparency was identified as the #1 issue to address.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of the top five “Issues/Opportunities” identified were electronic voting, higher amenity premiums for nonresidents, and support for increased enforcement of covenants and regulations.</a:t>
            </a: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A4351-AFCD-45F1-ADD6-F705D0468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2" y="1961873"/>
            <a:ext cx="5676057" cy="47437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continue to improve current amenities, and track for amenity usage, satisfaction and ROI*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adopt, embrace and activate the six core values of Integrity, Accountability, Collaboration, Respect, Sustainability and Transparency.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could increase satisfaction and profitability through electronic voting, higher nonresident amenity fees, and fining for violations.</a:t>
            </a: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Right 6">
            <a:extLst>
              <a:ext uri="{FF2B5EF4-FFF2-40B4-BE49-F238E27FC236}">
                <a16:creationId xmlns:a16="http://schemas.microsoft.com/office/drawing/2014/main" id="{0B152861-4191-384D-9839-F81B7EAA8B26}"/>
              </a:ext>
            </a:extLst>
          </p:cNvPr>
          <p:cNvSpPr/>
          <p:nvPr/>
        </p:nvSpPr>
        <p:spPr>
          <a:xfrm>
            <a:off x="5712317" y="2681897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6">
            <a:extLst>
              <a:ext uri="{FF2B5EF4-FFF2-40B4-BE49-F238E27FC236}">
                <a16:creationId xmlns:a16="http://schemas.microsoft.com/office/drawing/2014/main" id="{C82E4B24-0ACF-E64C-92A0-AD674EA1476F}"/>
              </a:ext>
            </a:extLst>
          </p:cNvPr>
          <p:cNvSpPr/>
          <p:nvPr/>
        </p:nvSpPr>
        <p:spPr>
          <a:xfrm>
            <a:off x="5712317" y="3606766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6">
            <a:extLst>
              <a:ext uri="{FF2B5EF4-FFF2-40B4-BE49-F238E27FC236}">
                <a16:creationId xmlns:a16="http://schemas.microsoft.com/office/drawing/2014/main" id="{0BCC984B-0AE4-B849-B958-5488A181D34C}"/>
              </a:ext>
            </a:extLst>
          </p:cNvPr>
          <p:cNvSpPr/>
          <p:nvPr/>
        </p:nvSpPr>
        <p:spPr>
          <a:xfrm>
            <a:off x="5712316" y="4531635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AC264-BC7F-481B-9B10-45AD9FF9D8C0}"/>
              </a:ext>
            </a:extLst>
          </p:cNvPr>
          <p:cNvSpPr txBox="1"/>
          <p:nvPr/>
        </p:nvSpPr>
        <p:spPr>
          <a:xfrm>
            <a:off x="249140" y="6488667"/>
            <a:ext cx="22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Return on Investment</a:t>
            </a:r>
          </a:p>
        </p:txBody>
      </p:sp>
    </p:spTree>
    <p:extLst>
      <p:ext uri="{BB962C8B-B14F-4D97-AF65-F5344CB8AC3E}">
        <p14:creationId xmlns:p14="http://schemas.microsoft.com/office/powerpoint/2010/main" val="419187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 (not objectives)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1917701"/>
            <a:ext cx="10058400" cy="4165599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Goal Definition: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end toward which effort is directed (Source: Webster)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What would you like Ocean Pines Association to accomplish over the next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 years?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Unrelated examples of goals: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Speed Rail Travel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 World War 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Grow profitability of Reese Peanut Butter Cups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Sometimes referred to as strategic imperatives or strategic 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Goals are not objectives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(not specific and measurable); Objectives will come later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However, Goals should answer the question, what do we want to achieve…..and be significant/realistic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95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1917701"/>
            <a:ext cx="10058400" cy="41655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What would you like Ocean Pines Association to accomplish over the next 5 years?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Goals should be aligned with the agreed upon situation analysis conclusions &amp; recommendations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Goals should answer the question, what do we want to achieve…..and be significant/realistic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40881-24B6-4674-8354-EC16B2A687A0}"/>
              </a:ext>
            </a:extLst>
          </p:cNvPr>
          <p:cNvSpPr txBox="1"/>
          <p:nvPr/>
        </p:nvSpPr>
        <p:spPr>
          <a:xfrm>
            <a:off x="1549980" y="4240767"/>
            <a:ext cx="9092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Depending on # of in-person attendees, we will either use flip charts </a:t>
            </a:r>
          </a:p>
          <a:p>
            <a:pPr algn="ctr"/>
            <a:r>
              <a:rPr lang="en-US" sz="2400" b="1" dirty="0"/>
              <a:t>or capture via MS Teams  or both</a:t>
            </a:r>
          </a:p>
          <a:p>
            <a:pPr algn="ctr"/>
            <a:r>
              <a:rPr lang="en-US" sz="2400" b="1" dirty="0"/>
              <a:t>Will hybrid attendees be able to see flip chart?</a:t>
            </a:r>
          </a:p>
        </p:txBody>
      </p:sp>
    </p:spTree>
    <p:extLst>
      <p:ext uri="{BB962C8B-B14F-4D97-AF65-F5344CB8AC3E}">
        <p14:creationId xmlns:p14="http://schemas.microsoft.com/office/powerpoint/2010/main" val="2968189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9B48-B788-45C2-A061-F6E44FD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66B5-E1E2-49DC-9E3C-DDAB32224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our last meeting: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Profitability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Reserve Target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Homeowner Participation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Star Amenities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Customer Service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Leverage Amenity Competitive Advantage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Infrastructure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Transparency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88895-124F-4A11-893B-43A7B1874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0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9B48-B788-45C2-A061-F6E44FD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66B5-E1E2-49DC-9E3C-DDAB32224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88895-124F-4A11-893B-43A7B1874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1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9B48-B788-45C2-A061-F6E44FD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66B5-E1E2-49DC-9E3C-DDAB32224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88895-124F-4A11-893B-43A7B1874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1993900"/>
            <a:ext cx="4639736" cy="374819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37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9B48-B788-45C2-A061-F6E44FD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66B5-E1E2-49DC-9E3C-DDAB32224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88895-124F-4A11-893B-43A7B1874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8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4192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Goals-Voting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10" y="1814949"/>
            <a:ext cx="11285220" cy="4165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Everyone gets 4 votes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If too complicated due to in-person/online participation, we can follow-up with survey monkey or email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Online-we can manually enter check marks (x’s)  for each committee member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In-person-capture via check marks on flip chart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Finally consolidate flip chart and online voting to get consensus</a:t>
            </a:r>
          </a:p>
        </p:txBody>
      </p:sp>
    </p:spTree>
    <p:extLst>
      <p:ext uri="{BB962C8B-B14F-4D97-AF65-F5344CB8AC3E}">
        <p14:creationId xmlns:p14="http://schemas.microsoft.com/office/powerpoint/2010/main" val="2875677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BDDB-9DA2-4FCC-A19C-2091EBAC4E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 Term Goals Process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3ABAF-10B1-4F4D-B5C5-DAB4C508A6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41964" y="655955"/>
            <a:ext cx="11308736" cy="644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Pines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	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4192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80" y="1905001"/>
            <a:ext cx="10058400" cy="4165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2D08E-8049-40CE-B0ED-0CEE5B06BC7D}"/>
              </a:ext>
            </a:extLst>
          </p:cNvPr>
          <p:cNvSpPr txBox="1"/>
          <p:nvPr/>
        </p:nvSpPr>
        <p:spPr>
          <a:xfrm>
            <a:off x="267970" y="2418834"/>
            <a:ext cx="10980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Will need to evaluate/analyze goals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Alignment to situation analysis conclusions &amp; implications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Overlap/duplication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we want to achieve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realistic/significant</a:t>
            </a:r>
          </a:p>
        </p:txBody>
      </p:sp>
    </p:spTree>
    <p:extLst>
      <p:ext uri="{BB962C8B-B14F-4D97-AF65-F5344CB8AC3E}">
        <p14:creationId xmlns:p14="http://schemas.microsoft.com/office/powerpoint/2010/main" val="187498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9B48-B788-45C2-A061-F6E44FDD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D66B5-E1E2-49DC-9E3C-DDAB322244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our last meeting: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Profitability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Reserve Target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Homeowner Participation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Star Amenities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Customer Service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Leverage Amenity Competitive Advantage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on Infrastructure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Transparency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88895-124F-4A11-893B-43A7B1874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20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4192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10" y="1814949"/>
            <a:ext cx="11285220" cy="4165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2D08E-8049-40CE-B0ED-0CEE5B06BC7D}"/>
              </a:ext>
            </a:extLst>
          </p:cNvPr>
          <p:cNvSpPr txBox="1"/>
          <p:nvPr/>
        </p:nvSpPr>
        <p:spPr>
          <a:xfrm>
            <a:off x="636270" y="2063234"/>
            <a:ext cx="1164463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Maintain profitability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the only preliminary goal that meets all criteria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Aligns with situation analysis, is significant and achievable with no overlap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 should it be Minimize HOA fee increases and maintaining profitability is a strategy?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Could be changed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Maintain profitability and reserve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Focus on customer service could be changed to Improve Customer Satisfaction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Transparency can be changed to Activate Core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Focus on infrastructure can be changed to Significantly Improve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Leverage amenity competitive advantage is more likely a strategy to achieve “maintain profitability”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Communication-? What do we want to achieve?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Improving HO participation can be a goal, but was not on the top of the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0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 </a:t>
            </a: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782762FB-6998-4C06-9039-257CE1D1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878" y="2247900"/>
            <a:ext cx="371122" cy="33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083E71-8926-4CE9-9D28-CA60E5E2C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8817C67-F2D8-40CC-B4E2-011B617B1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917848"/>
              </p:ext>
            </p:extLst>
          </p:nvPr>
        </p:nvGraphicFramePr>
        <p:xfrm>
          <a:off x="165100" y="1873250"/>
          <a:ext cx="11493500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Worksheet" r:id="rId4" imgW="10210727" imgH="3819444" progId="Excel.Sheet.12">
                  <p:embed/>
                </p:oleObj>
              </mc:Choice>
              <mc:Fallback>
                <p:oleObj name="Worksheet" r:id="rId4" imgW="10210727" imgH="38194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100" y="1873250"/>
                        <a:ext cx="11493500" cy="456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693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4192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5730" y="1795383"/>
            <a:ext cx="11285220" cy="4165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2D08E-8049-40CE-B0ED-0CEE5B06BC7D}"/>
              </a:ext>
            </a:extLst>
          </p:cNvPr>
          <p:cNvSpPr txBox="1"/>
          <p:nvPr/>
        </p:nvSpPr>
        <p:spPr>
          <a:xfrm>
            <a:off x="547370" y="2393434"/>
            <a:ext cx="116446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Process Question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Should we brainstorm and vote on what we brainstormed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Brainstorm, analyze and then vote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Same issue for BOD work-session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13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Long-Term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1917701"/>
            <a:ext cx="10058400" cy="41655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Ocean Pines Association to accomplish over the next 5 years?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Goals should answer the question, what do we want to achieve…..and be significant/realistic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40881-24B6-4674-8354-EC16B2A687A0}"/>
              </a:ext>
            </a:extLst>
          </p:cNvPr>
          <p:cNvSpPr txBox="1"/>
          <p:nvPr/>
        </p:nvSpPr>
        <p:spPr>
          <a:xfrm>
            <a:off x="811763" y="4329667"/>
            <a:ext cx="10096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Can we schedule BOD work-session around in-person availability?</a:t>
            </a:r>
          </a:p>
        </p:txBody>
      </p:sp>
    </p:spTree>
    <p:extLst>
      <p:ext uri="{BB962C8B-B14F-4D97-AF65-F5344CB8AC3E}">
        <p14:creationId xmlns:p14="http://schemas.microsoft.com/office/powerpoint/2010/main" val="3519999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41964" y="655955"/>
            <a:ext cx="11308736" cy="6548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Pines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0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CF5A-CF6D-4E86-B8CC-075D2D7B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Next BOD Work-Session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821B4-D0BF-4FA0-B450-D504CA472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 Since we can’t work on objectives, strategies and plans until goals are finalized, what else can we work on (in addition to goals) for our next work-session?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Or should we just focus on goals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 One thought is to work on Vision and Mission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Ideally, with a SPAC Committee Recommendation &amp; Rationale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Thoughts ?</a:t>
            </a:r>
          </a:p>
        </p:txBody>
      </p:sp>
    </p:spTree>
    <p:extLst>
      <p:ext uri="{BB962C8B-B14F-4D97-AF65-F5344CB8AC3E}">
        <p14:creationId xmlns:p14="http://schemas.microsoft.com/office/powerpoint/2010/main" val="1985441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CF5A-CF6D-4E86-B8CC-075D2D7B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Next BOD Work-Session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821B4-D0BF-4FA0-B450-D504CA472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Current Vision:</a:t>
            </a:r>
          </a:p>
          <a:p>
            <a:pPr marL="0" indent="0">
              <a:buNone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Ocean Pines will be a premier resort community, offering exceptional value and quality of life to property owners who are diverse in age, economic status, and interests.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Current Mission:</a:t>
            </a:r>
          </a:p>
          <a:p>
            <a:pPr marL="0" indent="0">
              <a:buNone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the governance, administration, facilities, services, and amenities that are necessary to make Ocean Pines an attractive, affordable, safe, and enjoyable place to live and work.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7679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CF5A-CF6D-4E86-B8CC-075D2D7B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Next BOD Work-Session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821B4-D0BF-4FA0-B450-D504CA472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80" y="1917701"/>
            <a:ext cx="10058400" cy="4851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Vision: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Ocean Pines will be a premier resort community, offering exceptional value and quality of life to property owners who are diverse in age, economic status, and interests.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Vision Statement: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 inspirational statement of an idealistic emotional future. What an organization wants to achieve in the long run (ideally 5-10 years or longer). Provides a clear picture of what the organization will look like in the future and sets the direction for planning &amp; execution.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Current Mission: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the governance, administration, facilities, services, and amenities that are necessary to make Ocean Pines an attractive, affordable, safe, and enjoyable place to live and work.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Mission Statement: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formal statement of the aims and values of a company, organization or individual.  Answers what is it’s overall goal, Answers what, how and why.  Is focused on present.</a:t>
            </a:r>
          </a:p>
        </p:txBody>
      </p:sp>
    </p:spTree>
    <p:extLst>
      <p:ext uri="{BB962C8B-B14F-4D97-AF65-F5344CB8AC3E}">
        <p14:creationId xmlns:p14="http://schemas.microsoft.com/office/powerpoint/2010/main" val="8313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C314-36CF-4B56-93E7-05D40062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63" y="271854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Key Events to Finalize Our Strategic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21592-597A-4551-A8B6-2C58796DF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63" y="1881418"/>
            <a:ext cx="12120224" cy="580249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Looking Forward (2022) Recommendation and Target Timing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Deeper dive on survey results (Jan/Feb)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Finalize Situation Analysis (Feb)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Conduct a virtual town hall on survey results (late Feb) &amp; communicate results to all (post on website,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Share Situation Analysis with BOD (March)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Strategic planning work session with BOD (March/April)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Strategic planning work session #2 with BOD (May/June)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Budget Committee collaboration on future budgeting process (June)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Town Hall strategic plan recommendation ?  July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Finalize strategic plan recommendation to BOD (August)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Bring strategic plan to life in budgeting process (August-December)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235D49D0-760B-4958-BB12-B73025F1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23" y="2020529"/>
            <a:ext cx="655040" cy="5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8660E6ED-1688-45A5-B0B9-0C75312F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36" y="2497394"/>
            <a:ext cx="655040" cy="5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A3FFABB0-D531-4789-B4EE-CD8CD6BB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233" y="2841910"/>
            <a:ext cx="655040" cy="5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3966201F-DF32-48A6-8E68-C0C9B6513F2E}"/>
              </a:ext>
            </a:extLst>
          </p:cNvPr>
          <p:cNvSpPr/>
          <p:nvPr/>
        </p:nvSpPr>
        <p:spPr>
          <a:xfrm>
            <a:off x="6251677" y="429803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5DA3B24B-1AD8-4A0E-8859-B8C1EDD7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76" y="3273710"/>
            <a:ext cx="655040" cy="5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2098F6C2-4BED-4959-9B54-62BE4F21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57" y="3710941"/>
            <a:ext cx="655040" cy="5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CF21C9-BE68-4F74-8BFE-05A52D0BB5B3}"/>
              </a:ext>
            </a:extLst>
          </p:cNvPr>
          <p:cNvSpPr txBox="1"/>
          <p:nvPr/>
        </p:nvSpPr>
        <p:spPr>
          <a:xfrm>
            <a:off x="8614075" y="5111847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Will likely need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 3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work-session</a:t>
            </a:r>
          </a:p>
        </p:txBody>
      </p:sp>
    </p:spTree>
    <p:extLst>
      <p:ext uri="{BB962C8B-B14F-4D97-AF65-F5344CB8AC3E}">
        <p14:creationId xmlns:p14="http://schemas.microsoft.com/office/powerpoint/2010/main" val="4014741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C9BFDA-37FD-8A5F-24D4-3A35E1A5C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91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CF5A-CF6D-4E86-B8CC-075D2D7B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Next BOD Work-Session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821B4-D0BF-4FA0-B450-D504CA472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Need 2-3 volunteers to work on reviewing and potentially updating the Vision &amp; Mission Statement (including rationale for any changes)</a:t>
            </a:r>
          </a:p>
          <a:p>
            <a:pPr marL="0" indent="0">
              <a:buNone/>
            </a:pPr>
            <a:r>
              <a:rPr lang="en-US" sz="2000" dirty="0"/>
              <a:t>Meet in next 5-10 days, and develop proposal</a:t>
            </a:r>
          </a:p>
          <a:p>
            <a:pPr marL="0" indent="0">
              <a:buNone/>
            </a:pPr>
            <a:r>
              <a:rPr lang="en-US" sz="2000" dirty="0"/>
              <a:t>Review with other Committee Members for review, input and or approval prior to next BOD work-session?</a:t>
            </a:r>
          </a:p>
          <a:p>
            <a:pPr marL="0" indent="0">
              <a:buNone/>
            </a:pPr>
            <a:r>
              <a:rPr lang="en-US" sz="2000" dirty="0"/>
              <a:t>Alternative-have the BOD do it in the work-session?</a:t>
            </a:r>
          </a:p>
        </p:txBody>
      </p:sp>
    </p:spTree>
    <p:extLst>
      <p:ext uri="{BB962C8B-B14F-4D97-AF65-F5344CB8AC3E}">
        <p14:creationId xmlns:p14="http://schemas.microsoft.com/office/powerpoint/2010/main" val="223813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41964" y="655955"/>
            <a:ext cx="11308736" cy="6548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Pines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	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38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41964" y="655955"/>
            <a:ext cx="11308736" cy="6548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Pines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	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20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CDF7F-5804-436A-804C-FC98CE65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Open Discussion/Public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6B5E-7F3F-4F21-B603-1F1F3CF2E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</p:spTree>
    <p:extLst>
      <p:ext uri="{BB962C8B-B14F-4D97-AF65-F5344CB8AC3E}">
        <p14:creationId xmlns:p14="http://schemas.microsoft.com/office/powerpoint/2010/main" val="2271122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41964" y="655955"/>
            <a:ext cx="11308736" cy="676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Pines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	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63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03864" y="490855"/>
            <a:ext cx="11308736" cy="6866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Pines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	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18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85C9-7D0E-47C3-B899-F784D19EC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68A233-FCDC-4968-878E-E541657201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350874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96" y="431795"/>
            <a:ext cx="8229600" cy="403953"/>
          </a:xfrm>
        </p:spPr>
        <p:txBody>
          <a:bodyPr/>
          <a:lstStyle/>
          <a:p>
            <a:r>
              <a:rPr lang="en-US" dirty="0"/>
              <a:t>2019 Artisanal Objective &amp;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7E0B00-4FDE-D040-8275-1F4B80113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6421"/>
                </a:solidFill>
                <a:effectLst/>
                <a:uLnTx/>
                <a:uFillTx/>
                <a:latin typeface="Trebuchet MS"/>
                <a:ea typeface="ＭＳ Ｐゴシック" charset="-128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6421"/>
              </a:solidFill>
              <a:effectLst/>
              <a:uLnTx/>
              <a:uFillTx/>
              <a:latin typeface="Trebuchet MS"/>
              <a:ea typeface="ＭＳ Ｐゴシック" charset="-128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667668" y="1701387"/>
            <a:ext cx="1456532" cy="4779544"/>
          </a:xfrm>
          <a:prstGeom prst="homePlate">
            <a:avLst>
              <a:gd name="adj" fmla="val 26296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Accelerate Profitable Sales Momentum in the Artisanal Channel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(+6.3%, +$27M)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4201" y="1357692"/>
            <a:ext cx="9637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 charset="-128"/>
              </a:rPr>
              <a:t>Objective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5665" y="1388537"/>
            <a:ext cx="16814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 charset="-128"/>
              </a:rPr>
              <a:t>Strategic Priorities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1" y="1353037"/>
            <a:ext cx="2297113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 charset="-128"/>
              </a:rPr>
              <a:t>Strategic Actions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2896" y="1712901"/>
            <a:ext cx="4828904" cy="17525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Create standard portfolio via Sunrise and deliver digital product catalog to enable sales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Drive activations with ‘always on’ umbrella programs focusing on core categories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Launch regional promos to address specific market needs and increase category penetration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Deliver full value proposition to drive growth in emerging chains and distributor partners (GiGi’s, VooDoo, Hurts)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43664" y="3543633"/>
            <a:ext cx="4848137" cy="12263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Improve lead generation and qualification capabilities to drive new customer acquisition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Develop geographic expansion plans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Acquire 2 new emerging chains and execute flawlessly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Identify regional opportunities for expansion (e.g. Latino)</a:t>
            </a:r>
          </a:p>
        </p:txBody>
      </p:sp>
      <p:sp>
        <p:nvSpPr>
          <p:cNvPr id="12" name="Pentagon 11"/>
          <p:cNvSpPr/>
          <p:nvPr/>
        </p:nvSpPr>
        <p:spPr>
          <a:xfrm>
            <a:off x="3200400" y="3323866"/>
            <a:ext cx="2395538" cy="1418326"/>
          </a:xfrm>
          <a:prstGeom prst="homePlate">
            <a:avLst>
              <a:gd name="adj" fmla="val 1994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Aggressively acquire new customers in current and new markets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ＭＳ Ｐゴシック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3267618" y="1712681"/>
            <a:ext cx="2395538" cy="1522930"/>
          </a:xfrm>
          <a:prstGeom prst="homePlate">
            <a:avLst>
              <a:gd name="adj" fmla="val 1994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Grow existing Dawn customers with emphasis on Dawn MFGR  </a:t>
            </a:r>
          </a:p>
        </p:txBody>
      </p:sp>
      <p:sp>
        <p:nvSpPr>
          <p:cNvPr id="15" name="Pentagon 14"/>
          <p:cNvSpPr/>
          <p:nvPr/>
        </p:nvSpPr>
        <p:spPr>
          <a:xfrm>
            <a:off x="3233058" y="4841698"/>
            <a:ext cx="2395537" cy="1557338"/>
          </a:xfrm>
          <a:prstGeom prst="homePlate">
            <a:avLst>
              <a:gd name="adj" fmla="val 1994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Deliver Dawn’s full value proposition with a focus on value added services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62898" y="4873833"/>
            <a:ext cx="4828903" cy="14514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Drive Dawn awareness of our value proposition via the Smile campaign and targeted media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Leverage 2018 learnings to implement customer retention program and reduce churn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Implement TSR service model; develop new service proposition (consult need state) and test launch in 2019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46970" y="6426205"/>
            <a:ext cx="7831667" cy="3349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91440" rIns="9144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Enablers: Customer/Consumer Insight, Demand/Supply &amp; Service excellence, KAM Model &amp; CRM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669" y="1027845"/>
            <a:ext cx="1440797" cy="338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charset="-128"/>
              </a:rPr>
              <a:t>VISION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43200" y="995167"/>
            <a:ext cx="7848600" cy="4099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91440" rtlCol="0" anchor="ctr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To be the leading supplier of bakery ingredients and services to the NA artisanal channel</a:t>
            </a:r>
          </a:p>
        </p:txBody>
      </p:sp>
      <p:sp>
        <p:nvSpPr>
          <p:cNvPr id="20" name="Oval 19"/>
          <p:cNvSpPr/>
          <p:nvPr/>
        </p:nvSpPr>
        <p:spPr bwMode="gray">
          <a:xfrm>
            <a:off x="3233058" y="1712901"/>
            <a:ext cx="304489" cy="29260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 bwMode="gray">
          <a:xfrm>
            <a:off x="3233057" y="3318128"/>
            <a:ext cx="292608" cy="29260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 bwMode="gray">
          <a:xfrm>
            <a:off x="3277144" y="4852761"/>
            <a:ext cx="304489" cy="29260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 bwMode="gray">
          <a:xfrm>
            <a:off x="5762896" y="2133600"/>
            <a:ext cx="271604" cy="253032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1.2</a:t>
            </a:r>
          </a:p>
        </p:txBody>
      </p:sp>
      <p:sp>
        <p:nvSpPr>
          <p:cNvPr id="25" name="Oval 24"/>
          <p:cNvSpPr/>
          <p:nvPr/>
        </p:nvSpPr>
        <p:spPr bwMode="gray">
          <a:xfrm>
            <a:off x="5779118" y="2572512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1.3</a:t>
            </a:r>
          </a:p>
        </p:txBody>
      </p:sp>
      <p:sp>
        <p:nvSpPr>
          <p:cNvPr id="27" name="Oval 26"/>
          <p:cNvSpPr/>
          <p:nvPr/>
        </p:nvSpPr>
        <p:spPr bwMode="gray">
          <a:xfrm>
            <a:off x="5755623" y="3639312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2.1</a:t>
            </a:r>
          </a:p>
        </p:txBody>
      </p:sp>
      <p:sp>
        <p:nvSpPr>
          <p:cNvPr id="28" name="Oval 27"/>
          <p:cNvSpPr/>
          <p:nvPr/>
        </p:nvSpPr>
        <p:spPr bwMode="gray">
          <a:xfrm>
            <a:off x="5752812" y="4038600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2.2</a:t>
            </a:r>
          </a:p>
        </p:txBody>
      </p:sp>
      <p:sp>
        <p:nvSpPr>
          <p:cNvPr id="29" name="Oval 28"/>
          <p:cNvSpPr/>
          <p:nvPr/>
        </p:nvSpPr>
        <p:spPr bwMode="gray">
          <a:xfrm>
            <a:off x="5748196" y="4267200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2.3</a:t>
            </a:r>
          </a:p>
        </p:txBody>
      </p:sp>
      <p:sp>
        <p:nvSpPr>
          <p:cNvPr id="31" name="Oval 30"/>
          <p:cNvSpPr/>
          <p:nvPr/>
        </p:nvSpPr>
        <p:spPr bwMode="gray">
          <a:xfrm>
            <a:off x="5772421" y="4934712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3.1</a:t>
            </a:r>
          </a:p>
        </p:txBody>
      </p:sp>
      <p:sp>
        <p:nvSpPr>
          <p:cNvPr id="32" name="Oval 31"/>
          <p:cNvSpPr/>
          <p:nvPr/>
        </p:nvSpPr>
        <p:spPr bwMode="gray">
          <a:xfrm>
            <a:off x="5779118" y="5346323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3.2</a:t>
            </a:r>
          </a:p>
        </p:txBody>
      </p:sp>
      <p:sp>
        <p:nvSpPr>
          <p:cNvPr id="33" name="Oval 32"/>
          <p:cNvSpPr/>
          <p:nvPr/>
        </p:nvSpPr>
        <p:spPr bwMode="gray">
          <a:xfrm>
            <a:off x="5779118" y="5772912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3.3</a:t>
            </a:r>
          </a:p>
        </p:txBody>
      </p:sp>
      <p:sp>
        <p:nvSpPr>
          <p:cNvPr id="35" name="Oval 34"/>
          <p:cNvSpPr/>
          <p:nvPr/>
        </p:nvSpPr>
        <p:spPr bwMode="gray">
          <a:xfrm>
            <a:off x="5755999" y="1752600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1.1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BA606A-8B4A-43F0-8674-8AB1692F6A57}"/>
              </a:ext>
            </a:extLst>
          </p:cNvPr>
          <p:cNvSpPr/>
          <p:nvPr/>
        </p:nvSpPr>
        <p:spPr bwMode="gray">
          <a:xfrm>
            <a:off x="5791200" y="2953512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1.4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1755701-B91E-4101-BB9E-58D450C985C1}"/>
              </a:ext>
            </a:extLst>
          </p:cNvPr>
          <p:cNvSpPr/>
          <p:nvPr/>
        </p:nvSpPr>
        <p:spPr bwMode="gray">
          <a:xfrm>
            <a:off x="5748196" y="4495800"/>
            <a:ext cx="271604" cy="246888"/>
          </a:xfrm>
          <a:prstGeom prst="ellipse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charset="0"/>
              </a:rPr>
              <a:t>2.4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99A3B-D222-4AFD-95FB-F07B81EE9B2E}"/>
              </a:ext>
            </a:extLst>
          </p:cNvPr>
          <p:cNvSpPr txBox="1"/>
          <p:nvPr/>
        </p:nvSpPr>
        <p:spPr>
          <a:xfrm>
            <a:off x="6667500" y="25970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52718"/>
                </a:solidFill>
                <a:effectLst/>
                <a:uLnTx/>
                <a:uFillTx/>
                <a:latin typeface="Trebuchet MS"/>
                <a:ea typeface="ＭＳ Ｐゴシック"/>
              </a:rPr>
              <a:t>We will get here…..be patient</a:t>
            </a:r>
          </a:p>
        </p:txBody>
      </p:sp>
    </p:spTree>
    <p:extLst>
      <p:ext uri="{BB962C8B-B14F-4D97-AF65-F5344CB8AC3E}">
        <p14:creationId xmlns:p14="http://schemas.microsoft.com/office/powerpoint/2010/main" val="3064995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0AE5A413-53D9-5197-2AD5-E5E5C9B78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6" y="0"/>
            <a:ext cx="943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41964" y="655955"/>
            <a:ext cx="11308736" cy="6548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Ocean Pines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	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7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2C55-1D97-41C3-895F-D9C4456D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5" y="286602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BOD Work-Session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233CF-BC3F-4686-A1F4-9368EF407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57" y="1897380"/>
            <a:ext cx="11870485" cy="46740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Thank you to all Committee Members for helping and participating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Extra special thank you to Helen for taking such detailed notes!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Recap: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Alignment of BOD attendees to SPAC Committee 'Analysis, Conclusions &amp; Recommendations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Opportunities for communication and education for property owners on issues such as safety, amenity value,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There may be a need for additional surveys to help prioritize infrastructure investments as well as some other areas</a:t>
            </a:r>
          </a:p>
          <a:p>
            <a:pPr marL="201168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Steps: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Collect any final input from BOD, particularly those who could not attend the work-session (by 4/20)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Did not receive any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Schedule next BOD work-session to focus on long-term goals, objectives and strategies (target mid-May)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E3972-24F2-4C5D-A976-5350D8481631}"/>
              </a:ext>
            </a:extLst>
          </p:cNvPr>
          <p:cNvSpPr txBox="1"/>
          <p:nvPr/>
        </p:nvSpPr>
        <p:spPr>
          <a:xfrm>
            <a:off x="228896" y="56534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ED56B-4071-478E-B060-FEA9839D3315}"/>
              </a:ext>
            </a:extLst>
          </p:cNvPr>
          <p:cNvSpPr txBox="1"/>
          <p:nvPr/>
        </p:nvSpPr>
        <p:spPr>
          <a:xfrm>
            <a:off x="618329" y="5987580"/>
            <a:ext cx="10472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Overall, I was very happy with the level of BOD (&amp; Committee Members) engagement</a:t>
            </a:r>
          </a:p>
        </p:txBody>
      </p:sp>
    </p:spTree>
    <p:extLst>
      <p:ext uri="{BB962C8B-B14F-4D97-AF65-F5344CB8AC3E}">
        <p14:creationId xmlns:p14="http://schemas.microsoft.com/office/powerpoint/2010/main" val="23170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67D786-4254-4ADD-A270-62442A299B77}"/>
              </a:ext>
            </a:extLst>
          </p:cNvPr>
          <p:cNvSpPr txBox="1"/>
          <p:nvPr/>
        </p:nvSpPr>
        <p:spPr>
          <a:xfrm>
            <a:off x="486697" y="132735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B262-D586-4686-977A-84481AF552B9}"/>
              </a:ext>
            </a:extLst>
          </p:cNvPr>
          <p:cNvSpPr txBox="1"/>
          <p:nvPr/>
        </p:nvSpPr>
        <p:spPr>
          <a:xfrm>
            <a:off x="641964" y="655955"/>
            <a:ext cx="11308736" cy="665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 call/additional agenda items				All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9:00-9:05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Welcome new committee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member-Vicky Eckenrode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		9:00-9:05		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plans and timing 					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Bernie		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9:05-9:10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 work-session recap				Bernie/All	9:10-9:20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 Long term goals work-session		Bernie/All	9:20-9:50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Voting-Long Term Goals			All		9:50-9:55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BOD work-session additional topics			All		9:55-10:10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Council meeting recap			Helen		10:10-10:15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discussion/public comments			All		10:15-10:25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Permitting-Open Items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Amenity P&amp;L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 Committee members attending other committee meetings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Wrap-up/upcoming meetings:				Bernie		10:25-10:30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Volunteer meeting on BOD other work-session topics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next BOD work-session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 SPAC hybrid meeting 5/26 @ 9:00 AM (mark your calendar)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60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03D48AE-95D9-4C61-8996-7797C689A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72" y="0"/>
            <a:ext cx="9434456" cy="685800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8B70CBC-7137-48C3-B9D7-B54F64D0E684}"/>
              </a:ext>
            </a:extLst>
          </p:cNvPr>
          <p:cNvSpPr/>
          <p:nvPr/>
        </p:nvSpPr>
        <p:spPr>
          <a:xfrm>
            <a:off x="7229535" y="3484295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08F32-C926-4182-8372-C8178D15924E}"/>
              </a:ext>
            </a:extLst>
          </p:cNvPr>
          <p:cNvSpPr txBox="1"/>
          <p:nvPr/>
        </p:nvSpPr>
        <p:spPr>
          <a:xfrm>
            <a:off x="8640792" y="3484295"/>
            <a:ext cx="271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Here is where we 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A640F-DD8F-4F90-978C-DD0565333D5D}"/>
              </a:ext>
            </a:extLst>
          </p:cNvPr>
          <p:cNvSpPr txBox="1"/>
          <p:nvPr/>
        </p:nvSpPr>
        <p:spPr>
          <a:xfrm>
            <a:off x="5641675" y="281221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3F149-E517-4463-8A39-2ED05408890B}"/>
              </a:ext>
            </a:extLst>
          </p:cNvPr>
          <p:cNvSpPr txBox="1"/>
          <p:nvPr/>
        </p:nvSpPr>
        <p:spPr>
          <a:xfrm>
            <a:off x="4471358" y="0"/>
            <a:ext cx="416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Strategic Planning Process</a:t>
            </a:r>
          </a:p>
        </p:txBody>
      </p:sp>
    </p:spTree>
    <p:extLst>
      <p:ext uri="{BB962C8B-B14F-4D97-AF65-F5344CB8AC3E}">
        <p14:creationId xmlns:p14="http://schemas.microsoft.com/office/powerpoint/2010/main" val="28852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1A7604DA-437D-4518-B276-723B119DA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72" y="63500"/>
            <a:ext cx="9434456" cy="6858000"/>
          </a:xfrm>
          <a:prstGeom prst="rect">
            <a:avLst/>
          </a:prstGeom>
        </p:spPr>
      </p:pic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616012D6-4FE8-4CDE-97E3-30C32E9A8B1F}"/>
              </a:ext>
            </a:extLst>
          </p:cNvPr>
          <p:cNvSpPr/>
          <p:nvPr/>
        </p:nvSpPr>
        <p:spPr>
          <a:xfrm>
            <a:off x="7467600" y="3746500"/>
            <a:ext cx="731520" cy="838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D653D-911A-4B3A-8CE2-4D04B26EE84E}"/>
              </a:ext>
            </a:extLst>
          </p:cNvPr>
          <p:cNvSpPr txBox="1"/>
          <p:nvPr/>
        </p:nvSpPr>
        <p:spPr>
          <a:xfrm>
            <a:off x="8416081" y="3644900"/>
            <a:ext cx="2762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Goal should align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with implications</a:t>
            </a:r>
          </a:p>
        </p:txBody>
      </p:sp>
    </p:spTree>
    <p:extLst>
      <p:ext uri="{BB962C8B-B14F-4D97-AF65-F5344CB8AC3E}">
        <p14:creationId xmlns:p14="http://schemas.microsoft.com/office/powerpoint/2010/main" val="3279868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55FC-5D5D-4F2A-8DE1-10637F3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" y="326149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Conclusions &amp; Implications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E9271-8553-4444-8A9D-F76CE8B1D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18" y="1961873"/>
            <a:ext cx="5606297" cy="452679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compared to similar HOA’s, Ocean Pines has had minimal growth and lower household income. Ocean Pines also has more amenities and waterfront property, with a fair HOA fee.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Pines is the largest community in Worcester County.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compared to Worcester County demographics, Ocean Pines residents are less diverse and older, with slightly higher income and education levels and a higher percentage of homeowners.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Pines’ crime rate is extremely low vs. state and national figures. Ocean Pines was ranked the Safest City* in MD in 2021.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A4351-AFCD-45F1-ADD6-F705D0468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2" y="1961873"/>
            <a:ext cx="5676057" cy="47437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continue to invest in the community and control expenses.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leverage its voting power in Worcester County to receive a fair share of funding and political support.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 should continue to embrace our diversity and monitor demographics to ensure inclusion for all.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safety being ranked #1 in importance, OPA should continue to invest in and improve safety, while also communicating and educating the public.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Right 6">
            <a:extLst>
              <a:ext uri="{FF2B5EF4-FFF2-40B4-BE49-F238E27FC236}">
                <a16:creationId xmlns:a16="http://schemas.microsoft.com/office/drawing/2014/main" id="{0B152861-4191-384D-9839-F81B7EAA8B26}"/>
              </a:ext>
            </a:extLst>
          </p:cNvPr>
          <p:cNvSpPr/>
          <p:nvPr/>
        </p:nvSpPr>
        <p:spPr>
          <a:xfrm>
            <a:off x="5712317" y="2681897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6">
            <a:extLst>
              <a:ext uri="{FF2B5EF4-FFF2-40B4-BE49-F238E27FC236}">
                <a16:creationId xmlns:a16="http://schemas.microsoft.com/office/drawing/2014/main" id="{C82E4B24-0ACF-E64C-92A0-AD674EA1476F}"/>
              </a:ext>
            </a:extLst>
          </p:cNvPr>
          <p:cNvSpPr/>
          <p:nvPr/>
        </p:nvSpPr>
        <p:spPr>
          <a:xfrm>
            <a:off x="5712317" y="3606766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6">
            <a:extLst>
              <a:ext uri="{FF2B5EF4-FFF2-40B4-BE49-F238E27FC236}">
                <a16:creationId xmlns:a16="http://schemas.microsoft.com/office/drawing/2014/main" id="{0BCC984B-0AE4-B849-B958-5488A181D34C}"/>
              </a:ext>
            </a:extLst>
          </p:cNvPr>
          <p:cNvSpPr/>
          <p:nvPr/>
        </p:nvSpPr>
        <p:spPr>
          <a:xfrm>
            <a:off x="5712316" y="4531635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6">
            <a:extLst>
              <a:ext uri="{FF2B5EF4-FFF2-40B4-BE49-F238E27FC236}">
                <a16:creationId xmlns:a16="http://schemas.microsoft.com/office/drawing/2014/main" id="{6C0F06A0-DC59-D547-8B83-EFEDF895911A}"/>
              </a:ext>
            </a:extLst>
          </p:cNvPr>
          <p:cNvSpPr/>
          <p:nvPr/>
        </p:nvSpPr>
        <p:spPr>
          <a:xfrm>
            <a:off x="5712315" y="5456504"/>
            <a:ext cx="69321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00C00-0195-4C27-A777-10B3500B5D5D}"/>
              </a:ext>
            </a:extLst>
          </p:cNvPr>
          <p:cNvSpPr txBox="1"/>
          <p:nvPr/>
        </p:nvSpPr>
        <p:spPr>
          <a:xfrm>
            <a:off x="218661" y="6488668"/>
            <a:ext cx="752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Source-Best Places to Live Website                                                  *Safewise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79B9B-4803-499D-95AD-0D4DF908751B}"/>
              </a:ext>
            </a:extLst>
          </p:cNvPr>
          <p:cNvSpPr txBox="1"/>
          <p:nvPr/>
        </p:nvSpPr>
        <p:spPr>
          <a:xfrm>
            <a:off x="7058309" y="347740"/>
            <a:ext cx="4591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one page summary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conclusions &amp; implications</a:t>
            </a:r>
          </a:p>
        </p:txBody>
      </p:sp>
    </p:spTree>
    <p:extLst>
      <p:ext uri="{BB962C8B-B14F-4D97-AF65-F5344CB8AC3E}">
        <p14:creationId xmlns:p14="http://schemas.microsoft.com/office/powerpoint/2010/main" val="805681703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ppt/theme/theme2.xml><?xml version="1.0" encoding="utf-8"?>
<a:theme xmlns:a="http://schemas.openxmlformats.org/drawingml/2006/main" name="060915_Dawn_PPT_Template">
  <a:themeElements>
    <a:clrScheme name="Custom 129">
      <a:dk1>
        <a:srgbClr val="452718"/>
      </a:dk1>
      <a:lt1>
        <a:srgbClr val="FFFFFF"/>
      </a:lt1>
      <a:dk2>
        <a:srgbClr val="E89F30"/>
      </a:dk2>
      <a:lt2>
        <a:srgbClr val="DF6421"/>
      </a:lt2>
      <a:accent1>
        <a:srgbClr val="C72627"/>
      </a:accent1>
      <a:accent2>
        <a:srgbClr val="F7CC48"/>
      </a:accent2>
      <a:accent3>
        <a:srgbClr val="694A3C"/>
      </a:accent3>
      <a:accent4>
        <a:srgbClr val="4D9334"/>
      </a:accent4>
      <a:accent5>
        <a:srgbClr val="4E8CD1"/>
      </a:accent5>
      <a:accent6>
        <a:srgbClr val="B1D4A5"/>
      </a:accent6>
      <a:hlink>
        <a:srgbClr val="0000FF"/>
      </a:hlink>
      <a:folHlink>
        <a:srgbClr val="0000FF"/>
      </a:folHlink>
    </a:clrScheme>
    <a:fontScheme name="Dawn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noAutofit/>
      </a:bodyPr>
      <a:lstStyle>
        <a:defPPr>
          <a:defRPr sz="1800" dirty="0" err="1" smtClean="0">
            <a:latin typeface="+mj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Dawn PPT Template - 2015 Final.pptx [Read-Only]" id="{EC163DDC-F276-4C82-B314-3AEC01CA84CE}" vid="{05892E1A-AFA4-4CF4-AAE3-6CC3235B52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{1CDFD932-9643-4A16-851B-D3CC8C99283F}tf56160789_win32</Template>
  <TotalTime>15876</TotalTime>
  <Words>3248</Words>
  <Application>Microsoft Office PowerPoint</Application>
  <PresentationFormat>Widescreen</PresentationFormat>
  <Paragraphs>379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Bookman Old Style</vt:lpstr>
      <vt:lpstr>Calibri</vt:lpstr>
      <vt:lpstr>Courier New</vt:lpstr>
      <vt:lpstr>Franklin Gothic Book</vt:lpstr>
      <vt:lpstr>Lucida Grande</vt:lpstr>
      <vt:lpstr>Symbol</vt:lpstr>
      <vt:lpstr>Tahoma</vt:lpstr>
      <vt:lpstr>Trebuchet MS</vt:lpstr>
      <vt:lpstr>Wingdings</vt:lpstr>
      <vt:lpstr>1_RetrospectVTI</vt:lpstr>
      <vt:lpstr>060915_Dawn_PPT_Template</vt:lpstr>
      <vt:lpstr>Worksheet</vt:lpstr>
      <vt:lpstr> Ocean Pines Strategic Planning Advisory Committee  April Monthly Meeting   </vt:lpstr>
      <vt:lpstr>PowerPoint Presentation</vt:lpstr>
      <vt:lpstr>Key Events to Finalize Our Strategic Plan</vt:lpstr>
      <vt:lpstr>PowerPoint Presentation</vt:lpstr>
      <vt:lpstr>BOD Work-Session Recap</vt:lpstr>
      <vt:lpstr>PowerPoint Presentation</vt:lpstr>
      <vt:lpstr>PowerPoint Presentation</vt:lpstr>
      <vt:lpstr>PowerPoint Presentation</vt:lpstr>
      <vt:lpstr>Conclusions &amp; Implications Summary</vt:lpstr>
      <vt:lpstr>Conclusions &amp; Implications Summary</vt:lpstr>
      <vt:lpstr>Conclusions &amp; Implications Summary</vt:lpstr>
      <vt:lpstr>Long-Term Goals (not objectives)</vt:lpstr>
      <vt:lpstr>Long-Term Goals </vt:lpstr>
      <vt:lpstr>Long-Term Goals</vt:lpstr>
      <vt:lpstr>Long-Term Goals</vt:lpstr>
      <vt:lpstr>Long-Term Goals</vt:lpstr>
      <vt:lpstr>Long-Term Goals</vt:lpstr>
      <vt:lpstr>Long-Term Goals-Voting </vt:lpstr>
      <vt:lpstr>Long Term Goals Process Discussion</vt:lpstr>
      <vt:lpstr>Long-Term Goals </vt:lpstr>
      <vt:lpstr>Long-Term Goals</vt:lpstr>
      <vt:lpstr>Long-Term Goals </vt:lpstr>
      <vt:lpstr>Long-Term Goals </vt:lpstr>
      <vt:lpstr>Long-Term Goals </vt:lpstr>
      <vt:lpstr>Long-Term Goals </vt:lpstr>
      <vt:lpstr>PowerPoint Presentation</vt:lpstr>
      <vt:lpstr>Next BOD Work-Session</vt:lpstr>
      <vt:lpstr>Next BOD Work-Session</vt:lpstr>
      <vt:lpstr>Next BOD Work-Session</vt:lpstr>
      <vt:lpstr>PowerPoint Presentation</vt:lpstr>
      <vt:lpstr>Next BOD Work-Session</vt:lpstr>
      <vt:lpstr>PowerPoint Presentation</vt:lpstr>
      <vt:lpstr>PowerPoint Presentation</vt:lpstr>
      <vt:lpstr>Open Discussion/Public Comments</vt:lpstr>
      <vt:lpstr>PowerPoint Presentation</vt:lpstr>
      <vt:lpstr>PowerPoint Presentation</vt:lpstr>
      <vt:lpstr>PowerPoint Presentation</vt:lpstr>
      <vt:lpstr>2019 Artisanal Objective &amp; Plans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Bernard McGorry</dc:creator>
  <cp:lastModifiedBy>Bernard McGorry</cp:lastModifiedBy>
  <cp:revision>126</cp:revision>
  <cp:lastPrinted>2022-05-04T15:21:03Z</cp:lastPrinted>
  <dcterms:created xsi:type="dcterms:W3CDTF">2021-03-24T16:35:33Z</dcterms:created>
  <dcterms:modified xsi:type="dcterms:W3CDTF">2022-05-04T15:23:19Z</dcterms:modified>
</cp:coreProperties>
</file>