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2483" autoAdjust="0"/>
  </p:normalViewPr>
  <p:slideViewPr>
    <p:cSldViewPr snapToGrid="0">
      <p:cViewPr>
        <p:scale>
          <a:sx n="100" d="100"/>
          <a:sy n="100" d="100"/>
        </p:scale>
        <p:origin x="1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DF317-0007-3C39-DE82-BC93EAD29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9EB41D-A97D-243E-B60C-B89200556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C38FB-704C-EF2A-5E17-0ED37F72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0BF18-ACAB-823E-336E-E7EB8B4EA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131FB-8B1E-E553-3A16-CF9135B18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64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6EC98-98A6-B0AC-9399-11FAEA048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F11E4-5C76-F7A0-FFB6-5D8E1BCE67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ACC67-311F-E611-49D1-5E5C9D197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BC1DD-553B-0FCC-B3A8-E1895A65C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B8CF7-9295-B9B3-90E2-A7AB02B8B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79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9647F4-DD67-8D78-4073-7E2182274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1454D9-F3F6-554C-38B2-F12A9DD9B3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228CD-4DEA-50FC-CCC7-D32D3FA86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4B02A-2D93-CE99-BBB4-1563FEEBE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6FC35-21A4-CB7A-E081-371E78B4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0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790D2-B6E4-1BAE-D40D-222002CAD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3047A-513F-93EB-A1A1-A47C011BA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A9166-4138-E030-1FDC-E5B842BF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86083-5DE6-5864-C511-908080E6E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1B197-86A1-693F-47AB-631D63BED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81470-4CAB-94E8-3E5E-F24C5A11E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0F8ED-D1F2-FE29-D520-3E1EE6E69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6FB72-45FD-CDE0-882D-3667972A8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9D0CF-4861-E729-9ECA-3C82FCEF2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142DB-B47E-A61D-8365-979C910F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4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7B922-9D39-5819-F0AB-814037741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89A9A-4812-9545-CA59-4375E7344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6F57B-7D5E-2CDD-CF0A-2175F2E42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BFE612-1A91-4493-25EC-F0794EC3F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F3F1A-8B20-1CB4-94A7-0069859E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358E0-F1F3-DA14-DF6D-330E5BD9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4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E9F18-0C13-17DF-FD2D-532C09736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D4BFB-DC27-8CD2-FD87-7033F5175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E4935-AE2E-3EB7-BF63-4DB91C8A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E05061-2F00-12BA-E943-E8BD86C90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958D6D-1B6D-4C16-2211-45A4655DB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EE0CC9-9FD8-F7F4-2EF2-D93D5931F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0BDD6-FA79-87C0-EB26-23A9A4CEC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65E5D1-F5B4-3866-7177-42829774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9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7587E-9011-B7F7-EEA5-4E104AEAD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1495ED-3988-69C7-0159-A0C269217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24B8BB-0A15-4D2C-970B-6AE28CFE2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CF5575-F2CD-5CC1-0525-735D68A34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2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E8ED-43B3-CC3D-16E4-096AFBDF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F5390-FED8-283F-C397-B6ED7EE78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451BD-20B3-A76F-7B9F-AE3BB4D62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2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15AE-7B7F-A4B7-CED5-A3FA24805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9C6B6-01FA-6668-7178-EA045C8A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1EAE57-6288-AA5F-201F-45DFF74A4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720700-AA90-6439-70D2-0DC470D0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11250-3243-EB1E-6E5F-4D8E9036F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B7A6B-BB5E-DEBE-1C5C-69477A0B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5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A3731-ADDF-13F6-F49C-21631FA87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9A5131-A091-C5E5-8B3F-B4FE3B0AC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1A00E-A1C4-5A08-F2DE-4F10E742C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29AAB-B22A-CE49-F011-742F0AA44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7ACE10-BF6D-CE44-45B3-BD0ED5C8F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B6134A-16F8-1926-D0BB-4E8765E17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991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DEE716-7E44-42C0-ABCC-99D979BFA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58ABB-B7B5-51EB-E297-DFF012DDA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44C22-2900-7943-4CED-E8E4FB8E39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E992C-F470-4968-9D24-89CBAC27F9AD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7E9E4-BAA2-7BEE-1912-F07831A4D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2CB50-C373-CCF9-4FF8-ED9566F15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CB8E5-A47D-49FC-8BFE-F11D4C97B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9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F5B556-38DF-CC4B-EC10-4C646C30DCF8}"/>
              </a:ext>
            </a:extLst>
          </p:cNvPr>
          <p:cNvSpPr txBox="1"/>
          <p:nvPr/>
        </p:nvSpPr>
        <p:spPr>
          <a:xfrm>
            <a:off x="985820" y="171450"/>
            <a:ext cx="9025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ptos" panose="020B0004020202020204" pitchFamily="34" charset="0"/>
              </a:rPr>
              <a:t>Environment &amp; Natural Assets Advisory Committee Strategic Plan: 2024</a:t>
            </a:r>
          </a:p>
        </p:txBody>
      </p:sp>
      <p:sp>
        <p:nvSpPr>
          <p:cNvPr id="6" name="Callout: Down Arrow 5">
            <a:extLst>
              <a:ext uri="{FF2B5EF4-FFF2-40B4-BE49-F238E27FC236}">
                <a16:creationId xmlns:a16="http://schemas.microsoft.com/office/drawing/2014/main" id="{3C564746-3914-6A1D-3F04-8E3A390BF144}"/>
              </a:ext>
            </a:extLst>
          </p:cNvPr>
          <p:cNvSpPr/>
          <p:nvPr/>
        </p:nvSpPr>
        <p:spPr>
          <a:xfrm>
            <a:off x="157156" y="860736"/>
            <a:ext cx="3800475" cy="1382404"/>
          </a:xfrm>
          <a:prstGeom prst="down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ABOUT: </a:t>
            </a:r>
            <a:r>
              <a:rPr lang="en-US" sz="1200" dirty="0"/>
              <a:t>Ocean Pines is a residential community nestled on Maryland’s Eastern Shore in northern Worcester County, featuring more than 9-miles of waterfront property on 3,000 acres of wooded areas.</a:t>
            </a:r>
            <a:endParaRPr lang="en-US" dirty="0"/>
          </a:p>
        </p:txBody>
      </p:sp>
      <p:sp>
        <p:nvSpPr>
          <p:cNvPr id="7" name="Callout: Down Arrow 6">
            <a:extLst>
              <a:ext uri="{FF2B5EF4-FFF2-40B4-BE49-F238E27FC236}">
                <a16:creationId xmlns:a16="http://schemas.microsoft.com/office/drawing/2014/main" id="{9472D7E6-29A8-6C14-1627-72FC0F99F258}"/>
              </a:ext>
            </a:extLst>
          </p:cNvPr>
          <p:cNvSpPr/>
          <p:nvPr/>
        </p:nvSpPr>
        <p:spPr>
          <a:xfrm>
            <a:off x="157156" y="2300293"/>
            <a:ext cx="3800474" cy="1753878"/>
          </a:xfrm>
          <a:prstGeom prst="down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VISION: </a:t>
            </a:r>
            <a:r>
              <a:rPr lang="en-US" sz="1200" dirty="0"/>
              <a:t>Ocean Pines will be a premier resort and residential community committed to exceptional safety, value and quality of life, while welcoming and embracing residents and visitors of all ages, ethnicity, economic status and interests.</a:t>
            </a:r>
          </a:p>
        </p:txBody>
      </p:sp>
      <p:sp>
        <p:nvSpPr>
          <p:cNvPr id="8" name="Callout: Down Arrow 7">
            <a:extLst>
              <a:ext uri="{FF2B5EF4-FFF2-40B4-BE49-F238E27FC236}">
                <a16:creationId xmlns:a16="http://schemas.microsoft.com/office/drawing/2014/main" id="{03AC8BCC-F33A-B28F-5C3C-03AB8A93D4D6}"/>
              </a:ext>
            </a:extLst>
          </p:cNvPr>
          <p:cNvSpPr/>
          <p:nvPr/>
        </p:nvSpPr>
        <p:spPr>
          <a:xfrm>
            <a:off x="157154" y="4125612"/>
            <a:ext cx="3800473" cy="1382404"/>
          </a:xfrm>
          <a:prstGeom prst="down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200" b="1" dirty="0"/>
              <a:t>MISSION: </a:t>
            </a:r>
            <a:r>
              <a:rPr lang="en-US" sz="1200" dirty="0"/>
              <a:t>Ocean Pines  will provide quality governance, public services and five-star amenities necessary to keep the community and attractive, affordable, safe, sustainable and enjoyable place to live and work.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C45E85-5A1F-0E7D-913C-8D394F04C9BC}"/>
              </a:ext>
            </a:extLst>
          </p:cNvPr>
          <p:cNvSpPr/>
          <p:nvPr/>
        </p:nvSpPr>
        <p:spPr>
          <a:xfrm>
            <a:off x="157154" y="5565154"/>
            <a:ext cx="3800473" cy="11356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The Environment and Natural Assets Advisory Committee </a:t>
            </a:r>
            <a:r>
              <a:rPr lang="en-US" sz="1200" dirty="0"/>
              <a:t>provides suggestions and recommendations for improving the health and vitality of our natural resources as well as keeping the Board informed on environmental issues impacting Ocean Pines.</a:t>
            </a:r>
          </a:p>
        </p:txBody>
      </p:sp>
      <p:sp>
        <p:nvSpPr>
          <p:cNvPr id="14" name="Callout: Right Arrow 13">
            <a:extLst>
              <a:ext uri="{FF2B5EF4-FFF2-40B4-BE49-F238E27FC236}">
                <a16:creationId xmlns:a16="http://schemas.microsoft.com/office/drawing/2014/main" id="{5FE68C1E-D80F-10E1-E468-D855B65B8777}"/>
              </a:ext>
            </a:extLst>
          </p:cNvPr>
          <p:cNvSpPr/>
          <p:nvPr/>
        </p:nvSpPr>
        <p:spPr>
          <a:xfrm>
            <a:off x="4137648" y="842963"/>
            <a:ext cx="3347234" cy="5857875"/>
          </a:xfrm>
          <a:prstGeom prst="rightArrow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 dirty="0"/>
              <a:t>Strategy 1:</a:t>
            </a:r>
          </a:p>
          <a:p>
            <a:r>
              <a:rPr lang="en-US" dirty="0"/>
              <a:t>Address habitat modification and erosion at South Pond.</a:t>
            </a:r>
          </a:p>
          <a:p>
            <a:endParaRPr lang="en-US" dirty="0"/>
          </a:p>
          <a:p>
            <a:r>
              <a:rPr lang="en-US" b="1" dirty="0"/>
              <a:t>Strategy 2:</a:t>
            </a:r>
          </a:p>
          <a:p>
            <a:r>
              <a:rPr lang="en-US" dirty="0"/>
              <a:t>Assessing water quality of our canals.</a:t>
            </a:r>
          </a:p>
          <a:p>
            <a:endParaRPr lang="en-US" dirty="0"/>
          </a:p>
          <a:p>
            <a:r>
              <a:rPr lang="en-US" b="1" dirty="0"/>
              <a:t>Strategy 3:</a:t>
            </a:r>
          </a:p>
          <a:p>
            <a:r>
              <a:rPr lang="en-US" dirty="0"/>
              <a:t>Mitigate loss of tree habitat.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Strategy 4:</a:t>
            </a:r>
          </a:p>
          <a:p>
            <a:r>
              <a:rPr lang="en-US" dirty="0"/>
              <a:t>Promote turtle sanctuaries in ponds.</a:t>
            </a:r>
          </a:p>
          <a:p>
            <a:endParaRPr lang="en-US" dirty="0"/>
          </a:p>
          <a:p>
            <a:r>
              <a:rPr lang="en-US" b="1" dirty="0"/>
              <a:t>Strategy 5:</a:t>
            </a:r>
          </a:p>
          <a:p>
            <a:r>
              <a:rPr lang="en-US" dirty="0"/>
              <a:t>Communicate issues.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FF2507-E4C9-A895-F167-0975299C26F9}"/>
              </a:ext>
            </a:extLst>
          </p:cNvPr>
          <p:cNvSpPr/>
          <p:nvPr/>
        </p:nvSpPr>
        <p:spPr>
          <a:xfrm>
            <a:off x="7808579" y="828675"/>
            <a:ext cx="2721309" cy="58721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 dirty="0"/>
              <a:t>Actions:</a:t>
            </a:r>
          </a:p>
          <a:p>
            <a:r>
              <a:rPr lang="en-US" sz="1400" dirty="0"/>
              <a:t>1a. Engage Coastal Tributaries for native plantings on shoreline</a:t>
            </a:r>
          </a:p>
          <a:p>
            <a:r>
              <a:rPr lang="en-US" sz="1400" dirty="0"/>
              <a:t>1b. EPA approval on funding grant for shoreline repair</a:t>
            </a:r>
          </a:p>
          <a:p>
            <a:r>
              <a:rPr lang="en-US" sz="1400" dirty="0"/>
              <a:t>1c. Engage shoreline repair contractor</a:t>
            </a:r>
          </a:p>
          <a:p>
            <a:endParaRPr lang="en-US" sz="1400" dirty="0"/>
          </a:p>
          <a:p>
            <a:r>
              <a:rPr lang="en-US" sz="1400" dirty="0"/>
              <a:t>2a. Collaborate with Maryland Coastal Bays and Assateague Coastal Trust for consulting and volunteer efforts</a:t>
            </a:r>
          </a:p>
          <a:p>
            <a:endParaRPr lang="en-US" sz="1400" dirty="0"/>
          </a:p>
          <a:p>
            <a:r>
              <a:rPr lang="en-US" sz="1400" dirty="0"/>
              <a:t>3a. Promote MD DNR tree sapling program</a:t>
            </a:r>
          </a:p>
          <a:p>
            <a:r>
              <a:rPr lang="en-US" sz="1400" dirty="0"/>
              <a:t>3b. </a:t>
            </a:r>
            <a:r>
              <a:rPr lang="en-US" sz="1400"/>
              <a:t>Promote control of </a:t>
            </a:r>
            <a:r>
              <a:rPr lang="en-US" sz="1400" dirty="0"/>
              <a:t>tree cutting on current and new home lots.</a:t>
            </a:r>
          </a:p>
          <a:p>
            <a:r>
              <a:rPr lang="en-US" sz="1400" dirty="0"/>
              <a:t>3c. Promote new tree plantings in parks and common areas</a:t>
            </a:r>
          </a:p>
          <a:p>
            <a:endParaRPr lang="en-US" sz="1400" dirty="0"/>
          </a:p>
          <a:p>
            <a:r>
              <a:rPr lang="en-US" sz="1400" dirty="0"/>
              <a:t>4a. Recommendation for log placement in ponds</a:t>
            </a:r>
          </a:p>
          <a:p>
            <a:endParaRPr lang="en-US" sz="1400" dirty="0"/>
          </a:p>
          <a:p>
            <a:r>
              <a:rPr lang="en-US" sz="1400" dirty="0"/>
              <a:t>5a. Statement on green algae in ponds, OPA Greenstreet article</a:t>
            </a:r>
          </a:p>
          <a:p>
            <a:r>
              <a:rPr lang="en-US" sz="1400" dirty="0"/>
              <a:t>5b. Exhibit at Ocean Pines Expo</a:t>
            </a:r>
          </a:p>
          <a:p>
            <a:r>
              <a:rPr lang="en-US" sz="1400" dirty="0"/>
              <a:t>5c. Maintain geese crossing signs</a:t>
            </a:r>
          </a:p>
          <a:p>
            <a:endParaRPr lang="en-US" sz="1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CB444A-AD6B-2252-744A-4057E831C264}"/>
              </a:ext>
            </a:extLst>
          </p:cNvPr>
          <p:cNvSpPr/>
          <p:nvPr/>
        </p:nvSpPr>
        <p:spPr>
          <a:xfrm>
            <a:off x="10724189" y="828675"/>
            <a:ext cx="1263023" cy="58721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b="1" dirty="0"/>
              <a:t>Timing:</a:t>
            </a:r>
          </a:p>
          <a:p>
            <a:r>
              <a:rPr lang="en-US" sz="1400" b="1" dirty="0"/>
              <a:t>Spring 2024 </a:t>
            </a:r>
          </a:p>
          <a:p>
            <a:endParaRPr lang="en-US" sz="1400" b="1" dirty="0"/>
          </a:p>
          <a:p>
            <a:r>
              <a:rPr lang="en-US" sz="1400" b="1" dirty="0"/>
              <a:t>Jan 2024</a:t>
            </a:r>
          </a:p>
          <a:p>
            <a:endParaRPr lang="en-US" sz="1400" b="1" dirty="0"/>
          </a:p>
          <a:p>
            <a:r>
              <a:rPr lang="en-US" sz="1400" b="1" dirty="0"/>
              <a:t>Early 2024</a:t>
            </a:r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Spring 2024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Spring 2024 </a:t>
            </a:r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Winter 2024 </a:t>
            </a:r>
          </a:p>
          <a:p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Spring 2024</a:t>
            </a:r>
          </a:p>
          <a:p>
            <a:endParaRPr lang="en-US" sz="1400" b="1" dirty="0"/>
          </a:p>
          <a:p>
            <a:endParaRPr lang="en-US" sz="1400" b="1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9850C32F-0585-6104-F8DF-BAEEED4FAB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912" y="42859"/>
            <a:ext cx="852640" cy="80028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9711773-2224-5D5C-F1CB-72CF8A2D4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0307" y="214314"/>
            <a:ext cx="2209895" cy="37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11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9001</TotalTime>
  <Words>325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Jeffery Heavner</dc:creator>
  <cp:lastModifiedBy>Tim Peck</cp:lastModifiedBy>
  <cp:revision>25</cp:revision>
  <dcterms:created xsi:type="dcterms:W3CDTF">2023-09-27T21:20:12Z</dcterms:created>
  <dcterms:modified xsi:type="dcterms:W3CDTF">2023-12-06T15:50:08Z</dcterms:modified>
</cp:coreProperties>
</file>