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3" r:id="rId1"/>
    <p:sldMasterId id="2147484374" r:id="rId2"/>
  </p:sldMasterIdLst>
  <p:notesMasterIdLst>
    <p:notesMasterId r:id="rId8"/>
  </p:notesMasterIdLst>
  <p:handoutMasterIdLst>
    <p:handoutMasterId r:id="rId9"/>
  </p:handoutMasterIdLst>
  <p:sldIdLst>
    <p:sldId id="558" r:id="rId3"/>
    <p:sldId id="582" r:id="rId4"/>
    <p:sldId id="623" r:id="rId5"/>
    <p:sldId id="624" r:id="rId6"/>
    <p:sldId id="62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6/30/2020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7" tIns="46564" rIns="93127" bIns="4656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27" tIns="46564" rIns="93127" bIns="4656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03"/>
          <a:stretch/>
        </p:blipFill>
        <p:spPr bwMode="gray">
          <a:xfrm>
            <a:off x="4568646" y="3429000"/>
            <a:ext cx="4575354" cy="342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5989837"/>
            <a:ext cx="2676912" cy="368363"/>
          </a:xfrm>
          <a:prstGeom prst="rect">
            <a:avLst/>
          </a:prstGeom>
        </p:spPr>
      </p:pic>
      <p:sp>
        <p:nvSpPr>
          <p:cNvPr id="15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25576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009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4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357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15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9033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980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600865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590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733800"/>
            <a:ext cx="4343400" cy="2743200"/>
          </a:xfrm>
        </p:spPr>
        <p:txBody>
          <a:bodyPr/>
          <a:lstStyle>
            <a:lvl1pPr>
              <a:defRPr sz="1400"/>
            </a:lvl1pPr>
            <a:lvl2pPr>
              <a:buClr>
                <a:schemeClr val="accent5"/>
              </a:buCl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733800"/>
            <a:ext cx="4267200" cy="27432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841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5102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7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54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990600"/>
            <a:ext cx="4114800" cy="54864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53988" indent="-153988">
              <a:defRPr sz="1200">
                <a:latin typeface="Arial Narrow" panose="020B0606020202030204" pitchFamily="34" charset="0"/>
              </a:defRPr>
            </a:lvl2pPr>
            <a:lvl3pPr marL="325438" indent="-171450">
              <a:defRPr sz="1200">
                <a:latin typeface="Arial Narrow" panose="020B0606020202030204" pitchFamily="34" charset="0"/>
              </a:defRPr>
            </a:lvl3pPr>
            <a:lvl4pPr marL="461963" indent="-153988">
              <a:defRPr sz="1200">
                <a:latin typeface="Arial Narrow" panose="020B0606020202030204" pitchFamily="34" charset="0"/>
              </a:defRPr>
            </a:lvl4pPr>
            <a:lvl5pPr marL="581025" indent="-119063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24400" y="990600"/>
            <a:ext cx="4114800" cy="44958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61925" indent="-161925">
              <a:defRPr sz="1200">
                <a:latin typeface="Arial Narrow" panose="020B0606020202030204" pitchFamily="34" charset="0"/>
              </a:defRPr>
            </a:lvl2pPr>
            <a:lvl3pPr marL="307975" indent="-146050">
              <a:defRPr sz="1200">
                <a:latin typeface="Arial Narrow" panose="020B0606020202030204" pitchFamily="34" charset="0"/>
              </a:defRPr>
            </a:lvl3pPr>
            <a:lvl4pPr marL="427038" indent="-136525">
              <a:defRPr sz="1200">
                <a:latin typeface="Arial Narrow" panose="020B0606020202030204" pitchFamily="34" charset="0"/>
              </a:defRPr>
            </a:lvl4pPr>
            <a:lvl5pPr marL="530225" indent="-103188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5562600"/>
            <a:ext cx="4114800" cy="9144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  <a:lvl2pPr marL="211138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396875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595313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79375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2461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6B82-E29C-4B05-88B6-2B7B60D1A767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207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2"/>
          <a:stretch/>
        </p:blipFill>
        <p:spPr bwMode="gray">
          <a:xfrm>
            <a:off x="4629551" y="3443954"/>
            <a:ext cx="4484537" cy="341404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5993827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68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DCEB-86F3-450B-A5E8-C3AE71F5FB74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272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8ABB-82B0-4B38-9CF0-E86B6E3EB72E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633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9F4C-E4D1-4485-93A2-C4396509184C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006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05C2-3595-4164-9744-0540ED77C13E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11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B7FE-D393-4015-9A4B-A86BFC24B485}" type="datetime1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1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9333-2733-41FB-BB9E-BF8E3ABEDCF6}" type="datetime1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03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5D43-2A33-4D61-9F5C-392B8A7DF414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666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0C6ED09-1A19-42B3-86ED-53D46E72920D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44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3694-012F-4548-86BB-1CA36ECC53DB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59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3F7F-CEDF-4DA6-97C0-F49ECE05B0AB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66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9"/>
          <a:stretch/>
        </p:blipFill>
        <p:spPr bwMode="gray">
          <a:xfrm flipV="1">
            <a:off x="4539274" y="0"/>
            <a:ext cx="4604726" cy="4572592"/>
          </a:xfrm>
          <a:prstGeom prst="rect">
            <a:avLst/>
          </a:prstGeom>
        </p:spPr>
      </p:pic>
      <p:sp>
        <p:nvSpPr>
          <p:cNvPr id="15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2019 by The Segal Group, Inc. All rights reserved.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622237"/>
            <a:ext cx="2676912" cy="368363"/>
          </a:xfrm>
          <a:prstGeom prst="rect">
            <a:avLst/>
          </a:prstGeom>
        </p:spPr>
      </p:pic>
      <p:sp>
        <p:nvSpPr>
          <p:cNvPr id="1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1168" tIns="64008" rIns="201168" bIns="64008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1800" b="1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70525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 rot="16454853">
            <a:off x="4470200" y="-124166"/>
            <a:ext cx="4544556" cy="447875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615352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" y="1295400"/>
            <a:ext cx="8229601" cy="5078104"/>
          </a:xfrm>
        </p:spPr>
        <p:txBody>
          <a:bodyPr/>
          <a:lstStyle>
            <a:lvl1pPr marL="342900" indent="-342900">
              <a:buFont typeface="+mj-lt"/>
              <a:buNone/>
              <a:defRPr sz="2000" b="0">
                <a:latin typeface="Arial Black" pitchFamily="34" charset="0"/>
              </a:defRPr>
            </a:lvl1pPr>
            <a:lvl2pPr marL="569913" indent="-212725">
              <a:buClr>
                <a:schemeClr val="accent5"/>
              </a:buClr>
              <a:defRPr sz="2000" b="1"/>
            </a:lvl2pPr>
            <a:lvl3pPr marL="914400" indent="-223838">
              <a:buClr>
                <a:schemeClr val="accent5"/>
              </a:buClr>
              <a:defRPr sz="2000" b="1"/>
            </a:lvl3pPr>
            <a:lvl4pPr marL="1258888" indent="-231775">
              <a:buClr>
                <a:schemeClr val="accent5"/>
              </a:buClr>
              <a:defRPr sz="2000" b="1"/>
            </a:lvl4pPr>
            <a:lvl5pPr marL="1484313" indent="-225425">
              <a:buClr>
                <a:schemeClr val="accent5"/>
              </a:buClr>
              <a:defRPr sz="2000" b="1"/>
            </a:lvl5pPr>
          </a:lstStyle>
          <a:p>
            <a:pPr lvl="0"/>
            <a:r>
              <a:rPr lang="en-US" dirty="0"/>
              <a:t>	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2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3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76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4685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45901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581400"/>
            <a:ext cx="43434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581400"/>
            <a:ext cx="42672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76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69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7.jp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54" y="990600"/>
            <a:ext cx="891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  <p:sldLayoutId id="2147484356" r:id="rId13"/>
    <p:sldLayoutId id="2147484357" r:id="rId14"/>
    <p:sldLayoutId id="2147484358" r:id="rId15"/>
    <p:sldLayoutId id="2147484359" r:id="rId16"/>
    <p:sldLayoutId id="2147484360" r:id="rId17"/>
    <p:sldLayoutId id="2147484361" r:id="rId1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rtl="0" eaLnBrk="1" fontAlgn="base" hangingPunct="1">
        <a:lnSpc>
          <a:spcPct val="90000"/>
        </a:lnSpc>
        <a:spcBef>
          <a:spcPct val="65000"/>
        </a:spcBef>
        <a:spcAft>
          <a:spcPct val="0"/>
        </a:spcAft>
        <a:buClr>
          <a:schemeClr val="accent5"/>
        </a:buClr>
        <a:buFont typeface="Wingdings" pitchFamily="34" charset="2"/>
        <a:buChar char="Ø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1841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5"/>
        </a:buClr>
        <a:buFont typeface="Symbol" pitchFamily="82" charset="2"/>
        <a:buChar char="·"/>
        <a:defRPr sz="1600">
          <a:solidFill>
            <a:schemeClr val="tx1"/>
          </a:solidFill>
          <a:latin typeface="+mn-lt"/>
        </a:defRPr>
      </a:lvl2pPr>
      <a:lvl3pPr marL="593725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–"/>
        <a:defRPr sz="1600">
          <a:solidFill>
            <a:schemeClr val="tx1"/>
          </a:solidFill>
          <a:latin typeface="+mn-lt"/>
        </a:defRPr>
      </a:lvl3pPr>
      <a:lvl4pPr marL="792163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»"/>
        <a:defRPr sz="1600">
          <a:solidFill>
            <a:schemeClr val="tx1"/>
          </a:solidFill>
          <a:latin typeface="+mn-lt"/>
        </a:defRPr>
      </a:lvl4pPr>
      <a:lvl5pPr marL="9779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›"/>
        <a:defRPr sz="1600">
          <a:solidFill>
            <a:schemeClr val="tx1"/>
          </a:solidFill>
          <a:latin typeface="+mn-lt"/>
        </a:defRPr>
      </a:lvl5pPr>
      <a:lvl6pPr marL="14351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6pPr>
      <a:lvl7pPr marL="18923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7pPr>
      <a:lvl8pPr marL="23495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8pPr>
      <a:lvl9pPr marL="28067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99" y="85060"/>
            <a:ext cx="7498080" cy="10313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Financial Change for the month </a:t>
            </a:r>
            <a:r>
              <a:rPr lang="en-US" sz="3600" b="1" dirty="0" err="1">
                <a:latin typeface="Century Gothic" panose="020B0502020202020204" pitchFamily="34" charset="0"/>
              </a:rPr>
              <a:t>oF</a:t>
            </a:r>
            <a:r>
              <a:rPr lang="en-US" sz="3600" b="1" dirty="0">
                <a:latin typeface="Century Gothic" panose="020B0502020202020204" pitchFamily="34" charset="0"/>
              </a:rPr>
              <a:t> MAY 2020</a:t>
            </a:r>
            <a:br>
              <a:rPr lang="en-US" sz="3600" dirty="0">
                <a:latin typeface="Franklin Gothic Medium" panose="020B0603020102020204" pitchFamily="34" charset="0"/>
              </a:rPr>
            </a:br>
            <a:br>
              <a:rPr lang="en-US" sz="2700" dirty="0">
                <a:latin typeface="Franklin Gothic Medium" panose="020B0603020102020204" pitchFamily="34" charset="0"/>
              </a:rPr>
            </a:br>
            <a:endParaRPr lang="en-US" sz="27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A52B43-19FA-4221-AEE4-462E04F3A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515103"/>
              </p:ext>
            </p:extLst>
          </p:nvPr>
        </p:nvGraphicFramePr>
        <p:xfrm>
          <a:off x="274320" y="2039147"/>
          <a:ext cx="8595360" cy="3090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9399">
                  <a:extLst>
                    <a:ext uri="{9D8B030D-6E8A-4147-A177-3AD203B41FA5}">
                      <a16:colId xmlns:a16="http://schemas.microsoft.com/office/drawing/2014/main" val="1529911752"/>
                    </a:ext>
                  </a:extLst>
                </a:gridCol>
                <a:gridCol w="2094883">
                  <a:extLst>
                    <a:ext uri="{9D8B030D-6E8A-4147-A177-3AD203B41FA5}">
                      <a16:colId xmlns:a16="http://schemas.microsoft.com/office/drawing/2014/main" val="1196787798"/>
                    </a:ext>
                  </a:extLst>
                </a:gridCol>
                <a:gridCol w="2054867">
                  <a:extLst>
                    <a:ext uri="{9D8B030D-6E8A-4147-A177-3AD203B41FA5}">
                      <a16:colId xmlns:a16="http://schemas.microsoft.com/office/drawing/2014/main" val="1193626519"/>
                    </a:ext>
                  </a:extLst>
                </a:gridCol>
                <a:gridCol w="1936211">
                  <a:extLst>
                    <a:ext uri="{9D8B030D-6E8A-4147-A177-3AD203B41FA5}">
                      <a16:colId xmlns:a16="http://schemas.microsoft.com/office/drawing/2014/main" val="3714425827"/>
                    </a:ext>
                  </a:extLst>
                </a:gridCol>
              </a:tblGrid>
              <a:tr h="36351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03382"/>
                  </a:ext>
                </a:extLst>
              </a:tr>
              <a:tr h="45439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Current 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Favor/ (</a:t>
                      </a:r>
                      <a:r>
                        <a:rPr lang="en-US" sz="1600" u="none" strike="noStrike" dirty="0" err="1">
                          <a:effectLst/>
                          <a:latin typeface="Century Gothic" panose="020B0502020202020204" pitchFamily="34" charset="0"/>
                        </a:rPr>
                        <a:t>Unfavor</a:t>
                      </a:r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) vs.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670456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68013"/>
                  </a:ext>
                </a:extLst>
              </a:tr>
              <a:tr h="31807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3999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Net Revenues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$7,345,162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$6,974,811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($370,351)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30531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1,175,187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712,719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462,468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1779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Net Operating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$6,169,975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$6,262,092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$92,117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347524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BD57F0-C576-4D33-9D5C-8AA05477F7A7}"/>
              </a:ext>
            </a:extLst>
          </p:cNvPr>
          <p:cNvCxnSpPr/>
          <p:nvPr/>
        </p:nvCxnSpPr>
        <p:spPr>
          <a:xfrm>
            <a:off x="3283128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3FF8C9-394A-4DB1-B0B7-27187982C27B}"/>
              </a:ext>
            </a:extLst>
          </p:cNvPr>
          <p:cNvCxnSpPr/>
          <p:nvPr/>
        </p:nvCxnSpPr>
        <p:spPr>
          <a:xfrm>
            <a:off x="3283125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E8791C-6187-4DB4-AC51-A3441D2C644F}"/>
              </a:ext>
            </a:extLst>
          </p:cNvPr>
          <p:cNvCxnSpPr/>
          <p:nvPr/>
        </p:nvCxnSpPr>
        <p:spPr>
          <a:xfrm>
            <a:off x="5436728" y="513866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4BCDB8-FD88-44B1-926B-CAF5B511EF42}"/>
              </a:ext>
            </a:extLst>
          </p:cNvPr>
          <p:cNvCxnSpPr/>
          <p:nvPr/>
        </p:nvCxnSpPr>
        <p:spPr>
          <a:xfrm>
            <a:off x="5362300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BE8885-3D74-48CC-831A-3D441959FAC2}"/>
              </a:ext>
            </a:extLst>
          </p:cNvPr>
          <p:cNvCxnSpPr/>
          <p:nvPr/>
        </p:nvCxnSpPr>
        <p:spPr>
          <a:xfrm>
            <a:off x="7293422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3EE72A-EF33-4FB1-8F07-9D325E592EAB}"/>
              </a:ext>
            </a:extLst>
          </p:cNvPr>
          <p:cNvCxnSpPr/>
          <p:nvPr/>
        </p:nvCxnSpPr>
        <p:spPr>
          <a:xfrm>
            <a:off x="7293422" y="4585020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38900" y="2055741"/>
            <a:ext cx="3113479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3600" dirty="0"/>
              <a:t>Treasurer’s Report - </a:t>
            </a:r>
            <a:br>
              <a:rPr lang="en-US" sz="3600" dirty="0"/>
            </a:br>
            <a:r>
              <a:rPr lang="en-US" sz="3600" dirty="0"/>
              <a:t>Larry Perrone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17803-0051-4A79-B7E2-BA5BD7564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1" y="1430056"/>
            <a:ext cx="3720332" cy="341181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CEBDE8-B419-4B90-B929-383C59D3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6938" y="5806401"/>
            <a:ext cx="608264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457200">
              <a:lnSpc>
                <a:spcPct val="90000"/>
              </a:lnSpc>
              <a:spcAft>
                <a:spcPts val="600"/>
              </a:spcAft>
            </a:pPr>
            <a:fld id="{98B5F13F-7E1A-4580-A55C-09F2476A26E1}" type="slidenum">
              <a:rPr lang="en-US" sz="1800" smtClean="0"/>
              <a:pPr algn="l" defTabSz="457200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F842A-92F4-4637-B96B-ABE0E1852D76}"/>
              </a:ext>
            </a:extLst>
          </p:cNvPr>
          <p:cNvSpPr txBox="1"/>
          <p:nvPr/>
        </p:nvSpPr>
        <p:spPr>
          <a:xfrm>
            <a:off x="607500" y="447188"/>
            <a:ext cx="7928998" cy="970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Cash &amp; Short-Term Investments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Activity for Month of May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440" y="1682205"/>
            <a:ext cx="4715611" cy="429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Laddered Investment Rate of Return on CDAR’s for May Dropped to Approx. 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1.6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May 31, 2020, the Association had approx. $12.8 million in cash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$7.1 million invested in CDAR’s, fully FDIC insured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$5.7 million in Money Market and other operating accounts, fully insured</a:t>
            </a:r>
          </a:p>
        </p:txBody>
      </p:sp>
      <p:pic>
        <p:nvPicPr>
          <p:cNvPr id="8" name="Graphic 7" descr="Dollar">
            <a:extLst>
              <a:ext uri="{FF2B5EF4-FFF2-40B4-BE49-F238E27FC236}">
                <a16:creationId xmlns:a16="http://schemas.microsoft.com/office/drawing/2014/main" id="{4FEA77A1-BF0C-4E09-BE54-FF8A202F6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4222" y="2422434"/>
            <a:ext cx="3716338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29194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32" y="117845"/>
            <a:ext cx="7132320" cy="58922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Unaudited Reserves </a:t>
            </a:r>
            <a:r>
              <a:rPr lang="en-US" sz="3600" dirty="0" err="1">
                <a:latin typeface="Franklin Gothic Medium" panose="020B0603020102020204" pitchFamily="34" charset="0"/>
              </a:rPr>
              <a:t>MaY</a:t>
            </a:r>
            <a:r>
              <a:rPr lang="en-US" sz="3600" dirty="0">
                <a:latin typeface="Franklin Gothic Medium" panose="020B0603020102020204" pitchFamily="34" charset="0"/>
              </a:rPr>
              <a:t> 2020 ($Millions)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68405"/>
              </p:ext>
            </p:extLst>
          </p:nvPr>
        </p:nvGraphicFramePr>
        <p:xfrm>
          <a:off x="274319" y="2059198"/>
          <a:ext cx="8595361" cy="385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602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2000343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380726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887608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035541">
                  <a:extLst>
                    <a:ext uri="{9D8B030D-6E8A-4147-A177-3AD203B41FA5}">
                      <a16:colId xmlns:a16="http://schemas.microsoft.com/office/drawing/2014/main" val="2625739660"/>
                    </a:ext>
                  </a:extLst>
                </a:gridCol>
                <a:gridCol w="1035541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54399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Replacement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Bulkheads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New Capital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Total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0847527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4/30/20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$3.5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$1.6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$5.6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3979092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Assessments/Interest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1.8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0.9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2.9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Casino Funds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Transfer (Spend)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(0.1)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(0.3)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(0.1)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(0.5)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5/31/20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$5.2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$2.2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$8.3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03" y="226422"/>
            <a:ext cx="8408193" cy="58486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n-US" sz="2800" kern="1200" dirty="0">
                <a:latin typeface="+mj-lt"/>
                <a:ea typeface="+mj-ea"/>
                <a:cs typeface="+mj-cs"/>
              </a:rPr>
              <a:t>Reserves 4/30/21 unaudited estimate</a:t>
            </a:r>
            <a:br>
              <a:rPr lang="en-US" sz="2800" kern="1200" dirty="0"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(in thousands)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83858"/>
              </p:ext>
            </p:extLst>
          </p:nvPr>
        </p:nvGraphicFramePr>
        <p:xfrm>
          <a:off x="95793" y="942459"/>
          <a:ext cx="8952413" cy="5833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440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1180214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277099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1319051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603609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544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Beginning 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Projected 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4/30/2020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Additions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Expenditures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4/30/2021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520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Major Maintenance &amp; Replacement: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Police Renovation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(700)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Northstar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35571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Admin Siding-Roof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2491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Aquatics (Splash Pads,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etc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)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501643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Yacht Club + Beach Club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(40)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57525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Racquet Sports Sidewalks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(65)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87923"/>
                  </a:ext>
                </a:extLst>
              </a:tr>
              <a:tr h="2963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Tractor for Ditch Maintenance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(110)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48689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Police Vehicle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(40)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03692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Other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904026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Total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3,481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1,825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(1,255)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4,051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541083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02767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Bulkheads &amp; Waterways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1,653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900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(1,800)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753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89499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900385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506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335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(971)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(130)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0029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071085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TOTAL 4/30/21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5,640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3,060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(4,026)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4,674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9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BSON CONSULTING Document">
  <a:themeElements>
    <a:clrScheme name="Sibson">
      <a:dk1>
        <a:sysClr val="windowText" lastClr="000000"/>
      </a:dk1>
      <a:lt1>
        <a:sysClr val="window" lastClr="FFFFFF"/>
      </a:lt1>
      <a:dk2>
        <a:srgbClr val="000000"/>
      </a:dk2>
      <a:lt2>
        <a:srgbClr val="B2B4B3"/>
      </a:lt2>
      <a:accent1>
        <a:srgbClr val="A0CFEB"/>
      </a:accent1>
      <a:accent2>
        <a:srgbClr val="0065BD"/>
      </a:accent2>
      <a:accent3>
        <a:srgbClr val="429C35"/>
      </a:accent3>
      <a:accent4>
        <a:srgbClr val="616365"/>
      </a:accent4>
      <a:accent5>
        <a:srgbClr val="C4262E"/>
      </a:accent5>
      <a:accent6>
        <a:srgbClr val="EEAF30"/>
      </a:accent6>
      <a:hlink>
        <a:srgbClr val="0065BD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BSON CONSULTING Document" id="{8B48DD64-9FB5-4282-8588-7B21241C64BB}" vid="{85534FED-CE0B-46C2-A386-62A7B1E79165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362</Words>
  <Application>Microsoft Office PowerPoint</Application>
  <PresentationFormat>On-screen Show (4:3)</PresentationFormat>
  <Paragraphs>145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Century Gothic</vt:lpstr>
      <vt:lpstr>Corbel</vt:lpstr>
      <vt:lpstr>Franklin Gothic Medium</vt:lpstr>
      <vt:lpstr>Gill Sans MT</vt:lpstr>
      <vt:lpstr>Symbol</vt:lpstr>
      <vt:lpstr>Wingdings</vt:lpstr>
      <vt:lpstr>Wingdings 2</vt:lpstr>
      <vt:lpstr>SIBSON CONSULTING Document</vt:lpstr>
      <vt:lpstr>Gallery</vt:lpstr>
      <vt:lpstr>Financial Change for the month oF MAY 2020  </vt:lpstr>
      <vt:lpstr>Treasurer’s Report -  Larry Perrone</vt:lpstr>
      <vt:lpstr>PowerPoint Presentation</vt:lpstr>
      <vt:lpstr>Unaudited Reserves MaY 2020 ($Millions)</vt:lpstr>
      <vt:lpstr>Reserves 4/30/21 unaudited estimate (in thousands)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Report  John Viola</dc:title>
  <dc:creator>Michelle</dc:creator>
  <cp:lastModifiedBy>Stephen Phillips</cp:lastModifiedBy>
  <cp:revision>16</cp:revision>
  <cp:lastPrinted>2020-06-01T12:05:19Z</cp:lastPrinted>
  <dcterms:created xsi:type="dcterms:W3CDTF">2020-04-30T15:32:59Z</dcterms:created>
  <dcterms:modified xsi:type="dcterms:W3CDTF">2020-06-30T17:03:28Z</dcterms:modified>
</cp:coreProperties>
</file>