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1"/>
    <p:sldMasterId id="2147484374" r:id="rId2"/>
  </p:sldMasterIdLst>
  <p:notesMasterIdLst>
    <p:notesMasterId r:id="rId15"/>
  </p:notesMasterIdLst>
  <p:handoutMasterIdLst>
    <p:handoutMasterId r:id="rId16"/>
  </p:handoutMasterIdLst>
  <p:sldIdLst>
    <p:sldId id="556" r:id="rId3"/>
    <p:sldId id="279" r:id="rId4"/>
    <p:sldId id="626" r:id="rId5"/>
    <p:sldId id="627" r:id="rId6"/>
    <p:sldId id="630" r:id="rId7"/>
    <p:sldId id="629" r:id="rId8"/>
    <p:sldId id="628" r:id="rId9"/>
    <p:sldId id="558" r:id="rId10"/>
    <p:sldId id="560" r:id="rId11"/>
    <p:sldId id="582" r:id="rId12"/>
    <p:sldId id="623" r:id="rId13"/>
    <p:sldId id="624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6/3/2020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6/3/2020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7" tIns="46564" rIns="93127" bIns="4656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27" tIns="46564" rIns="93127" bIns="4656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6B82-E29C-4B05-88B6-2B7B60D1A767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207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DCEB-86F3-450B-A5E8-C3AE71F5FB74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72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8ABB-82B0-4B38-9CF0-E86B6E3EB72E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633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9F4C-E4D1-4485-93A2-C4396509184C}" type="datetime1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006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05C2-3595-4164-9744-0540ED77C13E}" type="datetime1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11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B7FE-D393-4015-9A4B-A86BFC24B485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1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9333-2733-41FB-BB9E-BF8E3ABEDCF6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0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5D43-2A33-4D61-9F5C-392B8A7DF414}" type="datetime1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666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A0C6ED09-1A19-42B3-86ED-53D46E72920D}" type="datetime1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344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3694-012F-4548-86BB-1CA36ECC53DB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59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3F7F-CEDF-4DA6-97C0-F49ECE05B0AB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6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15B18DF-1A4F-456F-8E0E-8CFE4C808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34CD9B-39EA-42AE-8A1F-0D40028F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9462" y="962902"/>
            <a:ext cx="2644230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/>
              <a:t>GM Report</a:t>
            </a:r>
            <a:br>
              <a:rPr lang="en-US" sz="3600"/>
            </a:br>
            <a:br>
              <a:rPr lang="en-US" sz="3600"/>
            </a:br>
            <a:r>
              <a:rPr lang="en-US" sz="3600"/>
              <a:t>John Viola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9A483-AFBD-4979-A1BE-3098D603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5507" y="5861653"/>
            <a:ext cx="608265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 sz="1600" smtClean="0"/>
              <a:pPr defTabSz="457200"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C3AE2A-04FA-4B67-9C14-0D990CA6A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26411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C6E9FA-459B-47A6-93ED-A57860553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C1C93F-E23C-45AE-9DA2-42554BD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18F65DC-4B7C-4988-82E8-131C26140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2776948-18D0-4CDB-A838-AC6F41B2C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r="6353" b="1"/>
          <a:stretch/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E7CFEF1-65E1-4CEE-91CA-B6B73B8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CA742D8-7814-4F8A-AEF8-1857FB21F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38900" y="2055741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 dirty="0"/>
              <a:t>Treasurer’s Report - </a:t>
            </a:r>
            <a:br>
              <a:rPr lang="en-US" sz="3600" dirty="0"/>
            </a:br>
            <a:r>
              <a:rPr lang="en-US" sz="3600" dirty="0"/>
              <a:t>Larry Perrone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1" y="1430056"/>
            <a:ext cx="3720332" cy="34118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EBDE8-B419-4B90-B929-383C59D3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938" y="5806401"/>
            <a:ext cx="608264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457200"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 sz="1800" smtClean="0"/>
              <a:pPr algn="l" defTabSz="457200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0" y="447188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Cash &amp; Short-Term Investments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for Month of April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440" y="1682205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 Laddered Investment Rate of Return on CDAR’s for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April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Approx.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1.9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April 30, 2020, the Association had approx. $12.3 million in cash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$6.1 million invested in CDAR’s fully FDIC insured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$6.2 million in Money Market and other operating accounts, fully insured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222" y="2422434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32" y="117845"/>
            <a:ext cx="7132320" cy="58922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Estimate (unaudited)</a:t>
            </a:r>
            <a:br>
              <a:rPr lang="en-US" sz="3600" dirty="0">
                <a:latin typeface="Franklin Gothic Medium" panose="020B0603020102020204" pitchFamily="34" charset="0"/>
              </a:rPr>
            </a:br>
            <a:r>
              <a:rPr lang="en-US" sz="3600" dirty="0">
                <a:latin typeface="Franklin Gothic Medium" panose="020B0603020102020204" pitchFamily="34" charset="0"/>
              </a:rPr>
              <a:t>Reserves </a:t>
            </a:r>
            <a:r>
              <a:rPr lang="en-US" sz="3600" dirty="0" err="1">
                <a:latin typeface="Franklin Gothic Medium" panose="020B0603020102020204" pitchFamily="34" charset="0"/>
              </a:rPr>
              <a:t>april</a:t>
            </a:r>
            <a:r>
              <a:rPr lang="en-US" sz="3600" dirty="0">
                <a:latin typeface="Franklin Gothic Medium" panose="020B0603020102020204" pitchFamily="34" charset="0"/>
              </a:rPr>
              <a:t> 2020 ($Millions)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271849"/>
          <a:ext cx="859536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719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864203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569857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009192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177389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399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Replacement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4/30/19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$2.5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$8.8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Assessments/Interest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2.0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2.7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0.3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(3.8)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(1.5)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(0.9)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(6.2)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4/30/20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$3.4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$5.6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2C240-CE17-4A6B-89D1-97F4EAD6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1045" y="6377555"/>
            <a:ext cx="608264" cy="3988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 sz="1600" smtClean="0"/>
              <a:pPr defTabSz="4572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99C55-AFD3-4B77-B6E7-4C4A808F6548}"/>
              </a:ext>
            </a:extLst>
          </p:cNvPr>
          <p:cNvSpPr txBox="1"/>
          <p:nvPr/>
        </p:nvSpPr>
        <p:spPr>
          <a:xfrm>
            <a:off x="320040" y="107082"/>
            <a:ext cx="8503920" cy="11167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b="1" cap="all" dirty="0">
                <a:latin typeface="Century Gothic" panose="020B0502020202020204" pitchFamily="34" charset="0"/>
                <a:ea typeface="+mj-ea"/>
                <a:cs typeface="+mj-cs"/>
              </a:rPr>
              <a:t>GM REPORT</a:t>
            </a:r>
          </a:p>
          <a:p>
            <a:pPr algn="ctr">
              <a:lnSpc>
                <a:spcPct val="120000"/>
              </a:lnSpc>
            </a:pPr>
            <a:r>
              <a:rPr lang="en-US" b="1" cap="all" dirty="0">
                <a:latin typeface="Century Gothic" panose="020B0502020202020204" pitchFamily="34" charset="0"/>
                <a:ea typeface="+mj-ea"/>
                <a:cs typeface="+mj-cs"/>
              </a:rPr>
              <a:t>June 3, 2020</a:t>
            </a:r>
          </a:p>
          <a:p>
            <a:pPr algn="ctr">
              <a:lnSpc>
                <a:spcPct val="120000"/>
              </a:lnSpc>
            </a:pPr>
            <a:r>
              <a:rPr lang="en-US" b="1" cap="all" dirty="0">
                <a:latin typeface="Century Gothic" panose="020B0502020202020204" pitchFamily="34" charset="0"/>
                <a:ea typeface="+mj-ea"/>
                <a:cs typeface="+mj-cs"/>
              </a:rPr>
              <a:t>John Viola</a:t>
            </a:r>
          </a:p>
          <a:p>
            <a:pPr algn="ctr">
              <a:lnSpc>
                <a:spcPct val="120000"/>
              </a:lnSpc>
            </a:pPr>
            <a:endParaRPr lang="en-US" b="1" cap="all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1BC7CE7-11B9-4C09-AD0A-760CD8DFD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68396"/>
              </p:ext>
            </p:extLst>
          </p:nvPr>
        </p:nvGraphicFramePr>
        <p:xfrm>
          <a:off x="320040" y="1216155"/>
          <a:ext cx="8503921" cy="40891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0298">
                  <a:extLst>
                    <a:ext uri="{9D8B030D-6E8A-4147-A177-3AD203B41FA5}">
                      <a16:colId xmlns:a16="http://schemas.microsoft.com/office/drawing/2014/main" val="1721263666"/>
                    </a:ext>
                  </a:extLst>
                </a:gridCol>
                <a:gridCol w="1787699">
                  <a:extLst>
                    <a:ext uri="{9D8B030D-6E8A-4147-A177-3AD203B41FA5}">
                      <a16:colId xmlns:a16="http://schemas.microsoft.com/office/drawing/2014/main" val="2752084062"/>
                    </a:ext>
                  </a:extLst>
                </a:gridCol>
                <a:gridCol w="1728440">
                  <a:extLst>
                    <a:ext uri="{9D8B030D-6E8A-4147-A177-3AD203B41FA5}">
                      <a16:colId xmlns:a16="http://schemas.microsoft.com/office/drawing/2014/main" val="549506831"/>
                    </a:ext>
                  </a:extLst>
                </a:gridCol>
                <a:gridCol w="1392816">
                  <a:extLst>
                    <a:ext uri="{9D8B030D-6E8A-4147-A177-3AD203B41FA5}">
                      <a16:colId xmlns:a16="http://schemas.microsoft.com/office/drawing/2014/main" val="2028246473"/>
                    </a:ext>
                  </a:extLst>
                </a:gridCol>
                <a:gridCol w="1614668">
                  <a:extLst>
                    <a:ext uri="{9D8B030D-6E8A-4147-A177-3AD203B41FA5}">
                      <a16:colId xmlns:a16="http://schemas.microsoft.com/office/drawing/2014/main" val="3125412527"/>
                    </a:ext>
                  </a:extLst>
                </a:gridCol>
              </a:tblGrid>
              <a:tr h="992177">
                <a:tc>
                  <a:txBody>
                    <a:bodyPr/>
                    <a:lstStyle/>
                    <a:p>
                      <a:r>
                        <a:rPr lang="en-US" sz="1600" u="sng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Initiatives</a:t>
                      </a:r>
                      <a:endParaRPr lang="en-US" sz="1600" u="sng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Construction </a:t>
                      </a:r>
                      <a:r>
                        <a:rPr lang="en-US" sz="1600" u="sng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Status</a:t>
                      </a:r>
                      <a:endParaRPr lang="en-US" sz="1600" u="sng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Projects </a:t>
                      </a:r>
                      <a:r>
                        <a:rPr lang="en-US" sz="1600" u="sng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Completion Date</a:t>
                      </a:r>
                      <a:endParaRPr lang="en-US" sz="1600" u="sng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Budget Cost</a:t>
                      </a:r>
                      <a:endParaRPr lang="en-US" sz="1600" u="sng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As of 5/31/20</a:t>
                      </a:r>
                    </a:p>
                    <a:p>
                      <a:pPr algn="ctr"/>
                      <a:r>
                        <a:rPr lang="en-US" sz="1600" u="sng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Paid YTD</a:t>
                      </a:r>
                      <a:endParaRPr lang="en-US" sz="1600" u="sng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46410"/>
                  </a:ext>
                </a:extLst>
              </a:tr>
              <a:tr h="413759"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Clubhouse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Completed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*May 2020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$1.6 mil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***$1,483,562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13639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Cart Barn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Completed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CO received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$430,000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$312,121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66331"/>
                  </a:ext>
                </a:extLst>
              </a:tr>
              <a:tr h="652498"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Police Building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Green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September 2020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$1.276 mil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$764,613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601589"/>
                  </a:ext>
                </a:extLst>
              </a:tr>
              <a:tr h="848135"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Northstar (Software Project)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Green/Yellow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**December 2020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$400,000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$437,671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391167"/>
                  </a:ext>
                </a:extLst>
              </a:tr>
              <a:tr h="652498"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Admin. Renovation 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Green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September</a:t>
                      </a:r>
                    </a:p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2020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entury Gothic" panose="020B0502020202020204" pitchFamily="34" charset="0"/>
                        </a:rPr>
                        <a:t>$220,000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$101,319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74885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00FD90A-3A20-48C0-979A-B61B6685DF0D}"/>
              </a:ext>
            </a:extLst>
          </p:cNvPr>
          <p:cNvSpPr txBox="1"/>
          <p:nvPr/>
        </p:nvSpPr>
        <p:spPr>
          <a:xfrm>
            <a:off x="320036" y="5429358"/>
            <a:ext cx="609817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* Certificate of Occupancy received Friday, May 22, 2020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**Extended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*** Amount includes payment on full to Whayland of approx. $1.395M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2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67040-C103-42F2-BC29-0B99FA9E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fld id="{98B5F13F-7E1A-4580-A55C-09F2476A26E1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84B70-A5BA-49EA-B47B-AF37BF307B3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818602"/>
            <a:ext cx="9144000" cy="421495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dirty="0"/>
              <a:t>Opened for play on Saturday, May 9</a:t>
            </a:r>
            <a:r>
              <a:rPr lang="en-US" sz="3300" baseline="30000" dirty="0"/>
              <a:t>th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Restrictions: </a:t>
            </a:r>
          </a:p>
          <a:p>
            <a:pPr marL="91440" lvl="0">
              <a:spcBef>
                <a:spcPts val="0"/>
              </a:spcBef>
            </a:pPr>
            <a:r>
              <a:rPr lang="en-US" sz="2500" dirty="0"/>
              <a:t>Clubhouse and golf shops were to remain closed – we did not have CO at that time – moved check-in to starters shed</a:t>
            </a:r>
          </a:p>
          <a:p>
            <a:pPr marL="91440" lvl="0">
              <a:spcBef>
                <a:spcPts val="0"/>
              </a:spcBef>
            </a:pPr>
            <a:r>
              <a:rPr lang="en-US" sz="2500" dirty="0"/>
              <a:t>1 person per cart unless they reside in same household</a:t>
            </a:r>
          </a:p>
          <a:p>
            <a:pPr marL="91440" lvl="0">
              <a:spcBef>
                <a:spcPts val="0"/>
              </a:spcBef>
            </a:pPr>
            <a:r>
              <a:rPr lang="en-US" sz="2500" dirty="0"/>
              <a:t>No bunker rakes</a:t>
            </a:r>
          </a:p>
          <a:p>
            <a:pPr marL="91440" lvl="0">
              <a:spcBef>
                <a:spcPts val="0"/>
              </a:spcBef>
            </a:pPr>
            <a:r>
              <a:rPr lang="en-US" sz="2500" dirty="0"/>
              <a:t>No touching flagsticks – blocked bottom of hole so ball will not go all the way down</a:t>
            </a:r>
          </a:p>
          <a:p>
            <a:pPr marL="91440" lvl="0">
              <a:spcBef>
                <a:spcPts val="0"/>
              </a:spcBef>
            </a:pPr>
            <a:r>
              <a:rPr lang="en-US" sz="2500" dirty="0"/>
              <a:t>No beverage cart was allowed at beginning but has since been allowed</a:t>
            </a:r>
          </a:p>
          <a:p>
            <a:pPr marL="0" indent="0">
              <a:buNone/>
            </a:pPr>
            <a:r>
              <a:rPr lang="en-US" sz="3300" dirty="0"/>
              <a:t>Cleaning:</a:t>
            </a:r>
          </a:p>
          <a:p>
            <a:pPr marL="91440" lvl="0">
              <a:spcBef>
                <a:spcPts val="0"/>
              </a:spcBef>
            </a:pPr>
            <a:r>
              <a:rPr lang="en-US" sz="2500" dirty="0"/>
              <a:t>Carts are sanitized and cleaned after each use</a:t>
            </a:r>
          </a:p>
          <a:p>
            <a:pPr marL="91440" lvl="0">
              <a:spcBef>
                <a:spcPts val="0"/>
              </a:spcBef>
            </a:pPr>
            <a:r>
              <a:rPr lang="en-US" sz="2500" dirty="0"/>
              <a:t>Range balls are cleaned and sanitized</a:t>
            </a:r>
          </a:p>
          <a:p>
            <a:pPr marL="91440" lvl="0">
              <a:spcBef>
                <a:spcPts val="0"/>
              </a:spcBef>
            </a:pPr>
            <a:r>
              <a:rPr lang="en-US" sz="2500" dirty="0"/>
              <a:t>Staff wears protective gloves and masks when engaging with golfers</a:t>
            </a:r>
          </a:p>
          <a:p>
            <a:pPr marL="0" indent="0">
              <a:buNone/>
            </a:pPr>
            <a:r>
              <a:rPr lang="en-US" sz="3300" dirty="0"/>
              <a:t>Where are we:</a:t>
            </a:r>
          </a:p>
          <a:p>
            <a:pPr marL="91440" lvl="0">
              <a:spcBef>
                <a:spcPts val="0"/>
              </a:spcBef>
            </a:pPr>
            <a:r>
              <a:rPr lang="en-US" sz="2500" dirty="0"/>
              <a:t>Golf shop fixtures currently expected around end of June as factory reopens</a:t>
            </a:r>
          </a:p>
          <a:p>
            <a:pPr marL="91440" lvl="0">
              <a:spcBef>
                <a:spcPts val="0"/>
              </a:spcBef>
            </a:pPr>
            <a:r>
              <a:rPr lang="en-US" sz="2500" dirty="0"/>
              <a:t>Merchandise starting to ship as factories are being reopened</a:t>
            </a:r>
          </a:p>
          <a:p>
            <a:pPr marL="91440">
              <a:spcBef>
                <a:spcPts val="0"/>
              </a:spcBef>
            </a:pPr>
            <a:r>
              <a:rPr lang="en-US" sz="2500" dirty="0"/>
              <a:t>Date for clubhouse being open to public?</a:t>
            </a:r>
          </a:p>
          <a:p>
            <a:pPr marL="91440">
              <a:spcBef>
                <a:spcPts val="0"/>
              </a:spcBef>
            </a:pPr>
            <a:r>
              <a:rPr lang="en-US" sz="2500" dirty="0"/>
              <a:t>Depends on when Governor Hogan will allow indoor dining.  Best guess is between June 5 – 15</a:t>
            </a:r>
            <a:r>
              <a:rPr lang="en-US" sz="2500" baseline="30000" dirty="0"/>
              <a:t>th</a:t>
            </a:r>
            <a:r>
              <a:rPr lang="en-US" sz="2500" dirty="0"/>
              <a:t>.</a:t>
            </a:r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C6D8002B-1C74-46C5-BE5D-C06713985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97" y="5006668"/>
            <a:ext cx="1492206" cy="1492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A292D-3663-45F9-9BC4-0CA2DD4E4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29" y="5006668"/>
            <a:ext cx="2560320" cy="1706880"/>
          </a:xfrm>
          <a:prstGeom prst="ellipse">
            <a:avLst/>
          </a:prstGeom>
          <a:ln w="28575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26CE38-0354-4AFC-B5EA-D10C0CC08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8552" y="5006668"/>
            <a:ext cx="2560320" cy="1706880"/>
          </a:xfrm>
          <a:prstGeom prst="ellipse">
            <a:avLst/>
          </a:prstGeom>
          <a:ln w="28575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21E0C2-2335-4316-9127-3EE7D5AA8789}"/>
              </a:ext>
            </a:extLst>
          </p:cNvPr>
          <p:cNvSpPr txBox="1"/>
          <p:nvPr/>
        </p:nvSpPr>
        <p:spPr>
          <a:xfrm>
            <a:off x="1371600" y="113211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Golf</a:t>
            </a:r>
          </a:p>
        </p:txBody>
      </p:sp>
    </p:spTree>
    <p:extLst>
      <p:ext uri="{BB962C8B-B14F-4D97-AF65-F5344CB8AC3E}">
        <p14:creationId xmlns:p14="http://schemas.microsoft.com/office/powerpoint/2010/main" val="193474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67040-C103-42F2-BC29-0B99FA9E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fld id="{98B5F13F-7E1A-4580-A55C-09F2476A26E1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84B70-A5BA-49EA-B47B-AF37BF307B3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65464"/>
            <a:ext cx="9144000" cy="584345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800" dirty="0"/>
              <a:t>Bulkheads</a:t>
            </a:r>
          </a:p>
          <a:p>
            <a:pPr marL="0" indent="0">
              <a:buNone/>
            </a:pPr>
            <a:r>
              <a:rPr lang="en-US" sz="3800" dirty="0"/>
              <a:t>Wood Duck</a:t>
            </a:r>
          </a:p>
          <a:p>
            <a:pPr lvl="0"/>
            <a:r>
              <a:rPr lang="en-US" sz="2900" dirty="0"/>
              <a:t>Front end of Ocean Parkway to be completed – June 12</a:t>
            </a:r>
            <a:r>
              <a:rPr lang="en-US" sz="2900" baseline="30000" dirty="0"/>
              <a:t>th</a:t>
            </a:r>
            <a:r>
              <a:rPr lang="en-US" sz="2900" dirty="0"/>
              <a:t> (original date May 1) COVID-19 – materials were delayed.</a:t>
            </a:r>
          </a:p>
          <a:p>
            <a:pPr lvl="0"/>
            <a:r>
              <a:rPr lang="en-US" sz="2900" dirty="0"/>
              <a:t>Residents’ 15 ft. easements will be completed by Friday, June 5</a:t>
            </a:r>
            <a:r>
              <a:rPr lang="en-US" sz="2900" baseline="30000" dirty="0"/>
              <a:t>th</a:t>
            </a:r>
            <a:endParaRPr lang="en-US" sz="2900" dirty="0"/>
          </a:p>
          <a:p>
            <a:pPr lvl="0"/>
            <a:r>
              <a:rPr lang="en-US" sz="2900" dirty="0"/>
              <a:t>Front end of Ocean Parkway between entrance of Wood Duck 1 and Wood Duck II will be sodded 6 ft. out to stabilize and seeding</a:t>
            </a:r>
            <a:endParaRPr lang="en-US" sz="2800" dirty="0"/>
          </a:p>
          <a:p>
            <a:pPr marL="0" indent="0">
              <a:buNone/>
            </a:pPr>
            <a:r>
              <a:rPr lang="en-US" sz="3800" dirty="0"/>
              <a:t>North Pintail - </a:t>
            </a:r>
          </a:p>
          <a:p>
            <a:pPr lvl="0"/>
            <a:r>
              <a:rPr lang="en-US" sz="2900" dirty="0"/>
              <a:t>1 lot to be completed around June 22</a:t>
            </a:r>
            <a:r>
              <a:rPr lang="en-US" sz="2900" baseline="30000" dirty="0"/>
              <a:t>nd</a:t>
            </a:r>
            <a:r>
              <a:rPr lang="en-US" sz="2900" dirty="0"/>
              <a:t>, 51 Pintail Dr.</a:t>
            </a:r>
          </a:p>
          <a:p>
            <a:pPr marL="0" lvl="0" indent="0">
              <a:buNone/>
            </a:pPr>
            <a:r>
              <a:rPr lang="en-US" sz="3800" dirty="0"/>
              <a:t>New Season – 1</a:t>
            </a:r>
            <a:r>
              <a:rPr lang="en-US" sz="3800" baseline="30000" dirty="0"/>
              <a:t>st</a:t>
            </a:r>
            <a:r>
              <a:rPr lang="en-US" sz="3800" dirty="0"/>
              <a:t> Week of September</a:t>
            </a:r>
          </a:p>
        </p:txBody>
      </p:sp>
    </p:spTree>
    <p:extLst>
      <p:ext uri="{BB962C8B-B14F-4D97-AF65-F5344CB8AC3E}">
        <p14:creationId xmlns:p14="http://schemas.microsoft.com/office/powerpoint/2010/main" val="37029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F24FCE-726A-4884-8BB3-824EDC0E9A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0" r="31062"/>
          <a:stretch/>
        </p:blipFill>
        <p:spPr>
          <a:xfrm rot="5400000">
            <a:off x="1511328" y="-1511328"/>
            <a:ext cx="6121343" cy="914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E27E9B-D178-4DC8-922B-A43483E5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45" y="6231866"/>
            <a:ext cx="608264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2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green field&#10;&#10;Description automatically generated">
            <a:extLst>
              <a:ext uri="{FF2B5EF4-FFF2-40B4-BE49-F238E27FC236}">
                <a16:creationId xmlns:a16="http://schemas.microsoft.com/office/drawing/2014/main" id="{664F4928-F0EF-4C95-9752-FD1ACF8E74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r="-2" b="-2"/>
          <a:stretch/>
        </p:blipFill>
        <p:spPr>
          <a:xfrm rot="5400000">
            <a:off x="3796925" y="775074"/>
            <a:ext cx="6131293" cy="4581144"/>
          </a:xfrm>
          <a:prstGeom prst="rect">
            <a:avLst/>
          </a:prstGeom>
        </p:spPr>
      </p:pic>
      <p:pic>
        <p:nvPicPr>
          <p:cNvPr id="4" name="Picture 3" descr="The roof of a building&#10;&#10;Description automatically generated">
            <a:extLst>
              <a:ext uri="{FF2B5EF4-FFF2-40B4-BE49-F238E27FC236}">
                <a16:creationId xmlns:a16="http://schemas.microsoft.com/office/drawing/2014/main" id="{038FC540-1841-4869-B52D-AB34EEBE02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r="-2" b="-2"/>
          <a:stretch/>
        </p:blipFill>
        <p:spPr>
          <a:xfrm rot="5400000">
            <a:off x="-775074" y="775074"/>
            <a:ext cx="6131293" cy="45811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19A077-5F78-463A-930B-60431CFB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45" y="6231866"/>
            <a:ext cx="608264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3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B5371B-D922-4DD2-B520-924D53D4C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2"/>
          <a:stretch/>
        </p:blipFill>
        <p:spPr>
          <a:xfrm>
            <a:off x="20" y="10"/>
            <a:ext cx="9143980" cy="61213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E27E9B-D178-4DC8-922B-A43483E5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45" y="6231866"/>
            <a:ext cx="608264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 smtClean="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0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0"/>
            <a:ext cx="7498080" cy="14305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ESTIMATE OF Financial Change for the MONTH OF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APRIL 2020 (UNAUDITED)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28009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9399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2094883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April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$297,612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$161,627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($135,985)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1,140,176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1,098,521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41,655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$(842,564)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$(936,894)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($94,330)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362300" y="514676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2931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3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189214"/>
            <a:ext cx="8042276" cy="16459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ESTIMATE OF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Financial Change Year to Date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5/1/19 – 4/30/20</a:t>
            </a:r>
            <a:br>
              <a:rPr lang="en-US" sz="4400" b="1" dirty="0">
                <a:latin typeface="Century Gothic" panose="020B0502020202020204" pitchFamily="34" charset="0"/>
              </a:rPr>
            </a:br>
            <a:r>
              <a:rPr lang="en-US" sz="2700" b="1" dirty="0">
                <a:latin typeface="Century Gothic" panose="020B0502020202020204" pitchFamily="34" charset="0"/>
              </a:rPr>
              <a:t>(12 months) - UNAUDITED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BAF021-99C7-45F0-9C42-FC9C2CAC3B5C}"/>
              </a:ext>
            </a:extLst>
          </p:cNvPr>
          <p:cNvGraphicFramePr>
            <a:graphicFrameLocks noGrp="1"/>
          </p:cNvGraphicFramePr>
          <p:nvPr/>
        </p:nvGraphicFramePr>
        <p:xfrm>
          <a:off x="228601" y="1925179"/>
          <a:ext cx="8686799" cy="3184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8331">
                  <a:extLst>
                    <a:ext uri="{9D8B030D-6E8A-4147-A177-3AD203B41FA5}">
                      <a16:colId xmlns:a16="http://schemas.microsoft.com/office/drawing/2014/main" val="654501648"/>
                    </a:ext>
                  </a:extLst>
                </a:gridCol>
                <a:gridCol w="2029446">
                  <a:extLst>
                    <a:ext uri="{9D8B030D-6E8A-4147-A177-3AD203B41FA5}">
                      <a16:colId xmlns:a16="http://schemas.microsoft.com/office/drawing/2014/main" val="2455243884"/>
                    </a:ext>
                  </a:extLst>
                </a:gridCol>
                <a:gridCol w="2029446">
                  <a:extLst>
                    <a:ext uri="{9D8B030D-6E8A-4147-A177-3AD203B41FA5}">
                      <a16:colId xmlns:a16="http://schemas.microsoft.com/office/drawing/2014/main" val="3535008515"/>
                    </a:ext>
                  </a:extLst>
                </a:gridCol>
                <a:gridCol w="2149576">
                  <a:extLst>
                    <a:ext uri="{9D8B030D-6E8A-4147-A177-3AD203B41FA5}">
                      <a16:colId xmlns:a16="http://schemas.microsoft.com/office/drawing/2014/main" val="604569440"/>
                    </a:ext>
                  </a:extLst>
                </a:gridCol>
              </a:tblGrid>
              <a:tr h="41135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YTD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914593"/>
                  </a:ext>
                </a:extLst>
              </a:tr>
              <a:tr h="35993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605140"/>
                  </a:ext>
                </a:extLst>
              </a:tr>
              <a:tr h="359932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3" marR="8663" marT="8663" marB="0" anchor="ctr"/>
                </a:tc>
                <a:extLst>
                  <a:ext uri="{0D108BD9-81ED-4DB2-BD59-A6C34878D82A}">
                    <a16:rowId xmlns:a16="http://schemas.microsoft.com/office/drawing/2014/main" val="1164240831"/>
                  </a:ext>
                </a:extLst>
              </a:tr>
              <a:tr h="359932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3" marR="8663" marT="8663" marB="0" anchor="ctr"/>
                </a:tc>
                <a:extLst>
                  <a:ext uri="{0D108BD9-81ED-4DB2-BD59-A6C34878D82A}">
                    <a16:rowId xmlns:a16="http://schemas.microsoft.com/office/drawing/2014/main" val="3189074550"/>
                  </a:ext>
                </a:extLst>
              </a:tr>
              <a:tr h="564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Revenues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$12,487,366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$12,750,556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$263,190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055967"/>
                  </a:ext>
                </a:extLst>
              </a:tr>
              <a:tr h="564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12,487,366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12,178,644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308,722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5606890"/>
                  </a:ext>
                </a:extLst>
              </a:tr>
              <a:tr h="564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$571,912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$571,912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831760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7684F8-BA8D-46D1-9CFF-216B68FCBEFD}"/>
              </a:ext>
            </a:extLst>
          </p:cNvPr>
          <p:cNvCxnSpPr/>
          <p:nvPr/>
        </p:nvCxnSpPr>
        <p:spPr>
          <a:xfrm>
            <a:off x="3196040" y="497259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5C1F9-1991-485E-A198-FB8413B71408}"/>
              </a:ext>
            </a:extLst>
          </p:cNvPr>
          <p:cNvCxnSpPr/>
          <p:nvPr/>
        </p:nvCxnSpPr>
        <p:spPr>
          <a:xfrm>
            <a:off x="3178622" y="4384749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E5CA82-3F4D-410E-AC6A-59EC34BB652D}"/>
              </a:ext>
            </a:extLst>
          </p:cNvPr>
          <p:cNvCxnSpPr/>
          <p:nvPr/>
        </p:nvCxnSpPr>
        <p:spPr>
          <a:xfrm>
            <a:off x="5222967" y="497259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C759-FCD2-4440-9662-C3BBF6C0734A}"/>
              </a:ext>
            </a:extLst>
          </p:cNvPr>
          <p:cNvCxnSpPr/>
          <p:nvPr/>
        </p:nvCxnSpPr>
        <p:spPr>
          <a:xfrm>
            <a:off x="5196840" y="4384749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D69569-C6D5-4612-9EB9-503F26F45B9F}"/>
              </a:ext>
            </a:extLst>
          </p:cNvPr>
          <p:cNvCxnSpPr/>
          <p:nvPr/>
        </p:nvCxnSpPr>
        <p:spPr>
          <a:xfrm>
            <a:off x="7313024" y="497259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5717E9-DF80-479D-9023-DC80C6F4C56D}"/>
              </a:ext>
            </a:extLst>
          </p:cNvPr>
          <p:cNvCxnSpPr/>
          <p:nvPr/>
        </p:nvCxnSpPr>
        <p:spPr>
          <a:xfrm>
            <a:off x="7313024" y="4384749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610</Words>
  <Application>Microsoft Office PowerPoint</Application>
  <PresentationFormat>On-screen Show (4:3)</PresentationFormat>
  <Paragraphs>143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Wingdings</vt:lpstr>
      <vt:lpstr>Wingdings 2</vt:lpstr>
      <vt:lpstr>SIBSON CONSULTING Document</vt:lpstr>
      <vt:lpstr>Gallery</vt:lpstr>
      <vt:lpstr>GM Report  John Viola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ESTIMATE OF Financial Change for the MONTH OF APRIL 2020 (UNAUDITED)  </vt:lpstr>
      <vt:lpstr>ESTIMATE OF Financial Change Year to Date 5/1/19 – 4/30/20 (12 months) - UNAUDITED</vt:lpstr>
      <vt:lpstr>Treasurer’s Report -  Larry Perrone</vt:lpstr>
      <vt:lpstr>PowerPoint Presentation</vt:lpstr>
      <vt:lpstr>Estimate (unaudited) Reserves april 2020 ($Millions)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 Report  John Viola</dc:title>
  <dc:creator>Michelle Bennett</dc:creator>
  <cp:lastModifiedBy>Michelle Bennett</cp:lastModifiedBy>
  <cp:revision>8</cp:revision>
  <cp:lastPrinted>2020-06-03T19:44:41Z</cp:lastPrinted>
  <dcterms:created xsi:type="dcterms:W3CDTF">2020-06-03T15:11:10Z</dcterms:created>
  <dcterms:modified xsi:type="dcterms:W3CDTF">2020-06-03T19:49:37Z</dcterms:modified>
</cp:coreProperties>
</file>