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343" r:id="rId1"/>
    <p:sldMasterId id="2147484386" r:id="rId2"/>
  </p:sldMasterIdLst>
  <p:notesMasterIdLst>
    <p:notesMasterId r:id="rId26"/>
  </p:notesMasterIdLst>
  <p:handoutMasterIdLst>
    <p:handoutMasterId r:id="rId27"/>
  </p:handoutMasterIdLst>
  <p:sldIdLst>
    <p:sldId id="556" r:id="rId3"/>
    <p:sldId id="725" r:id="rId4"/>
    <p:sldId id="732" r:id="rId5"/>
    <p:sldId id="728" r:id="rId6"/>
    <p:sldId id="730" r:id="rId7"/>
    <p:sldId id="729" r:id="rId8"/>
    <p:sldId id="719" r:id="rId9"/>
    <p:sldId id="731" r:id="rId10"/>
    <p:sldId id="256" r:id="rId11"/>
    <p:sldId id="653" r:id="rId12"/>
    <p:sldId id="654" r:id="rId13"/>
    <p:sldId id="655" r:id="rId14"/>
    <p:sldId id="656" r:id="rId15"/>
    <p:sldId id="582" r:id="rId16"/>
    <p:sldId id="623" r:id="rId17"/>
    <p:sldId id="257" r:id="rId18"/>
    <p:sldId id="624" r:id="rId19"/>
    <p:sldId id="625" r:id="rId20"/>
    <p:sldId id="284" r:id="rId21"/>
    <p:sldId id="285" r:id="rId22"/>
    <p:sldId id="700" r:id="rId23"/>
    <p:sldId id="727" r:id="rId24"/>
    <p:sldId id="690"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E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06" autoAdjust="0"/>
  </p:normalViewPr>
  <p:slideViewPr>
    <p:cSldViewPr snapToGrid="0">
      <p:cViewPr varScale="1">
        <p:scale>
          <a:sx n="110" d="100"/>
          <a:sy n="110" d="100"/>
        </p:scale>
        <p:origin x="1542" y="108"/>
      </p:cViewPr>
      <p:guideLst>
        <p:guide pos="2880"/>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17" tIns="46559" rIns="93117" bIns="46559" rtlCol="0"/>
          <a:lstStyle>
            <a:lvl1pPr algn="r">
              <a:defRPr sz="1200"/>
            </a:lvl1pPr>
          </a:lstStyle>
          <a:p>
            <a:fld id="{20EA5F0D-C1DC-412F-A146-DDB3A74B588F}" type="datetimeFigureOut">
              <a:rPr lang="en-US"/>
              <a:t>3/19/2021</a:t>
            </a:fld>
            <a:endParaRPr/>
          </a:p>
        </p:txBody>
      </p:sp>
      <p:sp>
        <p:nvSpPr>
          <p:cNvPr id="4" name="Footer Placeholder 3"/>
          <p:cNvSpPr>
            <a:spLocks noGrp="1"/>
          </p:cNvSpPr>
          <p:nvPr>
            <p:ph type="ftr" sz="quarter" idx="2"/>
          </p:nvPr>
        </p:nvSpPr>
        <p:spPr>
          <a:xfrm>
            <a:off x="0" y="8829973"/>
            <a:ext cx="3037840" cy="466433"/>
          </a:xfrm>
          <a:prstGeom prst="rect">
            <a:avLst/>
          </a:prstGeom>
        </p:spPr>
        <p:txBody>
          <a:bodyPr vert="horz" lIns="93117" tIns="46559" rIns="93117" bIns="46559" rtlCol="0" anchor="b"/>
          <a:lstStyle>
            <a:lvl1pPr algn="l">
              <a:defRPr sz="1200"/>
            </a:lvl1pPr>
          </a:lstStyle>
          <a:p>
            <a:endParaRPr/>
          </a:p>
        </p:txBody>
      </p:sp>
      <p:sp>
        <p:nvSpPr>
          <p:cNvPr id="5" name="Slide Number Placeholder 4"/>
          <p:cNvSpPr>
            <a:spLocks noGrp="1"/>
          </p:cNvSpPr>
          <p:nvPr>
            <p:ph type="sldNum" sz="quarter" idx="3"/>
          </p:nvPr>
        </p:nvSpPr>
        <p:spPr>
          <a:xfrm>
            <a:off x="3970938" y="8829973"/>
            <a:ext cx="3037840" cy="466433"/>
          </a:xfrm>
          <a:prstGeom prst="rect">
            <a:avLst/>
          </a:prstGeom>
        </p:spPr>
        <p:txBody>
          <a:bodyPr vert="horz" lIns="93117" tIns="46559" rIns="93117" bIns="46559"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17" tIns="46559" rIns="93117" bIns="46559" rtlCol="0"/>
          <a:lstStyle>
            <a:lvl1pPr algn="l">
              <a:defRPr sz="1200"/>
            </a:lvl1pPr>
          </a:lstStyle>
          <a:p>
            <a:endParaRPr/>
          </a:p>
        </p:txBody>
      </p:sp>
      <p:sp>
        <p:nvSpPr>
          <p:cNvPr id="3" name="Date Placeholder 2"/>
          <p:cNvSpPr>
            <a:spLocks noGrp="1"/>
          </p:cNvSpPr>
          <p:nvPr>
            <p:ph type="dt" idx="1"/>
          </p:nvPr>
        </p:nvSpPr>
        <p:spPr>
          <a:xfrm>
            <a:off x="3970938" y="0"/>
            <a:ext cx="3037840" cy="466434"/>
          </a:xfrm>
          <a:prstGeom prst="rect">
            <a:avLst/>
          </a:prstGeom>
        </p:spPr>
        <p:txBody>
          <a:bodyPr vert="horz" lIns="93117" tIns="46559" rIns="93117" bIns="46559" rtlCol="0"/>
          <a:lstStyle>
            <a:lvl1pPr algn="r">
              <a:defRPr sz="1200"/>
            </a:lvl1pPr>
          </a:lstStyle>
          <a:p>
            <a:fld id="{A8CDE508-72C8-4AB5-AA9C-1584D31690E0}" type="datetimeFigureOut">
              <a:rPr lang="en-US"/>
              <a:t>3/19/2021</a:t>
            </a:fld>
            <a:endParaRPr/>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17" tIns="46559" rIns="93117" bIns="46559" rtlCol="0" anchor="ctr"/>
          <a:lstStyle/>
          <a:p>
            <a:endParaRPr/>
          </a:p>
        </p:txBody>
      </p:sp>
      <p:sp>
        <p:nvSpPr>
          <p:cNvPr id="5" name="Notes Placeholder 4"/>
          <p:cNvSpPr>
            <a:spLocks noGrp="1"/>
          </p:cNvSpPr>
          <p:nvPr>
            <p:ph type="body" sz="quarter" idx="3"/>
          </p:nvPr>
        </p:nvSpPr>
        <p:spPr>
          <a:xfrm>
            <a:off x="701040" y="4473893"/>
            <a:ext cx="5608320" cy="3137535"/>
          </a:xfrm>
          <a:prstGeom prst="rect">
            <a:avLst/>
          </a:prstGeom>
        </p:spPr>
        <p:txBody>
          <a:bodyPr vert="horz" lIns="93117" tIns="46559" rIns="93117" bIns="4655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73"/>
            <a:ext cx="3037840" cy="466433"/>
          </a:xfrm>
          <a:prstGeom prst="rect">
            <a:avLst/>
          </a:prstGeom>
        </p:spPr>
        <p:txBody>
          <a:bodyPr vert="horz" lIns="93117" tIns="46559" rIns="93117" bIns="46559" rtlCol="0" anchor="b"/>
          <a:lstStyle>
            <a:lvl1pPr algn="l">
              <a:defRPr sz="1200"/>
            </a:lvl1pPr>
          </a:lstStyle>
          <a:p>
            <a:endParaRPr/>
          </a:p>
        </p:txBody>
      </p:sp>
      <p:sp>
        <p:nvSpPr>
          <p:cNvPr id="7" name="Slide Number Placeholder 6"/>
          <p:cNvSpPr>
            <a:spLocks noGrp="1"/>
          </p:cNvSpPr>
          <p:nvPr>
            <p:ph type="sldNum" sz="quarter" idx="5"/>
          </p:nvPr>
        </p:nvSpPr>
        <p:spPr>
          <a:xfrm>
            <a:off x="3970938" y="8829973"/>
            <a:ext cx="3037840" cy="466433"/>
          </a:xfrm>
          <a:prstGeom prst="rect">
            <a:avLst/>
          </a:prstGeom>
        </p:spPr>
        <p:txBody>
          <a:bodyPr vert="horz" lIns="93117" tIns="46559" rIns="93117" bIns="46559"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23903"/>
          <a:stretch/>
        </p:blipFill>
        <p:spPr bwMode="gray">
          <a:xfrm>
            <a:off x="4568646" y="3429000"/>
            <a:ext cx="4575354" cy="3429000"/>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5989837"/>
            <a:ext cx="2676912" cy="368363"/>
          </a:xfrm>
          <a:prstGeom prst="rect">
            <a:avLst/>
          </a:prstGeom>
        </p:spPr>
      </p:pic>
      <p:sp>
        <p:nvSpPr>
          <p:cNvPr id="15"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6"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7"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10"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Tree>
    <p:extLst>
      <p:ext uri="{BB962C8B-B14F-4D97-AF65-F5344CB8AC3E}">
        <p14:creationId xmlns:p14="http://schemas.microsoft.com/office/powerpoint/2010/main" val="2557601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8009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7934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Title and Conten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3570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Two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01554" y="990600"/>
            <a:ext cx="4381500" cy="5334000"/>
          </a:xfr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1" name="Straight Connector 10"/>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49033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Comparison">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12"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4"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7" name="Straight Connector 1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980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Four Content">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3" name="Content Placeholder 2"/>
          <p:cNvSpPr>
            <a:spLocks noGrp="1"/>
          </p:cNvSpPr>
          <p:nvPr>
            <p:ph sz="half" idx="1"/>
          </p:nvPr>
        </p:nvSpPr>
        <p:spPr>
          <a:xfrm>
            <a:off x="67654" y="990600"/>
            <a:ext cx="4343400" cy="2600865"/>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59080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733800"/>
            <a:ext cx="4343400" cy="2743200"/>
          </a:xfrm>
        </p:spPr>
        <p:txBody>
          <a:bodyPr/>
          <a:lstStyle>
            <a:lvl1pPr>
              <a:defRPr sz="1400"/>
            </a:lvl1pPr>
            <a:lvl2pPr>
              <a:buClr>
                <a:schemeClr val="accent5"/>
              </a:buCl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733800"/>
            <a:ext cx="4267200" cy="27432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13"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14" name="Straight Connector 1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584166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ustom Title Only">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8"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9" name="Straight Connector 8"/>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75102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Custom Blank">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sp>
        <p:nvSpPr>
          <p:cNvPr id="7"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14103542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IO_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304800" y="990600"/>
            <a:ext cx="4114800" cy="5486400"/>
          </a:xfrm>
        </p:spPr>
        <p:txBody>
          <a:bodyPr/>
          <a:lstStyle>
            <a:lvl1pPr marL="0" indent="0">
              <a:buNone/>
              <a:defRPr sz="1200">
                <a:latin typeface="Arial Narrow" panose="020B0606020202030204" pitchFamily="34" charset="0"/>
              </a:defRPr>
            </a:lvl1pPr>
            <a:lvl2pPr marL="153988" indent="-153988">
              <a:defRPr sz="1200">
                <a:latin typeface="Arial Narrow" panose="020B0606020202030204" pitchFamily="34" charset="0"/>
              </a:defRPr>
            </a:lvl2pPr>
            <a:lvl3pPr marL="325438" indent="-171450">
              <a:defRPr sz="1200">
                <a:latin typeface="Arial Narrow" panose="020B0606020202030204" pitchFamily="34" charset="0"/>
              </a:defRPr>
            </a:lvl3pPr>
            <a:lvl4pPr marL="461963" indent="-153988">
              <a:defRPr sz="1200">
                <a:latin typeface="Arial Narrow" panose="020B0606020202030204" pitchFamily="34" charset="0"/>
              </a:defRPr>
            </a:lvl4pPr>
            <a:lvl5pPr marL="581025" indent="-119063">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1"/>
          </p:nvPr>
        </p:nvSpPr>
        <p:spPr>
          <a:xfrm>
            <a:off x="4724400" y="990600"/>
            <a:ext cx="4114800" cy="4495800"/>
          </a:xfrm>
        </p:spPr>
        <p:txBody>
          <a:bodyPr/>
          <a:lstStyle>
            <a:lvl1pPr marL="0" indent="0">
              <a:buNone/>
              <a:defRPr sz="1200">
                <a:latin typeface="Arial Narrow" panose="020B0606020202030204" pitchFamily="34" charset="0"/>
              </a:defRPr>
            </a:lvl1pPr>
            <a:lvl2pPr marL="161925" indent="-161925">
              <a:defRPr sz="1200">
                <a:latin typeface="Arial Narrow" panose="020B0606020202030204" pitchFamily="34" charset="0"/>
              </a:defRPr>
            </a:lvl2pPr>
            <a:lvl3pPr marL="307975" indent="-146050">
              <a:defRPr sz="1200">
                <a:latin typeface="Arial Narrow" panose="020B0606020202030204" pitchFamily="34" charset="0"/>
              </a:defRPr>
            </a:lvl3pPr>
            <a:lvl4pPr marL="427038" indent="-136525">
              <a:defRPr sz="1200">
                <a:latin typeface="Arial Narrow" panose="020B0606020202030204" pitchFamily="34" charset="0"/>
              </a:defRPr>
            </a:lvl4pPr>
            <a:lvl5pPr marL="530225" indent="-103188">
              <a:defRPr sz="1200">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2"/>
          </p:nvPr>
        </p:nvSpPr>
        <p:spPr>
          <a:xfrm>
            <a:off x="4724400" y="5562600"/>
            <a:ext cx="4114800" cy="914400"/>
          </a:xfrm>
        </p:spPr>
        <p:txBody>
          <a:bodyPr/>
          <a:lstStyle>
            <a:lvl1pPr marL="0" indent="0">
              <a:buNone/>
              <a:defRPr sz="1000">
                <a:solidFill>
                  <a:schemeClr val="accent4"/>
                </a:solidFill>
                <a:latin typeface="Arial Narrow" panose="020B0606020202030204" pitchFamily="34" charset="0"/>
              </a:defRPr>
            </a:lvl1pPr>
            <a:lvl2pPr marL="211138" indent="0">
              <a:buNone/>
              <a:defRPr sz="1000">
                <a:solidFill>
                  <a:schemeClr val="accent4"/>
                </a:solidFill>
                <a:latin typeface="Arial Narrow" panose="020B0606020202030204" pitchFamily="34" charset="0"/>
              </a:defRPr>
            </a:lvl2pPr>
            <a:lvl3pPr marL="396875" indent="0">
              <a:buNone/>
              <a:defRPr sz="1000">
                <a:solidFill>
                  <a:schemeClr val="accent4"/>
                </a:solidFill>
                <a:latin typeface="Arial Narrow" panose="020B0606020202030204" pitchFamily="34" charset="0"/>
              </a:defRPr>
            </a:lvl3pPr>
            <a:lvl4pPr marL="595313" indent="0">
              <a:buNone/>
              <a:defRPr sz="1000">
                <a:solidFill>
                  <a:schemeClr val="accent4"/>
                </a:solidFill>
                <a:latin typeface="Arial Narrow" panose="020B0606020202030204" pitchFamily="34" charset="0"/>
              </a:defRPr>
            </a:lvl4pPr>
            <a:lvl5pPr marL="793750" indent="0">
              <a:buNone/>
              <a:defRPr sz="1000">
                <a:solidFill>
                  <a:schemeClr val="accent4"/>
                </a:solidFill>
                <a:latin typeface="Arial Narrow" panose="020B0606020202030204" pitchFamily="34" charset="0"/>
              </a:defRPr>
            </a:lvl5pPr>
          </a:lstStyle>
          <a:p>
            <a:pPr lvl="0"/>
            <a:r>
              <a:rPr lang="en-US"/>
              <a:t>Edit Master text styles</a:t>
            </a:r>
          </a:p>
        </p:txBody>
      </p:sp>
      <p:cxnSp>
        <p:nvCxnSpPr>
          <p:cNvPr id="7" name="Straight Connector 6"/>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522461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74A61-A41D-4D9E-B97D-38565485B88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EF49573-A990-4350-9539-346A8ED12B8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1BFDFA0-28F7-4AA3-9012-B508CB9F8D0E}"/>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5" name="Footer Placeholder 4">
            <a:extLst>
              <a:ext uri="{FF2B5EF4-FFF2-40B4-BE49-F238E27FC236}">
                <a16:creationId xmlns:a16="http://schemas.microsoft.com/office/drawing/2014/main" id="{DA8BBBE0-96C7-4868-A7F8-457882F515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16AA5-9544-419A-AA33-65BD82FBDE27}"/>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590098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t="22752"/>
          <a:stretch/>
        </p:blipFill>
        <p:spPr bwMode="gray">
          <a:xfrm>
            <a:off x="4629551" y="3443954"/>
            <a:ext cx="4484537" cy="3414045"/>
          </a:xfrm>
          <a:prstGeom prst="rect">
            <a:avLst/>
          </a:prstGeom>
        </p:spPr>
      </p:pic>
      <p:sp>
        <p:nvSpPr>
          <p:cNvPr id="3" name="Picture Placeholder 2"/>
          <p:cNvSpPr>
            <a:spLocks noGrp="1"/>
          </p:cNvSpPr>
          <p:nvPr>
            <p:ph type="pic" sz="quarter" idx="10"/>
          </p:nvPr>
        </p:nvSpPr>
        <p:spPr bwMode="gray">
          <a:xfrm>
            <a:off x="0" y="0"/>
            <a:ext cx="9144000" cy="3429000"/>
          </a:xfrm>
          <a:noFill/>
          <a:ln>
            <a:noFill/>
          </a:ln>
        </p:spPr>
        <p:txBody>
          <a:bodyPr/>
          <a:lstStyle>
            <a:lvl1pPr marL="0" indent="0">
              <a:buFontTx/>
              <a:buNone/>
              <a:defRPr/>
            </a:lvl1pPr>
          </a:lstStyle>
          <a:p>
            <a:r>
              <a:rPr lang="en-US"/>
              <a:t>Click icon to add picture</a:t>
            </a:r>
            <a:endParaRPr lang="en-US" dirty="0"/>
          </a:p>
        </p:txBody>
      </p:sp>
      <p:sp>
        <p:nvSpPr>
          <p:cNvPr id="15" name="Title 6"/>
          <p:cNvSpPr>
            <a:spLocks noGrp="1"/>
          </p:cNvSpPr>
          <p:nvPr>
            <p:ph type="title"/>
          </p:nvPr>
        </p:nvSpPr>
        <p:spPr bwMode="gray">
          <a:xfrm>
            <a:off x="0" y="34290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6" name="Rectangle 3"/>
          <p:cNvSpPr>
            <a:spLocks noGrp="1" noChangeArrowheads="1"/>
          </p:cNvSpPr>
          <p:nvPr>
            <p:ph type="subTitle" idx="1"/>
          </p:nvPr>
        </p:nvSpPr>
        <p:spPr bwMode="gray">
          <a:xfrm>
            <a:off x="139938" y="44958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1" hasCustomPrompt="1"/>
          </p:nvPr>
        </p:nvSpPr>
        <p:spPr>
          <a:xfrm>
            <a:off x="0" y="5620334"/>
            <a:ext cx="4253472" cy="378565"/>
          </a:xfrm>
          <a:solidFill>
            <a:schemeClr val="accent4"/>
          </a:solidFill>
        </p:spPr>
        <p:txBody>
          <a:bodyPr wrap="none" lIns="201168" tIns="64008" rIns="201168" bIns="64008" anchor="ctr" anchorCtr="0">
            <a:spAutoFit/>
          </a:bodyPr>
          <a:lstStyle>
            <a:lvl1pPr marL="0" marR="0" indent="0" algn="l" defTabSz="914400" rtl="0" eaLnBrk="1" fontAlgn="base" latinLnBrk="0" hangingPunct="1">
              <a:lnSpc>
                <a:spcPct val="90000"/>
              </a:lnSpc>
              <a:spcBef>
                <a:spcPct val="65000"/>
              </a:spcBef>
              <a:spcAft>
                <a:spcPct val="0"/>
              </a:spcAft>
              <a:buClr>
                <a:schemeClr val="accent5"/>
              </a:buClr>
              <a:buSzTx/>
              <a:buFontTx/>
              <a:buNone/>
              <a:tabLst/>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9"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5993827"/>
            <a:ext cx="2674334" cy="368127"/>
          </a:xfrm>
          <a:prstGeom prst="rect">
            <a:avLst/>
          </a:prstGeom>
        </p:spPr>
      </p:pic>
    </p:spTree>
    <p:extLst>
      <p:ext uri="{BB962C8B-B14F-4D97-AF65-F5344CB8AC3E}">
        <p14:creationId xmlns:p14="http://schemas.microsoft.com/office/powerpoint/2010/main" val="2605268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47A4-E8AC-46D8-8803-26B4D3C2F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03AE28-649F-421D-970B-0951EA7FF9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D0902-86C4-4BD0-B49E-5FC98C4AE825}"/>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5" name="Footer Placeholder 4">
            <a:extLst>
              <a:ext uri="{FF2B5EF4-FFF2-40B4-BE49-F238E27FC236}">
                <a16:creationId xmlns:a16="http://schemas.microsoft.com/office/drawing/2014/main" id="{B653BD2F-34A1-4FEC-9CAC-1BC0118CA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91356-3B71-4683-A841-878DDB11413C}"/>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67853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4E8C8-5CA9-46D4-B311-4ABC0B409A18}"/>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A0E30F-7D83-4A04-91FA-87FD3E2DA24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31E6028-B8D6-40A4-960F-24E058AB50D3}"/>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5" name="Footer Placeholder 4">
            <a:extLst>
              <a:ext uri="{FF2B5EF4-FFF2-40B4-BE49-F238E27FC236}">
                <a16:creationId xmlns:a16="http://schemas.microsoft.com/office/drawing/2014/main" id="{768F97D8-EA18-4D1B-AAD6-129564FBC9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8AC981-3A37-49F4-BBF1-B1872CE2B248}"/>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3490597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9B8C7-FD36-4526-B34A-25997624B6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8AC706-3959-4546-A07A-5E0318D905F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2757D-6910-4B0C-AB59-F002DBCFF0E4}"/>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534247-33BC-4888-817B-C67AF99F6009}"/>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6" name="Footer Placeholder 5">
            <a:extLst>
              <a:ext uri="{FF2B5EF4-FFF2-40B4-BE49-F238E27FC236}">
                <a16:creationId xmlns:a16="http://schemas.microsoft.com/office/drawing/2014/main" id="{05A8830F-EDB9-43DD-98A8-AB6AFFD763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8C4C2B-F686-41D5-96FD-6465A8476BEF}"/>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40488153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BACC-B341-407A-9CBA-90AC4E989E1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B3D85C-FE89-4497-ACD7-D9B3EAD4308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1CE795C-746A-42F6-9DBA-297A32374786}"/>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6571D2-A5D8-44B1-801F-101BEE8474B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5F26B9F-5988-44CD-B117-6CFF27C9D75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EE1ECF-3EA6-4912-8BC1-558B1C0A6608}"/>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8" name="Footer Placeholder 7">
            <a:extLst>
              <a:ext uri="{FF2B5EF4-FFF2-40B4-BE49-F238E27FC236}">
                <a16:creationId xmlns:a16="http://schemas.microsoft.com/office/drawing/2014/main" id="{3A322705-87DC-462F-92BB-FB35FDCCE73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5B7BBF-6388-4B6A-A8C8-56D94C39BD67}"/>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3790707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40478-2748-40A4-BC29-EEAE68A017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F54446-CC46-4CDF-8BFD-61E484DF1BFC}"/>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4" name="Footer Placeholder 3">
            <a:extLst>
              <a:ext uri="{FF2B5EF4-FFF2-40B4-BE49-F238E27FC236}">
                <a16:creationId xmlns:a16="http://schemas.microsoft.com/office/drawing/2014/main" id="{F1211965-F33B-47C8-9290-F1F127D4A7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122DCE-B5ED-4F12-B2E2-32EA10098DB0}"/>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6378057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6237D-6F15-4FB8-974C-FE90EAC0AC8D}"/>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3" name="Footer Placeholder 2">
            <a:extLst>
              <a:ext uri="{FF2B5EF4-FFF2-40B4-BE49-F238E27FC236}">
                <a16:creationId xmlns:a16="http://schemas.microsoft.com/office/drawing/2014/main" id="{A84C8514-A21F-4F2D-B300-01575AA543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8F89C5-1762-4311-BA0F-9F253DEBF212}"/>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7310309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EEEC4-297F-45B7-B005-153BF8B54A4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C6DD60A-9FAE-437B-BEB2-D334AA1727B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B9181F-BE11-4C30-871A-68BE53B5D8D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D1BB6E9-AEBE-41F8-A104-0D5E2FDDD634}"/>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6" name="Footer Placeholder 5">
            <a:extLst>
              <a:ext uri="{FF2B5EF4-FFF2-40B4-BE49-F238E27FC236}">
                <a16:creationId xmlns:a16="http://schemas.microsoft.com/office/drawing/2014/main" id="{A374161C-9F0C-4086-BB33-5F63361EA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24906-EFF6-4922-A45D-38510E50F12F}"/>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3364382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4FFF3-475A-41CA-A652-3A3CD7FC98C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2EA0247-528B-489D-9D7F-0CC13486DA8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4259312-347F-4568-B649-E33960721CB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8FFB7599-18FF-48AD-A8E7-852DCA45B5C5}"/>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6" name="Footer Placeholder 5">
            <a:extLst>
              <a:ext uri="{FF2B5EF4-FFF2-40B4-BE49-F238E27FC236}">
                <a16:creationId xmlns:a16="http://schemas.microsoft.com/office/drawing/2014/main" id="{9B6EACDD-A92F-47A4-B700-DC1BAABD2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C622C-CDB5-43EF-886D-E8C323F3F29F}"/>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51578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7542-5950-484E-8E2D-11982759C0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5DBA0A-50E6-4ED6-8D88-E525FC7AA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D18B7-B6B8-4007-B9D2-D19E6E1F393D}"/>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5" name="Footer Placeholder 4">
            <a:extLst>
              <a:ext uri="{FF2B5EF4-FFF2-40B4-BE49-F238E27FC236}">
                <a16:creationId xmlns:a16="http://schemas.microsoft.com/office/drawing/2014/main" id="{AB5D7661-10E1-4F4C-BF79-E0CD25D4B8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43D8B-500B-4458-9CA8-4A7C2D919248}"/>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856101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04E0A4C-E53C-4993-B9CE-8AF10F9CC9A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BA0C1A-FC06-4842-BAF1-447F1767027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56945C-7AC3-4C7B-B47D-CCB15A503F89}"/>
              </a:ext>
            </a:extLst>
          </p:cNvPr>
          <p:cNvSpPr>
            <a:spLocks noGrp="1"/>
          </p:cNvSpPr>
          <p:nvPr>
            <p:ph type="dt" sz="half" idx="10"/>
          </p:nvPr>
        </p:nvSpPr>
        <p:spPr/>
        <p:txBody>
          <a:bodyPr/>
          <a:lstStyle/>
          <a:p>
            <a:fld id="{D58346A6-0F6E-4785-A558-92448C6388F1}" type="datetimeFigureOut">
              <a:rPr lang="en-US" smtClean="0"/>
              <a:t>3/19/2021</a:t>
            </a:fld>
            <a:endParaRPr lang="en-US"/>
          </a:p>
        </p:txBody>
      </p:sp>
      <p:sp>
        <p:nvSpPr>
          <p:cNvPr id="5" name="Footer Placeholder 4">
            <a:extLst>
              <a:ext uri="{FF2B5EF4-FFF2-40B4-BE49-F238E27FC236}">
                <a16:creationId xmlns:a16="http://schemas.microsoft.com/office/drawing/2014/main" id="{1E40E071-AF9E-48E6-9673-BDC521625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AE6C14-9C59-4283-9FAA-B2C9C5A54705}"/>
              </a:ext>
            </a:extLst>
          </p:cNvPr>
          <p:cNvSpPr>
            <a:spLocks noGrp="1"/>
          </p:cNvSpPr>
          <p:nvPr>
            <p:ph type="sldNum" sz="quarter" idx="12"/>
          </p:nvPr>
        </p:nvSpPr>
        <p:spPr/>
        <p:txBody>
          <a:bodyPr/>
          <a:lstStyle/>
          <a:p>
            <a:fld id="{24102703-5ACE-4084-870B-CD51445EFB84}" type="slidenum">
              <a:rPr lang="en-US" smtClean="0"/>
              <a:t>‹#›</a:t>
            </a:fld>
            <a:endParaRPr lang="en-US"/>
          </a:p>
        </p:txBody>
      </p:sp>
    </p:spTree>
    <p:extLst>
      <p:ext uri="{BB962C8B-B14F-4D97-AF65-F5344CB8AC3E}">
        <p14:creationId xmlns:p14="http://schemas.microsoft.com/office/powerpoint/2010/main" val="251624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Alt_Title Slide">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a:duotone>
              <a:schemeClr val="accent5">
                <a:shade val="45000"/>
                <a:satMod val="135000"/>
              </a:schemeClr>
              <a:prstClr val="white"/>
            </a:duotone>
            <a:extLst>
              <a:ext uri="{28A0092B-C50C-407E-A947-70E740481C1C}">
                <a14:useLocalDpi xmlns:a14="http://schemas.microsoft.com/office/drawing/2010/main" val="0"/>
              </a:ext>
            </a:extLst>
          </a:blip>
          <a:srcRect t="-829"/>
          <a:stretch/>
        </p:blipFill>
        <p:spPr bwMode="gray">
          <a:xfrm flipV="1">
            <a:off x="4539274" y="0"/>
            <a:ext cx="4604726" cy="4572592"/>
          </a:xfrm>
          <a:prstGeom prst="rect">
            <a:avLst/>
          </a:prstGeom>
        </p:spPr>
      </p:pic>
      <p:sp>
        <p:nvSpPr>
          <p:cNvPr id="15"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2019 by The Segal Group, Inc. All rights reserved. </a:t>
            </a:r>
          </a:p>
        </p:txBody>
      </p:sp>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4626" y="622237"/>
            <a:ext cx="2676912" cy="368363"/>
          </a:xfrm>
          <a:prstGeom prst="rect">
            <a:avLst/>
          </a:prstGeom>
        </p:spPr>
      </p:pic>
      <p:sp>
        <p:nvSpPr>
          <p:cNvPr id="16" name="Text Placeholder 3"/>
          <p:cNvSpPr>
            <a:spLocks noGrp="1"/>
          </p:cNvSpPr>
          <p:nvPr>
            <p:ph type="body" sz="quarter" idx="11" hasCustomPrompt="1"/>
          </p:nvPr>
        </p:nvSpPr>
        <p:spPr>
          <a:xfrm>
            <a:off x="0" y="3733800"/>
            <a:ext cx="4253472" cy="378565"/>
          </a:xfr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201168" tIns="64008" rIns="201168" bIns="64008" numCol="1" anchor="ctr" anchorCtr="0" compatLnSpc="1">
            <a:prstTxWarp prst="textNoShape">
              <a:avLst/>
            </a:prstTxWarp>
            <a:spAutoFit/>
          </a:bodyPr>
          <a:lstStyle>
            <a:lvl1pPr marL="0" indent="0">
              <a:buNone/>
              <a:defRPr lang="en-US" sz="1800" b="1" dirty="0">
                <a:solidFill>
                  <a:schemeClr val="bg1"/>
                </a:solidFill>
              </a:defRPr>
            </a:lvl1pPr>
          </a:lstStyle>
          <a:p>
            <a:pPr lvl="0"/>
            <a:r>
              <a:rPr lang="en-US" dirty="0"/>
              <a:t>Click to edit DRAFT or Client Name</a:t>
            </a:r>
          </a:p>
        </p:txBody>
      </p:sp>
    </p:spTree>
    <p:extLst>
      <p:ext uri="{BB962C8B-B14F-4D97-AF65-F5344CB8AC3E}">
        <p14:creationId xmlns:p14="http://schemas.microsoft.com/office/powerpoint/2010/main" val="7052543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4_Alt_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gray">
          <a:xfrm rot="16454853">
            <a:off x="4470200" y="-124166"/>
            <a:ext cx="4544556" cy="4478750"/>
          </a:xfrm>
          <a:prstGeom prst="rect">
            <a:avLst/>
          </a:prstGeom>
        </p:spPr>
      </p:pic>
      <p:sp>
        <p:nvSpPr>
          <p:cNvPr id="7" name="Title 6"/>
          <p:cNvSpPr>
            <a:spLocks noGrp="1"/>
          </p:cNvSpPr>
          <p:nvPr>
            <p:ph type="title"/>
          </p:nvPr>
        </p:nvSpPr>
        <p:spPr bwMode="gray">
          <a:xfrm>
            <a:off x="0" y="1752600"/>
            <a:ext cx="9144000" cy="1066800"/>
          </a:xfrm>
          <a:solidFill>
            <a:schemeClr val="accent5">
              <a:lumMod val="75000"/>
              <a:alpha val="64706"/>
            </a:schemeClr>
          </a:solidFill>
          <a:ln>
            <a:noFill/>
          </a:ln>
          <a:effectLst/>
        </p:spPr>
        <p:txBody>
          <a:bodyPr vert="horz" wrap="square" lIns="228600" tIns="137160" rIns="228600" bIns="91440" numCol="1" rtlCol="0" anchor="ctr" anchorCtr="0" compatLnSpc="1">
            <a:prstTxWarp prst="textNoShape">
              <a:avLst/>
            </a:prstTxWarp>
            <a:noAutofit/>
          </a:bodyPr>
          <a:lstStyle>
            <a:lvl1pPr>
              <a:defRPr lang="en-US" sz="2800" kern="1200" dirty="0">
                <a:solidFill>
                  <a:schemeClr val="bg1"/>
                </a:solidFill>
                <a:latin typeface="Arial" charset="0"/>
                <a:ea typeface="+mn-ea"/>
                <a:cs typeface="+mn-cs"/>
              </a:defRPr>
            </a:lvl1pPr>
          </a:lstStyle>
          <a:p>
            <a:pPr marL="0" lvl="0" indent="0">
              <a:spcBef>
                <a:spcPct val="65000"/>
              </a:spcBef>
              <a:buClr>
                <a:schemeClr val="accent5"/>
              </a:buClr>
              <a:buFont typeface="Wingdings" pitchFamily="34" charset="2"/>
              <a:buNone/>
            </a:pPr>
            <a:r>
              <a:rPr lang="en-US"/>
              <a:t>Click to edit Master title style</a:t>
            </a:r>
            <a:endParaRPr lang="en-US" dirty="0"/>
          </a:p>
        </p:txBody>
      </p:sp>
      <p:sp>
        <p:nvSpPr>
          <p:cNvPr id="10" name="Rectangle 3"/>
          <p:cNvSpPr>
            <a:spLocks noGrp="1" noChangeArrowheads="1"/>
          </p:cNvSpPr>
          <p:nvPr>
            <p:ph type="subTitle" idx="1"/>
          </p:nvPr>
        </p:nvSpPr>
        <p:spPr bwMode="gray">
          <a:xfrm>
            <a:off x="120098" y="2819400"/>
            <a:ext cx="7429500" cy="9144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spcBef>
                <a:spcPts val="1200"/>
              </a:spcBef>
              <a:buNone/>
              <a:defRPr lang="en-US" sz="2200" b="1" kern="0" noProof="0" smtClean="0">
                <a:solidFill>
                  <a:schemeClr val="accent4"/>
                </a:solidFill>
              </a:defRPr>
            </a:lvl1pPr>
          </a:lstStyle>
          <a:p>
            <a:pPr lvl="0"/>
            <a:r>
              <a:rPr lang="en-US" noProof="0"/>
              <a:t>Click to edit Master subtitle style</a:t>
            </a:r>
            <a:endParaRPr lang="en-US" noProof="0" dirty="0"/>
          </a:p>
        </p:txBody>
      </p:sp>
      <p:sp>
        <p:nvSpPr>
          <p:cNvPr id="4" name="Text Placeholder 3"/>
          <p:cNvSpPr>
            <a:spLocks noGrp="1"/>
          </p:cNvSpPr>
          <p:nvPr>
            <p:ph type="body" sz="quarter" idx="12" hasCustomPrompt="1"/>
          </p:nvPr>
        </p:nvSpPr>
        <p:spPr>
          <a:xfrm>
            <a:off x="120098" y="1050768"/>
            <a:ext cx="6065354" cy="701832"/>
          </a:xfrm>
          <a:noFill/>
        </p:spPr>
        <p:txBody>
          <a:bodyPr wrap="square" rtlCol="0" anchor="b" anchorCtr="0">
            <a:noAutofit/>
          </a:bodyPr>
          <a:lstStyle>
            <a:lvl1pPr marL="0" indent="0">
              <a:buNone/>
              <a:defRPr lang="en-US" sz="2200" b="1" kern="0" dirty="0">
                <a:solidFill>
                  <a:schemeClr val="accent4"/>
                </a:solidFill>
              </a:defRPr>
            </a:lvl1pPr>
          </a:lstStyle>
          <a:p>
            <a:pPr marL="0" lvl="0" defTabSz="914400" latinLnBrk="0"/>
            <a:r>
              <a:rPr lang="en-US" dirty="0"/>
              <a:t>Client or Plan Name</a:t>
            </a:r>
          </a:p>
        </p:txBody>
      </p:sp>
      <p:sp>
        <p:nvSpPr>
          <p:cNvPr id="12" name="Text Placeholder 3"/>
          <p:cNvSpPr>
            <a:spLocks noGrp="1"/>
          </p:cNvSpPr>
          <p:nvPr>
            <p:ph type="body" sz="quarter" idx="13" hasCustomPrompt="1"/>
          </p:nvPr>
        </p:nvSpPr>
        <p:spPr>
          <a:xfrm>
            <a:off x="120098" y="4191000"/>
            <a:ext cx="6065354" cy="1371600"/>
          </a:xfrm>
          <a:noFill/>
        </p:spPr>
        <p:txBody>
          <a:bodyPr wrap="square" rtlCol="0" anchor="t" anchorCtr="0">
            <a:noAutofit/>
          </a:bodyPr>
          <a:lstStyle>
            <a:lvl1pPr marL="0" indent="0">
              <a:buNone/>
              <a:defRPr lang="en-US" sz="1800" b="0" i="1" kern="0" dirty="0">
                <a:solidFill>
                  <a:schemeClr val="accent4"/>
                </a:solidFill>
              </a:defRPr>
            </a:lvl1pPr>
          </a:lstStyle>
          <a:p>
            <a:pPr marL="0" lvl="0" defTabSz="914400" latinLnBrk="0"/>
            <a:r>
              <a:rPr lang="en-US" dirty="0"/>
              <a:t>Presented by:</a:t>
            </a:r>
          </a:p>
        </p:txBody>
      </p:sp>
      <p:sp>
        <p:nvSpPr>
          <p:cNvPr id="11" name="Text Placeholder 3"/>
          <p:cNvSpPr>
            <a:spLocks noGrp="1"/>
          </p:cNvSpPr>
          <p:nvPr>
            <p:ph type="body" sz="quarter" idx="11" hasCustomPrompt="1"/>
          </p:nvPr>
        </p:nvSpPr>
        <p:spPr>
          <a:xfrm>
            <a:off x="0" y="3733800"/>
            <a:ext cx="4253472" cy="378565"/>
          </a:xfrm>
          <a:solidFill>
            <a:schemeClr val="accent4"/>
          </a:solidFill>
        </p:spPr>
        <p:txBody>
          <a:bodyPr wrap="none" lIns="201168" tIns="64008" rIns="201168" bIns="64008" anchor="ctr" anchorCtr="0">
            <a:spAutoFit/>
          </a:bodyPr>
          <a:lstStyle>
            <a:lvl1pPr marL="0" indent="0">
              <a:buFontTx/>
              <a:buNone/>
              <a:defRPr sz="1800" b="1">
                <a:solidFill>
                  <a:schemeClr val="bg1"/>
                </a:solidFill>
              </a:defRPr>
            </a:lvl1pPr>
            <a:lvl2pPr marL="211138" indent="0">
              <a:buFontTx/>
              <a:buNone/>
              <a:defRPr/>
            </a:lvl2pPr>
            <a:lvl3pPr marL="396875" indent="0">
              <a:buFontTx/>
              <a:buNone/>
              <a:defRPr/>
            </a:lvl3pPr>
            <a:lvl4pPr marL="595313" indent="0">
              <a:buFontTx/>
              <a:buNone/>
              <a:defRPr/>
            </a:lvl4pPr>
            <a:lvl5pPr marL="793750" indent="0">
              <a:buFontTx/>
              <a:buNone/>
              <a:defRPr/>
            </a:lvl5pPr>
          </a:lstStyle>
          <a:p>
            <a:pPr lvl="0"/>
            <a:r>
              <a:rPr lang="en-US" dirty="0"/>
              <a:t>Click to edit DRAFT or Client Name</a:t>
            </a:r>
          </a:p>
        </p:txBody>
      </p:sp>
      <p:sp>
        <p:nvSpPr>
          <p:cNvPr id="14" name="Text Box 47"/>
          <p:cNvSpPr txBox="1">
            <a:spLocks noChangeArrowheads="1"/>
          </p:cNvSpPr>
          <p:nvPr/>
        </p:nvSpPr>
        <p:spPr bwMode="gray">
          <a:xfrm>
            <a:off x="133048" y="6578667"/>
            <a:ext cx="30780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800" dirty="0">
                <a:solidFill>
                  <a:srgbClr val="616365"/>
                </a:solidFill>
              </a:rPr>
              <a:t>Copyright © 2018 by The Segal Group, Inc. All rights reserved.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6107204" y="615352"/>
            <a:ext cx="2674334" cy="368127"/>
          </a:xfrm>
          <a:prstGeom prst="rect">
            <a:avLst/>
          </a:prstGeom>
        </p:spPr>
      </p:pic>
    </p:spTree>
    <p:extLst>
      <p:ext uri="{BB962C8B-B14F-4D97-AF65-F5344CB8AC3E}">
        <p14:creationId xmlns:p14="http://schemas.microsoft.com/office/powerpoint/2010/main" val="1032457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Section_Page">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593" y="0"/>
            <a:ext cx="3200407" cy="2743206"/>
          </a:xfrm>
          <a:prstGeom prst="rect">
            <a:avLst/>
          </a:prstGeom>
        </p:spPr>
      </p:pic>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70109"/>
            <a:ext cx="1847092" cy="1179578"/>
          </a:xfrm>
          <a:prstGeom prst="rect">
            <a:avLst/>
          </a:prstGeom>
        </p:spPr>
      </p:pic>
      <p:sp>
        <p:nvSpPr>
          <p:cNvPr id="3" name="Text Placeholder 2"/>
          <p:cNvSpPr>
            <a:spLocks noGrp="1"/>
          </p:cNvSpPr>
          <p:nvPr>
            <p:ph type="body" sz="quarter" idx="10" hasCustomPrompt="1"/>
          </p:nvPr>
        </p:nvSpPr>
        <p:spPr>
          <a:xfrm>
            <a:off x="152399" y="1295400"/>
            <a:ext cx="8229601" cy="5078104"/>
          </a:xfrm>
        </p:spPr>
        <p:txBody>
          <a:bodyPr/>
          <a:lstStyle>
            <a:lvl1pPr marL="342900" indent="-342900">
              <a:buFont typeface="+mj-lt"/>
              <a:buNone/>
              <a:defRPr sz="2000" b="0">
                <a:latin typeface="Arial Black" pitchFamily="34" charset="0"/>
              </a:defRPr>
            </a:lvl1pPr>
            <a:lvl2pPr marL="569913" indent="-212725">
              <a:buClr>
                <a:schemeClr val="accent5"/>
              </a:buClr>
              <a:defRPr sz="2000" b="1"/>
            </a:lvl2pPr>
            <a:lvl3pPr marL="914400" indent="-223838">
              <a:buClr>
                <a:schemeClr val="accent5"/>
              </a:buClr>
              <a:defRPr sz="2000" b="1"/>
            </a:lvl3pPr>
            <a:lvl4pPr marL="1258888" indent="-231775">
              <a:buClr>
                <a:schemeClr val="accent5"/>
              </a:buClr>
              <a:defRPr sz="2000" b="1"/>
            </a:lvl4pPr>
            <a:lvl5pPr marL="1484313" indent="-225425">
              <a:buClr>
                <a:schemeClr val="accent5"/>
              </a:buClr>
              <a:defRPr sz="2000" b="1"/>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832221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54" y="990600"/>
            <a:ext cx="8915400" cy="5257800"/>
          </a:xfrm>
          <a:prstGeom prst="rect">
            <a:avLst/>
          </a:prstGeom>
        </p:spPr>
        <p:txBody>
          <a:bodyPr/>
          <a:lstStyle>
            <a:lvl1pPr>
              <a:buClr>
                <a:schemeClr val="accent5"/>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68437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52117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6" name="Straight Connector 5"/>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27666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Four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7654" y="990600"/>
            <a:ext cx="4343400" cy="2468563"/>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5854" y="990600"/>
            <a:ext cx="4267200" cy="2459010"/>
          </a:xfrm>
          <a:prstGeom prst="rect">
            <a:avLst/>
          </a:prstGeom>
        </p:spPr>
        <p:txBody>
          <a:bodyPr/>
          <a:lstStyle>
            <a:lvl1pPr>
              <a:buClr>
                <a:schemeClr val="accent5"/>
              </a:buCl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0"/>
          </p:nvPr>
        </p:nvSpPr>
        <p:spPr>
          <a:xfrm>
            <a:off x="67654" y="3581400"/>
            <a:ext cx="43434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1"/>
          </p:nvPr>
        </p:nvSpPr>
        <p:spPr>
          <a:xfrm>
            <a:off x="4715854" y="3581400"/>
            <a:ext cx="4267200" cy="2667000"/>
          </a:xfrm>
        </p:spPr>
        <p:txBody>
          <a:bodyPr/>
          <a:lstStyle>
            <a:lvl1pPr>
              <a:buClr>
                <a:schemeClr val="accent5"/>
              </a:buClr>
              <a:defRPr sz="1400"/>
            </a:lvl1pPr>
            <a:lvl2pPr>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7766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Text Placeholder 2"/>
          <p:cNvSpPr>
            <a:spLocks noGrp="1"/>
          </p:cNvSpPr>
          <p:nvPr>
            <p:ph type="body" idx="1"/>
          </p:nvPr>
        </p:nvSpPr>
        <p:spPr>
          <a:xfrm>
            <a:off x="76200" y="990600"/>
            <a:ext cx="4361471" cy="639762"/>
          </a:xfrm>
          <a:prstGeom prst="rect">
            <a:avLst/>
          </a:prstGeom>
        </p:spPr>
        <p:txBody>
          <a:bodyPr anchor="b"/>
          <a:lstStyle>
            <a:lvl1pPr marL="214313" indent="-214313">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3"/>
          <p:cNvSpPr>
            <a:spLocks noGrp="1"/>
          </p:cNvSpPr>
          <p:nvPr>
            <p:ph sz="half" idx="2"/>
          </p:nvPr>
        </p:nvSpPr>
        <p:spPr>
          <a:xfrm>
            <a:off x="67654" y="1676400"/>
            <a:ext cx="4343400"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4"/>
          <p:cNvSpPr>
            <a:spLocks noGrp="1"/>
          </p:cNvSpPr>
          <p:nvPr>
            <p:ph type="body" sz="quarter" idx="3"/>
          </p:nvPr>
        </p:nvSpPr>
        <p:spPr>
          <a:xfrm>
            <a:off x="4648200" y="990600"/>
            <a:ext cx="4370996" cy="639762"/>
          </a:xfrm>
          <a:prstGeom prst="rect">
            <a:avLst/>
          </a:prstGeom>
        </p:spPr>
        <p:txBody>
          <a:bodyPr anchor="b"/>
          <a:lstStyle>
            <a:lvl1pPr marL="204788" indent="-204788">
              <a:buFont typeface="Arial" pitchFamily="34" charset="0"/>
              <a:buChar char=" "/>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4"/>
          </p:nvPr>
        </p:nvSpPr>
        <p:spPr>
          <a:xfrm>
            <a:off x="4645025" y="1676400"/>
            <a:ext cx="4346575" cy="4800600"/>
          </a:xfrm>
          <a:prstGeom prst="rect">
            <a:avLst/>
          </a:prstGeom>
        </p:spPr>
        <p:txBody>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p:nvCxnSpPr>
        <p:spPr bwMode="auto">
          <a:xfrm>
            <a:off x="379562" y="855663"/>
            <a:ext cx="8764438" cy="0"/>
          </a:xfrm>
          <a:prstGeom prst="line">
            <a:avLst/>
          </a:prstGeom>
          <a:solidFill>
            <a:schemeClr val="accent1"/>
          </a:solidFill>
          <a:ln w="19050" cap="flat" cmpd="sng" algn="ctr">
            <a:solidFill>
              <a:schemeClr val="accent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7696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bwMode="auto">
          <a:xfrm>
            <a:off x="67654" y="990600"/>
            <a:ext cx="8915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2"/>
          <p:cNvSpPr>
            <a:spLocks noGrp="1" noChangeArrowheads="1"/>
          </p:cNvSpPr>
          <p:nvPr>
            <p:ph type="title"/>
          </p:nvPr>
        </p:nvSpPr>
        <p:spPr bwMode="auto">
          <a:xfrm>
            <a:off x="276224" y="76200"/>
            <a:ext cx="87153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 name="Slide Number Placeholder 7"/>
          <p:cNvSpPr txBox="1">
            <a:spLocks/>
          </p:cNvSpPr>
          <p:nvPr/>
        </p:nvSpPr>
        <p:spPr>
          <a:xfrm>
            <a:off x="8578971" y="6616757"/>
            <a:ext cx="547777" cy="225484"/>
          </a:xfrm>
          <a:prstGeom prst="rect">
            <a:avLst/>
          </a:prstGeom>
          <a:ln>
            <a:noFill/>
          </a:ln>
        </p:spPr>
        <p:txBody>
          <a:bodyPr vert="horz" lIns="91440" tIns="45720" rIns="91440" bIns="45720" rtlCol="0" anchor="ctr"/>
          <a:lstStyle>
            <a:defPPr>
              <a:defRPr lang="en-US"/>
            </a:defPPr>
            <a:lvl1pPr algn="r" rtl="0" fontAlgn="base">
              <a:lnSpc>
                <a:spcPct val="90000"/>
              </a:lnSpc>
              <a:spcBef>
                <a:spcPct val="50000"/>
              </a:spcBef>
              <a:spcAft>
                <a:spcPct val="0"/>
              </a:spcAft>
              <a:defRPr sz="1000" kern="1200">
                <a:solidFill>
                  <a:schemeClr val="tx1"/>
                </a:solidFill>
                <a:latin typeface="Arial" charset="0"/>
                <a:ea typeface="+mn-ea"/>
                <a:cs typeface="+mn-cs"/>
              </a:defRPr>
            </a:lvl1pPr>
            <a:lvl2pPr marL="457200" algn="l" rtl="0" fontAlgn="base">
              <a:lnSpc>
                <a:spcPct val="90000"/>
              </a:lnSpc>
              <a:spcBef>
                <a:spcPct val="50000"/>
              </a:spcBef>
              <a:spcAft>
                <a:spcPct val="0"/>
              </a:spcAft>
              <a:defRPr sz="1600" kern="1200">
                <a:solidFill>
                  <a:schemeClr val="tx1"/>
                </a:solidFill>
                <a:latin typeface="Arial" charset="0"/>
                <a:ea typeface="+mn-ea"/>
                <a:cs typeface="+mn-cs"/>
              </a:defRPr>
            </a:lvl2pPr>
            <a:lvl3pPr marL="914400" algn="l" rtl="0" fontAlgn="base">
              <a:lnSpc>
                <a:spcPct val="90000"/>
              </a:lnSpc>
              <a:spcBef>
                <a:spcPct val="50000"/>
              </a:spcBef>
              <a:spcAft>
                <a:spcPct val="0"/>
              </a:spcAft>
              <a:defRPr sz="1600" kern="1200">
                <a:solidFill>
                  <a:schemeClr val="tx1"/>
                </a:solidFill>
                <a:latin typeface="Arial" charset="0"/>
                <a:ea typeface="+mn-ea"/>
                <a:cs typeface="+mn-cs"/>
              </a:defRPr>
            </a:lvl3pPr>
            <a:lvl4pPr marL="1371600" algn="l" rtl="0" fontAlgn="base">
              <a:lnSpc>
                <a:spcPct val="90000"/>
              </a:lnSpc>
              <a:spcBef>
                <a:spcPct val="50000"/>
              </a:spcBef>
              <a:spcAft>
                <a:spcPct val="0"/>
              </a:spcAft>
              <a:defRPr sz="1600" kern="1200">
                <a:solidFill>
                  <a:schemeClr val="tx1"/>
                </a:solidFill>
                <a:latin typeface="Arial" charset="0"/>
                <a:ea typeface="+mn-ea"/>
                <a:cs typeface="+mn-cs"/>
              </a:defRPr>
            </a:lvl4pPr>
            <a:lvl5pPr marL="1828800" algn="l" rtl="0" fontAlgn="base">
              <a:lnSpc>
                <a:spcPct val="90000"/>
              </a:lnSpc>
              <a:spcBef>
                <a:spcPct val="5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a:lstStyle>
          <a:p>
            <a:fld id="{296C8835-0D17-40BE-AF3A-B681D566BC72}" type="slidenum">
              <a:rPr lang="en-US" smtClean="0">
                <a:solidFill>
                  <a:prstClr val="black"/>
                </a:solidFill>
              </a:rPr>
              <a:pPr/>
              <a:t>‹#›</a:t>
            </a:fld>
            <a:endParaRPr lang="en-US" dirty="0">
              <a:solidFill>
                <a:prstClr val="black"/>
              </a:solidFill>
            </a:endParaRPr>
          </a:p>
        </p:txBody>
      </p:sp>
      <p:pic>
        <p:nvPicPr>
          <p:cNvPr id="8" name="Picture 7"/>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154692" y="6597294"/>
            <a:ext cx="1591056" cy="219012"/>
          </a:xfrm>
          <a:prstGeom prst="rect">
            <a:avLst/>
          </a:prstGeom>
        </p:spPr>
      </p:pic>
    </p:spTree>
    <p:extLst>
      <p:ext uri="{BB962C8B-B14F-4D97-AF65-F5344CB8AC3E}">
        <p14:creationId xmlns:p14="http://schemas.microsoft.com/office/powerpoint/2010/main" val="39035786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Lst>
  <p:hf sldNum="0" hdr="0" ftr="0" dt="0"/>
  <p:txStyles>
    <p:titleStyle>
      <a:lvl1pPr algn="l" rtl="0" eaLnBrk="1" fontAlgn="base" hangingPunct="1">
        <a:lnSpc>
          <a:spcPct val="90000"/>
        </a:lnSpc>
        <a:spcBef>
          <a:spcPct val="0"/>
        </a:spcBef>
        <a:spcAft>
          <a:spcPct val="0"/>
        </a:spcAft>
        <a:defRPr sz="2200" b="1">
          <a:solidFill>
            <a:schemeClr val="tx2"/>
          </a:solidFill>
          <a:latin typeface="+mj-lt"/>
          <a:ea typeface="+mj-ea"/>
          <a:cs typeface="+mj-cs"/>
        </a:defRPr>
      </a:lvl1pPr>
      <a:lvl2pPr algn="l" rtl="0" eaLnBrk="1" fontAlgn="base" hangingPunct="1">
        <a:lnSpc>
          <a:spcPct val="90000"/>
        </a:lnSpc>
        <a:spcBef>
          <a:spcPct val="0"/>
        </a:spcBef>
        <a:spcAft>
          <a:spcPct val="0"/>
        </a:spcAft>
        <a:defRPr sz="2200" b="1">
          <a:solidFill>
            <a:schemeClr val="tx2"/>
          </a:solidFill>
          <a:latin typeface="Arial" charset="0"/>
        </a:defRPr>
      </a:lvl2pPr>
      <a:lvl3pPr algn="l" rtl="0" eaLnBrk="1" fontAlgn="base" hangingPunct="1">
        <a:lnSpc>
          <a:spcPct val="90000"/>
        </a:lnSpc>
        <a:spcBef>
          <a:spcPct val="0"/>
        </a:spcBef>
        <a:spcAft>
          <a:spcPct val="0"/>
        </a:spcAft>
        <a:defRPr sz="2200" b="1">
          <a:solidFill>
            <a:schemeClr val="tx2"/>
          </a:solidFill>
          <a:latin typeface="Arial" charset="0"/>
        </a:defRPr>
      </a:lvl3pPr>
      <a:lvl4pPr algn="l" rtl="0" eaLnBrk="1" fontAlgn="base" hangingPunct="1">
        <a:lnSpc>
          <a:spcPct val="90000"/>
        </a:lnSpc>
        <a:spcBef>
          <a:spcPct val="0"/>
        </a:spcBef>
        <a:spcAft>
          <a:spcPct val="0"/>
        </a:spcAft>
        <a:defRPr sz="2200" b="1">
          <a:solidFill>
            <a:schemeClr val="tx2"/>
          </a:solidFill>
          <a:latin typeface="Arial" charset="0"/>
        </a:defRPr>
      </a:lvl4pPr>
      <a:lvl5pPr algn="l" rtl="0" eaLnBrk="1" fontAlgn="base" hangingPunct="1">
        <a:lnSpc>
          <a:spcPct val="90000"/>
        </a:lnSpc>
        <a:spcBef>
          <a:spcPct val="0"/>
        </a:spcBef>
        <a:spcAft>
          <a:spcPct val="0"/>
        </a:spcAft>
        <a:defRPr sz="2200" b="1">
          <a:solidFill>
            <a:schemeClr val="tx2"/>
          </a:solidFill>
          <a:latin typeface="Arial" charset="0"/>
        </a:defRPr>
      </a:lvl5pPr>
      <a:lvl6pPr marL="457200" algn="l" rtl="0" eaLnBrk="1" fontAlgn="base" hangingPunct="1">
        <a:lnSpc>
          <a:spcPct val="90000"/>
        </a:lnSpc>
        <a:spcBef>
          <a:spcPct val="0"/>
        </a:spcBef>
        <a:spcAft>
          <a:spcPct val="0"/>
        </a:spcAft>
        <a:defRPr sz="2200" b="1">
          <a:solidFill>
            <a:schemeClr val="tx2"/>
          </a:solidFill>
          <a:latin typeface="Arial" charset="0"/>
        </a:defRPr>
      </a:lvl6pPr>
      <a:lvl7pPr marL="914400" algn="l" rtl="0" eaLnBrk="1" fontAlgn="base" hangingPunct="1">
        <a:lnSpc>
          <a:spcPct val="90000"/>
        </a:lnSpc>
        <a:spcBef>
          <a:spcPct val="0"/>
        </a:spcBef>
        <a:spcAft>
          <a:spcPct val="0"/>
        </a:spcAft>
        <a:defRPr sz="2200" b="1">
          <a:solidFill>
            <a:schemeClr val="tx2"/>
          </a:solidFill>
          <a:latin typeface="Arial" charset="0"/>
        </a:defRPr>
      </a:lvl7pPr>
      <a:lvl8pPr marL="1371600" algn="l" rtl="0" eaLnBrk="1" fontAlgn="base" hangingPunct="1">
        <a:lnSpc>
          <a:spcPct val="90000"/>
        </a:lnSpc>
        <a:spcBef>
          <a:spcPct val="0"/>
        </a:spcBef>
        <a:spcAft>
          <a:spcPct val="0"/>
        </a:spcAft>
        <a:defRPr sz="2200" b="1">
          <a:solidFill>
            <a:schemeClr val="tx2"/>
          </a:solidFill>
          <a:latin typeface="Arial" charset="0"/>
        </a:defRPr>
      </a:lvl8pPr>
      <a:lvl9pPr marL="1828800" algn="l" rtl="0" eaLnBrk="1" fontAlgn="base" hangingPunct="1">
        <a:lnSpc>
          <a:spcPct val="90000"/>
        </a:lnSpc>
        <a:spcBef>
          <a:spcPct val="0"/>
        </a:spcBef>
        <a:spcAft>
          <a:spcPct val="0"/>
        </a:spcAft>
        <a:defRPr sz="2200" b="1">
          <a:solidFill>
            <a:schemeClr val="tx2"/>
          </a:solidFill>
          <a:latin typeface="Arial" charset="0"/>
        </a:defRPr>
      </a:lvl9pPr>
    </p:titleStyle>
    <p:bodyStyle>
      <a:lvl1pPr marL="209550" indent="-209550" algn="l" rtl="0" eaLnBrk="1" fontAlgn="base" hangingPunct="1">
        <a:lnSpc>
          <a:spcPct val="90000"/>
        </a:lnSpc>
        <a:spcBef>
          <a:spcPct val="65000"/>
        </a:spcBef>
        <a:spcAft>
          <a:spcPct val="0"/>
        </a:spcAft>
        <a:buClr>
          <a:schemeClr val="accent5"/>
        </a:buClr>
        <a:buFont typeface="Wingdings" pitchFamily="34" charset="2"/>
        <a:buChar char="Ø"/>
        <a:defRPr sz="1600">
          <a:solidFill>
            <a:schemeClr val="tx1"/>
          </a:solidFill>
          <a:latin typeface="+mn-lt"/>
          <a:ea typeface="+mn-ea"/>
          <a:cs typeface="+mn-cs"/>
        </a:defRPr>
      </a:lvl1pPr>
      <a:lvl2pPr marL="395288" indent="-184150" algn="l" rtl="0" eaLnBrk="1" fontAlgn="base" hangingPunct="1">
        <a:lnSpc>
          <a:spcPct val="90000"/>
        </a:lnSpc>
        <a:spcBef>
          <a:spcPct val="30000"/>
        </a:spcBef>
        <a:spcAft>
          <a:spcPct val="0"/>
        </a:spcAft>
        <a:buClr>
          <a:schemeClr val="accent5"/>
        </a:buClr>
        <a:buFont typeface="Symbol" pitchFamily="82" charset="2"/>
        <a:buChar char="·"/>
        <a:defRPr sz="1600">
          <a:solidFill>
            <a:schemeClr val="tx1"/>
          </a:solidFill>
          <a:latin typeface="+mn-lt"/>
        </a:defRPr>
      </a:lvl2pPr>
      <a:lvl3pPr marL="593725"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3pPr>
      <a:lvl4pPr marL="792163" indent="-196850" algn="l" rtl="0" eaLnBrk="1" fontAlgn="base" hangingPunct="1">
        <a:lnSpc>
          <a:spcPct val="90000"/>
        </a:lnSpc>
        <a:spcBef>
          <a:spcPct val="15000"/>
        </a:spcBef>
        <a:spcAft>
          <a:spcPct val="0"/>
        </a:spcAft>
        <a:buClr>
          <a:schemeClr val="accent5"/>
        </a:buClr>
        <a:buChar char="»"/>
        <a:defRPr sz="1600">
          <a:solidFill>
            <a:schemeClr val="tx1"/>
          </a:solidFill>
          <a:latin typeface="+mn-lt"/>
        </a:defRPr>
      </a:lvl4pPr>
      <a:lvl5pPr marL="977900" indent="-184150" algn="l" rtl="0" eaLnBrk="1" fontAlgn="base" hangingPunct="1">
        <a:lnSpc>
          <a:spcPct val="90000"/>
        </a:lnSpc>
        <a:spcBef>
          <a:spcPct val="15000"/>
        </a:spcBef>
        <a:spcAft>
          <a:spcPct val="0"/>
        </a:spcAft>
        <a:buClr>
          <a:schemeClr val="accent5"/>
        </a:buClr>
        <a:buChar char="›"/>
        <a:defRPr sz="1600">
          <a:solidFill>
            <a:schemeClr val="tx1"/>
          </a:solidFill>
          <a:latin typeface="+mn-lt"/>
        </a:defRPr>
      </a:lvl5pPr>
      <a:lvl6pPr marL="14351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6pPr>
      <a:lvl7pPr marL="18923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7pPr>
      <a:lvl8pPr marL="23495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8pPr>
      <a:lvl9pPr marL="2806700" indent="-184150" algn="l" rtl="0" eaLnBrk="1" fontAlgn="base" hangingPunct="1">
        <a:lnSpc>
          <a:spcPct val="90000"/>
        </a:lnSpc>
        <a:spcBef>
          <a:spcPct val="15000"/>
        </a:spcBef>
        <a:spcAft>
          <a:spcPct val="0"/>
        </a:spcAft>
        <a:buClr>
          <a:schemeClr val="folHlink"/>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4053A9-CBA8-423D-9CC3-3F1726F7909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4ABE72-900A-4722-936F-4E231AA905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858C35-F791-44A4-B42A-F5525F85AE1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58346A6-0F6E-4785-A558-92448C6388F1}" type="datetimeFigureOut">
              <a:rPr lang="en-US" smtClean="0"/>
              <a:t>3/19/2021</a:t>
            </a:fld>
            <a:endParaRPr lang="en-US"/>
          </a:p>
        </p:txBody>
      </p:sp>
      <p:sp>
        <p:nvSpPr>
          <p:cNvPr id="5" name="Footer Placeholder 4">
            <a:extLst>
              <a:ext uri="{FF2B5EF4-FFF2-40B4-BE49-F238E27FC236}">
                <a16:creationId xmlns:a16="http://schemas.microsoft.com/office/drawing/2014/main" id="{178DD7F4-FDBC-4A54-993A-A758F22C1FF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017088C-59A3-4A4A-9389-D2A69FAFD67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4102703-5ACE-4084-870B-CD51445EFB84}" type="slidenum">
              <a:rPr lang="en-US" smtClean="0"/>
              <a:t>‹#›</a:t>
            </a:fld>
            <a:endParaRPr lang="en-US"/>
          </a:p>
        </p:txBody>
      </p:sp>
    </p:spTree>
    <p:extLst>
      <p:ext uri="{BB962C8B-B14F-4D97-AF65-F5344CB8AC3E}">
        <p14:creationId xmlns:p14="http://schemas.microsoft.com/office/powerpoint/2010/main" val="3382692348"/>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0.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3766365" y="3812954"/>
            <a:ext cx="4848966" cy="1516014"/>
          </a:xfrm>
        </p:spPr>
        <p:txBody>
          <a:bodyPr vert="horz" lIns="91440" tIns="45720" rIns="91440" bIns="45720" rtlCol="0" anchor="b">
            <a:normAutofit fontScale="90000"/>
          </a:bodyPr>
          <a:lstStyle/>
          <a:p>
            <a:pPr defTabSz="914400"/>
            <a:r>
              <a:rPr lang="en-US" sz="4200" kern="1200" dirty="0">
                <a:solidFill>
                  <a:srgbClr val="FFFFFF"/>
                </a:solidFill>
                <a:latin typeface="+mj-lt"/>
                <a:ea typeface="+mj-ea"/>
                <a:cs typeface="+mj-cs"/>
              </a:rPr>
              <a:t>GM Leadership Report</a:t>
            </a:r>
            <a:br>
              <a:rPr lang="en-US" sz="4200" kern="1200" dirty="0">
                <a:solidFill>
                  <a:srgbClr val="FFFFFF"/>
                </a:solidFill>
                <a:latin typeface="+mj-lt"/>
                <a:ea typeface="+mj-ea"/>
                <a:cs typeface="+mj-cs"/>
              </a:rPr>
            </a:br>
            <a:r>
              <a:rPr lang="en-US" sz="4200" kern="1200" dirty="0">
                <a:solidFill>
                  <a:srgbClr val="FFFFFF"/>
                </a:solidFill>
                <a:latin typeface="+mj-lt"/>
                <a:ea typeface="+mj-ea"/>
                <a:cs typeface="+mj-cs"/>
              </a:rPr>
              <a:t>John Viola</a:t>
            </a:r>
          </a:p>
        </p:txBody>
      </p:sp>
      <p:pic>
        <p:nvPicPr>
          <p:cNvPr id="8" name="Picture 7" descr="A room with a chandelier&#10;&#10;Description automatically generated with low confidence">
            <a:extLst>
              <a:ext uri="{FF2B5EF4-FFF2-40B4-BE49-F238E27FC236}">
                <a16:creationId xmlns:a16="http://schemas.microsoft.com/office/drawing/2014/main" id="{870F1F01-F953-486F-8B73-93859AB339C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507" r="17511" b="3"/>
          <a:stretch/>
        </p:blipFill>
        <p:spPr>
          <a:xfrm rot="5400000">
            <a:off x="273793" y="263795"/>
            <a:ext cx="3049204" cy="3120339"/>
          </a:xfrm>
          <a:prstGeom prst="rect">
            <a:avLst/>
          </a:prstGeom>
        </p:spPr>
      </p:pic>
      <p:pic>
        <p:nvPicPr>
          <p:cNvPr id="6" name="Picture 5" descr="A picture containing indoor, mosquito net, ceiling, open&#10;&#10;Description automatically generated">
            <a:extLst>
              <a:ext uri="{FF2B5EF4-FFF2-40B4-BE49-F238E27FC236}">
                <a16:creationId xmlns:a16="http://schemas.microsoft.com/office/drawing/2014/main" id="{EB12FB56-DFC2-48AE-8322-5C05A46117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741"/>
          <a:stretch/>
        </p:blipFill>
        <p:spPr>
          <a:xfrm>
            <a:off x="3490722" y="299363"/>
            <a:ext cx="5412813" cy="3008188"/>
          </a:xfrm>
          <a:prstGeom prst="rect">
            <a:avLst/>
          </a:prstGeom>
        </p:spPr>
      </p:pic>
      <p:cxnSp>
        <p:nvCxnSpPr>
          <p:cNvPr id="29" name="Straight Connector 28">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living, floor, room, indoor&#10;&#10;Description automatically generated">
            <a:extLst>
              <a:ext uri="{FF2B5EF4-FFF2-40B4-BE49-F238E27FC236}">
                <a16:creationId xmlns:a16="http://schemas.microsoft.com/office/drawing/2014/main" id="{DC2F05A4-98B2-42CE-9567-1E15A6D4BE4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362" r="20823" b="-4"/>
          <a:stretch/>
        </p:blipFill>
        <p:spPr>
          <a:xfrm>
            <a:off x="238226" y="3509433"/>
            <a:ext cx="3120339" cy="3026833"/>
          </a:xfrm>
          <a:prstGeom prst="rect">
            <a:avLst/>
          </a:prstGeom>
        </p:spPr>
      </p:pic>
    </p:spTree>
    <p:extLst>
      <p:ext uri="{BB962C8B-B14F-4D97-AF65-F5344CB8AC3E}">
        <p14:creationId xmlns:p14="http://schemas.microsoft.com/office/powerpoint/2010/main" val="251224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24404"/>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a:latin typeface="Century Gothic" panose="020B0502020202020204" pitchFamily="34" charset="0"/>
              </a:rPr>
              <a:t> Month of February 2021</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extLst>
              <p:ext uri="{D42A27DB-BD31-4B8C-83A1-F6EECF244321}">
                <p14:modId xmlns:p14="http://schemas.microsoft.com/office/powerpoint/2010/main" val="4062761072"/>
              </p:ext>
            </p:extLst>
          </p:nvPr>
        </p:nvGraphicFramePr>
        <p:xfrm>
          <a:off x="274320" y="2039147"/>
          <a:ext cx="8595360" cy="3223588"/>
        </p:xfrm>
        <a:graphic>
          <a:graphicData uri="http://schemas.openxmlformats.org/drawingml/2006/table">
            <a:tbl>
              <a:tblPr>
                <a:tableStyleId>{5C22544A-7EE6-4342-B048-85BDC9FD1C3A}</a:tableStyleId>
              </a:tblPr>
              <a:tblGrid>
                <a:gridCol w="2628271">
                  <a:extLst>
                    <a:ext uri="{9D8B030D-6E8A-4147-A177-3AD203B41FA5}">
                      <a16:colId xmlns:a16="http://schemas.microsoft.com/office/drawing/2014/main" val="1529911752"/>
                    </a:ext>
                  </a:extLst>
                </a:gridCol>
                <a:gridCol w="1976011">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2400" b="1" u="none" strike="noStrike" dirty="0">
                          <a:effectLst/>
                          <a:latin typeface="Century Gothic" panose="020B0502020202020204" pitchFamily="34" charset="0"/>
                        </a:rPr>
                        <a:t>February (In Thousands)</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rowSpan="3">
                  <a:txBody>
                    <a:bodyPr/>
                    <a:lstStyle/>
                    <a:p>
                      <a:pPr algn="ctr" fontAlgn="ctr"/>
                      <a:r>
                        <a:rPr lang="en-US" sz="2400" u="none" strike="noStrike" dirty="0">
                          <a:effectLst/>
                          <a:latin typeface="Century Gothic" panose="020B0502020202020204" pitchFamily="34" charset="0"/>
                        </a:rPr>
                        <a:t>Budget</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2400" u="none" strike="noStrike" dirty="0">
                          <a:effectLst/>
                          <a:latin typeface="Century Gothic" panose="020B0502020202020204" pitchFamily="34" charset="0"/>
                        </a:rPr>
                        <a:t>Current Year</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2400" u="none" strike="noStrike" dirty="0">
                          <a:effectLst/>
                          <a:latin typeface="Century Gothic" panose="020B0502020202020204" pitchFamily="34" charset="0"/>
                        </a:rPr>
                        <a:t>Favor/ (</a:t>
                      </a:r>
                      <a:r>
                        <a:rPr lang="en-US" sz="2400" u="none" strike="noStrike" dirty="0" err="1">
                          <a:effectLst/>
                          <a:latin typeface="Century Gothic" panose="020B0502020202020204" pitchFamily="34" charset="0"/>
                        </a:rPr>
                        <a:t>Unfavor</a:t>
                      </a:r>
                      <a:r>
                        <a:rPr lang="en-US" sz="2400" u="none" strike="noStrike" dirty="0">
                          <a:effectLst/>
                          <a:latin typeface="Century Gothic" panose="020B0502020202020204" pitchFamily="34" charset="0"/>
                        </a:rPr>
                        <a:t>) vs. Budget</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1670456"/>
                  </a:ext>
                </a:extLst>
              </a:tr>
              <a:tr h="308259">
                <a:tc>
                  <a:txBody>
                    <a:bodyPr/>
                    <a:lstStyle/>
                    <a:p>
                      <a:pPr algn="l" fontAlgn="ctr"/>
                      <a:endParaRPr lang="en-US" sz="2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18077">
                <a:tc>
                  <a:txBody>
                    <a:bodyPr/>
                    <a:lstStyle/>
                    <a:p>
                      <a:pPr algn="l" fontAlgn="ctr"/>
                      <a:endParaRPr lang="en-US" sz="2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2400" u="none" strike="noStrike" dirty="0">
                          <a:effectLst/>
                          <a:latin typeface="Century Gothic" panose="020B0502020202020204" pitchFamily="34" charset="0"/>
                        </a:rPr>
                        <a:t>Net Revenues</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$205</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$100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($105)</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3053170"/>
                  </a:ext>
                </a:extLst>
              </a:tr>
              <a:tr h="548640">
                <a:tc>
                  <a:txBody>
                    <a:bodyPr/>
                    <a:lstStyle/>
                    <a:p>
                      <a:pPr algn="l" fontAlgn="ctr"/>
                      <a:r>
                        <a:rPr lang="en-US" sz="2400" u="none" strike="noStrike" dirty="0">
                          <a:effectLst/>
                          <a:latin typeface="Century Gothic" panose="020B0502020202020204" pitchFamily="34" charset="0"/>
                        </a:rPr>
                        <a:t>Expenses</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849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761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88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779007"/>
                  </a:ext>
                </a:extLst>
              </a:tr>
              <a:tr h="548640">
                <a:tc>
                  <a:txBody>
                    <a:bodyPr/>
                    <a:lstStyle/>
                    <a:p>
                      <a:pPr algn="l" fontAlgn="ctr"/>
                      <a:r>
                        <a:rPr lang="en-US" sz="2400" u="none" strike="noStrike">
                          <a:effectLst/>
                          <a:latin typeface="Century Gothic" panose="020B0502020202020204" pitchFamily="34" charset="0"/>
                        </a:rPr>
                        <a:t>Net Operating</a:t>
                      </a:r>
                      <a:endParaRPr lang="en-US" sz="2400" b="0"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($644)</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($661)</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($17)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28608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4724369"/>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286687"/>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724369"/>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286081"/>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733046"/>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B24274F-AA0F-4BBB-92A4-687A16734C1C}"/>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A45ABF-3587-4B28-9997-5F6131C92484}"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3/19/2021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11482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20195"/>
            <a:ext cx="7498080" cy="1031358"/>
          </a:xfrm>
        </p:spPr>
        <p:txBody>
          <a:bodyPr>
            <a:normAutofit fontScale="90000"/>
          </a:bodyPr>
          <a:lstStyle/>
          <a:p>
            <a:pPr algn="ctr"/>
            <a:r>
              <a:rPr lang="en-US" sz="3600" b="1" dirty="0">
                <a:latin typeface="Century Gothic" panose="020B0502020202020204" pitchFamily="34" charset="0"/>
              </a:rPr>
              <a:t>Financial Change</a:t>
            </a:r>
            <a:br>
              <a:rPr lang="en-US" sz="3600" b="1" dirty="0">
                <a:latin typeface="Century Gothic" panose="020B0502020202020204" pitchFamily="34" charset="0"/>
              </a:rPr>
            </a:br>
            <a:r>
              <a:rPr lang="en-US" sz="3600" b="1" dirty="0">
                <a:latin typeface="Century Gothic" panose="020B0502020202020204" pitchFamily="34" charset="0"/>
              </a:rPr>
              <a:t>YTD February 2021</a:t>
            </a: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extLst>
              <p:ext uri="{D42A27DB-BD31-4B8C-83A1-F6EECF244321}">
                <p14:modId xmlns:p14="http://schemas.microsoft.com/office/powerpoint/2010/main" val="2992215538"/>
              </p:ext>
            </p:extLst>
          </p:nvPr>
        </p:nvGraphicFramePr>
        <p:xfrm>
          <a:off x="274320" y="2039147"/>
          <a:ext cx="8595360" cy="3223588"/>
        </p:xfrm>
        <a:graphic>
          <a:graphicData uri="http://schemas.openxmlformats.org/drawingml/2006/table">
            <a:tbl>
              <a:tblPr>
                <a:tableStyleId>{5C22544A-7EE6-4342-B048-85BDC9FD1C3A}</a:tableStyleId>
              </a:tblPr>
              <a:tblGrid>
                <a:gridCol w="2509399">
                  <a:extLst>
                    <a:ext uri="{9D8B030D-6E8A-4147-A177-3AD203B41FA5}">
                      <a16:colId xmlns:a16="http://schemas.microsoft.com/office/drawing/2014/main" val="1529911752"/>
                    </a:ext>
                  </a:extLst>
                </a:gridCol>
                <a:gridCol w="2094883">
                  <a:extLst>
                    <a:ext uri="{9D8B030D-6E8A-4147-A177-3AD203B41FA5}">
                      <a16:colId xmlns:a16="http://schemas.microsoft.com/office/drawing/2014/main" val="1196787798"/>
                    </a:ext>
                  </a:extLst>
                </a:gridCol>
                <a:gridCol w="2054867">
                  <a:extLst>
                    <a:ext uri="{9D8B030D-6E8A-4147-A177-3AD203B41FA5}">
                      <a16:colId xmlns:a16="http://schemas.microsoft.com/office/drawing/2014/main" val="1193626519"/>
                    </a:ext>
                  </a:extLst>
                </a:gridCol>
                <a:gridCol w="1936211">
                  <a:extLst>
                    <a:ext uri="{9D8B030D-6E8A-4147-A177-3AD203B41FA5}">
                      <a16:colId xmlns:a16="http://schemas.microsoft.com/office/drawing/2014/main" val="3714425827"/>
                    </a:ext>
                  </a:extLst>
                </a:gridCol>
              </a:tblGrid>
              <a:tr h="363512">
                <a:tc gridSpan="4">
                  <a:txBody>
                    <a:bodyPr/>
                    <a:lstStyle/>
                    <a:p>
                      <a:pPr algn="ctr" fontAlgn="b"/>
                      <a:r>
                        <a:rPr lang="en-US" sz="2400" b="1" u="none" strike="noStrike" dirty="0">
                          <a:effectLst/>
                          <a:latin typeface="Century Gothic" panose="020B0502020202020204" pitchFamily="34" charset="0"/>
                        </a:rPr>
                        <a:t>February YTD (In Thousands)</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2635703382"/>
                  </a:ext>
                </a:extLst>
              </a:tr>
              <a:tr h="454399">
                <a:tc>
                  <a:txBody>
                    <a:bodyPr/>
                    <a:lstStyle/>
                    <a:p>
                      <a:pPr algn="l" fontAlgn="b"/>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rowSpan="3">
                  <a:txBody>
                    <a:bodyPr/>
                    <a:lstStyle/>
                    <a:p>
                      <a:pPr algn="ctr" fontAlgn="ctr"/>
                      <a:r>
                        <a:rPr lang="en-US" sz="2400" u="none" strike="noStrike" dirty="0">
                          <a:effectLst/>
                          <a:latin typeface="Century Gothic" panose="020B0502020202020204" pitchFamily="34" charset="0"/>
                        </a:rPr>
                        <a:t>Budget</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2400" u="none" strike="noStrike" dirty="0">
                          <a:effectLst/>
                          <a:latin typeface="Century Gothic" panose="020B0502020202020204" pitchFamily="34" charset="0"/>
                        </a:rPr>
                        <a:t>Current Year</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rowSpan="3">
                  <a:txBody>
                    <a:bodyPr/>
                    <a:lstStyle/>
                    <a:p>
                      <a:pPr algn="ctr" fontAlgn="ctr"/>
                      <a:r>
                        <a:rPr lang="en-US" sz="2400" u="none" strike="noStrike" dirty="0">
                          <a:effectLst/>
                          <a:latin typeface="Century Gothic" panose="020B0502020202020204" pitchFamily="34" charset="0"/>
                        </a:rPr>
                        <a:t>Favor/ (</a:t>
                      </a:r>
                      <a:r>
                        <a:rPr lang="en-US" sz="2400" u="none" strike="noStrike" dirty="0" err="1">
                          <a:effectLst/>
                          <a:latin typeface="Century Gothic" panose="020B0502020202020204" pitchFamily="34" charset="0"/>
                        </a:rPr>
                        <a:t>Unfavor</a:t>
                      </a:r>
                      <a:r>
                        <a:rPr lang="en-US" sz="2400" u="none" strike="noStrike" dirty="0">
                          <a:effectLst/>
                          <a:latin typeface="Century Gothic" panose="020B0502020202020204" pitchFamily="34" charset="0"/>
                        </a:rPr>
                        <a:t>) vs. Budget</a:t>
                      </a:r>
                      <a:endParaRPr lang="en-US" sz="2400" b="1"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31670456"/>
                  </a:ext>
                </a:extLst>
              </a:tr>
              <a:tr h="308259">
                <a:tc>
                  <a:txBody>
                    <a:bodyPr/>
                    <a:lstStyle/>
                    <a:p>
                      <a:pPr algn="l" fontAlgn="ctr"/>
                      <a:endParaRPr lang="en-US" sz="2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349768013"/>
                  </a:ext>
                </a:extLst>
              </a:tr>
              <a:tr h="358059">
                <a:tc>
                  <a:txBody>
                    <a:bodyPr/>
                    <a:lstStyle/>
                    <a:p>
                      <a:pPr algn="l" fontAlgn="ctr"/>
                      <a:endParaRPr lang="en-US" sz="24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424399997"/>
                  </a:ext>
                </a:extLst>
              </a:tr>
              <a:tr h="548640">
                <a:tc>
                  <a:txBody>
                    <a:bodyPr/>
                    <a:lstStyle/>
                    <a:p>
                      <a:pPr algn="l" fontAlgn="ctr"/>
                      <a:r>
                        <a:rPr lang="en-US" sz="2400" u="none" strike="noStrike" dirty="0">
                          <a:effectLst/>
                          <a:latin typeface="Century Gothic" panose="020B0502020202020204" pitchFamily="34" charset="0"/>
                        </a:rPr>
                        <a:t>Net Revenues</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$12,545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$12,669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$124</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473053170"/>
                  </a:ext>
                </a:extLst>
              </a:tr>
              <a:tr h="548640">
                <a:tc>
                  <a:txBody>
                    <a:bodyPr/>
                    <a:lstStyle/>
                    <a:p>
                      <a:pPr algn="l" fontAlgn="ctr"/>
                      <a:r>
                        <a:rPr lang="en-US" sz="2400" u="none" strike="noStrike" dirty="0">
                          <a:effectLst/>
                          <a:latin typeface="Century Gothic" panose="020B0502020202020204" pitchFamily="34" charset="0"/>
                        </a:rPr>
                        <a:t>Expenses</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10,943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9,937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b="0" i="0" u="none" strike="noStrike" dirty="0">
                          <a:solidFill>
                            <a:srgbClr val="000000"/>
                          </a:solidFill>
                          <a:effectLst/>
                          <a:latin typeface="Century Gothic" panose="020B0502020202020204" pitchFamily="34" charset="0"/>
                        </a:rPr>
                        <a:t>  1,006</a:t>
                      </a: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481779007"/>
                  </a:ext>
                </a:extLst>
              </a:tr>
              <a:tr h="548640">
                <a:tc>
                  <a:txBody>
                    <a:bodyPr/>
                    <a:lstStyle/>
                    <a:p>
                      <a:pPr algn="l" fontAlgn="ctr"/>
                      <a:r>
                        <a:rPr lang="en-US" sz="2400" u="none" strike="noStrike">
                          <a:effectLst/>
                          <a:latin typeface="Century Gothic" panose="020B0502020202020204" pitchFamily="34" charset="0"/>
                        </a:rPr>
                        <a:t>Net Operating</a:t>
                      </a:r>
                      <a:endParaRPr lang="en-US" sz="2400" b="0" i="0" u="none" strike="noStrike">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$1,602</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  $2,732</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ctr"/>
                      <a:r>
                        <a:rPr lang="en-US" sz="2400" u="none" strike="noStrike" dirty="0">
                          <a:effectLst/>
                          <a:latin typeface="Century Gothic" panose="020B0502020202020204" pitchFamily="34" charset="0"/>
                        </a:rPr>
                        <a:t>$1,130 </a:t>
                      </a:r>
                      <a:endParaRPr lang="en-US" sz="2400" b="0" i="0" u="none" strike="noStrike" dirty="0">
                        <a:solidFill>
                          <a:srgbClr val="000000"/>
                        </a:solidFill>
                        <a:effectLst/>
                        <a:latin typeface="Century Gothic" panose="020B0502020202020204" pitchFamily="34" charset="0"/>
                      </a:endParaRPr>
                    </a:p>
                  </a:txBody>
                  <a:tcPr marL="8663" marR="8663" marT="8663"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021347524"/>
                  </a:ext>
                </a:extLst>
              </a:tr>
            </a:tbl>
          </a:graphicData>
        </a:graphic>
      </p:graphicFrame>
      <p:cxnSp>
        <p:nvCxnSpPr>
          <p:cNvPr id="7" name="Straight Connector 6">
            <a:extLst>
              <a:ext uri="{FF2B5EF4-FFF2-40B4-BE49-F238E27FC236}">
                <a16:creationId xmlns:a16="http://schemas.microsoft.com/office/drawing/2014/main" id="{8ABD57F0-C576-4D33-9D5C-8AA05477F7A7}"/>
              </a:ext>
            </a:extLst>
          </p:cNvPr>
          <p:cNvCxnSpPr/>
          <p:nvPr/>
        </p:nvCxnSpPr>
        <p:spPr>
          <a:xfrm>
            <a:off x="3283128" y="5242563"/>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3FF8C9-394A-4DB1-B0B7-27187982C27B}"/>
              </a:ext>
            </a:extLst>
          </p:cNvPr>
          <p:cNvCxnSpPr/>
          <p:nvPr/>
        </p:nvCxnSpPr>
        <p:spPr>
          <a:xfrm>
            <a:off x="3283125" y="4680851"/>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E8791C-6187-4DB4-AC51-A3441D2C644F}"/>
              </a:ext>
            </a:extLst>
          </p:cNvPr>
          <p:cNvCxnSpPr/>
          <p:nvPr/>
        </p:nvCxnSpPr>
        <p:spPr>
          <a:xfrm>
            <a:off x="5436728" y="5243169"/>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C4BCDB8-FD88-44B1-926B-CAF5B511EF42}"/>
              </a:ext>
            </a:extLst>
          </p:cNvPr>
          <p:cNvCxnSpPr/>
          <p:nvPr/>
        </p:nvCxnSpPr>
        <p:spPr>
          <a:xfrm>
            <a:off x="5362300" y="4680851"/>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E8885-3D74-48CC-831A-3D441959FAC2}"/>
              </a:ext>
            </a:extLst>
          </p:cNvPr>
          <p:cNvCxnSpPr/>
          <p:nvPr/>
        </p:nvCxnSpPr>
        <p:spPr>
          <a:xfrm>
            <a:off x="7293422" y="5242563"/>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7293422" y="4689528"/>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A42626EC-C1EC-47FB-9910-540F35222DA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410235-9775-4FBC-8ACE-A0D96301D6A3}"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3/19/2021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8557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87080"/>
            <a:ext cx="7498080" cy="1221568"/>
          </a:xfrm>
        </p:spPr>
        <p:txBody>
          <a:bodyPr>
            <a:normAutofit fontScale="90000"/>
          </a:bodyPr>
          <a:lstStyle/>
          <a:p>
            <a:pPr algn="ctr"/>
            <a:br>
              <a:rPr lang="en-US" sz="2800" b="1" dirty="0">
                <a:latin typeface="Century Gothic" panose="020B0502020202020204" pitchFamily="34" charset="0"/>
              </a:rPr>
            </a:br>
            <a:r>
              <a:rPr lang="en-US" sz="3100" b="1" dirty="0">
                <a:latin typeface="Century Gothic" panose="020B0502020202020204" pitchFamily="34" charset="0"/>
              </a:rPr>
              <a:t>Detail for the Month of February</a:t>
            </a:r>
            <a:br>
              <a:rPr lang="en-US" sz="3100" b="1" dirty="0">
                <a:latin typeface="Century Gothic" panose="020B0502020202020204" pitchFamily="34" charset="0"/>
              </a:rPr>
            </a:br>
            <a:r>
              <a:rPr lang="en-US" sz="3100" b="1" dirty="0">
                <a:latin typeface="Century Gothic" panose="020B0502020202020204" pitchFamily="34" charset="0"/>
              </a:rPr>
              <a:t>Favor/(Unfavorable) Vs. Budget</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cxnSp>
        <p:nvCxnSpPr>
          <p:cNvPr id="13" name="Straight Connector 12">
            <a:extLst>
              <a:ext uri="{FF2B5EF4-FFF2-40B4-BE49-F238E27FC236}">
                <a16:creationId xmlns:a16="http://schemas.microsoft.com/office/drawing/2014/main" id="{DFBE8885-3D74-48CC-831A-3D441959FAC2}"/>
              </a:ext>
            </a:extLst>
          </p:cNvPr>
          <p:cNvCxnSpPr/>
          <p:nvPr/>
        </p:nvCxnSpPr>
        <p:spPr>
          <a:xfrm>
            <a:off x="6483719" y="4617264"/>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5EECFE4-987D-4DFB-A37C-8DE6FB98A576}"/>
              </a:ext>
            </a:extLst>
          </p:cNvPr>
          <p:cNvCxnSpPr/>
          <p:nvPr/>
        </p:nvCxnSpPr>
        <p:spPr>
          <a:xfrm>
            <a:off x="6489106" y="4258975"/>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EE7C7B10-4A81-4165-B169-00151ED862B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81AB91-4376-4A2F-90B9-785FF0C107E3}"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3/19/2021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graphicFrame>
        <p:nvGraphicFramePr>
          <p:cNvPr id="5" name="Table 6">
            <a:extLst>
              <a:ext uri="{FF2B5EF4-FFF2-40B4-BE49-F238E27FC236}">
                <a16:creationId xmlns:a16="http://schemas.microsoft.com/office/drawing/2014/main" id="{51FE97F5-49DA-4AF4-ACAC-3E7281E896E2}"/>
              </a:ext>
            </a:extLst>
          </p:cNvPr>
          <p:cNvGraphicFramePr>
            <a:graphicFrameLocks noGrp="1"/>
          </p:cNvGraphicFramePr>
          <p:nvPr>
            <p:extLst>
              <p:ext uri="{D42A27DB-BD31-4B8C-83A1-F6EECF244321}">
                <p14:modId xmlns:p14="http://schemas.microsoft.com/office/powerpoint/2010/main" val="2621039353"/>
              </p:ext>
            </p:extLst>
          </p:nvPr>
        </p:nvGraphicFramePr>
        <p:xfrm>
          <a:off x="339634" y="1628179"/>
          <a:ext cx="8464732" cy="5198112"/>
        </p:xfrm>
        <a:graphic>
          <a:graphicData uri="http://schemas.openxmlformats.org/drawingml/2006/table">
            <a:tbl>
              <a:tblPr firstRow="1" bandRow="1">
                <a:tableStyleId>{5C22544A-7EE6-4342-B048-85BDC9FD1C3A}</a:tableStyleId>
              </a:tblPr>
              <a:tblGrid>
                <a:gridCol w="4385426">
                  <a:extLst>
                    <a:ext uri="{9D8B030D-6E8A-4147-A177-3AD203B41FA5}">
                      <a16:colId xmlns:a16="http://schemas.microsoft.com/office/drawing/2014/main" val="2078890817"/>
                    </a:ext>
                  </a:extLst>
                </a:gridCol>
                <a:gridCol w="4079306">
                  <a:extLst>
                    <a:ext uri="{9D8B030D-6E8A-4147-A177-3AD203B41FA5}">
                      <a16:colId xmlns:a16="http://schemas.microsoft.com/office/drawing/2014/main" val="1772542581"/>
                    </a:ext>
                  </a:extLst>
                </a:gridCol>
              </a:tblGrid>
              <a:tr h="577568">
                <a:tc>
                  <a:txBody>
                    <a:bodyPr/>
                    <a:lstStyle/>
                    <a:p>
                      <a:pPr algn="ctr"/>
                      <a:r>
                        <a:rPr lang="en-US" sz="2400" dirty="0"/>
                        <a:t>Department/Amenity</a:t>
                      </a:r>
                    </a:p>
                  </a:txBody>
                  <a:tcPr anchor="ctr"/>
                </a:tc>
                <a:tc>
                  <a:txBody>
                    <a:bodyPr/>
                    <a:lstStyle/>
                    <a:p>
                      <a:pPr algn="ctr"/>
                      <a:r>
                        <a:rPr lang="en-US" sz="2400" dirty="0"/>
                        <a:t>Favorable/(Unfavorable)</a:t>
                      </a:r>
                    </a:p>
                  </a:txBody>
                  <a:tcPr anchor="ctr"/>
                </a:tc>
                <a:extLst>
                  <a:ext uri="{0D108BD9-81ED-4DB2-BD59-A6C34878D82A}">
                    <a16:rowId xmlns:a16="http://schemas.microsoft.com/office/drawing/2014/main" val="249879345"/>
                  </a:ext>
                </a:extLst>
              </a:tr>
              <a:tr h="577568">
                <a:tc>
                  <a:txBody>
                    <a:bodyPr/>
                    <a:lstStyle/>
                    <a:p>
                      <a:r>
                        <a:rPr lang="en-US" sz="2400" dirty="0"/>
                        <a:t>Recreation &amp; Parks</a:t>
                      </a:r>
                    </a:p>
                  </a:txBody>
                  <a:tcPr/>
                </a:tc>
                <a:tc>
                  <a:txBody>
                    <a:bodyPr/>
                    <a:lstStyle/>
                    <a:p>
                      <a:pPr algn="ctr"/>
                      <a:r>
                        <a:rPr lang="en-US" sz="2400" dirty="0"/>
                        <a:t>$17.0</a:t>
                      </a:r>
                    </a:p>
                  </a:txBody>
                  <a:tcPr/>
                </a:tc>
                <a:extLst>
                  <a:ext uri="{0D108BD9-81ED-4DB2-BD59-A6C34878D82A}">
                    <a16:rowId xmlns:a16="http://schemas.microsoft.com/office/drawing/2014/main" val="2866297982"/>
                  </a:ext>
                </a:extLst>
              </a:tr>
              <a:tr h="577568">
                <a:tc>
                  <a:txBody>
                    <a:bodyPr/>
                    <a:lstStyle/>
                    <a:p>
                      <a:r>
                        <a:rPr lang="en-US" sz="2400" dirty="0"/>
                        <a:t>General Maintenance</a:t>
                      </a:r>
                    </a:p>
                  </a:txBody>
                  <a:tcPr/>
                </a:tc>
                <a:tc>
                  <a:txBody>
                    <a:bodyPr/>
                    <a:lstStyle/>
                    <a:p>
                      <a:pPr algn="ctr"/>
                      <a:r>
                        <a:rPr lang="en-US" sz="2400" dirty="0"/>
                        <a:t>  13.9</a:t>
                      </a:r>
                    </a:p>
                  </a:txBody>
                  <a:tcPr/>
                </a:tc>
                <a:extLst>
                  <a:ext uri="{0D108BD9-81ED-4DB2-BD59-A6C34878D82A}">
                    <a16:rowId xmlns:a16="http://schemas.microsoft.com/office/drawing/2014/main" val="4108260565"/>
                  </a:ext>
                </a:extLst>
              </a:tr>
              <a:tr h="577568">
                <a:tc>
                  <a:txBody>
                    <a:bodyPr/>
                    <a:lstStyle/>
                    <a:p>
                      <a:r>
                        <a:rPr lang="en-US" sz="2400" dirty="0"/>
                        <a:t>Police</a:t>
                      </a:r>
                    </a:p>
                  </a:txBody>
                  <a:tcPr/>
                </a:tc>
                <a:tc>
                  <a:txBody>
                    <a:bodyPr/>
                    <a:lstStyle/>
                    <a:p>
                      <a:pPr algn="ctr"/>
                      <a:r>
                        <a:rPr lang="en-US" sz="2400" dirty="0"/>
                        <a:t>   8.9</a:t>
                      </a:r>
                    </a:p>
                  </a:txBody>
                  <a:tcPr/>
                </a:tc>
                <a:extLst>
                  <a:ext uri="{0D108BD9-81ED-4DB2-BD59-A6C34878D82A}">
                    <a16:rowId xmlns:a16="http://schemas.microsoft.com/office/drawing/2014/main" val="404397064"/>
                  </a:ext>
                </a:extLst>
              </a:tr>
              <a:tr h="577568">
                <a:tc>
                  <a:txBody>
                    <a:bodyPr/>
                    <a:lstStyle/>
                    <a:p>
                      <a:r>
                        <a:rPr lang="en-US" sz="2400" dirty="0"/>
                        <a:t>Public Works</a:t>
                      </a:r>
                    </a:p>
                  </a:txBody>
                  <a:tcPr/>
                </a:tc>
                <a:tc>
                  <a:txBody>
                    <a:bodyPr/>
                    <a:lstStyle/>
                    <a:p>
                      <a:pPr algn="ctr"/>
                      <a:r>
                        <a:rPr lang="en-US" sz="2400" dirty="0"/>
                        <a:t> (23.3)</a:t>
                      </a:r>
                    </a:p>
                  </a:txBody>
                  <a:tcPr/>
                </a:tc>
                <a:extLst>
                  <a:ext uri="{0D108BD9-81ED-4DB2-BD59-A6C34878D82A}">
                    <a16:rowId xmlns:a16="http://schemas.microsoft.com/office/drawing/2014/main" val="774661581"/>
                  </a:ext>
                </a:extLst>
              </a:tr>
              <a:tr h="577568">
                <a:tc>
                  <a:txBody>
                    <a:bodyPr/>
                    <a:lstStyle/>
                    <a:p>
                      <a:r>
                        <a:rPr lang="en-US" sz="2400" dirty="0"/>
                        <a:t>General Administration</a:t>
                      </a:r>
                    </a:p>
                  </a:txBody>
                  <a:tcPr/>
                </a:tc>
                <a:tc>
                  <a:txBody>
                    <a:bodyPr/>
                    <a:lstStyle/>
                    <a:p>
                      <a:pPr algn="ctr"/>
                      <a:r>
                        <a:rPr lang="en-US" sz="2400" dirty="0"/>
                        <a:t> (22.4)</a:t>
                      </a:r>
                    </a:p>
                  </a:txBody>
                  <a:tcPr/>
                </a:tc>
                <a:extLst>
                  <a:ext uri="{0D108BD9-81ED-4DB2-BD59-A6C34878D82A}">
                    <a16:rowId xmlns:a16="http://schemas.microsoft.com/office/drawing/2014/main" val="2015419951"/>
                  </a:ext>
                </a:extLst>
              </a:tr>
              <a:tr h="577568">
                <a:tc>
                  <a:txBody>
                    <a:bodyPr/>
                    <a:lstStyle/>
                    <a:p>
                      <a:r>
                        <a:rPr lang="en-US" sz="2400" dirty="0"/>
                        <a:t>Yacht Club</a:t>
                      </a:r>
                    </a:p>
                  </a:txBody>
                  <a:tcPr/>
                </a:tc>
                <a:tc>
                  <a:txBody>
                    <a:bodyPr/>
                    <a:lstStyle/>
                    <a:p>
                      <a:pPr algn="ctr"/>
                      <a:r>
                        <a:rPr lang="en-US" sz="2400" dirty="0"/>
                        <a:t> (11.1)</a:t>
                      </a:r>
                    </a:p>
                  </a:txBody>
                  <a:tcPr/>
                </a:tc>
                <a:extLst>
                  <a:ext uri="{0D108BD9-81ED-4DB2-BD59-A6C34878D82A}">
                    <a16:rowId xmlns:a16="http://schemas.microsoft.com/office/drawing/2014/main" val="1537007258"/>
                  </a:ext>
                </a:extLst>
              </a:tr>
              <a:tr h="577568">
                <a:tc>
                  <a:txBody>
                    <a:bodyPr/>
                    <a:lstStyle/>
                    <a:p>
                      <a:r>
                        <a:rPr lang="en-US" sz="2400" dirty="0"/>
                        <a:t>Other</a:t>
                      </a:r>
                    </a:p>
                  </a:txBody>
                  <a:tcPr/>
                </a:tc>
                <a:tc>
                  <a:txBody>
                    <a:bodyPr/>
                    <a:lstStyle/>
                    <a:p>
                      <a:pPr algn="ctr"/>
                      <a:r>
                        <a:rPr lang="en-US" sz="2400" dirty="0"/>
                        <a:t>  (0.3)</a:t>
                      </a:r>
                    </a:p>
                  </a:txBody>
                  <a:tcPr/>
                </a:tc>
                <a:extLst>
                  <a:ext uri="{0D108BD9-81ED-4DB2-BD59-A6C34878D82A}">
                    <a16:rowId xmlns:a16="http://schemas.microsoft.com/office/drawing/2014/main" val="3908455180"/>
                  </a:ext>
                </a:extLst>
              </a:tr>
              <a:tr h="577568">
                <a:tc>
                  <a:txBody>
                    <a:bodyPr/>
                    <a:lstStyle/>
                    <a:p>
                      <a:r>
                        <a:rPr lang="en-US" sz="2400" dirty="0"/>
                        <a:t>               </a:t>
                      </a:r>
                      <a:r>
                        <a:rPr lang="en-US" sz="2400" b="1" dirty="0"/>
                        <a:t>TOTAL</a:t>
                      </a:r>
                    </a:p>
                  </a:txBody>
                  <a:tcPr/>
                </a:tc>
                <a:tc>
                  <a:txBody>
                    <a:bodyPr/>
                    <a:lstStyle/>
                    <a:p>
                      <a:pPr algn="ctr"/>
                      <a:r>
                        <a:rPr lang="en-US" sz="2400" dirty="0"/>
                        <a:t>($16.7)</a:t>
                      </a:r>
                    </a:p>
                  </a:txBody>
                  <a:tcPr/>
                </a:tc>
                <a:extLst>
                  <a:ext uri="{0D108BD9-81ED-4DB2-BD59-A6C34878D82A}">
                    <a16:rowId xmlns:a16="http://schemas.microsoft.com/office/drawing/2014/main" val="1258657457"/>
                  </a:ext>
                </a:extLst>
              </a:tr>
            </a:tbl>
          </a:graphicData>
        </a:graphic>
      </p:graphicFrame>
      <p:cxnSp>
        <p:nvCxnSpPr>
          <p:cNvPr id="8" name="Straight Connector 7">
            <a:extLst>
              <a:ext uri="{FF2B5EF4-FFF2-40B4-BE49-F238E27FC236}">
                <a16:creationId xmlns:a16="http://schemas.microsoft.com/office/drawing/2014/main" id="{16A069AC-E94D-40E5-9EDF-5E65AB9AC418}"/>
              </a:ext>
            </a:extLst>
          </p:cNvPr>
          <p:cNvCxnSpPr>
            <a:cxnSpLocks/>
          </p:cNvCxnSpPr>
          <p:nvPr/>
        </p:nvCxnSpPr>
        <p:spPr>
          <a:xfrm>
            <a:off x="6270432" y="6349881"/>
            <a:ext cx="91440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ED39DB2-FD2B-4C24-97CD-5CB0EE8D8AB5}"/>
              </a:ext>
            </a:extLst>
          </p:cNvPr>
          <p:cNvCxnSpPr>
            <a:cxnSpLocks/>
          </p:cNvCxnSpPr>
          <p:nvPr/>
        </p:nvCxnSpPr>
        <p:spPr>
          <a:xfrm>
            <a:off x="6270432" y="5776474"/>
            <a:ext cx="885066"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60E04F5-1E60-4F92-9F8E-AF5910DF1075}"/>
              </a:ext>
            </a:extLst>
          </p:cNvPr>
          <p:cNvSpPr txBox="1"/>
          <p:nvPr/>
        </p:nvSpPr>
        <p:spPr>
          <a:xfrm>
            <a:off x="3403887" y="1177520"/>
            <a:ext cx="2336227" cy="369332"/>
          </a:xfrm>
          <a:prstGeom prst="rect">
            <a:avLst/>
          </a:prstGeom>
          <a:noFill/>
        </p:spPr>
        <p:txBody>
          <a:bodyPr wrap="square">
            <a:spAutoFit/>
          </a:bodyPr>
          <a:lstStyle/>
          <a:p>
            <a:pPr algn="ctr"/>
            <a:r>
              <a:rPr lang="en-US" sz="1800" b="1" u="none" strike="noStrike" dirty="0">
                <a:effectLst/>
                <a:latin typeface="Century Gothic" panose="020B0502020202020204" pitchFamily="34" charset="0"/>
              </a:rPr>
              <a:t>(In Thousands)</a:t>
            </a:r>
            <a:endParaRPr lang="en-US" dirty="0"/>
          </a:p>
        </p:txBody>
      </p:sp>
    </p:spTree>
    <p:extLst>
      <p:ext uri="{BB962C8B-B14F-4D97-AF65-F5344CB8AC3E}">
        <p14:creationId xmlns:p14="http://schemas.microsoft.com/office/powerpoint/2010/main" val="630310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99" y="209006"/>
            <a:ext cx="7498080" cy="1221568"/>
          </a:xfrm>
        </p:spPr>
        <p:txBody>
          <a:bodyPr>
            <a:normAutofit fontScale="90000"/>
          </a:bodyPr>
          <a:lstStyle/>
          <a:p>
            <a:pPr algn="ctr"/>
            <a:r>
              <a:rPr lang="en-US" sz="2800" b="1" dirty="0">
                <a:latin typeface="Century Gothic" panose="020B0502020202020204" pitchFamily="34" charset="0"/>
              </a:rPr>
              <a:t>Detail for February YTD</a:t>
            </a:r>
            <a:br>
              <a:rPr lang="en-US" sz="2800" b="1" dirty="0">
                <a:latin typeface="Century Gothic" panose="020B0502020202020204" pitchFamily="34" charset="0"/>
              </a:rPr>
            </a:br>
            <a:r>
              <a:rPr lang="en-US" sz="2800" b="1" dirty="0">
                <a:latin typeface="Century Gothic" panose="020B0502020202020204" pitchFamily="34" charset="0"/>
              </a:rPr>
              <a:t>Favor/(Unfavorable) Vs. Budget</a:t>
            </a:r>
            <a:br>
              <a:rPr lang="en-US" sz="2700" dirty="0">
                <a:latin typeface="Franklin Gothic Medium" panose="020B0603020102020204" pitchFamily="34" charset="0"/>
              </a:rPr>
            </a:br>
            <a:endParaRPr lang="en-US" sz="2700" dirty="0">
              <a:latin typeface="Franklin Gothic Medium" panose="020B0603020102020204" pitchFamily="34" charset="0"/>
            </a:endParaRPr>
          </a:p>
        </p:txBody>
      </p:sp>
      <p:graphicFrame>
        <p:nvGraphicFramePr>
          <p:cNvPr id="4" name="Table 3">
            <a:extLst>
              <a:ext uri="{FF2B5EF4-FFF2-40B4-BE49-F238E27FC236}">
                <a16:creationId xmlns:a16="http://schemas.microsoft.com/office/drawing/2014/main" id="{9EA52B43-19FA-4221-AEE4-462E04F3AFA6}"/>
              </a:ext>
            </a:extLst>
          </p:cNvPr>
          <p:cNvGraphicFramePr>
            <a:graphicFrameLocks noGrp="1"/>
          </p:cNvGraphicFramePr>
          <p:nvPr>
            <p:extLst>
              <p:ext uri="{D42A27DB-BD31-4B8C-83A1-F6EECF244321}">
                <p14:modId xmlns:p14="http://schemas.microsoft.com/office/powerpoint/2010/main" val="722478456"/>
              </p:ext>
            </p:extLst>
          </p:nvPr>
        </p:nvGraphicFramePr>
        <p:xfrm>
          <a:off x="1140884" y="1531939"/>
          <a:ext cx="6862233" cy="5153776"/>
        </p:xfrm>
        <a:graphic>
          <a:graphicData uri="http://schemas.openxmlformats.org/drawingml/2006/table">
            <a:tbl>
              <a:tblPr>
                <a:tableStyleId>{5C22544A-7EE6-4342-B048-85BDC9FD1C3A}</a:tableStyleId>
              </a:tblPr>
              <a:tblGrid>
                <a:gridCol w="4632840">
                  <a:extLst>
                    <a:ext uri="{9D8B030D-6E8A-4147-A177-3AD203B41FA5}">
                      <a16:colId xmlns:a16="http://schemas.microsoft.com/office/drawing/2014/main" val="1529911752"/>
                    </a:ext>
                  </a:extLst>
                </a:gridCol>
                <a:gridCol w="2229393">
                  <a:extLst>
                    <a:ext uri="{9D8B030D-6E8A-4147-A177-3AD203B41FA5}">
                      <a16:colId xmlns:a16="http://schemas.microsoft.com/office/drawing/2014/main" val="1196787798"/>
                    </a:ext>
                  </a:extLst>
                </a:gridCol>
              </a:tblGrid>
              <a:tr h="345030">
                <a:tc>
                  <a:txBody>
                    <a:bodyPr/>
                    <a:lstStyle/>
                    <a:p>
                      <a:pPr algn="l" fontAlgn="ctr"/>
                      <a:r>
                        <a:rPr lang="en-US" sz="2200" u="none" strike="noStrike" dirty="0">
                          <a:effectLst/>
                          <a:latin typeface="Century Gothic" panose="020B0502020202020204" pitchFamily="34" charset="0"/>
                        </a:rPr>
                        <a:t>General Admin. &amp; Other</a:t>
                      </a:r>
                      <a:endParaRPr lang="en-US" sz="22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u="none" strike="noStrike" dirty="0">
                          <a:effectLst/>
                          <a:latin typeface="Century Gothic" panose="020B0502020202020204" pitchFamily="34" charset="0"/>
                        </a:rPr>
                        <a:t>$1,086.9</a:t>
                      </a:r>
                      <a:endParaRPr lang="en-US" sz="22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73053170"/>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Public Works/Gen Maintenance/CPI</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246.7</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4436180"/>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Finance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88.7</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651917760"/>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Marinas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65.4</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31526590"/>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Public Relations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48.1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520095"/>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Recreation &amp; Parks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49.7</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33998987"/>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Police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26.6</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17827496"/>
                  </a:ext>
                </a:extLst>
              </a:tr>
              <a:tr h="345030">
                <a:tc>
                  <a:txBody>
                    <a:bodyPr/>
                    <a:lstStyle/>
                    <a:p>
                      <a:pPr algn="l" fontAlgn="ctr"/>
                      <a:r>
                        <a:rPr lang="en-US" sz="2200" u="none" strike="noStrike" dirty="0">
                          <a:effectLst/>
                          <a:latin typeface="Century Gothic" panose="020B0502020202020204" pitchFamily="34" charset="0"/>
                        </a:rPr>
                        <a:t>Clubhouse Grille</a:t>
                      </a:r>
                      <a:endParaRPr lang="en-US" sz="22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u="none" strike="noStrike" dirty="0">
                          <a:effectLst/>
                          <a:latin typeface="Century Gothic" panose="020B0502020202020204" pitchFamily="34" charset="0"/>
                        </a:rPr>
                        <a:t>      19.7</a:t>
                      </a:r>
                      <a:endParaRPr lang="en-US" sz="2200" b="0" i="0" u="none" strike="noStrike" dirty="0">
                        <a:solidFill>
                          <a:srgbClr val="000000"/>
                        </a:solidFill>
                        <a:effectLst/>
                        <a:latin typeface="Century Gothic" panose="020B0502020202020204" pitchFamily="34" charset="0"/>
                      </a:endParaRP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79332283"/>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Aquatics</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(204.0)</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38664805"/>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Beach Parking</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(178.4)</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186509763"/>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Yacht Club</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(80.2)</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90139616"/>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Racquet Sports</a:t>
                      </a:r>
                    </a:p>
                    <a:p>
                      <a:pPr algn="l" fontAlgn="ctr"/>
                      <a:r>
                        <a:rPr lang="en-US" sz="2200" b="0" i="0" u="none" strike="noStrike" dirty="0">
                          <a:solidFill>
                            <a:srgbClr val="000000"/>
                          </a:solidFill>
                          <a:effectLst/>
                          <a:latin typeface="Century Gothic" panose="020B0502020202020204" pitchFamily="34" charset="0"/>
                        </a:rPr>
                        <a:t>Golf Ops &amp; Maintenance</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      (29.8)</a:t>
                      </a:r>
                    </a:p>
                    <a:p>
                      <a:pPr algn="ctr" fontAlgn="ctr"/>
                      <a:r>
                        <a:rPr lang="en-US" sz="2200" b="0" i="0" u="none" strike="noStrike" dirty="0">
                          <a:solidFill>
                            <a:srgbClr val="000000"/>
                          </a:solidFill>
                          <a:effectLst/>
                          <a:latin typeface="Century Gothic" panose="020B0502020202020204" pitchFamily="34" charset="0"/>
                        </a:rPr>
                        <a:t>      (9.1)</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69169042"/>
                  </a:ext>
                </a:extLst>
              </a:tr>
              <a:tr h="345030">
                <a:tc>
                  <a:txBody>
                    <a:bodyPr/>
                    <a:lstStyle/>
                    <a:p>
                      <a:pPr algn="l" fontAlgn="ctr"/>
                      <a:r>
                        <a:rPr lang="en-US" sz="2200" b="0" i="0" u="none" strike="noStrike" dirty="0">
                          <a:solidFill>
                            <a:srgbClr val="000000"/>
                          </a:solidFill>
                          <a:effectLst/>
                          <a:latin typeface="Century Gothic" panose="020B0502020202020204" pitchFamily="34" charset="0"/>
                        </a:rPr>
                        <a:t>Net Operating</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ctr"/>
                      <a:r>
                        <a:rPr lang="en-US" sz="2200" b="0" i="0" u="none" strike="noStrike" dirty="0">
                          <a:solidFill>
                            <a:srgbClr val="000000"/>
                          </a:solidFill>
                          <a:effectLst/>
                          <a:latin typeface="Century Gothic" panose="020B0502020202020204" pitchFamily="34" charset="0"/>
                        </a:rPr>
                        <a:t>$1,130.3</a:t>
                      </a:r>
                    </a:p>
                  </a:txBody>
                  <a:tcPr marL="8663" marR="8663" marT="8663"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5666964"/>
                  </a:ext>
                </a:extLst>
              </a:tr>
            </a:tbl>
          </a:graphicData>
        </a:graphic>
      </p:graphicFrame>
      <p:cxnSp>
        <p:nvCxnSpPr>
          <p:cNvPr id="13" name="Straight Connector 12">
            <a:extLst>
              <a:ext uri="{FF2B5EF4-FFF2-40B4-BE49-F238E27FC236}">
                <a16:creationId xmlns:a16="http://schemas.microsoft.com/office/drawing/2014/main" id="{DFBE8885-3D74-48CC-831A-3D441959FAC2}"/>
              </a:ext>
            </a:extLst>
          </p:cNvPr>
          <p:cNvCxnSpPr/>
          <p:nvPr/>
        </p:nvCxnSpPr>
        <p:spPr>
          <a:xfrm>
            <a:off x="6416005" y="6348406"/>
            <a:ext cx="1097280" cy="0"/>
          </a:xfrm>
          <a:prstGeom prst="line">
            <a:avLst/>
          </a:prstGeom>
          <a:ln w="38100" cmpd="dbl">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D3EE72A-EF33-4FB1-8F07-9D325E592EAB}"/>
              </a:ext>
            </a:extLst>
          </p:cNvPr>
          <p:cNvCxnSpPr/>
          <p:nvPr/>
        </p:nvCxnSpPr>
        <p:spPr>
          <a:xfrm>
            <a:off x="6416005" y="6031722"/>
            <a:ext cx="1097280" cy="0"/>
          </a:xfrm>
          <a:prstGeom prst="line">
            <a:avLst/>
          </a:prstGeom>
          <a:ln w="158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6DA6A80C-EB44-470E-AAC9-A55382C8FA32}"/>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6394AE-B2BE-4046-8017-62CB15DB6E0D}"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3/19/2021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579FD18B-06A1-4C28-9882-188837D95700}"/>
              </a:ext>
            </a:extLst>
          </p:cNvPr>
          <p:cNvSpPr txBox="1"/>
          <p:nvPr/>
        </p:nvSpPr>
        <p:spPr>
          <a:xfrm>
            <a:off x="3403887" y="1020758"/>
            <a:ext cx="2336227" cy="369332"/>
          </a:xfrm>
          <a:prstGeom prst="rect">
            <a:avLst/>
          </a:prstGeom>
          <a:noFill/>
        </p:spPr>
        <p:txBody>
          <a:bodyPr wrap="square">
            <a:spAutoFit/>
          </a:bodyPr>
          <a:lstStyle/>
          <a:p>
            <a:pPr algn="ctr"/>
            <a:r>
              <a:rPr lang="en-US" sz="1800" b="1" u="none" strike="noStrike" dirty="0">
                <a:effectLst/>
                <a:latin typeface="Century Gothic" panose="020B0502020202020204" pitchFamily="34" charset="0"/>
              </a:rPr>
              <a:t>(In Thousands)</a:t>
            </a:r>
            <a:endParaRPr lang="en-US" dirty="0"/>
          </a:p>
        </p:txBody>
      </p:sp>
    </p:spTree>
    <p:extLst>
      <p:ext uri="{BB962C8B-B14F-4D97-AF65-F5344CB8AC3E}">
        <p14:creationId xmlns:p14="http://schemas.microsoft.com/office/powerpoint/2010/main" val="75328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938900" y="2055741"/>
            <a:ext cx="3113479" cy="2374516"/>
          </a:xfrm>
        </p:spPr>
        <p:txBody>
          <a:bodyPr vert="horz" lIns="91440" tIns="45720" rIns="91440" bIns="0" rtlCol="0" anchor="b">
            <a:normAutofit/>
          </a:bodyPr>
          <a:lstStyle/>
          <a:p>
            <a:pPr defTabSz="914400"/>
            <a:r>
              <a:rPr lang="en-US" sz="3600" dirty="0"/>
              <a:t>Treasurer’s Report - </a:t>
            </a:r>
            <a:br>
              <a:rPr lang="en-US" sz="3600" dirty="0"/>
            </a:br>
            <a:r>
              <a:rPr lang="en-US" sz="3600" dirty="0"/>
              <a:t>Doug Parks</a:t>
            </a:r>
          </a:p>
        </p:txBody>
      </p:sp>
      <p:pic>
        <p:nvPicPr>
          <p:cNvPr id="4" name="Picture 3">
            <a:extLst>
              <a:ext uri="{FF2B5EF4-FFF2-40B4-BE49-F238E27FC236}">
                <a16:creationId xmlns:a16="http://schemas.microsoft.com/office/drawing/2014/main" id="{C3617803-0051-4A79-B7E2-BA5BD7564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21" y="1430056"/>
            <a:ext cx="3720332" cy="3411816"/>
          </a:xfrm>
          <a:prstGeom prst="rect">
            <a:avLst/>
          </a:prstGeom>
        </p:spPr>
      </p:pic>
      <p:sp>
        <p:nvSpPr>
          <p:cNvPr id="3" name="Date Placeholder 2">
            <a:extLst>
              <a:ext uri="{FF2B5EF4-FFF2-40B4-BE49-F238E27FC236}">
                <a16:creationId xmlns:a16="http://schemas.microsoft.com/office/drawing/2014/main" id="{4D83D569-70C2-4F2C-9C84-BA9AF41FCF2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CF47A9-070C-43D7-94EB-B1013A7718CF}"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3/19/2021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7754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FF842A-92F4-4637-B96B-ABE0E1852D76}"/>
              </a:ext>
            </a:extLst>
          </p:cNvPr>
          <p:cNvSpPr txBox="1"/>
          <p:nvPr/>
        </p:nvSpPr>
        <p:spPr>
          <a:xfrm>
            <a:off x="607500" y="447188"/>
            <a:ext cx="7928998" cy="970450"/>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none" strike="noStrike" kern="1200" cap="none" spc="0" normalizeH="0" baseline="0" noProof="0" dirty="0">
                <a:ln>
                  <a:noFill/>
                </a:ln>
                <a:solidFill>
                  <a:prstClr val="black"/>
                </a:solidFill>
                <a:effectLst/>
                <a:uLnTx/>
                <a:uFillTx/>
                <a:latin typeface="Calibri Light" panose="020F0302020204030204"/>
                <a:ea typeface="+mn-ea"/>
                <a:cs typeface="+mn-cs"/>
              </a:rPr>
              <a:t>Cash &amp; Short-Term Investments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2500" b="1" i="0" u="sng" strike="noStrike" kern="1200" cap="none" spc="0" normalizeH="0" baseline="0" noProof="0" dirty="0">
                <a:ln>
                  <a:noFill/>
                </a:ln>
                <a:solidFill>
                  <a:prstClr val="black"/>
                </a:solidFill>
                <a:effectLst/>
                <a:uLnTx/>
                <a:uFillTx/>
                <a:latin typeface="Calibri Light" panose="020F0302020204030204"/>
                <a:ea typeface="+mn-ea"/>
                <a:cs typeface="+mn-cs"/>
              </a:rPr>
              <a:t>Activity for Month of February</a:t>
            </a:r>
            <a:endParaRPr kumimoji="0" lang="en-US" sz="2500" b="1" i="0" u="none" strike="noStrike" kern="1200" cap="none" spc="0" normalizeH="0" baseline="0" noProof="0" dirty="0">
              <a:ln>
                <a:noFill/>
              </a:ln>
              <a:solidFill>
                <a:srgbClr val="FEFEFE"/>
              </a:solidFill>
              <a:effectLst/>
              <a:uLnTx/>
              <a:uFillTx/>
              <a:latin typeface="Calibri Light" panose="020F0302020204030204"/>
              <a:ea typeface="+mn-ea"/>
              <a:cs typeface="+mn-cs"/>
            </a:endParaRPr>
          </a:p>
        </p:txBody>
      </p:sp>
      <p:sp>
        <p:nvSpPr>
          <p:cNvPr id="4" name="Content Placeholder 2"/>
          <p:cNvSpPr txBox="1">
            <a:spLocks/>
          </p:cNvSpPr>
          <p:nvPr/>
        </p:nvSpPr>
        <p:spPr>
          <a:xfrm>
            <a:off x="213440" y="1682205"/>
            <a:ext cx="4715611" cy="4297680"/>
          </a:xfrm>
          <a:prstGeom prst="rect">
            <a:avLst/>
          </a:prstGeom>
        </p:spPr>
        <p:txBody>
          <a:bodyPr vert="horz" lIns="91440" tIns="45720" rIns="91440" bIns="45720" rtlCol="0" anchor="ctr">
            <a:normAutofit/>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a:lstStyle>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Overall Laddered Investment Rate of Return on CDAR’s for February Approx. 1.0%</a:t>
            </a:r>
          </a:p>
          <a:p>
            <a:pPr marL="349250" marR="0" lvl="0" indent="-3492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As of February 28, 2021, the Association had approx. $</a:t>
            </a:r>
            <a:r>
              <a:rPr lang="en-US" sz="1800" dirty="0">
                <a:solidFill>
                  <a:prstClr val="black"/>
                </a:solidFill>
                <a:latin typeface="Calibri" panose="020F0502020204030204"/>
              </a:rPr>
              <a:t>9</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.9 million in cash</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 $6.1 million invested in CDAR’s, fully FDIC insured</a:t>
            </a:r>
          </a:p>
          <a:p>
            <a:pPr marL="685800" marR="0" lvl="1" indent="-336550" algn="l" defTabSz="457200" rtl="0" eaLnBrk="1" fontAlgn="auto" latinLnBrk="0" hangingPunct="1">
              <a:lnSpc>
                <a:spcPct val="90000"/>
              </a:lnSpc>
              <a:spcBef>
                <a:spcPct val="20000"/>
              </a:spcBef>
              <a:spcAft>
                <a:spcPts val="600"/>
              </a:spcAft>
              <a:buClr>
                <a:srgbClr val="4472C4"/>
              </a:buClr>
              <a:buSzPct val="110000"/>
              <a:buFont typeface="Wingdings 2" charset="2"/>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Approx. $3</a:t>
            </a:r>
            <a:r>
              <a:rPr lang="en-US" sz="1800" dirty="0">
                <a:solidFill>
                  <a:prstClr val="black"/>
                </a:solidFill>
                <a:latin typeface="Calibri" panose="020F0502020204030204"/>
              </a:rPr>
              <a:t>.8</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million in Money Market and other operating accounts, fully insured</a:t>
            </a:r>
          </a:p>
        </p:txBody>
      </p:sp>
      <p:pic>
        <p:nvPicPr>
          <p:cNvPr id="8" name="Graphic 7" descr="Dollar">
            <a:extLst>
              <a:ext uri="{FF2B5EF4-FFF2-40B4-BE49-F238E27FC236}">
                <a16:creationId xmlns:a16="http://schemas.microsoft.com/office/drawing/2014/main" id="{4FEA77A1-BF0C-4E09-BE54-FF8A202F69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4222" y="2126340"/>
            <a:ext cx="3716338" cy="3716338"/>
          </a:xfrm>
          <a:prstGeom prst="roundRect">
            <a:avLst>
              <a:gd name="adj" fmla="val 3876"/>
            </a:avLst>
          </a:prstGeom>
          <a:ln>
            <a:solidFill>
              <a:schemeClr val="accent1"/>
            </a:solidFill>
          </a:ln>
          <a:effectLst/>
        </p:spPr>
      </p:pic>
      <p:sp>
        <p:nvSpPr>
          <p:cNvPr id="3" name="Date Placeholder 2">
            <a:extLst>
              <a:ext uri="{FF2B5EF4-FFF2-40B4-BE49-F238E27FC236}">
                <a16:creationId xmlns:a16="http://schemas.microsoft.com/office/drawing/2014/main" id="{B6395683-DA9F-4337-973D-F703422604E1}"/>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371C72-7C53-41CB-9B6F-47F39C7C8336}"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3/19/2021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29194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BF9676-50C1-42BA-AB42-1939DF86AE3A}"/>
              </a:ext>
            </a:extLst>
          </p:cNvPr>
          <p:cNvPicPr>
            <a:picLocks noChangeAspect="1"/>
          </p:cNvPicPr>
          <p:nvPr/>
        </p:nvPicPr>
        <p:blipFill>
          <a:blip r:embed="rId2"/>
          <a:stretch>
            <a:fillRect/>
          </a:stretch>
        </p:blipFill>
        <p:spPr>
          <a:xfrm>
            <a:off x="19935" y="822960"/>
            <a:ext cx="9104130" cy="5212080"/>
          </a:xfrm>
          <a:prstGeom prst="rect">
            <a:avLst/>
          </a:prstGeom>
        </p:spPr>
      </p:pic>
    </p:spTree>
    <p:extLst>
      <p:ext uri="{BB962C8B-B14F-4D97-AF65-F5344CB8AC3E}">
        <p14:creationId xmlns:p14="http://schemas.microsoft.com/office/powerpoint/2010/main" val="1430166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1193320" y="327570"/>
            <a:ext cx="7132320" cy="589220"/>
          </a:xfrm>
        </p:spPr>
        <p:txBody>
          <a:bodyPr>
            <a:noAutofit/>
          </a:bodyPr>
          <a:lstStyle/>
          <a:p>
            <a:pPr algn="ctr"/>
            <a:r>
              <a:rPr lang="en-US" sz="3600" dirty="0">
                <a:latin typeface="Franklin Gothic Medium" panose="020B0603020102020204" pitchFamily="34" charset="0"/>
              </a:rPr>
              <a:t>Unaudited Reserves February 2021 ($Millions)</a:t>
            </a: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nvGraphicFramePr>
        <p:xfrm>
          <a:off x="95795" y="2059198"/>
          <a:ext cx="8987246" cy="3850296"/>
        </p:xfrm>
        <a:graphic>
          <a:graphicData uri="http://schemas.openxmlformats.org/drawingml/2006/table">
            <a:tbl>
              <a:tblPr firstRow="1" bandRow="1">
                <a:tableStyleId>{5C22544A-7EE6-4342-B048-85BDC9FD1C3A}</a:tableStyleId>
              </a:tblPr>
              <a:tblGrid>
                <a:gridCol w="2199577">
                  <a:extLst>
                    <a:ext uri="{9D8B030D-6E8A-4147-A177-3AD203B41FA5}">
                      <a16:colId xmlns:a16="http://schemas.microsoft.com/office/drawing/2014/main" val="1394482498"/>
                    </a:ext>
                  </a:extLst>
                </a:gridCol>
                <a:gridCol w="1194448">
                  <a:extLst>
                    <a:ext uri="{9D8B030D-6E8A-4147-A177-3AD203B41FA5}">
                      <a16:colId xmlns:a16="http://schemas.microsoft.com/office/drawing/2014/main" val="3016120161"/>
                    </a:ext>
                  </a:extLst>
                </a:gridCol>
                <a:gridCol w="1384184">
                  <a:extLst>
                    <a:ext uri="{9D8B030D-6E8A-4147-A177-3AD203B41FA5}">
                      <a16:colId xmlns:a16="http://schemas.microsoft.com/office/drawing/2014/main" val="3864248913"/>
                    </a:ext>
                  </a:extLst>
                </a:gridCol>
                <a:gridCol w="1237796">
                  <a:extLst>
                    <a:ext uri="{9D8B030D-6E8A-4147-A177-3AD203B41FA5}">
                      <a16:colId xmlns:a16="http://schemas.microsoft.com/office/drawing/2014/main" val="963910479"/>
                    </a:ext>
                  </a:extLst>
                </a:gridCol>
                <a:gridCol w="1186622">
                  <a:extLst>
                    <a:ext uri="{9D8B030D-6E8A-4147-A177-3AD203B41FA5}">
                      <a16:colId xmlns:a16="http://schemas.microsoft.com/office/drawing/2014/main" val="2806363114"/>
                    </a:ext>
                  </a:extLst>
                </a:gridCol>
                <a:gridCol w="1006679">
                  <a:extLst>
                    <a:ext uri="{9D8B030D-6E8A-4147-A177-3AD203B41FA5}">
                      <a16:colId xmlns:a16="http://schemas.microsoft.com/office/drawing/2014/main" val="2625739660"/>
                    </a:ext>
                  </a:extLst>
                </a:gridCol>
                <a:gridCol w="777940">
                  <a:extLst>
                    <a:ext uri="{9D8B030D-6E8A-4147-A177-3AD203B41FA5}">
                      <a16:colId xmlns:a16="http://schemas.microsoft.com/office/drawing/2014/main" val="2085935011"/>
                    </a:ext>
                  </a:extLst>
                </a:gridCol>
              </a:tblGrid>
              <a:tr h="543990">
                <a:tc>
                  <a:txBody>
                    <a:bodyPr/>
                    <a:lstStyle/>
                    <a:p>
                      <a:endParaRPr lang="en-US" dirty="0">
                        <a:latin typeface="Franklin Gothic Medium" panose="020B0603020102020204" pitchFamily="34" charset="0"/>
                      </a:endParaRPr>
                    </a:p>
                  </a:txBody>
                  <a:tcPr marL="68580" marR="68580"/>
                </a:tc>
                <a:tc>
                  <a:txBody>
                    <a:bodyPr/>
                    <a:lstStyle/>
                    <a:p>
                      <a:pPr algn="ctr"/>
                      <a:r>
                        <a:rPr lang="en-US" sz="2100" dirty="0" err="1">
                          <a:latin typeface="Franklin Gothic Medium" panose="020B0603020102020204" pitchFamily="34" charset="0"/>
                        </a:rPr>
                        <a:t>GeneralReplace</a:t>
                      </a:r>
                      <a:endParaRPr lang="en-US" sz="2100" dirty="0">
                        <a:latin typeface="Franklin Gothic Medium" panose="020B0603020102020204" pitchFamily="34" charset="0"/>
                      </a:endParaRPr>
                    </a:p>
                  </a:txBody>
                  <a:tcPr marL="68580" marR="68580" anchor="ctr"/>
                </a:tc>
                <a:tc>
                  <a:txBody>
                    <a:bodyPr/>
                    <a:lstStyle/>
                    <a:p>
                      <a:pPr algn="ctr"/>
                      <a:r>
                        <a:rPr lang="en-US" sz="2100" dirty="0">
                          <a:latin typeface="Franklin Gothic Medium" panose="020B0603020102020204" pitchFamily="34" charset="0"/>
                        </a:rPr>
                        <a:t>Bulkheads</a:t>
                      </a:r>
                    </a:p>
                  </a:txBody>
                  <a:tcPr marL="68580" marR="68580" anchor="ctr"/>
                </a:tc>
                <a:tc>
                  <a:txBody>
                    <a:bodyPr/>
                    <a:lstStyle/>
                    <a:p>
                      <a:pPr algn="ctr"/>
                      <a:r>
                        <a:rPr lang="en-US" sz="2100" dirty="0">
                          <a:latin typeface="Franklin Gothic Medium" panose="020B0603020102020204" pitchFamily="34" charset="0"/>
                        </a:rPr>
                        <a:t>Roads</a:t>
                      </a:r>
                    </a:p>
                  </a:txBody>
                  <a:tcPr marL="68580" marR="68580" anchor="ctr"/>
                </a:tc>
                <a:tc>
                  <a:txBody>
                    <a:bodyPr/>
                    <a:lstStyle/>
                    <a:p>
                      <a:pPr algn="ctr"/>
                      <a:r>
                        <a:rPr lang="en-US" sz="2100" dirty="0">
                          <a:latin typeface="Franklin Gothic Medium" panose="020B0603020102020204" pitchFamily="34" charset="0"/>
                        </a:rPr>
                        <a:t>Drainage</a:t>
                      </a:r>
                    </a:p>
                  </a:txBody>
                  <a:tcPr marL="68580" marR="68580" anchor="ctr"/>
                </a:tc>
                <a:tc>
                  <a:txBody>
                    <a:bodyPr/>
                    <a:lstStyle/>
                    <a:p>
                      <a:pPr algn="ctr"/>
                      <a:r>
                        <a:rPr lang="en-US" sz="2100" dirty="0">
                          <a:latin typeface="Franklin Gothic Medium" panose="020B0603020102020204" pitchFamily="34" charset="0"/>
                        </a:rPr>
                        <a:t>New Capital</a:t>
                      </a:r>
                    </a:p>
                  </a:txBody>
                  <a:tcPr marL="68580" marR="68580" anchor="ctr"/>
                </a:tc>
                <a:tc>
                  <a:txBody>
                    <a:bodyPr/>
                    <a:lstStyle/>
                    <a:p>
                      <a:pPr algn="ctr"/>
                      <a:r>
                        <a:rPr lang="en-US" sz="2100" dirty="0">
                          <a:latin typeface="Franklin Gothic Medium" panose="020B0603020102020204" pitchFamily="34" charset="0"/>
                        </a:rPr>
                        <a:t>Total</a:t>
                      </a:r>
                    </a:p>
                  </a:txBody>
                  <a:tcPr marL="68580" marR="68580" anchor="ctr"/>
                </a:tc>
                <a:extLst>
                  <a:ext uri="{0D108BD9-81ED-4DB2-BD59-A6C34878D82A}">
                    <a16:rowId xmlns:a16="http://schemas.microsoft.com/office/drawing/2014/main" val="3190847527"/>
                  </a:ext>
                </a:extLst>
              </a:tr>
              <a:tr h="604434">
                <a:tc>
                  <a:txBody>
                    <a:bodyPr/>
                    <a:lstStyle/>
                    <a:p>
                      <a:r>
                        <a:rPr lang="en-US" sz="2000" b="1" dirty="0">
                          <a:latin typeface="Franklin Gothic Medium" panose="020B0603020102020204" pitchFamily="34" charset="0"/>
                        </a:rPr>
                        <a:t>4/30/20 Balance</a:t>
                      </a:r>
                    </a:p>
                  </a:txBody>
                  <a:tcPr marL="68580" marR="68580" anchor="ctr"/>
                </a:tc>
                <a:tc>
                  <a:txBody>
                    <a:bodyPr/>
                    <a:lstStyle/>
                    <a:p>
                      <a:pPr algn="ctr"/>
                      <a:r>
                        <a:rPr lang="en-US" sz="2000" b="1" dirty="0">
                          <a:latin typeface="Franklin Gothic Medium" panose="020B0603020102020204" pitchFamily="34" charset="0"/>
                        </a:rPr>
                        <a:t>$3.5</a:t>
                      </a:r>
                    </a:p>
                  </a:txBody>
                  <a:tcPr marL="68580" marR="68580" anchor="ctr"/>
                </a:tc>
                <a:tc>
                  <a:txBody>
                    <a:bodyPr/>
                    <a:lstStyle/>
                    <a:p>
                      <a:pPr algn="ctr"/>
                      <a:r>
                        <a:rPr lang="en-US" sz="2000" b="1" dirty="0">
                          <a:latin typeface="Franklin Gothic Medium" panose="020B0603020102020204" pitchFamily="34" charset="0"/>
                        </a:rPr>
                        <a:t>$1.6</a:t>
                      </a:r>
                    </a:p>
                  </a:txBody>
                  <a:tcPr marL="68580" marR="68580" anchor="ctr"/>
                </a:tc>
                <a:tc>
                  <a:txBody>
                    <a:bodyPr/>
                    <a:lstStyle/>
                    <a:p>
                      <a:pPr algn="ctr"/>
                      <a:r>
                        <a:rPr lang="en-US" sz="2000" b="1" dirty="0">
                          <a:latin typeface="Franklin Gothic Medium" panose="020B0603020102020204" pitchFamily="34" charset="0"/>
                        </a:rPr>
                        <a:t>$0</a:t>
                      </a:r>
                    </a:p>
                  </a:txBody>
                  <a:tcPr marL="68580" marR="68580" anchor="ctr"/>
                </a:tc>
                <a:tc>
                  <a:txBody>
                    <a:bodyPr/>
                    <a:lstStyle/>
                    <a:p>
                      <a:pPr algn="ctr"/>
                      <a:r>
                        <a:rPr lang="en-US" sz="2000" b="1" dirty="0">
                          <a:latin typeface="Franklin Gothic Medium" panose="020B0603020102020204" pitchFamily="34" charset="0"/>
                        </a:rPr>
                        <a:t>$0.5</a:t>
                      </a:r>
                    </a:p>
                  </a:txBody>
                  <a:tcPr marL="68580" marR="68580" anchor="ctr"/>
                </a:tc>
                <a:tc>
                  <a:txBody>
                    <a:bodyPr/>
                    <a:lstStyle/>
                    <a:p>
                      <a:pPr algn="ctr"/>
                      <a:r>
                        <a:rPr lang="en-US" sz="2000" b="1" dirty="0">
                          <a:latin typeface="Franklin Gothic Medium" panose="020B0603020102020204" pitchFamily="34" charset="0"/>
                        </a:rPr>
                        <a:t>$0</a:t>
                      </a:r>
                    </a:p>
                  </a:txBody>
                  <a:tcPr marL="68580" marR="68580" anchor="ctr"/>
                </a:tc>
                <a:tc>
                  <a:txBody>
                    <a:bodyPr/>
                    <a:lstStyle/>
                    <a:p>
                      <a:pPr algn="ctr"/>
                      <a:r>
                        <a:rPr lang="en-US" sz="2000" b="1" dirty="0">
                          <a:latin typeface="Franklin Gothic Medium" panose="020B0603020102020204" pitchFamily="34" charset="0"/>
                        </a:rPr>
                        <a:t>$5.6</a:t>
                      </a:r>
                    </a:p>
                  </a:txBody>
                  <a:tcPr marL="68580" marR="68580" anchor="ctr"/>
                </a:tc>
                <a:extLst>
                  <a:ext uri="{0D108BD9-81ED-4DB2-BD59-A6C34878D82A}">
                    <a16:rowId xmlns:a16="http://schemas.microsoft.com/office/drawing/2014/main" val="2939790926"/>
                  </a:ext>
                </a:extLst>
              </a:tr>
              <a:tr h="604434">
                <a:tc>
                  <a:txBody>
                    <a:bodyPr/>
                    <a:lstStyle/>
                    <a:p>
                      <a:r>
                        <a:rPr lang="en-US" sz="2000" dirty="0">
                          <a:latin typeface="Franklin Gothic Medium" panose="020B0603020102020204" pitchFamily="34" charset="0"/>
                        </a:rPr>
                        <a:t>Contributions/</a:t>
                      </a:r>
                    </a:p>
                    <a:p>
                      <a:r>
                        <a:rPr lang="en-US" sz="2000" dirty="0">
                          <a:latin typeface="Franklin Gothic Medium" panose="020B0603020102020204" pitchFamily="34" charset="0"/>
                        </a:rPr>
                        <a:t>Interest</a:t>
                      </a:r>
                    </a:p>
                  </a:txBody>
                  <a:tcPr marL="68580" marR="68580" anchor="ctr"/>
                </a:tc>
                <a:tc>
                  <a:txBody>
                    <a:bodyPr/>
                    <a:lstStyle/>
                    <a:p>
                      <a:pPr algn="ctr"/>
                      <a:r>
                        <a:rPr lang="en-US" sz="2000" dirty="0">
                          <a:latin typeface="Franklin Gothic Medium" panose="020B0603020102020204" pitchFamily="34" charset="0"/>
                        </a:rPr>
                        <a:t>  1.8</a:t>
                      </a:r>
                    </a:p>
                  </a:txBody>
                  <a:tcPr marL="68580" marR="68580" anchor="ctr"/>
                </a:tc>
                <a:tc>
                  <a:txBody>
                    <a:bodyPr/>
                    <a:lstStyle/>
                    <a:p>
                      <a:pPr algn="ctr"/>
                      <a:r>
                        <a:rPr lang="en-US" sz="2000" dirty="0">
                          <a:latin typeface="Franklin Gothic Medium" panose="020B0603020102020204" pitchFamily="34" charset="0"/>
                        </a:rPr>
                        <a:t>  0.9</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0.3</a:t>
                      </a:r>
                    </a:p>
                  </a:txBody>
                  <a:tcPr marL="68580" marR="68580" anchor="ctr"/>
                </a:tc>
                <a:tc>
                  <a:txBody>
                    <a:bodyPr/>
                    <a:lstStyle/>
                    <a:p>
                      <a:pPr algn="ctr"/>
                      <a:r>
                        <a:rPr lang="en-US" sz="2000" dirty="0">
                          <a:latin typeface="Franklin Gothic Medium" panose="020B0603020102020204" pitchFamily="34" charset="0"/>
                        </a:rPr>
                        <a:t>0.2</a:t>
                      </a:r>
                    </a:p>
                  </a:txBody>
                  <a:tcPr marL="68580" marR="68580" anchor="ctr"/>
                </a:tc>
                <a:tc>
                  <a:txBody>
                    <a:bodyPr/>
                    <a:lstStyle/>
                    <a:p>
                      <a:pPr algn="ctr"/>
                      <a:r>
                        <a:rPr lang="en-US" sz="2000" dirty="0">
                          <a:latin typeface="Franklin Gothic Medium" panose="020B0603020102020204" pitchFamily="34" charset="0"/>
                        </a:rPr>
                        <a:t> 3.2</a:t>
                      </a:r>
                    </a:p>
                  </a:txBody>
                  <a:tcPr marL="68580" marR="68580" anchor="ctr"/>
                </a:tc>
                <a:extLst>
                  <a:ext uri="{0D108BD9-81ED-4DB2-BD59-A6C34878D82A}">
                    <a16:rowId xmlns:a16="http://schemas.microsoft.com/office/drawing/2014/main" val="823467776"/>
                  </a:ext>
                </a:extLst>
              </a:tr>
              <a:tr h="604434">
                <a:tc>
                  <a:txBody>
                    <a:bodyPr/>
                    <a:lstStyle/>
                    <a:p>
                      <a:r>
                        <a:rPr lang="en-US" sz="2000" dirty="0">
                          <a:latin typeface="Franklin Gothic Medium" panose="020B0603020102020204" pitchFamily="34" charset="0"/>
                        </a:rPr>
                        <a:t>Casino Funds</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 -</a:t>
                      </a:r>
                    </a:p>
                  </a:txBody>
                  <a:tcPr marL="68580" marR="68580" anchor="ctr"/>
                </a:tc>
                <a:tc>
                  <a:txBody>
                    <a:bodyPr/>
                    <a:lstStyle/>
                    <a:p>
                      <a:pPr algn="ctr"/>
                      <a:r>
                        <a:rPr lang="en-US" sz="2000" dirty="0">
                          <a:latin typeface="Franklin Gothic Medium" panose="020B0603020102020204" pitchFamily="34" charset="0"/>
                        </a:rPr>
                        <a:t>0.3</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a:t>
                      </a:r>
                    </a:p>
                  </a:txBody>
                  <a:tcPr marL="68580" marR="68580" anchor="ctr"/>
                </a:tc>
                <a:tc>
                  <a:txBody>
                    <a:bodyPr/>
                    <a:lstStyle/>
                    <a:p>
                      <a:pPr algn="ctr"/>
                      <a:r>
                        <a:rPr lang="en-US" sz="2000" dirty="0">
                          <a:latin typeface="Franklin Gothic Medium" panose="020B0603020102020204" pitchFamily="34" charset="0"/>
                        </a:rPr>
                        <a:t> 0.3</a:t>
                      </a:r>
                    </a:p>
                  </a:txBody>
                  <a:tcPr marL="68580" marR="68580" anchor="ctr"/>
                </a:tc>
                <a:extLst>
                  <a:ext uri="{0D108BD9-81ED-4DB2-BD59-A6C34878D82A}">
                    <a16:rowId xmlns:a16="http://schemas.microsoft.com/office/drawing/2014/main" val="3199560772"/>
                  </a:ext>
                </a:extLst>
              </a:tr>
              <a:tr h="604434">
                <a:tc>
                  <a:txBody>
                    <a:bodyPr/>
                    <a:lstStyle/>
                    <a:p>
                      <a:r>
                        <a:rPr lang="en-US" sz="2000" dirty="0">
                          <a:latin typeface="Franklin Gothic Medium" panose="020B0603020102020204" pitchFamily="34" charset="0"/>
                        </a:rPr>
                        <a:t>Transfer (Spend)</a:t>
                      </a:r>
                    </a:p>
                  </a:txBody>
                  <a:tcPr marL="68580" marR="68580" anchor="ctr"/>
                </a:tc>
                <a:tc>
                  <a:txBody>
                    <a:bodyPr/>
                    <a:lstStyle/>
                    <a:p>
                      <a:pPr algn="ctr"/>
                      <a:r>
                        <a:rPr lang="en-US" sz="2000" dirty="0">
                          <a:latin typeface="Franklin Gothic Medium" panose="020B0603020102020204" pitchFamily="34" charset="0"/>
                        </a:rPr>
                        <a:t>  (1.3)</a:t>
                      </a:r>
                    </a:p>
                  </a:txBody>
                  <a:tcPr marL="68580" marR="68580" anchor="ctr"/>
                </a:tc>
                <a:tc>
                  <a:txBody>
                    <a:bodyPr/>
                    <a:lstStyle/>
                    <a:p>
                      <a:pPr algn="ctr"/>
                      <a:r>
                        <a:rPr lang="en-US" sz="2000" dirty="0">
                          <a:latin typeface="Franklin Gothic Medium" panose="020B0603020102020204" pitchFamily="34" charset="0"/>
                        </a:rPr>
                        <a:t>  (1.0)</a:t>
                      </a:r>
                    </a:p>
                  </a:txBody>
                  <a:tcPr marL="68580" marR="68580" anchor="ctr"/>
                </a:tc>
                <a:tc>
                  <a:txBody>
                    <a:bodyPr/>
                    <a:lstStyle/>
                    <a:p>
                      <a:pPr algn="ctr"/>
                      <a:r>
                        <a:rPr lang="en-US" sz="2000" dirty="0">
                          <a:latin typeface="Franklin Gothic Medium" panose="020B0603020102020204" pitchFamily="34" charset="0"/>
                        </a:rPr>
                        <a:t>(0.1)</a:t>
                      </a:r>
                    </a:p>
                  </a:txBody>
                  <a:tcPr marL="68580" marR="68580" anchor="ctr"/>
                </a:tc>
                <a:tc>
                  <a:txBody>
                    <a:bodyPr/>
                    <a:lstStyle/>
                    <a:p>
                      <a:pPr algn="ctr"/>
                      <a:r>
                        <a:rPr lang="en-US" sz="2000" dirty="0">
                          <a:latin typeface="Franklin Gothic Medium" panose="020B0603020102020204" pitchFamily="34" charset="0"/>
                        </a:rPr>
                        <a:t>(0.1)</a:t>
                      </a:r>
                    </a:p>
                  </a:txBody>
                  <a:tcPr marL="68580" marR="68580" anchor="ctr"/>
                </a:tc>
                <a:tc>
                  <a:txBody>
                    <a:bodyPr/>
                    <a:lstStyle/>
                    <a:p>
                      <a:pPr algn="ctr"/>
                      <a:r>
                        <a:rPr lang="en-US" sz="2000" dirty="0">
                          <a:latin typeface="Franklin Gothic Medium" panose="020B0603020102020204" pitchFamily="34" charset="0"/>
                        </a:rPr>
                        <a:t>(0.1)</a:t>
                      </a:r>
                    </a:p>
                  </a:txBody>
                  <a:tcPr marL="68580" marR="68580" anchor="ctr"/>
                </a:tc>
                <a:tc>
                  <a:txBody>
                    <a:bodyPr/>
                    <a:lstStyle/>
                    <a:p>
                      <a:pPr algn="ctr"/>
                      <a:r>
                        <a:rPr lang="en-US" sz="2000" dirty="0">
                          <a:latin typeface="Franklin Gothic Medium" panose="020B0603020102020204" pitchFamily="34" charset="0"/>
                        </a:rPr>
                        <a:t>(2.6)</a:t>
                      </a:r>
                    </a:p>
                  </a:txBody>
                  <a:tcPr marL="68580" marR="68580" anchor="ctr"/>
                </a:tc>
                <a:extLst>
                  <a:ext uri="{0D108BD9-81ED-4DB2-BD59-A6C34878D82A}">
                    <a16:rowId xmlns:a16="http://schemas.microsoft.com/office/drawing/2014/main" val="2918661611"/>
                  </a:ext>
                </a:extLst>
              </a:tr>
              <a:tr h="604434">
                <a:tc>
                  <a:txBody>
                    <a:bodyPr/>
                    <a:lstStyle/>
                    <a:p>
                      <a:r>
                        <a:rPr lang="en-US" sz="2000" b="1" dirty="0">
                          <a:latin typeface="Franklin Gothic Medium" panose="020B0603020102020204" pitchFamily="34" charset="0"/>
                        </a:rPr>
                        <a:t>2/28/21 Balance</a:t>
                      </a:r>
                    </a:p>
                  </a:txBody>
                  <a:tcPr marL="68580" marR="68580" anchor="ctr"/>
                </a:tc>
                <a:tc>
                  <a:txBody>
                    <a:bodyPr/>
                    <a:lstStyle/>
                    <a:p>
                      <a:pPr algn="ctr"/>
                      <a:r>
                        <a:rPr lang="en-US" sz="2000" b="1" dirty="0">
                          <a:latin typeface="Franklin Gothic Medium" panose="020B0603020102020204" pitchFamily="34" charset="0"/>
                        </a:rPr>
                        <a:t>$4.0</a:t>
                      </a:r>
                    </a:p>
                  </a:txBody>
                  <a:tcPr marL="68580" marR="68580" anchor="ctr"/>
                </a:tc>
                <a:tc>
                  <a:txBody>
                    <a:bodyPr/>
                    <a:lstStyle/>
                    <a:p>
                      <a:pPr algn="ctr"/>
                      <a:r>
                        <a:rPr lang="en-US" sz="2000" b="1" dirty="0">
                          <a:latin typeface="Franklin Gothic Medium" panose="020B0603020102020204" pitchFamily="34" charset="0"/>
                        </a:rPr>
                        <a:t>$1.5</a:t>
                      </a:r>
                    </a:p>
                  </a:txBody>
                  <a:tcPr marL="68580" marR="68580" anchor="ctr"/>
                </a:tc>
                <a:tc>
                  <a:txBody>
                    <a:bodyPr/>
                    <a:lstStyle/>
                    <a:p>
                      <a:pPr algn="ctr"/>
                      <a:r>
                        <a:rPr lang="en-US" sz="2000" b="1" dirty="0">
                          <a:latin typeface="Franklin Gothic Medium" panose="020B0603020102020204" pitchFamily="34" charset="0"/>
                        </a:rPr>
                        <a:t>$0.2</a:t>
                      </a:r>
                    </a:p>
                  </a:txBody>
                  <a:tcPr marL="68580" marR="68580" anchor="ctr"/>
                </a:tc>
                <a:tc>
                  <a:txBody>
                    <a:bodyPr/>
                    <a:lstStyle/>
                    <a:p>
                      <a:pPr algn="ctr"/>
                      <a:r>
                        <a:rPr lang="en-US" sz="2000" b="1" dirty="0">
                          <a:latin typeface="Franklin Gothic Medium" panose="020B0603020102020204" pitchFamily="34" charset="0"/>
                        </a:rPr>
                        <a:t>$0.7</a:t>
                      </a:r>
                    </a:p>
                  </a:txBody>
                  <a:tcPr marL="68580" marR="68580" anchor="ctr"/>
                </a:tc>
                <a:tc>
                  <a:txBody>
                    <a:bodyPr/>
                    <a:lstStyle/>
                    <a:p>
                      <a:pPr algn="ctr"/>
                      <a:r>
                        <a:rPr lang="en-US" sz="2000" b="1" dirty="0">
                          <a:latin typeface="Franklin Gothic Medium" panose="020B0603020102020204" pitchFamily="34" charset="0"/>
                        </a:rPr>
                        <a:t>$0.1</a:t>
                      </a:r>
                    </a:p>
                  </a:txBody>
                  <a:tcPr marL="68580" marR="68580" anchor="ctr"/>
                </a:tc>
                <a:tc>
                  <a:txBody>
                    <a:bodyPr/>
                    <a:lstStyle/>
                    <a:p>
                      <a:pPr algn="ctr"/>
                      <a:r>
                        <a:rPr lang="en-US" sz="2000" b="1" dirty="0">
                          <a:latin typeface="Franklin Gothic Medium" panose="020B0603020102020204" pitchFamily="34" charset="0"/>
                        </a:rPr>
                        <a:t>$6.5</a:t>
                      </a:r>
                    </a:p>
                  </a:txBody>
                  <a:tcPr marL="68580" marR="68580" anchor="ctr"/>
                </a:tc>
                <a:extLst>
                  <a:ext uri="{0D108BD9-81ED-4DB2-BD59-A6C34878D82A}">
                    <a16:rowId xmlns:a16="http://schemas.microsoft.com/office/drawing/2014/main" val="1901422235"/>
                  </a:ext>
                </a:extLst>
              </a:tr>
            </a:tbl>
          </a:graphicData>
        </a:graphic>
      </p:graphicFrame>
      <p:sp>
        <p:nvSpPr>
          <p:cNvPr id="3" name="Date Placeholder 2">
            <a:extLst>
              <a:ext uri="{FF2B5EF4-FFF2-40B4-BE49-F238E27FC236}">
                <a16:creationId xmlns:a16="http://schemas.microsoft.com/office/drawing/2014/main" id="{9E5A1E26-C700-45E5-99B6-2161FE22CC88}"/>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7ED8BB-151F-4B2D-AA85-43F62EA6E6FE}"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3/19/2021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646444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4C8E-759C-4538-9575-26595E557F40}"/>
              </a:ext>
            </a:extLst>
          </p:cNvPr>
          <p:cNvSpPr>
            <a:spLocks noGrp="1"/>
          </p:cNvSpPr>
          <p:nvPr>
            <p:ph type="title"/>
          </p:nvPr>
        </p:nvSpPr>
        <p:spPr>
          <a:xfrm>
            <a:off x="367903" y="78369"/>
            <a:ext cx="8408193" cy="584865"/>
          </a:xfrm>
        </p:spPr>
        <p:txBody>
          <a:bodyPr vert="horz" lIns="91440" tIns="45720" rIns="91440" bIns="45720" rtlCol="0" anchor="ctr">
            <a:normAutofit fontScale="90000"/>
          </a:bodyPr>
          <a:lstStyle/>
          <a:p>
            <a:pPr algn="ctr" defTabSz="914400"/>
            <a:r>
              <a:rPr lang="en-US" sz="2800" kern="1200" dirty="0">
                <a:latin typeface="+mj-lt"/>
                <a:ea typeface="+mj-ea"/>
                <a:cs typeface="+mj-cs"/>
              </a:rPr>
              <a:t>Reserves 4/30/21 unaudited estimate</a:t>
            </a:r>
            <a:br>
              <a:rPr lang="en-US" sz="2800" kern="1200" dirty="0">
                <a:latin typeface="+mj-lt"/>
                <a:ea typeface="+mj-ea"/>
                <a:cs typeface="+mj-cs"/>
              </a:rPr>
            </a:br>
            <a:r>
              <a:rPr lang="en-US" sz="2000" b="1" dirty="0">
                <a:solidFill>
                  <a:srgbClr val="000000"/>
                </a:solidFill>
                <a:latin typeface="Franklin Gothic Medium" panose="020B0603020102020204" pitchFamily="34" charset="0"/>
              </a:rPr>
              <a:t>(in thousands)</a:t>
            </a:r>
            <a:endParaRPr lang="en-US" sz="2800" kern="1200" dirty="0">
              <a:latin typeface="+mj-lt"/>
              <a:ea typeface="+mj-ea"/>
              <a:cs typeface="+mj-cs"/>
            </a:endParaRPr>
          </a:p>
        </p:txBody>
      </p:sp>
      <p:graphicFrame>
        <p:nvGraphicFramePr>
          <p:cNvPr id="4" name="Table 3">
            <a:extLst>
              <a:ext uri="{FF2B5EF4-FFF2-40B4-BE49-F238E27FC236}">
                <a16:creationId xmlns:a16="http://schemas.microsoft.com/office/drawing/2014/main" id="{56339740-C4C2-4E66-9638-BF57A372FE54}"/>
              </a:ext>
            </a:extLst>
          </p:cNvPr>
          <p:cNvGraphicFramePr>
            <a:graphicFrameLocks noGrp="1"/>
          </p:cNvGraphicFramePr>
          <p:nvPr>
            <p:extLst>
              <p:ext uri="{D42A27DB-BD31-4B8C-83A1-F6EECF244321}">
                <p14:modId xmlns:p14="http://schemas.microsoft.com/office/powerpoint/2010/main" val="2163559738"/>
              </p:ext>
            </p:extLst>
          </p:nvPr>
        </p:nvGraphicFramePr>
        <p:xfrm>
          <a:off x="109057" y="680652"/>
          <a:ext cx="8939149" cy="6132711"/>
        </p:xfrm>
        <a:graphic>
          <a:graphicData uri="http://schemas.openxmlformats.org/drawingml/2006/table">
            <a:tbl>
              <a:tblPr firstRow="1" bandRow="1">
                <a:tableStyleId>{5C22544A-7EE6-4342-B048-85BDC9FD1C3A}</a:tableStyleId>
              </a:tblPr>
              <a:tblGrid>
                <a:gridCol w="3559176">
                  <a:extLst>
                    <a:ext uri="{9D8B030D-6E8A-4147-A177-3AD203B41FA5}">
                      <a16:colId xmlns:a16="http://schemas.microsoft.com/office/drawing/2014/main" val="1394482498"/>
                    </a:ext>
                  </a:extLst>
                </a:gridCol>
                <a:gridCol w="1180214">
                  <a:extLst>
                    <a:ext uri="{9D8B030D-6E8A-4147-A177-3AD203B41FA5}">
                      <a16:colId xmlns:a16="http://schemas.microsoft.com/office/drawing/2014/main" val="3016120161"/>
                    </a:ext>
                  </a:extLst>
                </a:gridCol>
                <a:gridCol w="1277099">
                  <a:extLst>
                    <a:ext uri="{9D8B030D-6E8A-4147-A177-3AD203B41FA5}">
                      <a16:colId xmlns:a16="http://schemas.microsoft.com/office/drawing/2014/main" val="3864248913"/>
                    </a:ext>
                  </a:extLst>
                </a:gridCol>
                <a:gridCol w="1319051">
                  <a:extLst>
                    <a:ext uri="{9D8B030D-6E8A-4147-A177-3AD203B41FA5}">
                      <a16:colId xmlns:a16="http://schemas.microsoft.com/office/drawing/2014/main" val="963910479"/>
                    </a:ext>
                  </a:extLst>
                </a:gridCol>
                <a:gridCol w="1603609">
                  <a:extLst>
                    <a:ext uri="{9D8B030D-6E8A-4147-A177-3AD203B41FA5}">
                      <a16:colId xmlns:a16="http://schemas.microsoft.com/office/drawing/2014/main" val="2085935011"/>
                    </a:ext>
                  </a:extLst>
                </a:gridCol>
              </a:tblGrid>
              <a:tr h="476361">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Beginning Balance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Projected Balance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823467776"/>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4/30/2020</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Additions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Expenditures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4/30/2021</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99560772"/>
                  </a:ext>
                </a:extLst>
              </a:tr>
              <a:tr h="275344">
                <a:tc>
                  <a:txBody>
                    <a:bodyPr/>
                    <a:lstStyle/>
                    <a:p>
                      <a:pPr algn="l" fontAlgn="b"/>
                      <a:r>
                        <a:rPr lang="en-US" sz="1800" b="0" i="0" u="none" strike="noStrike" dirty="0">
                          <a:solidFill>
                            <a:srgbClr val="000000"/>
                          </a:solidFill>
                          <a:effectLst/>
                          <a:latin typeface="Franklin Gothic Medium" panose="020B0603020102020204" pitchFamily="34" charset="0"/>
                        </a:rPr>
                        <a:t>Major Maintenance &amp; Replacement:</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b"/>
                      <a:r>
                        <a:rPr lang="en-US" sz="1800" b="0" i="0" u="none" strike="noStrike" dirty="0">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866161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Police Renovation</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(608)</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0142223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t>
                      </a:r>
                      <a:r>
                        <a:rPr lang="en-US" sz="1800" b="0" i="0" u="none" strike="noStrike" dirty="0" err="1">
                          <a:solidFill>
                            <a:srgbClr val="000000"/>
                          </a:solidFill>
                          <a:effectLst/>
                          <a:latin typeface="Franklin Gothic Medium" panose="020B0603020102020204" pitchFamily="34" charset="0"/>
                        </a:rPr>
                        <a:t>Northstar</a:t>
                      </a:r>
                      <a:endParaRPr lang="en-US" sz="1800" b="0" i="0" u="none" strike="noStrike" dirty="0">
                        <a:solidFill>
                          <a:srgbClr val="000000"/>
                        </a:solidFill>
                        <a:effectLst/>
                        <a:latin typeface="Franklin Gothic Medium" panose="020B0603020102020204" pitchFamily="34" charset="0"/>
                      </a:endParaRP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(75)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9373557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Admin Siding-Roof</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(73)</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4362491"/>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Aquatics (Splash Pads, </a:t>
                      </a:r>
                      <a:r>
                        <a:rPr lang="en-US" sz="1800" b="0" i="0" u="none" strike="noStrike" dirty="0" err="1">
                          <a:solidFill>
                            <a:srgbClr val="000000"/>
                          </a:solidFill>
                          <a:effectLst/>
                          <a:latin typeface="Franklin Gothic Medium" panose="020B0603020102020204" pitchFamily="34" charset="0"/>
                        </a:rPr>
                        <a:t>etc</a:t>
                      </a:r>
                      <a:r>
                        <a:rPr lang="en-US" sz="1800" b="0" i="0" u="none" strike="noStrike" dirty="0">
                          <a:solidFill>
                            <a:srgbClr val="000000"/>
                          </a:solidFill>
                          <a:effectLst/>
                          <a:latin typeface="Franklin Gothic Medium" panose="020B0603020102020204" pitchFamily="34" charset="0"/>
                        </a:rPr>
                        <a:t>)</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58501643"/>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Yacht Club + Beach Club</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(40)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8665752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Racquet Sports Sidewalks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(65)</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25787923"/>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Tractor for Ditch Maintenance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30648689"/>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Rough Mower</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(67)</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8704656"/>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Police Vehicles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(90)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4903692"/>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       Playground Equipment/Other</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(250)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endParaRPr lang="en-US" sz="1800" b="0" i="0" u="none" strike="noStrike" dirty="0">
                        <a:solidFill>
                          <a:srgbClr val="000000"/>
                        </a:solidFill>
                        <a:effectLst/>
                        <a:latin typeface="Franklin Gothic Medium" panose="020B0603020102020204" pitchFamily="34" charset="0"/>
                      </a:endParaRP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92904026"/>
                  </a:ext>
                </a:extLst>
              </a:tr>
              <a:tr h="240183">
                <a:tc>
                  <a:txBody>
                    <a:bodyPr/>
                    <a:lstStyle/>
                    <a:p>
                      <a:pPr algn="l" fontAlgn="b"/>
                      <a:r>
                        <a:rPr lang="en-US" sz="1800" b="1" i="0" u="none" strike="noStrike" dirty="0">
                          <a:solidFill>
                            <a:srgbClr val="000000"/>
                          </a:solidFill>
                          <a:effectLst/>
                          <a:latin typeface="Franklin Gothic Medium" panose="020B0603020102020204" pitchFamily="34" charset="0"/>
                        </a:rPr>
                        <a:t>                   Total</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3,481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1,840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(1,468)</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3,853</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237541083"/>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53002767"/>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Bulkheads &amp; Waterways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1,653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920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(1,400)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1,173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6989499"/>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Roads</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330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(110)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220</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34877057"/>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Drainage</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506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260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(511)</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255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7534395"/>
                  </a:ext>
                </a:extLst>
              </a:tr>
              <a:tr h="240183">
                <a:tc>
                  <a:txBody>
                    <a:bodyPr/>
                    <a:lstStyle/>
                    <a:p>
                      <a:pPr algn="l" fontAlgn="b"/>
                      <a:r>
                        <a:rPr lang="en-US" sz="1800" b="0" i="0" u="none" strike="noStrike" dirty="0">
                          <a:solidFill>
                            <a:srgbClr val="000000"/>
                          </a:solidFill>
                          <a:effectLst/>
                          <a:latin typeface="Franklin Gothic Medium" panose="020B0603020102020204" pitchFamily="34" charset="0"/>
                        </a:rPr>
                        <a:t>New Capital</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167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(82)</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85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010029"/>
                  </a:ext>
                </a:extLst>
              </a:tr>
              <a:tr h="240183">
                <a:tc>
                  <a:txBody>
                    <a:bodyPr/>
                    <a:lstStyle/>
                    <a:p>
                      <a:pPr algn="l" fontAlgn="b"/>
                      <a:r>
                        <a:rPr lang="en-US" sz="1800" b="0" i="0" u="none" strike="noStrike">
                          <a:solidFill>
                            <a:srgbClr val="000000"/>
                          </a:solidFill>
                          <a:effectLst/>
                          <a:latin typeface="Franklin Gothic Medium" panose="020B0603020102020204" pitchFamily="34" charset="0"/>
                        </a:rPr>
                        <a:t> </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0"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430071085"/>
                  </a:ext>
                </a:extLst>
              </a:tr>
              <a:tr h="240183">
                <a:tc>
                  <a:txBody>
                    <a:bodyPr/>
                    <a:lstStyle/>
                    <a:p>
                      <a:pPr algn="l" fontAlgn="b"/>
                      <a:r>
                        <a:rPr lang="en-US" sz="1800" b="1" i="0" u="none" strike="noStrike" dirty="0">
                          <a:solidFill>
                            <a:srgbClr val="000000"/>
                          </a:solidFill>
                          <a:effectLst/>
                          <a:latin typeface="Franklin Gothic Medium" panose="020B0603020102020204" pitchFamily="34" charset="0"/>
                        </a:rPr>
                        <a:t>TOTAL 4/30/21</a:t>
                      </a:r>
                    </a:p>
                  </a:txBody>
                  <a:tcPr marL="4651" marR="4651" marT="4651" marB="0"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5,640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3,517 </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(3,571)</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US" sz="1800" b="1" i="0" u="none" strike="noStrike" dirty="0">
                          <a:solidFill>
                            <a:srgbClr val="000000"/>
                          </a:solidFill>
                          <a:effectLst/>
                          <a:latin typeface="Franklin Gothic Medium" panose="020B0603020102020204" pitchFamily="34" charset="0"/>
                        </a:rPr>
                        <a:t>  5,586</a:t>
                      </a:r>
                    </a:p>
                  </a:txBody>
                  <a:tcPr marL="4651" marR="4651" marT="4651" marB="0" anchor="ct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53093010"/>
                  </a:ext>
                </a:extLst>
              </a:tr>
            </a:tbl>
          </a:graphicData>
        </a:graphic>
      </p:graphicFrame>
      <p:sp>
        <p:nvSpPr>
          <p:cNvPr id="3" name="Date Placeholder 2">
            <a:extLst>
              <a:ext uri="{FF2B5EF4-FFF2-40B4-BE49-F238E27FC236}">
                <a16:creationId xmlns:a16="http://schemas.microsoft.com/office/drawing/2014/main" id="{A2952F29-9580-42AE-8BAB-922B74C42E8D}"/>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75B50-A9EF-4063-B5AB-3D108AE591DE}" type="datetime1">
              <a:rPr kumimoji="0" lang="en-US" sz="1000" b="0" i="0" u="none" strike="noStrike" kern="1200" cap="none" spc="0" normalizeH="0" baseline="0" noProof="0" smtClean="0">
                <a:ln>
                  <a:noFill/>
                </a:ln>
                <a:solidFill>
                  <a:prstClr val="black">
                    <a:tint val="7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3/19/2021</a:t>
            </a:fld>
            <a:endParaRPr kumimoji="0" lang="en-US" sz="1000" b="0" i="0" u="none" strike="noStrike" kern="1200" cap="none" spc="0" normalizeH="0" baseline="0" noProof="0">
              <a:ln>
                <a:noFill/>
              </a:ln>
              <a:solidFill>
                <a:prstClr val="black">
                  <a:tint val="7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58448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22283" y="2216693"/>
            <a:ext cx="558591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Title 12"/>
          <p:cNvSpPr>
            <a:spLocks noGrp="1"/>
          </p:cNvSpPr>
          <p:nvPr>
            <p:ph type="title"/>
          </p:nvPr>
        </p:nvSpPr>
        <p:spPr>
          <a:xfrm>
            <a:off x="3677324" y="2571909"/>
            <a:ext cx="4406374" cy="2826912"/>
          </a:xfrm>
        </p:spPr>
        <p:txBody>
          <a:bodyPr vert="horz" lIns="91440" tIns="45720" rIns="91440" bIns="45720" rtlCol="0" anchor="ctr">
            <a:normAutofit/>
          </a:bodyPr>
          <a:lstStyle/>
          <a:p>
            <a:pPr defTabSz="914400"/>
            <a:r>
              <a:rPr lang="en-US" sz="6000" kern="1200">
                <a:solidFill>
                  <a:srgbClr val="FFFFFF"/>
                </a:solidFill>
                <a:latin typeface="+mj-lt"/>
                <a:ea typeface="+mj-ea"/>
                <a:cs typeface="+mj-cs"/>
              </a:rPr>
              <a:t>Public Comments</a:t>
            </a:r>
          </a:p>
        </p:txBody>
      </p:sp>
      <p:sp>
        <p:nvSpPr>
          <p:cNvPr id="29"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822283" y="1515074"/>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923337" y="1172042"/>
            <a:ext cx="515815"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923337" y="987643"/>
            <a:ext cx="2604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05621" y="965200"/>
            <a:ext cx="2478116"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431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2036792"/>
            <a:ext cx="8229600" cy="2784416"/>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0" normalizeH="0" baseline="0" noProof="0" dirty="0">
                <a:ln>
                  <a:noFill/>
                </a:ln>
                <a:solidFill>
                  <a:prstClr val="black"/>
                </a:solidFill>
                <a:effectLst/>
                <a:uLnTx/>
                <a:uFillTx/>
                <a:ea typeface="+mn-ea"/>
                <a:cs typeface="+mn-cs"/>
              </a:rPr>
              <a:t>Your assessment</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all" spc="0" normalizeH="0" baseline="0" noProof="0" dirty="0">
                <a:ln>
                  <a:noFill/>
                </a:ln>
                <a:solidFill>
                  <a:prstClr val="black"/>
                </a:solidFill>
                <a:effectLst/>
                <a:uLnTx/>
                <a:uFillTx/>
                <a:ea typeface="+mn-ea"/>
                <a:cs typeface="+mn-cs"/>
              </a:rPr>
              <a:t>dollars at work</a:t>
            </a:r>
          </a:p>
        </p:txBody>
      </p:sp>
    </p:spTree>
    <p:extLst>
      <p:ext uri="{BB962C8B-B14F-4D97-AF65-F5344CB8AC3E}">
        <p14:creationId xmlns:p14="http://schemas.microsoft.com/office/powerpoint/2010/main" val="1503120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06164" y="2160375"/>
            <a:ext cx="7731672" cy="2537251"/>
          </a:xfrm>
        </p:spPr>
        <p:txBody>
          <a:bodyPr vert="horz" lIns="91440" tIns="45720" rIns="91440" bIns="0" rtlCol="0" anchor="ctr">
            <a:normAutofit fontScale="900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rgbClr val="454545"/>
                </a:solidFill>
                <a:latin typeface="Calibri" panose="020F0502020204030204" pitchFamily="34" charset="0"/>
                <a:cs typeface="Calibri" panose="020F0502020204030204" pitchFamily="34" charset="0"/>
              </a:rPr>
              <a:t>Bid Request Approvals over $15,000</a:t>
            </a:r>
            <a:br>
              <a:rPr lang="en-US" sz="3500" dirty="0">
                <a:solidFill>
                  <a:srgbClr val="454545"/>
                </a:solidFill>
              </a:rPr>
            </a:br>
            <a:br>
              <a:rPr lang="en-US" sz="3500" dirty="0">
                <a:solidFill>
                  <a:srgbClr val="454545"/>
                </a:solidFill>
              </a:rPr>
            </a:br>
            <a:r>
              <a:rPr lang="en-US" sz="2700" dirty="0">
                <a:solidFill>
                  <a:srgbClr val="454545"/>
                </a:solidFill>
                <a:latin typeface="Calibri" panose="020F0502020204030204" pitchFamily="34" charset="0"/>
                <a:cs typeface="Calibri" panose="020F0502020204030204" pitchFamily="34" charset="0"/>
              </a:rPr>
              <a:t>Public Works / Racquet Sports – Court Crack repair</a:t>
            </a:r>
            <a:br>
              <a:rPr lang="en-US" sz="2700" dirty="0">
                <a:solidFill>
                  <a:srgbClr val="454545"/>
                </a:solidFill>
                <a:latin typeface="Calibri" panose="020F0502020204030204" pitchFamily="34" charset="0"/>
                <a:cs typeface="Calibri" panose="020F0502020204030204" pitchFamily="34" charset="0"/>
              </a:rPr>
            </a:br>
            <a:r>
              <a:rPr lang="en-US" sz="2800" dirty="0">
                <a:solidFill>
                  <a:srgbClr val="454545"/>
                </a:solidFill>
                <a:latin typeface="Calibri" panose="020F0502020204030204" pitchFamily="34" charset="0"/>
                <a:cs typeface="Calibri" panose="020F0502020204030204" pitchFamily="34" charset="0"/>
              </a:rPr>
              <a:t>Administration - </a:t>
            </a:r>
            <a:r>
              <a:rPr kumimoji="0" lang="en-US" sz="28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rPr>
              <a:t>Level II Capital Reserve Study</a:t>
            </a:r>
            <a:br>
              <a:rPr kumimoji="0" lang="en-US" sz="28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rPr>
            </a:br>
            <a:br>
              <a:rPr lang="en-US" sz="2700" dirty="0">
                <a:solidFill>
                  <a:srgbClr val="454545"/>
                </a:solidFill>
                <a:highlight>
                  <a:srgbClr val="FFFF00"/>
                </a:highlight>
                <a:latin typeface="+mn-lt"/>
              </a:rPr>
            </a:br>
            <a:br>
              <a:rPr lang="en-US" sz="2700" dirty="0">
                <a:solidFill>
                  <a:srgbClr val="454545"/>
                </a:solidFill>
                <a:highlight>
                  <a:srgbClr val="FFFF00"/>
                </a:highlight>
                <a:latin typeface="+mn-lt"/>
              </a:rPr>
            </a:br>
            <a:br>
              <a:rPr lang="en-US" sz="2400" dirty="0">
                <a:solidFill>
                  <a:srgbClr val="454545"/>
                </a:solidFill>
                <a:highlight>
                  <a:srgbClr val="FFFF00"/>
                </a:highlight>
                <a:latin typeface="+mn-lt"/>
              </a:rPr>
            </a:br>
            <a:endParaRPr lang="en-US" sz="3500" dirty="0">
              <a:solidFill>
                <a:srgbClr val="454545"/>
              </a:solidFill>
              <a:highlight>
                <a:srgbClr val="FFFF00"/>
              </a:highlight>
              <a:latin typeface="+mn-lt"/>
            </a:endParaRPr>
          </a:p>
        </p:txBody>
      </p:sp>
    </p:spTree>
    <p:extLst>
      <p:ext uri="{BB962C8B-B14F-4D97-AF65-F5344CB8AC3E}">
        <p14:creationId xmlns:p14="http://schemas.microsoft.com/office/powerpoint/2010/main" val="4147714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3BBA2-2D35-4576-B742-970F143808C4}"/>
              </a:ext>
            </a:extLst>
          </p:cNvPr>
          <p:cNvSpPr txBox="1"/>
          <p:nvPr/>
        </p:nvSpPr>
        <p:spPr>
          <a:xfrm>
            <a:off x="457200" y="1315024"/>
            <a:ext cx="8229600" cy="32316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454545"/>
                </a:solidFill>
                <a:latin typeface="Calibri" panose="020F0502020204030204" pitchFamily="34" charset="0"/>
                <a:cs typeface="Calibri" panose="020F0502020204030204" pitchFamily="34" charset="0"/>
              </a:rPr>
              <a:t>Public Works / Racquet Sports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454545"/>
                </a:solidFill>
                <a:latin typeface="Calibri" panose="020F0502020204030204" pitchFamily="34" charset="0"/>
                <a:cs typeface="Calibri" panose="020F0502020204030204" pitchFamily="34" charset="0"/>
              </a:rPr>
              <a:t>Court Crack repair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endParaRPr>
          </a:p>
          <a:p>
            <a:pPr marL="342900"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Requesting Authorization to go forward with Staff Recommendation of $35,738.83 for Terra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Firma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Multiple Contractors were contacted, only 2 responded</a:t>
            </a:r>
          </a:p>
          <a:p>
            <a:pPr marL="285750" marR="0" lvl="0" indent="-17303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330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33BBA2-2D35-4576-B742-970F143808C4}"/>
              </a:ext>
            </a:extLst>
          </p:cNvPr>
          <p:cNvSpPr txBox="1"/>
          <p:nvPr/>
        </p:nvSpPr>
        <p:spPr>
          <a:xfrm>
            <a:off x="457200" y="60989"/>
            <a:ext cx="8229600"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454545"/>
                </a:solidFill>
                <a:latin typeface="Calibri" panose="020F0502020204030204" pitchFamily="34" charset="0"/>
                <a:cs typeface="Calibri" panose="020F0502020204030204" pitchFamily="34" charset="0"/>
              </a:rPr>
              <a:t>Administration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rPr>
              <a:t>Level II Capital Reserve Study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454545"/>
              </a:solidFill>
              <a:effectLst/>
              <a:uLnTx/>
              <a:uFillTx/>
              <a:latin typeface="Calibri" panose="020F0502020204030204" pitchFamily="34" charset="0"/>
              <a:ea typeface="+mn-ea"/>
              <a:cs typeface="Calibri" panose="020F0502020204030204" pitchFamily="34" charset="0"/>
            </a:endParaRPr>
          </a:p>
          <a:p>
            <a:pPr marL="342900"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Requesting Authorization to go forward with Staff Recommendation of $16,590 for DMA Reserves</a:t>
            </a:r>
          </a:p>
          <a:p>
            <a:pPr marL="342900"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DMA conducted the prior Level 1 Reserve Study - their proprietary software was utilized in the previous study.</a:t>
            </a:r>
          </a:p>
          <a:p>
            <a:pPr marL="342900"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Level II Study is needed due to significant changes to facilities (new Country Club, new Craft Building, Police Department addition).</a:t>
            </a:r>
          </a:p>
          <a:p>
            <a:pPr marL="342900"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Level II Study will also review the stormwater system, which was excluded from the previous study.</a:t>
            </a:r>
          </a:p>
          <a:p>
            <a:pPr marL="342900"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Existing facility information review is still being conducted in-house; changes will be reviewed with DMA upon their arrival (tentatively scheduled the week of April 12th).</a:t>
            </a:r>
          </a:p>
          <a:p>
            <a:pPr marL="342900" marR="0" lvl="0" indent="-11588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Final analysis from DMA Reserve Study will be presented to the Budget &amp; Finance Committee and the Board in May or June (depending upon receiving the documents from DMA).</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789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7160" y="217715"/>
            <a:ext cx="8869680" cy="2865119"/>
          </a:xfrm>
          <a:noFill/>
        </p:spPr>
        <p:txBody>
          <a:bodyPr vert="horz" lIns="91440" tIns="45720" rIns="91440" bIns="0" rtlCol="0" anchor="ctr">
            <a:normAutofit/>
          </a:bodyPr>
          <a:lstStyle/>
          <a:p>
            <a:pPr marL="0" marR="0" algn="ctr">
              <a:lnSpc>
                <a:spcPct val="115000"/>
              </a:lnSpc>
              <a:spcBef>
                <a:spcPts val="0"/>
              </a:spcBef>
              <a:spcAft>
                <a:spcPts val="0"/>
              </a:spcAft>
            </a:pPr>
            <a:r>
              <a:rPr lang="en-US" sz="3200" b="1" dirty="0">
                <a:effectLst/>
                <a:latin typeface="+mn-lt"/>
                <a:ea typeface="Calibri" panose="020F0502020204030204" pitchFamily="34" charset="0"/>
                <a:cs typeface="Times New Roman" panose="02020603050405020304" pitchFamily="18" charset="0"/>
              </a:rPr>
              <a:t>CPI Violations-</a:t>
            </a:r>
            <a:br>
              <a:rPr lang="en-US" sz="3200" b="1" dirty="0">
                <a:effectLst/>
                <a:latin typeface="+mn-lt"/>
                <a:ea typeface="Calibri" panose="020F0502020204030204" pitchFamily="34" charset="0"/>
                <a:cs typeface="Times New Roman" panose="02020603050405020304" pitchFamily="18" charset="0"/>
              </a:rPr>
            </a:br>
            <a:r>
              <a:rPr lang="en-US" sz="2400" dirty="0">
                <a:effectLst/>
                <a:latin typeface="+mn-lt"/>
                <a:ea typeface="Calibri" panose="020F0502020204030204" pitchFamily="34" charset="0"/>
                <a:cs typeface="Times New Roman" panose="02020603050405020304" pitchFamily="18" charset="0"/>
              </a:rPr>
              <a:t>4 Raft Road – Roof Maintenance</a:t>
            </a:r>
            <a:br>
              <a:rPr lang="en-US" sz="2400" dirty="0">
                <a:effectLst/>
                <a:latin typeface="+mn-lt"/>
                <a:ea typeface="Calibri" panose="020F0502020204030204" pitchFamily="34" charset="0"/>
                <a:cs typeface="Times New Roman" panose="02020603050405020304" pitchFamily="18" charset="0"/>
              </a:rPr>
            </a:br>
            <a:r>
              <a:rPr lang="en-US" sz="2400" dirty="0">
                <a:effectLst/>
                <a:latin typeface="+mn-lt"/>
                <a:ea typeface="Calibri" panose="020F0502020204030204" pitchFamily="34" charset="0"/>
                <a:cs typeface="Times New Roman" panose="02020603050405020304" pitchFamily="18" charset="0"/>
              </a:rPr>
              <a:t>18 King Richard Rd. – Roof Maintenance</a:t>
            </a:r>
            <a:br>
              <a:rPr lang="en-US" sz="2400" dirty="0">
                <a:effectLst/>
                <a:latin typeface="+mn-lt"/>
                <a:ea typeface="Calibri" panose="020F0502020204030204" pitchFamily="34" charset="0"/>
                <a:cs typeface="Times New Roman" panose="02020603050405020304" pitchFamily="18" charset="0"/>
              </a:rPr>
            </a:br>
            <a:r>
              <a:rPr lang="en-US" sz="2400" dirty="0">
                <a:effectLst/>
                <a:latin typeface="+mn-lt"/>
                <a:ea typeface="Calibri" panose="020F0502020204030204" pitchFamily="34" charset="0"/>
                <a:cs typeface="Times New Roman" panose="02020603050405020304" pitchFamily="18" charset="0"/>
              </a:rPr>
              <a:t>19 King Richard Rd. - Roof Maintenance</a:t>
            </a:r>
            <a:br>
              <a:rPr lang="en-US" sz="2400" dirty="0">
                <a:effectLst/>
                <a:latin typeface="+mn-lt"/>
                <a:ea typeface="Calibri" panose="020F0502020204030204" pitchFamily="34" charset="0"/>
                <a:cs typeface="Times New Roman" panose="02020603050405020304" pitchFamily="18" charset="0"/>
              </a:rPr>
            </a:br>
            <a:r>
              <a:rPr lang="en-US" sz="2400" dirty="0">
                <a:effectLst/>
                <a:latin typeface="+mn-lt"/>
                <a:ea typeface="Calibri" panose="020F0502020204030204" pitchFamily="34" charset="0"/>
                <a:cs typeface="Times New Roman" panose="02020603050405020304" pitchFamily="18" charset="0"/>
              </a:rPr>
              <a:t>9 Camelot Circle - Roof Maintenance</a:t>
            </a:r>
            <a:endParaRPr lang="en-US" sz="1800" dirty="0">
              <a:effectLst/>
              <a:highlight>
                <a:srgbClr val="FFFF00"/>
              </a:highlight>
              <a:latin typeface="+mn-lt"/>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F150F862-0B1F-46A5-94BD-ACD25EF82022}"/>
              </a:ext>
            </a:extLst>
          </p:cNvPr>
          <p:cNvSpPr txBox="1"/>
          <p:nvPr/>
        </p:nvSpPr>
        <p:spPr>
          <a:xfrm>
            <a:off x="457200" y="3793374"/>
            <a:ext cx="8229600" cy="2651760"/>
          </a:xfrm>
          <a:prstGeom prst="rect">
            <a:avLst/>
          </a:prstGeom>
          <a:noFill/>
        </p:spPr>
        <p:txBody>
          <a:bodyPr wrap="square">
            <a:spAutoFit/>
          </a:bodyPr>
          <a:lstStyle/>
          <a:p>
            <a:pPr marL="174625" indent="-174625">
              <a:buFont typeface="Arial" panose="020B0604020202020204" pitchFamily="34" charset="0"/>
              <a:buChar char="•"/>
            </a:pPr>
            <a:r>
              <a:rPr lang="en-US" dirty="0"/>
              <a:t>As discussed at the January 2021 Board Meeting, violations can be handled by a contractor with a 2/3 vote by the Board (per Resolution M-01 and Declaration of Restrictions).</a:t>
            </a:r>
          </a:p>
          <a:p>
            <a:pPr marL="174625" indent="-174625">
              <a:buFont typeface="Arial" panose="020B0604020202020204" pitchFamily="34" charset="0"/>
              <a:buChar char="•"/>
            </a:pPr>
            <a:r>
              <a:rPr lang="en-US" dirty="0"/>
              <a:t>Contractor hired has completed maintenance violations for Ocean Pines before - contractor is Maryland licensed and insured.</a:t>
            </a:r>
          </a:p>
          <a:p>
            <a:pPr marL="174625" indent="-174625">
              <a:buFont typeface="Arial" panose="020B0604020202020204" pitchFamily="34" charset="0"/>
              <a:buChar char="•"/>
            </a:pPr>
            <a:r>
              <a:rPr lang="en-US" dirty="0"/>
              <a:t>Contractor will spray fungicide to kill the moss/mildew on the roof.  He will recheck the roof after spraying the fungicide to see if it is working and if need be, spray again.</a:t>
            </a:r>
          </a:p>
          <a:p>
            <a:pPr marL="174625" indent="-174625">
              <a:buFont typeface="Arial" panose="020B0604020202020204" pitchFamily="34" charset="0"/>
              <a:buChar char="•"/>
            </a:pPr>
            <a:r>
              <a:rPr lang="en-US" dirty="0"/>
              <a:t>Owner will be billed for contractor's fee and a $75 administrative fee.</a:t>
            </a:r>
          </a:p>
        </p:txBody>
      </p:sp>
    </p:spTree>
    <p:extLst>
      <p:ext uri="{BB962C8B-B14F-4D97-AF65-F5344CB8AC3E}">
        <p14:creationId xmlns:p14="http://schemas.microsoft.com/office/powerpoint/2010/main" val="328189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0"/>
            <a:ext cx="8229600" cy="76605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0" normalizeH="0" baseline="0" noProof="0" dirty="0">
                <a:ln>
                  <a:noFill/>
                </a:ln>
                <a:solidFill>
                  <a:prstClr val="black"/>
                </a:solidFill>
                <a:effectLst/>
                <a:uLnTx/>
                <a:uFillTx/>
                <a:ea typeface="+mn-ea"/>
                <a:cs typeface="+mn-cs"/>
              </a:rPr>
              <a:t>GM LEADERSHIP REPORT (continued)</a:t>
            </a:r>
          </a:p>
        </p:txBody>
      </p:sp>
      <p:sp>
        <p:nvSpPr>
          <p:cNvPr id="2" name="TextBox 1">
            <a:extLst>
              <a:ext uri="{FF2B5EF4-FFF2-40B4-BE49-F238E27FC236}">
                <a16:creationId xmlns:a16="http://schemas.microsoft.com/office/drawing/2014/main" id="{8911C00A-D99C-4053-9049-894ED305EA66}"/>
              </a:ext>
            </a:extLst>
          </p:cNvPr>
          <p:cNvSpPr txBox="1"/>
          <p:nvPr/>
        </p:nvSpPr>
        <p:spPr>
          <a:xfrm>
            <a:off x="104503" y="760283"/>
            <a:ext cx="8934994" cy="5663089"/>
          </a:xfrm>
          <a:prstGeom prst="rect">
            <a:avLst/>
          </a:prstGeom>
          <a:noFill/>
        </p:spPr>
        <p:txBody>
          <a:bodyPr wrap="square" rtlCol="0">
            <a:spAutoFit/>
          </a:bodyPr>
          <a:lstStyle/>
          <a:p>
            <a:pPr marL="400050" indent="-400050">
              <a:buFont typeface="Wingdings" panose="05000000000000000000" pitchFamily="2" charset="2"/>
              <a:buChar char="q"/>
            </a:pPr>
            <a:r>
              <a:rPr lang="en-US" sz="2400" dirty="0">
                <a:latin typeface="Calibri" panose="020F0502020204030204" pitchFamily="34" charset="0"/>
                <a:cs typeface="Calibri" panose="020F0502020204030204" pitchFamily="34" charset="0"/>
              </a:rPr>
              <a:t>Racquet Sports Update</a:t>
            </a:r>
          </a:p>
          <a:p>
            <a:pPr marL="400050" indent="-112713">
              <a:buFont typeface="Arial" panose="020B0604020202020204" pitchFamily="34" charset="0"/>
              <a:buChar char="•"/>
            </a:pPr>
            <a:r>
              <a:rPr lang="en-US" sz="1600" dirty="0">
                <a:latin typeface="Calibri" panose="020F0502020204030204" pitchFamily="34" charset="0"/>
                <a:cs typeface="Calibri" panose="020F0502020204030204" pitchFamily="34" charset="0"/>
              </a:rPr>
              <a:t>Normal maintenance of the courts has been scheduled </a:t>
            </a:r>
          </a:p>
          <a:p>
            <a:pPr marL="400050" indent="-112713">
              <a:buFont typeface="Arial" panose="020B0604020202020204" pitchFamily="34" charset="0"/>
              <a:buChar char="•"/>
            </a:pPr>
            <a:r>
              <a:rPr lang="en-US" sz="1600" dirty="0">
                <a:latin typeface="Calibri" panose="020F0502020204030204" pitchFamily="34" charset="0"/>
                <a:cs typeface="Calibri" panose="020F0502020204030204" pitchFamily="34" charset="0"/>
              </a:rPr>
              <a:t>The repairs to the Har-</a:t>
            </a:r>
            <a:r>
              <a:rPr lang="en-US" sz="1600" dirty="0" err="1">
                <a:latin typeface="Calibri" panose="020F0502020204030204" pitchFamily="34" charset="0"/>
                <a:cs typeface="Calibri" panose="020F0502020204030204" pitchFamily="34" charset="0"/>
              </a:rPr>
              <a:t>Tru</a:t>
            </a:r>
            <a:r>
              <a:rPr lang="en-US" sz="1600" dirty="0">
                <a:latin typeface="Calibri" panose="020F0502020204030204" pitchFamily="34" charset="0"/>
                <a:cs typeface="Calibri" panose="020F0502020204030204" pitchFamily="34" charset="0"/>
              </a:rPr>
              <a:t> courts will be scheduled based on today’s approval</a:t>
            </a:r>
          </a:p>
          <a:p>
            <a:pPr marL="400050" marR="0" lvl="0" indent="-400050">
              <a:spcBef>
                <a:spcPts val="600"/>
              </a:spcBef>
              <a:buFont typeface="Wingdings" panose="05000000000000000000" pitchFamily="2" charset="2"/>
              <a:buChar char="q"/>
            </a:pPr>
            <a:r>
              <a:rPr lang="en-US" sz="2400" dirty="0"/>
              <a:t>Recreation &amp; Parks (Beautification)</a:t>
            </a:r>
          </a:p>
          <a:p>
            <a:pPr marL="400050" marR="0" indent="-112713">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Robinhood demolition has taken place, replacement of the playground will start on March 22nd</a:t>
            </a:r>
          </a:p>
          <a:p>
            <a:pPr marL="400050" marR="0" indent="-400050">
              <a:spcBef>
                <a:spcPts val="0"/>
              </a:spcBef>
              <a:spcAft>
                <a:spcPts val="0"/>
              </a:spcAft>
              <a:buFont typeface="Wingdings" panose="05000000000000000000" pitchFamily="2" charset="2"/>
              <a:buChar char="q"/>
            </a:pPr>
            <a:r>
              <a:rPr lang="en-US" sz="2400" dirty="0">
                <a:effectLst/>
                <a:latin typeface="Calibri" panose="020F0502020204030204" pitchFamily="34" charset="0"/>
                <a:ea typeface="Calibri" panose="020F0502020204030204" pitchFamily="34" charset="0"/>
                <a:cs typeface="Calibri" panose="020F0502020204030204" pitchFamily="34" charset="0"/>
              </a:rPr>
              <a:t>Marina</a:t>
            </a:r>
          </a:p>
          <a:p>
            <a:pPr marL="400050" marR="0" indent="-112713">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New boards on the docks will be completed by May 1st opening – project cost $11,800</a:t>
            </a:r>
          </a:p>
          <a:p>
            <a:pPr marL="400050" marR="0" lvl="0" indent="-400050" algn="l" defTabSz="914400" rtl="0" eaLnBrk="1" fontAlgn="auto" latinLnBrk="0" hangingPunct="1">
              <a:spcBef>
                <a:spcPts val="6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Ocean Pines Academy - Update</a:t>
            </a:r>
          </a:p>
          <a:p>
            <a:pPr marL="400050" marR="0" lvl="0" indent="-173038" algn="l" defTabSz="914400" rtl="0" eaLnBrk="1" fontAlgn="auto" latinLnBrk="0" hangingPunct="1">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Description of Project -  A virtual, self-paced civic education course about the Ocean Pines Association. The Academy includes an overview of the different facets of the Association, presented by the those who are responsible for fulfilling its vision and mission on a daily basis. Also included are printable "quick facts" about the amenities, departments and services that make Ocean Pines a vibrant and well-rounded community. The Academy will be especially useful for those seeking Board and advisory committee positions but is geared toward anyone seeking to learn more about the Association.</a:t>
            </a:r>
          </a:p>
          <a:p>
            <a:pPr marL="400050" marR="0" lvl="0" indent="-173038" algn="l" defTabSz="914400" rtl="0" eaLnBrk="1" fontAlgn="auto" latinLnBrk="0" hangingPunct="1">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Timeline: December 2020-March 2021</a:t>
            </a:r>
          </a:p>
          <a:p>
            <a:pPr marL="400050" marR="0" lvl="0" indent="-173038" algn="l" defTabSz="914400" rtl="0" eaLnBrk="1" fontAlgn="auto" latinLnBrk="0" hangingPunct="1">
              <a:spcAft>
                <a:spcPts val="0"/>
              </a:spcAft>
              <a:buClrTx/>
              <a:buSzTx/>
              <a:buFont typeface="Arial" panose="020B0604020202020204" pitchFamily="34" charset="0"/>
              <a:buChar char="•"/>
              <a:tabLst/>
              <a:defRPr/>
            </a:pPr>
            <a:r>
              <a:rPr lang="en-US" sz="1600" dirty="0">
                <a:solidFill>
                  <a:prstClr val="black"/>
                </a:solidFill>
                <a:latin typeface="Calibri" panose="020F0502020204030204"/>
              </a:rPr>
              <a:t>Rollout : TBD</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00050" marR="0" lvl="0" indent="-173038" algn="l" defTabSz="914400" rtl="0" eaLnBrk="1" fontAlgn="auto" latinLnBrk="0" hangingPunct="1">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Project Lead - Julie Malinowski  </a:t>
            </a:r>
          </a:p>
          <a:p>
            <a:pPr marL="400050" marR="0" lvl="0" indent="-173038" algn="l" defTabSz="914400" rtl="0" eaLnBrk="1" fontAlgn="auto" latinLnBrk="0" hangingPunct="1">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Video - Josh Davis</a:t>
            </a:r>
          </a:p>
          <a:p>
            <a:pPr marL="400050" marR="0" lvl="0" indent="-173038" algn="l" defTabSz="914400" rtl="0" eaLnBrk="1" fontAlgn="auto" latinLnBrk="0" hangingPunct="1">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Project Status - </a:t>
            </a:r>
            <a:r>
              <a:rPr kumimoji="0" lang="en-US" sz="1600" b="0" i="0" u="none" strike="noStrike" kern="1200" cap="none" spc="0" normalizeH="0" baseline="0" noProof="0" dirty="0">
                <a:ln>
                  <a:noFill/>
                </a:ln>
                <a:solidFill>
                  <a:srgbClr val="00B050"/>
                </a:solidFill>
                <a:effectLst/>
                <a:uLnTx/>
                <a:uFillTx/>
                <a:latin typeface="Calibri" panose="020F0502020204030204"/>
                <a:ea typeface="+mn-ea"/>
                <a:cs typeface="+mn-cs"/>
              </a:rPr>
              <a:t>Green</a:t>
            </a:r>
          </a:p>
        </p:txBody>
      </p:sp>
    </p:spTree>
    <p:extLst>
      <p:ext uri="{BB962C8B-B14F-4D97-AF65-F5344CB8AC3E}">
        <p14:creationId xmlns:p14="http://schemas.microsoft.com/office/powerpoint/2010/main" val="251311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139344"/>
            <a:ext cx="8229600" cy="76605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0" normalizeH="0" baseline="0" noProof="0" dirty="0">
                <a:ln>
                  <a:noFill/>
                </a:ln>
                <a:solidFill>
                  <a:prstClr val="black"/>
                </a:solidFill>
                <a:effectLst/>
                <a:uLnTx/>
                <a:uFillTx/>
                <a:ea typeface="+mn-ea"/>
                <a:cs typeface="+mn-cs"/>
              </a:rPr>
              <a:t>GM LEADERSHIP REPORT (continued)</a:t>
            </a:r>
          </a:p>
        </p:txBody>
      </p:sp>
      <p:sp>
        <p:nvSpPr>
          <p:cNvPr id="4" name="TextBox 3">
            <a:extLst>
              <a:ext uri="{FF2B5EF4-FFF2-40B4-BE49-F238E27FC236}">
                <a16:creationId xmlns:a16="http://schemas.microsoft.com/office/drawing/2014/main" id="{0EF808C0-6B30-407C-90DE-AD34EBECA256}"/>
              </a:ext>
            </a:extLst>
          </p:cNvPr>
          <p:cNvSpPr txBox="1"/>
          <p:nvPr/>
        </p:nvSpPr>
        <p:spPr>
          <a:xfrm>
            <a:off x="104503" y="938911"/>
            <a:ext cx="8934994" cy="5786199"/>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6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Northstar</a:t>
            </a:r>
          </a:p>
          <a:p>
            <a:pPr marL="461963" marR="0" lvl="0" indent="-174625"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Website - Northstar moved the entire site to a new, dedicated server on Wednesday. The hope is that the site will now be more stable. We're also working with Northstar to speed up the homepage, which has been a frequent cause of complaints</a:t>
            </a: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Northstar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said they should be able to better monitor any service outages on the new server, which will hopefully cut down on the length of time if and when the site goes down.</a:t>
            </a:r>
          </a:p>
          <a:p>
            <a:pPr marL="461963" marR="0" lvl="0" indent="-174625" algn="l" defTabSz="914400" rtl="0" eaLnBrk="1" fontAlgn="auto" latinLnBrk="0" hangingPunct="1">
              <a:lnSpc>
                <a:spcPct val="100000"/>
              </a:lnSpc>
              <a:spcBef>
                <a:spcPts val="0"/>
              </a:spcBef>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Point of Sale</a:t>
            </a:r>
          </a:p>
          <a:p>
            <a:pPr marL="461963" marR="0" lvl="0" indent="-174625" algn="l" defTabSz="914400" rtl="0" eaLnBrk="1" fontAlgn="auto" latinLnBrk="0" hangingPunct="1">
              <a:lnSpc>
                <a:spcPct val="100000"/>
              </a:lnSpc>
              <a:spcBef>
                <a:spcPts val="0"/>
              </a:spcBef>
              <a:buClrTx/>
              <a:buSzTx/>
              <a:buFont typeface="Arial" panose="020B0604020202020204" pitchFamily="34" charset="0"/>
              <a:buChar char="•"/>
              <a:tabLst/>
              <a:defRPr/>
            </a:pP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Northstar Team</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400050" marR="0" lvl="0" indent="-400050" algn="l" defTabSz="914400" rtl="0" eaLnBrk="1" fontAlgn="auto" latinLnBrk="0" hangingPunct="1">
              <a:spcBef>
                <a:spcPts val="6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Road Closure</a:t>
            </a:r>
          </a:p>
          <a:p>
            <a:pPr marL="461963"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High Sheriff pipe replacement</a:t>
            </a:r>
          </a:p>
          <a:p>
            <a:pPr marL="461963"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Road blocked March 22 and reopen March 26 – weather permitting</a:t>
            </a:r>
          </a:p>
          <a:p>
            <a:pPr marL="461963" marR="0" lvl="0"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Mailboxes will temporarily be located on the side of High Sheriff</a:t>
            </a:r>
          </a:p>
          <a:p>
            <a:pPr marL="400050" marR="0" indent="-400050">
              <a:spcBef>
                <a:spcPts val="600"/>
              </a:spcBef>
              <a:buFont typeface="Wingdings" panose="05000000000000000000" pitchFamily="2" charset="2"/>
              <a:buChar char="q"/>
            </a:pPr>
            <a:r>
              <a:rPr lang="en-US" sz="2400" dirty="0">
                <a:effectLst/>
                <a:latin typeface="Calibri" panose="020F0502020204030204" pitchFamily="34" charset="0"/>
                <a:ea typeface="Calibri" panose="020F0502020204030204" pitchFamily="34" charset="0"/>
                <a:cs typeface="Times New Roman" panose="02020603050405020304" pitchFamily="18" charset="0"/>
              </a:rPr>
              <a:t>Drainage - Special Project Bainbridge Update</a:t>
            </a:r>
          </a:p>
          <a:p>
            <a:pPr marL="461963" marR="0" indent="-176213">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Project approved by Board</a:t>
            </a:r>
          </a:p>
          <a:p>
            <a:pPr marL="461963" marR="0" indent="-176213">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Funding - Grant and OP  (Budget $800,000)</a:t>
            </a:r>
          </a:p>
          <a:p>
            <a:pPr marL="461963" marR="0" indent="-176213">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Contract signed 1st week of March</a:t>
            </a:r>
          </a:p>
          <a:p>
            <a:pPr marL="461963" marR="0" indent="-176213">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Work to begin week of March 15th - Projected Completion Date - End of June</a:t>
            </a:r>
          </a:p>
          <a:p>
            <a:pPr marL="461963" marR="0" indent="-176213">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Bi-Weekly Communication Planned (or as deemed needed)</a:t>
            </a:r>
          </a:p>
          <a:p>
            <a:pPr marL="461963" marR="0" indent="-176213">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Project to be overseen by Nobie Violante and Justin Reimer</a:t>
            </a:r>
          </a:p>
          <a:p>
            <a:pPr marL="461963" marR="0" indent="-176213">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Eddie Wells to coordinate with County, Vista and Contractor EQR</a:t>
            </a:r>
          </a:p>
          <a:p>
            <a:pPr marL="461963" marR="0" indent="-176213">
              <a:buFont typeface="Arial" panose="020B0604020202020204" pitchFamily="34" charset="0"/>
              <a:buChar char="•"/>
            </a:pPr>
            <a:r>
              <a:rPr lang="en-US" sz="1600" dirty="0">
                <a:effectLst/>
                <a:latin typeface="Calibri" panose="020F0502020204030204" pitchFamily="34" charset="0"/>
                <a:ea typeface="Calibri" panose="020F0502020204030204" pitchFamily="34" charset="0"/>
                <a:cs typeface="Times New Roman" panose="02020603050405020304" pitchFamily="18" charset="0"/>
              </a:rPr>
              <a:t>Project Status – </a:t>
            </a:r>
            <a:r>
              <a:rPr lang="en-US" sz="16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Green</a:t>
            </a:r>
          </a:p>
        </p:txBody>
      </p:sp>
    </p:spTree>
    <p:extLst>
      <p:ext uri="{BB962C8B-B14F-4D97-AF65-F5344CB8AC3E}">
        <p14:creationId xmlns:p14="http://schemas.microsoft.com/office/powerpoint/2010/main" val="2618206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148053"/>
            <a:ext cx="8229600" cy="76605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0" normalizeH="0" baseline="0" noProof="0" dirty="0">
                <a:ln>
                  <a:noFill/>
                </a:ln>
                <a:solidFill>
                  <a:prstClr val="black"/>
                </a:solidFill>
                <a:effectLst/>
                <a:uLnTx/>
                <a:uFillTx/>
                <a:ea typeface="+mn-ea"/>
                <a:cs typeface="+mn-cs"/>
              </a:rPr>
              <a:t>GM LEADERSHIP REPORT (continued)</a:t>
            </a:r>
          </a:p>
        </p:txBody>
      </p:sp>
      <p:sp>
        <p:nvSpPr>
          <p:cNvPr id="4" name="TextBox 3">
            <a:extLst>
              <a:ext uri="{FF2B5EF4-FFF2-40B4-BE49-F238E27FC236}">
                <a16:creationId xmlns:a16="http://schemas.microsoft.com/office/drawing/2014/main" id="{0EF808C0-6B30-407C-90DE-AD34EBECA256}"/>
              </a:ext>
            </a:extLst>
          </p:cNvPr>
          <p:cNvSpPr txBox="1"/>
          <p:nvPr/>
        </p:nvSpPr>
        <p:spPr>
          <a:xfrm>
            <a:off x="104503" y="1113088"/>
            <a:ext cx="8934994" cy="3908762"/>
          </a:xfrm>
          <a:prstGeom prst="rect">
            <a:avLst/>
          </a:prstGeom>
          <a:noFill/>
        </p:spPr>
        <p:txBody>
          <a:bodyPr wrap="square" rtlCol="0">
            <a:spAutoFit/>
          </a:bodyPr>
          <a:lstStyle/>
          <a:p>
            <a:pPr marL="461963" marR="0" indent="-461963">
              <a:spcBef>
                <a:spcPts val="0"/>
              </a:spcBef>
              <a:spcAft>
                <a:spcPts val="0"/>
              </a:spcAft>
              <a:buFont typeface="Wingdings" panose="05000000000000000000" pitchFamily="2" charset="2"/>
              <a:buChar char="q"/>
            </a:pPr>
            <a:r>
              <a:rPr lang="en-US" sz="2400" dirty="0">
                <a:effectLst/>
                <a:latin typeface="Calibri" panose="020F0502020204030204" pitchFamily="34" charset="0"/>
                <a:ea typeface="Calibri" panose="020F0502020204030204" pitchFamily="34" charset="0"/>
              </a:rPr>
              <a:t>Maintenance to the Yacht Club</a:t>
            </a:r>
          </a:p>
          <a:p>
            <a:pPr marL="461963" marR="0" indent="-174625">
              <a:spcBef>
                <a:spcPts val="0"/>
              </a:spcBef>
              <a:spcAft>
                <a:spcPts val="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rPr>
              <a:t>Ball room:</a:t>
            </a:r>
            <a:endParaRPr lang="en-US" sz="1600" dirty="0">
              <a:effectLst/>
              <a:latin typeface="Calibri" panose="020F0502020204030204" pitchFamily="34" charset="0"/>
              <a:ea typeface="Calibri" panose="020F0502020204030204" pitchFamily="34" charset="0"/>
            </a:endParaRPr>
          </a:p>
          <a:p>
            <a:pPr marL="747712" marR="0" lvl="0" indent="-285750">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rPr>
              <a:t>Removed wallpaper and painted </a:t>
            </a:r>
            <a:endParaRPr lang="en-US" sz="1600" dirty="0">
              <a:effectLst/>
              <a:latin typeface="Calibri" panose="020F0502020204030204" pitchFamily="34" charset="0"/>
              <a:ea typeface="Calibri" panose="020F0502020204030204" pitchFamily="34" charset="0"/>
            </a:endParaRPr>
          </a:p>
          <a:p>
            <a:pPr marL="747712" marR="0" lvl="0" indent="-285750">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rPr>
              <a:t>Removed wallpaper and painted in the second floor Hallway</a:t>
            </a:r>
            <a:endParaRPr lang="en-US" sz="1600" dirty="0">
              <a:effectLst/>
              <a:latin typeface="Calibri" panose="020F0502020204030204" pitchFamily="34" charset="0"/>
              <a:ea typeface="Calibri" panose="020F0502020204030204" pitchFamily="34" charset="0"/>
            </a:endParaRPr>
          </a:p>
          <a:p>
            <a:pPr marL="747712" marR="0" lvl="0" indent="-285750">
              <a:spcBef>
                <a:spcPts val="0"/>
              </a:spcBef>
              <a:spcAft>
                <a:spcPts val="0"/>
              </a:spcAft>
              <a:buFont typeface="Wingdings" panose="05000000000000000000" pitchFamily="2" charset="2"/>
              <a:buChar char="Ø"/>
            </a:pPr>
            <a:r>
              <a:rPr lang="en-US" sz="1600" dirty="0">
                <a:latin typeface="Calibri" panose="020F0502020204030204" pitchFamily="34" charset="0"/>
                <a:ea typeface="Times New Roman" panose="02020603050405020304" pitchFamily="18" charset="0"/>
              </a:rPr>
              <a:t>C</a:t>
            </a:r>
            <a:r>
              <a:rPr lang="en-US" sz="1600" dirty="0">
                <a:effectLst/>
                <a:latin typeface="Calibri" panose="020F0502020204030204" pitchFamily="34" charset="0"/>
                <a:ea typeface="Times New Roman" panose="02020603050405020304" pitchFamily="18" charset="0"/>
              </a:rPr>
              <a:t>hanged all bulbs to LED</a:t>
            </a:r>
            <a:endParaRPr lang="en-US" sz="1600" dirty="0">
              <a:effectLst/>
              <a:latin typeface="Calibri" panose="020F0502020204030204" pitchFamily="34" charset="0"/>
              <a:ea typeface="Calibri" panose="020F0502020204030204" pitchFamily="34" charset="0"/>
            </a:endParaRPr>
          </a:p>
          <a:p>
            <a:pPr marL="461963" marR="0" indent="-174625">
              <a:spcBef>
                <a:spcPts val="0"/>
              </a:spcBef>
              <a:spcAft>
                <a:spcPts val="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rPr>
              <a:t>Bridal Suite:</a:t>
            </a:r>
            <a:endParaRPr lang="en-US" sz="1600" dirty="0">
              <a:effectLst/>
              <a:latin typeface="Calibri" panose="020F0502020204030204" pitchFamily="34" charset="0"/>
              <a:ea typeface="Calibri" panose="020F0502020204030204" pitchFamily="34" charset="0"/>
            </a:endParaRPr>
          </a:p>
          <a:p>
            <a:pPr marL="739775" marR="0" lvl="0" indent="-277813">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rPr>
              <a:t>Replaced the carpet</a:t>
            </a:r>
            <a:endParaRPr lang="en-US" sz="1600" dirty="0">
              <a:effectLst/>
              <a:latin typeface="Calibri" panose="020F0502020204030204" pitchFamily="34" charset="0"/>
              <a:ea typeface="Calibri" panose="020F0502020204030204" pitchFamily="34" charset="0"/>
            </a:endParaRPr>
          </a:p>
          <a:p>
            <a:pPr marL="739775" marR="0" lvl="0" indent="-277813">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rPr>
              <a:t>Painted </a:t>
            </a:r>
            <a:endParaRPr lang="en-US" sz="1600" dirty="0">
              <a:effectLst/>
              <a:latin typeface="Calibri" panose="020F0502020204030204" pitchFamily="34" charset="0"/>
              <a:ea typeface="Calibri" panose="020F0502020204030204" pitchFamily="34" charset="0"/>
            </a:endParaRPr>
          </a:p>
          <a:p>
            <a:pPr marL="747712" marR="0" lvl="0" indent="-285750">
              <a:spcBef>
                <a:spcPts val="0"/>
              </a:spcBef>
              <a:spcAft>
                <a:spcPts val="0"/>
              </a:spcAft>
              <a:buFont typeface="Wingdings" panose="05000000000000000000" pitchFamily="2" charset="2"/>
              <a:buChar char="Ø"/>
            </a:pPr>
            <a:r>
              <a:rPr lang="en-US" sz="1600" dirty="0">
                <a:latin typeface="Calibri" panose="020F0502020204030204" pitchFamily="34" charset="0"/>
                <a:ea typeface="Times New Roman" panose="02020603050405020304" pitchFamily="18" charset="0"/>
              </a:rPr>
              <a:t>C</a:t>
            </a:r>
            <a:r>
              <a:rPr lang="en-US" sz="1600" dirty="0">
                <a:effectLst/>
                <a:latin typeface="Calibri" panose="020F0502020204030204" pitchFamily="34" charset="0"/>
                <a:ea typeface="Times New Roman" panose="02020603050405020304" pitchFamily="18" charset="0"/>
              </a:rPr>
              <a:t>hanged all bulbs to LED</a:t>
            </a:r>
            <a:endParaRPr lang="en-US" sz="1600" dirty="0">
              <a:effectLst/>
              <a:latin typeface="Calibri" panose="020F0502020204030204" pitchFamily="34" charset="0"/>
              <a:ea typeface="Calibri" panose="020F0502020204030204" pitchFamily="34" charset="0"/>
            </a:endParaRPr>
          </a:p>
          <a:p>
            <a:pPr marL="739775" marR="0" lvl="0" indent="-277813">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rPr>
              <a:t>Installed new outlet covers and switch.</a:t>
            </a:r>
            <a:endParaRPr lang="en-US" sz="1600" dirty="0">
              <a:effectLst/>
              <a:latin typeface="Calibri" panose="020F0502020204030204" pitchFamily="34" charset="0"/>
              <a:ea typeface="Calibri" panose="020F0502020204030204" pitchFamily="34" charset="0"/>
            </a:endParaRPr>
          </a:p>
          <a:p>
            <a:pPr marL="461963" marR="0" indent="-174625">
              <a:spcBef>
                <a:spcPts val="0"/>
              </a:spcBef>
              <a:spcAft>
                <a:spcPts val="0"/>
              </a:spcAft>
              <a:buFont typeface="Arial" panose="020B0604020202020204" pitchFamily="34" charset="0"/>
              <a:buChar char="•"/>
            </a:pPr>
            <a:r>
              <a:rPr lang="en-US" sz="1600" b="1" dirty="0">
                <a:effectLst/>
                <a:latin typeface="Calibri" panose="020F0502020204030204" pitchFamily="34" charset="0"/>
                <a:ea typeface="Calibri" panose="020F0502020204030204" pitchFamily="34" charset="0"/>
              </a:rPr>
              <a:t>Mop closet:</a:t>
            </a:r>
            <a:endParaRPr lang="en-US" sz="1600" dirty="0">
              <a:effectLst/>
              <a:latin typeface="Calibri" panose="020F0502020204030204" pitchFamily="34" charset="0"/>
              <a:ea typeface="Calibri" panose="020F0502020204030204" pitchFamily="34" charset="0"/>
            </a:endParaRPr>
          </a:p>
          <a:p>
            <a:pPr marL="739775" marR="0" lvl="0" indent="-277813">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rPr>
              <a:t>Repaired the floor </a:t>
            </a:r>
            <a:endParaRPr lang="en-US" sz="1600" dirty="0">
              <a:effectLst/>
              <a:latin typeface="Calibri" panose="020F0502020204030204" pitchFamily="34" charset="0"/>
              <a:ea typeface="Calibri" panose="020F0502020204030204" pitchFamily="34" charset="0"/>
            </a:endParaRPr>
          </a:p>
          <a:p>
            <a:pPr marL="739775" marR="0" lvl="0" indent="-277813">
              <a:spcBef>
                <a:spcPts val="0"/>
              </a:spcBef>
              <a:spcAft>
                <a:spcPts val="0"/>
              </a:spcAft>
              <a:buFont typeface="Wingdings" panose="05000000000000000000" pitchFamily="2" charset="2"/>
              <a:buChar char="Ø"/>
            </a:pPr>
            <a:r>
              <a:rPr lang="en-US" sz="1600" dirty="0">
                <a:effectLst/>
                <a:latin typeface="Calibri" panose="020F0502020204030204" pitchFamily="34" charset="0"/>
                <a:ea typeface="Times New Roman" panose="02020603050405020304" pitchFamily="18" charset="0"/>
              </a:rPr>
              <a:t>Repaired the sink </a:t>
            </a:r>
            <a:endParaRPr lang="en-US" sz="1600" dirty="0">
              <a:effectLst/>
              <a:latin typeface="Calibri" panose="020F0502020204030204" pitchFamily="34" charset="0"/>
              <a:ea typeface="Calibri" panose="020F0502020204030204" pitchFamily="34" charset="0"/>
            </a:endParaRPr>
          </a:p>
          <a:p>
            <a:pPr marL="461963" marR="0" indent="-174625">
              <a:spcBef>
                <a:spcPts val="0"/>
              </a:spcBef>
              <a:spcAft>
                <a:spcPts val="0"/>
              </a:spcAft>
              <a:buFont typeface="Arial" panose="020B0604020202020204" pitchFamily="34" charset="0"/>
              <a:buChar char="•"/>
            </a:pPr>
            <a:r>
              <a:rPr lang="en-US" sz="1600" dirty="0">
                <a:effectLst/>
                <a:latin typeface="Calibri" panose="020F0502020204030204" pitchFamily="34" charset="0"/>
                <a:ea typeface="Calibri" panose="020F0502020204030204" pitchFamily="34" charset="0"/>
              </a:rPr>
              <a:t>We had budgeted $14,500; these maintenance items were completed in 3 weeks and under budget for the work.</a:t>
            </a:r>
            <a:endParaRPr kumimoji="0" lang="en-US" sz="1800" b="0" i="0" u="none" strike="noStrike" kern="1200" cap="none" spc="0" normalizeH="0" baseline="0" noProof="0" dirty="0">
              <a:ln>
                <a:noFill/>
              </a:ln>
              <a:solidFill>
                <a:prstClr val="black"/>
              </a:solidFill>
              <a:effectLst/>
              <a:highlight>
                <a:srgbClr val="FFFF00"/>
              </a:highligh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082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209003"/>
            <a:ext cx="8229600" cy="76605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0" normalizeH="0" baseline="0" noProof="0" dirty="0">
                <a:ln>
                  <a:noFill/>
                </a:ln>
                <a:solidFill>
                  <a:prstClr val="black"/>
                </a:solidFill>
                <a:effectLst/>
                <a:uLnTx/>
                <a:uFillTx/>
                <a:ea typeface="+mn-ea"/>
                <a:cs typeface="+mn-cs"/>
              </a:rPr>
              <a:t>GM LEADERSHIP REPORT (continued)</a:t>
            </a:r>
          </a:p>
        </p:txBody>
      </p:sp>
      <p:sp>
        <p:nvSpPr>
          <p:cNvPr id="5" name="TextBox 4">
            <a:extLst>
              <a:ext uri="{FF2B5EF4-FFF2-40B4-BE49-F238E27FC236}">
                <a16:creationId xmlns:a16="http://schemas.microsoft.com/office/drawing/2014/main" id="{20D21D6E-2AA2-4E42-A1C2-B95070C3EFC6}"/>
              </a:ext>
            </a:extLst>
          </p:cNvPr>
          <p:cNvSpPr txBox="1"/>
          <p:nvPr/>
        </p:nvSpPr>
        <p:spPr>
          <a:xfrm>
            <a:off x="740229" y="1196655"/>
            <a:ext cx="7663543" cy="5139869"/>
          </a:xfrm>
          <a:prstGeom prst="rect">
            <a:avLst/>
          </a:prstGeom>
          <a:noFill/>
        </p:spPr>
        <p:txBody>
          <a:bodyPr wrap="square">
            <a:spAutoFit/>
          </a:bodyPr>
          <a:lstStyle/>
          <a:p>
            <a:pPr algn="ctr"/>
            <a:r>
              <a:rPr lang="en-US" sz="2000" b="1" dirty="0"/>
              <a:t>Drainage - Pipe Replacement Update   </a:t>
            </a:r>
          </a:p>
          <a:p>
            <a:pPr algn="ctr"/>
            <a:r>
              <a:rPr lang="en-US" sz="2000" b="1" dirty="0"/>
              <a:t>(Budget FY - 2020/2021 $500,000)</a:t>
            </a:r>
          </a:p>
          <a:p>
            <a:endParaRPr lang="en-US" dirty="0"/>
          </a:p>
          <a:p>
            <a:r>
              <a:rPr lang="en-US" dirty="0"/>
              <a:t>Board Approved Contract for $207,167.47 Staff recommended Contractor Pelican Underground LLC</a:t>
            </a:r>
          </a:p>
          <a:p>
            <a:pPr marL="339725" indent="-165100">
              <a:buFont typeface="Arial" panose="020B0604020202020204" pitchFamily="34" charset="0"/>
              <a:buChar char="•"/>
            </a:pPr>
            <a:r>
              <a:rPr lang="en-US" dirty="0"/>
              <a:t>Work to begin beginning of April on 12 pipes at the following locations:</a:t>
            </a:r>
          </a:p>
          <a:p>
            <a:pPr marL="627063" indent="-227013"/>
            <a:r>
              <a:rPr lang="en-US" dirty="0"/>
              <a:t>o	Under Ocean Parkway by RT 90 - 4 pipes</a:t>
            </a:r>
          </a:p>
          <a:p>
            <a:pPr marL="627063" indent="-227013"/>
            <a:r>
              <a:rPr lang="en-US" dirty="0"/>
              <a:t>o	215 Ocean Parkway</a:t>
            </a:r>
          </a:p>
          <a:p>
            <a:pPr marL="627063" indent="-227013"/>
            <a:r>
              <a:rPr lang="en-US" dirty="0"/>
              <a:t>o	159 Ocean Parkway</a:t>
            </a:r>
          </a:p>
          <a:p>
            <a:pPr marL="627063" indent="-227013"/>
            <a:r>
              <a:rPr lang="en-US" dirty="0"/>
              <a:t>o	736 Ocean Parkway</a:t>
            </a:r>
          </a:p>
          <a:p>
            <a:pPr marL="627063" indent="-227013"/>
            <a:r>
              <a:rPr lang="en-US" dirty="0"/>
              <a:t>o	30 Offshore</a:t>
            </a:r>
          </a:p>
          <a:p>
            <a:pPr marL="627063" indent="-227013"/>
            <a:r>
              <a:rPr lang="en-US" dirty="0"/>
              <a:t>o	102 Robinhood</a:t>
            </a:r>
          </a:p>
          <a:p>
            <a:pPr marL="627063" indent="-227013"/>
            <a:r>
              <a:rPr lang="en-US" dirty="0"/>
              <a:t>o	Fosse Grange</a:t>
            </a:r>
          </a:p>
          <a:p>
            <a:pPr marL="627063" indent="-227013"/>
            <a:r>
              <a:rPr lang="en-US" dirty="0"/>
              <a:t>o	Four Way intersection South Gate</a:t>
            </a:r>
          </a:p>
          <a:p>
            <a:r>
              <a:rPr lang="en-US" dirty="0"/>
              <a:t>Staging will be at the Public Works Yard</a:t>
            </a:r>
          </a:p>
          <a:p>
            <a:r>
              <a:rPr lang="en-US" dirty="0"/>
              <a:t>Nobie Violante/Justin Riner to oversee work. Eddie Wells will interact with county for support </a:t>
            </a:r>
          </a:p>
          <a:p>
            <a:r>
              <a:rPr lang="en-US" dirty="0"/>
              <a:t>Project Status - </a:t>
            </a:r>
            <a:r>
              <a:rPr lang="en-US" b="1" dirty="0">
                <a:solidFill>
                  <a:srgbClr val="00B050"/>
                </a:solidFill>
              </a:rPr>
              <a:t>Green</a:t>
            </a:r>
          </a:p>
        </p:txBody>
      </p:sp>
    </p:spTree>
    <p:extLst>
      <p:ext uri="{BB962C8B-B14F-4D97-AF65-F5344CB8AC3E}">
        <p14:creationId xmlns:p14="http://schemas.microsoft.com/office/powerpoint/2010/main" val="4169401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165468"/>
            <a:ext cx="8229600" cy="76605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0" normalizeH="0" baseline="0" noProof="0" dirty="0">
                <a:ln>
                  <a:noFill/>
                </a:ln>
                <a:solidFill>
                  <a:prstClr val="black"/>
                </a:solidFill>
                <a:effectLst/>
                <a:uLnTx/>
                <a:uFillTx/>
                <a:ea typeface="+mn-ea"/>
                <a:cs typeface="+mn-cs"/>
              </a:rPr>
              <a:t>GM LEADERSHIP REPORT (continued)</a:t>
            </a:r>
          </a:p>
        </p:txBody>
      </p:sp>
      <p:sp>
        <p:nvSpPr>
          <p:cNvPr id="2" name="TextBox 1">
            <a:extLst>
              <a:ext uri="{FF2B5EF4-FFF2-40B4-BE49-F238E27FC236}">
                <a16:creationId xmlns:a16="http://schemas.microsoft.com/office/drawing/2014/main" id="{8911C00A-D99C-4053-9049-894ED305EA66}"/>
              </a:ext>
            </a:extLst>
          </p:cNvPr>
          <p:cNvSpPr txBox="1"/>
          <p:nvPr/>
        </p:nvSpPr>
        <p:spPr>
          <a:xfrm>
            <a:off x="104503" y="1393070"/>
            <a:ext cx="8934994" cy="4616648"/>
          </a:xfrm>
          <a:prstGeom prst="rect">
            <a:avLst/>
          </a:prstGeom>
          <a:noFill/>
        </p:spPr>
        <p:txBody>
          <a:bodyPr wrap="square" rtlCol="0">
            <a:spAutoFit/>
          </a:bodyPr>
          <a:lstStyle/>
          <a:p>
            <a:pPr marL="287338" marR="0" lvl="0" algn="ctr"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Customer Service</a:t>
            </a:r>
          </a:p>
          <a:p>
            <a:pPr marL="68580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 </a:t>
            </a:r>
          </a:p>
          <a:p>
            <a:pPr marL="685800" marR="0" fontAlgn="base">
              <a:spcBef>
                <a:spcPts val="0"/>
              </a:spcBef>
              <a:spcAft>
                <a:spcPts val="0"/>
              </a:spcAft>
            </a:pPr>
            <a:r>
              <a:rPr lang="en-US" dirty="0">
                <a:latin typeface="Calibri" panose="020F0502020204030204" pitchFamily="34" charset="0"/>
                <a:ea typeface="Times New Roman" panose="02020603050405020304" pitchFamily="18" charset="0"/>
              </a:rPr>
              <a:t>General questions, complaints, or concerns should be sent to info@oceanpines.org, or contact 410-641-7717 during business hours, or 410-641-7747 after business hours and on weekends.</a:t>
            </a:r>
          </a:p>
          <a:p>
            <a:pPr marL="685800" marR="0" fontAlgn="base">
              <a:spcBef>
                <a:spcPts val="0"/>
              </a:spcBef>
              <a:spcAft>
                <a:spcPts val="0"/>
              </a:spcAft>
            </a:pPr>
            <a:r>
              <a:rPr lang="en-US" dirty="0">
                <a:latin typeface="Calibri" panose="020F0502020204030204" pitchFamily="34" charset="0"/>
                <a:ea typeface="Times New Roman" panose="02020603050405020304" pitchFamily="18" charset="0"/>
              </a:rPr>
              <a:t> </a:t>
            </a:r>
          </a:p>
          <a:p>
            <a:pPr marL="685800" marR="0" fontAlgn="base">
              <a:spcBef>
                <a:spcPts val="0"/>
              </a:spcBef>
              <a:spcAft>
                <a:spcPts val="0"/>
              </a:spcAft>
            </a:pPr>
            <a:r>
              <a:rPr lang="en-US" dirty="0">
                <a:latin typeface="Calibri" panose="020F0502020204030204" pitchFamily="34" charset="0"/>
                <a:ea typeface="Times New Roman" panose="02020603050405020304" pitchFamily="18" charset="0"/>
              </a:rPr>
              <a:t>Level 1 - Marketing Coordinator Julie Malinowski and Public Works Office Manager Linda Martin will handle questions sent to that email address and redirect them to the proper person or department, if needed. </a:t>
            </a:r>
          </a:p>
          <a:p>
            <a:pPr marL="685800" marR="0" fontAlgn="base">
              <a:spcBef>
                <a:spcPts val="0"/>
              </a:spcBef>
              <a:spcAft>
                <a:spcPts val="0"/>
              </a:spcAft>
            </a:pPr>
            <a:endParaRPr lang="en-US" dirty="0">
              <a:latin typeface="Calibri" panose="020F0502020204030204" pitchFamily="34" charset="0"/>
              <a:ea typeface="Times New Roman" panose="02020603050405020304" pitchFamily="18" charset="0"/>
            </a:endParaRPr>
          </a:p>
          <a:p>
            <a:pPr marL="685800" marR="0" fontAlgn="base">
              <a:spcBef>
                <a:spcPts val="0"/>
              </a:spcBef>
              <a:spcAft>
                <a:spcPts val="0"/>
              </a:spcAft>
            </a:pPr>
            <a:r>
              <a:rPr lang="en-US" dirty="0">
                <a:latin typeface="Calibri" panose="020F0502020204030204" pitchFamily="34" charset="0"/>
                <a:ea typeface="Times New Roman" panose="02020603050405020304" pitchFamily="18" charset="0"/>
              </a:rPr>
              <a:t>Level 2 – Department Heads</a:t>
            </a:r>
          </a:p>
          <a:p>
            <a:pPr marL="685800" marR="0" fontAlgn="base">
              <a:spcBef>
                <a:spcPts val="0"/>
              </a:spcBef>
              <a:spcAft>
                <a:spcPts val="0"/>
              </a:spcAft>
            </a:pPr>
            <a:endParaRPr lang="en-US" dirty="0">
              <a:latin typeface="Calibri" panose="020F0502020204030204" pitchFamily="34" charset="0"/>
              <a:ea typeface="Times New Roman" panose="02020603050405020304" pitchFamily="18" charset="0"/>
            </a:endParaRPr>
          </a:p>
          <a:p>
            <a:pPr marL="685800" marR="0" fontAlgn="base">
              <a:spcBef>
                <a:spcPts val="0"/>
              </a:spcBef>
              <a:spcAft>
                <a:spcPts val="0"/>
              </a:spcAft>
            </a:pPr>
            <a:r>
              <a:rPr lang="en-US" dirty="0">
                <a:latin typeface="Calibri" panose="020F0502020204030204" pitchFamily="34" charset="0"/>
                <a:ea typeface="Times New Roman" panose="02020603050405020304" pitchFamily="18" charset="0"/>
              </a:rPr>
              <a:t>Level 3 – General Manager</a:t>
            </a:r>
          </a:p>
          <a:p>
            <a:pPr marL="685800" marR="0" fontAlgn="base">
              <a:spcBef>
                <a:spcPts val="0"/>
              </a:spcBef>
              <a:spcAft>
                <a:spcPts val="0"/>
              </a:spcAft>
            </a:pPr>
            <a:endParaRPr lang="en-US" dirty="0">
              <a:latin typeface="Calibri" panose="020F0502020204030204" pitchFamily="34" charset="0"/>
              <a:ea typeface="Times New Roman" panose="02020603050405020304" pitchFamily="18" charset="0"/>
            </a:endParaRPr>
          </a:p>
          <a:p>
            <a:pPr marL="685800" marR="0" fontAlgn="base">
              <a:spcBef>
                <a:spcPts val="0"/>
              </a:spcBef>
              <a:spcAft>
                <a:spcPts val="0"/>
              </a:spcAft>
            </a:pPr>
            <a:endParaRPr lang="en-US" dirty="0">
              <a:latin typeface="Calibri" panose="020F0502020204030204" pitchFamily="34" charset="0"/>
              <a:ea typeface="Times New Roman" panose="02020603050405020304" pitchFamily="18" charset="0"/>
            </a:endParaRPr>
          </a:p>
          <a:p>
            <a:pPr marL="685800" marR="0" fontAlgn="base">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8198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99C55-AFD3-4B77-B6E7-4C4A808F6548}"/>
              </a:ext>
            </a:extLst>
          </p:cNvPr>
          <p:cNvSpPr txBox="1"/>
          <p:nvPr/>
        </p:nvSpPr>
        <p:spPr>
          <a:xfrm>
            <a:off x="457200" y="121926"/>
            <a:ext cx="8229600" cy="766053"/>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0" normalizeH="0" baseline="0" noProof="0" dirty="0">
                <a:ln>
                  <a:noFill/>
                </a:ln>
                <a:solidFill>
                  <a:prstClr val="black"/>
                </a:solidFill>
                <a:effectLst/>
                <a:uLnTx/>
                <a:uFillTx/>
                <a:ea typeface="+mn-ea"/>
                <a:cs typeface="+mn-cs"/>
              </a:rPr>
              <a:t>GM LEADERSHIP REPORT (continued)</a:t>
            </a:r>
          </a:p>
        </p:txBody>
      </p:sp>
      <p:sp>
        <p:nvSpPr>
          <p:cNvPr id="2" name="TextBox 1">
            <a:extLst>
              <a:ext uri="{FF2B5EF4-FFF2-40B4-BE49-F238E27FC236}">
                <a16:creationId xmlns:a16="http://schemas.microsoft.com/office/drawing/2014/main" id="{8911C00A-D99C-4053-9049-894ED305EA66}"/>
              </a:ext>
            </a:extLst>
          </p:cNvPr>
          <p:cNvSpPr txBox="1"/>
          <p:nvPr/>
        </p:nvSpPr>
        <p:spPr>
          <a:xfrm>
            <a:off x="104503" y="1123112"/>
            <a:ext cx="8934994" cy="4616648"/>
          </a:xfrm>
          <a:prstGeom prst="rect">
            <a:avLst/>
          </a:prstGeom>
          <a:noFill/>
        </p:spPr>
        <p:txBody>
          <a:bodyPr wrap="square" rtlCol="0">
            <a:spAutoFit/>
          </a:bodyPr>
          <a:lstStyle/>
          <a:p>
            <a:pPr marL="287338" marR="0" lvl="0" algn="ctr" defTabSz="914400" rtl="0" eaLnBrk="1" fontAlgn="auto" latinLnBrk="0" hangingPunct="1">
              <a:lnSpc>
                <a:spcPct val="100000"/>
              </a:lnSpc>
              <a:spcBef>
                <a:spcPts val="0"/>
              </a:spcBef>
              <a:spcAft>
                <a:spcPts val="0"/>
              </a:spcAft>
              <a:buClrTx/>
              <a:buSzTx/>
              <a:tabLst/>
              <a:defRPr/>
            </a:pP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Organizational Updates</a:t>
            </a: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Aquatics Director Kathleen Cook</a:t>
            </a:r>
            <a:r>
              <a:rPr lang="en-US" sz="1800" dirty="0">
                <a:effectLst/>
                <a:latin typeface="Calibri" panose="020F0502020204030204" pitchFamily="34" charset="0"/>
                <a:ea typeface="Times New Roman" panose="02020603050405020304" pitchFamily="18" charset="0"/>
              </a:rPr>
              <a:t> is now responsible for Beach Parking, in addition to the Aquatics Department. She will now report directly to General Manager John Viola.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Recreation and Parks Director Debbie Donahue</a:t>
            </a:r>
            <a:r>
              <a:rPr lang="en-US" sz="1800" dirty="0">
                <a:effectLst/>
                <a:latin typeface="Calibri" panose="020F0502020204030204" pitchFamily="34" charset="0"/>
                <a:ea typeface="Times New Roman" panose="02020603050405020304" pitchFamily="18" charset="0"/>
              </a:rPr>
              <a:t> is now responsible for Racquet Sports, in addition to the Recreation and Parks Department and the Marinas. She also is now leading the beautification projects. </a:t>
            </a:r>
            <a:r>
              <a:rPr lang="en-US" sz="1800" b="1" dirty="0">
                <a:effectLst/>
                <a:latin typeface="Calibri" panose="020F0502020204030204" pitchFamily="34" charset="0"/>
                <a:ea typeface="Times New Roman" panose="02020603050405020304" pitchFamily="18" charset="0"/>
              </a:rPr>
              <a:t>Racquet Sports Manager </a:t>
            </a:r>
            <a:r>
              <a:rPr lang="en-US" sz="1800" dirty="0">
                <a:effectLst/>
                <a:latin typeface="Calibri" panose="020F0502020204030204" pitchFamily="34" charset="0"/>
                <a:ea typeface="Times New Roman" panose="02020603050405020304" pitchFamily="18" charset="0"/>
              </a:rPr>
              <a:t>and </a:t>
            </a:r>
            <a:r>
              <a:rPr lang="en-US" sz="1800" b="1" dirty="0">
                <a:effectLst/>
                <a:latin typeface="Calibri" panose="020F0502020204030204" pitchFamily="34" charset="0"/>
                <a:ea typeface="Times New Roman" panose="02020603050405020304" pitchFamily="18" charset="0"/>
              </a:rPr>
              <a:t>Tennis Pro Terry Underkoffler</a:t>
            </a:r>
            <a:r>
              <a:rPr lang="en-US" sz="1800" dirty="0">
                <a:effectLst/>
                <a:latin typeface="Calibri" panose="020F0502020204030204" pitchFamily="34" charset="0"/>
                <a:ea typeface="Times New Roman" panose="02020603050405020304" pitchFamily="18" charset="0"/>
              </a:rPr>
              <a:t>, and </a:t>
            </a:r>
            <a:r>
              <a:rPr lang="en-US" sz="1800" b="1" dirty="0">
                <a:effectLst/>
                <a:latin typeface="Calibri" panose="020F0502020204030204" pitchFamily="34" charset="0"/>
                <a:ea typeface="Times New Roman" panose="02020603050405020304" pitchFamily="18" charset="0"/>
              </a:rPr>
              <a:t>Racquet Sports Program Coordinator Tim McMullen</a:t>
            </a:r>
            <a:r>
              <a:rPr lang="en-US" sz="1800" dirty="0">
                <a:effectLst/>
                <a:latin typeface="Calibri" panose="020F0502020204030204" pitchFamily="34" charset="0"/>
                <a:ea typeface="Times New Roman" panose="02020603050405020304" pitchFamily="18" charset="0"/>
              </a:rPr>
              <a:t>, will report directly to Donahue. Donahue will continue to report to Viola.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Public Works Director Eddie Wells</a:t>
            </a:r>
            <a:r>
              <a:rPr lang="en-US" sz="1800" dirty="0">
                <a:effectLst/>
                <a:latin typeface="Calibri" panose="020F0502020204030204" pitchFamily="34" charset="0"/>
                <a:ea typeface="Times New Roman" panose="02020603050405020304" pitchFamily="18" charset="0"/>
              </a:rPr>
              <a:t> and </a:t>
            </a:r>
            <a:r>
              <a:rPr lang="en-US" sz="1800" b="1" dirty="0">
                <a:effectLst/>
                <a:latin typeface="Calibri" panose="020F0502020204030204" pitchFamily="34" charset="0"/>
                <a:ea typeface="Times New Roman" panose="02020603050405020304" pitchFamily="18" charset="0"/>
              </a:rPr>
              <a:t>Public Works Manager Nobie Violante</a:t>
            </a:r>
            <a:r>
              <a:rPr lang="en-US" sz="1800" dirty="0">
                <a:effectLst/>
                <a:latin typeface="Calibri" panose="020F0502020204030204" pitchFamily="34" charset="0"/>
                <a:ea typeface="Times New Roman" panose="02020603050405020304" pitchFamily="18" charset="0"/>
              </a:rPr>
              <a:t> are now responsible for the oversight and coordination of the Bainbridge Pond drainage project, of which they were already key team members. That is in addition to their existing responsibilities running the Public Works Department. Wells will report to Viola, and Violante will report to Wells.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Times New Roman" panose="02020603050405020304" pitchFamily="18" charset="0"/>
              </a:rPr>
              <a:t>Director of Finance/Controller Steve Phillips</a:t>
            </a:r>
            <a:r>
              <a:rPr lang="en-US" sz="1800" dirty="0">
                <a:effectLst/>
                <a:latin typeface="Calibri" panose="020F0502020204030204" pitchFamily="34" charset="0"/>
                <a:ea typeface="Times New Roman" panose="02020603050405020304" pitchFamily="18" charset="0"/>
              </a:rPr>
              <a:t> will lead the strategic planning effort, in addition to his existing responsibilities of Finance, Membership, IT and Human Resources. Phillips will continue to report to Viola. </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8042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utdoor&#10;&#10;Description automatically generated">
            <a:extLst>
              <a:ext uri="{FF2B5EF4-FFF2-40B4-BE49-F238E27FC236}">
                <a16:creationId xmlns:a16="http://schemas.microsoft.com/office/drawing/2014/main" id="{B4BFE069-009D-4737-903A-58EEB50F44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482850" y="1862138"/>
            <a:ext cx="4178300" cy="3133724"/>
          </a:xfrm>
          <a:prstGeom prst="rect">
            <a:avLst/>
          </a:prstGeom>
        </p:spPr>
      </p:pic>
      <p:sp>
        <p:nvSpPr>
          <p:cNvPr id="6" name="TextBox 5">
            <a:extLst>
              <a:ext uri="{FF2B5EF4-FFF2-40B4-BE49-F238E27FC236}">
                <a16:creationId xmlns:a16="http://schemas.microsoft.com/office/drawing/2014/main" id="{87A87509-B89C-4E4C-B4A8-42696BB29D62}"/>
              </a:ext>
            </a:extLst>
          </p:cNvPr>
          <p:cNvSpPr txBox="1"/>
          <p:nvPr/>
        </p:nvSpPr>
        <p:spPr>
          <a:xfrm>
            <a:off x="0" y="330047"/>
            <a:ext cx="9144000" cy="400110"/>
          </a:xfrm>
          <a:prstGeom prst="rect">
            <a:avLst/>
          </a:prstGeom>
          <a:noFill/>
        </p:spPr>
        <p:txBody>
          <a:bodyPr wrap="square" rtlCol="0">
            <a:spAutoFit/>
          </a:bodyPr>
          <a:lstStyle/>
          <a:p>
            <a:pPr algn="ctr"/>
            <a:r>
              <a:rPr lang="en-US" sz="2000" b="1" dirty="0"/>
              <a:t>PHASE II BULKHEAD PROJECT:  PINTAIL DRIVE AND NORTH PINTAIL DRIVE</a:t>
            </a:r>
          </a:p>
        </p:txBody>
      </p:sp>
      <p:sp>
        <p:nvSpPr>
          <p:cNvPr id="8" name="TextBox 7">
            <a:extLst>
              <a:ext uri="{FF2B5EF4-FFF2-40B4-BE49-F238E27FC236}">
                <a16:creationId xmlns:a16="http://schemas.microsoft.com/office/drawing/2014/main" id="{E5534F8C-58C1-48CE-8C3E-16D3D2B03556}"/>
              </a:ext>
            </a:extLst>
          </p:cNvPr>
          <p:cNvSpPr txBox="1"/>
          <p:nvPr/>
        </p:nvSpPr>
        <p:spPr>
          <a:xfrm>
            <a:off x="6407677" y="1339850"/>
            <a:ext cx="2530136" cy="1600438"/>
          </a:xfrm>
          <a:prstGeom prst="rect">
            <a:avLst/>
          </a:prstGeom>
          <a:noFill/>
        </p:spPr>
        <p:txBody>
          <a:bodyPr wrap="square" rtlCol="0">
            <a:spAutoFit/>
          </a:bodyPr>
          <a:lstStyle/>
          <a:p>
            <a:pPr algn="ctr"/>
            <a:r>
              <a:rPr lang="en-US" sz="1400" u="sng" dirty="0"/>
              <a:t>Contract Terms:</a:t>
            </a:r>
          </a:p>
          <a:p>
            <a:pPr algn="ctr"/>
            <a:r>
              <a:rPr lang="en-US" sz="1400" dirty="0"/>
              <a:t>March 15, 2020 – April 30, 2021</a:t>
            </a:r>
          </a:p>
          <a:p>
            <a:pPr algn="ctr"/>
            <a:r>
              <a:rPr lang="en-US" sz="1400" dirty="0"/>
              <a:t>$1,182,150.00</a:t>
            </a:r>
          </a:p>
          <a:p>
            <a:pPr algn="ctr"/>
            <a:r>
              <a:rPr lang="en-US" sz="1400" dirty="0"/>
              <a:t>3,330 linear feet of bulkhead</a:t>
            </a:r>
          </a:p>
          <a:p>
            <a:pPr algn="ctr"/>
            <a:endParaRPr lang="en-US" sz="1400" dirty="0"/>
          </a:p>
          <a:p>
            <a:pPr algn="ctr"/>
            <a:r>
              <a:rPr lang="en-US" sz="1400" u="sng" dirty="0"/>
              <a:t>Budgeted Amount:</a:t>
            </a:r>
          </a:p>
          <a:p>
            <a:pPr algn="ctr"/>
            <a:r>
              <a:rPr lang="en-US" sz="1400" dirty="0"/>
              <a:t>$1,192,500.00</a:t>
            </a:r>
            <a:endParaRPr lang="en-US" sz="1050" dirty="0"/>
          </a:p>
        </p:txBody>
      </p:sp>
      <p:sp>
        <p:nvSpPr>
          <p:cNvPr id="18" name="TextBox 17">
            <a:extLst>
              <a:ext uri="{FF2B5EF4-FFF2-40B4-BE49-F238E27FC236}">
                <a16:creationId xmlns:a16="http://schemas.microsoft.com/office/drawing/2014/main" id="{2C34F1A3-2019-4361-AAB8-622213F70E6A}"/>
              </a:ext>
            </a:extLst>
          </p:cNvPr>
          <p:cNvSpPr txBox="1"/>
          <p:nvPr/>
        </p:nvSpPr>
        <p:spPr>
          <a:xfrm>
            <a:off x="126622" y="1235342"/>
            <a:ext cx="2815888" cy="4401205"/>
          </a:xfrm>
          <a:prstGeom prst="rect">
            <a:avLst/>
          </a:prstGeom>
          <a:noFill/>
        </p:spPr>
        <p:txBody>
          <a:bodyPr wrap="square" rtlCol="0">
            <a:spAutoFit/>
          </a:bodyPr>
          <a:lstStyle/>
          <a:p>
            <a:pPr algn="ctr"/>
            <a:r>
              <a:rPr lang="en-US" sz="1400" u="sng" dirty="0"/>
              <a:t>Addresses:</a:t>
            </a:r>
          </a:p>
          <a:p>
            <a:pPr algn="ctr"/>
            <a:r>
              <a:rPr lang="en-US" sz="1400" dirty="0"/>
              <a:t>19, 21, 23, 25, 27, 29, 31, 33, 35, 37, 39, 41, 43, 45, 47, 49 Pintail Drive</a:t>
            </a:r>
          </a:p>
          <a:p>
            <a:pPr algn="ctr"/>
            <a:endParaRPr lang="en-US" sz="1400" dirty="0"/>
          </a:p>
          <a:p>
            <a:pPr algn="ctr"/>
            <a:r>
              <a:rPr lang="en-US" sz="1400" dirty="0"/>
              <a:t>4, 8, 12, 16, 18, 20, 22, 24, 26, 28, 39, 30, 32, 33, 34, 35, 36, 37, 38 North Pintail Drive</a:t>
            </a:r>
          </a:p>
          <a:p>
            <a:pPr algn="ctr"/>
            <a:endParaRPr lang="en-US" sz="1400" dirty="0"/>
          </a:p>
          <a:p>
            <a:pPr algn="ctr"/>
            <a:r>
              <a:rPr lang="en-US" sz="1400" dirty="0"/>
              <a:t>Pintail Drive Canal (corner of Pintail Drive and Ocean Parkway)</a:t>
            </a:r>
          </a:p>
          <a:p>
            <a:pPr algn="ctr"/>
            <a:endParaRPr lang="en-US" sz="1400" u="sng" dirty="0"/>
          </a:p>
          <a:p>
            <a:pPr algn="ctr"/>
            <a:r>
              <a:rPr lang="en-US" sz="1400" u="sng" dirty="0"/>
              <a:t>Current Project Status:</a:t>
            </a:r>
          </a:p>
          <a:p>
            <a:pPr algn="ctr"/>
            <a:r>
              <a:rPr lang="en-US" sz="1400" dirty="0"/>
              <a:t>Sheeting, tie backs, and pilings installed at all properties except:</a:t>
            </a:r>
          </a:p>
          <a:p>
            <a:pPr algn="ctr"/>
            <a:r>
              <a:rPr lang="en-US" sz="1400" dirty="0"/>
              <a:t>29, 32, 33, 34, 35, 36, 37, 38 (to be completed within the next few weeks)</a:t>
            </a:r>
          </a:p>
          <a:p>
            <a:pPr algn="ctr"/>
            <a:endParaRPr lang="en-US" sz="1400" dirty="0"/>
          </a:p>
          <a:p>
            <a:pPr algn="ctr"/>
            <a:r>
              <a:rPr lang="en-US" sz="1400" dirty="0"/>
              <a:t>Once completed, all new bulkheads will be backfilled/sodded</a:t>
            </a:r>
          </a:p>
        </p:txBody>
      </p:sp>
      <p:graphicFrame>
        <p:nvGraphicFramePr>
          <p:cNvPr id="11" name="Table 10">
            <a:extLst>
              <a:ext uri="{FF2B5EF4-FFF2-40B4-BE49-F238E27FC236}">
                <a16:creationId xmlns:a16="http://schemas.microsoft.com/office/drawing/2014/main" id="{40A51AB5-4DAA-479B-B939-40C8AEA1968E}"/>
              </a:ext>
            </a:extLst>
          </p:cNvPr>
          <p:cNvGraphicFramePr>
            <a:graphicFrameLocks noGrp="1"/>
          </p:cNvGraphicFramePr>
          <p:nvPr>
            <p:extLst>
              <p:ext uri="{D42A27DB-BD31-4B8C-83A1-F6EECF244321}">
                <p14:modId xmlns:p14="http://schemas.microsoft.com/office/powerpoint/2010/main" val="4197628326"/>
              </p:ext>
            </p:extLst>
          </p:nvPr>
        </p:nvGraphicFramePr>
        <p:xfrm>
          <a:off x="6201490" y="3429001"/>
          <a:ext cx="2942510" cy="1979019"/>
        </p:xfrm>
        <a:graphic>
          <a:graphicData uri="http://schemas.openxmlformats.org/drawingml/2006/table">
            <a:tbl>
              <a:tblPr>
                <a:tableStyleId>{5C22544A-7EE6-4342-B048-85BDC9FD1C3A}</a:tableStyleId>
              </a:tblPr>
              <a:tblGrid>
                <a:gridCol w="1851993">
                  <a:extLst>
                    <a:ext uri="{9D8B030D-6E8A-4147-A177-3AD203B41FA5}">
                      <a16:colId xmlns:a16="http://schemas.microsoft.com/office/drawing/2014/main" val="1493241357"/>
                    </a:ext>
                  </a:extLst>
                </a:gridCol>
                <a:gridCol w="1090517">
                  <a:extLst>
                    <a:ext uri="{9D8B030D-6E8A-4147-A177-3AD203B41FA5}">
                      <a16:colId xmlns:a16="http://schemas.microsoft.com/office/drawing/2014/main" val="4156353576"/>
                    </a:ext>
                  </a:extLst>
                </a:gridCol>
              </a:tblGrid>
              <a:tr h="282717">
                <a:tc>
                  <a:txBody>
                    <a:bodyPr/>
                    <a:lstStyle/>
                    <a:p>
                      <a:pPr algn="l" fontAlgn="b"/>
                      <a:r>
                        <a:rPr lang="en-US" sz="1100" b="1" u="none" strike="noStrike" dirty="0">
                          <a:effectLst/>
                        </a:rPr>
                        <a:t>Contract Amount:</a:t>
                      </a:r>
                      <a:endParaRPr lang="en-US" sz="1100" b="1" i="0" u="none" strike="noStrike" dirty="0">
                        <a:solidFill>
                          <a:srgbClr val="000000"/>
                        </a:solidFill>
                        <a:effectLst/>
                        <a:latin typeface="Calibri" panose="020F0502020204030204" pitchFamily="34" charset="0"/>
                      </a:endParaRPr>
                    </a:p>
                  </a:txBody>
                  <a:tcPr marL="5715" marR="5715" marT="5715" marB="0" anchor="b">
                    <a:solidFill>
                      <a:schemeClr val="bg1"/>
                    </a:solidFill>
                  </a:tcPr>
                </a:tc>
                <a:tc>
                  <a:txBody>
                    <a:bodyPr/>
                    <a:lstStyle/>
                    <a:p>
                      <a:pPr algn="l" fontAlgn="b"/>
                      <a:r>
                        <a:rPr lang="en-US" sz="1100" b="1" u="none" strike="noStrike" dirty="0">
                          <a:effectLst/>
                        </a:rPr>
                        <a:t> $   1,182,150.00 </a:t>
                      </a:r>
                      <a:endParaRPr lang="en-US" sz="1100" b="1" i="0" u="none" strike="noStrike" dirty="0">
                        <a:solidFill>
                          <a:srgbClr val="000000"/>
                        </a:solidFill>
                        <a:effectLst/>
                        <a:latin typeface="Calibri" panose="020F0502020204030204" pitchFamily="34" charset="0"/>
                      </a:endParaRPr>
                    </a:p>
                  </a:txBody>
                  <a:tcPr marL="5715" marR="5715" marT="5715" marB="0" anchor="b">
                    <a:solidFill>
                      <a:schemeClr val="bg1"/>
                    </a:solidFill>
                  </a:tcPr>
                </a:tc>
                <a:extLst>
                  <a:ext uri="{0D108BD9-81ED-4DB2-BD59-A6C34878D82A}">
                    <a16:rowId xmlns:a16="http://schemas.microsoft.com/office/drawing/2014/main" val="2131520589"/>
                  </a:ext>
                </a:extLst>
              </a:tr>
              <a:tr h="282717">
                <a:tc>
                  <a:txBody>
                    <a:bodyPr/>
                    <a:lstStyle/>
                    <a:p>
                      <a:pPr algn="l" fontAlgn="b"/>
                      <a:r>
                        <a:rPr lang="en-US" sz="1100" u="none" strike="noStrike" dirty="0">
                          <a:effectLst/>
                        </a:rPr>
                        <a:t>Payment - processed 10/5/2020</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bg1"/>
                    </a:solidFill>
                  </a:tcPr>
                </a:tc>
                <a:tc>
                  <a:txBody>
                    <a:bodyPr/>
                    <a:lstStyle/>
                    <a:p>
                      <a:pPr algn="l" fontAlgn="b"/>
                      <a:r>
                        <a:rPr lang="en-US" sz="1100" u="none" strike="noStrike">
                          <a:effectLst/>
                        </a:rPr>
                        <a:t> $       147,768.74 </a:t>
                      </a:r>
                      <a:endParaRPr lang="en-US" sz="1100" b="0" i="0" u="none" strike="noStrike">
                        <a:solidFill>
                          <a:srgbClr val="000000"/>
                        </a:solidFill>
                        <a:effectLst/>
                        <a:latin typeface="Calibri" panose="020F0502020204030204" pitchFamily="34" charset="0"/>
                      </a:endParaRPr>
                    </a:p>
                  </a:txBody>
                  <a:tcPr marL="5715" marR="5715" marT="5715" marB="0" anchor="b">
                    <a:solidFill>
                      <a:schemeClr val="bg1"/>
                    </a:solidFill>
                  </a:tcPr>
                </a:tc>
                <a:extLst>
                  <a:ext uri="{0D108BD9-81ED-4DB2-BD59-A6C34878D82A}">
                    <a16:rowId xmlns:a16="http://schemas.microsoft.com/office/drawing/2014/main" val="2421854029"/>
                  </a:ext>
                </a:extLst>
              </a:tr>
              <a:tr h="282717">
                <a:tc>
                  <a:txBody>
                    <a:bodyPr/>
                    <a:lstStyle/>
                    <a:p>
                      <a:pPr algn="l" fontAlgn="b"/>
                      <a:r>
                        <a:rPr lang="en-US" sz="1100" u="none" strike="noStrike" dirty="0">
                          <a:effectLst/>
                        </a:rPr>
                        <a:t>Payment - processed 11/5/2021</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bg1"/>
                    </a:solidFill>
                  </a:tcPr>
                </a:tc>
                <a:tc>
                  <a:txBody>
                    <a:bodyPr/>
                    <a:lstStyle/>
                    <a:p>
                      <a:pPr algn="l" fontAlgn="b"/>
                      <a:r>
                        <a:rPr lang="en-US" sz="1100" u="none" strike="noStrike" dirty="0">
                          <a:effectLst/>
                        </a:rPr>
                        <a:t> $         73,884.38 </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bg1"/>
                    </a:solidFill>
                  </a:tcPr>
                </a:tc>
                <a:extLst>
                  <a:ext uri="{0D108BD9-81ED-4DB2-BD59-A6C34878D82A}">
                    <a16:rowId xmlns:a16="http://schemas.microsoft.com/office/drawing/2014/main" val="4221669630"/>
                  </a:ext>
                </a:extLst>
              </a:tr>
              <a:tr h="282717">
                <a:tc>
                  <a:txBody>
                    <a:bodyPr/>
                    <a:lstStyle/>
                    <a:p>
                      <a:pPr algn="l" fontAlgn="b"/>
                      <a:r>
                        <a:rPr lang="en-US" sz="1100" u="none" strike="noStrike" dirty="0">
                          <a:effectLst/>
                        </a:rPr>
                        <a:t>Payment - processed 1/8/2021</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bg1"/>
                    </a:solidFill>
                  </a:tcPr>
                </a:tc>
                <a:tc>
                  <a:txBody>
                    <a:bodyPr/>
                    <a:lstStyle/>
                    <a:p>
                      <a:pPr algn="l" fontAlgn="b"/>
                      <a:r>
                        <a:rPr lang="en-US" sz="1100" u="none" strike="noStrike" dirty="0">
                          <a:effectLst/>
                        </a:rPr>
                        <a:t> $       147,768.74 </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bg1"/>
                    </a:solidFill>
                  </a:tcPr>
                </a:tc>
                <a:extLst>
                  <a:ext uri="{0D108BD9-81ED-4DB2-BD59-A6C34878D82A}">
                    <a16:rowId xmlns:a16="http://schemas.microsoft.com/office/drawing/2014/main" val="731249158"/>
                  </a:ext>
                </a:extLst>
              </a:tr>
              <a:tr h="282717">
                <a:tc>
                  <a:txBody>
                    <a:bodyPr/>
                    <a:lstStyle/>
                    <a:p>
                      <a:pPr algn="l" fontAlgn="b"/>
                      <a:r>
                        <a:rPr lang="en-US" sz="1100" u="none" strike="noStrike" dirty="0">
                          <a:effectLst/>
                        </a:rPr>
                        <a:t>Payment - processed 2/17/2021</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bg1"/>
                    </a:solidFill>
                  </a:tcPr>
                </a:tc>
                <a:tc>
                  <a:txBody>
                    <a:bodyPr/>
                    <a:lstStyle/>
                    <a:p>
                      <a:pPr algn="l" fontAlgn="b"/>
                      <a:r>
                        <a:rPr lang="en-US" sz="1100" u="none" strike="noStrike">
                          <a:effectLst/>
                        </a:rPr>
                        <a:t> $       147,768.75 </a:t>
                      </a:r>
                      <a:endParaRPr lang="en-US" sz="1100" b="0" i="0" u="none" strike="noStrike">
                        <a:solidFill>
                          <a:srgbClr val="000000"/>
                        </a:solidFill>
                        <a:effectLst/>
                        <a:latin typeface="Calibri" panose="020F0502020204030204" pitchFamily="34" charset="0"/>
                      </a:endParaRPr>
                    </a:p>
                  </a:txBody>
                  <a:tcPr marL="5715" marR="5715" marT="5715" marB="0" anchor="b">
                    <a:solidFill>
                      <a:schemeClr val="bg1"/>
                    </a:solidFill>
                  </a:tcPr>
                </a:tc>
                <a:extLst>
                  <a:ext uri="{0D108BD9-81ED-4DB2-BD59-A6C34878D82A}">
                    <a16:rowId xmlns:a16="http://schemas.microsoft.com/office/drawing/2014/main" val="3434369322"/>
                  </a:ext>
                </a:extLst>
              </a:tr>
              <a:tr h="282717">
                <a:tc>
                  <a:txBody>
                    <a:bodyPr/>
                    <a:lstStyle/>
                    <a:p>
                      <a:pPr algn="l" fontAlgn="b"/>
                      <a:r>
                        <a:rPr lang="en-US" sz="1100" u="none" strike="noStrike" dirty="0">
                          <a:effectLst/>
                        </a:rPr>
                        <a:t>Payment - processed 3/5/2021</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bg1"/>
                    </a:solidFill>
                  </a:tcPr>
                </a:tc>
                <a:tc>
                  <a:txBody>
                    <a:bodyPr/>
                    <a:lstStyle/>
                    <a:p>
                      <a:pPr algn="l" fontAlgn="b"/>
                      <a:r>
                        <a:rPr lang="en-US" sz="1100" u="none" strike="noStrike" dirty="0">
                          <a:effectLst/>
                        </a:rPr>
                        <a:t> $       147,768.75 </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bg1"/>
                    </a:solidFill>
                  </a:tcPr>
                </a:tc>
                <a:extLst>
                  <a:ext uri="{0D108BD9-81ED-4DB2-BD59-A6C34878D82A}">
                    <a16:rowId xmlns:a16="http://schemas.microsoft.com/office/drawing/2014/main" val="1920968087"/>
                  </a:ext>
                </a:extLst>
              </a:tr>
              <a:tr h="282717">
                <a:tc>
                  <a:txBody>
                    <a:bodyPr/>
                    <a:lstStyle/>
                    <a:p>
                      <a:pPr algn="l" fontAlgn="b"/>
                      <a:r>
                        <a:rPr lang="en-US" sz="1100" b="1" u="none" strike="noStrike" dirty="0">
                          <a:effectLst/>
                        </a:rPr>
                        <a:t>Balance:</a:t>
                      </a:r>
                      <a:endParaRPr lang="en-US" sz="1100" b="1" i="0" u="none" strike="noStrike" dirty="0">
                        <a:solidFill>
                          <a:srgbClr val="000000"/>
                        </a:solidFill>
                        <a:effectLst/>
                        <a:latin typeface="Calibri" panose="020F0502020204030204" pitchFamily="34" charset="0"/>
                      </a:endParaRPr>
                    </a:p>
                  </a:txBody>
                  <a:tcPr marL="5715" marR="5715" marT="5715" marB="0" anchor="b">
                    <a:solidFill>
                      <a:schemeClr val="bg1"/>
                    </a:solidFill>
                  </a:tcPr>
                </a:tc>
                <a:tc>
                  <a:txBody>
                    <a:bodyPr/>
                    <a:lstStyle/>
                    <a:p>
                      <a:pPr algn="l" fontAlgn="b"/>
                      <a:r>
                        <a:rPr lang="en-US" sz="1100" b="1" u="none" strike="noStrike" dirty="0">
                          <a:effectLst/>
                        </a:rPr>
                        <a:t> $       517,190.64 </a:t>
                      </a:r>
                      <a:endParaRPr lang="en-US" sz="1100" b="1" i="0" u="none" strike="noStrike" dirty="0">
                        <a:solidFill>
                          <a:srgbClr val="000000"/>
                        </a:solidFill>
                        <a:effectLst/>
                        <a:latin typeface="Calibri" panose="020F0502020204030204" pitchFamily="34" charset="0"/>
                      </a:endParaRPr>
                    </a:p>
                  </a:txBody>
                  <a:tcPr marL="5715" marR="5715" marT="5715" marB="0" anchor="b">
                    <a:solidFill>
                      <a:schemeClr val="bg1"/>
                    </a:solidFill>
                  </a:tcPr>
                </a:tc>
                <a:extLst>
                  <a:ext uri="{0D108BD9-81ED-4DB2-BD59-A6C34878D82A}">
                    <a16:rowId xmlns:a16="http://schemas.microsoft.com/office/drawing/2014/main" val="1582172846"/>
                  </a:ext>
                </a:extLst>
              </a:tr>
            </a:tbl>
          </a:graphicData>
        </a:graphic>
      </p:graphicFrame>
    </p:spTree>
    <p:extLst>
      <p:ext uri="{BB962C8B-B14F-4D97-AF65-F5344CB8AC3E}">
        <p14:creationId xmlns:p14="http://schemas.microsoft.com/office/powerpoint/2010/main" val="3354705051"/>
      </p:ext>
    </p:extLst>
  </p:cSld>
  <p:clrMapOvr>
    <a:masterClrMapping/>
  </p:clrMapOvr>
</p:sld>
</file>

<file path=ppt/theme/theme1.xml><?xml version="1.0" encoding="utf-8"?>
<a:theme xmlns:a="http://schemas.openxmlformats.org/drawingml/2006/main" name="SIBSON CONSULTING Document">
  <a:themeElements>
    <a:clrScheme name="Sibson">
      <a:dk1>
        <a:sysClr val="windowText" lastClr="000000"/>
      </a:dk1>
      <a:lt1>
        <a:sysClr val="window" lastClr="FFFFFF"/>
      </a:lt1>
      <a:dk2>
        <a:srgbClr val="000000"/>
      </a:dk2>
      <a:lt2>
        <a:srgbClr val="B2B4B3"/>
      </a:lt2>
      <a:accent1>
        <a:srgbClr val="A0CFEB"/>
      </a:accent1>
      <a:accent2>
        <a:srgbClr val="0065BD"/>
      </a:accent2>
      <a:accent3>
        <a:srgbClr val="429C35"/>
      </a:accent3>
      <a:accent4>
        <a:srgbClr val="616365"/>
      </a:accent4>
      <a:accent5>
        <a:srgbClr val="C4262E"/>
      </a:accent5>
      <a:accent6>
        <a:srgbClr val="EEAF30"/>
      </a:accent6>
      <a:hlink>
        <a:srgbClr val="0065BD"/>
      </a:hlink>
      <a:folHlink>
        <a:srgbClr val="7030A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50000"/>
          </a:spcBef>
          <a:spcAft>
            <a:spcPct val="0"/>
          </a:spcAft>
          <a:buClrTx/>
          <a:buSzTx/>
          <a:buFontTx/>
          <a:buNone/>
          <a:tabLst/>
          <a:defRPr kumimoji="0" lang="en-US" sz="1600" b="0" i="0" u="none" strike="noStrike" cap="none" normalizeH="0" baseline="0" smtClean="0">
            <a:ln>
              <a:noFill/>
            </a:ln>
            <a:solidFill>
              <a:schemeClr val="tx1"/>
            </a:solidFill>
            <a:effectLst/>
            <a:latin typeface="Arial" charset="0"/>
          </a:defRPr>
        </a:defPPr>
      </a:lstStyle>
    </a:lnDef>
  </a:objectDefaults>
  <a:extraClrSchemeLst>
    <a:extraClrScheme>
      <a:clrScheme name="Segal Report 1">
        <a:dk1>
          <a:srgbClr val="000000"/>
        </a:dk1>
        <a:lt1>
          <a:srgbClr val="FFFFFF"/>
        </a:lt1>
        <a:dk2>
          <a:srgbClr val="000000"/>
        </a:dk2>
        <a:lt2>
          <a:srgbClr val="B2B4B3"/>
        </a:lt2>
        <a:accent1>
          <a:srgbClr val="A0CFEB"/>
        </a:accent1>
        <a:accent2>
          <a:srgbClr val="C4262E"/>
        </a:accent2>
        <a:accent3>
          <a:srgbClr val="FFFFFF"/>
        </a:accent3>
        <a:accent4>
          <a:srgbClr val="000000"/>
        </a:accent4>
        <a:accent5>
          <a:srgbClr val="CDE4F3"/>
        </a:accent5>
        <a:accent6>
          <a:srgbClr val="B12129"/>
        </a:accent6>
        <a:hlink>
          <a:srgbClr val="3F9C35"/>
        </a:hlink>
        <a:folHlink>
          <a:srgbClr val="0098D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IBSON CONSULTING Document" id="{8B48DD64-9FB5-4282-8588-7B21241C64BB}" vid="{85534FED-CE0B-46C2-A386-62A7B1E791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Seashells">
      <a:dk1>
        <a:srgbClr val="634823"/>
      </a:dk1>
      <a:lt1>
        <a:sysClr val="window" lastClr="FFFFFF"/>
      </a:lt1>
      <a:dk2>
        <a:srgbClr val="000000"/>
      </a:dk2>
      <a:lt2>
        <a:srgbClr val="F9EDD7"/>
      </a:lt2>
      <a:accent1>
        <a:srgbClr val="803C63"/>
      </a:accent1>
      <a:accent2>
        <a:srgbClr val="5A95A4"/>
      </a:accent2>
      <a:accent3>
        <a:srgbClr val="EBB419"/>
      </a:accent3>
      <a:accent4>
        <a:srgbClr val="E1771F"/>
      </a:accent4>
      <a:accent5>
        <a:srgbClr val="648C7A"/>
      </a:accent5>
      <a:accent6>
        <a:srgbClr val="ACBB51"/>
      </a:accent6>
      <a:hlink>
        <a:srgbClr val="5A95A4"/>
      </a:hlink>
      <a:folHlink>
        <a:srgbClr val="E1771F"/>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6413</TotalTime>
  <Words>2087</Words>
  <Application>Microsoft Office PowerPoint</Application>
  <PresentationFormat>On-screen Show (4:3)</PresentationFormat>
  <Paragraphs>373</Paragraphs>
  <Slides>23</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Arial</vt:lpstr>
      <vt:lpstr>Arial Black</vt:lpstr>
      <vt:lpstr>Arial Narrow</vt:lpstr>
      <vt:lpstr>Calibri</vt:lpstr>
      <vt:lpstr>Calibri Light</vt:lpstr>
      <vt:lpstr>Century Gothic</vt:lpstr>
      <vt:lpstr>Corbel</vt:lpstr>
      <vt:lpstr>Franklin Gothic Medium</vt:lpstr>
      <vt:lpstr>Gill Sans MT</vt:lpstr>
      <vt:lpstr>Symbol</vt:lpstr>
      <vt:lpstr>Times New Roman</vt:lpstr>
      <vt:lpstr>Wingdings</vt:lpstr>
      <vt:lpstr>Wingdings 2</vt:lpstr>
      <vt:lpstr>SIBSON CONSULTING Document</vt:lpstr>
      <vt:lpstr>Office Theme</vt:lpstr>
      <vt:lpstr>GM Leadership Report John Viola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Financial Change  Month of February 2021</vt:lpstr>
      <vt:lpstr>Financial Change YTD February 2021</vt:lpstr>
      <vt:lpstr> Detail for the Month of February Favor/(Unfavorable) Vs. Budget </vt:lpstr>
      <vt:lpstr>Detail for February YTD Favor/(Unfavorable) Vs. Budget </vt:lpstr>
      <vt:lpstr>Treasurer’s Report -  Doug Parks</vt:lpstr>
      <vt:lpstr>PowerPoint Presentation</vt:lpstr>
      <vt:lpstr>PowerPoint Presentation</vt:lpstr>
      <vt:lpstr>Unaudited Reserves February 2021 ($Millions)</vt:lpstr>
      <vt:lpstr>Reserves 4/30/21 unaudited estimate (in thousands)</vt:lpstr>
      <vt:lpstr>Public Comments</vt:lpstr>
      <vt:lpstr>Bid Request Approvals over $15,000  Public Works / Racquet Sports – Court Crack repair Administration - Level II Capital Reserve Study    </vt:lpstr>
      <vt:lpstr>PowerPoint Presentation</vt:lpstr>
      <vt:lpstr>PowerPoint Presentation</vt:lpstr>
      <vt:lpstr>CPI Violations- 4 Raft Road – Roof Maintenance 18 King Richard Rd. – Roof Maintenance 19 King Richard Rd. - Roof Maintenance 9 Camelot Circle - Roof Maintenance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dc:title>
  <dc:creator>Michelle Bennett</dc:creator>
  <cp:lastModifiedBy>Michelle Bennett</cp:lastModifiedBy>
  <cp:revision>124</cp:revision>
  <cp:lastPrinted>2021-03-17T13:57:21Z</cp:lastPrinted>
  <dcterms:created xsi:type="dcterms:W3CDTF">2021-01-13T14:26:54Z</dcterms:created>
  <dcterms:modified xsi:type="dcterms:W3CDTF">2021-03-19T20:15:23Z</dcterms:modified>
</cp:coreProperties>
</file>