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343" r:id="rId1"/>
    <p:sldMasterId id="2147484386" r:id="rId2"/>
  </p:sldMasterIdLst>
  <p:notesMasterIdLst>
    <p:notesMasterId r:id="rId30"/>
  </p:notesMasterIdLst>
  <p:handoutMasterIdLst>
    <p:handoutMasterId r:id="rId31"/>
  </p:handoutMasterIdLst>
  <p:sldIdLst>
    <p:sldId id="267" r:id="rId3"/>
    <p:sldId id="274" r:id="rId4"/>
    <p:sldId id="281" r:id="rId5"/>
    <p:sldId id="280" r:id="rId6"/>
    <p:sldId id="556" r:id="rId7"/>
    <p:sldId id="683" r:id="rId8"/>
    <p:sldId id="722" r:id="rId9"/>
    <p:sldId id="719" r:id="rId10"/>
    <p:sldId id="724" r:id="rId11"/>
    <p:sldId id="653" r:id="rId12"/>
    <p:sldId id="654" r:id="rId13"/>
    <p:sldId id="655" r:id="rId14"/>
    <p:sldId id="656" r:id="rId15"/>
    <p:sldId id="582" r:id="rId16"/>
    <p:sldId id="623" r:id="rId17"/>
    <p:sldId id="257" r:id="rId18"/>
    <p:sldId id="624" r:id="rId19"/>
    <p:sldId id="625" r:id="rId20"/>
    <p:sldId id="284" r:id="rId21"/>
    <p:sldId id="285" r:id="rId22"/>
    <p:sldId id="700" r:id="rId23"/>
    <p:sldId id="725" r:id="rId24"/>
    <p:sldId id="690" r:id="rId25"/>
    <p:sldId id="567" r:id="rId26"/>
    <p:sldId id="287" r:id="rId27"/>
    <p:sldId id="290" r:id="rId28"/>
    <p:sldId id="291" r:id="rId2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88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E1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706" autoAdjust="0"/>
  </p:normalViewPr>
  <p:slideViewPr>
    <p:cSldViewPr snapToGrid="0">
      <p:cViewPr varScale="1">
        <p:scale>
          <a:sx n="110" d="100"/>
          <a:sy n="110" d="100"/>
        </p:scale>
        <p:origin x="1542" y="108"/>
      </p:cViewPr>
      <p:guideLst>
        <p:guide pos="288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3" d="100"/>
          <a:sy n="63" d="100"/>
        </p:scale>
        <p:origin x="28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FY 2020-2021 Assessment Collection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608294930875576E-3"/>
          <c:y val="9.1954926624737948E-2"/>
          <c:w val="0.9665144596651446"/>
          <c:h val="0.84201187705310421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71000">
                  <a:srgbClr val="FF0000"/>
                </a:gs>
                <a:gs pos="25000">
                  <a:srgbClr val="00B05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ln>
              <a:solidFill>
                <a:srgbClr val="FF0000">
                  <a:alpha val="97000"/>
                </a:srgbClr>
              </a:solidFill>
            </a:ln>
            <a:effectLst/>
          </c:spPr>
          <c:invertIfNegative val="0"/>
          <c:dLbls>
            <c:dLbl>
              <c:idx val="7"/>
              <c:layout>
                <c:manualLayout>
                  <c:x val="0"/>
                  <c:y val="7.86163522012578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9D8-44C2-A216-4E6EBFE3DDB3}"/>
                </c:ext>
              </c:extLst>
            </c:dLbl>
            <c:dLbl>
              <c:idx val="8"/>
              <c:layout>
                <c:manualLayout>
                  <c:x val="3.0406824146980609E-3"/>
                  <c:y val="6.51387326584173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9D8-44C2-A216-4E6EBFE3DDB3}"/>
                </c:ext>
              </c:extLst>
            </c:dLbl>
            <c:dLbl>
              <c:idx val="9"/>
              <c:layout>
                <c:manualLayout>
                  <c:x val="3.3035870516185477E-3"/>
                  <c:y val="9.13448318960126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9D8-44C2-A216-4E6EBFE3DDB3}"/>
                </c:ext>
              </c:extLst>
            </c:dLbl>
            <c:dLbl>
              <c:idx val="10"/>
              <c:layout>
                <c:manualLayout>
                  <c:x val="1.4269466316710411E-3"/>
                  <c:y val="9.77096612923382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9D8-44C2-A216-4E6EBFE3DD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'Summary (2)'!$A$6:$A$16</c:f>
              <c:strCache>
                <c:ptCount val="11"/>
                <c:pt idx="0">
                  <c:v>Mar 2020</c:v>
                </c:pt>
                <c:pt idx="1">
                  <c:v>Apr 2020</c:v>
                </c:pt>
                <c:pt idx="2">
                  <c:v>May 2020</c:v>
                </c:pt>
                <c:pt idx="3">
                  <c:v>Jun 2020</c:v>
                </c:pt>
                <c:pt idx="4">
                  <c:v>Jul 2020</c:v>
                </c:pt>
                <c:pt idx="5">
                  <c:v>Aug 2020</c:v>
                </c:pt>
                <c:pt idx="6">
                  <c:v>Sep 2020</c:v>
                </c:pt>
                <c:pt idx="7">
                  <c:v>Oct 2020</c:v>
                </c:pt>
                <c:pt idx="8">
                  <c:v>Nov 2020</c:v>
                </c:pt>
                <c:pt idx="9">
                  <c:v>Dec 2020</c:v>
                </c:pt>
                <c:pt idx="10">
                  <c:v>Jan 2021</c:v>
                </c:pt>
              </c:strCache>
            </c:strRef>
          </c:cat>
          <c:val>
            <c:numRef>
              <c:f>'Summary (2)'!$C$6:$C$16</c:f>
              <c:numCache>
                <c:formatCode>"$"#,##0.00</c:formatCode>
                <c:ptCount val="11"/>
                <c:pt idx="0">
                  <c:v>813196.7300000001</c:v>
                </c:pt>
                <c:pt idx="1">
                  <c:v>4381068.78</c:v>
                </c:pt>
                <c:pt idx="2">
                  <c:v>6257744.8100000005</c:v>
                </c:pt>
                <c:pt idx="3">
                  <c:v>7169453.8600000003</c:v>
                </c:pt>
                <c:pt idx="4">
                  <c:v>8052983.54</c:v>
                </c:pt>
                <c:pt idx="5">
                  <c:v>8417373.0899999999</c:v>
                </c:pt>
                <c:pt idx="6">
                  <c:v>8598212.5500000007</c:v>
                </c:pt>
                <c:pt idx="7">
                  <c:v>8704811.7400000002</c:v>
                </c:pt>
                <c:pt idx="8">
                  <c:v>8759948.0099999998</c:v>
                </c:pt>
                <c:pt idx="9">
                  <c:v>8811975.2200000007</c:v>
                </c:pt>
                <c:pt idx="10">
                  <c:v>8872591.6000000015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9D8-44C2-A216-4E6EBFE3DDB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1"/>
        <c:overlap val="-27"/>
        <c:axId val="419707680"/>
        <c:axId val="419712272"/>
      </c:barChart>
      <c:scatterChart>
        <c:scatterStyle val="lineMarker"/>
        <c:varyColors val="0"/>
        <c:ser>
          <c:idx val="1"/>
          <c:order val="1"/>
          <c:tx>
            <c:v>Collected 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2.2511569106388955E-2"/>
                  <c:y val="-2.463312368972746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D8A5CC5-4562-44F9-8E07-D71F8392D429}" type="YVALUE">
                      <a:rPr lang="en-US" sz="1200" b="1" i="1">
                        <a:solidFill>
                          <a:sysClr val="windowText" lastClr="000000"/>
                        </a:solidFill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[Y 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632309217046581"/>
                      <c:h val="4.770712623186252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9D8-44C2-A216-4E6EBFE3DD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errBars>
            <c:errDir val="x"/>
            <c:errBarType val="plus"/>
            <c:errValType val="fixedVal"/>
            <c:noEndCap val="1"/>
            <c:val val="11"/>
            <c:spPr>
              <a:noFill/>
              <a:ln w="22225" cap="flat" cmpd="sng" algn="ctr">
                <a:solidFill>
                  <a:srgbClr val="FF0000"/>
                </a:solidFill>
                <a:round/>
              </a:ln>
              <a:effectLst/>
            </c:spPr>
          </c:errBars>
          <c:errBars>
            <c:errDir val="y"/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Lit>
              <c:formatCode>General</c:formatCode>
              <c:ptCount val="1"/>
              <c:pt idx="0">
                <c:v>0.5</c:v>
              </c:pt>
            </c:numLit>
          </c:xVal>
          <c:yVal>
            <c:numRef>
              <c:f>'Summary (2)'!$C$3</c:f>
              <c:numCache>
                <c:formatCode>"$"#,##0.00</c:formatCode>
                <c:ptCount val="1"/>
                <c:pt idx="0">
                  <c:v>9126236.9000000004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99D8-44C2-A216-4E6EBFE3DDB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419707680"/>
        <c:axId val="419712272"/>
      </c:scatterChart>
      <c:catAx>
        <c:axId val="419707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712272"/>
        <c:crosses val="autoZero"/>
        <c:auto val="1"/>
        <c:lblAlgn val="ctr"/>
        <c:lblOffset val="100"/>
        <c:noMultiLvlLbl val="0"/>
      </c:catAx>
      <c:valAx>
        <c:axId val="419712272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&quot;$&quot;#,##0.00" sourceLinked="1"/>
        <c:majorTickMark val="none"/>
        <c:minorTickMark val="none"/>
        <c:tickLblPos val="nextTo"/>
        <c:crossAx val="419707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17" tIns="46559" rIns="93117" bIns="4655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17" tIns="46559" rIns="93117" bIns="46559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2/19/2021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73"/>
            <a:ext cx="3037840" cy="466433"/>
          </a:xfrm>
          <a:prstGeom prst="rect">
            <a:avLst/>
          </a:prstGeom>
        </p:spPr>
        <p:txBody>
          <a:bodyPr vert="horz" lIns="93117" tIns="46559" rIns="93117" bIns="4655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73"/>
            <a:ext cx="3037840" cy="466433"/>
          </a:xfrm>
          <a:prstGeom prst="rect">
            <a:avLst/>
          </a:prstGeom>
        </p:spPr>
        <p:txBody>
          <a:bodyPr vert="horz" lIns="93117" tIns="46559" rIns="93117" bIns="46559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17" tIns="46559" rIns="93117" bIns="4655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17" tIns="46559" rIns="93117" bIns="46559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2/19/2021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7" tIns="46559" rIns="93117" bIns="46559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137535"/>
          </a:xfrm>
          <a:prstGeom prst="rect">
            <a:avLst/>
          </a:prstGeom>
        </p:spPr>
        <p:txBody>
          <a:bodyPr vert="horz" lIns="93117" tIns="46559" rIns="93117" bIns="46559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73"/>
            <a:ext cx="3037840" cy="466433"/>
          </a:xfrm>
          <a:prstGeom prst="rect">
            <a:avLst/>
          </a:prstGeom>
        </p:spPr>
        <p:txBody>
          <a:bodyPr vert="horz" lIns="93117" tIns="46559" rIns="93117" bIns="4655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73"/>
            <a:ext cx="3037840" cy="466433"/>
          </a:xfrm>
          <a:prstGeom prst="rect">
            <a:avLst/>
          </a:prstGeom>
        </p:spPr>
        <p:txBody>
          <a:bodyPr vert="horz" lIns="93117" tIns="46559" rIns="93117" bIns="46559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47"/>
          <p:cNvSpPr txBox="1">
            <a:spLocks noChangeArrowheads="1"/>
          </p:cNvSpPr>
          <p:nvPr/>
        </p:nvSpPr>
        <p:spPr bwMode="gray">
          <a:xfrm>
            <a:off x="133048" y="6578667"/>
            <a:ext cx="307808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616365"/>
                </a:solidFill>
              </a:rPr>
              <a:t>Copyright © 2018 by The Segal Group, Inc. All rights reserved. 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03"/>
          <a:stretch/>
        </p:blipFill>
        <p:spPr bwMode="gray">
          <a:xfrm>
            <a:off x="4568646" y="3429000"/>
            <a:ext cx="4575354" cy="34290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6104626" y="5989837"/>
            <a:ext cx="2676912" cy="368363"/>
          </a:xfrm>
          <a:prstGeom prst="rect">
            <a:avLst/>
          </a:prstGeom>
        </p:spPr>
      </p:pic>
      <p:sp>
        <p:nvSpPr>
          <p:cNvPr id="15" name="Picture Placeholder 2"/>
          <p:cNvSpPr>
            <a:spLocks noGrp="1"/>
          </p:cNvSpPr>
          <p:nvPr>
            <p:ph type="pic" sz="quarter" idx="10"/>
          </p:nvPr>
        </p:nvSpPr>
        <p:spPr bwMode="gray">
          <a:xfrm>
            <a:off x="0" y="0"/>
            <a:ext cx="9144000" cy="3429000"/>
          </a:xfrm>
          <a:noFill/>
          <a:ln>
            <a:noFill/>
          </a:ln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itle 6"/>
          <p:cNvSpPr>
            <a:spLocks noGrp="1"/>
          </p:cNvSpPr>
          <p:nvPr>
            <p:ph type="title"/>
          </p:nvPr>
        </p:nvSpPr>
        <p:spPr bwMode="gray">
          <a:xfrm>
            <a:off x="0" y="3429000"/>
            <a:ext cx="9144000" cy="1066800"/>
          </a:xfrm>
          <a:solidFill>
            <a:schemeClr val="accent5">
              <a:lumMod val="75000"/>
              <a:alpha val="64706"/>
            </a:schemeClr>
          </a:solidFill>
          <a:ln>
            <a:noFill/>
          </a:ln>
          <a:effectLst/>
        </p:spPr>
        <p:txBody>
          <a:bodyPr vert="horz" wrap="square" lIns="228600" tIns="137160" rIns="228600" bIns="9144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en-US" sz="2800" kern="1200" dirty="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 marL="0" lvl="0" indent="0">
              <a:spcBef>
                <a:spcPct val="65000"/>
              </a:spcBef>
              <a:buClr>
                <a:schemeClr val="accent5"/>
              </a:buClr>
              <a:buFont typeface="Wingdings" pitchFamily="34" charset="2"/>
              <a:buNone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139938" y="4495800"/>
            <a:ext cx="7429500" cy="9144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spcBef>
                <a:spcPts val="1200"/>
              </a:spcBef>
              <a:buNone/>
              <a:defRPr lang="en-US" sz="2200" b="1" kern="0" noProof="0" smtClean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5620334"/>
            <a:ext cx="4253472" cy="378565"/>
          </a:xfrm>
          <a:solidFill>
            <a:schemeClr val="accent4"/>
          </a:solidFill>
        </p:spPr>
        <p:txBody>
          <a:bodyPr wrap="none" lIns="201168" tIns="64008" rIns="201168" bIns="64008" anchor="ctr" anchorCtr="0">
            <a:spAutoFit/>
          </a:bodyPr>
          <a:lstStyle>
            <a:lvl1pPr marL="0" indent="0">
              <a:buFontTx/>
              <a:buNone/>
              <a:defRPr sz="1800" b="1">
                <a:solidFill>
                  <a:schemeClr val="bg1"/>
                </a:solidFill>
              </a:defRPr>
            </a:lvl1pPr>
            <a:lvl2pPr marL="211138" indent="0">
              <a:buFontTx/>
              <a:buNone/>
              <a:defRPr/>
            </a:lvl2pPr>
            <a:lvl3pPr marL="396875" indent="0">
              <a:buFontTx/>
              <a:buNone/>
              <a:defRPr/>
            </a:lvl3pPr>
            <a:lvl4pPr marL="595313" indent="0">
              <a:buFontTx/>
              <a:buNone/>
              <a:defRPr/>
            </a:lvl4pPr>
            <a:lvl5pPr marL="79375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DRAFT or Client Name</a:t>
            </a:r>
          </a:p>
        </p:txBody>
      </p:sp>
    </p:spTree>
    <p:extLst>
      <p:ext uri="{BB962C8B-B14F-4D97-AF65-F5344CB8AC3E}">
        <p14:creationId xmlns:p14="http://schemas.microsoft.com/office/powerpoint/2010/main" val="2557601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6224" y="76200"/>
            <a:ext cx="871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79562" y="855663"/>
            <a:ext cx="876443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80094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7"/>
          <p:cNvSpPr txBox="1">
            <a:spLocks/>
          </p:cNvSpPr>
          <p:nvPr/>
        </p:nvSpPr>
        <p:spPr>
          <a:xfrm>
            <a:off x="8578971" y="6616757"/>
            <a:ext cx="547777" cy="2254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296C8835-0D17-40BE-AF3A-B681D566BC7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4692" y="6597294"/>
            <a:ext cx="1591056" cy="219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3422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70109"/>
            <a:ext cx="1847092" cy="117957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593" y="0"/>
            <a:ext cx="3200407" cy="274320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54" y="990600"/>
            <a:ext cx="8915400" cy="5257800"/>
          </a:xfrm>
          <a:prstGeom prst="rect">
            <a:avLst/>
          </a:prstGeom>
        </p:spPr>
        <p:txBody>
          <a:bodyPr/>
          <a:lstStyle>
            <a:lvl1pPr>
              <a:buClr>
                <a:schemeClr val="accent5"/>
              </a:buCl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6224" y="76200"/>
            <a:ext cx="871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379562" y="855663"/>
            <a:ext cx="876443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0835708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70109"/>
            <a:ext cx="1847092" cy="117957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593" y="0"/>
            <a:ext cx="3200407" cy="274320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54" y="990600"/>
            <a:ext cx="4381500" cy="5334000"/>
          </a:xfrm>
        </p:spPr>
        <p:txBody>
          <a:bodyPr/>
          <a:lstStyle>
            <a:lvl1pPr>
              <a:buClr>
                <a:schemeClr val="accent5"/>
              </a:buCl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1554" y="990600"/>
            <a:ext cx="4381500" cy="5334000"/>
          </a:xfrm>
        </p:spPr>
        <p:txBody>
          <a:bodyPr/>
          <a:lstStyle>
            <a:lvl1pPr>
              <a:buClr>
                <a:schemeClr val="accent5"/>
              </a:buCl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6224" y="76200"/>
            <a:ext cx="871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379562" y="855663"/>
            <a:ext cx="876443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490332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70109"/>
            <a:ext cx="1847092" cy="117957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593" y="0"/>
            <a:ext cx="3200407" cy="2743206"/>
          </a:xfrm>
          <a:prstGeom prst="rect">
            <a:avLst/>
          </a:prstGeom>
        </p:spPr>
      </p:pic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6224" y="76200"/>
            <a:ext cx="871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76200" y="990600"/>
            <a:ext cx="4361471" cy="639762"/>
          </a:xfrm>
          <a:prstGeom prst="rect">
            <a:avLst/>
          </a:prstGeom>
        </p:spPr>
        <p:txBody>
          <a:bodyPr anchor="b"/>
          <a:lstStyle>
            <a:lvl1pPr marL="214313" indent="-214313">
              <a:buFont typeface="Arial" pitchFamily="34" charset="0"/>
              <a:buChar char=" "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2"/>
          </p:nvPr>
        </p:nvSpPr>
        <p:spPr>
          <a:xfrm>
            <a:off x="67654" y="1676400"/>
            <a:ext cx="4343400" cy="48006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990600"/>
            <a:ext cx="4370996" cy="639762"/>
          </a:xfrm>
          <a:prstGeom prst="rect">
            <a:avLst/>
          </a:prstGeom>
        </p:spPr>
        <p:txBody>
          <a:bodyPr anchor="b"/>
          <a:lstStyle>
            <a:lvl1pPr marL="204788" indent="-204788">
              <a:buFont typeface="Arial" pitchFamily="34" charset="0"/>
              <a:buChar char=" "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76400"/>
            <a:ext cx="4346575" cy="48006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379562" y="855663"/>
            <a:ext cx="876443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6898029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 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593" y="0"/>
            <a:ext cx="3200407" cy="274320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54" y="990600"/>
            <a:ext cx="4343400" cy="2600865"/>
          </a:xfrm>
          <a:prstGeom prst="rect">
            <a:avLst/>
          </a:prstGeom>
        </p:spPr>
        <p:txBody>
          <a:bodyPr/>
          <a:lstStyle>
            <a:lvl1pPr>
              <a:buClr>
                <a:schemeClr val="accent5"/>
              </a:buCl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5854" y="990600"/>
            <a:ext cx="4267200" cy="2590800"/>
          </a:xfrm>
          <a:prstGeom prst="rect">
            <a:avLst/>
          </a:prstGeom>
        </p:spPr>
        <p:txBody>
          <a:bodyPr/>
          <a:lstStyle>
            <a:lvl1pPr>
              <a:buClr>
                <a:schemeClr val="accent5"/>
              </a:buCl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67654" y="3733800"/>
            <a:ext cx="4343400" cy="2743200"/>
          </a:xfrm>
        </p:spPr>
        <p:txBody>
          <a:bodyPr/>
          <a:lstStyle>
            <a:lvl1pPr>
              <a:defRPr sz="1400"/>
            </a:lvl1pPr>
            <a:lvl2pPr>
              <a:buClr>
                <a:schemeClr val="accent5"/>
              </a:buCl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>
          <a:xfrm>
            <a:off x="4715854" y="3733800"/>
            <a:ext cx="4267200" cy="2743200"/>
          </a:xfrm>
        </p:spPr>
        <p:txBody>
          <a:bodyPr/>
          <a:lstStyle>
            <a:lvl1pPr>
              <a:buClr>
                <a:schemeClr val="accent5"/>
              </a:buCl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70109"/>
            <a:ext cx="1847092" cy="1179578"/>
          </a:xfrm>
          <a:prstGeom prst="rect">
            <a:avLst/>
          </a:prstGeom>
        </p:spPr>
      </p:pic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6224" y="76200"/>
            <a:ext cx="871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379562" y="855663"/>
            <a:ext cx="876443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584166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70109"/>
            <a:ext cx="1847092" cy="117957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593" y="0"/>
            <a:ext cx="3200407" cy="2743206"/>
          </a:xfrm>
          <a:prstGeom prst="rect">
            <a:avLst/>
          </a:prstGeom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6224" y="76200"/>
            <a:ext cx="871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379562" y="855663"/>
            <a:ext cx="876443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3751027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Custom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70109"/>
            <a:ext cx="1847092" cy="117957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593" y="0"/>
            <a:ext cx="3200407" cy="2743206"/>
          </a:xfrm>
          <a:prstGeom prst="rect">
            <a:avLst/>
          </a:prstGeom>
        </p:spPr>
      </p:pic>
      <p:sp>
        <p:nvSpPr>
          <p:cNvPr id="7" name="Slide Number Placeholder 7"/>
          <p:cNvSpPr txBox="1">
            <a:spLocks/>
          </p:cNvSpPr>
          <p:nvPr/>
        </p:nvSpPr>
        <p:spPr>
          <a:xfrm>
            <a:off x="8578971" y="6616757"/>
            <a:ext cx="547777" cy="2254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296C8835-0D17-40BE-AF3A-B681D566BC7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4692" y="6597294"/>
            <a:ext cx="1591056" cy="219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3542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O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04800" y="990600"/>
            <a:ext cx="4114800" cy="5486400"/>
          </a:xfrm>
        </p:spPr>
        <p:txBody>
          <a:bodyPr/>
          <a:lstStyle>
            <a:lvl1pPr marL="0" indent="0">
              <a:buNone/>
              <a:defRPr sz="1200">
                <a:latin typeface="Arial Narrow" panose="020B0606020202030204" pitchFamily="34" charset="0"/>
              </a:defRPr>
            </a:lvl1pPr>
            <a:lvl2pPr marL="153988" indent="-153988">
              <a:defRPr sz="1200">
                <a:latin typeface="Arial Narrow" panose="020B0606020202030204" pitchFamily="34" charset="0"/>
              </a:defRPr>
            </a:lvl2pPr>
            <a:lvl3pPr marL="325438" indent="-171450">
              <a:defRPr sz="1200">
                <a:latin typeface="Arial Narrow" panose="020B0606020202030204" pitchFamily="34" charset="0"/>
              </a:defRPr>
            </a:lvl3pPr>
            <a:lvl4pPr marL="461963" indent="-153988">
              <a:defRPr sz="1200">
                <a:latin typeface="Arial Narrow" panose="020B0606020202030204" pitchFamily="34" charset="0"/>
              </a:defRPr>
            </a:lvl4pPr>
            <a:lvl5pPr marL="581025" indent="-119063">
              <a:defRPr sz="1200"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4724400" y="990600"/>
            <a:ext cx="4114800" cy="4495800"/>
          </a:xfrm>
        </p:spPr>
        <p:txBody>
          <a:bodyPr/>
          <a:lstStyle>
            <a:lvl1pPr marL="0" indent="0">
              <a:buNone/>
              <a:defRPr sz="1200">
                <a:latin typeface="Arial Narrow" panose="020B0606020202030204" pitchFamily="34" charset="0"/>
              </a:defRPr>
            </a:lvl1pPr>
            <a:lvl2pPr marL="161925" indent="-161925">
              <a:defRPr sz="1200">
                <a:latin typeface="Arial Narrow" panose="020B0606020202030204" pitchFamily="34" charset="0"/>
              </a:defRPr>
            </a:lvl2pPr>
            <a:lvl3pPr marL="307975" indent="-146050">
              <a:defRPr sz="1200">
                <a:latin typeface="Arial Narrow" panose="020B0606020202030204" pitchFamily="34" charset="0"/>
              </a:defRPr>
            </a:lvl3pPr>
            <a:lvl4pPr marL="427038" indent="-136525">
              <a:defRPr sz="1200">
                <a:latin typeface="Arial Narrow" panose="020B0606020202030204" pitchFamily="34" charset="0"/>
              </a:defRPr>
            </a:lvl4pPr>
            <a:lvl5pPr marL="530225" indent="-103188">
              <a:defRPr sz="1200"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4724400" y="5562600"/>
            <a:ext cx="4114800" cy="914400"/>
          </a:xfrm>
        </p:spPr>
        <p:txBody>
          <a:bodyPr/>
          <a:lstStyle>
            <a:lvl1pPr marL="0" indent="0">
              <a:buNone/>
              <a:defRPr sz="1000">
                <a:solidFill>
                  <a:schemeClr val="accent4"/>
                </a:solidFill>
                <a:latin typeface="Arial Narrow" panose="020B0606020202030204" pitchFamily="34" charset="0"/>
              </a:defRPr>
            </a:lvl1pPr>
            <a:lvl2pPr marL="211138" indent="0">
              <a:buNone/>
              <a:defRPr sz="1000">
                <a:solidFill>
                  <a:schemeClr val="accent4"/>
                </a:solidFill>
                <a:latin typeface="Arial Narrow" panose="020B0606020202030204" pitchFamily="34" charset="0"/>
              </a:defRPr>
            </a:lvl2pPr>
            <a:lvl3pPr marL="396875" indent="0">
              <a:buNone/>
              <a:defRPr sz="1000">
                <a:solidFill>
                  <a:schemeClr val="accent4"/>
                </a:solidFill>
                <a:latin typeface="Arial Narrow" panose="020B0606020202030204" pitchFamily="34" charset="0"/>
              </a:defRPr>
            </a:lvl3pPr>
            <a:lvl4pPr marL="595313" indent="0">
              <a:buNone/>
              <a:defRPr sz="1000">
                <a:solidFill>
                  <a:schemeClr val="accent4"/>
                </a:solidFill>
                <a:latin typeface="Arial Narrow" panose="020B0606020202030204" pitchFamily="34" charset="0"/>
              </a:defRPr>
            </a:lvl4pPr>
            <a:lvl5pPr marL="793750" indent="0">
              <a:buNone/>
              <a:defRPr sz="1000">
                <a:solidFill>
                  <a:schemeClr val="accent4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379562" y="855663"/>
            <a:ext cx="876443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5224614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74A61-A41D-4D9E-B97D-38565485B8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F49573-A990-4350-9539-346A8ED12B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BFDFA0-28F7-4AA3-9012-B508CB9F8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346A6-0F6E-4785-A558-92448C6388F1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8BBBE0-96C7-4868-A7F8-457882F51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516AA5-9544-419A-AA33-65BD82FBD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02703-5ACE-4084-870B-CD51445EF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098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52"/>
          <a:stretch/>
        </p:blipFill>
        <p:spPr bwMode="gray">
          <a:xfrm>
            <a:off x="4629551" y="3443954"/>
            <a:ext cx="4484537" cy="3414045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 bwMode="gray">
          <a:xfrm>
            <a:off x="0" y="0"/>
            <a:ext cx="9144000" cy="3429000"/>
          </a:xfrm>
          <a:noFill/>
          <a:ln>
            <a:noFill/>
          </a:ln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Title 6"/>
          <p:cNvSpPr>
            <a:spLocks noGrp="1"/>
          </p:cNvSpPr>
          <p:nvPr>
            <p:ph type="title"/>
          </p:nvPr>
        </p:nvSpPr>
        <p:spPr bwMode="gray">
          <a:xfrm>
            <a:off x="0" y="3429000"/>
            <a:ext cx="9144000" cy="1066800"/>
          </a:xfrm>
          <a:solidFill>
            <a:schemeClr val="accent5">
              <a:lumMod val="75000"/>
              <a:alpha val="64706"/>
            </a:schemeClr>
          </a:solidFill>
          <a:ln>
            <a:noFill/>
          </a:ln>
          <a:effectLst/>
        </p:spPr>
        <p:txBody>
          <a:bodyPr vert="horz" wrap="square" lIns="228600" tIns="137160" rIns="228600" bIns="9144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en-US" sz="2800" kern="1200" dirty="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 marL="0" lvl="0" indent="0">
              <a:spcBef>
                <a:spcPct val="65000"/>
              </a:spcBef>
              <a:buClr>
                <a:schemeClr val="accent5"/>
              </a:buClr>
              <a:buFont typeface="Wingdings" pitchFamily="34" charset="2"/>
              <a:buNone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139938" y="4495800"/>
            <a:ext cx="7429500" cy="9144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spcBef>
                <a:spcPts val="1200"/>
              </a:spcBef>
              <a:buNone/>
              <a:defRPr lang="en-US" sz="2200" b="1" kern="0" noProof="0" smtClean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5620334"/>
            <a:ext cx="4253472" cy="378565"/>
          </a:xfrm>
          <a:solidFill>
            <a:schemeClr val="accent4"/>
          </a:solidFill>
        </p:spPr>
        <p:txBody>
          <a:bodyPr wrap="none" lIns="201168" tIns="64008" rIns="201168" bIns="64008" anchor="ctr" anchorCtr="0">
            <a:spAutoFit/>
          </a:bodyPr>
          <a:lstStyle>
            <a:lvl1pPr marL="0" marR="0" indent="0" algn="l" defTabSz="914400" rtl="0" eaLnBrk="1" fontAlgn="base" latinLnBrk="0" hangingPunct="1">
              <a:lnSpc>
                <a:spcPct val="90000"/>
              </a:lnSpc>
              <a:spcBef>
                <a:spcPct val="65000"/>
              </a:spcBef>
              <a:spcAft>
                <a:spcPct val="0"/>
              </a:spcAft>
              <a:buClr>
                <a:schemeClr val="accent5"/>
              </a:buClr>
              <a:buSzTx/>
              <a:buFontTx/>
              <a:buNone/>
              <a:tabLst/>
              <a:defRPr sz="1800" b="1">
                <a:solidFill>
                  <a:schemeClr val="bg1"/>
                </a:solidFill>
              </a:defRPr>
            </a:lvl1pPr>
            <a:lvl2pPr marL="211138" indent="0">
              <a:buFontTx/>
              <a:buNone/>
              <a:defRPr/>
            </a:lvl2pPr>
            <a:lvl3pPr marL="396875" indent="0">
              <a:buFontTx/>
              <a:buNone/>
              <a:defRPr/>
            </a:lvl3pPr>
            <a:lvl4pPr marL="595313" indent="0">
              <a:buFontTx/>
              <a:buNone/>
              <a:defRPr/>
            </a:lvl4pPr>
            <a:lvl5pPr marL="79375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DRAFT or Client Name</a:t>
            </a:r>
          </a:p>
        </p:txBody>
      </p:sp>
      <p:sp>
        <p:nvSpPr>
          <p:cNvPr id="9" name="Text Box 47"/>
          <p:cNvSpPr txBox="1">
            <a:spLocks noChangeArrowheads="1"/>
          </p:cNvSpPr>
          <p:nvPr/>
        </p:nvSpPr>
        <p:spPr bwMode="gray">
          <a:xfrm>
            <a:off x="133048" y="6578667"/>
            <a:ext cx="307808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616365"/>
                </a:solidFill>
              </a:rPr>
              <a:t>Copyright © 2018 by The Segal Group, Inc. All rights reserved. 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6107204" y="5993827"/>
            <a:ext cx="2674334" cy="368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2680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B47A4-E8AC-46D8-8803-26B4D3C2F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3AE28-649F-421D-970B-0951EA7FF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D0902-86C4-4BD0-B49E-5FC98C4AE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346A6-0F6E-4785-A558-92448C6388F1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3BD2F-34A1-4FEC-9CAC-1BC0118CA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091356-3B71-4683-A841-878DDB114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02703-5ACE-4084-870B-CD51445EF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533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4E8C8-5CA9-46D4-B311-4ABC0B409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A0E30F-7D83-4A04-91FA-87FD3E2DA2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1E6028-B8D6-40A4-960F-24E058AB5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346A6-0F6E-4785-A558-92448C6388F1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8F97D8-EA18-4D1B-AAD6-129564FBC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AC981-3A37-49F4-BBF1-B1872CE2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02703-5ACE-4084-870B-CD51445EF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5976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9B8C7-FD36-4526-B34A-25997624B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8AC706-3959-4546-A07A-5E0318D905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A2757D-6910-4B0C-AB59-F002DBCFF0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534247-33BC-4888-817B-C67AF99F6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346A6-0F6E-4785-A558-92448C6388F1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A8830F-EDB9-43DD-98A8-AB6AFFD76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8C4C2B-F686-41D5-96FD-6465A8476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02703-5ACE-4084-870B-CD51445EF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8153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EBACC-B341-407A-9CBA-90AC4E989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B3D85C-FE89-4497-ACD7-D9B3EAD430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CE795C-746A-42F6-9DBA-297A323747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6571D2-A5D8-44B1-801F-101BEE8474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F26B9F-5988-44CD-B117-6CFF27C9D7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EE1ECF-3EA6-4912-8BC1-558B1C0A6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346A6-0F6E-4785-A558-92448C6388F1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322705-87DC-462F-92BB-FB35FDCCE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5B7BBF-6388-4B6A-A8C8-56D94C39B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02703-5ACE-4084-870B-CD51445EF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7071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40478-2748-40A4-BC29-EEAE68A01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F54446-CC46-4CDF-8BFD-61E484DF1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346A6-0F6E-4785-A558-92448C6388F1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211965-F33B-47C8-9290-F1F127D4A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122DCE-B5ED-4F12-B2E2-32EA10098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02703-5ACE-4084-870B-CD51445EF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8057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16237D-6F15-4FB8-974C-FE90EAC0A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346A6-0F6E-4785-A558-92448C6388F1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4C8514-A21F-4F2D-B300-01575AA54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8F89C5-1762-4311-BA0F-9F253DEBF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02703-5ACE-4084-870B-CD51445EF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0309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EEEC4-297F-45B7-B005-153BF8B54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DD60A-9FAE-437B-BEB2-D334AA172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B9181F-BE11-4C30-871A-68BE53B5D8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1BB6E9-AEBE-41F8-A104-0D5E2FDD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346A6-0F6E-4785-A558-92448C6388F1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74161C-9F0C-4086-BB33-5F63361EA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E24906-EFF6-4922-A45D-38510E50F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02703-5ACE-4084-870B-CD51445EF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3824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4FFF3-475A-41CA-A652-3A3CD7FC9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EA0247-528B-489D-9D7F-0CC13486DA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259312-347F-4568-B649-E33960721C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FB7599-18FF-48AD-A8E7-852DCA45B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346A6-0F6E-4785-A558-92448C6388F1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6EACDD-A92F-47A4-B700-DC1BAABD2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C622C-CDB5-43EF-886D-E8C323F3F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02703-5ACE-4084-870B-CD51445EF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7878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D7542-5950-484E-8E2D-11982759C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5DBA0A-50E6-4ED6-8D88-E525FC7AAB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D18B7-B6B8-4007-B9D2-D19E6E1F3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346A6-0F6E-4785-A558-92448C6388F1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D7661-10E1-4F4C-BF79-E0CD25D4B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43D8B-500B-4458-9CA8-4A7C2D919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02703-5ACE-4084-870B-CD51445EF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1014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4E0A4C-E53C-4993-B9CE-8AF10F9CC9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BA0C1A-FC06-4842-BAF1-447F17670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56945C-7AC3-4C7B-B47D-CCB15A503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346A6-0F6E-4785-A558-92448C6388F1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40E071-AF9E-48E6-9673-BDC521625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AE6C14-9C59-4283-9FAA-B2C9C5A54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02703-5ACE-4084-870B-CD51445EF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246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Alt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29"/>
          <a:stretch/>
        </p:blipFill>
        <p:spPr bwMode="gray">
          <a:xfrm flipV="1">
            <a:off x="4539274" y="0"/>
            <a:ext cx="4604726" cy="4572592"/>
          </a:xfrm>
          <a:prstGeom prst="rect">
            <a:avLst/>
          </a:prstGeom>
        </p:spPr>
      </p:pic>
      <p:sp>
        <p:nvSpPr>
          <p:cNvPr id="15" name="Text Box 47"/>
          <p:cNvSpPr txBox="1">
            <a:spLocks noChangeArrowheads="1"/>
          </p:cNvSpPr>
          <p:nvPr/>
        </p:nvSpPr>
        <p:spPr bwMode="gray">
          <a:xfrm>
            <a:off x="133048" y="6578667"/>
            <a:ext cx="307808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616365"/>
                </a:solidFill>
              </a:rPr>
              <a:t>Copyright © 2019 by The Segal Group, Inc. All rights reserved. 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 bwMode="gray">
          <a:xfrm>
            <a:off x="0" y="1752600"/>
            <a:ext cx="9144000" cy="1066800"/>
          </a:xfrm>
          <a:solidFill>
            <a:schemeClr val="accent5">
              <a:lumMod val="75000"/>
              <a:alpha val="64706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28600" tIns="137160" rIns="228600" bIns="9144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en-US" sz="2800" kern="1200" dirty="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 marL="0" lvl="0" indent="0">
              <a:spcBef>
                <a:spcPct val="65000"/>
              </a:spcBef>
              <a:buClr>
                <a:schemeClr val="accent5"/>
              </a:buClr>
              <a:buFont typeface="Wingdings" pitchFamily="34" charset="2"/>
              <a:buNone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120098" y="2819400"/>
            <a:ext cx="7429500" cy="9144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spcBef>
                <a:spcPts val="1200"/>
              </a:spcBef>
              <a:buNone/>
              <a:defRPr lang="en-US" sz="2200" b="1" kern="0" noProof="0" smtClean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120098" y="1050768"/>
            <a:ext cx="6065354" cy="701832"/>
          </a:xfrm>
          <a:noFill/>
        </p:spPr>
        <p:txBody>
          <a:bodyPr wrap="square" rtlCol="0" anchor="b" anchorCtr="0">
            <a:noAutofit/>
          </a:bodyPr>
          <a:lstStyle>
            <a:lvl1pPr marL="0" indent="0">
              <a:buNone/>
              <a:defRPr lang="en-US" sz="2200" b="1" kern="0" dirty="0">
                <a:solidFill>
                  <a:schemeClr val="accent4"/>
                </a:solidFill>
              </a:defRPr>
            </a:lvl1pPr>
          </a:lstStyle>
          <a:p>
            <a:pPr marL="0" lvl="0" defTabSz="914400" latinLnBrk="0"/>
            <a:r>
              <a:rPr lang="en-US" dirty="0"/>
              <a:t>Client or Plan Name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120098" y="4191000"/>
            <a:ext cx="6065354" cy="1371600"/>
          </a:xfrm>
          <a:noFill/>
        </p:spPr>
        <p:txBody>
          <a:bodyPr wrap="square" rtlCol="0" anchor="t" anchorCtr="0">
            <a:noAutofit/>
          </a:bodyPr>
          <a:lstStyle>
            <a:lvl1pPr marL="0" indent="0">
              <a:buNone/>
              <a:defRPr lang="en-US" sz="1800" b="0" i="1" kern="0" dirty="0">
                <a:solidFill>
                  <a:schemeClr val="accent4"/>
                </a:solidFill>
              </a:defRPr>
            </a:lvl1pPr>
          </a:lstStyle>
          <a:p>
            <a:pPr marL="0" lvl="0" defTabSz="914400" latinLnBrk="0"/>
            <a:r>
              <a:rPr lang="en-US" dirty="0"/>
              <a:t>Presented by: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6104626" y="622237"/>
            <a:ext cx="2676912" cy="368363"/>
          </a:xfrm>
          <a:prstGeom prst="rect">
            <a:avLst/>
          </a:prstGeom>
        </p:spPr>
      </p:pic>
      <p:sp>
        <p:nvSpPr>
          <p:cNvPr id="16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733800"/>
            <a:ext cx="4253472" cy="378565"/>
          </a:xfr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01168" tIns="64008" rIns="201168" bIns="64008" numCol="1" anchor="ctr" anchorCtr="0" compatLnSpc="1">
            <a:prstTxWarp prst="textNoShape">
              <a:avLst/>
            </a:prstTxWarp>
            <a:spAutoFit/>
          </a:bodyPr>
          <a:lstStyle>
            <a:lvl1pPr marL="0" indent="0">
              <a:buNone/>
              <a:defRPr lang="en-US" sz="1800" b="1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DRAFT or Client Name</a:t>
            </a:r>
          </a:p>
        </p:txBody>
      </p:sp>
    </p:spTree>
    <p:extLst>
      <p:ext uri="{BB962C8B-B14F-4D97-AF65-F5344CB8AC3E}">
        <p14:creationId xmlns:p14="http://schemas.microsoft.com/office/powerpoint/2010/main" val="705254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Alt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 rot="16454853">
            <a:off x="4470200" y="-124166"/>
            <a:ext cx="4544556" cy="4478750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 bwMode="gray">
          <a:xfrm>
            <a:off x="0" y="1752600"/>
            <a:ext cx="9144000" cy="1066800"/>
          </a:xfrm>
          <a:solidFill>
            <a:schemeClr val="accent5">
              <a:lumMod val="75000"/>
              <a:alpha val="64706"/>
            </a:schemeClr>
          </a:solidFill>
          <a:ln>
            <a:noFill/>
          </a:ln>
          <a:effectLst/>
        </p:spPr>
        <p:txBody>
          <a:bodyPr vert="horz" wrap="square" lIns="228600" tIns="137160" rIns="228600" bIns="9144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en-US" sz="2800" kern="1200" dirty="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 marL="0" lvl="0" indent="0">
              <a:spcBef>
                <a:spcPct val="65000"/>
              </a:spcBef>
              <a:buClr>
                <a:schemeClr val="accent5"/>
              </a:buClr>
              <a:buFont typeface="Wingdings" pitchFamily="34" charset="2"/>
              <a:buNone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120098" y="2819400"/>
            <a:ext cx="7429500" cy="9144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spcBef>
                <a:spcPts val="1200"/>
              </a:spcBef>
              <a:buNone/>
              <a:defRPr lang="en-US" sz="2200" b="1" kern="0" noProof="0" smtClean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120098" y="1050768"/>
            <a:ext cx="6065354" cy="701832"/>
          </a:xfrm>
          <a:noFill/>
        </p:spPr>
        <p:txBody>
          <a:bodyPr wrap="square" rtlCol="0" anchor="b" anchorCtr="0">
            <a:noAutofit/>
          </a:bodyPr>
          <a:lstStyle>
            <a:lvl1pPr marL="0" indent="0">
              <a:buNone/>
              <a:defRPr lang="en-US" sz="2200" b="1" kern="0" dirty="0">
                <a:solidFill>
                  <a:schemeClr val="accent4"/>
                </a:solidFill>
              </a:defRPr>
            </a:lvl1pPr>
          </a:lstStyle>
          <a:p>
            <a:pPr marL="0" lvl="0" defTabSz="914400" latinLnBrk="0"/>
            <a:r>
              <a:rPr lang="en-US" dirty="0"/>
              <a:t>Client or Plan Name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120098" y="4191000"/>
            <a:ext cx="6065354" cy="1371600"/>
          </a:xfrm>
          <a:noFill/>
        </p:spPr>
        <p:txBody>
          <a:bodyPr wrap="square" rtlCol="0" anchor="t" anchorCtr="0">
            <a:noAutofit/>
          </a:bodyPr>
          <a:lstStyle>
            <a:lvl1pPr marL="0" indent="0">
              <a:buNone/>
              <a:defRPr lang="en-US" sz="1800" b="0" i="1" kern="0" dirty="0">
                <a:solidFill>
                  <a:schemeClr val="accent4"/>
                </a:solidFill>
              </a:defRPr>
            </a:lvl1pPr>
          </a:lstStyle>
          <a:p>
            <a:pPr marL="0" lvl="0" defTabSz="914400" latinLnBrk="0"/>
            <a:r>
              <a:rPr lang="en-US" dirty="0"/>
              <a:t>Presented by: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733800"/>
            <a:ext cx="4253472" cy="378565"/>
          </a:xfrm>
          <a:solidFill>
            <a:schemeClr val="accent4"/>
          </a:solidFill>
        </p:spPr>
        <p:txBody>
          <a:bodyPr wrap="none" lIns="201168" tIns="64008" rIns="201168" bIns="64008" anchor="ctr" anchorCtr="0">
            <a:spAutoFit/>
          </a:bodyPr>
          <a:lstStyle>
            <a:lvl1pPr marL="0" indent="0">
              <a:buFontTx/>
              <a:buNone/>
              <a:defRPr sz="1800" b="1">
                <a:solidFill>
                  <a:schemeClr val="bg1"/>
                </a:solidFill>
              </a:defRPr>
            </a:lvl1pPr>
            <a:lvl2pPr marL="211138" indent="0">
              <a:buFontTx/>
              <a:buNone/>
              <a:defRPr/>
            </a:lvl2pPr>
            <a:lvl3pPr marL="396875" indent="0">
              <a:buFontTx/>
              <a:buNone/>
              <a:defRPr/>
            </a:lvl3pPr>
            <a:lvl4pPr marL="595313" indent="0">
              <a:buFontTx/>
              <a:buNone/>
              <a:defRPr/>
            </a:lvl4pPr>
            <a:lvl5pPr marL="79375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DRAFT or Client Name</a:t>
            </a:r>
          </a:p>
        </p:txBody>
      </p:sp>
      <p:sp>
        <p:nvSpPr>
          <p:cNvPr id="14" name="Text Box 47"/>
          <p:cNvSpPr txBox="1">
            <a:spLocks noChangeArrowheads="1"/>
          </p:cNvSpPr>
          <p:nvPr/>
        </p:nvSpPr>
        <p:spPr bwMode="gray">
          <a:xfrm>
            <a:off x="133048" y="6578667"/>
            <a:ext cx="307808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616365"/>
                </a:solidFill>
              </a:rPr>
              <a:t>Copyright © 2018 by The Segal Group, Inc. All rights reserved. 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6107204" y="615352"/>
            <a:ext cx="2674334" cy="368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457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Section_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593" y="0"/>
            <a:ext cx="3200407" cy="2743206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70109"/>
            <a:ext cx="1847092" cy="1179578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52399" y="1295400"/>
            <a:ext cx="8229601" cy="5078104"/>
          </a:xfrm>
        </p:spPr>
        <p:txBody>
          <a:bodyPr/>
          <a:lstStyle>
            <a:lvl1pPr marL="342900" indent="-342900">
              <a:buFont typeface="+mj-lt"/>
              <a:buNone/>
              <a:defRPr sz="2000" b="0">
                <a:latin typeface="Arial Black" pitchFamily="34" charset="0"/>
              </a:defRPr>
            </a:lvl1pPr>
            <a:lvl2pPr marL="569913" indent="-212725">
              <a:buClr>
                <a:schemeClr val="accent5"/>
              </a:buClr>
              <a:defRPr sz="2000" b="1"/>
            </a:lvl2pPr>
            <a:lvl3pPr marL="914400" indent="-223838">
              <a:buClr>
                <a:schemeClr val="accent5"/>
              </a:buClr>
              <a:defRPr sz="2000" b="1"/>
            </a:lvl3pPr>
            <a:lvl4pPr marL="1258888" indent="-231775">
              <a:buClr>
                <a:schemeClr val="accent5"/>
              </a:buClr>
              <a:defRPr sz="2000" b="1"/>
            </a:lvl4pPr>
            <a:lvl5pPr marL="1484313" indent="-225425">
              <a:buClr>
                <a:schemeClr val="accent5"/>
              </a:buClr>
              <a:defRPr sz="2000" b="1"/>
            </a:lvl5pPr>
          </a:lstStyle>
          <a:p>
            <a:pPr lvl="0"/>
            <a:r>
              <a:rPr lang="en-US" dirty="0"/>
              <a:t>	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>
          <a:xfrm>
            <a:off x="8578971" y="6616757"/>
            <a:ext cx="547777" cy="2254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296C8835-0D17-40BE-AF3A-B681D566BC7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4692" y="6597294"/>
            <a:ext cx="1591056" cy="219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221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54" y="990600"/>
            <a:ext cx="8915400" cy="5257800"/>
          </a:xfrm>
          <a:prstGeom prst="rect">
            <a:avLst/>
          </a:prstGeom>
        </p:spPr>
        <p:txBody>
          <a:bodyPr/>
          <a:lstStyle>
            <a:lvl1pPr>
              <a:buClr>
                <a:schemeClr val="accent5"/>
              </a:buCl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79562" y="855663"/>
            <a:ext cx="876443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6224" y="76200"/>
            <a:ext cx="871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84379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54" y="990600"/>
            <a:ext cx="4343400" cy="5211763"/>
          </a:xfrm>
          <a:prstGeom prst="rect">
            <a:avLst/>
          </a:prstGeom>
        </p:spPr>
        <p:txBody>
          <a:bodyPr/>
          <a:lstStyle>
            <a:lvl1pPr>
              <a:buClr>
                <a:schemeClr val="accent5"/>
              </a:buCl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5854" y="990600"/>
            <a:ext cx="4267200" cy="5211763"/>
          </a:xfrm>
          <a:prstGeom prst="rect">
            <a:avLst/>
          </a:prstGeom>
        </p:spPr>
        <p:txBody>
          <a:bodyPr/>
          <a:lstStyle>
            <a:lvl1pPr>
              <a:buClr>
                <a:schemeClr val="accent5"/>
              </a:buCl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6224" y="76200"/>
            <a:ext cx="871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79562" y="855663"/>
            <a:ext cx="876443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727666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54" y="990600"/>
            <a:ext cx="4343400" cy="2468563"/>
          </a:xfrm>
          <a:prstGeom prst="rect">
            <a:avLst/>
          </a:prstGeom>
        </p:spPr>
        <p:txBody>
          <a:bodyPr/>
          <a:lstStyle>
            <a:lvl1pPr>
              <a:buClr>
                <a:schemeClr val="accent5"/>
              </a:buCl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5854" y="990600"/>
            <a:ext cx="4267200" cy="2459010"/>
          </a:xfrm>
          <a:prstGeom prst="rect">
            <a:avLst/>
          </a:prstGeom>
        </p:spPr>
        <p:txBody>
          <a:bodyPr/>
          <a:lstStyle>
            <a:lvl1pPr>
              <a:buClr>
                <a:schemeClr val="accent5"/>
              </a:buCl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67654" y="3581400"/>
            <a:ext cx="4343400" cy="2667000"/>
          </a:xfrm>
        </p:spPr>
        <p:txBody>
          <a:bodyPr/>
          <a:lstStyle>
            <a:lvl1pPr>
              <a:buClr>
                <a:schemeClr val="accent5"/>
              </a:buCl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>
          <a:xfrm>
            <a:off x="4715854" y="3581400"/>
            <a:ext cx="4267200" cy="2667000"/>
          </a:xfrm>
        </p:spPr>
        <p:txBody>
          <a:bodyPr/>
          <a:lstStyle>
            <a:lvl1pPr>
              <a:buClr>
                <a:schemeClr val="accent5"/>
              </a:buCl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6224" y="76200"/>
            <a:ext cx="871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379562" y="855663"/>
            <a:ext cx="876443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377667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6224" y="76200"/>
            <a:ext cx="871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>
          <a:xfrm>
            <a:off x="76200" y="990600"/>
            <a:ext cx="4361471" cy="639762"/>
          </a:xfrm>
          <a:prstGeom prst="rect">
            <a:avLst/>
          </a:prstGeom>
        </p:spPr>
        <p:txBody>
          <a:bodyPr anchor="b"/>
          <a:lstStyle>
            <a:lvl1pPr marL="214313" indent="-214313">
              <a:buFont typeface="Arial" pitchFamily="34" charset="0"/>
              <a:buChar char=" "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2"/>
          </p:nvPr>
        </p:nvSpPr>
        <p:spPr>
          <a:xfrm>
            <a:off x="67654" y="1676400"/>
            <a:ext cx="4343400" cy="48006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990600"/>
            <a:ext cx="4370996" cy="639762"/>
          </a:xfrm>
          <a:prstGeom prst="rect">
            <a:avLst/>
          </a:prstGeom>
        </p:spPr>
        <p:txBody>
          <a:bodyPr anchor="b"/>
          <a:lstStyle>
            <a:lvl1pPr marL="204788" indent="-204788">
              <a:buFont typeface="Arial" pitchFamily="34" charset="0"/>
              <a:buChar char=" "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76400"/>
            <a:ext cx="4346575" cy="48006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379562" y="855663"/>
            <a:ext cx="876443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976963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654" y="990600"/>
            <a:ext cx="89154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6224" y="76200"/>
            <a:ext cx="871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" name="Slide Number Placeholder 7"/>
          <p:cNvSpPr txBox="1">
            <a:spLocks/>
          </p:cNvSpPr>
          <p:nvPr/>
        </p:nvSpPr>
        <p:spPr>
          <a:xfrm>
            <a:off x="8578971" y="6616757"/>
            <a:ext cx="547777" cy="2254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296C8835-0D17-40BE-AF3A-B681D566BC7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4692" y="6597294"/>
            <a:ext cx="1591056" cy="219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57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4" r:id="rId1"/>
    <p:sldLayoutId id="2147484345" r:id="rId2"/>
    <p:sldLayoutId id="2147484346" r:id="rId3"/>
    <p:sldLayoutId id="2147484347" r:id="rId4"/>
    <p:sldLayoutId id="2147484348" r:id="rId5"/>
    <p:sldLayoutId id="2147484349" r:id="rId6"/>
    <p:sldLayoutId id="2147484350" r:id="rId7"/>
    <p:sldLayoutId id="2147484351" r:id="rId8"/>
    <p:sldLayoutId id="2147484352" r:id="rId9"/>
    <p:sldLayoutId id="2147484353" r:id="rId10"/>
    <p:sldLayoutId id="2147484354" r:id="rId11"/>
    <p:sldLayoutId id="2147484355" r:id="rId12"/>
    <p:sldLayoutId id="2147484356" r:id="rId13"/>
    <p:sldLayoutId id="2147484357" r:id="rId14"/>
    <p:sldLayoutId id="2147484358" r:id="rId15"/>
    <p:sldLayoutId id="2147484359" r:id="rId16"/>
    <p:sldLayoutId id="2147484360" r:id="rId17"/>
    <p:sldLayoutId id="2147484361" r:id="rId18"/>
  </p:sldLayoutIdLst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9pPr>
    </p:titleStyle>
    <p:bodyStyle>
      <a:lvl1pPr marL="209550" indent="-209550" algn="l" rtl="0" eaLnBrk="1" fontAlgn="base" hangingPunct="1">
        <a:lnSpc>
          <a:spcPct val="90000"/>
        </a:lnSpc>
        <a:spcBef>
          <a:spcPct val="65000"/>
        </a:spcBef>
        <a:spcAft>
          <a:spcPct val="0"/>
        </a:spcAft>
        <a:buClr>
          <a:schemeClr val="accent5"/>
        </a:buClr>
        <a:buFont typeface="Wingdings" pitchFamily="34" charset="2"/>
        <a:buChar char="Ø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95288" indent="-18415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accent5"/>
        </a:buClr>
        <a:buFont typeface="Symbol" pitchFamily="82" charset="2"/>
        <a:buChar char="·"/>
        <a:defRPr sz="1600">
          <a:solidFill>
            <a:schemeClr val="tx1"/>
          </a:solidFill>
          <a:latin typeface="+mn-lt"/>
        </a:defRPr>
      </a:lvl2pPr>
      <a:lvl3pPr marL="593725" indent="-196850" algn="l" rtl="0" eaLnBrk="1" fontAlgn="base" hangingPunct="1">
        <a:lnSpc>
          <a:spcPct val="90000"/>
        </a:lnSpc>
        <a:spcBef>
          <a:spcPct val="15000"/>
        </a:spcBef>
        <a:spcAft>
          <a:spcPct val="0"/>
        </a:spcAft>
        <a:buClr>
          <a:schemeClr val="accent5"/>
        </a:buClr>
        <a:buChar char="–"/>
        <a:defRPr sz="1600">
          <a:solidFill>
            <a:schemeClr val="tx1"/>
          </a:solidFill>
          <a:latin typeface="+mn-lt"/>
        </a:defRPr>
      </a:lvl3pPr>
      <a:lvl4pPr marL="792163" indent="-196850" algn="l" rtl="0" eaLnBrk="1" fontAlgn="base" hangingPunct="1">
        <a:lnSpc>
          <a:spcPct val="90000"/>
        </a:lnSpc>
        <a:spcBef>
          <a:spcPct val="15000"/>
        </a:spcBef>
        <a:spcAft>
          <a:spcPct val="0"/>
        </a:spcAft>
        <a:buClr>
          <a:schemeClr val="accent5"/>
        </a:buClr>
        <a:buChar char="»"/>
        <a:defRPr sz="1600">
          <a:solidFill>
            <a:schemeClr val="tx1"/>
          </a:solidFill>
          <a:latin typeface="+mn-lt"/>
        </a:defRPr>
      </a:lvl4pPr>
      <a:lvl5pPr marL="977900" indent="-184150" algn="l" rtl="0" eaLnBrk="1" fontAlgn="base" hangingPunct="1">
        <a:lnSpc>
          <a:spcPct val="90000"/>
        </a:lnSpc>
        <a:spcBef>
          <a:spcPct val="15000"/>
        </a:spcBef>
        <a:spcAft>
          <a:spcPct val="0"/>
        </a:spcAft>
        <a:buClr>
          <a:schemeClr val="accent5"/>
        </a:buClr>
        <a:buChar char="›"/>
        <a:defRPr sz="1600">
          <a:solidFill>
            <a:schemeClr val="tx1"/>
          </a:solidFill>
          <a:latin typeface="+mn-lt"/>
        </a:defRPr>
      </a:lvl5pPr>
      <a:lvl6pPr marL="1435100" indent="-184150" algn="l" rtl="0" eaLnBrk="1" fontAlgn="base" hangingPunct="1">
        <a:lnSpc>
          <a:spcPct val="90000"/>
        </a:lnSpc>
        <a:spcBef>
          <a:spcPct val="15000"/>
        </a:spcBef>
        <a:spcAft>
          <a:spcPct val="0"/>
        </a:spcAft>
        <a:buClr>
          <a:schemeClr val="folHlink"/>
        </a:buClr>
        <a:buChar char="›"/>
        <a:defRPr sz="1600">
          <a:solidFill>
            <a:schemeClr val="tx1"/>
          </a:solidFill>
          <a:latin typeface="+mn-lt"/>
        </a:defRPr>
      </a:lvl6pPr>
      <a:lvl7pPr marL="1892300" indent="-184150" algn="l" rtl="0" eaLnBrk="1" fontAlgn="base" hangingPunct="1">
        <a:lnSpc>
          <a:spcPct val="90000"/>
        </a:lnSpc>
        <a:spcBef>
          <a:spcPct val="15000"/>
        </a:spcBef>
        <a:spcAft>
          <a:spcPct val="0"/>
        </a:spcAft>
        <a:buClr>
          <a:schemeClr val="folHlink"/>
        </a:buClr>
        <a:buChar char="›"/>
        <a:defRPr sz="1600">
          <a:solidFill>
            <a:schemeClr val="tx1"/>
          </a:solidFill>
          <a:latin typeface="+mn-lt"/>
        </a:defRPr>
      </a:lvl7pPr>
      <a:lvl8pPr marL="2349500" indent="-184150" algn="l" rtl="0" eaLnBrk="1" fontAlgn="base" hangingPunct="1">
        <a:lnSpc>
          <a:spcPct val="90000"/>
        </a:lnSpc>
        <a:spcBef>
          <a:spcPct val="15000"/>
        </a:spcBef>
        <a:spcAft>
          <a:spcPct val="0"/>
        </a:spcAft>
        <a:buClr>
          <a:schemeClr val="folHlink"/>
        </a:buClr>
        <a:buChar char="›"/>
        <a:defRPr sz="1600">
          <a:solidFill>
            <a:schemeClr val="tx1"/>
          </a:solidFill>
          <a:latin typeface="+mn-lt"/>
        </a:defRPr>
      </a:lvl8pPr>
      <a:lvl9pPr marL="2806700" indent="-184150" algn="l" rtl="0" eaLnBrk="1" fontAlgn="base" hangingPunct="1">
        <a:lnSpc>
          <a:spcPct val="90000"/>
        </a:lnSpc>
        <a:spcBef>
          <a:spcPct val="15000"/>
        </a:spcBef>
        <a:spcAft>
          <a:spcPct val="0"/>
        </a:spcAft>
        <a:buClr>
          <a:schemeClr val="folHlink"/>
        </a:buClr>
        <a:buChar char="›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4053A9-CBA8-423D-9CC3-3F1726F79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4ABE72-900A-4722-936F-4E231AA905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858C35-F791-44A4-B42A-F5525F85AE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346A6-0F6E-4785-A558-92448C6388F1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8DD7F4-FDBC-4A54-993A-A758F22C1F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17088C-59A3-4A4A-9389-D2A69FAFD6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02703-5ACE-4084-870B-CD51445EF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692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7" r:id="rId1"/>
    <p:sldLayoutId id="2147484388" r:id="rId2"/>
    <p:sldLayoutId id="2147484389" r:id="rId3"/>
    <p:sldLayoutId id="2147484390" r:id="rId4"/>
    <p:sldLayoutId id="2147484391" r:id="rId5"/>
    <p:sldLayoutId id="2147484392" r:id="rId6"/>
    <p:sldLayoutId id="2147484393" r:id="rId7"/>
    <p:sldLayoutId id="2147484394" r:id="rId8"/>
    <p:sldLayoutId id="2147484395" r:id="rId9"/>
    <p:sldLayoutId id="2147484396" r:id="rId10"/>
    <p:sldLayoutId id="214748439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1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D60E71B4-DE6B-4668-8007-AAE6137E4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Graphic 7" descr="Meeting">
            <a:extLst>
              <a:ext uri="{FF2B5EF4-FFF2-40B4-BE49-F238E27FC236}">
                <a16:creationId xmlns:a16="http://schemas.microsoft.com/office/drawing/2014/main" id="{80607E5A-D77F-43FC-8C0E-97F0202CBC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6646" y="1809274"/>
            <a:ext cx="2629692" cy="2629692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F6E4C944-4BB6-469F-81D8-BD81B4A1B5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3489474" y="1135060"/>
            <a:ext cx="810243" cy="5357935"/>
            <a:chOff x="4484269" y="1135060"/>
            <a:chExt cx="1080325" cy="5357935"/>
          </a:xfrm>
        </p:grpSpPr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049C18AF-F7F1-4882-AD18-7B2F41ECE3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484269" y="1756600"/>
              <a:ext cx="1080325" cy="4736395"/>
            </a:xfrm>
            <a:custGeom>
              <a:avLst/>
              <a:gdLst>
                <a:gd name="T0" fmla="*/ 491 w 491"/>
                <a:gd name="T1" fmla="*/ 2247 h 2732"/>
                <a:gd name="T2" fmla="*/ 0 w 491"/>
                <a:gd name="T3" fmla="*/ 2732 h 2732"/>
                <a:gd name="T4" fmla="*/ 0 w 491"/>
                <a:gd name="T5" fmla="*/ 486 h 2732"/>
                <a:gd name="T6" fmla="*/ 491 w 491"/>
                <a:gd name="T7" fmla="*/ 0 h 2732"/>
                <a:gd name="T8" fmla="*/ 491 w 491"/>
                <a:gd name="T9" fmla="*/ 2247 h 27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1" h="2732">
                  <a:moveTo>
                    <a:pt x="491" y="2247"/>
                  </a:moveTo>
                  <a:lnTo>
                    <a:pt x="0" y="2732"/>
                  </a:lnTo>
                  <a:lnTo>
                    <a:pt x="0" y="486"/>
                  </a:lnTo>
                  <a:lnTo>
                    <a:pt x="491" y="0"/>
                  </a:lnTo>
                  <a:lnTo>
                    <a:pt x="491" y="224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30A22449-086C-4824-B1B9-BF39EA117D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76839" y="1357766"/>
              <a:ext cx="687754" cy="430312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7">
              <a:extLst>
                <a:ext uri="{FF2B5EF4-FFF2-40B4-BE49-F238E27FC236}">
                  <a16:creationId xmlns:a16="http://schemas.microsoft.com/office/drawing/2014/main" id="{3D4E73C1-53C3-46BA-B103-34DE7B5138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78850" y="1135060"/>
              <a:ext cx="409371" cy="4169215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0" name="Rectangle 8">
            <a:extLst>
              <a:ext uri="{FF2B5EF4-FFF2-40B4-BE49-F238E27FC236}">
                <a16:creationId xmlns:a16="http://schemas.microsoft.com/office/drawing/2014/main" id="{0595ECE5-BD7E-4F71-820D-409719708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694467" y="1124043"/>
            <a:ext cx="4858155" cy="397812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11047" y="1445775"/>
            <a:ext cx="4408005" cy="3342435"/>
          </a:xfrm>
        </p:spPr>
        <p:txBody>
          <a:bodyPr anchor="ctr">
            <a:normAutofit/>
          </a:bodyPr>
          <a:lstStyle/>
          <a:p>
            <a:pPr algn="l"/>
            <a:r>
              <a:rPr lang="en-US">
                <a:solidFill>
                  <a:srgbClr val="FFFFFF"/>
                </a:solidFill>
                <a:latin typeface="Franklin Gothic Medium" panose="020B0603020102020204" pitchFamily="34" charset="0"/>
              </a:rPr>
              <a:t>Board of Directors Meeting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546642" y="5304275"/>
            <a:ext cx="3772409" cy="1001109"/>
          </a:xfrm>
        </p:spPr>
        <p:txBody>
          <a:bodyPr anchor="t">
            <a:normAutofit/>
          </a:bodyPr>
          <a:lstStyle/>
          <a:p>
            <a:pPr algn="l"/>
            <a:r>
              <a:rPr lang="en-US" sz="2400" dirty="0">
                <a:latin typeface="Franklin Gothic Medium" panose="020B0603020102020204" pitchFamily="34" charset="0"/>
              </a:rPr>
              <a:t>February 20, 2021</a:t>
            </a:r>
          </a:p>
        </p:txBody>
      </p:sp>
    </p:spTree>
    <p:extLst>
      <p:ext uri="{BB962C8B-B14F-4D97-AF65-F5344CB8AC3E}">
        <p14:creationId xmlns:p14="http://schemas.microsoft.com/office/powerpoint/2010/main" val="5471771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899" y="85060"/>
            <a:ext cx="7498080" cy="103135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>
                <a:latin typeface="Century Gothic" panose="020B0502020202020204" pitchFamily="34" charset="0"/>
              </a:rPr>
              <a:t>Financial Change</a:t>
            </a:r>
            <a:br>
              <a:rPr lang="en-US" sz="3600" b="1" dirty="0">
                <a:latin typeface="Century Gothic" panose="020B0502020202020204" pitchFamily="34" charset="0"/>
              </a:rPr>
            </a:br>
            <a:r>
              <a:rPr lang="en-US" sz="3600" b="1" dirty="0">
                <a:latin typeface="Century Gothic" panose="020B0502020202020204" pitchFamily="34" charset="0"/>
              </a:rPr>
              <a:t> Month of JANUARY 2021</a:t>
            </a:r>
            <a:endParaRPr lang="en-US" sz="2700" dirty="0">
              <a:latin typeface="Franklin Gothic Medium" panose="020B06030201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EA52B43-19FA-4221-AEE4-462E04F3AFA6}"/>
              </a:ext>
            </a:extLst>
          </p:cNvPr>
          <p:cNvGraphicFramePr>
            <a:graphicFrameLocks noGrp="1"/>
          </p:cNvGraphicFramePr>
          <p:nvPr/>
        </p:nvGraphicFramePr>
        <p:xfrm>
          <a:off x="274320" y="2039147"/>
          <a:ext cx="8595360" cy="30901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28271">
                  <a:extLst>
                    <a:ext uri="{9D8B030D-6E8A-4147-A177-3AD203B41FA5}">
                      <a16:colId xmlns:a16="http://schemas.microsoft.com/office/drawing/2014/main" val="1529911752"/>
                    </a:ext>
                  </a:extLst>
                </a:gridCol>
                <a:gridCol w="1976011">
                  <a:extLst>
                    <a:ext uri="{9D8B030D-6E8A-4147-A177-3AD203B41FA5}">
                      <a16:colId xmlns:a16="http://schemas.microsoft.com/office/drawing/2014/main" val="1196787798"/>
                    </a:ext>
                  </a:extLst>
                </a:gridCol>
                <a:gridCol w="2054867">
                  <a:extLst>
                    <a:ext uri="{9D8B030D-6E8A-4147-A177-3AD203B41FA5}">
                      <a16:colId xmlns:a16="http://schemas.microsoft.com/office/drawing/2014/main" val="1193626519"/>
                    </a:ext>
                  </a:extLst>
                </a:gridCol>
                <a:gridCol w="1936211">
                  <a:extLst>
                    <a:ext uri="{9D8B030D-6E8A-4147-A177-3AD203B41FA5}">
                      <a16:colId xmlns:a16="http://schemas.microsoft.com/office/drawing/2014/main" val="3714425827"/>
                    </a:ext>
                  </a:extLst>
                </a:gridCol>
              </a:tblGrid>
              <a:tr h="363512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Century Gothic" panose="020B0502020202020204" pitchFamily="34" charset="0"/>
                        </a:rPr>
                        <a:t>January (In Thousands)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5703382"/>
                  </a:ext>
                </a:extLst>
              </a:tr>
              <a:tr h="454399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Century Gothic" panose="020B0502020202020204" pitchFamily="34" charset="0"/>
                        </a:rPr>
                        <a:t>Budget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Century Gothic" panose="020B0502020202020204" pitchFamily="34" charset="0"/>
                        </a:rPr>
                        <a:t>Current Year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Century Gothic" panose="020B0502020202020204" pitchFamily="34" charset="0"/>
                        </a:rPr>
                        <a:t>Favor/ (</a:t>
                      </a:r>
                      <a:r>
                        <a:rPr lang="en-US" sz="1600" u="none" strike="noStrike" dirty="0" err="1">
                          <a:effectLst/>
                          <a:latin typeface="Century Gothic" panose="020B0502020202020204" pitchFamily="34" charset="0"/>
                        </a:rPr>
                        <a:t>Unfavor</a:t>
                      </a:r>
                      <a:r>
                        <a:rPr lang="en-US" sz="1600" u="none" strike="noStrike" dirty="0">
                          <a:effectLst/>
                          <a:latin typeface="Century Gothic" panose="020B0502020202020204" pitchFamily="34" charset="0"/>
                        </a:rPr>
                        <a:t>) vs. Budget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70456"/>
                  </a:ext>
                </a:extLst>
              </a:tr>
              <a:tr h="308259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768013"/>
                  </a:ext>
                </a:extLst>
              </a:tr>
              <a:tr h="318077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4399997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Century Gothic" panose="020B0502020202020204" pitchFamily="34" charset="0"/>
                        </a:rPr>
                        <a:t>Net Revenues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Century Gothic" panose="020B0502020202020204" pitchFamily="34" charset="0"/>
                        </a:rPr>
                        <a:t>  $126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Century Gothic" panose="020B0502020202020204" pitchFamily="34" charset="0"/>
                        </a:rPr>
                        <a:t>    $120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Century Gothic" panose="020B0502020202020204" pitchFamily="34" charset="0"/>
                        </a:rPr>
                        <a:t>($6)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05317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Century Gothic" panose="020B0502020202020204" pitchFamily="34" charset="0"/>
                        </a:rPr>
                        <a:t>Expenses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Century Gothic" panose="020B0502020202020204" pitchFamily="34" charset="0"/>
                        </a:rPr>
                        <a:t>    861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Century Gothic" panose="020B0502020202020204" pitchFamily="34" charset="0"/>
                        </a:rPr>
                        <a:t>      854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Century Gothic" panose="020B0502020202020204" pitchFamily="34" charset="0"/>
                        </a:rPr>
                        <a:t>  7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779007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  <a:latin typeface="Century Gothic" panose="020B0502020202020204" pitchFamily="34" charset="0"/>
                        </a:rPr>
                        <a:t>Net Operating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Century Gothic" panose="020B0502020202020204" pitchFamily="34" charset="0"/>
                        </a:rPr>
                        <a:t> ($735)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Century Gothic" panose="020B0502020202020204" pitchFamily="34" charset="0"/>
                        </a:rPr>
                        <a:t>    ($734)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Century Gothic" panose="020B0502020202020204" pitchFamily="34" charset="0"/>
                        </a:rPr>
                        <a:t>$1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347524"/>
                  </a:ext>
                </a:extLst>
              </a:tr>
            </a:tbl>
          </a:graphicData>
        </a:graphic>
      </p:graphicFrame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ABD57F0-C576-4D33-9D5C-8AA05477F7A7}"/>
              </a:ext>
            </a:extLst>
          </p:cNvPr>
          <p:cNvCxnSpPr/>
          <p:nvPr/>
        </p:nvCxnSpPr>
        <p:spPr>
          <a:xfrm>
            <a:off x="3283128" y="5138055"/>
            <a:ext cx="1097280" cy="0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93FF8C9-394A-4DB1-B0B7-27187982C27B}"/>
              </a:ext>
            </a:extLst>
          </p:cNvPr>
          <p:cNvCxnSpPr/>
          <p:nvPr/>
        </p:nvCxnSpPr>
        <p:spPr>
          <a:xfrm>
            <a:off x="3283125" y="4576343"/>
            <a:ext cx="1097280" cy="0"/>
          </a:xfrm>
          <a:prstGeom prst="line">
            <a:avLst/>
          </a:prstGeom>
          <a:ln w="15875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6E8791C-6187-4DB4-AC51-A3441D2C644F}"/>
              </a:ext>
            </a:extLst>
          </p:cNvPr>
          <p:cNvCxnSpPr/>
          <p:nvPr/>
        </p:nvCxnSpPr>
        <p:spPr>
          <a:xfrm>
            <a:off x="5436728" y="5138661"/>
            <a:ext cx="1097280" cy="0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C4BCDB8-FD88-44B1-926B-CAF5B511EF42}"/>
              </a:ext>
            </a:extLst>
          </p:cNvPr>
          <p:cNvCxnSpPr/>
          <p:nvPr/>
        </p:nvCxnSpPr>
        <p:spPr>
          <a:xfrm>
            <a:off x="5362300" y="4576343"/>
            <a:ext cx="1097280" cy="0"/>
          </a:xfrm>
          <a:prstGeom prst="line">
            <a:avLst/>
          </a:prstGeom>
          <a:ln w="15875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FBE8885-3D74-48CC-831A-3D441959FAC2}"/>
              </a:ext>
            </a:extLst>
          </p:cNvPr>
          <p:cNvCxnSpPr/>
          <p:nvPr/>
        </p:nvCxnSpPr>
        <p:spPr>
          <a:xfrm>
            <a:off x="7293422" y="5138055"/>
            <a:ext cx="1097280" cy="0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D3EE72A-EF33-4FB1-8F07-9D325E592EAB}"/>
              </a:ext>
            </a:extLst>
          </p:cNvPr>
          <p:cNvCxnSpPr/>
          <p:nvPr/>
        </p:nvCxnSpPr>
        <p:spPr>
          <a:xfrm>
            <a:off x="7293422" y="4585020"/>
            <a:ext cx="1097280" cy="0"/>
          </a:xfrm>
          <a:prstGeom prst="line">
            <a:avLst/>
          </a:prstGeom>
          <a:ln w="15875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24274F-AA0F-4BBB-92A4-687A16734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0A45ABF-3587-4B28-9997-5F6131C92484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2/19/2021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4825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899" y="85060"/>
            <a:ext cx="7498080" cy="103135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>
                <a:latin typeface="Century Gothic" panose="020B0502020202020204" pitchFamily="34" charset="0"/>
              </a:rPr>
              <a:t>Financial Change</a:t>
            </a:r>
            <a:br>
              <a:rPr lang="en-US" sz="3600" b="1" dirty="0">
                <a:latin typeface="Century Gothic" panose="020B0502020202020204" pitchFamily="34" charset="0"/>
              </a:rPr>
            </a:br>
            <a:r>
              <a:rPr lang="en-US" sz="3600" b="1" dirty="0">
                <a:latin typeface="Century Gothic" panose="020B0502020202020204" pitchFamily="34" charset="0"/>
              </a:rPr>
              <a:t>YTD JANUARY 2021</a:t>
            </a:r>
            <a:endParaRPr lang="en-US" sz="2700" dirty="0">
              <a:latin typeface="Franklin Gothic Medium" panose="020B06030201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EA52B43-19FA-4221-AEE4-462E04F3AFA6}"/>
              </a:ext>
            </a:extLst>
          </p:cNvPr>
          <p:cNvGraphicFramePr>
            <a:graphicFrameLocks noGrp="1"/>
          </p:cNvGraphicFramePr>
          <p:nvPr/>
        </p:nvGraphicFramePr>
        <p:xfrm>
          <a:off x="274320" y="2039147"/>
          <a:ext cx="8595360" cy="31301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09399">
                  <a:extLst>
                    <a:ext uri="{9D8B030D-6E8A-4147-A177-3AD203B41FA5}">
                      <a16:colId xmlns:a16="http://schemas.microsoft.com/office/drawing/2014/main" val="1529911752"/>
                    </a:ext>
                  </a:extLst>
                </a:gridCol>
                <a:gridCol w="2094883">
                  <a:extLst>
                    <a:ext uri="{9D8B030D-6E8A-4147-A177-3AD203B41FA5}">
                      <a16:colId xmlns:a16="http://schemas.microsoft.com/office/drawing/2014/main" val="1196787798"/>
                    </a:ext>
                  </a:extLst>
                </a:gridCol>
                <a:gridCol w="2054867">
                  <a:extLst>
                    <a:ext uri="{9D8B030D-6E8A-4147-A177-3AD203B41FA5}">
                      <a16:colId xmlns:a16="http://schemas.microsoft.com/office/drawing/2014/main" val="1193626519"/>
                    </a:ext>
                  </a:extLst>
                </a:gridCol>
                <a:gridCol w="1936211">
                  <a:extLst>
                    <a:ext uri="{9D8B030D-6E8A-4147-A177-3AD203B41FA5}">
                      <a16:colId xmlns:a16="http://schemas.microsoft.com/office/drawing/2014/main" val="3714425827"/>
                    </a:ext>
                  </a:extLst>
                </a:gridCol>
              </a:tblGrid>
              <a:tr h="363512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Century Gothic" panose="020B0502020202020204" pitchFamily="34" charset="0"/>
                        </a:rPr>
                        <a:t>January YTD (In Thousands)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5703382"/>
                  </a:ext>
                </a:extLst>
              </a:tr>
              <a:tr h="454399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Century Gothic" panose="020B0502020202020204" pitchFamily="34" charset="0"/>
                        </a:rPr>
                        <a:t>Budget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Century Gothic" panose="020B0502020202020204" pitchFamily="34" charset="0"/>
                        </a:rPr>
                        <a:t>Current Year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Century Gothic" panose="020B0502020202020204" pitchFamily="34" charset="0"/>
                        </a:rPr>
                        <a:t>Favor/ (</a:t>
                      </a:r>
                      <a:r>
                        <a:rPr lang="en-US" sz="1600" u="none" strike="noStrike" dirty="0" err="1">
                          <a:effectLst/>
                          <a:latin typeface="Century Gothic" panose="020B0502020202020204" pitchFamily="34" charset="0"/>
                        </a:rPr>
                        <a:t>Unfavor</a:t>
                      </a:r>
                      <a:r>
                        <a:rPr lang="en-US" sz="1600" u="none" strike="noStrike" dirty="0">
                          <a:effectLst/>
                          <a:latin typeface="Century Gothic" panose="020B0502020202020204" pitchFamily="34" charset="0"/>
                        </a:rPr>
                        <a:t>) vs. Budget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70456"/>
                  </a:ext>
                </a:extLst>
              </a:tr>
              <a:tr h="308259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768013"/>
                  </a:ext>
                </a:extLst>
              </a:tr>
              <a:tr h="358059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4399997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Century Gothic" panose="020B0502020202020204" pitchFamily="34" charset="0"/>
                        </a:rPr>
                        <a:t>Net Revenues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Century Gothic" panose="020B0502020202020204" pitchFamily="34" charset="0"/>
                        </a:rPr>
                        <a:t>$12,339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Century Gothic" panose="020B0502020202020204" pitchFamily="34" charset="0"/>
                        </a:rPr>
                        <a:t> $12,569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Century Gothic" panose="020B0502020202020204" pitchFamily="34" charset="0"/>
                        </a:rPr>
                        <a:t>$230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05317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Century Gothic" panose="020B0502020202020204" pitchFamily="34" charset="0"/>
                        </a:rPr>
                        <a:t>Expenses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Century Gothic" panose="020B0502020202020204" pitchFamily="34" charset="0"/>
                        </a:rPr>
                        <a:t>  10,093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Century Gothic" panose="020B0502020202020204" pitchFamily="34" charset="0"/>
                        </a:rPr>
                        <a:t>     9,176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 917</a:t>
                      </a: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779007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  <a:latin typeface="Century Gothic" panose="020B0502020202020204" pitchFamily="34" charset="0"/>
                        </a:rPr>
                        <a:t>Net Operating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Century Gothic" panose="020B0502020202020204" pitchFamily="34" charset="0"/>
                        </a:rPr>
                        <a:t>  $2,246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Century Gothic" panose="020B0502020202020204" pitchFamily="34" charset="0"/>
                        </a:rPr>
                        <a:t>  $3,393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Century Gothic" panose="020B0502020202020204" pitchFamily="34" charset="0"/>
                        </a:rPr>
                        <a:t>$1,147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347524"/>
                  </a:ext>
                </a:extLst>
              </a:tr>
            </a:tbl>
          </a:graphicData>
        </a:graphic>
      </p:graphicFrame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ABD57F0-C576-4D33-9D5C-8AA05477F7A7}"/>
              </a:ext>
            </a:extLst>
          </p:cNvPr>
          <p:cNvCxnSpPr/>
          <p:nvPr/>
        </p:nvCxnSpPr>
        <p:spPr>
          <a:xfrm>
            <a:off x="3283128" y="5138055"/>
            <a:ext cx="1097280" cy="0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93FF8C9-394A-4DB1-B0B7-27187982C27B}"/>
              </a:ext>
            </a:extLst>
          </p:cNvPr>
          <p:cNvCxnSpPr/>
          <p:nvPr/>
        </p:nvCxnSpPr>
        <p:spPr>
          <a:xfrm>
            <a:off x="3283125" y="4576343"/>
            <a:ext cx="1097280" cy="0"/>
          </a:xfrm>
          <a:prstGeom prst="line">
            <a:avLst/>
          </a:prstGeom>
          <a:ln w="15875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6E8791C-6187-4DB4-AC51-A3441D2C644F}"/>
              </a:ext>
            </a:extLst>
          </p:cNvPr>
          <p:cNvCxnSpPr/>
          <p:nvPr/>
        </p:nvCxnSpPr>
        <p:spPr>
          <a:xfrm>
            <a:off x="5436728" y="5138661"/>
            <a:ext cx="1097280" cy="0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C4BCDB8-FD88-44B1-926B-CAF5B511EF42}"/>
              </a:ext>
            </a:extLst>
          </p:cNvPr>
          <p:cNvCxnSpPr/>
          <p:nvPr/>
        </p:nvCxnSpPr>
        <p:spPr>
          <a:xfrm>
            <a:off x="5362300" y="4576343"/>
            <a:ext cx="1097280" cy="0"/>
          </a:xfrm>
          <a:prstGeom prst="line">
            <a:avLst/>
          </a:prstGeom>
          <a:ln w="15875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FBE8885-3D74-48CC-831A-3D441959FAC2}"/>
              </a:ext>
            </a:extLst>
          </p:cNvPr>
          <p:cNvCxnSpPr/>
          <p:nvPr/>
        </p:nvCxnSpPr>
        <p:spPr>
          <a:xfrm>
            <a:off x="7293422" y="5138055"/>
            <a:ext cx="1097280" cy="0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D3EE72A-EF33-4FB1-8F07-9D325E592EAB}"/>
              </a:ext>
            </a:extLst>
          </p:cNvPr>
          <p:cNvCxnSpPr/>
          <p:nvPr/>
        </p:nvCxnSpPr>
        <p:spPr>
          <a:xfrm>
            <a:off x="7293422" y="4585020"/>
            <a:ext cx="1097280" cy="0"/>
          </a:xfrm>
          <a:prstGeom prst="line">
            <a:avLst/>
          </a:prstGeom>
          <a:ln w="15875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2626EC-C1EC-47FB-9910-540F35222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410235-9775-4FBC-8ACE-A0D96301D6A3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2/19/2021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5570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899" y="209006"/>
            <a:ext cx="7498080" cy="1221568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800" b="1" dirty="0">
                <a:latin typeface="Century Gothic" panose="020B0502020202020204" pitchFamily="34" charset="0"/>
              </a:rPr>
            </a:br>
            <a:r>
              <a:rPr lang="en-US" sz="2800" b="1" dirty="0">
                <a:latin typeface="Century Gothic" panose="020B0502020202020204" pitchFamily="34" charset="0"/>
              </a:rPr>
              <a:t>Detail for the Month of January</a:t>
            </a:r>
            <a:br>
              <a:rPr lang="en-US" sz="2800" b="1" dirty="0">
                <a:latin typeface="Century Gothic" panose="020B0502020202020204" pitchFamily="34" charset="0"/>
              </a:rPr>
            </a:br>
            <a:r>
              <a:rPr lang="en-US" sz="2800" b="1" dirty="0">
                <a:latin typeface="Century Gothic" panose="020B0502020202020204" pitchFamily="34" charset="0"/>
              </a:rPr>
              <a:t>Favor/(Unfavorable) Vs. Budget</a:t>
            </a:r>
            <a:br>
              <a:rPr lang="en-US" sz="2700" dirty="0">
                <a:latin typeface="Franklin Gothic Medium" panose="020B0603020102020204" pitchFamily="34" charset="0"/>
              </a:rPr>
            </a:br>
            <a:endParaRPr lang="en-US" sz="2700" dirty="0">
              <a:latin typeface="Franklin Gothic Medium" panose="020B06030201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FBE8885-3D74-48CC-831A-3D441959FAC2}"/>
              </a:ext>
            </a:extLst>
          </p:cNvPr>
          <p:cNvCxnSpPr/>
          <p:nvPr/>
        </p:nvCxnSpPr>
        <p:spPr>
          <a:xfrm>
            <a:off x="6483719" y="4617264"/>
            <a:ext cx="1097280" cy="0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5EECFE4-987D-4DFB-A37C-8DE6FB98A576}"/>
              </a:ext>
            </a:extLst>
          </p:cNvPr>
          <p:cNvCxnSpPr/>
          <p:nvPr/>
        </p:nvCxnSpPr>
        <p:spPr>
          <a:xfrm>
            <a:off x="6489106" y="4258975"/>
            <a:ext cx="1097280" cy="0"/>
          </a:xfrm>
          <a:prstGeom prst="line">
            <a:avLst/>
          </a:prstGeom>
          <a:ln w="15875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7C7B10-4A81-4165-B169-00151ED86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81AB91-4376-4A2F-90B9-785FF0C107E3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2/19/2021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51FE97F5-49DA-4AF4-ACAC-3E7281E896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517187"/>
              </p:ext>
            </p:extLst>
          </p:nvPr>
        </p:nvGraphicFramePr>
        <p:xfrm>
          <a:off x="1732554" y="2077565"/>
          <a:ext cx="6096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8228">
                  <a:extLst>
                    <a:ext uri="{9D8B030D-6E8A-4147-A177-3AD203B41FA5}">
                      <a16:colId xmlns:a16="http://schemas.microsoft.com/office/drawing/2014/main" val="2078890817"/>
                    </a:ext>
                  </a:extLst>
                </a:gridCol>
                <a:gridCol w="2937772">
                  <a:extLst>
                    <a:ext uri="{9D8B030D-6E8A-4147-A177-3AD203B41FA5}">
                      <a16:colId xmlns:a16="http://schemas.microsoft.com/office/drawing/2014/main" val="17725425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Department/Amenity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Favorable/(Unfavorable)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879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Public Works/Gen Maintenance/CPI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$37.6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297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Yacht Club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 16.6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82605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Finance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  6.2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397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Recreation &amp; Parks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  6.1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661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Clubhouse Grille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(17.2)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5419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Police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  (9.2)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007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Golf Ops &amp; Maintenance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  (6.1)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978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General Admin/Other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(33)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8455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               </a:t>
                      </a:r>
                      <a:r>
                        <a:rPr lang="en-US" sz="16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$1.0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8657457"/>
                  </a:ext>
                </a:extLst>
              </a:tr>
            </a:tbl>
          </a:graphicData>
        </a:graphic>
      </p:graphicFrame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6A069AC-E94D-40E5-9EDF-5E65AB9AC418}"/>
              </a:ext>
            </a:extLst>
          </p:cNvPr>
          <p:cNvCxnSpPr>
            <a:cxnSpLocks/>
          </p:cNvCxnSpPr>
          <p:nvPr/>
        </p:nvCxnSpPr>
        <p:spPr>
          <a:xfrm>
            <a:off x="5905850" y="5741581"/>
            <a:ext cx="885066" cy="0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ED39DB2-FD2B-4C24-97CD-5CB0EE8D8AB5}"/>
              </a:ext>
            </a:extLst>
          </p:cNvPr>
          <p:cNvCxnSpPr>
            <a:cxnSpLocks/>
          </p:cNvCxnSpPr>
          <p:nvPr/>
        </p:nvCxnSpPr>
        <p:spPr>
          <a:xfrm>
            <a:off x="5905850" y="5466307"/>
            <a:ext cx="885066" cy="0"/>
          </a:xfrm>
          <a:prstGeom prst="line">
            <a:avLst/>
          </a:prstGeom>
          <a:ln w="15875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0310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899" y="209006"/>
            <a:ext cx="7498080" cy="122156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>
                <a:latin typeface="Century Gothic" panose="020B0502020202020204" pitchFamily="34" charset="0"/>
              </a:rPr>
              <a:t>Detail for JANUARY YTD</a:t>
            </a:r>
            <a:br>
              <a:rPr lang="en-US" sz="2800" b="1" dirty="0">
                <a:latin typeface="Century Gothic" panose="020B0502020202020204" pitchFamily="34" charset="0"/>
              </a:rPr>
            </a:br>
            <a:r>
              <a:rPr lang="en-US" sz="2800" b="1" dirty="0">
                <a:latin typeface="Century Gothic" panose="020B0502020202020204" pitchFamily="34" charset="0"/>
              </a:rPr>
              <a:t>Favor/(Unfavorable) Vs. Budget</a:t>
            </a:r>
            <a:br>
              <a:rPr lang="en-US" sz="2700" dirty="0">
                <a:latin typeface="Franklin Gothic Medium" panose="020B0603020102020204" pitchFamily="34" charset="0"/>
              </a:rPr>
            </a:br>
            <a:endParaRPr lang="en-US" sz="2700" dirty="0">
              <a:latin typeface="Franklin Gothic Medium" panose="020B06030201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EA52B43-19FA-4221-AEE4-462E04F3AFA6}"/>
              </a:ext>
            </a:extLst>
          </p:cNvPr>
          <p:cNvGraphicFramePr>
            <a:graphicFrameLocks noGrp="1"/>
          </p:cNvGraphicFramePr>
          <p:nvPr/>
        </p:nvGraphicFramePr>
        <p:xfrm>
          <a:off x="1373746" y="1049688"/>
          <a:ext cx="6862233" cy="47586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32840">
                  <a:extLst>
                    <a:ext uri="{9D8B030D-6E8A-4147-A177-3AD203B41FA5}">
                      <a16:colId xmlns:a16="http://schemas.microsoft.com/office/drawing/2014/main" val="1529911752"/>
                    </a:ext>
                  </a:extLst>
                </a:gridCol>
                <a:gridCol w="2229393">
                  <a:extLst>
                    <a:ext uri="{9D8B030D-6E8A-4147-A177-3AD203B41FA5}">
                      <a16:colId xmlns:a16="http://schemas.microsoft.com/office/drawing/2014/main" val="1196787798"/>
                    </a:ext>
                  </a:extLst>
                </a:gridCol>
              </a:tblGrid>
              <a:tr h="3450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Century Gothic" panose="020B0502020202020204" pitchFamily="34" charset="0"/>
                        </a:rPr>
                        <a:t>General Admin. &amp; Other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Century Gothic" panose="020B0502020202020204" pitchFamily="34" charset="0"/>
                        </a:rPr>
                        <a:t>$1,105.4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ctr"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73053170"/>
                  </a:ext>
                </a:extLst>
              </a:tr>
              <a:tr h="3450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Public Works/Gen Maintenance/CPI</a:t>
                      </a:r>
                    </a:p>
                  </a:txBody>
                  <a:tcPr marL="8663" marR="8663" marT="86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    259.1</a:t>
                      </a:r>
                    </a:p>
                  </a:txBody>
                  <a:tcPr marL="8663" marR="8663" marT="86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4436180"/>
                  </a:ext>
                </a:extLst>
              </a:tr>
              <a:tr h="3450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Finance</a:t>
                      </a:r>
                    </a:p>
                  </a:txBody>
                  <a:tcPr marL="8663" marR="8663" marT="86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     84.8</a:t>
                      </a:r>
                    </a:p>
                  </a:txBody>
                  <a:tcPr marL="8663" marR="8663" marT="86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51917760"/>
                  </a:ext>
                </a:extLst>
              </a:tr>
              <a:tr h="3450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Marinas</a:t>
                      </a:r>
                    </a:p>
                  </a:txBody>
                  <a:tcPr marL="8663" marR="8663" marT="86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     64.7</a:t>
                      </a:r>
                    </a:p>
                  </a:txBody>
                  <a:tcPr marL="8663" marR="8663" marT="86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31526590"/>
                  </a:ext>
                </a:extLst>
              </a:tr>
              <a:tr h="3450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Public Relations</a:t>
                      </a:r>
                    </a:p>
                  </a:txBody>
                  <a:tcPr marL="8663" marR="8663" marT="86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     48.2</a:t>
                      </a:r>
                    </a:p>
                  </a:txBody>
                  <a:tcPr marL="8663" marR="8663" marT="86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0520095"/>
                  </a:ext>
                </a:extLst>
              </a:tr>
              <a:tr h="3450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Recreation &amp; Parks</a:t>
                      </a:r>
                    </a:p>
                  </a:txBody>
                  <a:tcPr marL="8663" marR="8663" marT="86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     32.7</a:t>
                      </a:r>
                    </a:p>
                  </a:txBody>
                  <a:tcPr marL="8663" marR="8663" marT="86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33998987"/>
                  </a:ext>
                </a:extLst>
              </a:tr>
              <a:tr h="3450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Police</a:t>
                      </a:r>
                    </a:p>
                  </a:txBody>
                  <a:tcPr marL="8663" marR="8663" marT="86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     17.7</a:t>
                      </a:r>
                    </a:p>
                  </a:txBody>
                  <a:tcPr marL="8663" marR="8663" marT="86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17827496"/>
                  </a:ext>
                </a:extLst>
              </a:tr>
              <a:tr h="3450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  <a:latin typeface="Century Gothic" panose="020B0502020202020204" pitchFamily="34" charset="0"/>
                        </a:rPr>
                        <a:t>Clubhouse Grille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Century Gothic" panose="020B0502020202020204" pitchFamily="34" charset="0"/>
                        </a:rPr>
                        <a:t>      15.6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79332283"/>
                  </a:ext>
                </a:extLst>
              </a:tr>
              <a:tr h="3450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Aquatics</a:t>
                      </a:r>
                    </a:p>
                  </a:txBody>
                  <a:tcPr marL="8663" marR="8663" marT="86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   (199.6)</a:t>
                      </a:r>
                    </a:p>
                  </a:txBody>
                  <a:tcPr marL="8663" marR="8663" marT="86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38664805"/>
                  </a:ext>
                </a:extLst>
              </a:tr>
              <a:tr h="3450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Beach Parking</a:t>
                      </a:r>
                    </a:p>
                  </a:txBody>
                  <a:tcPr marL="8663" marR="8663" marT="86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   (177.7)</a:t>
                      </a:r>
                    </a:p>
                  </a:txBody>
                  <a:tcPr marL="8663" marR="8663" marT="86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6509763"/>
                  </a:ext>
                </a:extLst>
              </a:tr>
              <a:tr h="3450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Yacht Club</a:t>
                      </a:r>
                    </a:p>
                  </a:txBody>
                  <a:tcPr marL="8663" marR="8663" marT="86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     (69.2)</a:t>
                      </a:r>
                    </a:p>
                  </a:txBody>
                  <a:tcPr marL="8663" marR="8663" marT="86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90139616"/>
                  </a:ext>
                </a:extLst>
              </a:tr>
              <a:tr h="3450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Racquet Sports</a:t>
                      </a:r>
                    </a:p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Golf Ops &amp; Maintenance</a:t>
                      </a:r>
                    </a:p>
                  </a:txBody>
                  <a:tcPr marL="8663" marR="8663" marT="86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     (24.4)</a:t>
                      </a:r>
                    </a:p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     (10.3)</a:t>
                      </a:r>
                    </a:p>
                  </a:txBody>
                  <a:tcPr marL="8663" marR="8663" marT="86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9169042"/>
                  </a:ext>
                </a:extLst>
              </a:tr>
              <a:tr h="3450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Net Operating</a:t>
                      </a:r>
                    </a:p>
                  </a:txBody>
                  <a:tcPr marL="8663" marR="8663" marT="86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$1,147.0</a:t>
                      </a:r>
                    </a:p>
                  </a:txBody>
                  <a:tcPr marL="8663" marR="8663" marT="86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5666964"/>
                  </a:ext>
                </a:extLst>
              </a:tr>
            </a:tbl>
          </a:graphicData>
        </a:graphic>
      </p:graphicFrame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FBE8885-3D74-48CC-831A-3D441959FAC2}"/>
              </a:ext>
            </a:extLst>
          </p:cNvPr>
          <p:cNvCxnSpPr/>
          <p:nvPr/>
        </p:nvCxnSpPr>
        <p:spPr>
          <a:xfrm>
            <a:off x="6607603" y="5747515"/>
            <a:ext cx="1097280" cy="0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D3EE72A-EF33-4FB1-8F07-9D325E592EAB}"/>
              </a:ext>
            </a:extLst>
          </p:cNvPr>
          <p:cNvCxnSpPr/>
          <p:nvPr/>
        </p:nvCxnSpPr>
        <p:spPr>
          <a:xfrm>
            <a:off x="6607603" y="5483085"/>
            <a:ext cx="1097280" cy="0"/>
          </a:xfrm>
          <a:prstGeom prst="line">
            <a:avLst/>
          </a:prstGeom>
          <a:ln w="15875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A6A80C-EB44-470E-AAC9-A55382C8F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6394AE-B2BE-4046-8017-62CB15DB6E0D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2/19/2021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3282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938900" y="2055741"/>
            <a:ext cx="3113479" cy="2374516"/>
          </a:xfrm>
        </p:spPr>
        <p:txBody>
          <a:bodyPr vert="horz" lIns="91440" tIns="45720" rIns="91440" bIns="0" rtlCol="0" anchor="b">
            <a:normAutofit/>
          </a:bodyPr>
          <a:lstStyle/>
          <a:p>
            <a:pPr defTabSz="914400"/>
            <a:r>
              <a:rPr lang="en-US" sz="3600" dirty="0"/>
              <a:t>Treasurer’s Report - </a:t>
            </a:r>
            <a:br>
              <a:rPr lang="en-US" sz="3600" dirty="0"/>
            </a:br>
            <a:r>
              <a:rPr lang="en-US" sz="3600" dirty="0"/>
              <a:t>Doug Parks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617803-0051-4A79-B7E2-BA5BD7564C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521" y="1430056"/>
            <a:ext cx="3720332" cy="3411816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83D569-70C2-4F2C-9C84-BA9AF41FC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CF47A9-070C-43D7-94EB-B1013A7718CF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2/19/2021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5418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FF842A-92F4-4637-B96B-ABE0E1852D76}"/>
              </a:ext>
            </a:extLst>
          </p:cNvPr>
          <p:cNvSpPr txBox="1"/>
          <p:nvPr/>
        </p:nvSpPr>
        <p:spPr>
          <a:xfrm>
            <a:off x="607500" y="447188"/>
            <a:ext cx="7928998" cy="9704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Cash &amp; Short-Term Investments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Activity for Month of </a:t>
            </a:r>
            <a:r>
              <a:rPr lang="en-US" sz="2500" b="1" u="sng" dirty="0">
                <a:solidFill>
                  <a:prstClr val="black"/>
                </a:solidFill>
                <a:latin typeface="Calibri Light" panose="020F0302020204030204"/>
              </a:rPr>
              <a:t>January</a:t>
            </a:r>
            <a:endParaRPr kumimoji="0" lang="en-US" sz="2500" b="1" i="0" u="none" strike="noStrike" kern="1200" cap="none" spc="0" normalizeH="0" baseline="0" noProof="0" dirty="0">
              <a:ln>
                <a:noFill/>
              </a:ln>
              <a:solidFill>
                <a:srgbClr val="FEFEF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13440" y="1682205"/>
            <a:ext cx="4715611" cy="42976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9250" marR="0" lvl="0" indent="-3492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4472C4"/>
              </a:buClr>
              <a:buSzPct val="110000"/>
              <a:buFont typeface="Wingdings 2" charset="2"/>
              <a:buChar char="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Overall Laddered Investment Rate of Return on CDAR’s for January Approx. 1.0%</a:t>
            </a:r>
          </a:p>
          <a:p>
            <a:pPr marL="349250" marR="0" lvl="0" indent="-3492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4472C4"/>
              </a:buClr>
              <a:buSzPct val="110000"/>
              <a:buFont typeface="Wingdings 2" charset="2"/>
              <a:buChar char="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 of January 31, 2021, the Association had approx. $10.5 million in cash</a:t>
            </a:r>
          </a:p>
          <a:p>
            <a:pPr marL="685800" marR="0" lvl="1" indent="-3365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4472C4"/>
              </a:buClr>
              <a:buSzPct val="110000"/>
              <a:buFont typeface="Wingdings 2" charset="2"/>
              <a:buChar char="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Approx. $7.1 million invested in CDAR’s, fully FDIC insured</a:t>
            </a:r>
          </a:p>
          <a:p>
            <a:pPr marL="685800" marR="0" lvl="1" indent="-3365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4472C4"/>
              </a:buClr>
              <a:buSzPct val="110000"/>
              <a:buFont typeface="Wingdings 2" charset="2"/>
              <a:buChar char="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Approx. $3</a:t>
            </a:r>
            <a:r>
              <a:rPr lang="en-US" sz="1800" dirty="0">
                <a:solidFill>
                  <a:prstClr val="black"/>
                </a:solidFill>
                <a:latin typeface="Calibri" panose="020F0502020204030204"/>
              </a:rPr>
              <a:t>.4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million in Money Market and other operating accounts, fully insured</a:t>
            </a:r>
          </a:p>
        </p:txBody>
      </p:sp>
      <p:pic>
        <p:nvPicPr>
          <p:cNvPr id="8" name="Graphic 7" descr="Dollar">
            <a:extLst>
              <a:ext uri="{FF2B5EF4-FFF2-40B4-BE49-F238E27FC236}">
                <a16:creationId xmlns:a16="http://schemas.microsoft.com/office/drawing/2014/main" id="{4FEA77A1-BF0C-4E09-BE54-FF8A202F69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14222" y="2126340"/>
            <a:ext cx="3716338" cy="3716338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395683-DA9F-4337-973D-F70342260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371C72-7C53-41CB-9B6F-47F39C7C8336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2/19/2021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1944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1B05E71-63B6-4B1B-B480-D1DD10AA1D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4372505"/>
              </p:ext>
            </p:extLst>
          </p:nvPr>
        </p:nvGraphicFramePr>
        <p:xfrm>
          <a:off x="0" y="228600"/>
          <a:ext cx="9144000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31731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04C8E-759C-4538-9575-26595E557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320" y="327570"/>
            <a:ext cx="7019502" cy="589220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latin typeface="Franklin Gothic Medium" panose="020B0603020102020204" pitchFamily="34" charset="0"/>
              </a:rPr>
              <a:t>Unaudited Reserves January 2021 ($Millions)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6339740-C4C2-4E66-9638-BF57A372FE54}"/>
              </a:ext>
            </a:extLst>
          </p:cNvPr>
          <p:cNvGraphicFramePr>
            <a:graphicFrameLocks noGrp="1"/>
          </p:cNvGraphicFramePr>
          <p:nvPr/>
        </p:nvGraphicFramePr>
        <p:xfrm>
          <a:off x="95795" y="2059198"/>
          <a:ext cx="8987246" cy="3850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9577">
                  <a:extLst>
                    <a:ext uri="{9D8B030D-6E8A-4147-A177-3AD203B41FA5}">
                      <a16:colId xmlns:a16="http://schemas.microsoft.com/office/drawing/2014/main" val="1394482498"/>
                    </a:ext>
                  </a:extLst>
                </a:gridCol>
                <a:gridCol w="1194448">
                  <a:extLst>
                    <a:ext uri="{9D8B030D-6E8A-4147-A177-3AD203B41FA5}">
                      <a16:colId xmlns:a16="http://schemas.microsoft.com/office/drawing/2014/main" val="3016120161"/>
                    </a:ext>
                  </a:extLst>
                </a:gridCol>
                <a:gridCol w="1384184">
                  <a:extLst>
                    <a:ext uri="{9D8B030D-6E8A-4147-A177-3AD203B41FA5}">
                      <a16:colId xmlns:a16="http://schemas.microsoft.com/office/drawing/2014/main" val="3864248913"/>
                    </a:ext>
                  </a:extLst>
                </a:gridCol>
                <a:gridCol w="1237796">
                  <a:extLst>
                    <a:ext uri="{9D8B030D-6E8A-4147-A177-3AD203B41FA5}">
                      <a16:colId xmlns:a16="http://schemas.microsoft.com/office/drawing/2014/main" val="963910479"/>
                    </a:ext>
                  </a:extLst>
                </a:gridCol>
                <a:gridCol w="1186622">
                  <a:extLst>
                    <a:ext uri="{9D8B030D-6E8A-4147-A177-3AD203B41FA5}">
                      <a16:colId xmlns:a16="http://schemas.microsoft.com/office/drawing/2014/main" val="2806363114"/>
                    </a:ext>
                  </a:extLst>
                </a:gridCol>
                <a:gridCol w="1006679">
                  <a:extLst>
                    <a:ext uri="{9D8B030D-6E8A-4147-A177-3AD203B41FA5}">
                      <a16:colId xmlns:a16="http://schemas.microsoft.com/office/drawing/2014/main" val="2625739660"/>
                    </a:ext>
                  </a:extLst>
                </a:gridCol>
                <a:gridCol w="777940">
                  <a:extLst>
                    <a:ext uri="{9D8B030D-6E8A-4147-A177-3AD203B41FA5}">
                      <a16:colId xmlns:a16="http://schemas.microsoft.com/office/drawing/2014/main" val="2085935011"/>
                    </a:ext>
                  </a:extLst>
                </a:gridCol>
              </a:tblGrid>
              <a:tr h="543990">
                <a:tc>
                  <a:txBody>
                    <a:bodyPr/>
                    <a:lstStyle/>
                    <a:p>
                      <a:endParaRPr lang="en-US" dirty="0">
                        <a:latin typeface="Franklin Gothic Medium" panose="020B0603020102020204" pitchFamily="34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err="1">
                          <a:latin typeface="Franklin Gothic Medium" panose="020B0603020102020204" pitchFamily="34" charset="0"/>
                        </a:rPr>
                        <a:t>GeneralReplace</a:t>
                      </a:r>
                      <a:endParaRPr lang="en-US" sz="2100" dirty="0">
                        <a:latin typeface="Franklin Gothic Medium" panose="020B0603020102020204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latin typeface="Franklin Gothic Medium" panose="020B0603020102020204" pitchFamily="34" charset="0"/>
                        </a:rPr>
                        <a:t>Bulkheads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latin typeface="Franklin Gothic Medium" panose="020B0603020102020204" pitchFamily="34" charset="0"/>
                        </a:rPr>
                        <a:t>Roads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latin typeface="Franklin Gothic Medium" panose="020B0603020102020204" pitchFamily="34" charset="0"/>
                        </a:rPr>
                        <a:t>Drainage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latin typeface="Franklin Gothic Medium" panose="020B0603020102020204" pitchFamily="34" charset="0"/>
                        </a:rPr>
                        <a:t>New Capital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latin typeface="Franklin Gothic Medium" panose="020B0603020102020204" pitchFamily="34" charset="0"/>
                        </a:rPr>
                        <a:t>Total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3190847527"/>
                  </a:ext>
                </a:extLst>
              </a:tr>
              <a:tr h="604434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Franklin Gothic Medium" panose="020B0603020102020204" pitchFamily="34" charset="0"/>
                        </a:rPr>
                        <a:t>4/30/20 Balance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Franklin Gothic Medium" panose="020B0603020102020204" pitchFamily="34" charset="0"/>
                        </a:rPr>
                        <a:t>$3.5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Franklin Gothic Medium" panose="020B0603020102020204" pitchFamily="34" charset="0"/>
                        </a:rPr>
                        <a:t>$1.6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Franklin Gothic Medium" panose="020B0603020102020204" pitchFamily="34" charset="0"/>
                        </a:rPr>
                        <a:t>$0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Franklin Gothic Medium" panose="020B0603020102020204" pitchFamily="34" charset="0"/>
                        </a:rPr>
                        <a:t>$0.5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Franklin Gothic Medium" panose="020B0603020102020204" pitchFamily="34" charset="0"/>
                        </a:rPr>
                        <a:t>$0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Franklin Gothic Medium" panose="020B0603020102020204" pitchFamily="34" charset="0"/>
                        </a:rPr>
                        <a:t>$5.6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2939790926"/>
                  </a:ext>
                </a:extLst>
              </a:tr>
              <a:tr h="604434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Contributions/</a:t>
                      </a:r>
                    </a:p>
                    <a:p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Interest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  1.8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  0.9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-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  0.3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0.2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 3.2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823467776"/>
                  </a:ext>
                </a:extLst>
              </a:tr>
              <a:tr h="604434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Casino Funds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  -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 -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0.3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-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-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 0.3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3199560772"/>
                  </a:ext>
                </a:extLst>
              </a:tr>
              <a:tr h="604434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Transfer (Spend)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  (1.3)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  (0.9)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(0.1)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(0.1)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(0.1)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(2.5)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2918661611"/>
                  </a:ext>
                </a:extLst>
              </a:tr>
              <a:tr h="604434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Franklin Gothic Medium" panose="020B0603020102020204" pitchFamily="34" charset="0"/>
                        </a:rPr>
                        <a:t>1/31/21 Balance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Franklin Gothic Medium" panose="020B0603020102020204" pitchFamily="34" charset="0"/>
                        </a:rPr>
                        <a:t>$4.0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Franklin Gothic Medium" panose="020B0603020102020204" pitchFamily="34" charset="0"/>
                        </a:rPr>
                        <a:t>$1.6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Franklin Gothic Medium" panose="020B0603020102020204" pitchFamily="34" charset="0"/>
                        </a:rPr>
                        <a:t>$0.2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Franklin Gothic Medium" panose="020B0603020102020204" pitchFamily="34" charset="0"/>
                        </a:rPr>
                        <a:t>$0.7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Franklin Gothic Medium" panose="020B0603020102020204" pitchFamily="34" charset="0"/>
                        </a:rPr>
                        <a:t>$0.1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Franklin Gothic Medium" panose="020B0603020102020204" pitchFamily="34" charset="0"/>
                        </a:rPr>
                        <a:t>$6.6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1901422235"/>
                  </a:ext>
                </a:extLst>
              </a:tr>
            </a:tbl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5A1E26-C700-45E5-99B6-2161FE22C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7ED8BB-151F-4B2D-AA85-43F62EA6E6FE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2/19/2021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6444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04C8E-759C-4538-9575-26595E557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903" y="226422"/>
            <a:ext cx="8408193" cy="58486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 defTabSz="914400"/>
            <a:r>
              <a:rPr lang="en-US" sz="2800" kern="1200" dirty="0">
                <a:latin typeface="+mj-lt"/>
                <a:ea typeface="+mj-ea"/>
                <a:cs typeface="+mj-cs"/>
              </a:rPr>
              <a:t>Reserves 4/30/21 unaudited estimate</a:t>
            </a:r>
            <a:br>
              <a:rPr lang="en-US" sz="2800" kern="1200" dirty="0">
                <a:latin typeface="+mj-lt"/>
                <a:ea typeface="+mj-ea"/>
                <a:cs typeface="+mj-cs"/>
              </a:rPr>
            </a:br>
            <a:r>
              <a:rPr lang="en-US" sz="2000" b="1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(in thousands)</a:t>
            </a:r>
            <a:endParaRPr lang="en-US" sz="2800" kern="120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6339740-C4C2-4E66-9638-BF57A372FE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095169"/>
              </p:ext>
            </p:extLst>
          </p:nvPr>
        </p:nvGraphicFramePr>
        <p:xfrm>
          <a:off x="109057" y="811287"/>
          <a:ext cx="8939149" cy="5853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9176">
                  <a:extLst>
                    <a:ext uri="{9D8B030D-6E8A-4147-A177-3AD203B41FA5}">
                      <a16:colId xmlns:a16="http://schemas.microsoft.com/office/drawing/2014/main" val="1394482498"/>
                    </a:ext>
                  </a:extLst>
                </a:gridCol>
                <a:gridCol w="1180214">
                  <a:extLst>
                    <a:ext uri="{9D8B030D-6E8A-4147-A177-3AD203B41FA5}">
                      <a16:colId xmlns:a16="http://schemas.microsoft.com/office/drawing/2014/main" val="3016120161"/>
                    </a:ext>
                  </a:extLst>
                </a:gridCol>
                <a:gridCol w="1277099">
                  <a:extLst>
                    <a:ext uri="{9D8B030D-6E8A-4147-A177-3AD203B41FA5}">
                      <a16:colId xmlns:a16="http://schemas.microsoft.com/office/drawing/2014/main" val="3864248913"/>
                    </a:ext>
                  </a:extLst>
                </a:gridCol>
                <a:gridCol w="1319051">
                  <a:extLst>
                    <a:ext uri="{9D8B030D-6E8A-4147-A177-3AD203B41FA5}">
                      <a16:colId xmlns:a16="http://schemas.microsoft.com/office/drawing/2014/main" val="963910479"/>
                    </a:ext>
                  </a:extLst>
                </a:gridCol>
                <a:gridCol w="1603609">
                  <a:extLst>
                    <a:ext uri="{9D8B030D-6E8A-4147-A177-3AD203B41FA5}">
                      <a16:colId xmlns:a16="http://schemas.microsoft.com/office/drawing/2014/main" val="2085935011"/>
                    </a:ext>
                  </a:extLst>
                </a:gridCol>
              </a:tblGrid>
              <a:tr h="47636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Beginning Balance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Projected Balance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467776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4/30/2020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Additions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Expenditures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4/30/2021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560772"/>
                  </a:ext>
                </a:extLst>
              </a:tr>
              <a:tr h="27534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Major Maintenance &amp; Replacement: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661611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 Police Renovation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(608)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422235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Northstar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(75)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3735571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 Admin Siding-Roof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(73)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362491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 Aquatics (Splash Pads,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etc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)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(50)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501643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 Yacht Club + Beach Club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(40)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657525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 Racquet Sports Sidewalks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(65)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787923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 Tractor for Ditch Maintenance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(150)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0648689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 Rough Mower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(67)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04656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 Police Vehicles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(90)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903692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 Playground Equipment/Other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(250)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904026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             Total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3,481 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1,840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(1,468)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3,853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7541083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002767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Bulkheads &amp; Waterways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1,653 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920 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(1,784)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789 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989499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Roads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 0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330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(110)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220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4877057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Drainage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506 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260 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(511)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255 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4395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New Capital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 0 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167 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(80)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87 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10029"/>
                  </a:ext>
                </a:extLst>
              </a:tr>
              <a:tr h="2401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TOTAL 4/30/21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5,640 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3,517 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(3,953)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5,204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093010"/>
                  </a:ext>
                </a:extLst>
              </a:tr>
            </a:tbl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952F29-9580-42AE-8BAB-922B74C42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E75B50-A9EF-4063-B5AB-3D108AE591DE}" type="datetime1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2/19/2021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4483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9C3EFD13-3CD8-4457-B029-DD736C9E9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8">
            <a:extLst>
              <a:ext uri="{FF2B5EF4-FFF2-40B4-BE49-F238E27FC236}">
                <a16:creationId xmlns:a16="http://schemas.microsoft.com/office/drawing/2014/main" id="{AA9B61C3-6D3C-4B90-B343-810EC252B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822283" y="2216693"/>
            <a:ext cx="5585910" cy="35310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677324" y="2571909"/>
            <a:ext cx="4406374" cy="282691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6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Public Comments</a:t>
            </a:r>
          </a:p>
        </p:txBody>
      </p:sp>
      <p:sp>
        <p:nvSpPr>
          <p:cNvPr id="29" name="Freeform 5">
            <a:extLst>
              <a:ext uri="{FF2B5EF4-FFF2-40B4-BE49-F238E27FC236}">
                <a16:creationId xmlns:a16="http://schemas.microsoft.com/office/drawing/2014/main" id="{C1257FDB-F578-4AA9-844B-CF6CFA2FA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822283" y="1515074"/>
            <a:ext cx="616870" cy="4232692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6">
            <a:extLst>
              <a:ext uri="{FF2B5EF4-FFF2-40B4-BE49-F238E27FC236}">
                <a16:creationId xmlns:a16="http://schemas.microsoft.com/office/drawing/2014/main" id="{9999F923-F60C-4033-A0C7-BA36D1A44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923337" y="1172042"/>
            <a:ext cx="515815" cy="3820237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7">
            <a:extLst>
              <a:ext uri="{FF2B5EF4-FFF2-40B4-BE49-F238E27FC236}">
                <a16:creationId xmlns:a16="http://schemas.microsoft.com/office/drawing/2014/main" id="{F8C27FAF-AD0A-489C-A7B5-16CBFBB06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923337" y="987643"/>
            <a:ext cx="260400" cy="3699706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Rectangle 8">
            <a:extLst>
              <a:ext uri="{FF2B5EF4-FFF2-40B4-BE49-F238E27FC236}">
                <a16:creationId xmlns:a16="http://schemas.microsoft.com/office/drawing/2014/main" id="{583B1E3E-6E8E-4E48-9EA6-56F1E306AA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5621" y="965200"/>
            <a:ext cx="2478116" cy="35310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316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0B3B9DBC-97CC-4A18-B4A6-66E240292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4492644-1D84-449E-94E4-5FC5C873D3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286" y="227"/>
            <a:ext cx="9141714" cy="455189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596506" y="637953"/>
            <a:ext cx="6204344" cy="3189507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/>
            <a:r>
              <a:rPr lang="en-US" sz="7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Approval of Agenda</a:t>
            </a:r>
          </a:p>
        </p:txBody>
      </p:sp>
      <p:sp>
        <p:nvSpPr>
          <p:cNvPr id="22" name="Freeform 6">
            <a:extLst>
              <a:ext uri="{FF2B5EF4-FFF2-40B4-BE49-F238E27FC236}">
                <a16:creationId xmlns:a16="http://schemas.microsoft.com/office/drawing/2014/main" id="{94EE1A74-DEBF-434E-8B5E-7AB296ECB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545810" y="4208147"/>
            <a:ext cx="254344" cy="1938528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7">
            <a:extLst>
              <a:ext uri="{FF2B5EF4-FFF2-40B4-BE49-F238E27FC236}">
                <a16:creationId xmlns:a16="http://schemas.microsoft.com/office/drawing/2014/main" id="{8C7C4D4B-92D9-4FA4-A294-749E8574FF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546554" y="4098333"/>
            <a:ext cx="151393" cy="1874520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Rectangle 8">
            <a:extLst>
              <a:ext uri="{FF2B5EF4-FFF2-40B4-BE49-F238E27FC236}">
                <a16:creationId xmlns:a16="http://schemas.microsoft.com/office/drawing/2014/main" id="{BADA3358-2A3F-41B0-A458-6FD1DB3AF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2286" y="4098334"/>
            <a:ext cx="6699764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Rectangle 8">
            <a:extLst>
              <a:ext uri="{FF2B5EF4-FFF2-40B4-BE49-F238E27FC236}">
                <a16:creationId xmlns:a16="http://schemas.microsoft.com/office/drawing/2014/main" id="{E4737216-37B2-43AD-AB08-05BFCCEFC9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800154" y="4377267"/>
            <a:ext cx="2341560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0884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159780" y="2160375"/>
            <a:ext cx="6824441" cy="2537251"/>
          </a:xfrm>
        </p:spPr>
        <p:txBody>
          <a:bodyPr vert="horz" lIns="91440" tIns="45720" rIns="91440" bIns="0" rtlCol="0" anchor="ctr">
            <a:normAutofit fontScale="90000"/>
          </a:bodyPr>
          <a:lstStyle/>
          <a:p>
            <a:pPr algn="ctr" defTabSz="914400"/>
            <a:r>
              <a:rPr lang="en-US" sz="4000" dirty="0">
                <a:solidFill>
                  <a:srgbClr val="45454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Capital Purchase Requests</a:t>
            </a:r>
            <a:br>
              <a:rPr lang="en-US" sz="3500" dirty="0">
                <a:solidFill>
                  <a:srgbClr val="454545"/>
                </a:solidFill>
              </a:rPr>
            </a:br>
            <a:br>
              <a:rPr lang="en-US" sz="3500" dirty="0">
                <a:solidFill>
                  <a:srgbClr val="454545"/>
                </a:solidFill>
              </a:rPr>
            </a:br>
            <a:r>
              <a:rPr lang="en-US" sz="2700" dirty="0">
                <a:solidFill>
                  <a:srgbClr val="45454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Public Works – Bulkhead for 2021-2022 Fiscal Year</a:t>
            </a:r>
            <a:br>
              <a:rPr lang="en-US" sz="2700" dirty="0">
                <a:solidFill>
                  <a:srgbClr val="454545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700" dirty="0">
                <a:solidFill>
                  <a:srgbClr val="45454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Public Works – CIPP Liners for Drainage Pipes</a:t>
            </a:r>
            <a:br>
              <a:rPr lang="en-US" sz="2700" dirty="0">
                <a:solidFill>
                  <a:srgbClr val="454545"/>
                </a:solidFill>
                <a:highlight>
                  <a:srgbClr val="FFFF00"/>
                </a:highlight>
                <a:latin typeface="+mn-lt"/>
              </a:rPr>
            </a:br>
            <a:br>
              <a:rPr lang="en-US" sz="2700" dirty="0">
                <a:solidFill>
                  <a:srgbClr val="454545"/>
                </a:solidFill>
                <a:highlight>
                  <a:srgbClr val="FFFF00"/>
                </a:highlight>
                <a:latin typeface="+mn-lt"/>
              </a:rPr>
            </a:br>
            <a:br>
              <a:rPr lang="en-US" sz="2400" dirty="0">
                <a:solidFill>
                  <a:srgbClr val="454545"/>
                </a:solidFill>
                <a:highlight>
                  <a:srgbClr val="FFFF00"/>
                </a:highlight>
                <a:latin typeface="+mn-lt"/>
              </a:rPr>
            </a:br>
            <a:endParaRPr lang="en-US" sz="3500" dirty="0">
              <a:solidFill>
                <a:srgbClr val="454545"/>
              </a:solidFill>
              <a:highlight>
                <a:srgbClr val="FFFF00"/>
              </a:highligh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477146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833BBA2-2D35-4576-B742-970F143808C4}"/>
              </a:ext>
            </a:extLst>
          </p:cNvPr>
          <p:cNvSpPr txBox="1"/>
          <p:nvPr/>
        </p:nvSpPr>
        <p:spPr>
          <a:xfrm>
            <a:off x="182880" y="1315024"/>
            <a:ext cx="877824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45454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Public Works</a:t>
            </a:r>
          </a:p>
          <a:p>
            <a:pPr algn="ctr"/>
            <a:r>
              <a:rPr lang="en-US" sz="3600" dirty="0">
                <a:solidFill>
                  <a:srgbClr val="45454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Bulkhead for 2021-2022 Fiscal Year</a:t>
            </a:r>
          </a:p>
          <a:p>
            <a:pPr algn="ctr"/>
            <a:endParaRPr lang="en-US" sz="3600" dirty="0">
              <a:solidFill>
                <a:srgbClr val="45454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Requesting Authorization to go forward with Staff Recommendation of $1,095,000 for Fisher Marine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Additional sod &amp; Public Works labor is included in the budget not this bid</a:t>
            </a:r>
          </a:p>
          <a:p>
            <a:pPr marL="285750" indent="-173038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643302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833BBA2-2D35-4576-B742-970F143808C4}"/>
              </a:ext>
            </a:extLst>
          </p:cNvPr>
          <p:cNvSpPr txBox="1"/>
          <p:nvPr/>
        </p:nvSpPr>
        <p:spPr>
          <a:xfrm>
            <a:off x="182880" y="1315024"/>
            <a:ext cx="877824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45454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Public Works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45454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CIPP Liners for Drainage Pipes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454545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Requesting Authorization to go forward with Staff Recommendation of $207,167.47 for Pelican Underground</a:t>
            </a:r>
          </a:p>
        </p:txBody>
      </p:sp>
    </p:spTree>
    <p:extLst>
      <p:ext uri="{BB962C8B-B14F-4D97-AF65-F5344CB8AC3E}">
        <p14:creationId xmlns:p14="http://schemas.microsoft.com/office/powerpoint/2010/main" val="2344502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37160" y="217715"/>
            <a:ext cx="8869680" cy="4939137"/>
          </a:xfrm>
          <a:noFill/>
        </p:spPr>
        <p:txBody>
          <a:bodyPr vert="horz" lIns="91440" tIns="45720" rIns="91440" bIns="0" rtlCol="0" anchor="ctr">
            <a:norm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CPI Violations- None</a:t>
            </a:r>
            <a:br>
              <a:rPr lang="en-US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800" dirty="0">
              <a:effectLst/>
              <a:highlight>
                <a:srgbClr val="FFFF00"/>
              </a:highlight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8960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28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5" name="Freeform: Shape 30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5818" y="0"/>
            <a:ext cx="7472363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46" name="Freeform: Shape 32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0"/>
            <a:ext cx="7461504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 idx="4294967295"/>
          </p:nvPr>
        </p:nvSpPr>
        <p:spPr>
          <a:xfrm>
            <a:off x="1143002" y="1999615"/>
            <a:ext cx="6858000" cy="2764028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112713" algn="ctr" defTabSz="914400"/>
            <a:r>
              <a:rPr lang="en-US" sz="44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Unfinished Business</a:t>
            </a:r>
            <a:br>
              <a:rPr lang="en-US" sz="6300" b="1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</a:br>
            <a:br>
              <a:rPr lang="en-US" sz="6300" b="1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</a:br>
            <a:r>
              <a:rPr lang="en-US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Discussion – Update on Proposed ARC Guidelines for Short Term Rentals - Frank Daly</a:t>
            </a:r>
            <a:b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63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Rectangle 34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88920" y="5524786"/>
            <a:ext cx="356616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26271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4" name="Freeform: Shape 33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5818" y="0"/>
            <a:ext cx="7472363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6" name="Freeform: Shape 35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0"/>
            <a:ext cx="7461504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 idx="4294967295"/>
          </p:nvPr>
        </p:nvSpPr>
        <p:spPr>
          <a:xfrm>
            <a:off x="228600" y="1999615"/>
            <a:ext cx="8686800" cy="2764028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indent="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New Business</a:t>
            </a:r>
            <a:br>
              <a:rPr lang="en-US" sz="63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</a:br>
            <a:r>
              <a:rPr lang="en-US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Motion – Establish Interest Rate for Delinquent Assessment Fees – Doug Parks</a:t>
            </a:r>
            <a:br>
              <a:rPr lang="en-US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Motion - To donate $1000.00 to Worcester County Veterans Memorial – Larry Perrone</a:t>
            </a:r>
            <a:br>
              <a:rPr lang="en-US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Discussion – Referendum Process – Larry Perrone</a:t>
            </a:r>
            <a:br>
              <a:rPr lang="en-US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Motion – To Approve Mosquito Control Contract – Larry Perrone</a:t>
            </a:r>
            <a:br>
              <a:rPr lang="en-US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Motion – To approve FY2021-2022 Fiscal Budget – Doug Parks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6300" kern="1200" dirty="0">
              <a:solidFill>
                <a:schemeClr val="tx1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88920" y="5524786"/>
            <a:ext cx="356616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12983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0" name="Freeform: Shape 1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5818" y="0"/>
            <a:ext cx="7472363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2" name="Freeform: Shape 2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0"/>
            <a:ext cx="7461504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 idx="4294967295"/>
          </p:nvPr>
        </p:nvSpPr>
        <p:spPr>
          <a:xfrm>
            <a:off x="320040" y="1999615"/>
            <a:ext cx="8503920" cy="310896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 defTabSz="914400"/>
            <a:r>
              <a:rPr lang="en-US" sz="44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Appointments -</a:t>
            </a:r>
            <a:r>
              <a:rPr lang="en-US" sz="70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 </a:t>
            </a:r>
            <a:br>
              <a:rPr lang="en-US" sz="30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</a:br>
            <a:br>
              <a:rPr lang="en-US" sz="25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</a:br>
            <a:r>
              <a:rPr lang="en-US" sz="27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Gail Keiling – 1st Term – Racquet</a:t>
            </a:r>
            <a:br>
              <a:rPr lang="en-US" sz="27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</a:br>
            <a:r>
              <a:rPr lang="en-US" sz="27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Patricia Felix– 1st Term – Racquet</a:t>
            </a:r>
            <a:br>
              <a:rPr lang="en-US" sz="27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</a:br>
            <a:r>
              <a:rPr lang="en-US" sz="27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Patsy Workman– 1st Term – Racquet</a:t>
            </a:r>
            <a:br>
              <a:rPr lang="en-US" sz="27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</a:br>
            <a:r>
              <a:rPr lang="en-US" sz="27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Susan Morris– 1st Term – Racquet</a:t>
            </a:r>
            <a:br>
              <a:rPr lang="en-US" sz="27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</a:br>
            <a:r>
              <a:rPr lang="en-US" sz="27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Kathryn Stone– 1st Term – Racquet</a:t>
            </a:r>
            <a:br>
              <a:rPr lang="en-US" sz="27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</a:br>
            <a:r>
              <a:rPr lang="en-US" sz="27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Karen Kaplan– 1st Term – Racquet</a:t>
            </a:r>
            <a:br>
              <a:rPr lang="en-US" sz="27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</a:br>
            <a:r>
              <a:rPr lang="en-US" sz="27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Donald Bonafede– 1st Term - Racquet</a:t>
            </a:r>
            <a:br>
              <a:rPr lang="en-US" sz="44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</a:br>
            <a:br>
              <a:rPr lang="en-US" sz="25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</a:br>
            <a:br>
              <a:rPr lang="en-US" sz="25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</a:br>
            <a:br>
              <a:rPr lang="en-US" sz="25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</a:br>
            <a:endParaRPr lang="en-US" sz="2500" kern="1200" dirty="0">
              <a:solidFill>
                <a:schemeClr val="tx1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88920" y="5524786"/>
            <a:ext cx="356616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64206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7F357D35-3E3E-4EC7-B3AE-C106ABB7D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349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334D921-DCE6-4D92-987F-D98C93F1C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3355" y="243840"/>
            <a:ext cx="8791575" cy="6377939"/>
          </a:xfrm>
          <a:prstGeom prst="rect">
            <a:avLst/>
          </a:prstGeom>
          <a:solidFill>
            <a:srgbClr val="FFFFFF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E4D942F-489D-4A7B-8983-942543481B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67033" y="246887"/>
            <a:ext cx="4395991" cy="637793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E8F0F547-5526-40CC-8397-442101C26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52693" y="4768667"/>
            <a:ext cx="3161954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593BD913-0EB6-48A4-B22A-6A4DE0898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1450" y="246888"/>
            <a:ext cx="879348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5052693" y="857675"/>
            <a:ext cx="3424672" cy="384703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 defTabSz="914400"/>
            <a:r>
              <a:rPr lang="en-US" sz="4200" b="1">
                <a:solidFill>
                  <a:srgbClr val="FFFFFF"/>
                </a:solidFill>
              </a:rPr>
              <a:t>Adjournment</a:t>
            </a:r>
          </a:p>
        </p:txBody>
      </p:sp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13A16943-8C20-4DBE-8AF1-CE4F9AD67DA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8" r="16494" b="3"/>
          <a:stretch/>
        </p:blipFill>
        <p:spPr>
          <a:xfrm>
            <a:off x="654048" y="857675"/>
            <a:ext cx="3445286" cy="5140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972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3" name="Freeform: Shape 32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5818" y="0"/>
            <a:ext cx="7472363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5" name="Freeform: Shape 34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0"/>
            <a:ext cx="7461504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143002" y="1999615"/>
            <a:ext cx="6858000" cy="2764028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 defTabSz="914400"/>
            <a:br>
              <a:rPr lang="en-US" sz="1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1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1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Approval of Minutes</a:t>
            </a:r>
            <a:br>
              <a:rPr lang="en-US" sz="27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16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27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January 20, 2021 – Regular Meeting</a:t>
            </a:r>
            <a:br>
              <a:rPr lang="en-US" sz="27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27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January 26, 2021 – Special Meeting</a:t>
            </a:r>
            <a:br>
              <a:rPr lang="en-US" sz="27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27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January 26, 2021 – Closed Meeting</a:t>
            </a:r>
            <a:br>
              <a:rPr lang="en-US" sz="27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27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January 29, 2021 – Special Meeting</a:t>
            </a:r>
            <a:br>
              <a:rPr lang="en-US" sz="27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27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January 29, 2021 – Closed Meeting</a:t>
            </a:r>
            <a:br>
              <a:rPr lang="en-US" sz="27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27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February 4, 2021 – Special Meeting</a:t>
            </a:r>
            <a:br>
              <a:rPr lang="en-US" sz="27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br>
              <a:rPr lang="en-US" sz="27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br>
              <a:rPr lang="en-US" sz="1600" kern="1200" dirty="0">
                <a:solidFill>
                  <a:schemeClr val="tx1"/>
                </a:solidFill>
                <a:highlight>
                  <a:srgbClr val="FFFF00"/>
                </a:highlight>
                <a:latin typeface="+mj-lt"/>
                <a:ea typeface="+mj-ea"/>
                <a:cs typeface="+mj-cs"/>
              </a:rPr>
            </a:br>
            <a:br>
              <a:rPr lang="en-US" sz="1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16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88920" y="5524786"/>
            <a:ext cx="356616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0307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20CC12D0-C2A5-4479-BBF3-18DC9A00B35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39" r="408" b="4100"/>
          <a:stretch/>
        </p:blipFill>
        <p:spPr>
          <a:xfrm>
            <a:off x="20" y="584909"/>
            <a:ext cx="4288957" cy="5509675"/>
          </a:xfrm>
          <a:custGeom>
            <a:avLst/>
            <a:gdLst/>
            <a:ahLst/>
            <a:cxnLst/>
            <a:rect l="l" t="t" r="r" b="b"/>
            <a:pathLst>
              <a:path w="5718636" h="5509675">
                <a:moveTo>
                  <a:pt x="0" y="0"/>
                </a:moveTo>
                <a:lnTo>
                  <a:pt x="2672821" y="0"/>
                </a:lnTo>
                <a:lnTo>
                  <a:pt x="2673116" y="639"/>
                </a:lnTo>
                <a:lnTo>
                  <a:pt x="3175662" y="639"/>
                </a:lnTo>
                <a:lnTo>
                  <a:pt x="5718636" y="5509675"/>
                </a:lnTo>
                <a:lnTo>
                  <a:pt x="502842" y="5509675"/>
                </a:lnTo>
                <a:lnTo>
                  <a:pt x="502842" y="5509036"/>
                </a:lnTo>
                <a:lnTo>
                  <a:pt x="0" y="5509036"/>
                </a:lnTo>
                <a:close/>
              </a:path>
            </a:pathLst>
          </a:cu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7CDB40A-75BB-4498-A20B-59C3984A3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881964" y="585526"/>
            <a:ext cx="6262036" cy="5509038"/>
          </a:xfrm>
          <a:custGeom>
            <a:avLst/>
            <a:gdLst>
              <a:gd name="connsiteX0" fmla="*/ 0 w 8349381"/>
              <a:gd name="connsiteY0" fmla="*/ 0 h 5509038"/>
              <a:gd name="connsiteX1" fmla="*/ 8349381 w 8349381"/>
              <a:gd name="connsiteY1" fmla="*/ 0 h 5509038"/>
              <a:gd name="connsiteX2" fmla="*/ 5806407 w 8349381"/>
              <a:gd name="connsiteY2" fmla="*/ 5509038 h 5509038"/>
              <a:gd name="connsiteX3" fmla="*/ 0 w 8349381"/>
              <a:gd name="connsiteY3" fmla="*/ 5509038 h 550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49381" h="5509038">
                <a:moveTo>
                  <a:pt x="0" y="0"/>
                </a:moveTo>
                <a:lnTo>
                  <a:pt x="8349381" y="0"/>
                </a:lnTo>
                <a:lnTo>
                  <a:pt x="5806407" y="5509038"/>
                </a:lnTo>
                <a:lnTo>
                  <a:pt x="0" y="5509038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55310" y="1408814"/>
            <a:ext cx="4262326" cy="2235277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/>
            <a:r>
              <a:rPr lang="en-US" sz="3600" dirty="0">
                <a:solidFill>
                  <a:srgbClr val="FFFFFF"/>
                </a:solidFill>
              </a:rPr>
              <a:t>President’s Remarks</a:t>
            </a:r>
            <a:br>
              <a:rPr lang="en-US" sz="3600" dirty="0">
                <a:solidFill>
                  <a:srgbClr val="FFFFFF"/>
                </a:solidFill>
              </a:rPr>
            </a:br>
            <a:br>
              <a:rPr lang="en-US" sz="3600" dirty="0">
                <a:solidFill>
                  <a:srgbClr val="FFFFFF"/>
                </a:solidFill>
              </a:rPr>
            </a:br>
            <a:r>
              <a:rPr lang="en-US" sz="3600" dirty="0">
                <a:solidFill>
                  <a:srgbClr val="FFFFFF"/>
                </a:solidFill>
              </a:rPr>
              <a:t>Larry Perrone</a:t>
            </a:r>
          </a:p>
        </p:txBody>
      </p:sp>
    </p:spTree>
    <p:extLst>
      <p:ext uri="{BB962C8B-B14F-4D97-AF65-F5344CB8AC3E}">
        <p14:creationId xmlns:p14="http://schemas.microsoft.com/office/powerpoint/2010/main" val="4018675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97661" y="280374"/>
            <a:ext cx="8579095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09763" y="433545"/>
            <a:ext cx="8354890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 defTabSz="914400"/>
            <a:r>
              <a:rPr lang="en-US" sz="2900" dirty="0">
                <a:solidFill>
                  <a:srgbClr val="FFFFFF"/>
                </a:solidFill>
                <a:latin typeface="Arial Black" panose="020B0A04020102020204" pitchFamily="34" charset="0"/>
              </a:rPr>
              <a:t>GM Team Report</a:t>
            </a:r>
            <a:br>
              <a:rPr lang="en-US" sz="2900" dirty="0">
                <a:solidFill>
                  <a:srgbClr val="FFFFFF"/>
                </a:solidFill>
                <a:latin typeface="Arial Black" panose="020B0A04020102020204" pitchFamily="34" charset="0"/>
              </a:rPr>
            </a:br>
            <a:r>
              <a:rPr lang="en-US" sz="2900" dirty="0">
                <a:solidFill>
                  <a:srgbClr val="FFFFFF"/>
                </a:solidFill>
                <a:latin typeface="Arial Black" panose="020B0A04020102020204" pitchFamily="34" charset="0"/>
              </a:rPr>
              <a:t>John Viola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672558" y="1522292"/>
            <a:ext cx="58293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6B811285-FFD0-4EB7-A9A3-AEA73D7367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74" b="21874"/>
          <a:stretch/>
        </p:blipFill>
        <p:spPr>
          <a:xfrm>
            <a:off x="248675" y="2891105"/>
            <a:ext cx="4091938" cy="3069063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587208" y="2596836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2362E3B5-B0E5-4E10-B1A3-F78410747B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804" y="2891160"/>
            <a:ext cx="4091938" cy="306895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47D4807-C2DC-4402-ACFE-876657461A12}"/>
              </a:ext>
            </a:extLst>
          </p:cNvPr>
          <p:cNvSpPr txBox="1"/>
          <p:nvPr/>
        </p:nvSpPr>
        <p:spPr>
          <a:xfrm>
            <a:off x="505097" y="2596836"/>
            <a:ext cx="3335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Before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3985A2A-F144-4576-A5F3-B9D0E73EE571}"/>
              </a:ext>
            </a:extLst>
          </p:cNvPr>
          <p:cNvSpPr txBox="1"/>
          <p:nvPr/>
        </p:nvSpPr>
        <p:spPr>
          <a:xfrm>
            <a:off x="5303526" y="2572356"/>
            <a:ext cx="3335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After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89EC72-52DD-4CBC-8C21-357ECAB780C8}"/>
              </a:ext>
            </a:extLst>
          </p:cNvPr>
          <p:cNvSpPr txBox="1"/>
          <p:nvPr/>
        </p:nvSpPr>
        <p:spPr>
          <a:xfrm>
            <a:off x="1759133" y="2238102"/>
            <a:ext cx="56257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Drainage Pipe Lining Example </a:t>
            </a:r>
          </a:p>
        </p:txBody>
      </p:sp>
    </p:spTree>
    <p:extLst>
      <p:ext uri="{BB962C8B-B14F-4D97-AF65-F5344CB8AC3E}">
        <p14:creationId xmlns:p14="http://schemas.microsoft.com/office/powerpoint/2010/main" val="251224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8999C55-AFD3-4B77-B6E7-4C4A808F6548}"/>
              </a:ext>
            </a:extLst>
          </p:cNvPr>
          <p:cNvSpPr txBox="1"/>
          <p:nvPr/>
        </p:nvSpPr>
        <p:spPr>
          <a:xfrm>
            <a:off x="457200" y="145073"/>
            <a:ext cx="8229600" cy="76605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GM TEAM REPORT (continued)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1945F41-7791-404C-A04A-0AF57EF6FA67}"/>
              </a:ext>
            </a:extLst>
          </p:cNvPr>
          <p:cNvSpPr txBox="1"/>
          <p:nvPr/>
        </p:nvSpPr>
        <p:spPr>
          <a:xfrm>
            <a:off x="228600" y="1280163"/>
            <a:ext cx="86868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Cured-in-place pipe (CIPP)</a:t>
            </a:r>
          </a:p>
          <a:p>
            <a:pPr marL="342900" indent="-168275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 cured-in-place pipe (CIPP) is a trenchless rehabilitation method used to repair existing pipelines. It is a joint-less, seamless pipe lining within an existing pipe.</a:t>
            </a:r>
          </a:p>
          <a:p>
            <a:pPr marL="342900" indent="-168275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The process of CIPP involves inserting and running a lining into a pre-existing pipe. Resin within the liner is then exposed to a curing element to make it attach to the inner walls of the pipe.</a:t>
            </a:r>
          </a:p>
          <a:p>
            <a:pPr marL="342900" indent="-168275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CIPP is a trenchless technology which is more cost effective and less disruptive.</a:t>
            </a:r>
          </a:p>
          <a:p>
            <a:pPr marL="342900" indent="-168275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As the resin cures, it forms a tight fitting, jointless and corrosion-resistant replacement pipe.</a:t>
            </a:r>
          </a:p>
          <a:p>
            <a:pPr marL="342900" indent="-168275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CIPP requires bypass of the flow in the existing pipeline while the liner is being installed.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41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8999C55-AFD3-4B77-B6E7-4C4A808F6548}"/>
              </a:ext>
            </a:extLst>
          </p:cNvPr>
          <p:cNvSpPr txBox="1"/>
          <p:nvPr/>
        </p:nvSpPr>
        <p:spPr>
          <a:xfrm>
            <a:off x="457200" y="145073"/>
            <a:ext cx="8229600" cy="76605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GM TEAM REPORT (continued)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16BE892-5B83-42D3-A0CD-E8B5C3BC6E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4320" y="911138"/>
            <a:ext cx="8595360" cy="1486434"/>
          </a:xfrm>
          <a:prstGeom prst="rect">
            <a:avLst/>
          </a:prstGeom>
        </p:spPr>
      </p:pic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DB1EA259-D85A-4348-B1AB-A11387C5EF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" y="2863150"/>
            <a:ext cx="8595360" cy="1787672"/>
          </a:xfrm>
          <a:prstGeom prst="rect">
            <a:avLst/>
          </a:prstGeom>
        </p:spPr>
      </p:pic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9F5A4723-5C3D-401E-A467-0F7EBFAEEE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320" y="5116401"/>
            <a:ext cx="8595360" cy="1486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81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8999C55-AFD3-4B77-B6E7-4C4A808F6548}"/>
              </a:ext>
            </a:extLst>
          </p:cNvPr>
          <p:cNvSpPr txBox="1"/>
          <p:nvPr/>
        </p:nvSpPr>
        <p:spPr>
          <a:xfrm>
            <a:off x="457200" y="0"/>
            <a:ext cx="8229600" cy="76605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GM TEAM REPORT (continued)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911C00A-D99C-4053-9049-894ED305EA66}"/>
              </a:ext>
            </a:extLst>
          </p:cNvPr>
          <p:cNvSpPr txBox="1"/>
          <p:nvPr/>
        </p:nvSpPr>
        <p:spPr>
          <a:xfrm>
            <a:off x="78377" y="995426"/>
            <a:ext cx="8934994" cy="4526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Drainage/Pipes</a:t>
            </a:r>
          </a:p>
          <a:p>
            <a:pPr marL="400050" indent="-112713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Budget 2020/2021 - $375,000</a:t>
            </a:r>
          </a:p>
          <a:p>
            <a:pPr marL="400050" indent="-112713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Estimated cost of planned repairs - $207,000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indent="-400050"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Recreation &amp; Parks Update</a:t>
            </a:r>
          </a:p>
          <a:p>
            <a:pPr marL="461963" indent="-174625">
              <a:buFont typeface="Arial" panose="020B0604020202020204" pitchFamily="34" charset="0"/>
              <a:buChar char="•"/>
            </a:pPr>
            <a:r>
              <a:rPr lang="en-US" sz="1600" dirty="0"/>
              <a:t>Parking lot project will pick back up in spring when asphalt plants reopen</a:t>
            </a:r>
          </a:p>
          <a:p>
            <a:pPr marL="461963" indent="-174625">
              <a:buFont typeface="Arial" panose="020B0604020202020204" pitchFamily="34" charset="0"/>
              <a:buChar char="•"/>
            </a:pPr>
            <a:r>
              <a:rPr lang="en-US" sz="1600" dirty="0"/>
              <a:t>Robinhood playground should start by end of March, will schedule demo with Public Works</a:t>
            </a:r>
          </a:p>
          <a:p>
            <a:pPr marL="400050" marR="0" indent="-40005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Marina maintenance:</a:t>
            </a:r>
          </a:p>
          <a:p>
            <a:pPr marL="461963" marR="0" lvl="0" indent="-174625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Maintenance on replacing boards 2/8/21 – 4/1/21.</a:t>
            </a:r>
          </a:p>
          <a:p>
            <a:pPr marL="461963" marR="0" lvl="0" indent="-174625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should be completed by April 1, weather permitting, which will be a month before the marina opens.</a:t>
            </a:r>
          </a:p>
          <a:p>
            <a:pPr marL="461963" marR="0" lvl="0" indent="-174625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Tracking to a budget of 15K. </a:t>
            </a:r>
          </a:p>
          <a:p>
            <a:pPr marL="400050" marR="0" lvl="0" indent="-400050">
              <a:lnSpc>
                <a:spcPct val="107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n-US" sz="2400" dirty="0"/>
              <a:t>Golf Update</a:t>
            </a:r>
          </a:p>
          <a:p>
            <a:pPr marL="461963" marR="0" indent="-174625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Maintenance Team fully engaged, continue to work on greens, fairways and trees near holes 2 &amp; 3.</a:t>
            </a:r>
          </a:p>
          <a:p>
            <a:pPr marL="461963" marR="0" indent="-174625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Communications – Email sent to members last week.  Passed on information about new handicap program and Clubhouse Grille hours</a:t>
            </a:r>
          </a:p>
        </p:txBody>
      </p:sp>
    </p:spTree>
    <p:extLst>
      <p:ext uri="{BB962C8B-B14F-4D97-AF65-F5344CB8AC3E}">
        <p14:creationId xmlns:p14="http://schemas.microsoft.com/office/powerpoint/2010/main" val="148198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8999C55-AFD3-4B77-B6E7-4C4A808F6548}"/>
              </a:ext>
            </a:extLst>
          </p:cNvPr>
          <p:cNvSpPr txBox="1"/>
          <p:nvPr/>
        </p:nvSpPr>
        <p:spPr>
          <a:xfrm>
            <a:off x="457200" y="-60963"/>
            <a:ext cx="8229600" cy="76605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GM TEAM REPORT (continued)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911C00A-D99C-4053-9049-894ED305EA66}"/>
              </a:ext>
            </a:extLst>
          </p:cNvPr>
          <p:cNvSpPr txBox="1"/>
          <p:nvPr/>
        </p:nvSpPr>
        <p:spPr>
          <a:xfrm>
            <a:off x="104503" y="786416"/>
            <a:ext cx="8934994" cy="5339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marR="0" lvl="0" indent="-400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Yacht Club Maintenance</a:t>
            </a:r>
          </a:p>
          <a:p>
            <a:pPr marL="461963" marR="0" lvl="0" indent="-174625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Ballroom: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Removed wallpaper and Painted walls; Entryway/Hallway removed wallpaper and painted; Changed all the bulbs to LED.</a:t>
            </a:r>
          </a:p>
          <a:p>
            <a:pPr marL="461963" marR="0" lvl="0" indent="-174625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Foyer/Stairway: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Painted the bottom half of the walls; Will be installing a second AC unit this spring.</a:t>
            </a:r>
          </a:p>
          <a:p>
            <a:pPr marL="461963" marR="0" lvl="0" indent="-174625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Bridal Suite: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Changed the light fixtures; Painted; Changed all the outlets switches and covers; New carpet</a:t>
            </a:r>
          </a:p>
          <a:p>
            <a:pPr marL="461963" marR="0" lvl="0" indent="-174625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 areas: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Repaired the flooring in the mop sink closet.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00050" marR="0" indent="-400050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Racquet center Manklin:</a:t>
            </a:r>
          </a:p>
          <a:p>
            <a:pPr marL="461963" marR="0" lvl="0" indent="-122238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Took plans to the county to review plan for new courts.</a:t>
            </a:r>
          </a:p>
          <a:p>
            <a:pPr marL="461963" marR="0" lvl="0" indent="-122238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Follow up meeting scheduled for Friday 2/19/2021 to discuss needs.</a:t>
            </a:r>
          </a:p>
          <a:p>
            <a:pPr marL="461963" marR="0" lvl="0" indent="-122238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 engage with Vista once accepted plans</a:t>
            </a:r>
          </a:p>
          <a:p>
            <a:pPr marL="400050" marR="0" indent="-40005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Dredging for 20/21</a:t>
            </a:r>
          </a:p>
          <a:p>
            <a:pPr marL="461963" marR="0" lvl="0" indent="-122238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had 18 properties apply for dredging .</a:t>
            </a:r>
          </a:p>
          <a:p>
            <a:pPr marL="461963" marR="0" lvl="0" indent="-122238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summited all the info to the state on September 23,2020.</a:t>
            </a:r>
          </a:p>
          <a:p>
            <a:pPr marL="461963" marR="0" lvl="0" indent="-122238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info is still with the state as of 2/18/2021.</a:t>
            </a:r>
          </a:p>
          <a:p>
            <a:pPr marL="461963" marR="0" lvl="0" indent="-122238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Once State approves it then goes to Army Corp of Engineers.</a:t>
            </a:r>
          </a:p>
          <a:p>
            <a:pPr marL="461963" marR="0" lvl="0" indent="-122238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Once Army Corp of Engineers has approved it will go to the county.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774924"/>
      </p:ext>
    </p:extLst>
  </p:cSld>
  <p:clrMapOvr>
    <a:masterClrMapping/>
  </p:clrMapOvr>
</p:sld>
</file>

<file path=ppt/theme/theme1.xml><?xml version="1.0" encoding="utf-8"?>
<a:theme xmlns:a="http://schemas.openxmlformats.org/drawingml/2006/main" name="SIBSON CONSULTING Document">
  <a:themeElements>
    <a:clrScheme name="Sibson">
      <a:dk1>
        <a:sysClr val="windowText" lastClr="000000"/>
      </a:dk1>
      <a:lt1>
        <a:sysClr val="window" lastClr="FFFFFF"/>
      </a:lt1>
      <a:dk2>
        <a:srgbClr val="000000"/>
      </a:dk2>
      <a:lt2>
        <a:srgbClr val="B2B4B3"/>
      </a:lt2>
      <a:accent1>
        <a:srgbClr val="A0CFEB"/>
      </a:accent1>
      <a:accent2>
        <a:srgbClr val="0065BD"/>
      </a:accent2>
      <a:accent3>
        <a:srgbClr val="429C35"/>
      </a:accent3>
      <a:accent4>
        <a:srgbClr val="616365"/>
      </a:accent4>
      <a:accent5>
        <a:srgbClr val="C4262E"/>
      </a:accent5>
      <a:accent6>
        <a:srgbClr val="EEAF30"/>
      </a:accent6>
      <a:hlink>
        <a:srgbClr val="0065BD"/>
      </a:hlink>
      <a:folHlink>
        <a:srgbClr val="7030A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egal Report 1">
        <a:dk1>
          <a:srgbClr val="000000"/>
        </a:dk1>
        <a:lt1>
          <a:srgbClr val="FFFFFF"/>
        </a:lt1>
        <a:dk2>
          <a:srgbClr val="000000"/>
        </a:dk2>
        <a:lt2>
          <a:srgbClr val="B2B4B3"/>
        </a:lt2>
        <a:accent1>
          <a:srgbClr val="A0CFEB"/>
        </a:accent1>
        <a:accent2>
          <a:srgbClr val="C4262E"/>
        </a:accent2>
        <a:accent3>
          <a:srgbClr val="FFFFFF"/>
        </a:accent3>
        <a:accent4>
          <a:srgbClr val="000000"/>
        </a:accent4>
        <a:accent5>
          <a:srgbClr val="CDE4F3"/>
        </a:accent5>
        <a:accent6>
          <a:srgbClr val="B12129"/>
        </a:accent6>
        <a:hlink>
          <a:srgbClr val="3F9C35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IBSON CONSULTING Document" id="{8B48DD64-9FB5-4282-8588-7B21241C64BB}" vid="{85534FED-CE0B-46C2-A386-62A7B1E791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eashells">
      <a:dk1>
        <a:srgbClr val="634823"/>
      </a:dk1>
      <a:lt1>
        <a:sysClr val="window" lastClr="FFFFFF"/>
      </a:lt1>
      <a:dk2>
        <a:srgbClr val="000000"/>
      </a:dk2>
      <a:lt2>
        <a:srgbClr val="F9EDD7"/>
      </a:lt2>
      <a:accent1>
        <a:srgbClr val="803C63"/>
      </a:accent1>
      <a:accent2>
        <a:srgbClr val="5A95A4"/>
      </a:accent2>
      <a:accent3>
        <a:srgbClr val="EBB419"/>
      </a:accent3>
      <a:accent4>
        <a:srgbClr val="E1771F"/>
      </a:accent4>
      <a:accent5>
        <a:srgbClr val="648C7A"/>
      </a:accent5>
      <a:accent6>
        <a:srgbClr val="ACBB51"/>
      </a:accent6>
      <a:hlink>
        <a:srgbClr val="5A95A4"/>
      </a:hlink>
      <a:folHlink>
        <a:srgbClr val="E1771F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Seashells">
      <a:dk1>
        <a:srgbClr val="634823"/>
      </a:dk1>
      <a:lt1>
        <a:sysClr val="window" lastClr="FFFFFF"/>
      </a:lt1>
      <a:dk2>
        <a:srgbClr val="000000"/>
      </a:dk2>
      <a:lt2>
        <a:srgbClr val="F9EDD7"/>
      </a:lt2>
      <a:accent1>
        <a:srgbClr val="803C63"/>
      </a:accent1>
      <a:accent2>
        <a:srgbClr val="5A95A4"/>
      </a:accent2>
      <a:accent3>
        <a:srgbClr val="EBB419"/>
      </a:accent3>
      <a:accent4>
        <a:srgbClr val="E1771F"/>
      </a:accent4>
      <a:accent5>
        <a:srgbClr val="648C7A"/>
      </a:accent5>
      <a:accent6>
        <a:srgbClr val="ACBB51"/>
      </a:accent6>
      <a:hlink>
        <a:srgbClr val="5A95A4"/>
      </a:hlink>
      <a:folHlink>
        <a:srgbClr val="E1771F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3314</TotalTime>
  <Words>1406</Words>
  <Application>Microsoft Office PowerPoint</Application>
  <PresentationFormat>On-screen Show (4:3)</PresentationFormat>
  <Paragraphs>297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41" baseType="lpstr">
      <vt:lpstr>Arial</vt:lpstr>
      <vt:lpstr>Arial Black</vt:lpstr>
      <vt:lpstr>Arial Narrow</vt:lpstr>
      <vt:lpstr>Calibri</vt:lpstr>
      <vt:lpstr>Calibri Light</vt:lpstr>
      <vt:lpstr>Century Gothic</vt:lpstr>
      <vt:lpstr>Corbel</vt:lpstr>
      <vt:lpstr>Franklin Gothic Medium</vt:lpstr>
      <vt:lpstr>Gill Sans MT</vt:lpstr>
      <vt:lpstr>Symbol</vt:lpstr>
      <vt:lpstr>Wingdings</vt:lpstr>
      <vt:lpstr>Wingdings 2</vt:lpstr>
      <vt:lpstr>SIBSON CONSULTING Document</vt:lpstr>
      <vt:lpstr>Office Theme</vt:lpstr>
      <vt:lpstr>Board of Directors Meeting</vt:lpstr>
      <vt:lpstr>Approval of Agenda</vt:lpstr>
      <vt:lpstr>   Approval of Minutes  January 20, 2021 – Regular Meeting January 26, 2021 – Special Meeting January 26, 2021 – Closed Meeting January 29, 2021 – Special Meeting January 29, 2021 – Closed Meeting February 4, 2021 – Special Meeting    </vt:lpstr>
      <vt:lpstr>President’s Remarks  Larry Perrone</vt:lpstr>
      <vt:lpstr>GM Team Report John Viola</vt:lpstr>
      <vt:lpstr>PowerPoint Presentation</vt:lpstr>
      <vt:lpstr>PowerPoint Presentation</vt:lpstr>
      <vt:lpstr>PowerPoint Presentation</vt:lpstr>
      <vt:lpstr>PowerPoint Presentation</vt:lpstr>
      <vt:lpstr>Financial Change  Month of JANUARY 2021</vt:lpstr>
      <vt:lpstr>Financial Change YTD JANUARY 2021</vt:lpstr>
      <vt:lpstr> Detail for the Month of January Favor/(Unfavorable) Vs. Budget </vt:lpstr>
      <vt:lpstr>Detail for JANUARY YTD Favor/(Unfavorable) Vs. Budget </vt:lpstr>
      <vt:lpstr>Treasurer’s Report -  Doug Parks</vt:lpstr>
      <vt:lpstr>PowerPoint Presentation</vt:lpstr>
      <vt:lpstr>PowerPoint Presentation</vt:lpstr>
      <vt:lpstr>Unaudited Reserves January 2021 ($Millions)</vt:lpstr>
      <vt:lpstr>Reserves 4/30/21 unaudited estimate (in thousands)</vt:lpstr>
      <vt:lpstr>Public Comments</vt:lpstr>
      <vt:lpstr>Capital Purchase Requests  Public Works – Bulkhead for 2021-2022 Fiscal Year Public Works – CIPP Liners for Drainage Pipes   </vt:lpstr>
      <vt:lpstr>PowerPoint Presentation</vt:lpstr>
      <vt:lpstr>PowerPoint Presentation</vt:lpstr>
      <vt:lpstr>CPI Violations- None </vt:lpstr>
      <vt:lpstr>Unfinished Business  Discussion – Update on Proposed ARC Guidelines for Short Term Rentals - Frank Daly </vt:lpstr>
      <vt:lpstr>New Business Motion – Establish Interest Rate for Delinquent Assessment Fees – Doug Parks Motion - To donate $1000.00 to Worcester County Veterans Memorial – Larry Perrone Discussion – Referendum Process – Larry Perrone Motion – To Approve Mosquito Control Contract – Larry Perrone Motion – To approve FY2021-2022 Fiscal Budget – Doug Parks </vt:lpstr>
      <vt:lpstr>Appointments -   Gail Keiling – 1st Term – Racquet Patricia Felix– 1st Term – Racquet Patsy Workman– 1st Term – Racquet Susan Morris– 1st Term – Racquet Kathryn Stone– 1st Term – Racquet Karen Kaplan– 1st Term – Racquet Donald Bonafede– 1st Term - Racquet    </vt:lpstr>
      <vt:lpstr>Adjournment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of Directors Meeting</dc:title>
  <dc:creator>Michelle Bennett</dc:creator>
  <cp:lastModifiedBy>Michelle Bennett</cp:lastModifiedBy>
  <cp:revision>72</cp:revision>
  <cp:lastPrinted>2021-02-19T14:03:32Z</cp:lastPrinted>
  <dcterms:created xsi:type="dcterms:W3CDTF">2021-01-13T14:26:54Z</dcterms:created>
  <dcterms:modified xsi:type="dcterms:W3CDTF">2021-02-19T18:31:22Z</dcterms:modified>
</cp:coreProperties>
</file>