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1"/>
    <p:sldMasterId id="2147484374" r:id="rId2"/>
    <p:sldMasterId id="2147484386" r:id="rId3"/>
  </p:sldMasterIdLst>
  <p:notesMasterIdLst>
    <p:notesMasterId r:id="rId45"/>
  </p:notesMasterIdLst>
  <p:handoutMasterIdLst>
    <p:handoutMasterId r:id="rId46"/>
  </p:handoutMasterIdLst>
  <p:sldIdLst>
    <p:sldId id="267" r:id="rId4"/>
    <p:sldId id="274" r:id="rId5"/>
    <p:sldId id="281" r:id="rId6"/>
    <p:sldId id="280" r:id="rId7"/>
    <p:sldId id="581" r:id="rId8"/>
    <p:sldId id="261" r:id="rId9"/>
    <p:sldId id="645" r:id="rId10"/>
    <p:sldId id="258" r:id="rId11"/>
    <p:sldId id="646" r:id="rId12"/>
    <p:sldId id="260" r:id="rId13"/>
    <p:sldId id="257" r:id="rId14"/>
    <p:sldId id="262" r:id="rId15"/>
    <p:sldId id="263" r:id="rId16"/>
    <p:sldId id="259" r:id="rId17"/>
    <p:sldId id="264" r:id="rId18"/>
    <p:sldId id="266" r:id="rId19"/>
    <p:sldId id="642" r:id="rId20"/>
    <p:sldId id="265" r:id="rId21"/>
    <p:sldId id="268" r:id="rId22"/>
    <p:sldId id="647" r:id="rId23"/>
    <p:sldId id="556" r:id="rId24"/>
    <p:sldId id="279" r:id="rId25"/>
    <p:sldId id="649" r:id="rId26"/>
    <p:sldId id="640" r:id="rId27"/>
    <p:sldId id="558" r:id="rId28"/>
    <p:sldId id="639" r:id="rId29"/>
    <p:sldId id="641" r:id="rId30"/>
    <p:sldId id="582" r:id="rId31"/>
    <p:sldId id="623" r:id="rId32"/>
    <p:sldId id="643" r:id="rId33"/>
    <p:sldId id="644" r:id="rId34"/>
    <p:sldId id="624" r:id="rId35"/>
    <p:sldId id="625" r:id="rId36"/>
    <p:sldId id="284" r:id="rId37"/>
    <p:sldId id="285" r:id="rId38"/>
    <p:sldId id="576" r:id="rId39"/>
    <p:sldId id="286" r:id="rId40"/>
    <p:sldId id="287" r:id="rId41"/>
    <p:sldId id="567" r:id="rId42"/>
    <p:sldId id="290" r:id="rId43"/>
    <p:sldId id="291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park\Desktop\Assessment%20Inf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Annual Assessment Collection Totals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967894239848913E-2"/>
          <c:y val="0.15502706883217324"/>
          <c:w val="0.94806421152030218"/>
          <c:h val="0.6784091808709525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'Annual Comparison'!$B$2</c:f>
              <c:strCache>
                <c:ptCount val="1"/>
                <c:pt idx="0">
                  <c:v> ANNUAL ASSESSMENT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1796315863988448E-17"/>
                  <c:y val="-2.3175957833139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C3-47F9-8DD3-576DB27B5EC6}"/>
                </c:ext>
              </c:extLst>
            </c:dLbl>
            <c:dLbl>
              <c:idx val="2"/>
              <c:layout>
                <c:manualLayout>
                  <c:x val="-4.3592631727976897E-17"/>
                  <c:y val="-0.123605108443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C3-47F9-8DD3-576DB27B5EC6}"/>
                </c:ext>
              </c:extLst>
            </c:dLbl>
            <c:dLbl>
              <c:idx val="3"/>
              <c:layout>
                <c:manualLayout>
                  <c:x val="-2.3777483280199088E-3"/>
                  <c:y val="-0.20472096085939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C3-47F9-8DD3-576DB27B5EC6}"/>
                </c:ext>
              </c:extLst>
            </c:dLbl>
            <c:dLbl>
              <c:idx val="4"/>
              <c:layout>
                <c:manualLayout>
                  <c:x val="-4.9530832481953192E-4"/>
                  <c:y val="-0.216308939775965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C3-47F9-8DD3-576DB27B5EC6}"/>
                </c:ext>
              </c:extLst>
            </c:dLbl>
            <c:dLbl>
              <c:idx val="5"/>
              <c:layout>
                <c:manualLayout>
                  <c:x val="-4.9530832481960998E-4"/>
                  <c:y val="-0.216308939775965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C3-47F9-8DD3-576DB27B5E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'Annual Comparison'!$A$3:$A$8</c:f>
              <c:strCache>
                <c:ptCount val="6"/>
                <c:pt idx="0">
                  <c:v>FY20-21</c:v>
                </c:pt>
                <c:pt idx="1">
                  <c:v>FY19-20</c:v>
                </c:pt>
                <c:pt idx="2">
                  <c:v>FY18-19</c:v>
                </c:pt>
                <c:pt idx="3">
                  <c:v>FY17-18</c:v>
                </c:pt>
                <c:pt idx="4">
                  <c:v>FY16-17</c:v>
                </c:pt>
                <c:pt idx="5">
                  <c:v>FY15-16</c:v>
                </c:pt>
              </c:strCache>
            </c:strRef>
          </c:cat>
          <c:val>
            <c:numRef>
              <c:f>'Annual Comparison'!$B$3:$B$8</c:f>
              <c:numCache>
                <c:formatCode>"$"#,##0.00</c:formatCode>
                <c:ptCount val="6"/>
                <c:pt idx="0">
                  <c:v>9126236.9000000004</c:v>
                </c:pt>
                <c:pt idx="1">
                  <c:v>9056750.9000000004</c:v>
                </c:pt>
                <c:pt idx="2">
                  <c:v>8759753</c:v>
                </c:pt>
                <c:pt idx="3">
                  <c:v>8519074.0999999996</c:v>
                </c:pt>
                <c:pt idx="4">
                  <c:v>8493286.0999999996</c:v>
                </c:pt>
                <c:pt idx="5">
                  <c:v>8493286.0999999996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C3-47F9-8DD3-576DB27B5EC6}"/>
            </c:ext>
          </c:extLst>
        </c:ser>
        <c:ser>
          <c:idx val="0"/>
          <c:order val="1"/>
          <c:tx>
            <c:strRef>
              <c:f>'Annual Comparison'!$C$2</c:f>
              <c:strCache>
                <c:ptCount val="1"/>
                <c:pt idx="0">
                  <c:v> TOTAL 
COLLECTED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692310674183776E-2"/>
                  <c:y val="-1.7131562258421402E-2"/>
                </c:manualLayout>
              </c:layout>
              <c:tx>
                <c:rich>
                  <a:bodyPr/>
                  <a:lstStyle/>
                  <a:p>
                    <a:fld id="{202FBE2E-423A-4ABC-BC11-36F2453183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C7C3-47F9-8DD3-576DB27B5EC6}"/>
                </c:ext>
              </c:extLst>
            </c:dLbl>
            <c:dLbl>
              <c:idx val="1"/>
              <c:layout>
                <c:manualLayout>
                  <c:x val="3.0585103232799324E-2"/>
                  <c:y val="-1.646090534979424E-2"/>
                </c:manualLayout>
              </c:layout>
              <c:tx>
                <c:rich>
                  <a:bodyPr/>
                  <a:lstStyle/>
                  <a:p>
                    <a:fld id="{19C6DA5B-255E-440E-BACD-4582986987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7C3-47F9-8DD3-576DB27B5EC6}"/>
                </c:ext>
              </c:extLst>
            </c:dLbl>
            <c:dLbl>
              <c:idx val="2"/>
              <c:layout>
                <c:manualLayout>
                  <c:x val="2.982252155030848E-2"/>
                  <c:y val="-2.0323570664778013E-2"/>
                </c:manualLayout>
              </c:layout>
              <c:tx>
                <c:rich>
                  <a:bodyPr/>
                  <a:lstStyle/>
                  <a:p>
                    <a:fld id="{AF213366-A2DE-405A-AEDD-1AE17E715C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C7C3-47F9-8DD3-576DB27B5EC6}"/>
                </c:ext>
              </c:extLst>
            </c:dLbl>
            <c:dLbl>
              <c:idx val="3"/>
              <c:layout>
                <c:manualLayout>
                  <c:x val="2.9822521550308533E-2"/>
                  <c:y val="-1.7972012757664552E-2"/>
                </c:manualLayout>
              </c:layout>
              <c:tx>
                <c:rich>
                  <a:bodyPr/>
                  <a:lstStyle/>
                  <a:p>
                    <a:fld id="{0D70F763-0949-4929-9712-89D3F0C01A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C7C3-47F9-8DD3-576DB27B5EC6}"/>
                </c:ext>
              </c:extLst>
            </c:dLbl>
            <c:dLbl>
              <c:idx val="4"/>
              <c:layout>
                <c:manualLayout>
                  <c:x val="3.1952624747573835E-2"/>
                  <c:y val="-1.5620454850551089E-2"/>
                </c:manualLayout>
              </c:layout>
              <c:tx>
                <c:rich>
                  <a:bodyPr/>
                  <a:lstStyle/>
                  <a:p>
                    <a:fld id="{DCD656F6-CB4C-4C84-BC78-1B5C105AFA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C7C3-47F9-8DD3-576DB27B5EC6}"/>
                </c:ext>
              </c:extLst>
            </c:dLbl>
            <c:dLbl>
              <c:idx val="5"/>
              <c:layout>
                <c:manualLayout>
                  <c:x val="3.62130464998233E-2"/>
                  <c:y val="-2.0323570664778013E-2"/>
                </c:manualLayout>
              </c:layout>
              <c:tx>
                <c:rich>
                  <a:bodyPr/>
                  <a:lstStyle/>
                  <a:p>
                    <a:fld id="{8454D530-D392-42F4-A17F-CDF3340CC6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C7C3-47F9-8DD3-576DB27B5E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'Annual Comparison'!$A$3:$A$8</c:f>
              <c:strCache>
                <c:ptCount val="6"/>
                <c:pt idx="0">
                  <c:v>FY20-21</c:v>
                </c:pt>
                <c:pt idx="1">
                  <c:v>FY19-20</c:v>
                </c:pt>
                <c:pt idx="2">
                  <c:v>FY18-19</c:v>
                </c:pt>
                <c:pt idx="3">
                  <c:v>FY17-18</c:v>
                </c:pt>
                <c:pt idx="4">
                  <c:v>FY16-17</c:v>
                </c:pt>
                <c:pt idx="5">
                  <c:v>FY15-16</c:v>
                </c:pt>
              </c:strCache>
            </c:strRef>
          </c:cat>
          <c:val>
            <c:numRef>
              <c:f>'Annual Comparison'!$C$3:$C$8</c:f>
              <c:numCache>
                <c:formatCode>"$"#,##0.00</c:formatCode>
                <c:ptCount val="6"/>
                <c:pt idx="0">
                  <c:v>8429098.7200000007</c:v>
                </c:pt>
                <c:pt idx="1">
                  <c:v>8713536.1199999992</c:v>
                </c:pt>
                <c:pt idx="2">
                  <c:v>8415667.9600000009</c:v>
                </c:pt>
                <c:pt idx="3">
                  <c:v>8129973.4199999999</c:v>
                </c:pt>
                <c:pt idx="4">
                  <c:v>8081433.0499999998</c:v>
                </c:pt>
                <c:pt idx="5">
                  <c:v>8049713.21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'Annual Comparison'!$D$3:$D$8</c15:f>
                <c15:dlblRangeCache>
                  <c:ptCount val="6"/>
                  <c:pt idx="0">
                    <c:v>92.36%</c:v>
                  </c:pt>
                  <c:pt idx="1">
                    <c:v>96.21%</c:v>
                  </c:pt>
                  <c:pt idx="2">
                    <c:v>96.07%</c:v>
                  </c:pt>
                  <c:pt idx="3">
                    <c:v>95.43%</c:v>
                  </c:pt>
                  <c:pt idx="4">
                    <c:v>95.15%</c:v>
                  </c:pt>
                  <c:pt idx="5">
                    <c:v>94.78%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C7C3-47F9-8DD3-576DB27B5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0690416"/>
        <c:axId val="470690744"/>
        <c:axId val="0"/>
      </c:bar3DChart>
      <c:catAx>
        <c:axId val="4706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690744"/>
        <c:crosses val="autoZero"/>
        <c:auto val="1"/>
        <c:lblAlgn val="ctr"/>
        <c:lblOffset val="100"/>
        <c:noMultiLvlLbl val="0"/>
      </c:catAx>
      <c:valAx>
        <c:axId val="470690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crossAx val="47069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11232612283528"/>
          <c:y val="0.89265851351474657"/>
          <c:w val="0.41577516052540181"/>
          <c:h val="0.10718971741755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FY20/21 Assessment Collection Totals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967894239848913E-2"/>
          <c:y val="0.15502706883217324"/>
          <c:w val="0.94806421152030218"/>
          <c:h val="0.67840918087095259"/>
        </c:manualLayout>
      </c:layout>
      <c:bar3DChart>
        <c:barDir val="col"/>
        <c:grouping val="clustered"/>
        <c:varyColors val="0"/>
        <c:ser>
          <c:idx val="1"/>
          <c:order val="0"/>
          <c:tx>
            <c:v>Colleted To Date</c:v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  <a:sp3d>
              <a:contourClr>
                <a:srgbClr val="00B050"/>
              </a:contourClr>
            </a:sp3d>
          </c:spPr>
          <c:invertIfNegative val="0"/>
          <c:dLbls>
            <c:dLbl>
              <c:idx val="0"/>
              <c:layout>
                <c:manualLayout>
                  <c:x val="2.1326571466702256E-2"/>
                  <c:y val="-8.14995925020374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74-4A89-B11D-74D5E25471BB}"/>
                </c:ext>
              </c:extLst>
            </c:dLbl>
            <c:dLbl>
              <c:idx val="1"/>
              <c:layout>
                <c:manualLayout>
                  <c:x val="-4.3157065789898282E-17"/>
                  <c:y val="-1.2224938875305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74-4A89-B11D-74D5E25471BB}"/>
                </c:ext>
              </c:extLst>
            </c:dLbl>
            <c:dLbl>
              <c:idx val="2"/>
              <c:layout>
                <c:manualLayout>
                  <c:x val="0"/>
                  <c:y val="-8.14995925020374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74-4A89-B11D-74D5E25471BB}"/>
                </c:ext>
              </c:extLst>
            </c:dLbl>
            <c:dLbl>
              <c:idx val="3"/>
              <c:layout>
                <c:manualLayout>
                  <c:x val="4.7080979284369112E-3"/>
                  <c:y val="-1.2224938875305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74-4A89-B11D-74D5E25471BB}"/>
                </c:ext>
              </c:extLst>
            </c:dLbl>
            <c:dLbl>
              <c:idx val="4"/>
              <c:layout>
                <c:manualLayout>
                  <c:x val="4.7080979284369112E-3"/>
                  <c:y val="-1.222493887530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74-4A89-B11D-74D5E25471BB}"/>
                </c:ext>
              </c:extLst>
            </c:dLbl>
            <c:dLbl>
              <c:idx val="5"/>
              <c:layout>
                <c:manualLayout>
                  <c:x val="9.4161958568739091E-3"/>
                  <c:y val="-8.14995925020374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74-4A89-B11D-74D5E2547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Summary!$A$6:$A$19</c:f>
              <c:strCache>
                <c:ptCount val="14"/>
                <c:pt idx="0">
                  <c:v>Mar 2020</c:v>
                </c:pt>
                <c:pt idx="1">
                  <c:v>Apr 2020</c:v>
                </c:pt>
                <c:pt idx="2">
                  <c:v>May 2020</c:v>
                </c:pt>
                <c:pt idx="3">
                  <c:v>Jun 2020</c:v>
                </c:pt>
                <c:pt idx="4">
                  <c:v>Jul 2020</c:v>
                </c:pt>
                <c:pt idx="5">
                  <c:v>Aug 2020</c:v>
                </c:pt>
                <c:pt idx="6">
                  <c:v>Sep 2020</c:v>
                </c:pt>
                <c:pt idx="7">
                  <c:v>Oct 2020</c:v>
                </c:pt>
                <c:pt idx="8">
                  <c:v>Nov 2020</c:v>
                </c:pt>
                <c:pt idx="9">
                  <c:v>Dec 2020</c:v>
                </c:pt>
                <c:pt idx="10">
                  <c:v>Jan 2021</c:v>
                </c:pt>
                <c:pt idx="11">
                  <c:v>Feb 2021</c:v>
                </c:pt>
                <c:pt idx="12">
                  <c:v>Mar 2021</c:v>
                </c:pt>
                <c:pt idx="13">
                  <c:v>Apr 2021</c:v>
                </c:pt>
              </c:strCache>
            </c:strRef>
          </c:cat>
          <c:val>
            <c:numRef>
              <c:f>Summary!$C$6:$C$11</c:f>
              <c:numCache>
                <c:formatCode>"$"#,##0.00</c:formatCode>
                <c:ptCount val="6"/>
                <c:pt idx="0">
                  <c:v>813196.7300000001</c:v>
                </c:pt>
                <c:pt idx="1">
                  <c:v>4381068.78</c:v>
                </c:pt>
                <c:pt idx="2">
                  <c:v>6257744.8100000005</c:v>
                </c:pt>
                <c:pt idx="3">
                  <c:v>7169453.8600000003</c:v>
                </c:pt>
                <c:pt idx="4">
                  <c:v>8052983.54</c:v>
                </c:pt>
                <c:pt idx="5">
                  <c:v>8417373.0899999999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74-4A89-B11D-74D5E2547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0690416"/>
        <c:axId val="470690744"/>
        <c:axId val="0"/>
      </c:bar3DChart>
      <c:catAx>
        <c:axId val="4706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690744"/>
        <c:crosses val="autoZero"/>
        <c:auto val="1"/>
        <c:lblAlgn val="ctr"/>
        <c:lblOffset val="100"/>
        <c:noMultiLvlLbl val="0"/>
      </c:catAx>
      <c:valAx>
        <c:axId val="470690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crossAx val="47069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27" tIns="46564" rIns="93127" bIns="4656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27" tIns="46564" rIns="93127" bIns="46564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2"/>
            <a:ext cx="3037840" cy="466433"/>
          </a:xfrm>
          <a:prstGeom prst="rect">
            <a:avLst/>
          </a:prstGeom>
        </p:spPr>
        <p:txBody>
          <a:bodyPr vert="horz" lIns="93127" tIns="46564" rIns="93127" bIns="4656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2"/>
            <a:ext cx="3037840" cy="466433"/>
          </a:xfrm>
          <a:prstGeom prst="rect">
            <a:avLst/>
          </a:prstGeom>
        </p:spPr>
        <p:txBody>
          <a:bodyPr vert="horz" lIns="93127" tIns="46564" rIns="93127" bIns="46564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27" tIns="46564" rIns="93127" bIns="4656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27" tIns="46564" rIns="93127" bIns="46564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7" tIns="46564" rIns="93127" bIns="4656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27" tIns="46564" rIns="93127" bIns="4656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2"/>
            <a:ext cx="3037840" cy="466433"/>
          </a:xfrm>
          <a:prstGeom prst="rect">
            <a:avLst/>
          </a:prstGeom>
        </p:spPr>
        <p:txBody>
          <a:bodyPr vert="horz" lIns="93127" tIns="46564" rIns="93127" bIns="4656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2"/>
            <a:ext cx="3037840" cy="466433"/>
          </a:xfrm>
          <a:prstGeom prst="rect">
            <a:avLst/>
          </a:prstGeom>
        </p:spPr>
        <p:txBody>
          <a:bodyPr vert="horz" lIns="93127" tIns="46564" rIns="93127" bIns="46564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6B82-E29C-4B05-88B6-2B7B60D1A767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207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DCEB-86F3-450B-A5E8-C3AE71F5FB74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72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8ABB-82B0-4B38-9CF0-E86B6E3EB72E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633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9F4C-E4D1-4485-93A2-C4396509184C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006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05C2-3595-4164-9744-0540ED77C13E}" type="datetime1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11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B7FE-D393-4015-9A4B-A86BFC24B485}" type="datetime1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1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9333-2733-41FB-BB9E-BF8E3ABEDCF6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0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5D43-2A33-4D61-9F5C-392B8A7DF414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666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A0C6ED09-1A19-42B3-86ED-53D46E72920D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344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3694-012F-4548-86BB-1CA36ECC53DB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59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3F7F-CEDF-4DA6-97C0-F49ECE05B0AB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66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8C6F-FE68-4461-845A-C0C17CDC0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4CD57-DBF2-43AD-94B5-7E9C489AA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2564D-0AFD-43BE-9BD9-0D1F05C0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AA5C-865F-4FAD-AD59-9628B03F3B04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D97C2-9FC8-4801-A63D-0302CE48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7B0E9-520F-46E8-B955-CCD5125F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842B-B1CB-461C-8A71-7657D964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59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8A153-C426-4602-9AFD-285E829C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4B547-71BC-40A1-A0AA-F0FB11A46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DC2D7-7F70-4A01-9F9B-3B5CE9F8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AA5C-865F-4FAD-AD59-9628B03F3B04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3293C-4CAA-4EFE-9832-A51253C1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E2984-1B87-4F8B-9B82-517AB021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842B-B1CB-461C-8A71-7657D964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36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548EE-42D2-407E-9572-746F505A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E424E-92B3-4B1F-9326-95E78109B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9797A-3FCC-408E-B829-E90CB879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AA5C-865F-4FAD-AD59-9628B03F3B04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4C106-08A8-45A5-9BDA-8E0D1D47B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55F2C-8C8B-4F34-8E1D-3BAF6351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842B-B1CB-461C-8A71-7657D964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13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FE79-5DB4-474D-965D-5CA96535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9554B-4477-4ED3-B399-A73BD4B8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01D67-C414-44A9-921A-98CB9659B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7F27A-532D-4A56-AC48-73EAFAB0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AA5C-865F-4FAD-AD59-9628B03F3B04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15109-DC8C-4A02-A96E-BEC1F32E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1FB9A-C21B-40FD-99F3-F8939CA7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842B-B1CB-461C-8A71-7657D964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91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BC6A-2C20-4C8A-8493-F8A8155D3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6C1F1-1443-44A6-81E4-4FA14A4CB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E090C-8354-4C8E-B9FD-F568FB63E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38543B-E442-4CEC-ACAD-2AFE41671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4C130-2F12-4A03-850F-6A24FE5FB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2D59C-0C23-452F-86FF-2D3E3567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AA5C-865F-4FAD-AD59-9628B03F3B04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D9DDC3-9757-4377-8037-ED7B3B3A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50C6B6-AF81-4FB3-BA0D-FDC77B20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842B-B1CB-461C-8A71-7657D964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49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3B934-E826-4E83-B025-949DF7BB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ED948-9714-42C6-A0FD-A4A589D5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AA5C-865F-4FAD-AD59-9628B03F3B04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B65B4-5E7F-44EC-B859-883CC352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EE3E4-912E-4B09-A3F2-C9EF231B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842B-B1CB-461C-8A71-7657D964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95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F4844-6D9B-46BF-A74E-851EE1B2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AA5C-865F-4FAD-AD59-9628B03F3B04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664181-95F3-4E32-8318-962F6222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69DB4-D9B3-49F2-899E-6A559C22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842B-B1CB-461C-8A71-7657D964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36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3FAC-BEB3-4D65-B192-A68C786B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AD809-1183-47A5-86A5-8112FDBCD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B2000-362B-4865-8BD7-1CECA5A51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42632-F326-4BD3-8903-66F6AAF5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AA5C-865F-4FAD-AD59-9628B03F3B04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D951-7F70-4F6A-9CC3-CC57F43E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CB3A0-4C53-488D-9D20-C9BD26B2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842B-B1CB-461C-8A71-7657D964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30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21D2-33B4-4481-B398-8EBC920D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A3046-8E9C-4F99-A9FC-727D0B444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8FB4A-DFCC-40C3-8D28-62669AD5B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DC3E7-4AAF-4D91-B56F-25516C80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AA5C-865F-4FAD-AD59-9628B03F3B04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FB8AD-45AA-4C8D-BDD8-72655A73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7E874-DD75-4233-8ACB-F07D936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842B-B1CB-461C-8A71-7657D964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53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4FBF0-5C2E-42A9-A5D4-DF3CDE1C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65FF8-D185-4DB0-BF19-B0149C3F1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83699-B248-4D6B-B2CE-6D4453D0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AA5C-865F-4FAD-AD59-9628B03F3B04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0BC27-E885-4B2D-AAFF-54C16BC8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3ED39-247C-4D3E-9083-B6E1F4A2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842B-B1CB-461C-8A71-7657D964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8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621475-998D-44B4-89CD-0E99E8147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A69FA-4A2D-491E-B728-AC0BAC7BA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E363C-09CF-4FA8-A70B-A614E4808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AA5C-865F-4FAD-AD59-9628B03F3B04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FABF-2E76-4F13-B102-6F2BC41F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6E4E-04FD-494C-BCB3-F48996E1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842B-B1CB-461C-8A71-7657D964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6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1F3EA-B8AA-44EB-971E-AED078F9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33144-0F6B-4AE9-92BA-23418B2F1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3EA84-E478-4699-AF07-9975F5346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AA5C-865F-4FAD-AD59-9628B03F3B04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3C933-319F-4C26-9BAA-466CF7556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35836-DA52-4E9D-A4C0-05BDA0746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1842B-B1CB-461C-8A71-7657D964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6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8900" y="967167"/>
            <a:ext cx="3113479" cy="2374516"/>
          </a:xfrm>
        </p:spPr>
        <p:txBody>
          <a:bodyPr>
            <a:normAutofit/>
          </a:bodyPr>
          <a:lstStyle/>
          <a:p>
            <a:r>
              <a:rPr lang="en-US" sz="4200"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934735" y="3529159"/>
            <a:ext cx="3617082" cy="160657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September 9, 2020</a:t>
            </a:r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80607E5A-D77F-43FC-8C0E-97F0202CB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521" y="1275798"/>
            <a:ext cx="3720332" cy="372033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3" y="1334036"/>
            <a:ext cx="8356656" cy="1861602"/>
            <a:chOff x="409710" y="635715"/>
            <a:chExt cx="11142208" cy="2482136"/>
          </a:xfrm>
        </p:grpSpPr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772BBD-B233-4CEB-AB62-50B11D38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1427104"/>
            <a:ext cx="772989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4050" dirty="0">
                <a:solidFill>
                  <a:srgbClr val="FFFFFF"/>
                </a:solidFill>
              </a:rPr>
              <a:t>Current Project Scope </a:t>
            </a:r>
          </a:p>
        </p:txBody>
      </p:sp>
      <p:sp>
        <p:nvSpPr>
          <p:cNvPr id="43" name="Content Placeholder 15">
            <a:extLst>
              <a:ext uri="{FF2B5EF4-FFF2-40B4-BE49-F238E27FC236}">
                <a16:creationId xmlns:a16="http://schemas.microsoft.com/office/drawing/2014/main" id="{3D59645D-4DD1-4E87-8C5D-160E1FDB5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678" y="2728088"/>
            <a:ext cx="3040159" cy="2672369"/>
          </a:xfrm>
        </p:spPr>
        <p:txBody>
          <a:bodyPr>
            <a:normAutofit/>
          </a:bodyPr>
          <a:lstStyle/>
          <a:p>
            <a:r>
              <a:rPr lang="en-US" sz="1500" dirty="0">
                <a:latin typeface="+mj-lt"/>
              </a:rPr>
              <a:t>Sections 1 &amp; 2 are funded by the current Grant awarded. ($486,300)</a:t>
            </a:r>
          </a:p>
          <a:p>
            <a:r>
              <a:rPr lang="en-US" sz="1500" dirty="0">
                <a:latin typeface="+mj-lt"/>
              </a:rPr>
              <a:t>Sections 3, 5 &amp; 7 would be estimated costs for OPA to contribute. ($255,936)</a:t>
            </a:r>
          </a:p>
          <a:p>
            <a:r>
              <a:rPr lang="en-US" sz="1500" dirty="0">
                <a:latin typeface="+mj-lt"/>
              </a:rPr>
              <a:t>Sections 4, 6 &amp; 8 have potential for future grant funding. ($175,180)</a:t>
            </a:r>
          </a:p>
          <a:p>
            <a:r>
              <a:rPr lang="en-US" sz="1500" dirty="0">
                <a:latin typeface="+mj-lt"/>
              </a:rPr>
              <a:t>Seeking future funding opportunities to continue work throughout OP and current project scope. Ex: MDCB REA Grant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8671C4D4-60BA-4474-9BC0-BA1104EE73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" b="2577"/>
          <a:stretch/>
        </p:blipFill>
        <p:spPr>
          <a:xfrm>
            <a:off x="4108837" y="2640807"/>
            <a:ext cx="4485683" cy="29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0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4757"/>
            <a:ext cx="9144000" cy="5145993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9" y="1337310"/>
            <a:ext cx="8190311" cy="418336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1577332"/>
            <a:ext cx="7708392" cy="3703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4FE40-8E1C-4A9A-AF6E-9D868E84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44" y="1580187"/>
            <a:ext cx="7018399" cy="781426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Bainbridge Pond ~ Chesapeake &amp; Coastal Grants Gateway Grant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66DE29-C546-4221-A5D7-FEE62720E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244" y="1886163"/>
            <a:ext cx="3362493" cy="781426"/>
          </a:xfrm>
        </p:spPr>
        <p:txBody>
          <a:bodyPr vert="horz" lIns="68580" tIns="34290" rIns="68580" bIns="34290" rtlCol="0">
            <a:noAutofit/>
          </a:bodyPr>
          <a:lstStyle/>
          <a:p>
            <a:pPr marL="0" indent="0">
              <a:buNone/>
            </a:pPr>
            <a:r>
              <a:rPr lang="en-US" sz="1050" b="1" dirty="0">
                <a:latin typeface="+mj-lt"/>
              </a:rPr>
              <a:t>Project Description:</a:t>
            </a:r>
          </a:p>
          <a:p>
            <a:pPr marL="0" indent="0">
              <a:buNone/>
            </a:pPr>
            <a:r>
              <a:rPr lang="en-US" sz="1050" u="sng" dirty="0">
                <a:latin typeface="+mj-lt"/>
              </a:rPr>
              <a:t>Grant Funding Improvements:</a:t>
            </a:r>
            <a:r>
              <a:rPr lang="en-US" sz="1050" dirty="0">
                <a:latin typeface="+mj-lt"/>
              </a:rPr>
              <a:t>  </a:t>
            </a:r>
            <a:r>
              <a:rPr lang="en-US" sz="1050" i="1" dirty="0">
                <a:latin typeface="+mj-lt"/>
              </a:rPr>
              <a:t>Project Sections 1 &amp; 2</a:t>
            </a:r>
            <a:endParaRPr lang="en-US" sz="1050" i="1" u="sng" dirty="0">
              <a:latin typeface="+mj-lt"/>
            </a:endParaRPr>
          </a:p>
          <a:p>
            <a:r>
              <a:rPr lang="en-US" sz="1050" dirty="0">
                <a:latin typeface="+mj-lt"/>
              </a:rPr>
              <a:t>Water quality improvement and improved flood protection resiliency through retrofit of existing Bainbridge Pond.</a:t>
            </a:r>
            <a:br>
              <a:rPr lang="en-US" sz="1050" dirty="0">
                <a:latin typeface="+mj-lt"/>
              </a:rPr>
            </a:br>
            <a:br>
              <a:rPr lang="en-US" sz="1050" dirty="0">
                <a:latin typeface="+mj-lt"/>
              </a:rPr>
            </a:br>
            <a:endParaRPr lang="en-US" sz="105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C93E3-1CE4-4A0A-BD8B-8F2A0047781C}"/>
              </a:ext>
            </a:extLst>
          </p:cNvPr>
          <p:cNvSpPr txBox="1"/>
          <p:nvPr/>
        </p:nvSpPr>
        <p:spPr>
          <a:xfrm>
            <a:off x="4692015" y="2883320"/>
            <a:ext cx="3415876" cy="20249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 Light" panose="020F0302020204030204"/>
              </a:rPr>
              <a:t>Project pollutant reduction values:  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 Light" panose="020F0302020204030204"/>
              </a:rPr>
              <a:t>Total Nitrogen: 1,535lbs/Year	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 Light" panose="020F0302020204030204"/>
              </a:rPr>
              <a:t>Total Phosphorus:  174lbs/year	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 Light" panose="020F0302020204030204"/>
              </a:rPr>
              <a:t>Total Suspended Solids:  90 Tons/Year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2B22-0C5D-48E4-9DCA-AE44A1F0972D}"/>
              </a:ext>
            </a:extLst>
          </p:cNvPr>
          <p:cNvSpPr txBox="1"/>
          <p:nvPr/>
        </p:nvSpPr>
        <p:spPr>
          <a:xfrm>
            <a:off x="967426" y="2844166"/>
            <a:ext cx="275152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 Light" panose="020F0302020204030204"/>
              </a:rPr>
              <a:t>Retrofit Bainbridge pond to bring up to current MDE wet pond regulations through introduction of forebays, construction of wetland/aquatic benches, a proper outfall structure and improved dam embankment (weir).  (Controls water levels and can slow them down with potential larger storms.</a:t>
            </a:r>
          </a:p>
          <a:p>
            <a:pPr defTabSz="685800"/>
            <a:br>
              <a:rPr lang="en-US" sz="1050" dirty="0">
                <a:solidFill>
                  <a:prstClr val="black"/>
                </a:solidFill>
                <a:latin typeface="Calibri Light" panose="020F0302020204030204"/>
              </a:rPr>
            </a:br>
            <a:endParaRPr lang="en-US" sz="105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67A07-CB51-44DB-AF33-A4855A1582D0}"/>
              </a:ext>
            </a:extLst>
          </p:cNvPr>
          <p:cNvSpPr txBox="1"/>
          <p:nvPr/>
        </p:nvSpPr>
        <p:spPr>
          <a:xfrm>
            <a:off x="967426" y="3988395"/>
            <a:ext cx="32625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u="sng" dirty="0">
                <a:solidFill>
                  <a:prstClr val="black"/>
                </a:solidFill>
                <a:latin typeface="Calibri Light" panose="020F0302020204030204"/>
              </a:rPr>
              <a:t>OPA Funding Improvements:</a:t>
            </a:r>
            <a:r>
              <a:rPr lang="en-US" sz="1050" dirty="0">
                <a:solidFill>
                  <a:prstClr val="black"/>
                </a:solidFill>
                <a:latin typeface="Calibri Light" panose="020F0302020204030204"/>
              </a:rPr>
              <a:t>  </a:t>
            </a:r>
            <a:r>
              <a:rPr lang="en-US" sz="1050" i="1" dirty="0">
                <a:solidFill>
                  <a:prstClr val="black"/>
                </a:solidFill>
                <a:latin typeface="Calibri Light" panose="020F0302020204030204"/>
              </a:rPr>
              <a:t>Project Sections 3, 5 &amp; 7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 Light" panose="020F0302020204030204"/>
              </a:rPr>
              <a:t>Improvements to outfall channels:  </a:t>
            </a:r>
            <a:br>
              <a:rPr lang="en-US" sz="105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1050" dirty="0">
                <a:solidFill>
                  <a:prstClr val="black"/>
                </a:solidFill>
                <a:latin typeface="Calibri Light" panose="020F0302020204030204"/>
              </a:rPr>
              <a:t>Replace current failing culverts.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1050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/>
            <a:br>
              <a:rPr lang="en-US" sz="1050" dirty="0">
                <a:solidFill>
                  <a:prstClr val="black"/>
                </a:solidFill>
                <a:latin typeface="Calibri Light" panose="020F0302020204030204"/>
              </a:rPr>
            </a:br>
            <a:endParaRPr lang="en-US" sz="105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3B7A2-3330-4C90-9590-8E74B8163C85}"/>
              </a:ext>
            </a:extLst>
          </p:cNvPr>
          <p:cNvSpPr txBox="1"/>
          <p:nvPr/>
        </p:nvSpPr>
        <p:spPr>
          <a:xfrm>
            <a:off x="967426" y="4513391"/>
            <a:ext cx="7271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u="sng" dirty="0">
                <a:solidFill>
                  <a:prstClr val="black"/>
                </a:solidFill>
                <a:latin typeface="Calibri Light" panose="020F0302020204030204"/>
              </a:rPr>
              <a:t>Future Grant Funding Improvements: </a:t>
            </a:r>
            <a:r>
              <a:rPr lang="en-US" sz="1050" i="1" dirty="0">
                <a:solidFill>
                  <a:prstClr val="black"/>
                </a:solidFill>
                <a:latin typeface="Calibri Light" panose="020F0302020204030204"/>
              </a:rPr>
              <a:t>Project Sections 4,6 &amp; 8 </a:t>
            </a:r>
            <a:r>
              <a:rPr lang="en-US" sz="1050" b="1" i="1" dirty="0">
                <a:solidFill>
                  <a:prstClr val="black"/>
                </a:solidFill>
                <a:latin typeface="Calibri Light" panose="020F0302020204030204"/>
              </a:rPr>
              <a:t>plus 2</a:t>
            </a:r>
            <a:r>
              <a:rPr lang="en-US" sz="1050" i="1" dirty="0">
                <a:solidFill>
                  <a:prstClr val="black"/>
                </a:solidFill>
                <a:latin typeface="Calibri Light" panose="020F0302020204030204"/>
              </a:rPr>
              <a:t> (included in this current grant scope):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 Light" panose="020F0302020204030204"/>
              </a:rPr>
              <a:t>Retrofit the drainage swales to remove the limiting confining layers of silt, leaf &amp; organic material and replace with sand/plant 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 Light" panose="020F0302020204030204"/>
              </a:rPr>
              <a:t>       soil mixture.  This will also allow for seasonal infiltration of runoff and provide further resiliency during storm events.</a:t>
            </a:r>
            <a:br>
              <a:rPr lang="en-US" sz="1050" dirty="0">
                <a:solidFill>
                  <a:prstClr val="black"/>
                </a:solidFill>
                <a:latin typeface="Calibri Light" panose="020F0302020204030204"/>
              </a:rPr>
            </a:br>
            <a:endParaRPr lang="en-US" sz="105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361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7338-17AB-4CEB-B5B7-80617469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1" y="838375"/>
            <a:ext cx="8389515" cy="994172"/>
          </a:xfrm>
        </p:spPr>
        <p:txBody>
          <a:bodyPr/>
          <a:lstStyle/>
          <a:p>
            <a:r>
              <a:rPr lang="en-US" dirty="0"/>
              <a:t>Project Section 1 – Retrofit to Bainbridge Pond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FC3F4-6FDA-440F-99BA-3D39939D8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8309" y="1648256"/>
            <a:ext cx="5540600" cy="4285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BDEFE0-8D67-4C12-A4EB-00544559B381}"/>
              </a:ext>
            </a:extLst>
          </p:cNvPr>
          <p:cNvSpPr txBox="1"/>
          <p:nvPr/>
        </p:nvSpPr>
        <p:spPr>
          <a:xfrm>
            <a:off x="1" y="2153349"/>
            <a:ext cx="158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*</a:t>
            </a:r>
            <a:r>
              <a:rPr lang="en-US" sz="105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Currently Grant Funded.</a:t>
            </a:r>
          </a:p>
          <a:p>
            <a:pPr defTabSz="685800"/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503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FADC-3BB1-4427-9F2B-DEA195DA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15" y="1013621"/>
            <a:ext cx="8264871" cy="994172"/>
          </a:xfrm>
        </p:spPr>
        <p:txBody>
          <a:bodyPr/>
          <a:lstStyle/>
          <a:p>
            <a:r>
              <a:rPr lang="en-US" dirty="0"/>
              <a:t>Project Section 2– Improve Pond Outfall Swale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2E332-AB05-4828-A7A3-8AAD63053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 Outfall Swale Leaving Bainbridge Pond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A06FF4-8475-4161-AFB4-1E309621C9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811" y="2855801"/>
            <a:ext cx="3376383" cy="2532287"/>
          </a:xfrm>
          <a:ln w="38100">
            <a:solidFill>
              <a:srgbClr val="0066FF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62649-18D8-4FAF-857B-C9900A4E3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Proposed Water Quality Improvement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84A26BE-1126-4DA1-A4CD-86EDE603BB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7894" y="2736551"/>
            <a:ext cx="3334624" cy="299053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D6BF46-B416-4905-81EB-79E9A2B724C5}"/>
              </a:ext>
            </a:extLst>
          </p:cNvPr>
          <p:cNvSpPr txBox="1"/>
          <p:nvPr/>
        </p:nvSpPr>
        <p:spPr>
          <a:xfrm>
            <a:off x="222571" y="5588582"/>
            <a:ext cx="457095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*Currently Grant Funded.</a:t>
            </a:r>
          </a:p>
        </p:txBody>
      </p:sp>
    </p:spTree>
    <p:extLst>
      <p:ext uri="{BB962C8B-B14F-4D97-AF65-F5344CB8AC3E}">
        <p14:creationId xmlns:p14="http://schemas.microsoft.com/office/powerpoint/2010/main" val="3296979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FADC-3BB1-4427-9F2B-DEA195DA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131094"/>
            <a:ext cx="7989847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Section 3 – </a:t>
            </a:r>
            <a:r>
              <a:rPr lang="en-US" dirty="0" err="1"/>
              <a:t>Beaconhill</a:t>
            </a:r>
            <a:r>
              <a:rPr lang="en-US" dirty="0"/>
              <a:t> Road Culvert Improvement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2E332-AB05-4828-A7A3-8AAD63053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 Culverts under </a:t>
            </a:r>
            <a:r>
              <a:rPr lang="en-US" dirty="0" err="1"/>
              <a:t>Beaconhill</a:t>
            </a:r>
            <a:r>
              <a:rPr lang="en-US" dirty="0"/>
              <a:t> Road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A06FF4-8475-4161-AFB4-1E309621C9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10293"/>
          <a:stretch/>
        </p:blipFill>
        <p:spPr>
          <a:xfrm>
            <a:off x="1077686" y="2739166"/>
            <a:ext cx="3174517" cy="2644754"/>
          </a:xfrm>
          <a:ln w="38100">
            <a:solidFill>
              <a:srgbClr val="0066FF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62649-18D8-4FAF-857B-C9900A4E3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Proposed Conveyance Improvement at </a:t>
            </a:r>
            <a:r>
              <a:rPr lang="en-US" dirty="0" err="1"/>
              <a:t>Beaconhill</a:t>
            </a:r>
            <a:r>
              <a:rPr lang="en-US" dirty="0"/>
              <a:t> Road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84A26BE-1126-4DA1-A4CD-86EDE603BB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8802" y="2691343"/>
            <a:ext cx="3174517" cy="271118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B08866-64B4-4039-835A-7BA9F532B16B}"/>
              </a:ext>
            </a:extLst>
          </p:cNvPr>
          <p:cNvSpPr txBox="1"/>
          <p:nvPr/>
        </p:nvSpPr>
        <p:spPr>
          <a:xfrm>
            <a:off x="278535" y="5588407"/>
            <a:ext cx="457095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*OPA Requested Funding.</a:t>
            </a:r>
          </a:p>
        </p:txBody>
      </p:sp>
    </p:spTree>
    <p:extLst>
      <p:ext uri="{BB962C8B-B14F-4D97-AF65-F5344CB8AC3E}">
        <p14:creationId xmlns:p14="http://schemas.microsoft.com/office/powerpoint/2010/main" val="2334147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FADC-3BB1-4427-9F2B-DEA195DA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131094"/>
            <a:ext cx="807164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Section 4– Improve </a:t>
            </a:r>
            <a:r>
              <a:rPr lang="en-US" dirty="0" err="1"/>
              <a:t>Beaconhill</a:t>
            </a:r>
            <a:r>
              <a:rPr lang="en-US" dirty="0"/>
              <a:t> to </a:t>
            </a:r>
            <a:r>
              <a:rPr lang="en-US" dirty="0" err="1"/>
              <a:t>SandyHook</a:t>
            </a:r>
            <a:r>
              <a:rPr lang="en-US" dirty="0"/>
              <a:t> Outfall Swale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2E332-AB05-4828-A7A3-8AAD63053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 Outfall Swale at </a:t>
            </a:r>
            <a:r>
              <a:rPr lang="en-US" dirty="0" err="1"/>
              <a:t>Beaconhill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A06FF4-8475-4161-AFB4-1E309621C9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811" y="2855801"/>
            <a:ext cx="3376383" cy="2532287"/>
          </a:xfrm>
          <a:ln w="38100">
            <a:solidFill>
              <a:srgbClr val="0066FF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62649-18D8-4FAF-857B-C9900A4E3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Proposed Water Quality Improvement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84A26BE-1126-4DA1-A4CD-86EDE603BB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7894" y="2736551"/>
            <a:ext cx="3334624" cy="299053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4AE9E6-180F-4439-99CE-7F5E799285EF}"/>
              </a:ext>
            </a:extLst>
          </p:cNvPr>
          <p:cNvSpPr txBox="1"/>
          <p:nvPr/>
        </p:nvSpPr>
        <p:spPr>
          <a:xfrm>
            <a:off x="306526" y="5507832"/>
            <a:ext cx="457095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*Future Grant Funding </a:t>
            </a:r>
          </a:p>
        </p:txBody>
      </p:sp>
    </p:spTree>
    <p:extLst>
      <p:ext uri="{BB962C8B-B14F-4D97-AF65-F5344CB8AC3E}">
        <p14:creationId xmlns:p14="http://schemas.microsoft.com/office/powerpoint/2010/main" val="4046324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F66027C6-A62D-44EE-ABBC-C9485AB110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2" t="23719"/>
          <a:stretch/>
        </p:blipFill>
        <p:spPr>
          <a:xfrm>
            <a:off x="2208402" y="4060370"/>
            <a:ext cx="2691293" cy="1816170"/>
          </a:xfrm>
          <a:prstGeom prst="rect">
            <a:avLst/>
          </a:prstGeom>
          <a:ln w="38100">
            <a:solidFill>
              <a:srgbClr val="0066FF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3FADC-3BB1-4427-9F2B-DEA195DA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1131094"/>
            <a:ext cx="8077932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Section 5 – </a:t>
            </a:r>
            <a:r>
              <a:rPr lang="en-US" dirty="0" err="1"/>
              <a:t>Sandyhook</a:t>
            </a:r>
            <a:r>
              <a:rPr lang="en-US" dirty="0"/>
              <a:t> Road Culvert Improvement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2E332-AB05-4828-A7A3-8AAD63053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 Culverts under </a:t>
            </a:r>
            <a:r>
              <a:rPr lang="en-US" dirty="0" err="1"/>
              <a:t>Sandyhook</a:t>
            </a:r>
            <a:r>
              <a:rPr lang="en-US" dirty="0"/>
              <a:t> Road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A06FF4-8475-4161-AFB4-1E309621C9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7" t="-104" r="12850"/>
          <a:stretch/>
        </p:blipFill>
        <p:spPr>
          <a:xfrm>
            <a:off x="736134" y="2817629"/>
            <a:ext cx="2290196" cy="2383352"/>
          </a:xfrm>
          <a:ln w="38100">
            <a:solidFill>
              <a:srgbClr val="0066FF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62649-18D8-4FAF-857B-C9900A4E3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Proposed Conveyance Improvement at </a:t>
            </a:r>
            <a:r>
              <a:rPr lang="en-US" dirty="0" err="1"/>
              <a:t>Sandyhook</a:t>
            </a:r>
            <a:r>
              <a:rPr lang="en-US" dirty="0"/>
              <a:t> Road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4C799F-27C3-49A3-B8AE-CDE4D7551F34}"/>
              </a:ext>
            </a:extLst>
          </p:cNvPr>
          <p:cNvCxnSpPr>
            <a:cxnSpLocks/>
          </p:cNvCxnSpPr>
          <p:nvPr/>
        </p:nvCxnSpPr>
        <p:spPr>
          <a:xfrm flipH="1">
            <a:off x="2044817" y="3090819"/>
            <a:ext cx="1440809" cy="6322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034B107-AEF4-4CA4-B1E7-61642A1DC7D2}"/>
              </a:ext>
            </a:extLst>
          </p:cNvPr>
          <p:cNvSpPr txBox="1"/>
          <p:nvPr/>
        </p:nvSpPr>
        <p:spPr>
          <a:xfrm>
            <a:off x="3496523" y="2817629"/>
            <a:ext cx="11326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Ex. Skewed 15” CMP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4E18E0-228E-4619-A149-021D5C2D2917}"/>
              </a:ext>
            </a:extLst>
          </p:cNvPr>
          <p:cNvCxnSpPr>
            <a:cxnSpLocks/>
          </p:cNvCxnSpPr>
          <p:nvPr/>
        </p:nvCxnSpPr>
        <p:spPr>
          <a:xfrm flipH="1">
            <a:off x="3352415" y="3723085"/>
            <a:ext cx="416340" cy="1245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9212D85-B635-4D24-BC8F-F3FB4E212E41}"/>
              </a:ext>
            </a:extLst>
          </p:cNvPr>
          <p:cNvSpPr txBox="1"/>
          <p:nvPr/>
        </p:nvSpPr>
        <p:spPr>
          <a:xfrm>
            <a:off x="3774074" y="3335279"/>
            <a:ext cx="14408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Ex. Perpendicular 15” CMP</a:t>
            </a:r>
          </a:p>
        </p:txBody>
      </p:sp>
      <p:pic>
        <p:nvPicPr>
          <p:cNvPr id="20" name="Content Placeholder 7">
            <a:extLst>
              <a:ext uri="{FF2B5EF4-FFF2-40B4-BE49-F238E27FC236}">
                <a16:creationId xmlns:a16="http://schemas.microsoft.com/office/drawing/2014/main" id="{D70A5B8F-5F2C-4482-BCE1-AE5B7010AD9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5780" y="2851338"/>
            <a:ext cx="3362810" cy="2875568"/>
          </a:xfrm>
          <a:prstGeom prst="rect">
            <a:avLst/>
          </a:prstGeom>
          <a:ln w="38100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98A392-35E9-4330-9873-E9B7834D4755}"/>
              </a:ext>
            </a:extLst>
          </p:cNvPr>
          <p:cNvSpPr txBox="1"/>
          <p:nvPr/>
        </p:nvSpPr>
        <p:spPr>
          <a:xfrm>
            <a:off x="184033" y="5441324"/>
            <a:ext cx="457095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*OPA Requested Funding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51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FADC-3BB1-4427-9F2B-DEA195DA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131094"/>
            <a:ext cx="807164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Section 6 – Improve </a:t>
            </a:r>
            <a:r>
              <a:rPr lang="en-US" dirty="0" err="1"/>
              <a:t>SandyHook</a:t>
            </a:r>
            <a:r>
              <a:rPr lang="en-US" dirty="0"/>
              <a:t> to Pinehurst Outfall Swale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2E332-AB05-4828-A7A3-8AAD63053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 Outfall Swale at Pinehurst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A06FF4-8475-4161-AFB4-1E309621C9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811" y="2855801"/>
            <a:ext cx="3376383" cy="2532287"/>
          </a:xfrm>
          <a:ln w="38100">
            <a:solidFill>
              <a:srgbClr val="0066FF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62649-18D8-4FAF-857B-C9900A4E3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Proposed Water Quality Improvement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84A26BE-1126-4DA1-A4CD-86EDE603BB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7894" y="2736551"/>
            <a:ext cx="3334624" cy="299053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87902D-3A67-4ADB-805C-DA050F58F77F}"/>
              </a:ext>
            </a:extLst>
          </p:cNvPr>
          <p:cNvSpPr txBox="1"/>
          <p:nvPr/>
        </p:nvSpPr>
        <p:spPr>
          <a:xfrm>
            <a:off x="530079" y="5569827"/>
            <a:ext cx="457095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*Future Grant Funding</a:t>
            </a:r>
          </a:p>
        </p:txBody>
      </p:sp>
    </p:spTree>
    <p:extLst>
      <p:ext uri="{BB962C8B-B14F-4D97-AF65-F5344CB8AC3E}">
        <p14:creationId xmlns:p14="http://schemas.microsoft.com/office/powerpoint/2010/main" val="728308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FADC-3BB1-4427-9F2B-DEA195DA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131094"/>
            <a:ext cx="7989847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Section 7 – Pinehurst Road Culvert Improvement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2E332-AB05-4828-A7A3-8AAD63053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 Culverts under Pinehurst Road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A06FF4-8475-4161-AFB4-1E309621C9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705" y="2871099"/>
            <a:ext cx="3388498" cy="2541373"/>
          </a:xfrm>
          <a:ln w="38100">
            <a:solidFill>
              <a:srgbClr val="0066FF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62649-18D8-4FAF-857B-C9900A4E3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Proposed Conveyance Improvement at Pinehurst Road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84A26BE-1126-4DA1-A4CD-86EDE603BB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518" y="2846966"/>
            <a:ext cx="3119092" cy="266384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54CA0F-8F3B-4FB5-AC1D-4A25349E9446}"/>
              </a:ext>
            </a:extLst>
          </p:cNvPr>
          <p:cNvSpPr txBox="1"/>
          <p:nvPr/>
        </p:nvSpPr>
        <p:spPr>
          <a:xfrm>
            <a:off x="629840" y="5621719"/>
            <a:ext cx="457095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*OPA Requested Funding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3005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FADC-3BB1-4427-9F2B-DEA195DA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131094"/>
            <a:ext cx="807164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Section 8 – Improve Pinehurst to Beauchamp Outfall Swale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2E332-AB05-4828-A7A3-8AAD63053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 Outfall Swale at Pinehurst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A06FF4-8475-4161-AFB4-1E309621C9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811" y="2855801"/>
            <a:ext cx="3376383" cy="2532287"/>
          </a:xfrm>
          <a:ln w="38100">
            <a:solidFill>
              <a:srgbClr val="0066FF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62649-18D8-4FAF-857B-C9900A4E3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Proposed Water Quality Improvement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84A26BE-1126-4DA1-A4CD-86EDE603BB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7894" y="2736551"/>
            <a:ext cx="3334624" cy="299053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A00744-5553-48A4-A83F-CAB6B034B28E}"/>
              </a:ext>
            </a:extLst>
          </p:cNvPr>
          <p:cNvSpPr txBox="1"/>
          <p:nvPr/>
        </p:nvSpPr>
        <p:spPr>
          <a:xfrm>
            <a:off x="203695" y="5588407"/>
            <a:ext cx="457095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*Future Grant Funding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9153E2-6298-4FEE-A887-A9156E442767}"/>
              </a:ext>
            </a:extLst>
          </p:cNvPr>
          <p:cNvSpPr txBox="1"/>
          <p:nvPr/>
        </p:nvSpPr>
        <p:spPr>
          <a:xfrm>
            <a:off x="7996806" y="5723679"/>
            <a:ext cx="10756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Updated 9/3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6C7A41-1677-4409-969F-EF7D1BC26394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noFill/>
          <a:ln w="38100" cap="flat" cmpd="dbl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5BFEE9-9FA5-4C88-965E-1BDA0BFA8C3E}"/>
              </a:ext>
            </a:extLst>
          </p:cNvPr>
          <p:cNvCxnSpPr/>
          <p:nvPr/>
        </p:nvCxnSpPr>
        <p:spPr>
          <a:xfrm>
            <a:off x="3435528" y="5290455"/>
            <a:ext cx="1097280" cy="0"/>
          </a:xfrm>
          <a:prstGeom prst="line">
            <a:avLst/>
          </a:prstGeom>
          <a:noFill/>
          <a:ln w="38100" cap="flat" cmpd="dbl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53008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5F9E98A-4FF4-43D6-9C48-6DF0E7F2D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07A636-DC99-4588-80C4-9E069B97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57189D-D842-49F9-9561-36D4328D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0476" y="5635179"/>
            <a:ext cx="608264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0699" y="960241"/>
            <a:ext cx="5137275" cy="4203872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r" defTabSz="914400"/>
            <a:r>
              <a:rPr lang="en-US" sz="4700"/>
              <a:t>Approval of Agenda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2BAA51-3181-4303-929A-FCD9C33F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5763" y="1328764"/>
            <a:ext cx="0" cy="346682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D4ED6A5F-3B06-48C5-850F-8045C4DF6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A60B9D-8DAC-4DA9-88DE-9911621A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088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67040-C103-42F2-BC29-0B99FA9E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4" y="6354422"/>
            <a:ext cx="795746" cy="50357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84B70-A5BA-49EA-B47B-AF37BF307B3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166949"/>
            <a:ext cx="9144000" cy="3657600"/>
          </a:xfrm>
        </p:spPr>
        <p:txBody>
          <a:bodyPr numCol="1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Next Steps: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Working on an RFP to begin the bid process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Presentation to MDPW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Approval &amp; acceptance of funds from County Commissioners.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21E0C2-2335-4316-9127-3EE7D5AA8789}"/>
              </a:ext>
            </a:extLst>
          </p:cNvPr>
          <p:cNvSpPr txBox="1"/>
          <p:nvPr/>
        </p:nvSpPr>
        <p:spPr>
          <a:xfrm>
            <a:off x="152400" y="113211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BAINBRIDGE POND PROJECT</a:t>
            </a: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655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15B18DF-1A4F-456F-8E0E-8CFE4C808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34CD9B-39EA-42AE-8A1F-0D40028F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087" y="962902"/>
            <a:ext cx="3903480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 defTabSz="914400"/>
            <a:r>
              <a:rPr lang="en-US" sz="3600" dirty="0"/>
              <a:t>GM team Report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John Viola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59A483-AFBD-4979-A1BE-3098D603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5507" y="5861653"/>
            <a:ext cx="608265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98B5F13F-7E1A-4580-A55C-09F2476A26E1}" type="slidenum">
              <a:rPr lang="en-US" sz="1600" smtClean="0"/>
              <a:pPr defTabSz="457200"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C3AE2A-04FA-4B67-9C14-0D990CA6A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26411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C6E9FA-459B-47A6-93ED-A57860553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C1C93F-E23C-45AE-9DA2-42554BD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18F65DC-4B7C-4988-82E8-131C26140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2776948-18D0-4CDB-A838-AC6F41B2C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r="6353" b="1"/>
          <a:stretch/>
        </p:blipFill>
        <p:spPr>
          <a:xfrm>
            <a:off x="4570444" y="1116345"/>
            <a:ext cx="3616163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E7CFEF1-65E1-4CEE-91CA-B6B73B8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CA742D8-7814-4F8A-AEF8-1857FB21F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99C55-AFD3-4B77-B6E7-4C4A808F6548}"/>
              </a:ext>
            </a:extLst>
          </p:cNvPr>
          <p:cNvSpPr txBox="1"/>
          <p:nvPr/>
        </p:nvSpPr>
        <p:spPr>
          <a:xfrm>
            <a:off x="609153" y="804519"/>
            <a:ext cx="2431365" cy="4431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GM TEAM REPORT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1963F41-5031-45E9-8D6B-AA32336DDC51}"/>
              </a:ext>
            </a:extLst>
          </p:cNvPr>
          <p:cNvSpPr txBox="1">
            <a:spLocks/>
          </p:cNvSpPr>
          <p:nvPr/>
        </p:nvSpPr>
        <p:spPr>
          <a:xfrm>
            <a:off x="3258866" y="804520"/>
            <a:ext cx="5658709" cy="4431359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RFP’s to go out for Accounting services and Waste services</a:t>
            </a:r>
          </a:p>
          <a:p>
            <a:pPr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Long Range Plan Team in place preparing information for budget process/ Working with B&amp;F and Strategic Planning Committees.</a:t>
            </a:r>
          </a:p>
          <a:p>
            <a:pPr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Yearly Golf Maintenance on fairways and greens in progress.</a:t>
            </a:r>
          </a:p>
          <a:p>
            <a:pPr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Continue to manage thru the Covid-19 situation. Communication transparency in reporting cases and Josh posted CDC guidelines and talking points.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2C240-CE17-4A6B-89D1-97F4EAD6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639" y="5701899"/>
            <a:ext cx="608265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98B5F13F-7E1A-4580-A55C-09F2476A26E1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20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2C240-CE17-4A6B-89D1-97F4EAD6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1045" y="6377555"/>
            <a:ext cx="608264" cy="3988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99C55-AFD3-4B77-B6E7-4C4A808F6548}"/>
              </a:ext>
            </a:extLst>
          </p:cNvPr>
          <p:cNvSpPr txBox="1"/>
          <p:nvPr/>
        </p:nvSpPr>
        <p:spPr>
          <a:xfrm>
            <a:off x="320040" y="330926"/>
            <a:ext cx="8503920" cy="51380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GM TEAM REPORT </a:t>
            </a:r>
            <a:r>
              <a:rPr lang="en-US" sz="2800" cap="all" dirty="0">
                <a:latin typeface="Gill Sans MT" panose="020B0502020104020203"/>
              </a:rPr>
              <a:t>(cont’d)</a:t>
            </a:r>
            <a:endParaRPr kumimoji="0" lang="en-US" sz="1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1BC7CE7-11B9-4C09-AD0A-760CD8DFD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872158"/>
              </p:ext>
            </p:extLst>
          </p:nvPr>
        </p:nvGraphicFramePr>
        <p:xfrm>
          <a:off x="320040" y="884035"/>
          <a:ext cx="8503920" cy="41930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9296">
                  <a:extLst>
                    <a:ext uri="{9D8B030D-6E8A-4147-A177-3AD203B41FA5}">
                      <a16:colId xmlns:a16="http://schemas.microsoft.com/office/drawing/2014/main" val="1721263666"/>
                    </a:ext>
                  </a:extLst>
                </a:gridCol>
                <a:gridCol w="4034624">
                  <a:extLst>
                    <a:ext uri="{9D8B030D-6E8A-4147-A177-3AD203B41FA5}">
                      <a16:colId xmlns:a16="http://schemas.microsoft.com/office/drawing/2014/main" val="275208406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Northstar:</a:t>
                      </a:r>
                    </a:p>
                  </a:txBody>
                  <a:tcPr marL="75103" marR="75103" marT="37551" marB="3755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Completion %</a:t>
                      </a:r>
                    </a:p>
                  </a:txBody>
                  <a:tcPr marL="75103" marR="75103" marT="37551" marB="3755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464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entury Gothic" panose="020B0502020202020204" pitchFamily="34" charset="0"/>
                        </a:rPr>
                        <a:t>Website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8136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entury Gothic" panose="020B0502020202020204" pitchFamily="34" charset="0"/>
                        </a:rPr>
                        <a:t>R&amp;P 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dirty="0">
                          <a:latin typeface="Century Gothic" panose="020B0502020202020204" pitchFamily="34" charset="0"/>
                        </a:rPr>
                        <a:t>85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663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entury Gothic" panose="020B0502020202020204" pitchFamily="34" charset="0"/>
                        </a:rPr>
                        <a:t>Marina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942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entury Gothic" panose="020B0502020202020204" pitchFamily="34" charset="0"/>
                        </a:rPr>
                        <a:t>Membership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dirty="0">
                          <a:latin typeface="Century Gothic" panose="020B0502020202020204" pitchFamily="34" charset="0"/>
                        </a:rPr>
                        <a:t>85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0693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entury Gothic" panose="020B0502020202020204" pitchFamily="34" charset="0"/>
                        </a:rPr>
                        <a:t>Aquatics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dirty="0">
                          <a:latin typeface="Century Gothic" panose="020B0502020202020204" pitchFamily="34" charset="0"/>
                        </a:rPr>
                        <a:t>85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015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entury Gothic" panose="020B0502020202020204" pitchFamily="34" charset="0"/>
                        </a:rPr>
                        <a:t>Beach Parking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7790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entury Gothic" panose="020B0502020202020204" pitchFamily="34" charset="0"/>
                        </a:rPr>
                        <a:t>Racquet Sports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79209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entury Gothic" panose="020B0502020202020204" pitchFamily="34" charset="0"/>
                        </a:rPr>
                        <a:t>Public Works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dirty="0"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284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entury Gothic" panose="020B0502020202020204" pitchFamily="34" charset="0"/>
                        </a:rPr>
                        <a:t>CPI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4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entury Gothic" panose="020B0502020202020204" pitchFamily="34" charset="0"/>
                        </a:rPr>
                        <a:t>POS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dirty="0"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041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entury Gothic" panose="020B0502020202020204" pitchFamily="34" charset="0"/>
                        </a:rPr>
                        <a:t>Finance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1705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364FA32-3BAD-4B7F-838E-1C05479AB27A}"/>
              </a:ext>
            </a:extLst>
          </p:cNvPr>
          <p:cNvSpPr txBox="1"/>
          <p:nvPr/>
        </p:nvSpPr>
        <p:spPr>
          <a:xfrm>
            <a:off x="204652" y="5077099"/>
            <a:ext cx="8619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Issues/open item log prepared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CPI was jump started in September, changes made.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398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9" y="85060"/>
            <a:ext cx="7498080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month of July 2020</a:t>
            </a:r>
            <a:br>
              <a:rPr lang="en-US" sz="36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110436"/>
              </p:ext>
            </p:extLst>
          </p:nvPr>
        </p:nvGraphicFramePr>
        <p:xfrm>
          <a:off x="274320" y="2039147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July (In Thousands)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$1,004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$1,330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$326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1,318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1,326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(8)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 (314)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      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$318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5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36728" y="513866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9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9" y="85060"/>
            <a:ext cx="7498080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 err="1">
                <a:latin typeface="Century Gothic" panose="020B0502020202020204" pitchFamily="34" charset="0"/>
              </a:rPr>
              <a:t>ytd</a:t>
            </a:r>
            <a:r>
              <a:rPr lang="en-US" sz="3600" b="1" dirty="0">
                <a:latin typeface="Century Gothic" panose="020B0502020202020204" pitchFamily="34" charset="0"/>
              </a:rPr>
              <a:t> July 2020</a:t>
            </a:r>
            <a:br>
              <a:rPr lang="en-US" sz="36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988136"/>
              </p:ext>
            </p:extLst>
          </p:nvPr>
        </p:nvGraphicFramePr>
        <p:xfrm>
          <a:off x="274320" y="2039147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9399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2094883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July YTD (In Thousands)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$9,332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$9,430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3,757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2,924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833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$5,575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$6,506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$931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5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36728" y="513866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3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9" y="209006"/>
            <a:ext cx="7498080" cy="12215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Detail for the Month of </a:t>
            </a:r>
            <a:r>
              <a:rPr lang="en-US" sz="2800" b="1" dirty="0" err="1">
                <a:latin typeface="Century Gothic" panose="020B0502020202020204" pitchFamily="34" charset="0"/>
              </a:rPr>
              <a:t>july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374805"/>
              </p:ext>
            </p:extLst>
          </p:nvPr>
        </p:nvGraphicFramePr>
        <p:xfrm>
          <a:off x="1245726" y="1215523"/>
          <a:ext cx="6786772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7379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2229393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General Admin.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$283.7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Yacht Club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41.7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Public Works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32.9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21646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Marinas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32.8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48743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Golf Ops/Maintenance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  21.2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CPI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11.2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34398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Clubhouse Grille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8.9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25735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Finance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8.2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21765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Aquatics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(78.8)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86648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Beach Club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(26.6)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45114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 &amp; Parks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(23.1)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650976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Other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6.0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2220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$318.1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4488804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271826" y="5970403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EECFE4-987D-4DFB-A37C-8DE6FB98A576}"/>
              </a:ext>
            </a:extLst>
          </p:cNvPr>
          <p:cNvCxnSpPr/>
          <p:nvPr/>
        </p:nvCxnSpPr>
        <p:spPr>
          <a:xfrm>
            <a:off x="6271826" y="5642476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9" y="209006"/>
            <a:ext cx="7498080" cy="12215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Detail for July </a:t>
            </a:r>
            <a:r>
              <a:rPr lang="en-US" sz="2800" b="1" dirty="0" err="1">
                <a:latin typeface="Century Gothic" panose="020B0502020202020204" pitchFamily="34" charset="0"/>
              </a:rPr>
              <a:t>ytd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283798"/>
              </p:ext>
            </p:extLst>
          </p:nvPr>
        </p:nvGraphicFramePr>
        <p:xfrm>
          <a:off x="1140863" y="931001"/>
          <a:ext cx="6862273" cy="5399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2880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2229393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</a:tblGrid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General Admin.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$979.9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Public Works/Gen Maintenance/CPI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201.2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436180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Yacht Club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104.8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Finance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31.7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526590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Marinas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24.5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9555230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Police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23.9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3439874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Public Relations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  13.5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8680371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Beach Club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9.0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4207318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Other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11.3  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7444909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Aquatics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(192.6)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8664805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Beach Parking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(189.3)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6509763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Golf Operations &amp; Maintenance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(40.1)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5666964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 &amp; Parks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(38.0)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3676629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Racquet Sports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(9.2)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7098102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$930.6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4488804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355933" y="6299392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6355933" y="6011591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1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38900" y="2055741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600" dirty="0"/>
              <a:t>Treasurer’s Report - </a:t>
            </a:r>
            <a:br>
              <a:rPr lang="en-US" sz="3600" dirty="0"/>
            </a:br>
            <a:r>
              <a:rPr lang="en-US" sz="3600" dirty="0" err="1"/>
              <a:t>doug</a:t>
            </a:r>
            <a:r>
              <a:rPr lang="en-US" sz="3600" dirty="0"/>
              <a:t> parks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1" y="1430056"/>
            <a:ext cx="3720332" cy="34118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EBDE8-B419-4B90-B929-383C59D3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938" y="5806401"/>
            <a:ext cx="608264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457200">
              <a:lnSpc>
                <a:spcPct val="90000"/>
              </a:lnSpc>
              <a:spcAft>
                <a:spcPts val="600"/>
              </a:spcAft>
            </a:pPr>
            <a:fld id="{98B5F13F-7E1A-4580-A55C-09F2476A26E1}" type="slidenum">
              <a:rPr lang="en-US" sz="1800" smtClean="0"/>
              <a:pPr algn="l" defTabSz="457200"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607500" y="447188"/>
            <a:ext cx="7928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Cash &amp; Short-Term Investments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Activity for Month of July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440" y="1682205"/>
            <a:ext cx="4715611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 Laddered Investment Rate of Return on CDAR’s for July Approx.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1.9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July 31, 2020, the Association had approx. $13.5 million in cash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$7.1 million invested in CDAR’s, fully FDIC insured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$6.4 million in Money Market and other operating accounts, fully insured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222" y="2126340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5869" y="1584552"/>
            <a:ext cx="7365823" cy="3431583"/>
          </a:xfrm>
        </p:spPr>
        <p:txBody>
          <a:bodyPr vert="horz" lIns="91440" tIns="45720" rIns="91440" bIns="0" rtlCol="0" anchor="ctr">
            <a:normAutofit fontScale="90000"/>
          </a:bodyPr>
          <a:lstStyle/>
          <a:p>
            <a:pPr algn="ctr" defTabSz="914400"/>
            <a:r>
              <a:rPr lang="en-US" b="1" dirty="0">
                <a:solidFill>
                  <a:srgbClr val="454545"/>
                </a:solidFill>
              </a:rPr>
              <a:t>Approval of Minutes</a:t>
            </a:r>
            <a:br>
              <a:rPr lang="en-US" sz="3000" dirty="0">
                <a:solidFill>
                  <a:srgbClr val="454545"/>
                </a:solidFill>
              </a:rPr>
            </a:br>
            <a:r>
              <a:rPr lang="en-US" sz="3000" dirty="0">
                <a:solidFill>
                  <a:srgbClr val="454545"/>
                </a:solidFill>
              </a:rPr>
              <a:t>June 23, 2020 – Special Meeting</a:t>
            </a:r>
            <a:br>
              <a:rPr lang="en-US" sz="3000" dirty="0">
                <a:solidFill>
                  <a:srgbClr val="454545"/>
                </a:solidFill>
              </a:rPr>
            </a:br>
            <a:r>
              <a:rPr lang="en-US" sz="3000" dirty="0">
                <a:solidFill>
                  <a:srgbClr val="454545"/>
                </a:solidFill>
              </a:rPr>
              <a:t>July 1, 2020 – Regular Meeting</a:t>
            </a:r>
            <a:br>
              <a:rPr lang="en-US" sz="3000" dirty="0">
                <a:solidFill>
                  <a:srgbClr val="454545"/>
                </a:solidFill>
              </a:rPr>
            </a:br>
            <a:r>
              <a:rPr lang="en-US" sz="3000" dirty="0">
                <a:solidFill>
                  <a:srgbClr val="454545"/>
                </a:solidFill>
              </a:rPr>
              <a:t>July 10, 2020 – Special Meeting</a:t>
            </a:r>
            <a:br>
              <a:rPr lang="en-US" sz="3000" dirty="0">
                <a:solidFill>
                  <a:srgbClr val="454545"/>
                </a:solidFill>
              </a:rPr>
            </a:br>
            <a:r>
              <a:rPr lang="en-US" sz="3000" dirty="0">
                <a:solidFill>
                  <a:srgbClr val="454545"/>
                </a:solidFill>
              </a:rPr>
              <a:t>August 12, 2020 – Special Meeting</a:t>
            </a:r>
            <a:br>
              <a:rPr lang="en-US" sz="3000" dirty="0">
                <a:solidFill>
                  <a:srgbClr val="454545"/>
                </a:solidFill>
              </a:rPr>
            </a:br>
            <a:r>
              <a:rPr lang="en-US" sz="3000" dirty="0">
                <a:solidFill>
                  <a:srgbClr val="454545"/>
                </a:solidFill>
              </a:rPr>
              <a:t>August 12, 2020 – Organization Meeting</a:t>
            </a:r>
            <a:br>
              <a:rPr lang="en-US" sz="3000" dirty="0">
                <a:solidFill>
                  <a:srgbClr val="454545"/>
                </a:solidFill>
              </a:rPr>
            </a:br>
            <a:r>
              <a:rPr lang="en-US" sz="3000" dirty="0">
                <a:solidFill>
                  <a:srgbClr val="454545"/>
                </a:solidFill>
              </a:rPr>
              <a:t>August 17, 2020 – Special Meeting</a:t>
            </a:r>
            <a:br>
              <a:rPr lang="en-US" sz="3000" dirty="0">
                <a:solidFill>
                  <a:srgbClr val="454545"/>
                </a:solidFill>
              </a:rPr>
            </a:br>
            <a:r>
              <a:rPr lang="en-US" sz="3000" dirty="0">
                <a:solidFill>
                  <a:srgbClr val="454545"/>
                </a:solidFill>
              </a:rPr>
              <a:t>August 17, 2020 - Closed Meeting</a:t>
            </a:r>
            <a:br>
              <a:rPr lang="en-US" sz="3000" dirty="0">
                <a:solidFill>
                  <a:srgbClr val="454545"/>
                </a:solidFill>
              </a:rPr>
            </a:br>
            <a:br>
              <a:rPr lang="en-US" sz="3000" dirty="0">
                <a:solidFill>
                  <a:srgbClr val="454545"/>
                </a:solidFill>
              </a:rPr>
            </a:br>
            <a:endParaRPr lang="en-US" sz="3000" dirty="0">
              <a:solidFill>
                <a:srgbClr val="454545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7D685-3027-4822-A5E0-D8A52D52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347" y="5740544"/>
            <a:ext cx="580913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307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880373-FB7F-481D-8459-0C44DA19C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130070"/>
              </p:ext>
            </p:extLst>
          </p:nvPr>
        </p:nvGraphicFramePr>
        <p:xfrm>
          <a:off x="209006" y="209005"/>
          <a:ext cx="8656320" cy="647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1079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16CC14-E9D1-4757-B78A-E2DEDD08A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799817"/>
              </p:ext>
            </p:extLst>
          </p:nvPr>
        </p:nvGraphicFramePr>
        <p:xfrm>
          <a:off x="104503" y="940526"/>
          <a:ext cx="8961118" cy="4685202"/>
        </p:xfrm>
        <a:graphic>
          <a:graphicData uri="http://schemas.openxmlformats.org/drawingml/2006/table">
            <a:tbl>
              <a:tblPr/>
              <a:tblGrid>
                <a:gridCol w="608600">
                  <a:extLst>
                    <a:ext uri="{9D8B030D-6E8A-4147-A177-3AD203B41FA5}">
                      <a16:colId xmlns:a16="http://schemas.microsoft.com/office/drawing/2014/main" val="719960439"/>
                    </a:ext>
                  </a:extLst>
                </a:gridCol>
                <a:gridCol w="954872">
                  <a:extLst>
                    <a:ext uri="{9D8B030D-6E8A-4147-A177-3AD203B41FA5}">
                      <a16:colId xmlns:a16="http://schemas.microsoft.com/office/drawing/2014/main" val="2620575902"/>
                    </a:ext>
                  </a:extLst>
                </a:gridCol>
                <a:gridCol w="954872">
                  <a:extLst>
                    <a:ext uri="{9D8B030D-6E8A-4147-A177-3AD203B41FA5}">
                      <a16:colId xmlns:a16="http://schemas.microsoft.com/office/drawing/2014/main" val="1940588522"/>
                    </a:ext>
                  </a:extLst>
                </a:gridCol>
                <a:gridCol w="954872">
                  <a:extLst>
                    <a:ext uri="{9D8B030D-6E8A-4147-A177-3AD203B41FA5}">
                      <a16:colId xmlns:a16="http://schemas.microsoft.com/office/drawing/2014/main" val="1381183797"/>
                    </a:ext>
                  </a:extLst>
                </a:gridCol>
                <a:gridCol w="954872">
                  <a:extLst>
                    <a:ext uri="{9D8B030D-6E8A-4147-A177-3AD203B41FA5}">
                      <a16:colId xmlns:a16="http://schemas.microsoft.com/office/drawing/2014/main" val="4105018180"/>
                    </a:ext>
                  </a:extLst>
                </a:gridCol>
                <a:gridCol w="503670">
                  <a:extLst>
                    <a:ext uri="{9D8B030D-6E8A-4147-A177-3AD203B41FA5}">
                      <a16:colId xmlns:a16="http://schemas.microsoft.com/office/drawing/2014/main" val="1153475878"/>
                    </a:ext>
                  </a:extLst>
                </a:gridCol>
                <a:gridCol w="503670">
                  <a:extLst>
                    <a:ext uri="{9D8B030D-6E8A-4147-A177-3AD203B41FA5}">
                      <a16:colId xmlns:a16="http://schemas.microsoft.com/office/drawing/2014/main" val="2305538884"/>
                    </a:ext>
                  </a:extLst>
                </a:gridCol>
                <a:gridCol w="503670">
                  <a:extLst>
                    <a:ext uri="{9D8B030D-6E8A-4147-A177-3AD203B41FA5}">
                      <a16:colId xmlns:a16="http://schemas.microsoft.com/office/drawing/2014/main" val="50739582"/>
                    </a:ext>
                  </a:extLst>
                </a:gridCol>
                <a:gridCol w="503670">
                  <a:extLst>
                    <a:ext uri="{9D8B030D-6E8A-4147-A177-3AD203B41FA5}">
                      <a16:colId xmlns:a16="http://schemas.microsoft.com/office/drawing/2014/main" val="3061223842"/>
                    </a:ext>
                  </a:extLst>
                </a:gridCol>
                <a:gridCol w="503670">
                  <a:extLst>
                    <a:ext uri="{9D8B030D-6E8A-4147-A177-3AD203B41FA5}">
                      <a16:colId xmlns:a16="http://schemas.microsoft.com/office/drawing/2014/main" val="679346730"/>
                    </a:ext>
                  </a:extLst>
                </a:gridCol>
                <a:gridCol w="503670">
                  <a:extLst>
                    <a:ext uri="{9D8B030D-6E8A-4147-A177-3AD203B41FA5}">
                      <a16:colId xmlns:a16="http://schemas.microsoft.com/office/drawing/2014/main" val="2179478619"/>
                    </a:ext>
                  </a:extLst>
                </a:gridCol>
                <a:gridCol w="503670">
                  <a:extLst>
                    <a:ext uri="{9D8B030D-6E8A-4147-A177-3AD203B41FA5}">
                      <a16:colId xmlns:a16="http://schemas.microsoft.com/office/drawing/2014/main" val="2380705239"/>
                    </a:ext>
                  </a:extLst>
                </a:gridCol>
                <a:gridCol w="503670">
                  <a:extLst>
                    <a:ext uri="{9D8B030D-6E8A-4147-A177-3AD203B41FA5}">
                      <a16:colId xmlns:a16="http://schemas.microsoft.com/office/drawing/2014/main" val="321745998"/>
                    </a:ext>
                  </a:extLst>
                </a:gridCol>
                <a:gridCol w="503670">
                  <a:extLst>
                    <a:ext uri="{9D8B030D-6E8A-4147-A177-3AD203B41FA5}">
                      <a16:colId xmlns:a16="http://schemas.microsoft.com/office/drawing/2014/main" val="3770722697"/>
                    </a:ext>
                  </a:extLst>
                </a:gridCol>
              </a:tblGrid>
              <a:tr h="30813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2020 - 2021 ASSESSMENT COLLECTION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174292"/>
                  </a:ext>
                </a:extLst>
              </a:tr>
              <a:tr h="18962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624872"/>
                  </a:ext>
                </a:extLst>
              </a:tr>
              <a:tr h="2054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ASSESSMENT DUE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$9,126,236.90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176472"/>
                  </a:ext>
                </a:extLst>
              </a:tr>
              <a:tr h="18962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280844"/>
                  </a:ext>
                </a:extLst>
              </a:tr>
              <a:tr h="3792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COLLECTED (</a:t>
                      </a:r>
                      <a:r>
                        <a:rPr lang="en-US" sz="7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MONTH</a:t>
                      </a: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COLLECTED </a:t>
                      </a:r>
                      <a:b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7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TO DATE</a:t>
                      </a: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COLLECTED </a:t>
                      </a:r>
                      <a:b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7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PERCENT TO DATE</a:t>
                      </a: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OUTSTANDING </a:t>
                      </a:r>
                      <a:b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7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TO DATE</a:t>
                      </a: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354694"/>
                  </a:ext>
                </a:extLst>
              </a:tr>
              <a:tr h="18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$813,196.73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$813,196.73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$8,313,040.17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283017"/>
                  </a:ext>
                </a:extLst>
              </a:tr>
              <a:tr h="18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$3,567,872.05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$4,381,068.78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$4,745,168.12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479011"/>
                  </a:ext>
                </a:extLst>
              </a:tr>
              <a:tr h="18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$1,876,676.03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$6,257,744.81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$2,868,492.09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325807"/>
                  </a:ext>
                </a:extLst>
              </a:tr>
              <a:tr h="18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$911,709.05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$7,169,453.86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$1,956,783.04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054735"/>
                  </a:ext>
                </a:extLst>
              </a:tr>
              <a:tr h="18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$883,529.68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$8,052,983.54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$1,073,253.36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525681"/>
                  </a:ext>
                </a:extLst>
              </a:tr>
              <a:tr h="18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$364,389.55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$8,417,373.09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$708,863.81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70279"/>
                  </a:ext>
                </a:extLst>
              </a:tr>
              <a:tr h="18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554232"/>
                  </a:ext>
                </a:extLst>
              </a:tr>
              <a:tr h="18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428695"/>
                  </a:ext>
                </a:extLst>
              </a:tr>
              <a:tr h="18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56780"/>
                  </a:ext>
                </a:extLst>
              </a:tr>
              <a:tr h="18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182818"/>
                  </a:ext>
                </a:extLst>
              </a:tr>
              <a:tr h="18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 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638701"/>
                  </a:ext>
                </a:extLst>
              </a:tr>
              <a:tr h="18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 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265941"/>
                  </a:ext>
                </a:extLst>
              </a:tr>
              <a:tr h="18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 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106260"/>
                  </a:ext>
                </a:extLst>
              </a:tr>
              <a:tr h="18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 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038080"/>
                  </a:ext>
                </a:extLst>
              </a:tr>
              <a:tr h="18962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100926"/>
                  </a:ext>
                </a:extLst>
              </a:tr>
              <a:tr h="1896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(Allowance for doubtful accounts)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356089"/>
                  </a:ext>
                </a:extLst>
              </a:tr>
              <a:tr h="1896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(through August)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$11,725.63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615898"/>
                  </a:ext>
                </a:extLst>
              </a:tr>
              <a:tr h="1896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 (w/write offs)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$8,429,098.72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650452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FEC62CC-12C8-4B29-AA5B-308B747B1CA5}"/>
              </a:ext>
            </a:extLst>
          </p:cNvPr>
          <p:cNvGraphicFramePr>
            <a:graphicFrameLocks/>
          </p:cNvGraphicFramePr>
          <p:nvPr/>
        </p:nvGraphicFramePr>
        <p:xfrm>
          <a:off x="4572000" y="2271184"/>
          <a:ext cx="4294188" cy="299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6758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32" y="117845"/>
            <a:ext cx="7132320" cy="58922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Unaudited Reserves </a:t>
            </a:r>
            <a:r>
              <a:rPr lang="en-US" sz="3600" dirty="0" err="1">
                <a:latin typeface="Franklin Gothic Medium" panose="020B0603020102020204" pitchFamily="34" charset="0"/>
              </a:rPr>
              <a:t>july</a:t>
            </a:r>
            <a:r>
              <a:rPr lang="en-US" sz="3600" dirty="0">
                <a:latin typeface="Franklin Gothic Medium" panose="020B0603020102020204" pitchFamily="34" charset="0"/>
              </a:rPr>
              <a:t> 2020 ($Millions)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9410"/>
              </p:ext>
            </p:extLst>
          </p:nvPr>
        </p:nvGraphicFramePr>
        <p:xfrm>
          <a:off x="95795" y="2059198"/>
          <a:ext cx="8987246" cy="3753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348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669409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350628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384183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065402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979276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3990">
                <a:tc>
                  <a:txBody>
                    <a:bodyPr/>
                    <a:lstStyle/>
                    <a:p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Replacement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Roads/ Drainage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4/30/20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$3.5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$5.6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Assessments/Interest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1.8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0.9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2.9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0.3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(0.9)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(0.5)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(0.1)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(0.1)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(1.6)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7/31/20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$4.4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$2.0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$7.2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03" y="226422"/>
            <a:ext cx="8408193" cy="5848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2800" kern="1200" dirty="0">
                <a:latin typeface="+mj-lt"/>
                <a:ea typeface="+mj-ea"/>
                <a:cs typeface="+mj-cs"/>
              </a:rPr>
              <a:t>Reserves 4/30/21 unaudited estimate</a:t>
            </a:r>
            <a:br>
              <a:rPr lang="en-US" sz="2800" kern="1200" dirty="0">
                <a:latin typeface="+mj-lt"/>
                <a:ea typeface="+mj-ea"/>
                <a:cs typeface="+mj-cs"/>
              </a:rPr>
            </a:br>
            <a:r>
              <a:rPr lang="en-US" sz="2000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(in thousands)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119734"/>
              </p:ext>
            </p:extLst>
          </p:nvPr>
        </p:nvGraphicFramePr>
        <p:xfrm>
          <a:off x="109057" y="811287"/>
          <a:ext cx="8939149" cy="5853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176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180214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277099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319051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603609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476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Beginning 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Projected 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4/30/2020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Additions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Expenditures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4/30/2021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275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Major Maintenance &amp; Replacement: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Police Renovation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(604)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Northstar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(50)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735571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Admin Siding-Roof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(72)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2491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Aquatics (Splash Pads,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etc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(50)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01643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Yacht Club + Beach Club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(40)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657525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Racquet Sports Sidewalks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(65)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87923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Tractor for Ditch Maintenance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(110)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648689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Police Vehicle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(40)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03692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Other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(38)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04026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            Total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3,481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1,825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(1,069)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4,237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541083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002767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Bulkheads &amp; Waterways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1,653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900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(1,800)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753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89499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0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330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(262)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68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77057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506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 5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(611)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(100)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395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167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(70)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97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0029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071085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TOTAL 4/30/21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5,640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3,227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(3,812)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5,055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9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4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 dirty="0"/>
              <a:t>Public Comments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0C1A7-8571-4030-A5A9-F08692D99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1" y="1430056"/>
            <a:ext cx="3720332" cy="34118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FD9CA-0A09-408F-B563-070678F3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9823" y="5787832"/>
            <a:ext cx="608264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16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67803" y="1584552"/>
            <a:ext cx="6824441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/>
            <a:r>
              <a:rPr lang="en-US" sz="3500" dirty="0">
                <a:solidFill>
                  <a:srgbClr val="454545"/>
                </a:solidFill>
              </a:rPr>
              <a:t>Capital Purchase Requests</a:t>
            </a:r>
            <a:br>
              <a:rPr lang="en-US" sz="3500" dirty="0">
                <a:solidFill>
                  <a:srgbClr val="454545"/>
                </a:solidFill>
              </a:rPr>
            </a:br>
            <a:br>
              <a:rPr lang="en-US" sz="3500" dirty="0">
                <a:solidFill>
                  <a:srgbClr val="454545"/>
                </a:solidFill>
              </a:rPr>
            </a:br>
            <a:r>
              <a:rPr lang="en-US" sz="2800" dirty="0">
                <a:solidFill>
                  <a:srgbClr val="454545"/>
                </a:solidFill>
              </a:rPr>
              <a:t>R&amp;P Department – Cleaning Services</a:t>
            </a:r>
            <a:endParaRPr lang="en-US" sz="3500" dirty="0">
              <a:solidFill>
                <a:srgbClr val="454545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A7C37-9563-4DDD-9292-B5B8CAF1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7923" y="5803001"/>
            <a:ext cx="580913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3" name="Picture 7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4" name="Straight Connector 7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714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" name="Picture 12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6" name="Straight Connector 14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6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F2007-E269-49A2-8EDA-BB6E9F72B972}"/>
              </a:ext>
            </a:extLst>
          </p:cNvPr>
          <p:cNvSpPr txBox="1"/>
          <p:nvPr/>
        </p:nvSpPr>
        <p:spPr>
          <a:xfrm>
            <a:off x="1088684" y="1376053"/>
            <a:ext cx="7054418" cy="1002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54545"/>
                </a:solidFill>
              </a:rPr>
              <a:t>R&amp;P Department – Cleaning Services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8719AF9-809D-46F9-94B7-56A323FD7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464991"/>
            <a:ext cx="7054418" cy="24035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In the Budget for 2020/2021 (-$2,000)</a:t>
            </a:r>
          </a:p>
          <a:p>
            <a:pPr defTabSz="914400"/>
            <a:r>
              <a:rPr lang="en-US" dirty="0"/>
              <a:t>Requesting Authorization to go Forward in 2020/2021 with Staff Recommendation of $32,000 from Sands of Time Cleaning.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38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20900" y="1210492"/>
            <a:ext cx="4902200" cy="431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700" u="sng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CPI Violations</a:t>
            </a:r>
            <a:br>
              <a:rPr lang="en-US" sz="3700" u="sng" kern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3700" u="sng" kern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200" dirty="0">
                <a:latin typeface="Century Gothic" panose="020B0502020202020204" pitchFamily="34" charset="0"/>
              </a:rPr>
              <a:t>none</a:t>
            </a:r>
            <a:br>
              <a:rPr lang="en-US" sz="3700" dirty="0">
                <a:latin typeface="Century Gothic" panose="020B0502020202020204" pitchFamily="34" charset="0"/>
              </a:rPr>
            </a:br>
            <a:endParaRPr lang="en-US" sz="3700" kern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0654EE-8C76-47B6-8106-9FBCAF3E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254" y="5754150"/>
            <a:ext cx="795746" cy="50357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424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1005840" y="1584552"/>
            <a:ext cx="7132320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3000" b="1" dirty="0">
                <a:solidFill>
                  <a:srgbClr val="454545"/>
                </a:solidFill>
                <a:latin typeface="Century Gothic" panose="020B0502020202020204" pitchFamily="34" charset="0"/>
              </a:rPr>
              <a:t>Unfinished Business</a:t>
            </a:r>
            <a:br>
              <a:rPr lang="en-US" sz="3000" dirty="0">
                <a:solidFill>
                  <a:srgbClr val="454545"/>
                </a:solidFill>
              </a:rPr>
            </a:br>
            <a:br>
              <a:rPr lang="en-US" sz="3000" dirty="0">
                <a:solidFill>
                  <a:srgbClr val="454545"/>
                </a:solidFill>
              </a:rPr>
            </a:br>
            <a:br>
              <a:rPr lang="en-US" sz="3000" dirty="0">
                <a:solidFill>
                  <a:srgbClr val="454545"/>
                </a:solidFill>
              </a:rPr>
            </a:br>
            <a:r>
              <a:rPr lang="en-US" sz="2800" dirty="0">
                <a:solidFill>
                  <a:srgbClr val="454545"/>
                </a:solidFill>
                <a:latin typeface="Century Gothic" panose="020B0502020202020204" pitchFamily="34" charset="0"/>
              </a:rPr>
              <a:t>Second Reading – Resolution C-01 –</a:t>
            </a:r>
            <a:br>
              <a:rPr lang="en-US" sz="2800" dirty="0">
                <a:solidFill>
                  <a:srgbClr val="454545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rgbClr val="454545"/>
                </a:solidFill>
                <a:latin typeface="Century Gothic" panose="020B0502020202020204" pitchFamily="34" charset="0"/>
              </a:rPr>
              <a:t>Colette Horn</a:t>
            </a:r>
            <a:endParaRPr lang="en-US" sz="3000" dirty="0">
              <a:solidFill>
                <a:srgbClr val="45454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E0F5B1-7770-49BB-8AA0-7E5CD94C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3087" y="5836904"/>
            <a:ext cx="580913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9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75869" y="1029196"/>
            <a:ext cx="7591806" cy="3973909"/>
          </a:xfrm>
        </p:spPr>
        <p:txBody>
          <a:bodyPr vert="horz" lIns="91440" tIns="45720" rIns="91440" bIns="0" rtlCol="0" anchor="ctr">
            <a:normAutofit/>
          </a:bodyPr>
          <a:lstStyle/>
          <a:p>
            <a:pPr marL="112713" algn="ctr" defTabSz="914400">
              <a:lnSpc>
                <a:spcPct val="100000"/>
              </a:lnSpc>
            </a:pPr>
            <a:r>
              <a:rPr lang="en-US" sz="3600" b="1" dirty="0">
                <a:solidFill>
                  <a:srgbClr val="454545"/>
                </a:solidFill>
                <a:latin typeface="Century Gothic" panose="020B0502020202020204" pitchFamily="34" charset="0"/>
              </a:rPr>
              <a:t>New Business</a:t>
            </a:r>
            <a:br>
              <a:rPr lang="en-US" sz="2400" b="1" dirty="0">
                <a:solidFill>
                  <a:srgbClr val="454545"/>
                </a:solidFill>
                <a:latin typeface="Century Gothic" panose="020B0502020202020204" pitchFamily="34" charset="0"/>
              </a:rPr>
            </a:br>
            <a:br>
              <a:rPr lang="en-US" sz="2400" b="1" dirty="0">
                <a:solidFill>
                  <a:srgbClr val="454545"/>
                </a:solidFill>
                <a:latin typeface="Century Gothic" panose="020B0502020202020204" pitchFamily="34" charset="0"/>
              </a:rPr>
            </a:br>
            <a:br>
              <a:rPr lang="en-US" sz="1600" dirty="0">
                <a:solidFill>
                  <a:srgbClr val="454545"/>
                </a:solidFill>
              </a:rPr>
            </a:br>
            <a:br>
              <a:rPr lang="en-US" sz="900" dirty="0">
                <a:solidFill>
                  <a:srgbClr val="454545"/>
                </a:solidFill>
              </a:rPr>
            </a:br>
            <a:r>
              <a:rPr lang="en-US" sz="2200" dirty="0">
                <a:solidFill>
                  <a:srgbClr val="454545"/>
                </a:solidFill>
                <a:latin typeface="Century Gothic" panose="020B0502020202020204" pitchFamily="34" charset="0"/>
              </a:rPr>
              <a:t>First Reading – Resolution C-05 – Tom Janasek</a:t>
            </a:r>
            <a:br>
              <a:rPr lang="en-US" sz="2200" dirty="0">
                <a:solidFill>
                  <a:srgbClr val="454545"/>
                </a:solidFill>
                <a:latin typeface="Century Gothic" panose="020B0502020202020204" pitchFamily="34" charset="0"/>
              </a:rPr>
            </a:br>
            <a:br>
              <a:rPr lang="en-US" sz="2200" dirty="0">
                <a:solidFill>
                  <a:srgbClr val="454545"/>
                </a:solidFill>
                <a:latin typeface="Century Gothic" panose="020B0502020202020204" pitchFamily="34" charset="0"/>
              </a:rPr>
            </a:br>
            <a:r>
              <a:rPr lang="en-US" sz="2200" dirty="0">
                <a:solidFill>
                  <a:srgbClr val="454545"/>
                </a:solidFill>
                <a:latin typeface="Century Gothic" panose="020B0502020202020204" pitchFamily="34" charset="0"/>
              </a:rPr>
              <a:t>Discussion – Succession Planning Update – Frank Daly</a:t>
            </a:r>
            <a:br>
              <a:rPr lang="en-US" sz="2200" dirty="0">
                <a:solidFill>
                  <a:srgbClr val="454545"/>
                </a:solidFill>
                <a:latin typeface="Century Gothic" panose="020B0502020202020204" pitchFamily="34" charset="0"/>
              </a:rPr>
            </a:br>
            <a:endParaRPr lang="en-US" sz="1600" dirty="0">
              <a:solidFill>
                <a:srgbClr val="45454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EB198-9085-4F14-A3CD-D2F2F591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502" y="5827611"/>
            <a:ext cx="580913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627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E485E7-7D6D-4CB0-A3AD-261D97B2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5E3208-F0C4-4962-8946-065C94F8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5176" y="1027937"/>
            <a:ext cx="4879519" cy="3711894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/>
            <a:r>
              <a:rPr lang="en-US" sz="4700" dirty="0"/>
              <a:t>President’s Remarks</a:t>
            </a:r>
            <a:br>
              <a:rPr lang="en-US" sz="4700" dirty="0"/>
            </a:br>
            <a:br>
              <a:rPr lang="en-US" sz="4700" dirty="0"/>
            </a:br>
            <a:r>
              <a:rPr lang="en-US" sz="4700" dirty="0"/>
              <a:t>Larry Perrone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AE17D3-C2DC-4665-AF20-33C5BACD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375124"/>
            <a:ext cx="0" cy="301752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D30BE-13D6-475C-A599-E22C9B16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1767" y="5399980"/>
            <a:ext cx="608264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021C573-B3FF-44B8-A5DE-AB39E9AA6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B0CCD4-E9B0-43B2-806F-05EDF57A7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52861" y="802299"/>
            <a:ext cx="8290912" cy="4583165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600" dirty="0"/>
              <a:t>Appointments</a:t>
            </a:r>
            <a:r>
              <a:rPr lang="en-US" sz="2100" dirty="0"/>
              <a:t> - </a:t>
            </a:r>
            <a:br>
              <a:rPr lang="en-US" sz="2100" dirty="0"/>
            </a:br>
            <a:br>
              <a:rPr lang="en-US" sz="2100" dirty="0"/>
            </a:br>
            <a:r>
              <a:rPr lang="en-US" sz="2200" dirty="0"/>
              <a:t>Rebecca Colt-Ferguson – 1st Term – Strategic Planning</a:t>
            </a:r>
            <a:br>
              <a:rPr lang="en-US" sz="2200" dirty="0"/>
            </a:br>
            <a:r>
              <a:rPr lang="en-US" sz="2200" dirty="0"/>
              <a:t>Rob </a:t>
            </a:r>
            <a:r>
              <a:rPr lang="en-US" sz="2200" dirty="0" err="1"/>
              <a:t>Keesling</a:t>
            </a:r>
            <a:r>
              <a:rPr lang="en-US" sz="2200" dirty="0"/>
              <a:t> – 1st Term – Strategic Planning</a:t>
            </a:r>
            <a:br>
              <a:rPr lang="en-US" sz="2200" dirty="0"/>
            </a:br>
            <a:r>
              <a:rPr lang="en-US" sz="2200" dirty="0"/>
              <a:t>Jennifer Cropper-Rines – 1st Term – Strategic Planning</a:t>
            </a:r>
            <a:br>
              <a:rPr lang="en-US" sz="2200" dirty="0"/>
            </a:br>
            <a:r>
              <a:rPr lang="en-US" sz="2200" dirty="0"/>
              <a:t>Ann Shockley – 3rd Term - ARC</a:t>
            </a:r>
            <a:br>
              <a:rPr lang="en-US" sz="2200" dirty="0"/>
            </a:br>
            <a:br>
              <a:rPr lang="en-US" sz="2100" dirty="0"/>
            </a:br>
            <a:br>
              <a:rPr lang="en-US" sz="2100" dirty="0"/>
            </a:br>
            <a:endParaRPr lang="en-US" sz="2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B14C95-1B1A-4630-961F-CFD7C1D2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5508" y="5830083"/>
            <a:ext cx="608264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20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3A16943-8C20-4DBE-8AF1-CE4F9AD67D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0" r="-2" b="17717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8014" y="4905349"/>
            <a:ext cx="4207985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0809" y="5239131"/>
            <a:ext cx="3959617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>
                <a:solidFill>
                  <a:srgbClr val="FFFFFE"/>
                </a:solidFill>
              </a:rPr>
              <a:t>Adjourn TO CLOSED SESSION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7208E4-3610-41AB-986C-AA838A43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350" y="5073596"/>
            <a:ext cx="608264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8" y="5073596"/>
            <a:ext cx="3962397" cy="0"/>
          </a:xfrm>
          <a:prstGeom prst="line">
            <a:avLst/>
          </a:prstGeom>
          <a:ln w="31750">
            <a:solidFill>
              <a:srgbClr val="8BD64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7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5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" name="Picture 5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1" name="Straight Connector 6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65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67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9462" y="976508"/>
            <a:ext cx="4143979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600"/>
              <a:t>Ocean pines</a:t>
            </a:r>
            <a:br>
              <a:rPr lang="en-US" sz="3600"/>
            </a:br>
            <a:r>
              <a:rPr lang="en-US" sz="3600"/>
              <a:t>chamber of commerce-</a:t>
            </a:r>
            <a:br>
              <a:rPr lang="en-US" sz="3600"/>
            </a:br>
            <a:r>
              <a:rPr lang="en-US" sz="3600"/>
              <a:t>kerrie bunting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678C22-B7E7-4322-BD69-686B44B1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5507" y="5663136"/>
            <a:ext cx="608265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 indent="0" defTabSz="4572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pPr marR="0" lvl="0" indent="0" defTabSz="45720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85" name="Straight Connector 69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3" y="3528543"/>
            <a:ext cx="41520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6" name="Group 71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482171"/>
            <a:ext cx="3055899" cy="5149101"/>
            <a:chOff x="7477388" y="482171"/>
            <a:chExt cx="4074533" cy="5149101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73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3718" y="977965"/>
            <a:ext cx="2339583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water, sign, photo, side&#10;&#10;Description automatically generated">
            <a:extLst>
              <a:ext uri="{FF2B5EF4-FFF2-40B4-BE49-F238E27FC236}">
                <a16:creationId xmlns:a16="http://schemas.microsoft.com/office/drawing/2014/main" id="{16A15FB8-F967-4E46-A8AB-D84C2BA0C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79" y="2007639"/>
            <a:ext cx="2099328" cy="20835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4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882A70A7-04BE-4BB8-B7E7-9A6EDA058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4" r="9091" b="2554"/>
          <a:stretch/>
        </p:blipFill>
        <p:spPr>
          <a:xfrm>
            <a:off x="15" y="857250"/>
            <a:ext cx="9143985" cy="51434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849901" y="-293352"/>
            <a:ext cx="3444203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66536-DD07-41AC-85E0-5C7A8008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50" y="3314700"/>
            <a:ext cx="6808922" cy="179070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950" dirty="0"/>
              <a:t>Bainbridge Pond Project-</a:t>
            </a:r>
            <a:br>
              <a:rPr lang="en-US" sz="4950" dirty="0"/>
            </a:br>
            <a:r>
              <a:rPr lang="en-US" sz="4950" dirty="0"/>
              <a:t>Colby Phillips &amp; John Viola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38529"/>
            <a:ext cx="7339423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9666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" name="Picture 12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6" name="Straight Connector 14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6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F2007-E269-49A2-8EDA-BB6E9F72B972}"/>
              </a:ext>
            </a:extLst>
          </p:cNvPr>
          <p:cNvSpPr txBox="1"/>
          <p:nvPr/>
        </p:nvSpPr>
        <p:spPr>
          <a:xfrm>
            <a:off x="1088684" y="1222480"/>
            <a:ext cx="7054418" cy="1002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BAINBRIDGE POND PROJECT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8719AF9-809D-46F9-94B7-56A323FD7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74249"/>
            <a:ext cx="7054418" cy="29418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buNone/>
            </a:pPr>
            <a:r>
              <a:rPr lang="en-US" dirty="0"/>
              <a:t>We will discuss the following-</a:t>
            </a:r>
          </a:p>
          <a:p>
            <a:pPr defTabSz="914400"/>
            <a:r>
              <a:rPr lang="en-US" dirty="0"/>
              <a:t>Original Proposal plan and estimated cost</a:t>
            </a:r>
          </a:p>
          <a:p>
            <a:pPr defTabSz="914400"/>
            <a:r>
              <a:rPr lang="en-US" dirty="0"/>
              <a:t>Where we are today and our position on the project</a:t>
            </a:r>
          </a:p>
          <a:p>
            <a:pPr defTabSz="914400"/>
            <a:r>
              <a:rPr lang="en-US" dirty="0"/>
              <a:t>The cost and budget affect for the current fiscal year</a:t>
            </a:r>
          </a:p>
          <a:p>
            <a:pPr defTabSz="914400"/>
            <a:r>
              <a:rPr lang="en-US" dirty="0"/>
              <a:t>High level explanation of the project sections</a:t>
            </a:r>
          </a:p>
          <a:p>
            <a:pPr defTabSz="914400"/>
            <a:r>
              <a:rPr lang="en-US" dirty="0"/>
              <a:t>Next steps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0394FE2-BDDA-4ECE-B320-81AE19E9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625AAC5-802A-4197-8804-2B78FF65C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1023505"/>
            <a:ext cx="6288578" cy="99947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302DF-DB7E-439E-A2B9-E0DD941E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40" y="1090422"/>
            <a:ext cx="5987034" cy="65151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100" dirty="0"/>
              <a:t>Proposed submitted plan February 2020 to include Evergreen Property with New Outfall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1B139DD-0E8D-42FA-9171-C5F00175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3" y="1765805"/>
            <a:ext cx="5419335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10" name="Content Placeholder 9" descr="A screenshot of text&#10;&#10;Description automatically generated">
            <a:extLst>
              <a:ext uri="{FF2B5EF4-FFF2-40B4-BE49-F238E27FC236}">
                <a16:creationId xmlns:a16="http://schemas.microsoft.com/office/drawing/2014/main" id="{32B1EB99-A265-4A1C-AB01-2B1DDDE18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4" b="-2"/>
          <a:stretch/>
        </p:blipFill>
        <p:spPr>
          <a:xfrm>
            <a:off x="314873" y="2711709"/>
            <a:ext cx="4183380" cy="2804252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D9B28E1-B0AA-429F-8BF9-63894D51BA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161"/>
          <a:stretch/>
        </p:blipFill>
        <p:spPr>
          <a:xfrm>
            <a:off x="4498252" y="2345463"/>
            <a:ext cx="4330877" cy="31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8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2C240-CE17-4A6B-89D1-97F4EAD6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1045" y="6377555"/>
            <a:ext cx="608264" cy="3988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99C55-AFD3-4B77-B6E7-4C4A808F6548}"/>
              </a:ext>
            </a:extLst>
          </p:cNvPr>
          <p:cNvSpPr txBox="1"/>
          <p:nvPr/>
        </p:nvSpPr>
        <p:spPr>
          <a:xfrm>
            <a:off x="320040" y="330926"/>
            <a:ext cx="8503920" cy="89286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Current Fiscal Year 2020/21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1BC7CE7-11B9-4C09-AD0A-760CD8DFD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998581"/>
              </p:ext>
            </p:extLst>
          </p:nvPr>
        </p:nvGraphicFramePr>
        <p:xfrm>
          <a:off x="320040" y="1216155"/>
          <a:ext cx="8503920" cy="30232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9296">
                  <a:extLst>
                    <a:ext uri="{9D8B030D-6E8A-4147-A177-3AD203B41FA5}">
                      <a16:colId xmlns:a16="http://schemas.microsoft.com/office/drawing/2014/main" val="1721263666"/>
                    </a:ext>
                  </a:extLst>
                </a:gridCol>
                <a:gridCol w="4034624">
                  <a:extLst>
                    <a:ext uri="{9D8B030D-6E8A-4147-A177-3AD203B41FA5}">
                      <a16:colId xmlns:a16="http://schemas.microsoft.com/office/drawing/2014/main" val="2752084062"/>
                    </a:ext>
                  </a:extLst>
                </a:gridCol>
              </a:tblGrid>
              <a:tr h="992177">
                <a:tc>
                  <a:txBody>
                    <a:bodyPr/>
                    <a:lstStyle/>
                    <a:p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Sections 1-2 of the Project</a:t>
                      </a:r>
                    </a:p>
                  </a:txBody>
                  <a:tcPr marL="75103" marR="75103" marT="37551" marB="3755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$486,300</a:t>
                      </a:r>
                      <a:endParaRPr lang="en-US" sz="2400" b="0" u="sng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46410"/>
                  </a:ext>
                </a:extLst>
              </a:tr>
              <a:tr h="413759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Century Gothic" panose="020B0502020202020204" pitchFamily="34" charset="0"/>
                        </a:rPr>
                        <a:t>Sections 3-5-7 (pipes)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latin typeface="Century Gothic" panose="020B0502020202020204" pitchFamily="34" charset="0"/>
                        </a:rPr>
                        <a:t>318,636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813639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entury Gothic" panose="020B0502020202020204" pitchFamily="34" charset="0"/>
                        </a:rPr>
                        <a:t>804,936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66331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Century Gothic" panose="020B0502020202020204" pitchFamily="34" charset="0"/>
                        </a:rPr>
                        <a:t>Grant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latin typeface="Century Gothic" panose="020B0502020202020204" pitchFamily="34" charset="0"/>
                        </a:rPr>
                        <a:t>549,000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94244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Century Gothic" panose="020B0502020202020204" pitchFamily="34" charset="0"/>
                        </a:rPr>
                        <a:t>OPA Expense FY 2020/21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entury Gothic" panose="020B0502020202020204" pitchFamily="34" charset="0"/>
                        </a:rPr>
                        <a:t>$255,936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069388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46920B-332B-4479-9915-9FEBD713F3E1}"/>
              </a:ext>
            </a:extLst>
          </p:cNvPr>
          <p:cNvCxnSpPr/>
          <p:nvPr/>
        </p:nvCxnSpPr>
        <p:spPr>
          <a:xfrm>
            <a:off x="6174369" y="4162697"/>
            <a:ext cx="12801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364FA32-3BAD-4B7F-838E-1C05479AB27A}"/>
              </a:ext>
            </a:extLst>
          </p:cNvPr>
          <p:cNvSpPr txBox="1"/>
          <p:nvPr/>
        </p:nvSpPr>
        <p:spPr>
          <a:xfrm>
            <a:off x="204652" y="4746171"/>
            <a:ext cx="8619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The estimated $255,936 is available in the drainage reserve.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Sections 4-6-8 could be addressed in FY 2020/21. There is the possibility of future grants.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6436074"/>
      </p:ext>
    </p:extLst>
  </p:cSld>
  <p:clrMapOvr>
    <a:masterClrMapping/>
  </p:clrMapOvr>
</p:sld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1746</Words>
  <Application>Microsoft Office PowerPoint</Application>
  <PresentationFormat>On-screen Show (4:3)</PresentationFormat>
  <Paragraphs>432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Arial</vt:lpstr>
      <vt:lpstr>Arial Black</vt:lpstr>
      <vt:lpstr>Arial Narrow</vt:lpstr>
      <vt:lpstr>Avenir Next LT Pro</vt:lpstr>
      <vt:lpstr>Calibri</vt:lpstr>
      <vt:lpstr>Calibri Light</vt:lpstr>
      <vt:lpstr>Century Gothic</vt:lpstr>
      <vt:lpstr>Corbel</vt:lpstr>
      <vt:lpstr>Franklin Gothic Medium</vt:lpstr>
      <vt:lpstr>Gill Sans MT</vt:lpstr>
      <vt:lpstr>Symbol</vt:lpstr>
      <vt:lpstr>Wingdings</vt:lpstr>
      <vt:lpstr>Wingdings 2</vt:lpstr>
      <vt:lpstr>SIBSON CONSULTING Document</vt:lpstr>
      <vt:lpstr>Gallery</vt:lpstr>
      <vt:lpstr>Office Theme</vt:lpstr>
      <vt:lpstr>Board of Directors Meeting</vt:lpstr>
      <vt:lpstr>Approval of Agenda</vt:lpstr>
      <vt:lpstr>Approval of Minutes June 23, 2020 – Special Meeting July 1, 2020 – Regular Meeting July 10, 2020 – Special Meeting August 12, 2020 – Special Meeting August 12, 2020 – Organization Meeting August 17, 2020 – Special Meeting August 17, 2020 - Closed Meeting  </vt:lpstr>
      <vt:lpstr>President’s Remarks  Larry Perrone</vt:lpstr>
      <vt:lpstr>Ocean pines chamber of commerce- kerrie bunting</vt:lpstr>
      <vt:lpstr>Bainbridge Pond Project- Colby Phillips &amp; John Viola</vt:lpstr>
      <vt:lpstr>PowerPoint Presentation</vt:lpstr>
      <vt:lpstr>Proposed submitted plan February 2020 to include Evergreen Property with New Outfall</vt:lpstr>
      <vt:lpstr>PowerPoint Presentation</vt:lpstr>
      <vt:lpstr>Current Project Scope </vt:lpstr>
      <vt:lpstr>Bainbridge Pond ~ Chesapeake &amp; Coastal Grants Gateway Grant   </vt:lpstr>
      <vt:lpstr>Project Section 1 – Retrofit to Bainbridge Pond</vt:lpstr>
      <vt:lpstr>Project Section 2– Improve Pond Outfall Swale</vt:lpstr>
      <vt:lpstr>Project Section 3 – Beaconhill Road Culvert Improvement</vt:lpstr>
      <vt:lpstr>Project Section 4– Improve Beaconhill to SandyHook Outfall Swale</vt:lpstr>
      <vt:lpstr>Project Section 5 – Sandyhook Road Culvert Improvement</vt:lpstr>
      <vt:lpstr>Project Section 6 – Improve SandyHook to Pinehurst Outfall Swale</vt:lpstr>
      <vt:lpstr>Project Section 7 – Pinehurst Road Culvert Improvement</vt:lpstr>
      <vt:lpstr>Project Section 8 – Improve Pinehurst to Beauchamp Outfall Swale</vt:lpstr>
      <vt:lpstr>PowerPoint Presentation</vt:lpstr>
      <vt:lpstr>GM team Report  John Viola</vt:lpstr>
      <vt:lpstr>PowerPoint Presentation</vt:lpstr>
      <vt:lpstr>PowerPoint Presentation</vt:lpstr>
      <vt:lpstr>Financial Change  month of July 2020  </vt:lpstr>
      <vt:lpstr>Financial Change ytd July 2020  </vt:lpstr>
      <vt:lpstr>Detail for the Month of july Favor/(Unfavorable) Vs. Budget </vt:lpstr>
      <vt:lpstr>Detail for July ytd Favor/(Unfavorable) Vs. Budget </vt:lpstr>
      <vt:lpstr>Treasurer’s Report -  doug parks</vt:lpstr>
      <vt:lpstr>PowerPoint Presentation</vt:lpstr>
      <vt:lpstr>PowerPoint Presentation</vt:lpstr>
      <vt:lpstr>PowerPoint Presentation</vt:lpstr>
      <vt:lpstr>Unaudited Reserves july 2020 ($Millions)</vt:lpstr>
      <vt:lpstr>Reserves 4/30/21 unaudited estimate (in thousands)</vt:lpstr>
      <vt:lpstr>Public Comments</vt:lpstr>
      <vt:lpstr>Capital Purchase Requests  R&amp;P Department – Cleaning Services</vt:lpstr>
      <vt:lpstr>PowerPoint Presentation</vt:lpstr>
      <vt:lpstr>CPI Violations  none </vt:lpstr>
      <vt:lpstr>Unfinished Business   Second Reading – Resolution C-01 – Colette Horn</vt:lpstr>
      <vt:lpstr>New Business    First Reading – Resolution C-05 – Tom Janasek  Discussion – Succession Planning Update – Frank Daly </vt:lpstr>
      <vt:lpstr>Appointments -   Rebecca Colt-Ferguson – 1st Term – Strategic Planning Rob Keesling – 1st Term – Strategic Planning Jennifer Cropper-Rines – 1st Term – Strategic Planning Ann Shockley – 3rd Term - ARC   </vt:lpstr>
      <vt:lpstr>Adjourn TO CLOSED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Michelle Bennett</cp:lastModifiedBy>
  <cp:revision>4</cp:revision>
  <dcterms:created xsi:type="dcterms:W3CDTF">2020-09-08T18:44:31Z</dcterms:created>
  <dcterms:modified xsi:type="dcterms:W3CDTF">2020-09-08T20:28:18Z</dcterms:modified>
</cp:coreProperties>
</file>