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422" r:id="rId2"/>
    <p:sldMasterId id="2147484426" r:id="rId3"/>
  </p:sldMasterIdLst>
  <p:notesMasterIdLst>
    <p:notesMasterId r:id="rId41"/>
  </p:notesMasterIdLst>
  <p:handoutMasterIdLst>
    <p:handoutMasterId r:id="rId42"/>
  </p:handoutMasterIdLst>
  <p:sldIdLst>
    <p:sldId id="267" r:id="rId4"/>
    <p:sldId id="274" r:id="rId5"/>
    <p:sldId id="281" r:id="rId6"/>
    <p:sldId id="280" r:id="rId7"/>
    <p:sldId id="1397" r:id="rId8"/>
    <p:sldId id="733" r:id="rId9"/>
    <p:sldId id="1449" r:id="rId10"/>
    <p:sldId id="1455" r:id="rId11"/>
    <p:sldId id="1450" r:id="rId12"/>
    <p:sldId id="1456" r:id="rId13"/>
    <p:sldId id="1457" r:id="rId14"/>
    <p:sldId id="1454" r:id="rId15"/>
    <p:sldId id="1453" r:id="rId16"/>
    <p:sldId id="1460" r:id="rId17"/>
    <p:sldId id="1464" r:id="rId18"/>
    <p:sldId id="654" r:id="rId19"/>
    <p:sldId id="1418" r:id="rId20"/>
    <p:sldId id="652" r:id="rId21"/>
    <p:sldId id="1441" r:id="rId22"/>
    <p:sldId id="653" r:id="rId23"/>
    <p:sldId id="662" r:id="rId24"/>
    <p:sldId id="663" r:id="rId25"/>
    <p:sldId id="664" r:id="rId26"/>
    <p:sldId id="624" r:id="rId27"/>
    <p:sldId id="1442" r:id="rId28"/>
    <p:sldId id="623" r:id="rId29"/>
    <p:sldId id="1443" r:id="rId30"/>
    <p:sldId id="1444" r:id="rId31"/>
    <p:sldId id="1440" r:id="rId32"/>
    <p:sldId id="1463" r:id="rId33"/>
    <p:sldId id="1461" r:id="rId34"/>
    <p:sldId id="1445" r:id="rId35"/>
    <p:sldId id="1446" r:id="rId36"/>
    <p:sldId id="1447" r:id="rId37"/>
    <p:sldId id="1462" r:id="rId38"/>
    <p:sldId id="1448" r:id="rId39"/>
    <p:sldId id="29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2B0"/>
    <a:srgbClr val="F5EADF"/>
    <a:srgbClr val="D4D1CC"/>
    <a:srgbClr val="5F5ACC"/>
    <a:srgbClr val="D65C00"/>
    <a:srgbClr val="E4E1DE"/>
    <a:srgbClr val="FF0000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816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b="1" u="sng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3600" b="1" u="sng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8CD139A6-FEED-4C94-8176-4DD524F028BE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Metrics</a:t>
          </a:r>
        </a:p>
      </dgm:t>
    </dgm:pt>
    <dgm:pt modelId="{24461201-9E6E-4496-8B34-1E8872FDC963}" type="parTrans" cxnId="{E541504D-72C4-47D2-B2EF-E382F911238C}">
      <dgm:prSet/>
      <dgm:spPr/>
      <dgm:t>
        <a:bodyPr/>
        <a:lstStyle/>
        <a:p>
          <a:endParaRPr lang="en-US"/>
        </a:p>
      </dgm:t>
    </dgm:pt>
    <dgm:pt modelId="{C5E82110-5112-4E1D-80DE-F953E2A6DB59}" type="sibTrans" cxnId="{E541504D-72C4-47D2-B2EF-E382F911238C}">
      <dgm:prSet/>
      <dgm:spPr/>
      <dgm:t>
        <a:bodyPr/>
        <a:lstStyle/>
        <a:p>
          <a:endParaRPr lang="en-US"/>
        </a:p>
      </dgm:t>
    </dgm:pt>
    <dgm:pt modelId="{65329433-0826-4380-853E-F7505683DED2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</a:t>
          </a:r>
        </a:p>
      </dgm:t>
    </dgm:pt>
    <dgm:pt modelId="{37A1512D-6D39-4745-8344-8A198463E983}" type="parTrans" cxnId="{B93EF57B-E7A9-421C-B61F-8BB7070DB25E}">
      <dgm:prSet/>
      <dgm:spPr/>
      <dgm:t>
        <a:bodyPr/>
        <a:lstStyle/>
        <a:p>
          <a:endParaRPr lang="en-US"/>
        </a:p>
      </dgm:t>
    </dgm:pt>
    <dgm:pt modelId="{DF65B00A-A101-4586-A1C4-159DC37FF680}" type="sibTrans" cxnId="{B93EF57B-E7A9-421C-B61F-8BB7070DB25E}">
      <dgm:prSet/>
      <dgm:spPr/>
      <dgm:t>
        <a:bodyPr/>
        <a:lstStyle/>
        <a:p>
          <a:endParaRPr lang="en-US"/>
        </a:p>
      </dgm:t>
    </dgm:pt>
    <dgm:pt modelId="{72D35F0C-95E9-4866-BBA0-DFCC1153C329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Administration Building Renovations</a:t>
          </a:r>
        </a:p>
      </dgm:t>
    </dgm:pt>
    <dgm:pt modelId="{17FC68B9-1C6B-4FC0-80C2-97D093BA5414}" type="parTrans" cxnId="{469C55FC-5534-4A63-91CC-F55489F5E382}">
      <dgm:prSet/>
      <dgm:spPr/>
      <dgm:t>
        <a:bodyPr/>
        <a:lstStyle/>
        <a:p>
          <a:endParaRPr lang="en-US"/>
        </a:p>
      </dgm:t>
    </dgm:pt>
    <dgm:pt modelId="{8E7B3886-5E0D-4C22-BF67-9186A4AA4988}" type="sibTrans" cxnId="{469C55FC-5534-4A63-91CC-F55489F5E382}">
      <dgm:prSet/>
      <dgm:spPr/>
      <dgm:t>
        <a:bodyPr/>
        <a:lstStyle/>
        <a:p>
          <a:endParaRPr lang="en-US"/>
        </a:p>
      </dgm:t>
    </dgm:pt>
    <dgm:pt modelId="{B7ECCC2C-FD1A-4EF1-941D-4CB9AA1DDCE2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Drainage</a:t>
          </a:r>
        </a:p>
      </dgm:t>
    </dgm:pt>
    <dgm:pt modelId="{635401E7-D247-44AD-A510-133480B8A55C}" type="parTrans" cxnId="{BF5230CA-BE45-495C-8D8B-449B155B3662}">
      <dgm:prSet/>
      <dgm:spPr/>
      <dgm:t>
        <a:bodyPr/>
        <a:lstStyle/>
        <a:p>
          <a:endParaRPr lang="en-US"/>
        </a:p>
      </dgm:t>
    </dgm:pt>
    <dgm:pt modelId="{D2669CC0-3CE3-45DD-8986-FAB9ED9D47CB}" type="sibTrans" cxnId="{BF5230CA-BE45-495C-8D8B-449B155B3662}">
      <dgm:prSet/>
      <dgm:spPr/>
      <dgm:t>
        <a:bodyPr/>
        <a:lstStyle/>
        <a:p>
          <a:endParaRPr lang="en-US"/>
        </a:p>
      </dgm:t>
    </dgm:pt>
    <dgm:pt modelId="{A31267FF-B482-44E7-9730-52C41A6BE4BE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Fire Department Work Group</a:t>
          </a:r>
        </a:p>
      </dgm:t>
    </dgm:pt>
    <dgm:pt modelId="{F1C00BEB-6B98-458C-9DF7-A9DB3A651EC5}" type="parTrans" cxnId="{B20ED005-2903-4515-BFAA-4FA8839F344F}">
      <dgm:prSet/>
      <dgm:spPr/>
      <dgm:t>
        <a:bodyPr/>
        <a:lstStyle/>
        <a:p>
          <a:endParaRPr lang="en-US"/>
        </a:p>
      </dgm:t>
    </dgm:pt>
    <dgm:pt modelId="{7CA2B563-E3D2-4174-9F88-0B0436B729EE}" type="sibTrans" cxnId="{B20ED005-2903-4515-BFAA-4FA8839F344F}">
      <dgm:prSet/>
      <dgm:spPr/>
      <dgm:t>
        <a:bodyPr/>
        <a:lstStyle/>
        <a:p>
          <a:endParaRPr lang="en-US"/>
        </a:p>
      </dgm:t>
    </dgm:pt>
    <dgm:pt modelId="{84C4F778-F7C8-4317-8914-EA2935A8BD1E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Aquatics</a:t>
          </a:r>
        </a:p>
      </dgm:t>
    </dgm:pt>
    <dgm:pt modelId="{50D60FA1-2F86-4B49-8C50-04F9B455EFE6}" type="parTrans" cxnId="{56AF24FB-36AA-4A97-81EE-81E3AA119BB7}">
      <dgm:prSet/>
      <dgm:spPr/>
      <dgm:t>
        <a:bodyPr/>
        <a:lstStyle/>
        <a:p>
          <a:endParaRPr lang="en-US"/>
        </a:p>
      </dgm:t>
    </dgm:pt>
    <dgm:pt modelId="{6C3B0328-6C87-45C9-A53A-AB987BEF9981}" type="sibTrans" cxnId="{56AF24FB-36AA-4A97-81EE-81E3AA119BB7}">
      <dgm:prSet/>
      <dgm:spPr/>
      <dgm:t>
        <a:bodyPr/>
        <a:lstStyle/>
        <a:p>
          <a:endParaRPr lang="en-US"/>
        </a:p>
      </dgm:t>
    </dgm:pt>
    <dgm:pt modelId="{ED0F3360-6F9A-4237-9A75-25AD4E2314FC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Roads</a:t>
          </a:r>
        </a:p>
      </dgm:t>
    </dgm:pt>
    <dgm:pt modelId="{04C239D9-C65B-4EFF-90DD-4F9B4FA3AE83}" type="parTrans" cxnId="{238F281D-5775-489F-905E-79A697E0B5ED}">
      <dgm:prSet/>
      <dgm:spPr/>
      <dgm:t>
        <a:bodyPr/>
        <a:lstStyle/>
        <a:p>
          <a:endParaRPr lang="en-US"/>
        </a:p>
      </dgm:t>
    </dgm:pt>
    <dgm:pt modelId="{7F1E6B0B-261D-4476-9A0E-FDC0E6B0DD01}" type="sibTrans" cxnId="{238F281D-5775-489F-905E-79A697E0B5ED}">
      <dgm:prSet/>
      <dgm:spPr/>
      <dgm:t>
        <a:bodyPr/>
        <a:lstStyle/>
        <a:p>
          <a:endParaRPr lang="en-US"/>
        </a:p>
      </dgm:t>
    </dgm:pt>
    <dgm:pt modelId="{910BC959-303F-423F-B48F-B5A386DBDFA9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Racquet Sports</a:t>
          </a:r>
        </a:p>
      </dgm:t>
    </dgm:pt>
    <dgm:pt modelId="{358FEFE1-4B63-448A-A6F6-EBA1B0761C4A}" type="parTrans" cxnId="{4BD75B1B-B435-49D4-BA6E-1946BB067814}">
      <dgm:prSet/>
      <dgm:spPr/>
      <dgm:t>
        <a:bodyPr/>
        <a:lstStyle/>
        <a:p>
          <a:endParaRPr lang="en-US"/>
        </a:p>
      </dgm:t>
    </dgm:pt>
    <dgm:pt modelId="{183BC622-5EE6-4F26-9A30-B0F6191A1948}" type="sibTrans" cxnId="{4BD75B1B-B435-49D4-BA6E-1946BB067814}">
      <dgm:prSet/>
      <dgm:spPr/>
      <dgm:t>
        <a:bodyPr/>
        <a:lstStyle/>
        <a:p>
          <a:endParaRPr lang="en-US"/>
        </a:p>
      </dgm:t>
    </dgm:pt>
    <dgm:pt modelId="{CE283E20-2B0A-42DC-A92B-F9DB41AA01A1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Marina Gas Pump Line</a:t>
          </a:r>
        </a:p>
      </dgm:t>
    </dgm:pt>
    <dgm:pt modelId="{509998E3-318A-4F72-8696-91C2C5BE94F7}" type="parTrans" cxnId="{685BDD9E-435F-4D5D-8F17-2E721D54A037}">
      <dgm:prSet/>
      <dgm:spPr/>
      <dgm:t>
        <a:bodyPr/>
        <a:lstStyle/>
        <a:p>
          <a:endParaRPr lang="en-US"/>
        </a:p>
      </dgm:t>
    </dgm:pt>
    <dgm:pt modelId="{4AB3468F-2D0D-431D-A128-BC3FB8D815B6}" type="sibTrans" cxnId="{685BDD9E-435F-4D5D-8F17-2E721D54A037}">
      <dgm:prSet/>
      <dgm:spPr/>
      <dgm:t>
        <a:bodyPr/>
        <a:lstStyle/>
        <a:p>
          <a:endParaRPr lang="en-US"/>
        </a:p>
      </dgm:t>
    </dgm:pt>
    <dgm:pt modelId="{68165003-1863-414B-BE6D-506EBCE38C80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Mailboxes</a:t>
          </a:r>
        </a:p>
      </dgm:t>
    </dgm:pt>
    <dgm:pt modelId="{191770E9-EDF7-4B3C-803C-1C1F51992AC6}" type="parTrans" cxnId="{C2B9857E-E763-4959-A003-B9E5DD21250B}">
      <dgm:prSet/>
      <dgm:spPr/>
    </dgm:pt>
    <dgm:pt modelId="{62D82EB6-11E3-4C1E-A970-87B01ED59F3D}" type="sibTrans" cxnId="{C2B9857E-E763-4959-A003-B9E5DD21250B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232">
        <dgm:presLayoutVars>
          <dgm:bulletEnabled val="1"/>
        </dgm:presLayoutVars>
      </dgm:prSet>
      <dgm:spPr/>
    </dgm:pt>
  </dgm:ptLst>
  <dgm:cxnLst>
    <dgm:cxn modelId="{B20ED005-2903-4515-BFAA-4FA8839F344F}" srcId="{13B849B3-EE92-4F22-8F7E-142A51942BD8}" destId="{A31267FF-B482-44E7-9730-52C41A6BE4BE}" srcOrd="7" destOrd="0" parTransId="{F1C00BEB-6B98-458C-9DF7-A9DB3A651EC5}" sibTransId="{7CA2B563-E3D2-4174-9F88-0B0436B729EE}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564E9D19-B28C-4822-95B4-84DD133F6FE4}" type="presOf" srcId="{CE283E20-2B0A-42DC-A92B-F9DB41AA01A1}" destId="{17F224EC-808A-4A8F-B7DC-2E5B9557C321}" srcOrd="0" destOrd="6" presId="urn:microsoft.com/office/officeart/2005/8/layout/default"/>
    <dgm:cxn modelId="{4BD75B1B-B435-49D4-BA6E-1946BB067814}" srcId="{13B849B3-EE92-4F22-8F7E-142A51942BD8}" destId="{910BC959-303F-423F-B48F-B5A386DBDFA9}" srcOrd="4" destOrd="0" parTransId="{358FEFE1-4B63-448A-A6F6-EBA1B0761C4A}" sibTransId="{183BC622-5EE6-4F26-9A30-B0F6191A1948}"/>
    <dgm:cxn modelId="{7A72E31C-5809-4471-83B6-766CF2011858}" type="presOf" srcId="{ED0F3360-6F9A-4237-9A75-25AD4E2314FC}" destId="{17F224EC-808A-4A8F-B7DC-2E5B9557C321}" srcOrd="0" destOrd="2" presId="urn:microsoft.com/office/officeart/2005/8/layout/default"/>
    <dgm:cxn modelId="{238F281D-5775-489F-905E-79A697E0B5ED}" srcId="{13B849B3-EE92-4F22-8F7E-142A51942BD8}" destId="{ED0F3360-6F9A-4237-9A75-25AD4E2314FC}" srcOrd="1" destOrd="0" parTransId="{04C239D9-C65B-4EFF-90DD-4F9B4FA3AE83}" sibTransId="{7F1E6B0B-261D-4476-9A0E-FDC0E6B0DD01}"/>
    <dgm:cxn modelId="{B56A0B1F-E5E8-4FA1-96FE-A9857FB8DAB4}" type="presOf" srcId="{84C4F778-F7C8-4317-8914-EA2935A8BD1E}" destId="{17F224EC-808A-4A8F-B7DC-2E5B9557C321}" srcOrd="0" destOrd="4" presId="urn:microsoft.com/office/officeart/2005/8/layout/default"/>
    <dgm:cxn modelId="{BF75CB39-0359-467D-9698-D6A48C51B8F9}" type="presOf" srcId="{B7ECCC2C-FD1A-4EF1-941D-4CB9AA1DDCE2}" destId="{17F224EC-808A-4A8F-B7DC-2E5B9557C321}" srcOrd="0" destOrd="3" presId="urn:microsoft.com/office/officeart/2005/8/layout/default"/>
    <dgm:cxn modelId="{E541504D-72C4-47D2-B2EF-E382F911238C}" srcId="{13B849B3-EE92-4F22-8F7E-142A51942BD8}" destId="{8CD139A6-FEED-4C94-8176-4DD524F028BE}" srcOrd="9" destOrd="0" parTransId="{24461201-9E6E-4496-8B34-1E8872FDC963}" sibTransId="{C5E82110-5112-4E1D-80DE-F953E2A6DB59}"/>
    <dgm:cxn modelId="{81C1C270-11D6-4B5C-ACF4-1901EAF1BA13}" type="presOf" srcId="{910BC959-303F-423F-B48F-B5A386DBDFA9}" destId="{17F224EC-808A-4A8F-B7DC-2E5B9557C321}" srcOrd="0" destOrd="5" presId="urn:microsoft.com/office/officeart/2005/8/layout/default"/>
    <dgm:cxn modelId="{AEA00674-C630-4CC9-B2A6-A9A92953B417}" type="presOf" srcId="{68165003-1863-414B-BE6D-506EBCE38C80}" destId="{17F224EC-808A-4A8F-B7DC-2E5B9557C321}" srcOrd="0" destOrd="9" presId="urn:microsoft.com/office/officeart/2005/8/layout/default"/>
    <dgm:cxn modelId="{F1149256-4846-48E4-9448-7313A86590DD}" type="presOf" srcId="{C8330427-0822-4E52-B101-8F71B7704093}" destId="{17F224EC-808A-4A8F-B7DC-2E5B9557C321}" srcOrd="0" destOrd="11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B93EF57B-E7A9-421C-B61F-8BB7070DB25E}" srcId="{13B849B3-EE92-4F22-8F7E-142A51942BD8}" destId="{65329433-0826-4380-853E-F7505683DED2}" srcOrd="0" destOrd="0" parTransId="{37A1512D-6D39-4745-8344-8A198463E983}" sibTransId="{DF65B00A-A101-4586-A1C4-159DC37FF680}"/>
    <dgm:cxn modelId="{533C5B7E-168F-4E40-9BDD-B848E63C08B4}" type="presOf" srcId="{A31267FF-B482-44E7-9730-52C41A6BE4BE}" destId="{17F224EC-808A-4A8F-B7DC-2E5B9557C321}" srcOrd="0" destOrd="8" presId="urn:microsoft.com/office/officeart/2005/8/layout/default"/>
    <dgm:cxn modelId="{C2B9857E-E763-4959-A003-B9E5DD21250B}" srcId="{13B849B3-EE92-4F22-8F7E-142A51942BD8}" destId="{68165003-1863-414B-BE6D-506EBCE38C80}" srcOrd="8" destOrd="0" parTransId="{191770E9-EDF7-4B3C-803C-1C1F51992AC6}" sibTransId="{62D82EB6-11E3-4C1E-A970-87B01ED59F3D}"/>
    <dgm:cxn modelId="{685BDD9E-435F-4D5D-8F17-2E721D54A037}" srcId="{13B849B3-EE92-4F22-8F7E-142A51942BD8}" destId="{CE283E20-2B0A-42DC-A92B-F9DB41AA01A1}" srcOrd="5" destOrd="0" parTransId="{509998E3-318A-4F72-8696-91C2C5BE94F7}" sibTransId="{4AB3468F-2D0D-431D-A128-BC3FB8D815B6}"/>
    <dgm:cxn modelId="{6973F5A6-6242-4889-8437-FA4C75A69F63}" type="presOf" srcId="{8CD139A6-FEED-4C94-8176-4DD524F028BE}" destId="{17F224EC-808A-4A8F-B7DC-2E5B9557C321}" srcOrd="0" destOrd="10" presId="urn:microsoft.com/office/officeart/2005/8/layout/default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BF5230CA-BE45-495C-8D8B-449B155B3662}" srcId="{13B849B3-EE92-4F22-8F7E-142A51942BD8}" destId="{B7ECCC2C-FD1A-4EF1-941D-4CB9AA1DDCE2}" srcOrd="2" destOrd="0" parTransId="{635401E7-D247-44AD-A510-133480B8A55C}" sibTransId="{D2669CC0-3CE3-45DD-8986-FAB9ED9D47CB}"/>
    <dgm:cxn modelId="{7CF5DCCD-4076-4E26-91EA-B3E86FD83B3D}" type="presOf" srcId="{72D35F0C-95E9-4866-BBA0-DFCC1153C329}" destId="{17F224EC-808A-4A8F-B7DC-2E5B9557C321}" srcOrd="0" destOrd="7" presId="urn:microsoft.com/office/officeart/2005/8/layout/default"/>
    <dgm:cxn modelId="{D634EAF1-4705-43C9-8473-ED45C5B89F20}" type="presOf" srcId="{65329433-0826-4380-853E-F7505683DED2}" destId="{17F224EC-808A-4A8F-B7DC-2E5B9557C321}" srcOrd="0" destOrd="1" presId="urn:microsoft.com/office/officeart/2005/8/layout/default"/>
    <dgm:cxn modelId="{386085F2-9FBD-4522-949E-142CE8E8A297}" srcId="{13B849B3-EE92-4F22-8F7E-142A51942BD8}" destId="{C8330427-0822-4E52-B101-8F71B7704093}" srcOrd="10" destOrd="0" parTransId="{50838DAC-9624-48C2-A863-AB02E02EDFB2}" sibTransId="{3C3F3C89-C0AA-4665-A4CF-A6FE61D29742}"/>
    <dgm:cxn modelId="{56AF24FB-36AA-4A97-81EE-81E3AA119BB7}" srcId="{13B849B3-EE92-4F22-8F7E-142A51942BD8}" destId="{84C4F778-F7C8-4317-8914-EA2935A8BD1E}" srcOrd="3" destOrd="0" parTransId="{50D60FA1-2F86-4B49-8C50-04F9B455EFE6}" sibTransId="{6C3B0328-6C87-45C9-A53A-AB987BEF9981}"/>
    <dgm:cxn modelId="{469C55FC-5534-4A63-91CC-F55489F5E382}" srcId="{13B849B3-EE92-4F22-8F7E-142A51942BD8}" destId="{72D35F0C-95E9-4866-BBA0-DFCC1153C329}" srcOrd="6" destOrd="0" parTransId="{17FC68B9-1C6B-4FC0-80C2-97D093BA5414}" sibTransId="{8E7B3886-5E0D-4C22-BF67-9186A4AA4988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172789" y="0"/>
          <a:ext cx="7884021" cy="5481838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b="1" u="sng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3600" b="1" u="sng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Roads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Drainage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Aquatics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Racquet Sports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Marina Gas Pump Line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Administration Building Renovations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Fire Department Work Group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Mailboxes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Metrics</a:t>
          </a:r>
        </a:p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789" y="0"/>
        <a:ext cx="7884021" cy="5481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9/23/2022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77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77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9/23/2022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7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7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7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98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91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76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88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49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1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42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6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8388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4709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5357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7975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4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60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8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4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  <p:sldLayoutId id="2147484440" r:id="rId14"/>
    <p:sldLayoutId id="2147484441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0" y="639097"/>
            <a:ext cx="4834654" cy="3781101"/>
          </a:xfrm>
        </p:spPr>
        <p:txBody>
          <a:bodyPr>
            <a:normAutofit/>
          </a:bodyPr>
          <a:lstStyle/>
          <a:p>
            <a:r>
              <a:rPr lang="en-US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B95EB505-AE12-4878-88D1-3A93384E0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9141714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4834654" cy="7856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September 24, 2022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2BC7B8-5515-40FA-A38E-1054E206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6006" y="0"/>
            <a:ext cx="3487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DD55F7DD-ACF1-44A0-B9B5-FC5A87544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604" y="958640"/>
            <a:ext cx="2522798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6554" y="2376463"/>
            <a:ext cx="2075365" cy="20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Aquatics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6FBF2C97-199D-DEE5-2604-AF562648297B}"/>
              </a:ext>
            </a:extLst>
          </p:cNvPr>
          <p:cNvSpPr txBox="1">
            <a:spLocks/>
          </p:cNvSpPr>
          <p:nvPr/>
        </p:nvSpPr>
        <p:spPr>
          <a:xfrm>
            <a:off x="182880" y="2185854"/>
            <a:ext cx="8778240" cy="310024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Communication </a:t>
            </a:r>
            <a:r>
              <a:rPr lang="en-US" sz="1900" cap="none" dirty="0">
                <a:solidFill>
                  <a:prstClr val="black"/>
                </a:solidFill>
                <a:latin typeface="Century Gothic" panose="020B0502020202020204"/>
              </a:rPr>
              <a:t>plan: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cap="none" dirty="0">
                <a:solidFill>
                  <a:prstClr val="black"/>
                </a:solidFill>
                <a:latin typeface="Century Gothic" panose="020B0502020202020204"/>
              </a:rPr>
              <a:t>Staffing shortages communicated throughout the season through signs, phone messages, weekly e-blast, and posted closures online</a:t>
            </a:r>
          </a:p>
          <a:p>
            <a:pPr marL="227013" lvl="0" indent="-227013" defTabSz="914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cap="none" dirty="0">
                <a:solidFill>
                  <a:prstClr val="black"/>
                </a:solidFill>
              </a:rPr>
              <a:t>57,295 guest in 2022 (21,780 were swim members) (2021 – 58,824; 16,908 were swim members)</a:t>
            </a:r>
          </a:p>
          <a:p>
            <a:pPr marL="227013" lvl="0" indent="-227013" defTabSz="914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cap="none" dirty="0">
                <a:solidFill>
                  <a:prstClr val="black"/>
                </a:solidFill>
              </a:rPr>
              <a:t>Members only time:</a:t>
            </a:r>
          </a:p>
          <a:p>
            <a:pPr marL="461963" lvl="0" indent="-227013" defTabSz="914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cap="none" dirty="0">
                <a:solidFill>
                  <a:prstClr val="black"/>
                </a:solidFill>
              </a:rPr>
              <a:t>Will be reviewed and assessed during the next budget process, along with the memberships and possibility of lifeguard shortages next year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391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Racquet Sports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6FBF2C97-199D-DEE5-2604-AF562648297B}"/>
              </a:ext>
            </a:extLst>
          </p:cNvPr>
          <p:cNvSpPr txBox="1">
            <a:spLocks/>
          </p:cNvSpPr>
          <p:nvPr/>
        </p:nvSpPr>
        <p:spPr>
          <a:xfrm>
            <a:off x="3605349" y="1791779"/>
            <a:ext cx="5442856" cy="3128563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New pickleball courts completed in August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Renovation of Existing Courts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ATC power washed courts early this week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Crack repairs began on September 20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</a:t>
            </a:r>
          </a:p>
          <a:p>
            <a:pPr marL="461963" indent="-234950" defTabSz="914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Total time for repairs to be done:  approximately 15 days, weather permitting</a:t>
            </a:r>
          </a:p>
          <a:p>
            <a:pPr marL="461963" indent="-234950" defTabSz="914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Due to the court closure, the Recreation Department has made arrangements for the gym at the Community Center to be available from 11-2 on Tuesday’s, or portable nets can be taken to Swim &amp; Racquet for pickleball play (with an attendant)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  <p:pic>
        <p:nvPicPr>
          <p:cNvPr id="6" name="Picture 5" descr="A picture containing ground, outdoor, street, curb&#10;&#10;Description automatically generated">
            <a:extLst>
              <a:ext uri="{FF2B5EF4-FFF2-40B4-BE49-F238E27FC236}">
                <a16:creationId xmlns:a16="http://schemas.microsoft.com/office/drawing/2014/main" id="{2163CD91-9120-8CD5-694B-21EA319E0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7" y="1896288"/>
            <a:ext cx="2868024" cy="2151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0FEE81-A1F6-00D8-03EF-1BB40F8A6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/>
          <a:stretch/>
        </p:blipFill>
        <p:spPr>
          <a:xfrm rot="5400000">
            <a:off x="658274" y="4250599"/>
            <a:ext cx="2721429" cy="2493373"/>
          </a:xfrm>
          <a:prstGeom prst="rect">
            <a:avLst/>
          </a:prstGeom>
        </p:spPr>
      </p:pic>
      <p:pic>
        <p:nvPicPr>
          <p:cNvPr id="10" name="Picture 9" descr="A picture containing fence, sky, outdoor, tree&#10;&#10;Description automatically generated">
            <a:extLst>
              <a:ext uri="{FF2B5EF4-FFF2-40B4-BE49-F238E27FC236}">
                <a16:creationId xmlns:a16="http://schemas.microsoft.com/office/drawing/2014/main" id="{9E32D1CD-3D5D-843F-E032-C3386E889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2" y="4458788"/>
            <a:ext cx="3198950" cy="23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Marina Gas Pump Line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3F85169A-2A75-4F2F-2782-66F4F3872114}"/>
              </a:ext>
            </a:extLst>
          </p:cNvPr>
          <p:cNvSpPr txBox="1">
            <a:spLocks/>
          </p:cNvSpPr>
          <p:nvPr/>
        </p:nvSpPr>
        <p:spPr>
          <a:xfrm>
            <a:off x="252548" y="1898469"/>
            <a:ext cx="8638903" cy="88827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CF4A626F-74CE-CEAC-4814-079737C58D16}"/>
              </a:ext>
            </a:extLst>
          </p:cNvPr>
          <p:cNvSpPr txBox="1">
            <a:spLocks/>
          </p:cNvSpPr>
          <p:nvPr/>
        </p:nvSpPr>
        <p:spPr>
          <a:xfrm>
            <a:off x="113211" y="2090058"/>
            <a:ext cx="8778240" cy="16546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Met demand all season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Coming forth today with recommendation for replacement of gas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pum</a:t>
            </a: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p lines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Gas pump and fuel management system will comply with new MD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Comar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regulations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Plan will be submitted to MDE 60 days prior to work beginning</a:t>
            </a:r>
          </a:p>
        </p:txBody>
      </p:sp>
    </p:spTree>
    <p:extLst>
      <p:ext uri="{BB962C8B-B14F-4D97-AF65-F5344CB8AC3E}">
        <p14:creationId xmlns:p14="http://schemas.microsoft.com/office/powerpoint/2010/main" val="180817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Administration Building Renovations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CC1CAF7-CA5E-0720-7146-5472B8C06A4B}"/>
              </a:ext>
            </a:extLst>
          </p:cNvPr>
          <p:cNvSpPr txBox="1">
            <a:spLocks/>
          </p:cNvSpPr>
          <p:nvPr/>
        </p:nvSpPr>
        <p:spPr>
          <a:xfrm>
            <a:off x="252548" y="2107475"/>
            <a:ext cx="8638903" cy="2072639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Timeline: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If approved by Board today, work will begin in October and be completed by February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All work to be done in-house (with in-house contractor)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Budget/Forecasted Cost - $125,000.00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363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OPVFD Work Group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2D7401E6-E137-778E-29A3-95F9BD2A158B}"/>
              </a:ext>
            </a:extLst>
          </p:cNvPr>
          <p:cNvSpPr txBox="1">
            <a:spLocks/>
          </p:cNvSpPr>
          <p:nvPr/>
        </p:nvSpPr>
        <p:spPr>
          <a:xfrm>
            <a:off x="174171" y="1915891"/>
            <a:ext cx="8778240" cy="4833252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Prepared RFP to hire a consultant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Issue RFP				9/26/22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Respond to questions			10/17/22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Proposal due				10/31/22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Evaluation				11/1/22 – 11/9/22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Update Board with recommendation	11/10/22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Board to review for approval		11/19/22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If approved, consultant begins		11/21/22 – 2/28/23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Team: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John Viola (sponsor)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Ted Maroney (lead)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Dave Van </a:t>
            </a:r>
            <a:r>
              <a:rPr lang="en-US" sz="1600" cap="none" dirty="0" err="1">
                <a:solidFill>
                  <a:prstClr val="black"/>
                </a:solidFill>
                <a:latin typeface="Century Gothic" panose="020B0502020202020204"/>
              </a:rPr>
              <a:t>Gasbeck</a:t>
            </a: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 (OPVFD)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Frank Brown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Josh Davis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Pete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Gomsack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Marvin Steen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Eddie Wells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245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Mailboxes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CC1CAF7-CA5E-0720-7146-5472B8C06A4B}"/>
              </a:ext>
            </a:extLst>
          </p:cNvPr>
          <p:cNvSpPr txBox="1">
            <a:spLocks/>
          </p:cNvSpPr>
          <p:nvPr/>
        </p:nvSpPr>
        <p:spPr>
          <a:xfrm>
            <a:off x="252548" y="2107475"/>
            <a:ext cx="8638903" cy="2072639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Pedestal and mailbox replacement began in July: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To date, 31 pedestals and 11 mailbox clusters have been replaced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56 pedestals and 6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mailbox pedestals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still to be replaced in high-priority locations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All work being done 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by Public Works maintenance team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Cleaning of mailbox locations continues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  <p:pic>
        <p:nvPicPr>
          <p:cNvPr id="5" name="Picture 4" descr="A picture containing house, trash&#10;&#10;Description automatically generated">
            <a:extLst>
              <a:ext uri="{FF2B5EF4-FFF2-40B4-BE49-F238E27FC236}">
                <a16:creationId xmlns:a16="http://schemas.microsoft.com/office/drawing/2014/main" id="{0C00A563-E9B6-4336-A808-E19942DD7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5" y="3995530"/>
            <a:ext cx="3816626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5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43" y="178584"/>
            <a:ext cx="7526337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CPI Violation Dashboard</a:t>
            </a:r>
            <a:br>
              <a:rPr lang="en-US" b="1" u="sng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August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39092"/>
              </p:ext>
            </p:extLst>
          </p:nvPr>
        </p:nvGraphicFramePr>
        <p:xfrm>
          <a:off x="109536" y="2521994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7/31/22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8/31/22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97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105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05424"/>
              </p:ext>
            </p:extLst>
          </p:nvPr>
        </p:nvGraphicFramePr>
        <p:xfrm>
          <a:off x="122598" y="4184560"/>
          <a:ext cx="8847908" cy="116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7/31/22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 in Legal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8/31/22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47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56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753395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1957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Violations (includes legal)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86268"/>
            <a:ext cx="7526337" cy="1468800"/>
          </a:xfrm>
        </p:spPr>
        <p:txBody>
          <a:bodyPr>
            <a:noAutofit/>
          </a:bodyPr>
          <a:lstStyle/>
          <a:p>
            <a:pPr algn="ctr"/>
            <a:r>
              <a:rPr lang="en-US" sz="4300" b="1" u="sng" dirty="0">
                <a:solidFill>
                  <a:schemeClr val="bg1"/>
                </a:solidFill>
              </a:rPr>
              <a:t>Work Orders</a:t>
            </a:r>
            <a:br>
              <a:rPr lang="en-US" sz="4300" b="1" u="sng" dirty="0">
                <a:solidFill>
                  <a:schemeClr val="bg1"/>
                </a:solidFill>
              </a:rPr>
            </a:br>
            <a:r>
              <a:rPr lang="en-US" sz="4300" b="1" u="sng" dirty="0">
                <a:solidFill>
                  <a:schemeClr val="bg1"/>
                </a:solidFill>
              </a:rPr>
              <a:t>August</a:t>
            </a:r>
            <a:endParaRPr lang="en-US" sz="4300" b="1" u="sng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92852"/>
              </p:ext>
            </p:extLst>
          </p:nvPr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7/31/22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8/31/22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112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138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178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3A2DE9-0BB3-B3EC-EC28-C6C385411411}"/>
              </a:ext>
            </a:extLst>
          </p:cNvPr>
          <p:cNvSpPr txBox="1"/>
          <p:nvPr/>
        </p:nvSpPr>
        <p:spPr>
          <a:xfrm>
            <a:off x="571175" y="5277395"/>
            <a:ext cx="8046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112 work orders initiated in August:  8 bulkhead; 22 drainage; 28 grounds/landscaping; 7 roads; 5 signs; 42 general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still open in drainage (80) and grounds/landscaping (43)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Drainage (20 – over 30 days; 14 – over 60 days; 24 – over 90 days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Average 1-4 work orders a day to complete depending upon severity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950720"/>
          </a:xfrm>
        </p:spPr>
        <p:txBody>
          <a:bodyPr>
            <a:normAutofit/>
          </a:bodyPr>
          <a:lstStyle/>
          <a:p>
            <a:pPr algn="ctr"/>
            <a:r>
              <a:rPr lang="en-US" sz="4300" u="sng" dirty="0">
                <a:solidFill>
                  <a:schemeClr val="bg1"/>
                </a:solidFill>
              </a:rPr>
              <a:t>Customer Service Dashboard</a:t>
            </a:r>
            <a:br>
              <a:rPr lang="en-US" b="0" u="sng" dirty="0">
                <a:solidFill>
                  <a:schemeClr val="bg1"/>
                </a:solidFill>
              </a:rPr>
            </a:br>
            <a:r>
              <a:rPr lang="en-US" sz="3600" b="0" u="sng" dirty="0">
                <a:solidFill>
                  <a:schemeClr val="bg1"/>
                </a:solidFill>
              </a:rPr>
              <a:t>(from info@oceanpines.org)</a:t>
            </a:r>
            <a:br>
              <a:rPr lang="en-US" sz="3600" b="0" u="sng" dirty="0">
                <a:solidFill>
                  <a:schemeClr val="bg1"/>
                </a:solidFill>
              </a:rPr>
            </a:br>
            <a:r>
              <a:rPr lang="en-US" sz="4300" u="sng" dirty="0">
                <a:solidFill>
                  <a:schemeClr val="bg1"/>
                </a:solidFill>
              </a:rPr>
              <a:t>August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34254"/>
              </p:ext>
            </p:extLst>
          </p:nvPr>
        </p:nvGraphicFramePr>
        <p:xfrm>
          <a:off x="2159726" y="2160270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# Received – August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59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Approval of Agenda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032" y="522813"/>
            <a:ext cx="4991936" cy="521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MONTH OF AUGUST 2022</a:t>
            </a: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65639"/>
              </p:ext>
            </p:extLst>
          </p:nvPr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August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$1,525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$1,756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$231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1,462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1,532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(70)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$224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8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94" y="531598"/>
            <a:ext cx="7334542" cy="52169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FINANCIAL CHANGE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 YEAR-TO-DATE AUGUST 2022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8433"/>
              </p:ext>
            </p:extLst>
          </p:nvPr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YTD August 2022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$11,255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$11,983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$728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5,412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  5,447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(35)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$5,843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$6,536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$693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72354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34" y="444508"/>
            <a:ext cx="7395502" cy="521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MONTH OF AUGUST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64929"/>
              </p:ext>
            </p:extLst>
          </p:nvPr>
        </p:nvGraphicFramePr>
        <p:xfrm>
          <a:off x="1370940" y="1008450"/>
          <a:ext cx="6402120" cy="52840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13704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688416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8375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Golf Ops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8364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Rec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08961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2052"/>
                  </a:ext>
                </a:extLst>
              </a:tr>
              <a:tr h="4556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37016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89803">
                <a:tc>
                  <a:txBody>
                    <a:bodyPr/>
                    <a:lstStyle/>
                    <a:p>
                      <a:r>
                        <a:rPr lang="en-US" sz="1600" dirty="0"/>
                        <a:t>Admin/GM Office/Finance/</a:t>
                      </a:r>
                      <a:r>
                        <a:rPr lang="en-US" sz="1600" dirty="0" err="1"/>
                        <a:t>PR&amp;Marketing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(17)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41086"/>
                  </a:ext>
                </a:extLst>
              </a:tr>
              <a:tr h="222859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(Racquet Sports, Marinas, Clubhouse Grille, CPI, General Maintenance)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600" dirty="0"/>
                        <a:t> 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600" dirty="0"/>
                        <a:t>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545524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945622" y="6065798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945622" y="5720373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8" y="63876"/>
            <a:ext cx="7604507" cy="9023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YEAR-TO-DATE AUGUST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48827"/>
              </p:ext>
            </p:extLst>
          </p:nvPr>
        </p:nvGraphicFramePr>
        <p:xfrm>
          <a:off x="1370940" y="992295"/>
          <a:ext cx="6402120" cy="58018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13704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688416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2833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Golf Ops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8364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08961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2052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Rec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84330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General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164211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Racquet Sports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Admin/GM Office/Finance/</a:t>
                      </a:r>
                      <a:r>
                        <a:rPr lang="en-US" sz="1600" dirty="0" err="1"/>
                        <a:t>PR&amp;Marketing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85541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098843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1750"/>
                  </a:ext>
                </a:extLst>
              </a:tr>
              <a:tr h="427530">
                <a:tc>
                  <a:txBody>
                    <a:bodyPr/>
                    <a:lstStyle/>
                    <a:p>
                      <a:r>
                        <a:rPr lang="en-US" sz="1600" dirty="0"/>
                        <a:t>Clubhouse Grille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120207"/>
                  </a:ext>
                </a:extLst>
              </a:tr>
              <a:tr h="549486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(Police, CPI, Marinas, Clubhouse Grille)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</a:t>
                      </a:r>
                    </a:p>
                    <a:p>
                      <a:pPr algn="ctr"/>
                      <a:r>
                        <a:rPr lang="en-US" sz="1600" dirty="0"/>
                        <a:t>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402729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945622" y="6668423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945622" y="6361638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5" y="0"/>
            <a:ext cx="8863401" cy="96620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UNAUDITED RESERVES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AUGUST 2022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04981"/>
              </p:ext>
            </p:extLst>
          </p:nvPr>
        </p:nvGraphicFramePr>
        <p:xfrm>
          <a:off x="78377" y="1728272"/>
          <a:ext cx="8987246" cy="3850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957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94448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23779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6622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77940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General Replace</a:t>
                      </a:r>
                      <a:endParaRPr lang="en-US" sz="2100" dirty="0">
                        <a:solidFill>
                          <a:schemeClr val="tx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Bulkheads</a:t>
                      </a:r>
                      <a:endParaRPr lang="en-US" sz="2100" dirty="0">
                        <a:solidFill>
                          <a:schemeClr val="tx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Roads</a:t>
                      </a:r>
                      <a:endParaRPr lang="en-US" sz="2100" dirty="0">
                        <a:solidFill>
                          <a:schemeClr val="tx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Drainage</a:t>
                      </a:r>
                      <a:endParaRPr lang="en-US" sz="2100" dirty="0">
                        <a:solidFill>
                          <a:schemeClr val="tx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New Capital</a:t>
                      </a:r>
                      <a:endParaRPr lang="en-US" sz="2100" dirty="0">
                        <a:solidFill>
                          <a:schemeClr val="tx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100" dirty="0">
                        <a:solidFill>
                          <a:schemeClr val="tx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/>
                        <a:t>4/30/22 Balance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$4.8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$0.5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$0.0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$0.7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$0.1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$6.1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/>
                        <a:t>Contributions/</a:t>
                      </a:r>
                    </a:p>
                    <a:p>
                      <a:r>
                        <a:rPr lang="en-US" sz="2000" dirty="0"/>
                        <a:t>Interest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1.7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 1.1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0.3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0.1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3.2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/>
                        <a:t>Casino Funds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-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-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0.4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0.1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0.5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/>
                        <a:t>Transfer (Spend)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(0.4)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(0.2)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-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(0.5)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(0.2)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(1.3)</a:t>
                      </a:r>
                      <a:endParaRPr lang="en-US" sz="20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/>
                        <a:t>8/31/22 Balance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$6.1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$1.4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$0.7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$0.3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$-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$8.5</a:t>
                      </a:r>
                      <a:endParaRPr lang="en-US" sz="2000" b="1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761" y="1819275"/>
            <a:ext cx="2704603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>
                <a:cs typeface="+mj-cs"/>
              </a:rPr>
              <a:t>Treasurer’s Report</a:t>
            </a:r>
            <a:br>
              <a:rPr lang="en-US" sz="3800" dirty="0">
                <a:cs typeface="+mj-cs"/>
              </a:rPr>
            </a:br>
            <a:br>
              <a:rPr lang="en-US" sz="3800" dirty="0">
                <a:cs typeface="+mj-cs"/>
              </a:rPr>
            </a:br>
            <a:r>
              <a:rPr lang="en-US" sz="3800" dirty="0">
                <a:cs typeface="+mj-cs"/>
              </a:rPr>
              <a:t>Monica Rakowski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2235" y="1532709"/>
            <a:ext cx="3749765" cy="366794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48638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1" y="0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August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of August 31, 2022, the Association had approx. $18.0M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$15.1M in BOC insured cash sweep (ICS) account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$1.1M invested in CDAR’s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Remaining $1.8M in money 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arket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other operating accounts</a:t>
            </a:r>
          </a:p>
          <a:p>
            <a:pPr marL="349250" marR="0" lvl="0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With rates increasing, OPA transferred  $10M of funds in the ICS account to BOC CDAR’s 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75" t="-39" b="1"/>
          <a:stretch/>
        </p:blipFill>
        <p:spPr>
          <a:xfrm>
            <a:off x="5207726" y="1863635"/>
            <a:ext cx="3722834" cy="3717786"/>
          </a:xfrm>
          <a:prstGeom prst="roundRect">
            <a:avLst>
              <a:gd name="adj" fmla="val 387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07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35" y="1800225"/>
            <a:ext cx="2583158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>
                <a:cs typeface="+mj-cs"/>
              </a:rPr>
              <a:t>Public Comments</a:t>
            </a:r>
          </a:p>
        </p:txBody>
      </p:sp>
      <p:pic>
        <p:nvPicPr>
          <p:cNvPr id="2" name="Graphic 1" descr="Chat">
            <a:extLst>
              <a:ext uri="{FF2B5EF4-FFF2-40B4-BE49-F238E27FC236}">
                <a16:creationId xmlns:a16="http://schemas.microsoft.com/office/drawing/2014/main" id="{23C1B981-CA93-F970-C55C-554773AA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758" y="3429000"/>
            <a:ext cx="2240912" cy="22409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8950-8F74-239B-41CF-6FD1FC12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387" y="0"/>
            <a:ext cx="4988977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Members wishing to make comments must state their name and address.  The order for comments will be members in attendance in-person, followed by members attending via MS Teams.  Members attending via MS Teams can use the “raise hand” function to be recognized for making a public comment.</a:t>
            </a:r>
          </a:p>
        </p:txBody>
      </p:sp>
    </p:spTree>
    <p:extLst>
      <p:ext uri="{BB962C8B-B14F-4D97-AF65-F5344CB8AC3E}">
        <p14:creationId xmlns:p14="http://schemas.microsoft.com/office/powerpoint/2010/main" val="197433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46C3D-5D2C-0DAE-4ADD-07C07B47D8C0}"/>
              </a:ext>
            </a:extLst>
          </p:cNvPr>
          <p:cNvSpPr txBox="1"/>
          <p:nvPr/>
        </p:nvSpPr>
        <p:spPr>
          <a:xfrm>
            <a:off x="783771" y="1661462"/>
            <a:ext cx="7768045" cy="351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Capital Requests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Public Works – 2022 Secondary Road Rehabilitation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Marina – Replacement of gas lines and fuel dispensers to include a fuel management system on C dock</a:t>
            </a:r>
            <a:endParaRPr lang="en-US" sz="24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Administration Building - Renovations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063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232366" y="978993"/>
            <a:ext cx="4911633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200" b="1" dirty="0"/>
              <a:t>Capital Requests</a:t>
            </a:r>
          </a:p>
          <a:p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Public Works – </a:t>
            </a:r>
          </a:p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2022 Road Secondary Road Rehabilitation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 authorization to go forward with staff recommendation of $363,122.90 for Asphalt Maintenance LLC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8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9303" y="1036319"/>
            <a:ext cx="8377646" cy="3648892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Approval of Minutes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>July 27, 2022 – Regular Meeting</a:t>
            </a: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>August 23, 2022 – Special Meeting</a:t>
            </a: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>August 25, 2022 – Organization Meeting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232366" y="978993"/>
            <a:ext cx="4911633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Marina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Replacement of gas lines and fuel dispensers to include a fuel management system on C dock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 authorization to go forward with staff recommendation of $169,520.56 for Petrol Supply, Inc.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531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232366" y="978993"/>
            <a:ext cx="4911633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Administration – Building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Renovations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 authorization to go forward with completing in-house renovations for $125,000.00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59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1271451"/>
            <a:ext cx="7696201" cy="3178629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CPI Violations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>None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978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3738818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Unfinished Business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>None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885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476FC-0387-EFE5-C6DC-5FEC2F21F9BD}"/>
              </a:ext>
            </a:extLst>
          </p:cNvPr>
          <p:cNvSpPr txBox="1"/>
          <p:nvPr/>
        </p:nvSpPr>
        <p:spPr>
          <a:xfrm>
            <a:off x="391886" y="268092"/>
            <a:ext cx="8482148" cy="394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New Business</a:t>
            </a:r>
            <a:b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Discussion on 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Worcester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County water and wastewater treatment facility not meeting the state standard for nitrogen content related to bay restoration – Monica Rakowski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Review of proposal to retrofit the north gate sign to become electronic – Steve Jacobs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Motion to authorize a change in contract agreement 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for purchase of golf carts – Doug Parks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Request for reserve transfer – John Viola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627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476FC-0387-EFE5-C6DC-5FEC2F21F9BD}"/>
              </a:ext>
            </a:extLst>
          </p:cNvPr>
          <p:cNvSpPr txBox="1"/>
          <p:nvPr/>
        </p:nvSpPr>
        <p:spPr>
          <a:xfrm>
            <a:off x="391886" y="268092"/>
            <a:ext cx="8482148" cy="3881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 Business – </a:t>
            </a: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Reserve Transfer</a:t>
            </a:r>
            <a:b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Requesting permission for team recommendation to transfer from realized budget favorability for FY 2021/2022 the following: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Mailbox maintenance and replacement:  $150,000.00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Pickleball renovation existing courts:  $75,000.00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Road reserve:  $350,000.00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13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D9DDC8D-8B78-CCED-6194-014BB66C79C1}"/>
              </a:ext>
            </a:extLst>
          </p:cNvPr>
          <p:cNvSpPr txBox="1">
            <a:spLocks/>
          </p:cNvSpPr>
          <p:nvPr/>
        </p:nvSpPr>
        <p:spPr>
          <a:xfrm>
            <a:off x="156754" y="113211"/>
            <a:ext cx="8778240" cy="5275171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Appointments</a:t>
            </a:r>
            <a:b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David Allen – 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Term &amp; Chair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–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Marine Activities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Pam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Ferinde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–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Term – By-Laws &amp; Resolutions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Patricia Garcia –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Term – Environmental &amp; Natural Assets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Mark </a:t>
            </a:r>
            <a:r>
              <a:rPr lang="en-US" sz="2400" cap="none" dirty="0" err="1">
                <a:solidFill>
                  <a:prstClr val="black"/>
                </a:solidFill>
                <a:latin typeface="Century Gothic" panose="020B0502020202020204"/>
              </a:rPr>
              <a:t>Heintz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– 1</a:t>
            </a:r>
            <a:r>
              <a:rPr lang="en-US" sz="2400" cap="none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Term – Elections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Keith Kaiser – 2</a:t>
            </a:r>
            <a:r>
              <a:rPr lang="en-US" sz="2400" cap="none" baseline="30000" dirty="0">
                <a:solidFill>
                  <a:prstClr val="black"/>
                </a:solidFill>
                <a:latin typeface="Century Gothic" panose="020B0502020202020204"/>
              </a:rPr>
              <a:t>nd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Term – By-Laws &amp; Resolutions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Susan Morris – Chair – Racquet Sports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Lora </a:t>
            </a:r>
            <a:r>
              <a:rPr lang="en-US" sz="2400" cap="none" dirty="0" err="1">
                <a:solidFill>
                  <a:prstClr val="black"/>
                </a:solidFill>
                <a:latin typeface="Century Gothic" panose="020B0502020202020204"/>
              </a:rPr>
              <a:t>Pangratz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– Chair – By-Laws &amp; Resolutions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Araceli </a:t>
            </a:r>
            <a:r>
              <a:rPr lang="en-US" sz="2400" cap="none" dirty="0" err="1">
                <a:solidFill>
                  <a:prstClr val="black"/>
                </a:solidFill>
                <a:latin typeface="Century Gothic" panose="020B0502020202020204"/>
              </a:rPr>
              <a:t>Popen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– 1</a:t>
            </a:r>
            <a:r>
              <a:rPr lang="en-US" sz="2400" cap="none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Term – Racquet Sports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Brian Reynolds – 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Term – Budget &amp; Finance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George Solyak – 2</a:t>
            </a:r>
            <a:r>
              <a:rPr lang="en-US" sz="2400" cap="none" baseline="30000" dirty="0">
                <a:solidFill>
                  <a:prstClr val="black"/>
                </a:solidFill>
                <a:latin typeface="Century Gothic" panose="020B0502020202020204"/>
              </a:rPr>
              <a:t>nd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Term – Budget &amp; Finance Committee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097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54673" y="5476070"/>
            <a:ext cx="4834654" cy="8969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cs typeface="+mj-cs"/>
              </a:rPr>
              <a:t>Adjournment</a:t>
            </a:r>
          </a:p>
        </p:txBody>
      </p:sp>
      <p:pic>
        <p:nvPicPr>
          <p:cNvPr id="2" name="Picture 1" descr="NEWOceanPinesAssociation_Circle_logo small">
            <a:extLst>
              <a:ext uri="{FF2B5EF4-FFF2-40B4-BE49-F238E27FC236}">
                <a16:creationId xmlns:a16="http://schemas.microsoft.com/office/drawing/2014/main" id="{F18ADABF-7432-4728-6D3B-76390DF618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7074" y="397861"/>
            <a:ext cx="3709851" cy="364993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761" y="1819275"/>
            <a:ext cx="2704603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>
                <a:cs typeface="+mj-cs"/>
              </a:rPr>
              <a:t>President’s Remarks</a:t>
            </a:r>
            <a:br>
              <a:rPr lang="en-US" sz="3800">
                <a:cs typeface="+mj-cs"/>
              </a:rPr>
            </a:br>
            <a:br>
              <a:rPr lang="en-US" sz="3800">
                <a:cs typeface="+mj-cs"/>
              </a:rPr>
            </a:br>
            <a:r>
              <a:rPr lang="en-US" sz="3800">
                <a:cs typeface="+mj-cs"/>
              </a:rPr>
              <a:t>Doug Parks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1904" y="1163501"/>
            <a:ext cx="3680096" cy="3678464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DE2DD4A6-DC96-421E-9E1C-7CD0D268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9152363" cy="2344057"/>
            <a:chOff x="0" y="4525094"/>
            <a:chExt cx="12203151" cy="2344057"/>
          </a:xfrm>
        </p:grpSpPr>
        <p:sp>
          <p:nvSpPr>
            <p:cNvPr id="4115" name="Freeform 9">
              <a:extLst>
                <a:ext uri="{FF2B5EF4-FFF2-40B4-BE49-F238E27FC236}">
                  <a16:creationId xmlns:a16="http://schemas.microsoft.com/office/drawing/2014/main" id="{5E6BB74D-E85C-4CCB-90CE-02460064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Isosceles Triangle 4115">
              <a:extLst>
                <a:ext uri="{FF2B5EF4-FFF2-40B4-BE49-F238E27FC236}">
                  <a16:creationId xmlns:a16="http://schemas.microsoft.com/office/drawing/2014/main" id="{52808592-600C-4349-9F27-EC36C0BA4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Isosceles Triangle 4116">
              <a:extLst>
                <a:ext uri="{FF2B5EF4-FFF2-40B4-BE49-F238E27FC236}">
                  <a16:creationId xmlns:a16="http://schemas.microsoft.com/office/drawing/2014/main" id="{B5E00D3B-1E29-4E11-BCD3-8E3A56F4B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5174590"/>
            <a:ext cx="7929000" cy="77952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+mj-cs"/>
              </a:rPr>
              <a:t>GM Leadership Report – </a:t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John Viola</a:t>
            </a:r>
          </a:p>
        </p:txBody>
      </p:sp>
      <p:pic>
        <p:nvPicPr>
          <p:cNvPr id="2050" name="Picture 2" descr="May be an image of 3 people and indoor">
            <a:extLst>
              <a:ext uri="{FF2B5EF4-FFF2-40B4-BE49-F238E27FC236}">
                <a16:creationId xmlns:a16="http://schemas.microsoft.com/office/drawing/2014/main" id="{0BC2F34C-850F-BD7F-C300-42CF7DE6D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93" y="929344"/>
            <a:ext cx="4032276" cy="302420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y be an image of 6 people and outdoors">
            <a:extLst>
              <a:ext uri="{FF2B5EF4-FFF2-40B4-BE49-F238E27FC236}">
                <a16:creationId xmlns:a16="http://schemas.microsoft.com/office/drawing/2014/main" id="{6CDBEA84-5DC5-A152-257F-DE804456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663" y="929344"/>
            <a:ext cx="4032277" cy="302420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1DAA6D-DC59-484E-B3D4-532D08B5E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1E0EE507-7152-4DB9-AB28-B6C0FA6F5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prstGeom prst="roundRect">
            <a:avLst>
              <a:gd name="adj" fmla="val 3513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448923"/>
              </p:ext>
            </p:extLst>
          </p:nvPr>
        </p:nvGraphicFramePr>
        <p:xfrm>
          <a:off x="439782" y="627017"/>
          <a:ext cx="8229600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North Gate Bridge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34EB4F55-84FA-D99F-AF38-CE59D7B78F40}"/>
              </a:ext>
            </a:extLst>
          </p:cNvPr>
          <p:cNvSpPr txBox="1">
            <a:spLocks/>
          </p:cNvSpPr>
          <p:nvPr/>
        </p:nvSpPr>
        <p:spPr>
          <a:xfrm>
            <a:off x="156754" y="1898469"/>
            <a:ext cx="8778240" cy="172429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7939B-F4D8-754F-C251-B503CCBBE62C}"/>
              </a:ext>
            </a:extLst>
          </p:cNvPr>
          <p:cNvSpPr txBox="1"/>
          <p:nvPr/>
        </p:nvSpPr>
        <p:spPr>
          <a:xfrm>
            <a:off x="209006" y="2136394"/>
            <a:ext cx="85343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marR="0" lvl="0" indent="-227013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Gate Bridge Lights: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 by Board in March 2022</a:t>
            </a:r>
          </a:p>
          <a:p>
            <a:pPr marL="469900" lvl="1" indent="-234950" defTabSz="977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cost:  $46,390.65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began in early September with pole lights followed by bridge lights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completed September 22</a:t>
            </a: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ext, sky, tree, outdoor&#10;&#10;Description automatically generated">
            <a:extLst>
              <a:ext uri="{FF2B5EF4-FFF2-40B4-BE49-F238E27FC236}">
                <a16:creationId xmlns:a16="http://schemas.microsoft.com/office/drawing/2014/main" id="{465A3449-4F51-C67F-01C3-77EF28E89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r="8859" b="12762"/>
          <a:stretch/>
        </p:blipFill>
        <p:spPr>
          <a:xfrm>
            <a:off x="1954139" y="3622766"/>
            <a:ext cx="5235722" cy="32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2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Roads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B5F15BAF-5193-5B2E-AE40-50EFE9F0EFFC}"/>
              </a:ext>
            </a:extLst>
          </p:cNvPr>
          <p:cNvSpPr txBox="1">
            <a:spLocks/>
          </p:cNvSpPr>
          <p:nvPr/>
        </p:nvSpPr>
        <p:spPr>
          <a:xfrm>
            <a:off x="182880" y="2194561"/>
            <a:ext cx="8778240" cy="3091542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Paving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Coming forth today with bids for road paving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Per bid, work to be completed within 90 days after contract signed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Approximately 3 miles of roads to be completed:  Barnacle Court, Beach Court,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Birdnest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Drive, Fosse Grange, Garrett Drive, Ivanhoe Court, Liberty Bell Court, Little John Court,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Moonshell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Drive, Rabbit Run Lane, Surfers Way,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Watergreen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Lane, and Willow Way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Striping</a:t>
            </a:r>
          </a:p>
          <a:p>
            <a:pPr marL="46196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Approved by the Board in July</a:t>
            </a:r>
          </a:p>
          <a:p>
            <a:pPr marL="46196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Total cost:  $19,398.00</a:t>
            </a:r>
          </a:p>
          <a:p>
            <a:pPr marL="46196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Roads edged to prepared for line striping</a:t>
            </a:r>
          </a:p>
          <a:p>
            <a:pPr marL="46196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Alpha Space Control Co. Inc. to begin work within the next few weeks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551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Drainage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B9B8404F-D803-249E-7FDF-1A7F50FDD773}"/>
              </a:ext>
            </a:extLst>
          </p:cNvPr>
          <p:cNvSpPr txBox="1">
            <a:spLocks/>
          </p:cNvSpPr>
          <p:nvPr/>
        </p:nvSpPr>
        <p:spPr>
          <a:xfrm>
            <a:off x="78377" y="2039989"/>
            <a:ext cx="9065623" cy="201821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cap="none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7" name="Picture 6" descr="A picture containing reptile&#10;&#10;Description automatically generated">
            <a:extLst>
              <a:ext uri="{FF2B5EF4-FFF2-40B4-BE49-F238E27FC236}">
                <a16:creationId xmlns:a16="http://schemas.microsoft.com/office/drawing/2014/main" id="{5DE64DEF-5C05-025F-2A50-2B8BE924B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2262051"/>
            <a:ext cx="2952206" cy="2214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AFD57-9611-D239-D004-D080C6C9ECF7}"/>
              </a:ext>
            </a:extLst>
          </p:cNvPr>
          <p:cNvSpPr txBox="1"/>
          <p:nvPr/>
        </p:nvSpPr>
        <p:spPr>
          <a:xfrm>
            <a:off x="3248298" y="2136394"/>
            <a:ext cx="56866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marR="0" lvl="0" indent="-227013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CIPP Pipe Lining: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Pelican Underground began pipe lining in August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I:  Juneway Lane, Seagrave Lane, Cannon Drive, Southwind Court, Drawbridge Road, and Ocean Parkway:  $187,971.92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II:  </a:t>
            </a:r>
            <a:r>
              <a:rPr lang="en-US" sz="2000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Mumfords</a:t>
            </a: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Landing Road, Fairway Lane, Whisper Court, Newport Drive, and Beaumont Court:  $235,399.50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Total:  $423,371.42 (19 pipes)</a:t>
            </a:r>
            <a:endParaRPr lang="en-US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outdoor, grass, ground, tree&#10;&#10;Description automatically generated">
            <a:extLst>
              <a:ext uri="{FF2B5EF4-FFF2-40B4-BE49-F238E27FC236}">
                <a16:creationId xmlns:a16="http://schemas.microsoft.com/office/drawing/2014/main" id="{83DCAB15-0A27-85DF-3187-B21C12EF8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7"/>
          <a:stretch/>
        </p:blipFill>
        <p:spPr>
          <a:xfrm>
            <a:off x="411480" y="4537172"/>
            <a:ext cx="2286000" cy="22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315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32720</TotalTime>
  <Words>1714</Words>
  <Application>Microsoft Office PowerPoint</Application>
  <PresentationFormat>On-screen Show (4:3)</PresentationFormat>
  <Paragraphs>343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Board of Directors Meeting</vt:lpstr>
      <vt:lpstr>Approval of Agenda</vt:lpstr>
      <vt:lpstr>   Approval of Minutes  July 27, 2022 – Regular Meeting August 23, 2022 – Special Meeting August 25, 2022 – Organization Meeting    </vt:lpstr>
      <vt:lpstr>President’s Remarks  Doug Parks</vt:lpstr>
      <vt:lpstr>GM Leadership Report –  John Viola</vt:lpstr>
      <vt:lpstr>PowerPoint Presentation</vt:lpstr>
      <vt:lpstr>North Gate Bridge</vt:lpstr>
      <vt:lpstr>Roads</vt:lpstr>
      <vt:lpstr>Drainage</vt:lpstr>
      <vt:lpstr>Aquatics</vt:lpstr>
      <vt:lpstr>Racquet Sports</vt:lpstr>
      <vt:lpstr>Marina Gas Pump Line</vt:lpstr>
      <vt:lpstr>Administration Building Renovations</vt:lpstr>
      <vt:lpstr>OPVFD Work Group</vt:lpstr>
      <vt:lpstr>Mailboxes</vt:lpstr>
      <vt:lpstr>CPI Violation Dashboard August</vt:lpstr>
      <vt:lpstr>Work Orders August</vt:lpstr>
      <vt:lpstr>Customer Service Dashboard (from info@oceanpines.org) August</vt:lpstr>
      <vt:lpstr>Financials</vt:lpstr>
      <vt:lpstr>FINANCIAL CHANGE MONTH OF AUGUST 2022</vt:lpstr>
      <vt:lpstr>  FINANCIAL CHANGE  YEAR-TO-DATE AUGUST 2022</vt:lpstr>
      <vt:lpstr>MONTH OF AUGUST FAVOR/(UNFAVORABLE) VS. BUDGET (IN 000’s)</vt:lpstr>
      <vt:lpstr>YEAR-TO-DATE AUGUST FAVOR/(UNFAVORABLE) VS. BUDGET (IN 000’s)</vt:lpstr>
      <vt:lpstr>UNAUDITED RESERVES AUGUST 2022 ($MILLIONS)</vt:lpstr>
      <vt:lpstr>Treasurer’s Report  Monica Rakowski</vt:lpstr>
      <vt:lpstr>PowerPoint Presentation</vt:lpstr>
      <vt:lpstr>Public Comments</vt:lpstr>
      <vt:lpstr>PowerPoint Presentation</vt:lpstr>
      <vt:lpstr>PowerPoint Presentation</vt:lpstr>
      <vt:lpstr>PowerPoint Presentation</vt:lpstr>
      <vt:lpstr>PowerPoint Presentation</vt:lpstr>
      <vt:lpstr>   CPI Violations  None    </vt:lpstr>
      <vt:lpstr>   Unfinished Business  None    </vt:lpstr>
      <vt:lpstr>PowerPoint Presentation</vt:lpstr>
      <vt:lpstr>PowerPoint Presentation</vt:lpstr>
      <vt:lpstr>PowerPoint Presentation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891</cp:revision>
  <cp:lastPrinted>2022-09-21T18:38:35Z</cp:lastPrinted>
  <dcterms:created xsi:type="dcterms:W3CDTF">2021-01-13T14:26:54Z</dcterms:created>
  <dcterms:modified xsi:type="dcterms:W3CDTF">2022-09-23T11:53:29Z</dcterms:modified>
</cp:coreProperties>
</file>