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ppt/charts/chart2.xml" ContentType="application/vnd.openxmlformats-officedocument.drawingml.chart+xml"/>
  <Override PartName="/ppt/notesSlides/notesSlide2.xml" ContentType="application/vnd.openxmlformats-officedocument.presentationml.notesSlide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6" r:id="rId1"/>
    <p:sldMasterId id="2147483886" r:id="rId2"/>
  </p:sldMasterIdLst>
  <p:notesMasterIdLst>
    <p:notesMasterId r:id="rId48"/>
  </p:notesMasterIdLst>
  <p:handoutMasterIdLst>
    <p:handoutMasterId r:id="rId49"/>
  </p:handoutMasterIdLst>
  <p:sldIdLst>
    <p:sldId id="267" r:id="rId3"/>
    <p:sldId id="274" r:id="rId4"/>
    <p:sldId id="281" r:id="rId5"/>
    <p:sldId id="280" r:id="rId6"/>
    <p:sldId id="279" r:id="rId7"/>
    <p:sldId id="518" r:id="rId8"/>
    <p:sldId id="529" r:id="rId9"/>
    <p:sldId id="548" r:id="rId10"/>
    <p:sldId id="549" r:id="rId11"/>
    <p:sldId id="550" r:id="rId12"/>
    <p:sldId id="532" r:id="rId13"/>
    <p:sldId id="256" r:id="rId14"/>
    <p:sldId id="533" r:id="rId15"/>
    <p:sldId id="534" r:id="rId16"/>
    <p:sldId id="535" r:id="rId17"/>
    <p:sldId id="275" r:id="rId18"/>
    <p:sldId id="276" r:id="rId19"/>
    <p:sldId id="289" r:id="rId20"/>
    <p:sldId id="536" r:id="rId21"/>
    <p:sldId id="537" r:id="rId22"/>
    <p:sldId id="538" r:id="rId23"/>
    <p:sldId id="539" r:id="rId24"/>
    <p:sldId id="282" r:id="rId25"/>
    <p:sldId id="283" r:id="rId26"/>
    <p:sldId id="540" r:id="rId27"/>
    <p:sldId id="541" r:id="rId28"/>
    <p:sldId id="542" r:id="rId29"/>
    <p:sldId id="543" r:id="rId30"/>
    <p:sldId id="544" r:id="rId31"/>
    <p:sldId id="292" r:id="rId32"/>
    <p:sldId id="545" r:id="rId33"/>
    <p:sldId id="546" r:id="rId34"/>
    <p:sldId id="272" r:id="rId35"/>
    <p:sldId id="278" r:id="rId36"/>
    <p:sldId id="531" r:id="rId37"/>
    <p:sldId id="266" r:id="rId38"/>
    <p:sldId id="547" r:id="rId39"/>
    <p:sldId id="551" r:id="rId40"/>
    <p:sldId id="284" r:id="rId41"/>
    <p:sldId id="285" r:id="rId42"/>
    <p:sldId id="286" r:id="rId43"/>
    <p:sldId id="287" r:id="rId44"/>
    <p:sldId id="288" r:id="rId45"/>
    <p:sldId id="290" r:id="rId46"/>
    <p:sldId id="291" r:id="rId47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288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706" autoAdjust="0"/>
  </p:normalViewPr>
  <p:slideViewPr>
    <p:cSldViewPr snapToGrid="0">
      <p:cViewPr varScale="1">
        <p:scale>
          <a:sx n="110" d="100"/>
          <a:sy n="110" d="100"/>
        </p:scale>
        <p:origin x="1542" y="108"/>
      </p:cViewPr>
      <p:guideLst>
        <p:guide pos="288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3" d="100"/>
          <a:sy n="63" d="100"/>
        </p:scale>
        <p:origin x="2838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Budgeted Ditch Maintenance</c:v>
                </c:pt>
              </c:strCache>
            </c:strRef>
          </c:tx>
          <c:spPr>
            <a:solidFill>
              <a:srgbClr val="002060"/>
            </a:solidFill>
          </c:spPr>
          <c:invertIfNegative val="0"/>
          <c:cat>
            <c:strRef>
              <c:f>Sheet1!$A$2</c:f>
              <c:strCache>
                <c:ptCount val="1"/>
                <c:pt idx="0">
                  <c:v>Expense to Date</c:v>
                </c:pt>
              </c:strCache>
            </c:strRef>
          </c:cat>
          <c:val>
            <c:numRef>
              <c:f>Sheet1!$B$2</c:f>
              <c:numCache>
                <c:formatCode>_("$"* #,##0.00_);_("$"* \(#,##0.00\);_("$"* "-"??_);_(@_)</c:formatCode>
                <c:ptCount val="1"/>
                <c:pt idx="0">
                  <c:v>175000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2CB-4322-B0AA-5CA058D31E0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Spent to Date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  <a:effectLst>
              <a:outerShdw blurRad="50800" dist="50800" dir="5400000" algn="ctr" rotWithShape="0">
                <a:schemeClr val="accent2">
                  <a:lumMod val="60000"/>
                  <a:lumOff val="40000"/>
                </a:schemeClr>
              </a:outerShdw>
            </a:effectLst>
          </c:spPr>
          <c:invertIfNegative val="0"/>
          <c:cat>
            <c:strRef>
              <c:f>Sheet1!$A$2</c:f>
              <c:strCache>
                <c:ptCount val="1"/>
                <c:pt idx="0">
                  <c:v>Expense to Date</c:v>
                </c:pt>
              </c:strCache>
            </c:strRef>
          </c:cat>
          <c:val>
            <c:numRef>
              <c:f>Sheet1!$C$2</c:f>
              <c:numCache>
                <c:formatCode>_("$"* #,##0.00_);_("$"* \(#,##0.00\);_("$"* "-"??_);_(@_)</c:formatCode>
                <c:ptCount val="1"/>
                <c:pt idx="0">
                  <c:v>37848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2CB-4322-B0AA-5CA058D31E0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3107072"/>
        <c:axId val="23108608"/>
      </c:barChart>
      <c:catAx>
        <c:axId val="2310707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baseline="0">
                <a:latin typeface="Plantagenet Cherokee" panose="02020602070100000000" pitchFamily="18" charset="0"/>
              </a:defRPr>
            </a:pPr>
            <a:endParaRPr lang="en-US"/>
          </a:p>
        </c:txPr>
        <c:crossAx val="23108608"/>
        <c:crosses val="autoZero"/>
        <c:auto val="1"/>
        <c:lblAlgn val="ctr"/>
        <c:lblOffset val="100"/>
        <c:noMultiLvlLbl val="0"/>
      </c:catAx>
      <c:valAx>
        <c:axId val="23108608"/>
        <c:scaling>
          <c:orientation val="minMax"/>
        </c:scaling>
        <c:delete val="0"/>
        <c:axPos val="l"/>
        <c:majorGridlines/>
        <c:numFmt formatCode="_(&quot;$&quot;* #,##0.00_);_(&quot;$&quot;* \(#,##0.00\);_(&quot;$&quot;* &quot;-&quot;??_);_(@_)" sourceLinked="1"/>
        <c:majorTickMark val="out"/>
        <c:minorTickMark val="none"/>
        <c:tickLblPos val="nextTo"/>
        <c:txPr>
          <a:bodyPr/>
          <a:lstStyle/>
          <a:p>
            <a:pPr>
              <a:defRPr sz="1600" baseline="0">
                <a:latin typeface="Plantagenet Cherokee" panose="02020602070100000000" pitchFamily="18" charset="0"/>
              </a:defRPr>
            </a:pPr>
            <a:endParaRPr lang="en-US"/>
          </a:p>
        </c:txPr>
        <c:crossAx val="23107072"/>
        <c:crosses val="autoZero"/>
        <c:crossBetween val="between"/>
      </c:valAx>
    </c:plotArea>
    <c:legend>
      <c:legendPos val="r"/>
      <c:overlay val="0"/>
      <c:txPr>
        <a:bodyPr/>
        <a:lstStyle/>
        <a:p>
          <a:pPr>
            <a:defRPr sz="1600" baseline="0">
              <a:latin typeface="Plantagenet Cherokee" panose="02020602070100000000" pitchFamily="18" charset="0"/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Current Contract Budget</c:v>
                </c:pt>
              </c:strCache>
            </c:strRef>
          </c:tx>
          <c:spPr>
            <a:solidFill>
              <a:srgbClr val="002060"/>
            </a:solidFill>
          </c:spPr>
          <c:invertIfNegative val="0"/>
          <c:cat>
            <c:strRef>
              <c:f>Sheet1!$A$2:$A$5</c:f>
              <c:strCache>
                <c:ptCount val="4"/>
                <c:pt idx="0">
                  <c:v>Murtech</c:v>
                </c:pt>
                <c:pt idx="1">
                  <c:v>McGinty</c:v>
                </c:pt>
                <c:pt idx="2">
                  <c:v>Fisher</c:v>
                </c:pt>
                <c:pt idx="3">
                  <c:v>Fiscal Year Spend</c:v>
                </c:pt>
              </c:strCache>
            </c:strRef>
          </c:cat>
          <c:val>
            <c:numRef>
              <c:f>Sheet1!$B$2:$B$5</c:f>
              <c:numCache>
                <c:formatCode>_("$"* #,##0.00_);_("$"* \(#,##0.00\);_("$"* "-"??_);_(@_)</c:formatCode>
                <c:ptCount val="4"/>
                <c:pt idx="0">
                  <c:v>271147</c:v>
                </c:pt>
                <c:pt idx="1">
                  <c:v>621042.5</c:v>
                </c:pt>
                <c:pt idx="2">
                  <c:v>196875</c:v>
                </c:pt>
                <c:pt idx="3">
                  <c:v>1619057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179-4A80-AB85-EF9A34167FE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Spent to Date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</c:spPr>
          <c:invertIfNegative val="0"/>
          <c:cat>
            <c:strRef>
              <c:f>Sheet1!$A$2:$A$5</c:f>
              <c:strCache>
                <c:ptCount val="4"/>
                <c:pt idx="0">
                  <c:v>Murtech</c:v>
                </c:pt>
                <c:pt idx="1">
                  <c:v>McGinty</c:v>
                </c:pt>
                <c:pt idx="2">
                  <c:v>Fisher</c:v>
                </c:pt>
                <c:pt idx="3">
                  <c:v>Fiscal Year Spend</c:v>
                </c:pt>
              </c:strCache>
            </c:strRef>
          </c:cat>
          <c:val>
            <c:numRef>
              <c:f>Sheet1!$C$2:$C$5</c:f>
              <c:numCache>
                <c:formatCode>_("$"* #,##0.00_);_("$"* \(#,##0.00\);_("$"* "-"??_);_(@_)</c:formatCode>
                <c:ptCount val="4"/>
                <c:pt idx="0">
                  <c:v>151259</c:v>
                </c:pt>
                <c:pt idx="1">
                  <c:v>483107</c:v>
                </c:pt>
                <c:pt idx="2">
                  <c:v>196875</c:v>
                </c:pt>
                <c:pt idx="3">
                  <c:v>372142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179-4A80-AB85-EF9A34167FE2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Completed within budget</c:v>
                </c:pt>
              </c:strCache>
            </c:strRef>
          </c:tx>
          <c:invertIfNegative val="0"/>
          <c:cat>
            <c:strRef>
              <c:f>Sheet1!$A$2:$A$5</c:f>
              <c:strCache>
                <c:ptCount val="4"/>
                <c:pt idx="0">
                  <c:v>Murtech</c:v>
                </c:pt>
                <c:pt idx="1">
                  <c:v>McGinty</c:v>
                </c:pt>
                <c:pt idx="2">
                  <c:v>Fisher</c:v>
                </c:pt>
                <c:pt idx="3">
                  <c:v>Fiscal Year Spend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2" formatCode="_(&quot;$&quot;* #,##0.00_);_(&quot;$&quot;* \(#,##0.00\);_(&quot;$&quot;* &quot;-&quot;??_);_(@_)">
                  <c:v>196875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179-4A80-AB85-EF9A34167FE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76559104"/>
        <c:axId val="76560640"/>
      </c:barChart>
      <c:catAx>
        <c:axId val="7655910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>
                <a:latin typeface="Georgia" panose="02040502050405020303" pitchFamily="18" charset="0"/>
              </a:defRPr>
            </a:pPr>
            <a:endParaRPr lang="en-US"/>
          </a:p>
        </c:txPr>
        <c:crossAx val="76560640"/>
        <c:crosses val="autoZero"/>
        <c:auto val="1"/>
        <c:lblAlgn val="ctr"/>
        <c:lblOffset val="100"/>
        <c:noMultiLvlLbl val="0"/>
      </c:catAx>
      <c:valAx>
        <c:axId val="76560640"/>
        <c:scaling>
          <c:orientation val="minMax"/>
        </c:scaling>
        <c:delete val="0"/>
        <c:axPos val="l"/>
        <c:majorGridlines/>
        <c:numFmt formatCode="_(&quot;$&quot;* #,##0.00_);_(&quot;$&quot;* \(#,##0.00\);_(&quot;$&quot;* &quot;-&quot;??_);_(@_)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Georgia" panose="02040502050405020303" pitchFamily="18" charset="0"/>
              </a:defRPr>
            </a:pPr>
            <a:endParaRPr lang="en-US"/>
          </a:p>
        </c:txPr>
        <c:crossAx val="76559104"/>
        <c:crosses val="autoZero"/>
        <c:crossBetween val="between"/>
        <c:dispUnits>
          <c:builtInUnit val="thousands"/>
          <c:dispUnitsLbl>
            <c:txPr>
              <a:bodyPr/>
              <a:lstStyle/>
              <a:p>
                <a:pPr>
                  <a:defRPr>
                    <a:latin typeface="Georgia" panose="02040502050405020303" pitchFamily="18" charset="0"/>
                  </a:defRPr>
                </a:pPr>
                <a:endParaRPr lang="en-US"/>
              </a:p>
            </c:txPr>
          </c:dispUnitsLbl>
        </c:dispUnits>
      </c:valAx>
    </c:plotArea>
    <c:legend>
      <c:legendPos val="r"/>
      <c:overlay val="0"/>
      <c:txPr>
        <a:bodyPr/>
        <a:lstStyle/>
        <a:p>
          <a:pPr>
            <a:defRPr>
              <a:latin typeface="Georgia" panose="02040502050405020303" pitchFamily="18" charset="0"/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Budgeted</c:v>
                </c:pt>
              </c:strCache>
            </c:strRef>
          </c:tx>
          <c:spPr>
            <a:solidFill>
              <a:srgbClr val="002060"/>
            </a:solidFill>
          </c:spPr>
          <c:invertIfNegative val="0"/>
          <c:cat>
            <c:strRef>
              <c:f>Sheet1!$A$2:$A$6</c:f>
              <c:strCache>
                <c:ptCount val="5"/>
                <c:pt idx="0">
                  <c:v>Country Club</c:v>
                </c:pt>
                <c:pt idx="1">
                  <c:v>Cart Barn</c:v>
                </c:pt>
                <c:pt idx="2">
                  <c:v>Craft Building</c:v>
                </c:pt>
                <c:pt idx="3">
                  <c:v>Police Building</c:v>
                </c:pt>
                <c:pt idx="4">
                  <c:v>North Star</c:v>
                </c:pt>
              </c:strCache>
            </c:strRef>
          </c:cat>
          <c:val>
            <c:numRef>
              <c:f>Sheet1!$B$2:$B$6</c:f>
              <c:numCache>
                <c:formatCode>_("$"* #,##0.00_);_("$"* \(#,##0.00\);_("$"* "-"??_);_(@_)</c:formatCode>
                <c:ptCount val="5"/>
                <c:pt idx="0">
                  <c:v>1600000</c:v>
                </c:pt>
                <c:pt idx="1">
                  <c:v>430000</c:v>
                </c:pt>
                <c:pt idx="2">
                  <c:v>75000</c:v>
                </c:pt>
                <c:pt idx="3">
                  <c:v>1155000</c:v>
                </c:pt>
                <c:pt idx="4">
                  <c:v>407000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DA3-44D0-8E20-2817BE2A117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Spent to Date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</c:spPr>
          <c:invertIfNegative val="0"/>
          <c:cat>
            <c:strRef>
              <c:f>Sheet1!$A$2:$A$6</c:f>
              <c:strCache>
                <c:ptCount val="5"/>
                <c:pt idx="0">
                  <c:v>Country Club</c:v>
                </c:pt>
                <c:pt idx="1">
                  <c:v>Cart Barn</c:v>
                </c:pt>
                <c:pt idx="2">
                  <c:v>Craft Building</c:v>
                </c:pt>
                <c:pt idx="3">
                  <c:v>Police Building</c:v>
                </c:pt>
                <c:pt idx="4">
                  <c:v>North Star</c:v>
                </c:pt>
              </c:strCache>
            </c:strRef>
          </c:cat>
          <c:val>
            <c:numRef>
              <c:f>Sheet1!$C$2:$C$6</c:f>
              <c:numCache>
                <c:formatCode>_("$"* #,##0.00_);_("$"* \(#,##0.00\);_("$"* "-"??_);_(@_)</c:formatCode>
                <c:ptCount val="5"/>
                <c:pt idx="0">
                  <c:v>116805</c:v>
                </c:pt>
                <c:pt idx="1">
                  <c:v>0</c:v>
                </c:pt>
                <c:pt idx="2">
                  <c:v>6548</c:v>
                </c:pt>
                <c:pt idx="3">
                  <c:v>5240</c:v>
                </c:pt>
                <c:pt idx="4">
                  <c:v>195461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DA3-44D0-8E20-2817BE2A1171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Over Budget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cat>
            <c:strRef>
              <c:f>Sheet1!$A$2:$A$6</c:f>
              <c:strCache>
                <c:ptCount val="5"/>
                <c:pt idx="0">
                  <c:v>Country Club</c:v>
                </c:pt>
                <c:pt idx="1">
                  <c:v>Cart Barn</c:v>
                </c:pt>
                <c:pt idx="2">
                  <c:v>Craft Building</c:v>
                </c:pt>
                <c:pt idx="3">
                  <c:v>Police Building</c:v>
                </c:pt>
                <c:pt idx="4">
                  <c:v>North Star</c:v>
                </c:pt>
              </c:strCache>
            </c:strRef>
          </c:cat>
          <c:val>
            <c:numRef>
              <c:f>Sheet1!$D$2:$D$6</c:f>
              <c:numCache>
                <c:formatCode>General</c:formatCode>
                <c:ptCount val="5"/>
              </c:numCache>
            </c:numRef>
          </c:val>
          <c:extLst>
            <c:ext xmlns:c16="http://schemas.microsoft.com/office/drawing/2014/chart" uri="{C3380CC4-5D6E-409C-BE32-E72D297353CC}">
              <c16:uniqueId val="{00000002-3DA3-44D0-8E20-2817BE2A1171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Completed /On Track w Budget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cat>
            <c:strRef>
              <c:f>Sheet1!$A$2:$A$6</c:f>
              <c:strCache>
                <c:ptCount val="5"/>
                <c:pt idx="0">
                  <c:v>Country Club</c:v>
                </c:pt>
                <c:pt idx="1">
                  <c:v>Cart Barn</c:v>
                </c:pt>
                <c:pt idx="2">
                  <c:v>Craft Building</c:v>
                </c:pt>
                <c:pt idx="3">
                  <c:v>Police Building</c:v>
                </c:pt>
                <c:pt idx="4">
                  <c:v>North Star</c:v>
                </c:pt>
              </c:strCache>
            </c:strRef>
          </c:cat>
          <c:val>
            <c:numRef>
              <c:f>Sheet1!$E$2:$E$6</c:f>
              <c:numCache>
                <c:formatCode>General</c:formatCode>
                <c:ptCount val="5"/>
              </c:numCache>
            </c:numRef>
          </c:val>
          <c:extLst>
            <c:ext xmlns:c16="http://schemas.microsoft.com/office/drawing/2014/chart" uri="{C3380CC4-5D6E-409C-BE32-E72D297353CC}">
              <c16:uniqueId val="{00000003-3DA3-44D0-8E20-2817BE2A117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76483584"/>
        <c:axId val="76485376"/>
      </c:barChart>
      <c:catAx>
        <c:axId val="7648358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b="1">
                <a:latin typeface="Georgia" panose="02040502050405020303" pitchFamily="18" charset="0"/>
              </a:defRPr>
            </a:pPr>
            <a:endParaRPr lang="en-US"/>
          </a:p>
        </c:txPr>
        <c:crossAx val="76485376"/>
        <c:crosses val="autoZero"/>
        <c:auto val="1"/>
        <c:lblAlgn val="ctr"/>
        <c:lblOffset val="100"/>
        <c:noMultiLvlLbl val="0"/>
      </c:catAx>
      <c:valAx>
        <c:axId val="76485376"/>
        <c:scaling>
          <c:orientation val="minMax"/>
        </c:scaling>
        <c:delete val="0"/>
        <c:axPos val="l"/>
        <c:majorGridlines/>
        <c:numFmt formatCode="_(&quot;$&quot;* #,##0.00_);_(&quot;$&quot;* \(#,##0.00\);_(&quot;$&quot;* &quot;-&quot;??_);_(@_)" sourceLinked="0"/>
        <c:majorTickMark val="out"/>
        <c:minorTickMark val="none"/>
        <c:tickLblPos val="nextTo"/>
        <c:txPr>
          <a:bodyPr/>
          <a:lstStyle/>
          <a:p>
            <a:pPr>
              <a:defRPr>
                <a:latin typeface="Georgia" panose="02040502050405020303" pitchFamily="18" charset="0"/>
              </a:defRPr>
            </a:pPr>
            <a:endParaRPr lang="en-US"/>
          </a:p>
        </c:txPr>
        <c:crossAx val="76483584"/>
        <c:crosses val="autoZero"/>
        <c:crossBetween val="between"/>
        <c:dispUnits>
          <c:builtInUnit val="thousands"/>
          <c:dispUnitsLbl>
            <c:txPr>
              <a:bodyPr/>
              <a:lstStyle/>
              <a:p>
                <a:pPr>
                  <a:defRPr>
                    <a:latin typeface="Georgia" panose="02040502050405020303" pitchFamily="18" charset="0"/>
                  </a:defRPr>
                </a:pPr>
                <a:endParaRPr lang="en-US"/>
              </a:p>
            </c:txPr>
          </c:dispUnitsLbl>
        </c:dispUnits>
      </c:valAx>
    </c:plotArea>
    <c:legend>
      <c:legendPos val="r"/>
      <c:layout>
        <c:manualLayout>
          <c:xMode val="edge"/>
          <c:yMode val="edge"/>
          <c:x val="0.70088104884947633"/>
          <c:y val="7.6296296296296293E-2"/>
          <c:w val="0.29911895115052367"/>
          <c:h val="0.51847185768445614"/>
        </c:manualLayout>
      </c:layout>
      <c:overlay val="0"/>
      <c:txPr>
        <a:bodyPr/>
        <a:lstStyle/>
        <a:p>
          <a:pPr>
            <a:defRPr sz="1600">
              <a:latin typeface="Georgia" panose="02040502050405020303" pitchFamily="18" charset="0"/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67" tIns="46584" rIns="93167" bIns="46584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67" tIns="46584" rIns="93167" bIns="46584" rtlCol="0"/>
          <a:lstStyle>
            <a:lvl1pPr algn="r">
              <a:defRPr sz="1200"/>
            </a:lvl1pPr>
          </a:lstStyle>
          <a:p>
            <a:fld id="{20EA5F0D-C1DC-412F-A146-DDB3A74B588F}" type="datetimeFigureOut">
              <a:rPr lang="en-US"/>
              <a:t>8/29/2019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8"/>
            <a:ext cx="3037840" cy="466433"/>
          </a:xfrm>
          <a:prstGeom prst="rect">
            <a:avLst/>
          </a:prstGeom>
        </p:spPr>
        <p:txBody>
          <a:bodyPr vert="horz" lIns="93167" tIns="46584" rIns="93167" bIns="46584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8"/>
            <a:ext cx="3037840" cy="466433"/>
          </a:xfrm>
          <a:prstGeom prst="rect">
            <a:avLst/>
          </a:prstGeom>
        </p:spPr>
        <p:txBody>
          <a:bodyPr vert="horz" lIns="93167" tIns="46584" rIns="93167" bIns="46584" rtlCol="0" anchor="b"/>
          <a:lstStyle>
            <a:lvl1pPr algn="r">
              <a:defRPr sz="1200"/>
            </a:lvl1pPr>
          </a:lstStyle>
          <a:p>
            <a:fld id="{7BAE14B8-3CC9-472D-9BC5-A84D80684DE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778275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67" tIns="46584" rIns="93167" bIns="46584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67" tIns="46584" rIns="93167" bIns="46584" rtlCol="0"/>
          <a:lstStyle>
            <a:lvl1pPr algn="r">
              <a:defRPr sz="1200"/>
            </a:lvl1pPr>
          </a:lstStyle>
          <a:p>
            <a:fld id="{A8CDE508-72C8-4AB5-AA9C-1584D31690E0}" type="datetimeFigureOut">
              <a:rPr lang="en-US"/>
              <a:t>8/29/2019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67" tIns="46584" rIns="93167" bIns="46584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3"/>
            <a:ext cx="5608320" cy="3137535"/>
          </a:xfrm>
          <a:prstGeom prst="rect">
            <a:avLst/>
          </a:prstGeom>
        </p:spPr>
        <p:txBody>
          <a:bodyPr vert="horz" lIns="93167" tIns="46584" rIns="93167" bIns="46584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8"/>
            <a:ext cx="3037840" cy="466433"/>
          </a:xfrm>
          <a:prstGeom prst="rect">
            <a:avLst/>
          </a:prstGeom>
        </p:spPr>
        <p:txBody>
          <a:bodyPr vert="horz" lIns="93167" tIns="46584" rIns="93167" bIns="46584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8"/>
            <a:ext cx="3037840" cy="466433"/>
          </a:xfrm>
          <a:prstGeom prst="rect">
            <a:avLst/>
          </a:prstGeom>
        </p:spPr>
        <p:txBody>
          <a:bodyPr vert="horz" lIns="93167" tIns="46584" rIns="93167" bIns="46584" rtlCol="0" anchor="b"/>
          <a:lstStyle>
            <a:lvl1pPr algn="r">
              <a:defRPr sz="1200"/>
            </a:lvl1pPr>
          </a:lstStyle>
          <a:p>
            <a:fld id="{7FB667E1-E601-4AAF-B95C-B25720D70A60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11136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680">
              <a:defRPr/>
            </a:pPr>
            <a:fld id="{4DFEEA39-9263-42E0-98A2-B14E77018930}" type="slidenum">
              <a:rPr lang="en-US">
                <a:solidFill>
                  <a:prstClr val="black"/>
                </a:solidFill>
                <a:latin typeface="Calibri"/>
              </a:rPr>
              <a:pPr defTabSz="931680">
                <a:defRPr/>
              </a:pPr>
              <a:t>31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115858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680">
              <a:defRPr/>
            </a:pPr>
            <a:fld id="{4DFEEA39-9263-42E0-98A2-B14E77018930}" type="slidenum">
              <a:rPr lang="en-US">
                <a:solidFill>
                  <a:prstClr val="black"/>
                </a:solidFill>
                <a:latin typeface="Calibri"/>
              </a:rPr>
              <a:pPr defTabSz="931680">
                <a:defRPr/>
              </a:pPr>
              <a:t>32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550226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203200" y="0"/>
            <a:ext cx="3778250" cy="6858001"/>
            <a:chOff x="203200" y="0"/>
            <a:chExt cx="3778250" cy="6858001"/>
          </a:xfrm>
        </p:grpSpPr>
        <p:sp>
          <p:nvSpPr>
            <p:cNvPr id="14" name="Freeform 6"/>
            <p:cNvSpPr/>
            <p:nvPr/>
          </p:nvSpPr>
          <p:spPr bwMode="auto">
            <a:xfrm>
              <a:off x="641350" y="0"/>
              <a:ext cx="1365250" cy="3971925"/>
            </a:xfrm>
            <a:custGeom>
              <a:avLst/>
              <a:gdLst/>
              <a:ahLst/>
              <a:cxnLst/>
              <a:rect l="0" t="0" r="r" b="b"/>
              <a:pathLst>
                <a:path w="860" h="2502">
                  <a:moveTo>
                    <a:pt x="0" y="2445"/>
                  </a:moveTo>
                  <a:lnTo>
                    <a:pt x="228" y="2502"/>
                  </a:lnTo>
                  <a:lnTo>
                    <a:pt x="860" y="0"/>
                  </a:lnTo>
                  <a:lnTo>
                    <a:pt x="620" y="0"/>
                  </a:lnTo>
                  <a:lnTo>
                    <a:pt x="0" y="244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5" name="Freeform 7"/>
            <p:cNvSpPr/>
            <p:nvPr/>
          </p:nvSpPr>
          <p:spPr bwMode="auto">
            <a:xfrm>
              <a:off x="203200" y="0"/>
              <a:ext cx="1336675" cy="3862388"/>
            </a:xfrm>
            <a:custGeom>
              <a:avLst/>
              <a:gdLst/>
              <a:ahLst/>
              <a:cxnLst/>
              <a:rect l="0" t="0" r="r" b="b"/>
              <a:pathLst>
                <a:path w="842" h="2433">
                  <a:moveTo>
                    <a:pt x="842" y="0"/>
                  </a:moveTo>
                  <a:lnTo>
                    <a:pt x="602" y="0"/>
                  </a:lnTo>
                  <a:lnTo>
                    <a:pt x="0" y="2376"/>
                  </a:lnTo>
                  <a:lnTo>
                    <a:pt x="228" y="2433"/>
                  </a:lnTo>
                  <a:lnTo>
                    <a:pt x="842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6" name="Freeform 8"/>
            <p:cNvSpPr/>
            <p:nvPr/>
          </p:nvSpPr>
          <p:spPr bwMode="auto">
            <a:xfrm>
              <a:off x="207963" y="3776663"/>
              <a:ext cx="1936750" cy="3081338"/>
            </a:xfrm>
            <a:custGeom>
              <a:avLst/>
              <a:gdLst/>
              <a:ahLst/>
              <a:cxnLst/>
              <a:rect l="0" t="0" r="r" b="b"/>
              <a:pathLst>
                <a:path w="1220" h="1941">
                  <a:moveTo>
                    <a:pt x="0" y="0"/>
                  </a:moveTo>
                  <a:lnTo>
                    <a:pt x="1166" y="1941"/>
                  </a:lnTo>
                  <a:lnTo>
                    <a:pt x="1220" y="19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0" name="Freeform 9"/>
            <p:cNvSpPr/>
            <p:nvPr/>
          </p:nvSpPr>
          <p:spPr bwMode="auto">
            <a:xfrm>
              <a:off x="646113" y="3886200"/>
              <a:ext cx="2373313" cy="2971800"/>
            </a:xfrm>
            <a:custGeom>
              <a:avLst/>
              <a:gdLst/>
              <a:ahLst/>
              <a:cxnLst/>
              <a:rect l="0" t="0" r="r" b="b"/>
              <a:pathLst>
                <a:path w="1495" h="1872">
                  <a:moveTo>
                    <a:pt x="1495" y="1872"/>
                  </a:moveTo>
                  <a:lnTo>
                    <a:pt x="0" y="0"/>
                  </a:lnTo>
                  <a:lnTo>
                    <a:pt x="1442" y="1872"/>
                  </a:lnTo>
                  <a:lnTo>
                    <a:pt x="1495" y="1872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1" name="Freeform 10"/>
            <p:cNvSpPr/>
            <p:nvPr/>
          </p:nvSpPr>
          <p:spPr bwMode="auto">
            <a:xfrm>
              <a:off x="641350" y="3881438"/>
              <a:ext cx="3340100" cy="2976563"/>
            </a:xfrm>
            <a:custGeom>
              <a:avLst/>
              <a:gdLst/>
              <a:ahLst/>
              <a:cxnLst/>
              <a:rect l="0" t="0" r="r" b="b"/>
              <a:pathLst>
                <a:path w="2104" h="1875">
                  <a:moveTo>
                    <a:pt x="0" y="0"/>
                  </a:moveTo>
                  <a:lnTo>
                    <a:pt x="3" y="3"/>
                  </a:lnTo>
                  <a:lnTo>
                    <a:pt x="1498" y="1875"/>
                  </a:lnTo>
                  <a:lnTo>
                    <a:pt x="2104" y="1875"/>
                  </a:lnTo>
                  <a:lnTo>
                    <a:pt x="228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2" name="Freeform 11"/>
            <p:cNvSpPr/>
            <p:nvPr/>
          </p:nvSpPr>
          <p:spPr bwMode="auto">
            <a:xfrm>
              <a:off x="203200" y="3771900"/>
              <a:ext cx="2660650" cy="3086100"/>
            </a:xfrm>
            <a:custGeom>
              <a:avLst/>
              <a:gdLst/>
              <a:ahLst/>
              <a:cxnLst/>
              <a:rect l="0" t="0" r="r" b="b"/>
              <a:pathLst>
                <a:path w="1676" h="1944">
                  <a:moveTo>
                    <a:pt x="1676" y="1944"/>
                  </a:moveTo>
                  <a:lnTo>
                    <a:pt x="264" y="111"/>
                  </a:lnTo>
                  <a:lnTo>
                    <a:pt x="225" y="60"/>
                  </a:lnTo>
                  <a:lnTo>
                    <a:pt x="228" y="60"/>
                  </a:lnTo>
                  <a:lnTo>
                    <a:pt x="264" y="111"/>
                  </a:lnTo>
                  <a:lnTo>
                    <a:pt x="234" y="69"/>
                  </a:lnTo>
                  <a:lnTo>
                    <a:pt x="228" y="57"/>
                  </a:lnTo>
                  <a:lnTo>
                    <a:pt x="222" y="54"/>
                  </a:lnTo>
                  <a:lnTo>
                    <a:pt x="0" y="0"/>
                  </a:lnTo>
                  <a:lnTo>
                    <a:pt x="3" y="3"/>
                  </a:lnTo>
                  <a:lnTo>
                    <a:pt x="1223" y="1944"/>
                  </a:lnTo>
                  <a:lnTo>
                    <a:pt x="1676" y="1944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39673" y="914401"/>
            <a:ext cx="6947127" cy="3488266"/>
          </a:xfrm>
        </p:spPr>
        <p:txBody>
          <a:bodyPr anchor="b">
            <a:normAutofit/>
          </a:bodyPr>
          <a:lstStyle>
            <a:lvl1pPr algn="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24238" y="4402666"/>
            <a:ext cx="5762563" cy="1364531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25773" y="6117336"/>
            <a:ext cx="857473" cy="365125"/>
          </a:xfrm>
        </p:spPr>
        <p:txBody>
          <a:bodyPr/>
          <a:lstStyle/>
          <a:p>
            <a:fld id="{444FA04C-D7CF-4861-95F0-3F5ACF508755}" type="datetimeFigureOut">
              <a:rPr lang="en-US" smtClean="0"/>
              <a:t>8/29/2019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23733" y="6117336"/>
            <a:ext cx="3609438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75320" y="6117336"/>
            <a:ext cx="411480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3" name="Freeform 12"/>
          <p:cNvSpPr/>
          <p:nvPr/>
        </p:nvSpPr>
        <p:spPr bwMode="auto">
          <a:xfrm>
            <a:off x="203200" y="3771900"/>
            <a:ext cx="361950" cy="90488"/>
          </a:xfrm>
          <a:custGeom>
            <a:avLst/>
            <a:gdLst/>
            <a:ahLst/>
            <a:cxnLst/>
            <a:rect l="0" t="0" r="r" b="b"/>
            <a:pathLst>
              <a:path w="228" h="57">
                <a:moveTo>
                  <a:pt x="228" y="57"/>
                </a:moveTo>
                <a:lnTo>
                  <a:pt x="0" y="0"/>
                </a:lnTo>
                <a:lnTo>
                  <a:pt x="222" y="54"/>
                </a:lnTo>
                <a:lnTo>
                  <a:pt x="228" y="57"/>
                </a:lnTo>
                <a:close/>
              </a:path>
            </a:pathLst>
          </a:custGeom>
          <a:solidFill>
            <a:srgbClr val="29ABE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24" name="Freeform 13"/>
          <p:cNvSpPr/>
          <p:nvPr/>
        </p:nvSpPr>
        <p:spPr bwMode="auto">
          <a:xfrm>
            <a:off x="560388" y="3867150"/>
            <a:ext cx="61913" cy="80963"/>
          </a:xfrm>
          <a:custGeom>
            <a:avLst/>
            <a:gdLst/>
            <a:ahLst/>
            <a:cxnLst/>
            <a:rect l="0" t="0" r="r" b="b"/>
            <a:pathLst>
              <a:path w="39" h="51">
                <a:moveTo>
                  <a:pt x="0" y="0"/>
                </a:moveTo>
                <a:lnTo>
                  <a:pt x="39" y="51"/>
                </a:lnTo>
                <a:lnTo>
                  <a:pt x="3" y="0"/>
                </a:lnTo>
                <a:lnTo>
                  <a:pt x="0" y="0"/>
                </a:lnTo>
                <a:close/>
              </a:path>
            </a:pathLst>
          </a:custGeom>
          <a:solidFill>
            <a:srgbClr val="29ABE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</p:spTree>
    <p:extLst>
      <p:ext uri="{BB962C8B-B14F-4D97-AF65-F5344CB8AC3E}">
        <p14:creationId xmlns:p14="http://schemas.microsoft.com/office/powerpoint/2010/main" val="1990379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3" y="4732865"/>
            <a:ext cx="751599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89975" y="932112"/>
            <a:ext cx="6171065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3523" y="5299603"/>
            <a:ext cx="751599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 smtClean="0"/>
              <a:pPr/>
              <a:t>8/29/2019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3531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4" y="685800"/>
            <a:ext cx="751599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343400"/>
            <a:ext cx="7515992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 smtClean="0"/>
              <a:pPr/>
              <a:t>8/29/2019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5667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969421" y="863023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72197" y="2819399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6741" y="685801"/>
            <a:ext cx="6974115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598235" y="3428999"/>
            <a:ext cx="6631128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3" y="4343400"/>
            <a:ext cx="751599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 smtClean="0"/>
              <a:pPr/>
              <a:t>8/29/2019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7553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5" y="3308581"/>
            <a:ext cx="751598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777381"/>
            <a:ext cx="751599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 smtClean="0"/>
              <a:pPr/>
              <a:t>8/29/2019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0172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969421" y="863023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72197" y="2819399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6741" y="685801"/>
            <a:ext cx="6974115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13525" y="3886200"/>
            <a:ext cx="751599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775200"/>
            <a:ext cx="751599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 smtClean="0"/>
              <a:pPr/>
              <a:t>8/29/2019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5627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5" y="685801"/>
            <a:ext cx="7515991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13524" y="3505200"/>
            <a:ext cx="7515992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343400"/>
            <a:ext cx="7515992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 smtClean="0"/>
              <a:pPr/>
              <a:t>8/29/2019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2790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 smtClean="0"/>
              <a:t>8/29/2019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293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01393" y="685800"/>
            <a:ext cx="1328123" cy="5105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3524" y="685800"/>
            <a:ext cx="6016373" cy="51054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 smtClean="0"/>
              <a:t>8/29/2019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785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07B39-D750-4717-8337-C85575F68725}" type="datetimeFigureOut">
              <a:rPr lang="en-US" smtClean="0"/>
              <a:t>8/29/2019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45440" y="2942602"/>
            <a:ext cx="7147931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72652" y="2944634"/>
            <a:ext cx="1190348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712714" y="3136658"/>
            <a:ext cx="910224" cy="2075688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45483" y="3055621"/>
            <a:ext cx="6947845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86826" y="4625268"/>
            <a:ext cx="762000" cy="4572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8B5F13F-7E1A-4580-A55C-09F2476A26E1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41822" y="4559276"/>
            <a:ext cx="6755166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38971" y="3139440"/>
            <a:ext cx="6760868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4648200"/>
            <a:ext cx="6553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3227033"/>
            <a:ext cx="66294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89533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07B39-D750-4717-8337-C85575F68725}" type="datetimeFigureOut">
              <a:rPr lang="en-US" smtClean="0"/>
              <a:t>8/29/2019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5F13F-7E1A-4580-A55C-09F2476A26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7649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133" y="457201"/>
            <a:ext cx="7704667" cy="19812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2133" y="2667000"/>
            <a:ext cx="7704667" cy="333281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44329" y="6108173"/>
            <a:ext cx="857473" cy="365125"/>
          </a:xfrm>
        </p:spPr>
        <p:txBody>
          <a:bodyPr/>
          <a:lstStyle/>
          <a:p>
            <a:fld id="{9E583DDF-CA54-461A-A486-592D2374C532}" type="datetimeFigureOut">
              <a:rPr lang="en-US" smtClean="0"/>
              <a:t>8/29/2019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72647" y="6108173"/>
            <a:ext cx="5314517" cy="365125"/>
          </a:xfrm>
        </p:spPr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58967" y="6108173"/>
            <a:ext cx="427833" cy="365125"/>
          </a:xfrm>
        </p:spPr>
        <p:txBody>
          <a:bodyPr/>
          <a:lstStyle/>
          <a:p>
            <a:fld id="{CA8D9AD5-F248-4919-864A-CFD76CC027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146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07B39-D750-4717-8337-C85575F68725}" type="datetimeFigureOut">
              <a:rPr lang="en-US" smtClean="0"/>
              <a:t>8/29/2019</a:t>
            </a:fld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51976" y="2946400"/>
            <a:ext cx="8265160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67656" y="3048000"/>
            <a:ext cx="8033800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5F13F-7E1A-4580-A55C-09F2476A26E1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3200399"/>
            <a:ext cx="76962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75496" y="4541520"/>
            <a:ext cx="7818120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4607510"/>
            <a:ext cx="76962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5757" y="3124200"/>
            <a:ext cx="7817599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1464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07B39-D750-4717-8337-C85575F68725}" type="datetimeFigureOut">
              <a:rPr lang="en-US" smtClean="0"/>
              <a:t>8/29/2019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5F13F-7E1A-4580-A55C-09F2476A26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657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8" y="1722438"/>
            <a:ext cx="4040188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2438400"/>
            <a:ext cx="4040188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400"/>
            <a:ext cx="4041775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07B39-D750-4717-8337-C85575F68725}" type="datetimeFigureOut">
              <a:rPr lang="en-US" smtClean="0"/>
              <a:t>8/29/2019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5F13F-7E1A-4580-A55C-09F2476A26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2904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07B39-D750-4717-8337-C85575F68725}" type="datetimeFigureOut">
              <a:rPr lang="en-US" smtClean="0"/>
              <a:t>8/29/2019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5F13F-7E1A-4580-A55C-09F2476A26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8759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ounded Rectangle 10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07B39-D750-4717-8337-C85575F68725}" type="datetimeFigureOut">
              <a:rPr lang="en-US" smtClean="0"/>
              <a:t>8/29/2019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5F13F-7E1A-4580-A55C-09F2476A26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4661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ounded Rectangle 11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685800"/>
            <a:ext cx="4572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07B39-D750-4717-8337-C85575F68725}" type="datetimeFigureOut">
              <a:rPr lang="en-US" smtClean="0"/>
              <a:t>8/29/2019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5F13F-7E1A-4580-A55C-09F2476A26E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60034" y="1505712"/>
            <a:ext cx="2716566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76690" y="1642472"/>
            <a:ext cx="2483254" cy="3234328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0" y="2971800"/>
            <a:ext cx="2298634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0" y="1734312"/>
            <a:ext cx="2298634" cy="1191620"/>
          </a:xfrm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6439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621437"/>
            <a:ext cx="77724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07B39-D750-4717-8337-C85575F68725}" type="datetimeFigureOut">
              <a:rPr lang="en-US" smtClean="0"/>
              <a:t>8/29/2019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5F13F-7E1A-4580-A55C-09F2476A26E1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85800" y="4953000"/>
            <a:ext cx="77724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61999" y="5029200"/>
            <a:ext cx="7600765" cy="120292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914400" y="5638800"/>
            <a:ext cx="7328514" cy="451696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05589" y="5074920"/>
            <a:ext cx="7946136" cy="109728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5656556"/>
            <a:ext cx="7244736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05400"/>
            <a:ext cx="7328514" cy="523043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30392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07B39-D750-4717-8337-C85575F68725}" type="datetimeFigureOut">
              <a:rPr lang="en-US" smtClean="0"/>
              <a:t>8/29/2019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5F13F-7E1A-4580-A55C-09F2476A26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9773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61702" y="228600"/>
            <a:ext cx="1859280" cy="612263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55225" y="351409"/>
            <a:ext cx="1672235" cy="587701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77" y="395427"/>
            <a:ext cx="1485531" cy="578898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0999"/>
            <a:ext cx="6172200" cy="57912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07B39-D750-4717-8337-C85575F68725}" type="datetimeFigureOut">
              <a:rPr lang="en-US" smtClean="0"/>
              <a:t>8/29/2019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5F13F-7E1A-4580-A55C-09F2476A26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6594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6995" y="2666998"/>
            <a:ext cx="6699805" cy="2360071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86998" y="5027070"/>
            <a:ext cx="6699802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 smtClean="0"/>
              <a:t>8/29/2019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73317" y="6116070"/>
            <a:ext cx="413483" cy="365125"/>
          </a:xfrm>
        </p:spPr>
        <p:txBody>
          <a:bodyPr/>
          <a:lstStyle/>
          <a:p>
            <a:fld id="{CA8D9AD5-F248-4919-864A-CFD76CC027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092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133" y="685801"/>
            <a:ext cx="7704667" cy="175259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2133" y="2667000"/>
            <a:ext cx="3739896" cy="336867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46904" y="2667000"/>
            <a:ext cx="3739896" cy="334682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A72D1-64D5-4552-ACDD-1CCE5F7F800D}" type="datetimeFigureOut">
              <a:rPr lang="en-US" smtClean="0"/>
              <a:t>8/29/2019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3F29E-967E-4B69-BEAA-E3504E4378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681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29481" y="2658533"/>
            <a:ext cx="345629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13523" y="3335336"/>
            <a:ext cx="3672248" cy="2665259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1710" y="2667000"/>
            <a:ext cx="3467806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57266" y="3335336"/>
            <a:ext cx="3672248" cy="2665259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 smtClean="0"/>
              <a:pPr/>
              <a:t>8/29/2019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497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 smtClean="0"/>
              <a:t>8/29/2019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386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 smtClean="0"/>
              <a:t>8/29/2019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907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4" y="1600200"/>
            <a:ext cx="2662534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7553" y="685800"/>
            <a:ext cx="4681962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3524" y="2971800"/>
            <a:ext cx="2662534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 smtClean="0"/>
              <a:t>8/29/2019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907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2332" y="1752599"/>
            <a:ext cx="4070679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97495" y="914400"/>
            <a:ext cx="2461371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2332" y="3124199"/>
            <a:ext cx="4070679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 smtClean="0"/>
              <a:pPr/>
              <a:t>8/29/2019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9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2132013" cy="6858001"/>
            <a:chOff x="0" y="0"/>
            <a:chExt cx="2132013" cy="6858001"/>
          </a:xfrm>
        </p:grpSpPr>
        <p:sp>
          <p:nvSpPr>
            <p:cNvPr id="15" name="Freeform 6"/>
            <p:cNvSpPr/>
            <p:nvPr/>
          </p:nvSpPr>
          <p:spPr bwMode="auto">
            <a:xfrm>
              <a:off x="0" y="0"/>
              <a:ext cx="1073150" cy="5291138"/>
            </a:xfrm>
            <a:custGeom>
              <a:avLst/>
              <a:gdLst/>
              <a:ahLst/>
              <a:cxnLst/>
              <a:rect l="0" t="0" r="r" b="b"/>
              <a:pathLst>
                <a:path w="676" h="3333">
                  <a:moveTo>
                    <a:pt x="0" y="3132"/>
                  </a:moveTo>
                  <a:lnTo>
                    <a:pt x="0" y="3312"/>
                  </a:lnTo>
                  <a:lnTo>
                    <a:pt x="126" y="3333"/>
                  </a:lnTo>
                  <a:lnTo>
                    <a:pt x="676" y="0"/>
                  </a:lnTo>
                  <a:lnTo>
                    <a:pt x="514" y="0"/>
                  </a:lnTo>
                  <a:lnTo>
                    <a:pt x="0" y="313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6" name="Freeform 7"/>
            <p:cNvSpPr/>
            <p:nvPr/>
          </p:nvSpPr>
          <p:spPr bwMode="auto">
            <a:xfrm>
              <a:off x="0" y="0"/>
              <a:ext cx="758825" cy="4624388"/>
            </a:xfrm>
            <a:custGeom>
              <a:avLst/>
              <a:gdLst/>
              <a:ahLst/>
              <a:cxnLst/>
              <a:rect l="0" t="0" r="r" b="b"/>
              <a:pathLst>
                <a:path w="478" h="2913">
                  <a:moveTo>
                    <a:pt x="478" y="0"/>
                  </a:moveTo>
                  <a:lnTo>
                    <a:pt x="318" y="0"/>
                  </a:lnTo>
                  <a:lnTo>
                    <a:pt x="0" y="1938"/>
                  </a:lnTo>
                  <a:lnTo>
                    <a:pt x="0" y="2913"/>
                  </a:lnTo>
                  <a:lnTo>
                    <a:pt x="478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7" name="Freeform 8"/>
            <p:cNvSpPr/>
            <p:nvPr/>
          </p:nvSpPr>
          <p:spPr bwMode="auto">
            <a:xfrm>
              <a:off x="0" y="5662613"/>
              <a:ext cx="906463" cy="1195388"/>
            </a:xfrm>
            <a:custGeom>
              <a:avLst/>
              <a:gdLst/>
              <a:ahLst/>
              <a:cxnLst/>
              <a:rect l="0" t="0" r="r" b="b"/>
              <a:pathLst>
                <a:path w="571" h="753">
                  <a:moveTo>
                    <a:pt x="0" y="0"/>
                  </a:moveTo>
                  <a:lnTo>
                    <a:pt x="0" y="12"/>
                  </a:lnTo>
                  <a:lnTo>
                    <a:pt x="538" y="753"/>
                  </a:lnTo>
                  <a:lnTo>
                    <a:pt x="571" y="7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8" name="Freeform 9"/>
            <p:cNvSpPr/>
            <p:nvPr/>
          </p:nvSpPr>
          <p:spPr bwMode="auto">
            <a:xfrm>
              <a:off x="0" y="5295900"/>
              <a:ext cx="1487488" cy="1562100"/>
            </a:xfrm>
            <a:custGeom>
              <a:avLst/>
              <a:gdLst/>
              <a:ahLst/>
              <a:cxnLst/>
              <a:rect l="0" t="0" r="r" b="b"/>
              <a:pathLst>
                <a:path w="937" h="984">
                  <a:moveTo>
                    <a:pt x="0" y="0"/>
                  </a:moveTo>
                  <a:lnTo>
                    <a:pt x="0" y="3"/>
                  </a:lnTo>
                  <a:lnTo>
                    <a:pt x="901" y="984"/>
                  </a:lnTo>
                  <a:lnTo>
                    <a:pt x="937" y="9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9" name="Freeform 10"/>
            <p:cNvSpPr/>
            <p:nvPr/>
          </p:nvSpPr>
          <p:spPr bwMode="auto">
            <a:xfrm>
              <a:off x="0" y="5257800"/>
              <a:ext cx="2132013" cy="1600200"/>
            </a:xfrm>
            <a:custGeom>
              <a:avLst/>
              <a:gdLst/>
              <a:ahLst/>
              <a:cxnLst/>
              <a:rect l="0" t="0" r="r" b="b"/>
              <a:pathLst>
                <a:path w="1343" h="1008">
                  <a:moveTo>
                    <a:pt x="0" y="24"/>
                  </a:moveTo>
                  <a:lnTo>
                    <a:pt x="937" y="1008"/>
                  </a:lnTo>
                  <a:lnTo>
                    <a:pt x="1343" y="1008"/>
                  </a:lnTo>
                  <a:lnTo>
                    <a:pt x="126" y="21"/>
                  </a:lnTo>
                  <a:lnTo>
                    <a:pt x="0" y="0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0" name="Freeform 11"/>
            <p:cNvSpPr/>
            <p:nvPr/>
          </p:nvSpPr>
          <p:spPr bwMode="auto">
            <a:xfrm>
              <a:off x="0" y="5357813"/>
              <a:ext cx="1377950" cy="1500188"/>
            </a:xfrm>
            <a:custGeom>
              <a:avLst/>
              <a:gdLst/>
              <a:ahLst/>
              <a:cxnLst/>
              <a:rect l="0" t="0" r="r" b="b"/>
              <a:pathLst>
                <a:path w="868" h="945">
                  <a:moveTo>
                    <a:pt x="0" y="192"/>
                  </a:moveTo>
                  <a:lnTo>
                    <a:pt x="571" y="945"/>
                  </a:lnTo>
                  <a:lnTo>
                    <a:pt x="868" y="945"/>
                  </a:lnTo>
                  <a:lnTo>
                    <a:pt x="0" y="0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82133" y="457201"/>
            <a:ext cx="7704667" cy="19812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2134" y="2667000"/>
            <a:ext cx="7704666" cy="33569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8679" y="6116070"/>
            <a:ext cx="8574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9E583DDF-CA54-461A-A486-592D2374C532}" type="datetimeFigureOut">
              <a:rPr lang="en-US" smtClean="0"/>
              <a:pPr/>
              <a:t>8/29/2019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86997" y="6116070"/>
            <a:ext cx="5314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73317" y="6116070"/>
            <a:ext cx="4134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CA8D9AD5-F248-4919-864A-CFD76CC027D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913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7" r:id="rId1"/>
    <p:sldLayoutId id="2147483858" r:id="rId2"/>
    <p:sldLayoutId id="2147483859" r:id="rId3"/>
    <p:sldLayoutId id="2147483860" r:id="rId4"/>
    <p:sldLayoutId id="2147483861" r:id="rId5"/>
    <p:sldLayoutId id="2147483862" r:id="rId6"/>
    <p:sldLayoutId id="2147483863" r:id="rId7"/>
    <p:sldLayoutId id="2147483864" r:id="rId8"/>
    <p:sldLayoutId id="2147483865" r:id="rId9"/>
    <p:sldLayoutId id="2147483866" r:id="rId10"/>
    <p:sldLayoutId id="2147483867" r:id="rId11"/>
    <p:sldLayoutId id="2147483868" r:id="rId12"/>
    <p:sldLayoutId id="2147483869" r:id="rId13"/>
    <p:sldLayoutId id="2147483870" r:id="rId14"/>
    <p:sldLayoutId id="2147483871" r:id="rId15"/>
    <p:sldLayoutId id="2147483872" r:id="rId16"/>
    <p:sldLayoutId id="2147483873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ounded Rectangle 6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82296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04807B39-D750-4717-8337-C85575F68725}" type="datetimeFigureOut">
              <a:rPr lang="en-US" smtClean="0"/>
              <a:t>8/29/2019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98B5F13F-7E1A-4580-A55C-09F2476A26E1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74320" y="278166"/>
            <a:ext cx="859536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2863" y="372862"/>
            <a:ext cx="8380520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3364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7" r:id="rId1"/>
    <p:sldLayoutId id="2147483888" r:id="rId2"/>
    <p:sldLayoutId id="2147483889" r:id="rId3"/>
    <p:sldLayoutId id="2147483890" r:id="rId4"/>
    <p:sldLayoutId id="2147483891" r:id="rId5"/>
    <p:sldLayoutId id="2147483892" r:id="rId6"/>
    <p:sldLayoutId id="2147483893" r:id="rId7"/>
    <p:sldLayoutId id="2147483894" r:id="rId8"/>
    <p:sldLayoutId id="2147483895" r:id="rId9"/>
    <p:sldLayoutId id="2147483896" r:id="rId10"/>
    <p:sldLayoutId id="214748389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5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39674" y="1227910"/>
            <a:ext cx="6947127" cy="3488266"/>
          </a:xfrm>
        </p:spPr>
        <p:txBody>
          <a:bodyPr/>
          <a:lstStyle/>
          <a:p>
            <a:pPr algn="ctr"/>
            <a:r>
              <a:rPr lang="en-US" dirty="0">
                <a:latin typeface="Franklin Gothic Medium" panose="020B0603020102020204" pitchFamily="34" charset="0"/>
              </a:rPr>
              <a:t>Board of Directors Meeting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2924238" y="5219806"/>
            <a:ext cx="5762563" cy="1364531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Franklin Gothic Medium" panose="020B0603020102020204" pitchFamily="34" charset="0"/>
              </a:rPr>
              <a:t>August 31, 2019</a:t>
            </a:r>
          </a:p>
        </p:txBody>
      </p:sp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AE8B65F5-0B3A-4AD2-B8C4-7300C4DBC3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1" y="273663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177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884" y="189214"/>
            <a:ext cx="8042276" cy="1645920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Franklin Gothic Medium" panose="020B0603020102020204" pitchFamily="34" charset="0"/>
              </a:rPr>
              <a:t>Headwinds to Budget</a:t>
            </a:r>
            <a:endParaRPr lang="en-US" sz="2700" dirty="0">
              <a:latin typeface="Franklin Gothic Medium" panose="020B0603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7760" y="1900898"/>
            <a:ext cx="7772400" cy="4771186"/>
          </a:xfrm>
        </p:spPr>
        <p:txBody>
          <a:bodyPr>
            <a:noAutofit/>
          </a:bodyPr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400" dirty="0">
                <a:latin typeface="Franklin Gothic Medium" panose="020B0603020102020204" pitchFamily="34" charset="0"/>
              </a:rPr>
              <a:t>Chemicals Golf Course					     $30,000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dirty="0">
                <a:latin typeface="Franklin Gothic Medium" panose="020B0603020102020204" pitchFamily="34" charset="0"/>
              </a:rPr>
              <a:t>Compensation Study							  30,000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400" dirty="0">
                <a:latin typeface="Franklin Gothic Medium" panose="020B0603020102020204" pitchFamily="34" charset="0"/>
              </a:rPr>
              <a:t>Restrooms Beach Club				Approx.   5,000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dirty="0">
                <a:latin typeface="Franklin Gothic Medium" panose="020B0603020102020204" pitchFamily="34" charset="0"/>
              </a:rPr>
              <a:t>Marina Docks Security Guard		Approx.   2,500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400" dirty="0">
                <a:latin typeface="Franklin Gothic Medium" panose="020B0603020102020204" pitchFamily="34" charset="0"/>
              </a:rPr>
              <a:t>New Capital							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dirty="0">
                <a:latin typeface="Franklin Gothic Medium" panose="020B0603020102020204" pitchFamily="34" charset="0"/>
              </a:rPr>
              <a:t>	Policy Change not Budgeted			        12,000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400" dirty="0">
                <a:latin typeface="Franklin Gothic Medium" panose="020B0603020102020204" pitchFamily="34" charset="0"/>
              </a:rPr>
              <a:t>Crabbing Pier									   22</a:t>
            </a:r>
            <a:r>
              <a:rPr lang="en-US" dirty="0">
                <a:latin typeface="Franklin Gothic Medium" panose="020B0603020102020204" pitchFamily="34" charset="0"/>
              </a:rPr>
              <a:t>,500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400" dirty="0">
                <a:latin typeface="Franklin Gothic Medium" panose="020B0603020102020204" pitchFamily="34" charset="0"/>
              </a:rPr>
              <a:t>Referendum										</a:t>
            </a:r>
            <a:r>
              <a:rPr lang="en-US" sz="2400" u="sng" dirty="0">
                <a:latin typeface="Franklin Gothic Medium" panose="020B0603020102020204" pitchFamily="34" charset="0"/>
              </a:rPr>
              <a:t>?????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400" dirty="0">
                <a:latin typeface="Franklin Gothic Medium" panose="020B0603020102020204" pitchFamily="34" charset="0"/>
              </a:rPr>
              <a:t>											</a:t>
            </a:r>
            <a:r>
              <a:rPr lang="en-US" dirty="0">
                <a:latin typeface="Franklin Gothic Medium" panose="020B0603020102020204" pitchFamily="34" charset="0"/>
              </a:rPr>
              <a:t>     </a:t>
            </a:r>
            <a:r>
              <a:rPr lang="en-US" sz="2400" dirty="0">
                <a:latin typeface="Franklin Gothic Medium" panose="020B0603020102020204" pitchFamily="34" charset="0"/>
              </a:rPr>
              <a:t>$102,000</a:t>
            </a:r>
          </a:p>
          <a:p>
            <a:pPr marL="0" indent="0">
              <a:spcBef>
                <a:spcPts val="0"/>
              </a:spcBef>
              <a:buNone/>
            </a:pPr>
            <a:endParaRPr lang="en-US" sz="2400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3620722-2932-4255-83A6-316422215D0C}"/>
              </a:ext>
            </a:extLst>
          </p:cNvPr>
          <p:cNvCxnSpPr/>
          <p:nvPr/>
        </p:nvCxnSpPr>
        <p:spPr>
          <a:xfrm>
            <a:off x="6629404" y="6296296"/>
            <a:ext cx="1371600" cy="0"/>
          </a:xfrm>
          <a:prstGeom prst="line">
            <a:avLst/>
          </a:prstGeom>
          <a:ln w="381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1293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2228678" y="891822"/>
            <a:ext cx="6694415" cy="5943653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30ACEC">
                  <a:lumMod val="60000"/>
                  <a:lumOff val="40000"/>
                </a:srgbClr>
              </a:buClr>
              <a:buSzPct val="110000"/>
              <a:buFont typeface="Wingdings 2" pitchFamily="18" charset="2"/>
              <a:buNone/>
              <a:tabLst/>
              <a:defRPr/>
            </a:pPr>
            <a:r>
              <a:rPr kumimoji="0" lang="en-US" sz="21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Favorable: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30ACEC">
                  <a:lumMod val="60000"/>
                  <a:lumOff val="40000"/>
                </a:srgbClr>
              </a:buClr>
              <a:buSzPct val="110000"/>
              <a:buFont typeface="Wingdings 2" pitchFamily="18" charset="2"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Yacht Club		         		                           $107,000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30ACEC">
                  <a:lumMod val="60000"/>
                  <a:lumOff val="40000"/>
                </a:srgbClr>
              </a:buClr>
              <a:buSzPct val="110000"/>
              <a:buFont typeface="Wingdings 2" pitchFamily="18" charset="2"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Beach Parking	          		                                37,000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30ACEC">
                  <a:lumMod val="60000"/>
                  <a:lumOff val="40000"/>
                </a:srgbClr>
              </a:buClr>
              <a:buSzPct val="110000"/>
              <a:buFont typeface="Wingdings 2" pitchFamily="18" charset="2"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Rec &amp; Parks		                                                   40,000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30ACEC">
                  <a:lumMod val="60000"/>
                  <a:lumOff val="40000"/>
                </a:srgbClr>
              </a:buClr>
              <a:buSzPct val="110000"/>
              <a:buFont typeface="Wingdings 2" pitchFamily="18" charset="2"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Public Works		                   	                                33,000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30ACEC">
                  <a:lumMod val="60000"/>
                  <a:lumOff val="40000"/>
                </a:srgbClr>
              </a:buClr>
              <a:buSzPct val="110000"/>
              <a:buFont typeface="Wingdings 2" pitchFamily="18" charset="2"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Beach Club			                                53,000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30ACEC">
                  <a:lumMod val="60000"/>
                  <a:lumOff val="40000"/>
                </a:srgbClr>
              </a:buClr>
              <a:buSzPct val="110000"/>
              <a:buFont typeface="Wingdings 2" pitchFamily="18" charset="2"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Golf Ops/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Maint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.		                                                     2,000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30ACEC">
                  <a:lumMod val="60000"/>
                  <a:lumOff val="40000"/>
                </a:srgbClr>
              </a:buClr>
              <a:buSzPct val="110000"/>
              <a:buFont typeface="Wingdings 2" pitchFamily="18" charset="2"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GM Office 			                                                   20,000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30ACEC">
                  <a:lumMod val="60000"/>
                  <a:lumOff val="40000"/>
                </a:srgbClr>
              </a:buClr>
              <a:buSzPct val="110000"/>
              <a:buFont typeface="Wingdings 2" pitchFamily="18" charset="2"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Marinas				                                36,000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30ACEC">
                  <a:lumMod val="60000"/>
                  <a:lumOff val="40000"/>
                </a:srgbClr>
              </a:buClr>
              <a:buSzPct val="110000"/>
              <a:buFont typeface="Wingdings 2" pitchFamily="18" charset="2"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Finance/Admin.				             28,000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30ACEC">
                  <a:lumMod val="60000"/>
                  <a:lumOff val="40000"/>
                </a:srgbClr>
              </a:buClr>
              <a:buSzPct val="110000"/>
              <a:buFont typeface="Wingdings 2" pitchFamily="18" charset="2"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Other 				                                  </a:t>
            </a:r>
            <a:r>
              <a:rPr kumimoji="0" lang="en-US" sz="21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3,000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30ACEC">
                  <a:lumMod val="60000"/>
                  <a:lumOff val="40000"/>
                </a:srgbClr>
              </a:buClr>
              <a:buSzPct val="110000"/>
              <a:buFont typeface="Wingdings 2" pitchFamily="18" charset="2"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TOTAL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			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                                              $359,000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ACEC">
                  <a:lumMod val="60000"/>
                  <a:lumOff val="40000"/>
                </a:srgbClr>
              </a:buClr>
              <a:buSzPct val="110000"/>
              <a:buFont typeface="Wingdings 2" pitchFamily="18" charset="2"/>
              <a:buNone/>
              <a:tabLst/>
              <a:defRPr/>
            </a:pPr>
            <a:endParaRPr kumimoji="0" lang="en-US" sz="21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Medium" panose="020B06030201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30ACEC">
                  <a:lumMod val="60000"/>
                  <a:lumOff val="40000"/>
                </a:srgbClr>
              </a:buClr>
              <a:buSzPct val="110000"/>
              <a:buFont typeface="Wingdings 2" pitchFamily="18" charset="2"/>
              <a:buNone/>
              <a:tabLst/>
              <a:defRPr/>
            </a:pPr>
            <a:r>
              <a:rPr kumimoji="0" lang="en-US" sz="21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Unfavorable: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30ACEC">
                  <a:lumMod val="60000"/>
                  <a:lumOff val="40000"/>
                </a:srgbClr>
              </a:buClr>
              <a:buSzPct val="110000"/>
              <a:buFont typeface="Wingdings 2" pitchFamily="18" charset="2"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Aquatics	                                     	                                              ($17,000)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30ACEC">
                  <a:lumMod val="60000"/>
                  <a:lumOff val="40000"/>
                </a:srgbClr>
              </a:buClr>
              <a:buSzPct val="110000"/>
              <a:buFont typeface="Wingdings 2" pitchFamily="18" charset="2"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Public Relations			                             (18,000)       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30ACEC">
                  <a:lumMod val="60000"/>
                  <a:lumOff val="40000"/>
                </a:srgbClr>
              </a:buClr>
              <a:buSzPct val="110000"/>
              <a:buFont typeface="Wingdings 2" pitchFamily="18" charset="2"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Police		</a:t>
            </a:r>
            <a:r>
              <a:rPr kumimoji="0" lang="en-US" sz="21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                                                                      (7,000)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30ACEC">
                  <a:lumMod val="60000"/>
                  <a:lumOff val="40000"/>
                </a:srgbClr>
              </a:buClr>
              <a:buSzPct val="110000"/>
              <a:buFont typeface="Wingdings 2" pitchFamily="18" charset="2"/>
              <a:buNone/>
              <a:tabLst/>
              <a:defRPr/>
            </a:pPr>
            <a:r>
              <a:rPr kumimoji="0" lang="en-US" sz="21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Tennis/Platform				            (6,000)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30ACEC">
                  <a:lumMod val="60000"/>
                  <a:lumOff val="40000"/>
                </a:srgbClr>
              </a:buClr>
              <a:buSzPct val="110000"/>
              <a:buFont typeface="Wingdings 2" pitchFamily="18" charset="2"/>
              <a:buNone/>
              <a:tabLst/>
              <a:defRPr/>
            </a:pPr>
            <a:r>
              <a:rPr lang="en-US" sz="2100" dirty="0">
                <a:solidFill>
                  <a:prstClr val="black"/>
                </a:solidFill>
                <a:latin typeface="Franklin Gothic Medium" panose="020B0603020102020204" pitchFamily="34" charset="0"/>
              </a:rPr>
              <a:t>CPI					            </a:t>
            </a:r>
            <a:r>
              <a:rPr lang="en-US" sz="2100" u="sng" dirty="0">
                <a:solidFill>
                  <a:prstClr val="black"/>
                </a:solidFill>
                <a:latin typeface="Franklin Gothic Medium" panose="020B0603020102020204" pitchFamily="34" charset="0"/>
              </a:rPr>
              <a:t>(2,000)</a:t>
            </a:r>
            <a:endParaRPr kumimoji="0" lang="en-US" sz="21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Medium" panose="020B06030201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30ACEC">
                  <a:lumMod val="60000"/>
                  <a:lumOff val="40000"/>
                </a:srgbClr>
              </a:buClr>
              <a:buSzPct val="110000"/>
              <a:buFont typeface="Wingdings 2" pitchFamily="18" charset="2"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TOTAL			                                              ($50,000)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30ACEC">
                  <a:lumMod val="60000"/>
                  <a:lumOff val="40000"/>
                </a:srgbClr>
              </a:buClr>
              <a:buSzPct val="110000"/>
              <a:buFont typeface="Wingdings 2" pitchFamily="18" charset="2"/>
              <a:buNone/>
              <a:tabLst/>
              <a:defRPr/>
            </a:pP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Medium" panose="020B06030201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30ACEC">
                  <a:lumMod val="60000"/>
                  <a:lumOff val="40000"/>
                </a:srgbClr>
              </a:buClr>
              <a:buSzPct val="110000"/>
              <a:buFont typeface="Wingdings 2" pitchFamily="18" charset="2"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NET FAVORABLE	             	        	         APPROX    $309,000</a:t>
            </a: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	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Medium" panose="020B0603020102020204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550A819-BF78-4F05-908A-98FA21C11019}"/>
              </a:ext>
            </a:extLst>
          </p:cNvPr>
          <p:cNvSpPr txBox="1"/>
          <p:nvPr/>
        </p:nvSpPr>
        <p:spPr>
          <a:xfrm>
            <a:off x="1850575" y="22524"/>
            <a:ext cx="6400800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July Financial Change Detail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prstClr val="black"/>
                </a:solidFill>
                <a:latin typeface="Franklin Gothic Medium" panose="020B0603020102020204" pitchFamily="34" charset="0"/>
              </a:rPr>
              <a:t>5/1/19 – 7/31/19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(3 months)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7E7A185-A3E9-467C-B6CC-12C2AFA452EF}"/>
              </a:ext>
            </a:extLst>
          </p:cNvPr>
          <p:cNvCxnSpPr/>
          <p:nvPr/>
        </p:nvCxnSpPr>
        <p:spPr>
          <a:xfrm>
            <a:off x="7256435" y="6479176"/>
            <a:ext cx="914400" cy="0"/>
          </a:xfrm>
          <a:prstGeom prst="line">
            <a:avLst/>
          </a:prstGeom>
          <a:ln w="381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7149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31101" y="5562600"/>
            <a:ext cx="7406640" cy="609600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August 31</a:t>
            </a:r>
            <a:r>
              <a:rPr lang="en-US" baseline="300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st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, 2019 Board Meeting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3048000"/>
            <a:ext cx="7406640" cy="1472184"/>
          </a:xfrm>
        </p:spPr>
        <p:txBody>
          <a:bodyPr>
            <a:normAutofit/>
          </a:bodyPr>
          <a:lstStyle/>
          <a:p>
            <a:pPr algn="ctr"/>
            <a:r>
              <a:rPr lang="en-US" b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Operational &amp; Facility Update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109" y="609600"/>
            <a:ext cx="1952625" cy="179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4528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Operational Update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742950" lvl="1" indent="-285750"/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Public Works/Drainage</a:t>
            </a:r>
          </a:p>
          <a:p>
            <a:pPr marL="742950" lvl="1" indent="-285750"/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Roads</a:t>
            </a:r>
          </a:p>
          <a:p>
            <a:pPr marL="742950" lvl="1" indent="-285750"/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Bulkheads</a:t>
            </a:r>
          </a:p>
          <a:p>
            <a:pPr marL="742950" lvl="1" indent="-285750"/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Dredging</a:t>
            </a:r>
          </a:p>
          <a:p>
            <a:pPr marL="742950" lvl="1" indent="-285750"/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Major Projects</a:t>
            </a:r>
          </a:p>
          <a:p>
            <a:pPr marL="742950" lvl="1" indent="-285750"/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Amenities</a:t>
            </a:r>
          </a:p>
          <a:p>
            <a:pPr marL="457200" lvl="1" indent="0">
              <a:buNone/>
            </a:pPr>
            <a:endParaRPr lang="en-US" sz="3200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4294967295"/>
          </p:nvPr>
        </p:nvSpPr>
        <p:spPr>
          <a:xfrm>
            <a:off x="5102225" y="1535113"/>
            <a:ext cx="4041775" cy="639762"/>
          </a:xfrm>
        </p:spPr>
        <p:txBody>
          <a:bodyPr>
            <a:normAutofit/>
          </a:bodyPr>
          <a:lstStyle/>
          <a:p>
            <a:endParaRPr lang="en-US" dirty="0">
              <a:latin typeface="Garamond" panose="02020404030301010803" pitchFamily="18" charset="0"/>
            </a:endParaRPr>
          </a:p>
          <a:p>
            <a:endParaRPr lang="en-US" dirty="0">
              <a:latin typeface="Garamond" panose="02020404030301010803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58139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3352800"/>
            <a:ext cx="7851648" cy="1066800"/>
          </a:xfrm>
        </p:spPr>
        <p:txBody>
          <a:bodyPr>
            <a:noAutofit/>
          </a:bodyPr>
          <a:lstStyle/>
          <a:p>
            <a:pPr algn="ctr"/>
            <a:r>
              <a:rPr lang="en-US" sz="60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Drainage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762000"/>
            <a:ext cx="1952625" cy="179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8424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6089" y="533400"/>
            <a:ext cx="8229600" cy="627888"/>
          </a:xfrm>
        </p:spPr>
        <p:txBody>
          <a:bodyPr>
            <a:noAutofit/>
          </a:bodyPr>
          <a:lstStyle/>
          <a:p>
            <a:pPr algn="ctr"/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Drainage Fiscal Year 2019/2020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447800"/>
          <a:ext cx="8229600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Cambria" panose="02040503050406030204" pitchFamily="18" charset="0"/>
                        </a:rPr>
                        <a:t>Project to be done: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Cambria" panose="02040503050406030204" pitchFamily="18" charset="0"/>
                        </a:rPr>
                        <a:t>Estimated Cost: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Cambria" panose="02040503050406030204" pitchFamily="18" charset="0"/>
                        </a:rPr>
                        <a:t>Watertown Pipe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Cambria" panose="02040503050406030204" pitchFamily="18" charset="0"/>
                        </a:rPr>
                        <a:t>$107,000.00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err="1">
                          <a:latin typeface="Cambria" panose="02040503050406030204" pitchFamily="18" charset="0"/>
                        </a:rPr>
                        <a:t>Borderlinks</a:t>
                      </a:r>
                      <a:r>
                        <a:rPr lang="en-US" sz="1600" dirty="0">
                          <a:latin typeface="Cambria" panose="02040503050406030204" pitchFamily="18" charset="0"/>
                        </a:rPr>
                        <a:t> Pipe Replacement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Cambria" panose="02040503050406030204" pitchFamily="18" charset="0"/>
                        </a:rPr>
                        <a:t>$100,000.00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Cambria" panose="02040503050406030204" pitchFamily="18" charset="0"/>
                        </a:rPr>
                        <a:t>Engineering &amp; Permitting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Cambria" panose="02040503050406030204" pitchFamily="18" charset="0"/>
                        </a:rPr>
                        <a:t>$100,000.00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Cambria" panose="02040503050406030204" pitchFamily="18" charset="0"/>
                        </a:rPr>
                        <a:t>Smaller Neighborhood Pipe Replacements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Cambria" panose="02040503050406030204" pitchFamily="18" charset="0"/>
                        </a:rPr>
                        <a:t>$100,000.00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Cambria" panose="02040503050406030204" pitchFamily="18" charset="0"/>
                        </a:rPr>
                        <a:t>Boston  (COMPLETED)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Cambria" panose="02040503050406030204" pitchFamily="18" charset="0"/>
                        </a:rPr>
                        <a:t>$36,262.00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err="1">
                          <a:latin typeface="Cambria" panose="02040503050406030204" pitchFamily="18" charset="0"/>
                        </a:rPr>
                        <a:t>Mumfords</a:t>
                      </a:r>
                      <a:r>
                        <a:rPr lang="en-US" sz="1600" baseline="0" dirty="0">
                          <a:latin typeface="Cambria" panose="02040503050406030204" pitchFamily="18" charset="0"/>
                        </a:rPr>
                        <a:t> Landing (COMPLETED)</a:t>
                      </a:r>
                      <a:endParaRPr lang="en-US" sz="1600" dirty="0"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Cambria" panose="02040503050406030204" pitchFamily="18" charset="0"/>
                        </a:rPr>
                        <a:t>Repaired</a:t>
                      </a:r>
                      <a:r>
                        <a:rPr lang="en-US" sz="1600" baseline="0" dirty="0">
                          <a:latin typeface="Cambria" panose="02040503050406030204" pitchFamily="18" charset="0"/>
                        </a:rPr>
                        <a:t> in house saved $250,000.00</a:t>
                      </a:r>
                      <a:endParaRPr lang="en-US" sz="1600" dirty="0"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Cambria" panose="02040503050406030204" pitchFamily="18" charset="0"/>
                        </a:rPr>
                        <a:t>Total Cost: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Cambria" panose="02040503050406030204" pitchFamily="18" charset="0"/>
                        </a:rPr>
                        <a:t>$443,262.00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33400" y="4495800"/>
            <a:ext cx="77630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The above is budgeted out of Drainage/Roads Reserves.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Total Budgeted: $620,300.00</a:t>
            </a:r>
          </a:p>
        </p:txBody>
      </p:sp>
      <p:graphicFrame>
        <p:nvGraphicFramePr>
          <p:cNvPr id="6" name="Chart 5"/>
          <p:cNvGraphicFramePr/>
          <p:nvPr/>
        </p:nvGraphicFramePr>
        <p:xfrm>
          <a:off x="689633" y="4862840"/>
          <a:ext cx="7315200" cy="16141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76200" y="6400800"/>
            <a:ext cx="86694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The above is budgeted out of Operational Drainage Maintenance.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Total Budgeted: $175,000.00</a:t>
            </a:r>
          </a:p>
        </p:txBody>
      </p:sp>
    </p:spTree>
    <p:extLst>
      <p:ext uri="{BB962C8B-B14F-4D97-AF65-F5344CB8AC3E}">
        <p14:creationId xmlns:p14="http://schemas.microsoft.com/office/powerpoint/2010/main" val="6883849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310" y="533400"/>
            <a:ext cx="8229600" cy="1066800"/>
          </a:xfrm>
        </p:spPr>
        <p:txBody>
          <a:bodyPr>
            <a:normAutofit/>
          </a:bodyPr>
          <a:lstStyle/>
          <a:p>
            <a:pPr algn="ctr"/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Annual Plan of Action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5480"/>
            <a:ext cx="8229600" cy="2865120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</a:rPr>
              <a:t>Continue to Educate the Public.</a:t>
            </a:r>
          </a:p>
          <a:p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</a:rPr>
              <a:t>Clearing ditches.</a:t>
            </a:r>
          </a:p>
          <a:p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</a:rPr>
              <a:t>Hiring Contractors to help in clearing the larger ditches.</a:t>
            </a:r>
          </a:p>
          <a:p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</a:rPr>
              <a:t>Continue to address failing pipes as they come in around the community to our Public Works Dept.</a:t>
            </a:r>
          </a:p>
          <a:p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</a:rPr>
              <a:t>Create a ditch maintenance list of OP ditches to keep on a schedule.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6200" y="5220603"/>
            <a:ext cx="893982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Note: At this point we feel there is no need to do any more studies.  Letter received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from Vista Designs Engineering who looked over all of our previous studies and notes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and agrees with our approach.</a:t>
            </a:r>
          </a:p>
        </p:txBody>
      </p:sp>
    </p:spTree>
    <p:extLst>
      <p:ext uri="{BB962C8B-B14F-4D97-AF65-F5344CB8AC3E}">
        <p14:creationId xmlns:p14="http://schemas.microsoft.com/office/powerpoint/2010/main" val="9944059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542" y="609600"/>
            <a:ext cx="8229600" cy="704088"/>
          </a:xfrm>
        </p:spPr>
        <p:txBody>
          <a:bodyPr>
            <a:noAutofit/>
          </a:bodyPr>
          <a:lstStyle/>
          <a:p>
            <a:pPr algn="ctr"/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Phase 1 Fiscal Year 2020/2021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05533" y="1600200"/>
          <a:ext cx="8229600" cy="3510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6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Cambria" panose="02040503050406030204" pitchFamily="18" charset="0"/>
                        </a:rPr>
                        <a:t>Pipe #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ambria" panose="02040503050406030204" pitchFamily="18" charset="0"/>
                        </a:rPr>
                        <a:t>Location of Pipe Replacement: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ambria" panose="02040503050406030204" pitchFamily="18" charset="0"/>
                        </a:rPr>
                        <a:t>Estimated</a:t>
                      </a:r>
                      <a:r>
                        <a:rPr lang="en-US" baseline="0" dirty="0">
                          <a:latin typeface="Cambria" panose="02040503050406030204" pitchFamily="18" charset="0"/>
                        </a:rPr>
                        <a:t> Cost:</a:t>
                      </a:r>
                      <a:endParaRPr lang="en-US" dirty="0"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Cambria" panose="02040503050406030204" pitchFamily="18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ambria" panose="02040503050406030204" pitchFamily="18" charset="0"/>
                        </a:rPr>
                        <a:t>Pinehurst ~ Four Pipes to replace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ambria" panose="02040503050406030204" pitchFamily="18" charset="0"/>
                        </a:rPr>
                        <a:t>$167,200.00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Cambria" panose="02040503050406030204" pitchFamily="18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Cambria" panose="02040503050406030204" pitchFamily="18" charset="0"/>
                        </a:rPr>
                        <a:t>Sandyhook</a:t>
                      </a:r>
                      <a:r>
                        <a:rPr lang="en-US" dirty="0">
                          <a:latin typeface="Cambria" panose="02040503050406030204" pitchFamily="18" charset="0"/>
                        </a:rPr>
                        <a:t> ~ Four Pipes</a:t>
                      </a:r>
                      <a:r>
                        <a:rPr lang="en-US" baseline="0" dirty="0">
                          <a:latin typeface="Cambria" panose="02040503050406030204" pitchFamily="18" charset="0"/>
                        </a:rPr>
                        <a:t> to replace</a:t>
                      </a:r>
                      <a:endParaRPr lang="en-US" dirty="0"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Cambria" panose="02040503050406030204" pitchFamily="18" charset="0"/>
                        </a:rPr>
                        <a:t>$167,200.00</a:t>
                      </a:r>
                      <a:endParaRPr lang="en-US" dirty="0"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Cambria" panose="02040503050406030204" pitchFamily="18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ambria" panose="02040503050406030204" pitchFamily="18" charset="0"/>
                        </a:rPr>
                        <a:t>Beacon Hill ~ Two Pipes to replace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ambria" panose="02040503050406030204" pitchFamily="18" charset="0"/>
                        </a:rPr>
                        <a:t>$83,600.00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Cambria" panose="02040503050406030204" pitchFamily="18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ambria" panose="02040503050406030204" pitchFamily="18" charset="0"/>
                        </a:rPr>
                        <a:t>Inlet</a:t>
                      </a:r>
                      <a:r>
                        <a:rPr lang="en-US" baseline="0" dirty="0">
                          <a:latin typeface="Cambria" panose="02040503050406030204" pitchFamily="18" charset="0"/>
                        </a:rPr>
                        <a:t> Pipe to Bainbridge Pond</a:t>
                      </a:r>
                      <a:endParaRPr lang="en-US" dirty="0"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ambria" panose="02040503050406030204" pitchFamily="18" charset="0"/>
                        </a:rPr>
                        <a:t>In house ($1,500)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Cambria" panose="02040503050406030204" pitchFamily="18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ambria" panose="02040503050406030204" pitchFamily="18" charset="0"/>
                        </a:rPr>
                        <a:t>Outlet</a:t>
                      </a:r>
                      <a:r>
                        <a:rPr lang="en-US" baseline="0" dirty="0">
                          <a:latin typeface="Cambria" panose="02040503050406030204" pitchFamily="18" charset="0"/>
                        </a:rPr>
                        <a:t> Pipe to Bainbridge Pond</a:t>
                      </a:r>
                      <a:endParaRPr lang="en-US" dirty="0"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ambria" panose="02040503050406030204" pitchFamily="18" charset="0"/>
                        </a:rPr>
                        <a:t>In house ($1,500)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ambria" panose="02040503050406030204" pitchFamily="18" charset="0"/>
                        </a:rPr>
                        <a:t>Weir Structure</a:t>
                      </a:r>
                      <a:r>
                        <a:rPr lang="en-US" baseline="0" dirty="0">
                          <a:latin typeface="Cambria" panose="02040503050406030204" pitchFamily="18" charset="0"/>
                        </a:rPr>
                        <a:t> at </a:t>
                      </a:r>
                      <a:r>
                        <a:rPr lang="en-US" baseline="0" dirty="0" err="1">
                          <a:latin typeface="Cambria" panose="02040503050406030204" pitchFamily="18" charset="0"/>
                        </a:rPr>
                        <a:t>outfill</a:t>
                      </a:r>
                      <a:r>
                        <a:rPr lang="en-US" baseline="0" dirty="0">
                          <a:latin typeface="Cambria" panose="02040503050406030204" pitchFamily="18" charset="0"/>
                        </a:rPr>
                        <a:t> of the Pond and larger Berm around the Beacon Hill side of pond.  (getting estimate)</a:t>
                      </a:r>
                      <a:endParaRPr lang="en-US" dirty="0"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ambria" panose="02040503050406030204" pitchFamily="18" charset="0"/>
                        </a:rPr>
                        <a:t>$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ambria" panose="02040503050406030204" pitchFamily="18" charset="0"/>
                        </a:rPr>
                        <a:t>Total Estimated</a:t>
                      </a:r>
                      <a:r>
                        <a:rPr lang="en-US" baseline="0" dirty="0">
                          <a:latin typeface="Cambria" panose="02040503050406030204" pitchFamily="18" charset="0"/>
                        </a:rPr>
                        <a:t> Cost Phase 1:</a:t>
                      </a:r>
                      <a:endParaRPr lang="en-US" dirty="0"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ambria" panose="02040503050406030204" pitchFamily="18" charset="0"/>
                        </a:rPr>
                        <a:t>$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6200" y="5105400"/>
            <a:ext cx="884793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After reading the studies we feel a Weir Structure should be put in place at the out-fill of Bainbridge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Pond.  This will allow us to manually control the water levels held in the pond especially during a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large rain event.  This will also include a larger Berm to go around the pond on the Beacon Hill side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to help protect those homes.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400" y="6190311"/>
            <a:ext cx="89439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NOTE: When Pipes 1-3 are excavated if we are able to upgrade to a larger size, we recommend making that change to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help with the outflow of water which will cost more but we wont know until the ITB ( Invitation to Bid) comes back with bids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226459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Phase 1 Map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40271" y="1780046"/>
            <a:ext cx="6463457" cy="4318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56363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Large Ditches Cleared </a:t>
            </a:r>
            <a:b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</a:b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July/August 2019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</a:rPr>
              <a:t>White Horse Park to Somerset Park (in house)</a:t>
            </a:r>
          </a:p>
          <a:p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</a:rPr>
              <a:t>113 Burr Hill Road</a:t>
            </a:r>
          </a:p>
          <a:p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</a:rPr>
              <a:t>44 Pinehurst Road</a:t>
            </a:r>
          </a:p>
          <a:p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</a:rPr>
              <a:t>44 Canal Road</a:t>
            </a:r>
          </a:p>
          <a:p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</a:rPr>
              <a:t>22 Moby Dick Dr.</a:t>
            </a:r>
          </a:p>
          <a:p>
            <a:endParaRPr lang="en-US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</a:rPr>
              <a:t>Public Works has also done several smaller ditches throughout the summer as well as pipe replacements.</a:t>
            </a:r>
          </a:p>
          <a:p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</a:rPr>
              <a:t>Starting next five large ditches August/September</a:t>
            </a:r>
          </a:p>
        </p:txBody>
      </p:sp>
    </p:spTree>
    <p:extLst>
      <p:ext uri="{BB962C8B-B14F-4D97-AF65-F5344CB8AC3E}">
        <p14:creationId xmlns:p14="http://schemas.microsoft.com/office/powerpoint/2010/main" val="30843669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08F94D66-27EC-4CB8-8226-D7F41C1618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9576" y="-4763"/>
            <a:ext cx="3761187" cy="6862763"/>
            <a:chOff x="2928938" y="-4763"/>
            <a:chExt cx="5014912" cy="6862763"/>
          </a:xfrm>
        </p:grpSpPr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1A53964C-7D93-4C48-A4A6-C4C2C393C5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0" name="Freeform 7">
              <a:extLst>
                <a:ext uri="{FF2B5EF4-FFF2-40B4-BE49-F238E27FC236}">
                  <a16:creationId xmlns:a16="http://schemas.microsoft.com/office/drawing/2014/main" id="{9C944EEC-539E-4389-8785-58E65D04E8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7836EB7E-895C-4D68-B92E-312B371CBD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2" name="Freeform 10">
              <a:extLst>
                <a:ext uri="{FF2B5EF4-FFF2-40B4-BE49-F238E27FC236}">
                  <a16:creationId xmlns:a16="http://schemas.microsoft.com/office/drawing/2014/main" id="{0F29242B-8CE7-4636-B326-4BEE42EB6D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3" name="Freeform 11">
              <a:extLst>
                <a:ext uri="{FF2B5EF4-FFF2-40B4-BE49-F238E27FC236}">
                  <a16:creationId xmlns:a16="http://schemas.microsoft.com/office/drawing/2014/main" id="{4D0B8E9A-7727-4AD9-974E-8815F0B20E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4" name="Freeform 12">
              <a:extLst>
                <a:ext uri="{FF2B5EF4-FFF2-40B4-BE49-F238E27FC236}">
                  <a16:creationId xmlns:a16="http://schemas.microsoft.com/office/drawing/2014/main" id="{1CD6C65C-71BE-4549-926A-1C1135FD06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E58348C3-6249-4952-AA86-C63DB35EA9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E6174AD-DBB0-43E6-98C2-738DB3A152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219326" y="-4763"/>
            <a:ext cx="3761187" cy="6862763"/>
            <a:chOff x="2928938" y="-4763"/>
            <a:chExt cx="5014912" cy="6862763"/>
          </a:xfrm>
        </p:grpSpPr>
        <p:sp>
          <p:nvSpPr>
            <p:cNvPr id="29" name="Freeform 6">
              <a:extLst>
                <a:ext uri="{FF2B5EF4-FFF2-40B4-BE49-F238E27FC236}">
                  <a16:creationId xmlns:a16="http://schemas.microsoft.com/office/drawing/2014/main" id="{50A59800-3661-4778-9D8A-F816C85C41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30" name="Freeform 7">
              <a:extLst>
                <a:ext uri="{FF2B5EF4-FFF2-40B4-BE49-F238E27FC236}">
                  <a16:creationId xmlns:a16="http://schemas.microsoft.com/office/drawing/2014/main" id="{7A810977-C816-4698-B7E7-0E6BDED794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31" name="Freeform 9">
              <a:extLst>
                <a:ext uri="{FF2B5EF4-FFF2-40B4-BE49-F238E27FC236}">
                  <a16:creationId xmlns:a16="http://schemas.microsoft.com/office/drawing/2014/main" id="{181E4B1B-2437-4A14-8927-817FC7AED6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32" name="Freeform 10">
              <a:extLst>
                <a:ext uri="{FF2B5EF4-FFF2-40B4-BE49-F238E27FC236}">
                  <a16:creationId xmlns:a16="http://schemas.microsoft.com/office/drawing/2014/main" id="{3F98AD26-9FF7-44EA-B876-9C857F8ED9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33" name="Freeform 11">
              <a:extLst>
                <a:ext uri="{FF2B5EF4-FFF2-40B4-BE49-F238E27FC236}">
                  <a16:creationId xmlns:a16="http://schemas.microsoft.com/office/drawing/2014/main" id="{32EBB12A-A9CE-446F-9462-15DAC0D0FA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34" name="Freeform 12">
              <a:extLst>
                <a:ext uri="{FF2B5EF4-FFF2-40B4-BE49-F238E27FC236}">
                  <a16:creationId xmlns:a16="http://schemas.microsoft.com/office/drawing/2014/main" id="{85925599-F99B-48E5-A384-76136C0818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086224" y="1380068"/>
            <a:ext cx="4541042" cy="261619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6000" dirty="0">
                <a:latin typeface="Franklin Gothic Medium" panose="020B0603020102020204" pitchFamily="34" charset="0"/>
              </a:rPr>
              <a:t>Approval of Agenda</a:t>
            </a:r>
          </a:p>
        </p:txBody>
      </p:sp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A966DE0D-896F-49E0-987A-4AE81153801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16" r="14416" b="9089"/>
          <a:stretch/>
        </p:blipFill>
        <p:spPr>
          <a:xfrm>
            <a:off x="20" y="10"/>
            <a:ext cx="4086205" cy="6857990"/>
          </a:xfrm>
          <a:custGeom>
            <a:avLst/>
            <a:gdLst>
              <a:gd name="connsiteX0" fmla="*/ 0 w 5435600"/>
              <a:gd name="connsiteY0" fmla="*/ 0 h 6858000"/>
              <a:gd name="connsiteX1" fmla="*/ 5435600 w 5435600"/>
              <a:gd name="connsiteY1" fmla="*/ 0 h 6858000"/>
              <a:gd name="connsiteX2" fmla="*/ 5435600 w 5435600"/>
              <a:gd name="connsiteY2" fmla="*/ 6858000 h 6858000"/>
              <a:gd name="connsiteX3" fmla="*/ 0 w 5435600"/>
              <a:gd name="connsiteY3" fmla="*/ 6858000 h 6858000"/>
              <a:gd name="connsiteX4" fmla="*/ 0 w 5435600"/>
              <a:gd name="connsiteY4" fmla="*/ 0 h 6858000"/>
              <a:gd name="connsiteX0" fmla="*/ 0 w 5435600"/>
              <a:gd name="connsiteY0" fmla="*/ 0 h 6858000"/>
              <a:gd name="connsiteX1" fmla="*/ 3513666 w 5435600"/>
              <a:gd name="connsiteY1" fmla="*/ 0 h 6858000"/>
              <a:gd name="connsiteX2" fmla="*/ 5435600 w 5435600"/>
              <a:gd name="connsiteY2" fmla="*/ 6858000 h 6858000"/>
              <a:gd name="connsiteX3" fmla="*/ 0 w 5435600"/>
              <a:gd name="connsiteY3" fmla="*/ 6858000 h 6858000"/>
              <a:gd name="connsiteX4" fmla="*/ 0 w 5435600"/>
              <a:gd name="connsiteY4" fmla="*/ 0 h 6858000"/>
              <a:gd name="connsiteX0" fmla="*/ 0 w 5435600"/>
              <a:gd name="connsiteY0" fmla="*/ 0 h 6858000"/>
              <a:gd name="connsiteX1" fmla="*/ 3513666 w 5435600"/>
              <a:gd name="connsiteY1" fmla="*/ 0 h 6858000"/>
              <a:gd name="connsiteX2" fmla="*/ 4199467 w 5435600"/>
              <a:gd name="connsiteY2" fmla="*/ 2455333 h 6858000"/>
              <a:gd name="connsiteX3" fmla="*/ 5435600 w 5435600"/>
              <a:gd name="connsiteY3" fmla="*/ 6858000 h 6858000"/>
              <a:gd name="connsiteX4" fmla="*/ 0 w 5435600"/>
              <a:gd name="connsiteY4" fmla="*/ 6858000 h 6858000"/>
              <a:gd name="connsiteX5" fmla="*/ 0 w 5435600"/>
              <a:gd name="connsiteY5" fmla="*/ 0 h 6858000"/>
              <a:gd name="connsiteX0" fmla="*/ 0 w 5435600"/>
              <a:gd name="connsiteY0" fmla="*/ 0 h 6858000"/>
              <a:gd name="connsiteX1" fmla="*/ 3513666 w 5435600"/>
              <a:gd name="connsiteY1" fmla="*/ 0 h 6858000"/>
              <a:gd name="connsiteX2" fmla="*/ 2861733 w 5435600"/>
              <a:gd name="connsiteY2" fmla="*/ 2548466 h 6858000"/>
              <a:gd name="connsiteX3" fmla="*/ 5435600 w 5435600"/>
              <a:gd name="connsiteY3" fmla="*/ 6858000 h 6858000"/>
              <a:gd name="connsiteX4" fmla="*/ 0 w 5435600"/>
              <a:gd name="connsiteY4" fmla="*/ 6858000 h 6858000"/>
              <a:gd name="connsiteX5" fmla="*/ 0 w 5435600"/>
              <a:gd name="connsiteY5" fmla="*/ 0 h 6858000"/>
              <a:gd name="connsiteX0" fmla="*/ 0 w 5448300"/>
              <a:gd name="connsiteY0" fmla="*/ 0 h 6858000"/>
              <a:gd name="connsiteX1" fmla="*/ 3513666 w 5448300"/>
              <a:gd name="connsiteY1" fmla="*/ 0 h 6858000"/>
              <a:gd name="connsiteX2" fmla="*/ 2861733 w 5448300"/>
              <a:gd name="connsiteY2" fmla="*/ 2548466 h 6858000"/>
              <a:gd name="connsiteX3" fmla="*/ 5448300 w 5448300"/>
              <a:gd name="connsiteY3" fmla="*/ 6853767 h 6858000"/>
              <a:gd name="connsiteX4" fmla="*/ 0 w 5448300"/>
              <a:gd name="connsiteY4" fmla="*/ 6858000 h 6858000"/>
              <a:gd name="connsiteX5" fmla="*/ 0 w 5448300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48300" h="6858000">
                <a:moveTo>
                  <a:pt x="0" y="0"/>
                </a:moveTo>
                <a:lnTo>
                  <a:pt x="3513666" y="0"/>
                </a:lnTo>
                <a:lnTo>
                  <a:pt x="2861733" y="2548466"/>
                </a:lnTo>
                <a:lnTo>
                  <a:pt x="5448300" y="6853767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ln w="38100"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478088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3200400"/>
            <a:ext cx="7851648" cy="1828800"/>
          </a:xfrm>
        </p:spPr>
        <p:txBody>
          <a:bodyPr>
            <a:noAutofit/>
          </a:bodyPr>
          <a:lstStyle/>
          <a:p>
            <a:pPr algn="ctr"/>
            <a:r>
              <a:rPr lang="en-US" sz="4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Road Paving Plan</a:t>
            </a:r>
            <a:br>
              <a:rPr lang="en-US" sz="5400" dirty="0">
                <a:solidFill>
                  <a:srgbClr val="002060"/>
                </a:solidFill>
                <a:latin typeface="Plantagenet Cherokee" panose="02020602070100000000" pitchFamily="18" charset="0"/>
              </a:rPr>
            </a:br>
            <a:endParaRPr lang="en-US" sz="5400" dirty="0">
              <a:solidFill>
                <a:srgbClr val="002060"/>
              </a:solidFill>
              <a:latin typeface="Plantagenet Cherokee" panose="02020602070100000000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609600"/>
            <a:ext cx="1952625" cy="179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742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Road Study Information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</a:rPr>
              <a:t>Vista Engineering along with Clint Parks with Public Works both did a roads study in 2016 and 2018.</a:t>
            </a:r>
          </a:p>
          <a:p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</a:rPr>
              <a:t>The following pages are the roads deemed the worst by both studies. </a:t>
            </a:r>
          </a:p>
          <a:p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</a:rPr>
              <a:t>Phase 1 are the roads deemed “POOR” and Phase 2 are the roads deemed “FAIR”.</a:t>
            </a:r>
          </a:p>
          <a:p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</a:rPr>
              <a:t>Road conditions can change each year so future roads may become poor after being deemed good. </a:t>
            </a:r>
          </a:p>
        </p:txBody>
      </p:sp>
    </p:spTree>
    <p:extLst>
      <p:ext uri="{BB962C8B-B14F-4D97-AF65-F5344CB8AC3E}">
        <p14:creationId xmlns:p14="http://schemas.microsoft.com/office/powerpoint/2010/main" val="12892516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Roads/Paving To Be Completed Phase 1 </a:t>
            </a:r>
            <a:b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</a:b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Fall 2019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914400" y="1447800"/>
          <a:ext cx="7499349" cy="3977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997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997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997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Cambria" panose="02040503050406030204" pitchFamily="18" charset="0"/>
                        </a:rPr>
                        <a:t>Roads to be done: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ambria" panose="02040503050406030204" pitchFamily="18" charset="0"/>
                        </a:rPr>
                        <a:t>Estimated Cost: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ambria" panose="02040503050406030204" pitchFamily="18" charset="0"/>
                        </a:rPr>
                        <a:t>Last Year Paved: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Cambria" panose="02040503050406030204" pitchFamily="18" charset="0"/>
                        </a:rPr>
                        <a:t>Allendale Court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ambria" panose="02040503050406030204" pitchFamily="18" charset="0"/>
                        </a:rPr>
                        <a:t>$17,050.00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ambria" panose="02040503050406030204" pitchFamily="18" charset="0"/>
                        </a:rPr>
                        <a:t>1997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Cambria" panose="02040503050406030204" pitchFamily="18" charset="0"/>
                        </a:rPr>
                        <a:t>Bimini Lane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ambria" panose="02040503050406030204" pitchFamily="18" charset="0"/>
                        </a:rPr>
                        <a:t>$21,890.00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ambria" panose="02040503050406030204" pitchFamily="18" charset="0"/>
                        </a:rPr>
                        <a:t>1999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Cambria" panose="02040503050406030204" pitchFamily="18" charset="0"/>
                        </a:rPr>
                        <a:t>Brookton</a:t>
                      </a:r>
                      <a:r>
                        <a:rPr lang="en-US" dirty="0">
                          <a:latin typeface="Cambria" panose="02040503050406030204" pitchFamily="18" charset="0"/>
                        </a:rPr>
                        <a:t> Lane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ambria" panose="02040503050406030204" pitchFamily="18" charset="0"/>
                        </a:rPr>
                        <a:t>$23,210.00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ambria" panose="02040503050406030204" pitchFamily="18" charset="0"/>
                        </a:rPr>
                        <a:t>1999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Cambria" panose="02040503050406030204" pitchFamily="18" charset="0"/>
                        </a:rPr>
                        <a:t>Burr Hill Drive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ambria" panose="02040503050406030204" pitchFamily="18" charset="0"/>
                        </a:rPr>
                        <a:t>$63,140.00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ambria" panose="02040503050406030204" pitchFamily="18" charset="0"/>
                        </a:rPr>
                        <a:t>1999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Cambria" panose="02040503050406030204" pitchFamily="18" charset="0"/>
                        </a:rPr>
                        <a:t>Clubhouse Road East/West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ambria" panose="02040503050406030204" pitchFamily="18" charset="0"/>
                        </a:rPr>
                        <a:t>$85,800.00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ambria" panose="02040503050406030204" pitchFamily="18" charset="0"/>
                        </a:rPr>
                        <a:t>2000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Cambria" panose="02040503050406030204" pitchFamily="18" charset="0"/>
                        </a:rPr>
                        <a:t>Laporte</a:t>
                      </a:r>
                      <a:r>
                        <a:rPr lang="en-US" dirty="0">
                          <a:latin typeface="Cambria" panose="02040503050406030204" pitchFamily="18" charset="0"/>
                        </a:rPr>
                        <a:t> Court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ambria" panose="02040503050406030204" pitchFamily="18" charset="0"/>
                        </a:rPr>
                        <a:t>$83,435.00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ambria" panose="02040503050406030204" pitchFamily="18" charset="0"/>
                        </a:rPr>
                        <a:t>1999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Cambria" panose="02040503050406030204" pitchFamily="18" charset="0"/>
                        </a:rPr>
                        <a:t>Newport Drive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ambria" panose="02040503050406030204" pitchFamily="18" charset="0"/>
                        </a:rPr>
                        <a:t>$10,230.00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ambria" panose="02040503050406030204" pitchFamily="18" charset="0"/>
                        </a:rPr>
                        <a:t>1999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Cambria" panose="02040503050406030204" pitchFamily="18" charset="0"/>
                        </a:rPr>
                        <a:t>Sports Core Parking Lot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ambria" panose="02040503050406030204" pitchFamily="18" charset="0"/>
                        </a:rPr>
                        <a:t>$49,400.00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Cambria" panose="02040503050406030204" pitchFamily="18" charset="0"/>
                        </a:rPr>
                        <a:t>Total Cost: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rgbClr val="C00000"/>
                          </a:solidFill>
                          <a:latin typeface="Cambria" panose="02040503050406030204" pitchFamily="18" charset="0"/>
                        </a:rPr>
                        <a:t>$354,155.00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011252" y="5486400"/>
            <a:ext cx="7086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The above costs are estimated by Vista.  An official RFP will give actuals which will be around the costs above.  Sports Core is true cost as it was bid already.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Budgeted: $633,150.00</a:t>
            </a:r>
          </a:p>
        </p:txBody>
      </p:sp>
    </p:spTree>
    <p:extLst>
      <p:ext uri="{BB962C8B-B14F-4D97-AF65-F5344CB8AC3E}">
        <p14:creationId xmlns:p14="http://schemas.microsoft.com/office/powerpoint/2010/main" val="27159167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Roads/Paving To Be Completed Phase 2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752600"/>
          <a:ext cx="8229600" cy="482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Cambria" panose="02040503050406030204" pitchFamily="18" charset="0"/>
                        </a:rPr>
                        <a:t>Roads to be done: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ambria" panose="02040503050406030204" pitchFamily="18" charset="0"/>
                        </a:rPr>
                        <a:t>Estimated Cost: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ambria" panose="02040503050406030204" pitchFamily="18" charset="0"/>
                        </a:rPr>
                        <a:t>Last Year Paved</a:t>
                      </a:r>
                      <a:r>
                        <a:rPr lang="en-US" baseline="0" dirty="0">
                          <a:latin typeface="Cambria" panose="02040503050406030204" pitchFamily="18" charset="0"/>
                        </a:rPr>
                        <a:t>:</a:t>
                      </a:r>
                      <a:endParaRPr lang="en-US" dirty="0"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Cambria" panose="02040503050406030204" pitchFamily="18" charset="0"/>
                        </a:rPr>
                        <a:t>Admiral Ave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ambria" panose="02040503050406030204" pitchFamily="18" charset="0"/>
                        </a:rPr>
                        <a:t>$58,960.00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ambria" panose="02040503050406030204" pitchFamily="18" charset="0"/>
                        </a:rPr>
                        <a:t>1999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Cambria" panose="02040503050406030204" pitchFamily="18" charset="0"/>
                        </a:rPr>
                        <a:t>Beach Court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ambria" panose="02040503050406030204" pitchFamily="18" charset="0"/>
                        </a:rPr>
                        <a:t>$18,920.00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ambria" panose="02040503050406030204" pitchFamily="18" charset="0"/>
                        </a:rPr>
                        <a:t>2000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Cambria" panose="02040503050406030204" pitchFamily="18" charset="0"/>
                        </a:rPr>
                        <a:t>Drawbridge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ambria" panose="02040503050406030204" pitchFamily="18" charset="0"/>
                        </a:rPr>
                        <a:t>$58,520.00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ambria" panose="02040503050406030204" pitchFamily="18" charset="0"/>
                        </a:rPr>
                        <a:t>2000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Cambria" panose="02040503050406030204" pitchFamily="18" charset="0"/>
                        </a:rPr>
                        <a:t>Fossi</a:t>
                      </a:r>
                      <a:r>
                        <a:rPr lang="en-US" dirty="0">
                          <a:latin typeface="Cambria" panose="02040503050406030204" pitchFamily="18" charset="0"/>
                        </a:rPr>
                        <a:t> Grange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ambria" panose="02040503050406030204" pitchFamily="18" charset="0"/>
                        </a:rPr>
                        <a:t>$23,220.00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ambria" panose="02040503050406030204" pitchFamily="18" charset="0"/>
                        </a:rPr>
                        <a:t>1999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Cambria" panose="02040503050406030204" pitchFamily="18" charset="0"/>
                        </a:rPr>
                        <a:t>Garrett Drive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ambria" panose="02040503050406030204" pitchFamily="18" charset="0"/>
                        </a:rPr>
                        <a:t>$33,000.00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ambria" panose="02040503050406030204" pitchFamily="18" charset="0"/>
                        </a:rPr>
                        <a:t>2000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Cambria" panose="02040503050406030204" pitchFamily="18" charset="0"/>
                        </a:rPr>
                        <a:t>Ivanhoe Court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ambria" panose="02040503050406030204" pitchFamily="18" charset="0"/>
                        </a:rPr>
                        <a:t>$22,330.00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ambria" panose="02040503050406030204" pitchFamily="18" charset="0"/>
                        </a:rPr>
                        <a:t>2000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Cambria" panose="02040503050406030204" pitchFamily="18" charset="0"/>
                        </a:rPr>
                        <a:t>Juneway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ambria" panose="02040503050406030204" pitchFamily="18" charset="0"/>
                        </a:rPr>
                        <a:t>$54,400.00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ambria" panose="02040503050406030204" pitchFamily="18" charset="0"/>
                        </a:rPr>
                        <a:t>2001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Cambria" panose="02040503050406030204" pitchFamily="18" charset="0"/>
                        </a:rPr>
                        <a:t>Raft Road North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ambria" panose="02040503050406030204" pitchFamily="18" charset="0"/>
                        </a:rPr>
                        <a:t>$10,230.00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ambria" panose="02040503050406030204" pitchFamily="18" charset="0"/>
                        </a:rPr>
                        <a:t>1998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Cambria" panose="02040503050406030204" pitchFamily="18" charset="0"/>
                        </a:rPr>
                        <a:t>Raft Road South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ambria" panose="02040503050406030204" pitchFamily="18" charset="0"/>
                        </a:rPr>
                        <a:t>$11,880.00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ambria" panose="02040503050406030204" pitchFamily="18" charset="0"/>
                        </a:rPr>
                        <a:t>1998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Cambria" panose="02040503050406030204" pitchFamily="18" charset="0"/>
                        </a:rPr>
                        <a:t>Weeping Willow Court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ambria" panose="02040503050406030204" pitchFamily="18" charset="0"/>
                        </a:rPr>
                        <a:t>$8,910.00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ambria" panose="02040503050406030204" pitchFamily="18" charset="0"/>
                        </a:rPr>
                        <a:t>1997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Cambria" panose="02040503050406030204" pitchFamily="18" charset="0"/>
                        </a:rPr>
                        <a:t>Willow Way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ambria" panose="02040503050406030204" pitchFamily="18" charset="0"/>
                        </a:rPr>
                        <a:t>$24,200.00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ambria" panose="02040503050406030204" pitchFamily="18" charset="0"/>
                        </a:rPr>
                        <a:t>1999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Cambria" panose="02040503050406030204" pitchFamily="18" charset="0"/>
                        </a:rPr>
                        <a:t>Total Cost: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C00000"/>
                          </a:solidFill>
                          <a:latin typeface="Cambria" panose="02040503050406030204" pitchFamily="18" charset="0"/>
                        </a:rPr>
                        <a:t>$324,570.00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514236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3"/>
            <a:ext cx="8260672" cy="734628"/>
          </a:xfrm>
        </p:spPr>
        <p:txBody>
          <a:bodyPr>
            <a:noAutofit/>
          </a:bodyPr>
          <a:lstStyle/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DMA Study 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~ </a:t>
            </a:r>
            <a:b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</a:b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Roads below suggested to be done 2018 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387572" y="1223473"/>
          <a:ext cx="8229598" cy="518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213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213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814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0557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00318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mbria" panose="02040503050406030204" pitchFamily="18" charset="0"/>
                        </a:rPr>
                        <a:t>DMA Line Item: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mbria" panose="02040503050406030204" pitchFamily="18" charset="0"/>
                        </a:rPr>
                        <a:t>Component Name: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mbria" panose="02040503050406030204" pitchFamily="18" charset="0"/>
                        </a:rPr>
                        <a:t>DMA Line Item: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mbria" panose="02040503050406030204" pitchFamily="18" charset="0"/>
                        </a:rPr>
                        <a:t>Component</a:t>
                      </a:r>
                      <a:r>
                        <a:rPr lang="en-US" sz="1400" baseline="0" dirty="0">
                          <a:latin typeface="Cambria" panose="02040503050406030204" pitchFamily="18" charset="0"/>
                        </a:rPr>
                        <a:t> Name:</a:t>
                      </a:r>
                      <a:endParaRPr lang="en-US" sz="1400" dirty="0"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0318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mbria" panose="02040503050406030204" pitchFamily="18" charset="0"/>
                        </a:rPr>
                        <a:t>3.002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>
                          <a:latin typeface="Cambria" panose="02040503050406030204" pitchFamily="18" charset="0"/>
                        </a:rPr>
                        <a:t>Harbormist</a:t>
                      </a:r>
                      <a:r>
                        <a:rPr lang="en-US" sz="1400" dirty="0">
                          <a:latin typeface="Cambria" panose="02040503050406030204" pitchFamily="18" charset="0"/>
                        </a:rPr>
                        <a:t> Circle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mbria" panose="02040503050406030204" pitchFamily="18" charset="0"/>
                        </a:rPr>
                        <a:t>3.051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</a:rPr>
                        <a:t>Laport</a:t>
                      </a:r>
                      <a:r>
                        <a:rPr lang="en-US" sz="14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</a:rPr>
                        <a:t> Court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0318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mbria" panose="02040503050406030204" pitchFamily="18" charset="0"/>
                        </a:rPr>
                        <a:t>3.005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</a:rPr>
                        <a:t>Bimini Lane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mbria" panose="02040503050406030204" pitchFamily="18" charset="0"/>
                        </a:rPr>
                        <a:t>3.053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mbria" panose="02040503050406030204" pitchFamily="18" charset="0"/>
                        </a:rPr>
                        <a:t>Portside Court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0318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mbria" panose="02040503050406030204" pitchFamily="18" charset="0"/>
                        </a:rPr>
                        <a:t>3.006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</a:rPr>
                        <a:t>Newport Drive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mbria" panose="02040503050406030204" pitchFamily="18" charset="0"/>
                        </a:rPr>
                        <a:t>3.054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mbria" panose="02040503050406030204" pitchFamily="18" charset="0"/>
                        </a:rPr>
                        <a:t>Riverside Court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0318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mbria" panose="02040503050406030204" pitchFamily="18" charset="0"/>
                        </a:rPr>
                        <a:t>3.007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mbria" panose="02040503050406030204" pitchFamily="18" charset="0"/>
                        </a:rPr>
                        <a:t>Carriage Lane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mbria" panose="02040503050406030204" pitchFamily="18" charset="0"/>
                        </a:rPr>
                        <a:t>3.059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</a:rPr>
                        <a:t>Drawbridge Road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0318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mbria" panose="02040503050406030204" pitchFamily="18" charset="0"/>
                        </a:rPr>
                        <a:t>3.011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mbria" panose="02040503050406030204" pitchFamily="18" charset="0"/>
                        </a:rPr>
                        <a:t>Driftwood Lane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mbria" panose="02040503050406030204" pitchFamily="18" charset="0"/>
                        </a:rPr>
                        <a:t>3.077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</a:rPr>
                        <a:t>Admiral Drive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0318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mbria" panose="02040503050406030204" pitchFamily="18" charset="0"/>
                        </a:rPr>
                        <a:t>3.02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>
                          <a:latin typeface="Cambria" panose="02040503050406030204" pitchFamily="18" charset="0"/>
                        </a:rPr>
                        <a:t>Whitesail</a:t>
                      </a:r>
                      <a:r>
                        <a:rPr lang="en-US" sz="1400" baseline="0" dirty="0">
                          <a:latin typeface="Cambria" panose="02040503050406030204" pitchFamily="18" charset="0"/>
                        </a:rPr>
                        <a:t> Circle</a:t>
                      </a:r>
                      <a:endParaRPr lang="en-US" sz="1400" dirty="0"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mbria" panose="02040503050406030204" pitchFamily="18" charset="0"/>
                        </a:rPr>
                        <a:t>3.079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>
                          <a:latin typeface="Cambria" panose="02040503050406030204" pitchFamily="18" charset="0"/>
                        </a:rPr>
                        <a:t>Birdnest</a:t>
                      </a:r>
                      <a:r>
                        <a:rPr lang="en-US" sz="1400" dirty="0">
                          <a:latin typeface="Cambria" panose="02040503050406030204" pitchFamily="18" charset="0"/>
                        </a:rPr>
                        <a:t> -  Short End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0318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mbria" panose="02040503050406030204" pitchFamily="18" charset="0"/>
                        </a:rPr>
                        <a:t>3.025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</a:rPr>
                        <a:t>Burr Hill Drive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mbria" panose="02040503050406030204" pitchFamily="18" charset="0"/>
                        </a:rPr>
                        <a:t>3.08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</a:rPr>
                        <a:t>Brookton</a:t>
                      </a:r>
                      <a:r>
                        <a:rPr lang="en-US" sz="14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</a:rPr>
                        <a:t> Lane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0318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mbria" panose="02040503050406030204" pitchFamily="18" charset="0"/>
                        </a:rPr>
                        <a:t>3.029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>
                          <a:latin typeface="Cambria" panose="02040503050406030204" pitchFamily="18" charset="0"/>
                        </a:rPr>
                        <a:t>Moonraker</a:t>
                      </a:r>
                      <a:endParaRPr lang="en-US" sz="1400" dirty="0"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mbria" panose="02040503050406030204" pitchFamily="18" charset="0"/>
                        </a:rPr>
                        <a:t>3.09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mbria" panose="02040503050406030204" pitchFamily="18" charset="0"/>
                        </a:rPr>
                        <a:t>Barnacle Court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0318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mbria" panose="02040503050406030204" pitchFamily="18" charset="0"/>
                        </a:rPr>
                        <a:t>3.032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mbria" panose="02040503050406030204" pitchFamily="18" charset="0"/>
                        </a:rPr>
                        <a:t>Canal Road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mbria" panose="02040503050406030204" pitchFamily="18" charset="0"/>
                        </a:rPr>
                        <a:t>3.101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</a:rPr>
                        <a:t>Raft</a:t>
                      </a:r>
                      <a:r>
                        <a:rPr lang="en-US" sz="1400" b="1" baseline="0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</a:rPr>
                        <a:t> Road</a:t>
                      </a:r>
                      <a:endParaRPr lang="en-US" sz="1400" b="1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00318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mbria" panose="02040503050406030204" pitchFamily="18" charset="0"/>
                        </a:rPr>
                        <a:t>3.035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mbria" panose="02040503050406030204" pitchFamily="18" charset="0"/>
                        </a:rPr>
                        <a:t>Commodore Court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mbria" panose="02040503050406030204" pitchFamily="18" charset="0"/>
                        </a:rPr>
                        <a:t>3.103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</a:rPr>
                        <a:t>Garett Drive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00318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mbria" panose="02040503050406030204" pitchFamily="18" charset="0"/>
                        </a:rPr>
                        <a:t>3.036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</a:rPr>
                        <a:t>Allendale Court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mbria" panose="02040503050406030204" pitchFamily="18" charset="0"/>
                        </a:rPr>
                        <a:t>3.104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</a:rPr>
                        <a:t>Weeping Willow Court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00318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mbria" panose="02040503050406030204" pitchFamily="18" charset="0"/>
                        </a:rPr>
                        <a:t>3.039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mbria" panose="02040503050406030204" pitchFamily="18" charset="0"/>
                        </a:rPr>
                        <a:t>Dinghy Court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mbria" panose="02040503050406030204" pitchFamily="18" charset="0"/>
                        </a:rPr>
                        <a:t>3.107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mbria" panose="02040503050406030204" pitchFamily="18" charset="0"/>
                        </a:rPr>
                        <a:t>Tail of the Fox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00318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mbria" panose="02040503050406030204" pitchFamily="18" charset="0"/>
                        </a:rPr>
                        <a:t>3.047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</a:rPr>
                        <a:t>Beach Court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mbria" panose="02040503050406030204" pitchFamily="18" charset="0"/>
                        </a:rPr>
                        <a:t>3.141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</a:rPr>
                        <a:t>Fosse Grange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00318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mbria" panose="02040503050406030204" pitchFamily="18" charset="0"/>
                        </a:rPr>
                        <a:t>3.048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</a:rPr>
                        <a:t>Clubhouse Drive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mbria" panose="02040503050406030204" pitchFamily="18" charset="0"/>
                        </a:rPr>
                        <a:t>3.145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</a:rPr>
                        <a:t>Willow Way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00318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mbria" panose="02040503050406030204" pitchFamily="18" charset="0"/>
                        </a:rPr>
                        <a:t>3.05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</a:rPr>
                        <a:t>Ivanhoe</a:t>
                      </a:r>
                      <a:r>
                        <a:rPr lang="en-US" sz="1400" b="1" baseline="0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</a:rPr>
                        <a:t> Court</a:t>
                      </a:r>
                      <a:endParaRPr lang="en-US" sz="1400" b="1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mbria" panose="02040503050406030204" pitchFamily="18" charset="0"/>
                        </a:rPr>
                        <a:t>3.177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mbria" panose="02040503050406030204" pitchFamily="18" charset="0"/>
                        </a:rPr>
                        <a:t>Deerfield Court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00318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mbria" panose="02040503050406030204" pitchFamily="18" charset="0"/>
                        </a:rPr>
                        <a:t>3.193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mbria" panose="02040503050406030204" pitchFamily="18" charset="0"/>
                        </a:rPr>
                        <a:t>Fairhaven</a:t>
                      </a:r>
                      <a:r>
                        <a:rPr lang="en-US" sz="1400" baseline="0" dirty="0">
                          <a:latin typeface="Cambria" panose="02040503050406030204" pitchFamily="18" charset="0"/>
                        </a:rPr>
                        <a:t> Court</a:t>
                      </a:r>
                      <a:endParaRPr lang="en-US" sz="1400" dirty="0"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mbria" panose="02040503050406030204" pitchFamily="18" charset="0"/>
                        </a:rPr>
                        <a:t>3.194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</a:rPr>
                        <a:t>Juneway Lane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429000" y="6400800"/>
            <a:ext cx="2332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Phase 1         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Phase 2</a:t>
            </a:r>
          </a:p>
        </p:txBody>
      </p:sp>
    </p:spTree>
    <p:extLst>
      <p:ext uri="{BB962C8B-B14F-4D97-AF65-F5344CB8AC3E}">
        <p14:creationId xmlns:p14="http://schemas.microsoft.com/office/powerpoint/2010/main" val="10292545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2971800"/>
            <a:ext cx="6629400" cy="1219201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Bulkhead Plan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609600"/>
            <a:ext cx="1952625" cy="179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1611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229600" cy="990600"/>
          </a:xfrm>
        </p:spPr>
        <p:txBody>
          <a:bodyPr>
            <a:normAutofit/>
          </a:bodyPr>
          <a:lstStyle/>
          <a:p>
            <a:r>
              <a:rPr 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Phase 1-4  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762000" y="1905000"/>
          <a:ext cx="7543800" cy="4419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8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062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4097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1237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7768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7768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79120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Cambria" panose="02040503050406030204" pitchFamily="18" charset="0"/>
                        </a:rPr>
                        <a:t>Phase: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Cambria" panose="02040503050406030204" pitchFamily="18" charset="0"/>
                        </a:rPr>
                        <a:t>Location: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Cambria" panose="02040503050406030204" pitchFamily="18" charset="0"/>
                        </a:rPr>
                        <a:t>Roads: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Cambria" panose="02040503050406030204" pitchFamily="18" charset="0"/>
                        </a:rPr>
                        <a:t>Lot Numbers: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Cambria" panose="02040503050406030204" pitchFamily="18" charset="0"/>
                        </a:rPr>
                        <a:t>Linear Footage: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Cambria" panose="02040503050406030204" pitchFamily="18" charset="0"/>
                        </a:rPr>
                        <a:t>Estimated Costs: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Cambria" panose="02040503050406030204" pitchFamily="18" charset="0"/>
                        </a:rPr>
                        <a:t>Proposed</a:t>
                      </a:r>
                      <a:r>
                        <a:rPr lang="en-US" sz="1200" baseline="0" dirty="0">
                          <a:latin typeface="Cambria" panose="02040503050406030204" pitchFamily="18" charset="0"/>
                        </a:rPr>
                        <a:t> Year:</a:t>
                      </a:r>
                      <a:endParaRPr lang="en-US" sz="1200" dirty="0"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Cambria" panose="02040503050406030204" pitchFamily="18" charset="0"/>
                        </a:rPr>
                        <a:t>1 (</a:t>
                      </a:r>
                      <a:r>
                        <a:rPr lang="en-US" sz="12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</a:rPr>
                        <a:t>Orange</a:t>
                      </a:r>
                      <a:r>
                        <a:rPr lang="en-US" sz="1200" dirty="0">
                          <a:latin typeface="Cambria" panose="02040503050406030204" pitchFamily="18" charset="0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Cambria" panose="02040503050406030204" pitchFamily="18" charset="0"/>
                        </a:rPr>
                        <a:t>Wood Duck1</a:t>
                      </a:r>
                      <a:r>
                        <a:rPr lang="en-US" sz="1200" baseline="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1200" dirty="0">
                          <a:latin typeface="Cambria" panose="02040503050406030204" pitchFamily="18" charset="0"/>
                        </a:rPr>
                        <a:t>Wood Duck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Cambria" panose="02040503050406030204" pitchFamily="18" charset="0"/>
                        </a:rPr>
                        <a:t>Wood Duck Dr.</a:t>
                      </a:r>
                    </a:p>
                    <a:p>
                      <a:r>
                        <a:rPr lang="en-US" sz="1200" dirty="0">
                          <a:latin typeface="Cambria" panose="02040503050406030204" pitchFamily="18" charset="0"/>
                        </a:rPr>
                        <a:t>Mallard</a:t>
                      </a:r>
                      <a:r>
                        <a:rPr lang="en-US" sz="1200" baseline="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1200" baseline="0" dirty="0" err="1">
                          <a:latin typeface="Cambria" panose="02040503050406030204" pitchFamily="18" charset="0"/>
                        </a:rPr>
                        <a:t>Dr.West</a:t>
                      </a:r>
                      <a:endParaRPr lang="en-US" sz="1200" baseline="0" dirty="0">
                        <a:latin typeface="Cambria" panose="02040503050406030204" pitchFamily="18" charset="0"/>
                      </a:endParaRPr>
                    </a:p>
                    <a:p>
                      <a:r>
                        <a:rPr lang="en-US" sz="1200" baseline="0" dirty="0">
                          <a:latin typeface="Cambria" panose="02040503050406030204" pitchFamily="18" charset="0"/>
                        </a:rPr>
                        <a:t>Ocean Pkwy Grand Canal</a:t>
                      </a:r>
                      <a:endParaRPr lang="en-US" sz="1200" dirty="0"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Cambria" panose="02040503050406030204" pitchFamily="18" charset="0"/>
                        </a:rPr>
                        <a:t>51-83 odd #s</a:t>
                      </a:r>
                    </a:p>
                    <a:p>
                      <a:r>
                        <a:rPr lang="en-US" sz="1200" dirty="0">
                          <a:latin typeface="Cambria" panose="02040503050406030204" pitchFamily="18" charset="0"/>
                        </a:rPr>
                        <a:t>84 &amp; 86 </a:t>
                      </a:r>
                    </a:p>
                    <a:p>
                      <a:r>
                        <a:rPr lang="en-US" sz="1200" dirty="0">
                          <a:latin typeface="Cambria" panose="02040503050406030204" pitchFamily="18" charset="0"/>
                        </a:rPr>
                        <a:t>10, 8, 6, 4</a:t>
                      </a:r>
                      <a:r>
                        <a:rPr lang="en-US" sz="1200" baseline="0" dirty="0">
                          <a:latin typeface="Cambria" panose="02040503050406030204" pitchFamily="18" charset="0"/>
                        </a:rPr>
                        <a:t> &amp; 2</a:t>
                      </a:r>
                      <a:endParaRPr lang="en-US" sz="1200" dirty="0"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Cambria" panose="02040503050406030204" pitchFamily="18" charset="0"/>
                        </a:rPr>
                        <a:t>3026 @ $375 per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Cambria" panose="02040503050406030204" pitchFamily="18" charset="0"/>
                        </a:rPr>
                        <a:t>$1,134,750.00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Cambria" panose="02040503050406030204" pitchFamily="18" charset="0"/>
                        </a:rPr>
                        <a:t>2019/2020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Cambria" panose="02040503050406030204" pitchFamily="18" charset="0"/>
                        </a:rPr>
                        <a:t>2 (</a:t>
                      </a:r>
                      <a:r>
                        <a:rPr lang="en-US" sz="1200" dirty="0">
                          <a:solidFill>
                            <a:srgbClr val="00B050"/>
                          </a:solidFill>
                          <a:latin typeface="Cambria" panose="02040503050406030204" pitchFamily="18" charset="0"/>
                        </a:rPr>
                        <a:t>Green</a:t>
                      </a:r>
                      <a:r>
                        <a:rPr lang="en-US" sz="1200" dirty="0">
                          <a:latin typeface="Cambria" panose="02040503050406030204" pitchFamily="18" charset="0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Cambria" panose="02040503050406030204" pitchFamily="18" charset="0"/>
                        </a:rPr>
                        <a:t>North Pintail </a:t>
                      </a:r>
                      <a:r>
                        <a:rPr lang="en-US" sz="1200" dirty="0" err="1">
                          <a:latin typeface="Cambria" panose="02040503050406030204" pitchFamily="18" charset="0"/>
                        </a:rPr>
                        <a:t>Pintail</a:t>
                      </a:r>
                      <a:r>
                        <a:rPr lang="en-US" sz="1200" dirty="0">
                          <a:latin typeface="Cambria" panose="02040503050406030204" pitchFamily="18" charset="0"/>
                        </a:rPr>
                        <a:t> </a:t>
                      </a:r>
                    </a:p>
                    <a:p>
                      <a:r>
                        <a:rPr lang="en-US" sz="1200" dirty="0">
                          <a:latin typeface="Cambria" panose="02040503050406030204" pitchFamily="18" charset="0"/>
                        </a:rPr>
                        <a:t>Stacy Park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Cambria" panose="02040503050406030204" pitchFamily="18" charset="0"/>
                        </a:rPr>
                        <a:t>Stacy</a:t>
                      </a:r>
                      <a:r>
                        <a:rPr lang="en-US" sz="1200" baseline="0" dirty="0">
                          <a:latin typeface="Cambria" panose="02040503050406030204" pitchFamily="18" charset="0"/>
                        </a:rPr>
                        <a:t> Park</a:t>
                      </a:r>
                    </a:p>
                    <a:p>
                      <a:r>
                        <a:rPr lang="en-US" sz="1200" baseline="0" dirty="0">
                          <a:latin typeface="Cambria" panose="02040503050406030204" pitchFamily="18" charset="0"/>
                        </a:rPr>
                        <a:t>Pintail Drive</a:t>
                      </a:r>
                    </a:p>
                    <a:p>
                      <a:r>
                        <a:rPr lang="en-US" sz="1200" baseline="0" dirty="0">
                          <a:latin typeface="Cambria" panose="02040503050406030204" pitchFamily="18" charset="0"/>
                        </a:rPr>
                        <a:t>N. Pintail Drive</a:t>
                      </a:r>
                      <a:endParaRPr lang="en-US" sz="1200" dirty="0"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Cambria" panose="02040503050406030204" pitchFamily="18" charset="0"/>
                        </a:rPr>
                        <a:t>19-49 odd</a:t>
                      </a:r>
                      <a:r>
                        <a:rPr lang="en-US" sz="1200" baseline="0" dirty="0">
                          <a:latin typeface="Cambria" panose="02040503050406030204" pitchFamily="18" charset="0"/>
                        </a:rPr>
                        <a:t> #s</a:t>
                      </a:r>
                    </a:p>
                    <a:p>
                      <a:r>
                        <a:rPr lang="en-US" sz="1200" dirty="0">
                          <a:latin typeface="Cambria" panose="02040503050406030204" pitchFamily="18" charset="0"/>
                        </a:rPr>
                        <a:t>4-38 even</a:t>
                      </a:r>
                      <a:r>
                        <a:rPr lang="en-US" sz="1200" baseline="0" dirty="0">
                          <a:latin typeface="Cambria" panose="02040503050406030204" pitchFamily="18" charset="0"/>
                        </a:rPr>
                        <a:t> #s</a:t>
                      </a:r>
                    </a:p>
                    <a:p>
                      <a:r>
                        <a:rPr lang="en-US" sz="1200" dirty="0">
                          <a:latin typeface="Cambria" panose="02040503050406030204" pitchFamily="18" charset="0"/>
                        </a:rPr>
                        <a:t>29-37</a:t>
                      </a:r>
                      <a:r>
                        <a:rPr lang="en-US" sz="1200" baseline="0" dirty="0">
                          <a:latin typeface="Cambria" panose="02040503050406030204" pitchFamily="18" charset="0"/>
                        </a:rPr>
                        <a:t> odd #s</a:t>
                      </a:r>
                      <a:endParaRPr lang="en-US" sz="1200" dirty="0"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Cambria" panose="02040503050406030204" pitchFamily="18" charset="0"/>
                        </a:rPr>
                        <a:t>3180 @ $375 per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Cambria" panose="02040503050406030204" pitchFamily="18" charset="0"/>
                        </a:rPr>
                        <a:t>$1,192,500.00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Cambria" panose="02040503050406030204" pitchFamily="18" charset="0"/>
                        </a:rPr>
                        <a:t>2020/2021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Cambria" panose="02040503050406030204" pitchFamily="18" charset="0"/>
                        </a:rPr>
                        <a:t>3 (</a:t>
                      </a:r>
                      <a:r>
                        <a:rPr lang="en-US" sz="1200" dirty="0">
                          <a:solidFill>
                            <a:srgbClr val="C00000"/>
                          </a:solidFill>
                          <a:latin typeface="Cambria" panose="02040503050406030204" pitchFamily="18" charset="0"/>
                        </a:rPr>
                        <a:t>Red</a:t>
                      </a:r>
                      <a:r>
                        <a:rPr lang="en-US" sz="1200" dirty="0">
                          <a:latin typeface="Cambria" panose="02040503050406030204" pitchFamily="18" charset="0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Cambria" panose="02040503050406030204" pitchFamily="18" charset="0"/>
                        </a:rPr>
                        <a:t>Crab Cay</a:t>
                      </a:r>
                    </a:p>
                    <a:p>
                      <a:r>
                        <a:rPr lang="en-US" sz="1200" dirty="0">
                          <a:latin typeface="Cambria" panose="02040503050406030204" pitchFamily="18" charset="0"/>
                        </a:rPr>
                        <a:t>Ebb Tide </a:t>
                      </a:r>
                    </a:p>
                    <a:p>
                      <a:r>
                        <a:rPr lang="en-US" sz="1200" dirty="0">
                          <a:latin typeface="Cambria" panose="02040503050406030204" pitchFamily="18" charset="0"/>
                        </a:rPr>
                        <a:t>Pintail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Cambria" panose="02040503050406030204" pitchFamily="18" charset="0"/>
                        </a:rPr>
                        <a:t>Crab Cay</a:t>
                      </a:r>
                      <a:r>
                        <a:rPr lang="en-US" sz="1200" baseline="0" dirty="0">
                          <a:latin typeface="Cambria" panose="02040503050406030204" pitchFamily="18" charset="0"/>
                        </a:rPr>
                        <a:t> Court</a:t>
                      </a:r>
                    </a:p>
                    <a:p>
                      <a:r>
                        <a:rPr lang="en-US" sz="1200" baseline="0" dirty="0">
                          <a:latin typeface="Cambria" panose="02040503050406030204" pitchFamily="18" charset="0"/>
                        </a:rPr>
                        <a:t>Ebb Tide</a:t>
                      </a:r>
                    </a:p>
                    <a:p>
                      <a:r>
                        <a:rPr lang="en-US" sz="1200" baseline="0" dirty="0">
                          <a:latin typeface="Cambria" panose="02040503050406030204" pitchFamily="18" charset="0"/>
                        </a:rPr>
                        <a:t>Mallard Dr. West</a:t>
                      </a:r>
                    </a:p>
                    <a:p>
                      <a:r>
                        <a:rPr lang="en-US" sz="1200" baseline="0" dirty="0">
                          <a:latin typeface="Cambria" panose="02040503050406030204" pitchFamily="18" charset="0"/>
                        </a:rPr>
                        <a:t>Pintail Drive</a:t>
                      </a:r>
                      <a:endParaRPr lang="en-US" sz="1200" dirty="0"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Cambria" panose="02040503050406030204" pitchFamily="18" charset="0"/>
                        </a:rPr>
                        <a:t>4,6,8,10,12,11,9,7,5,3</a:t>
                      </a:r>
                    </a:p>
                    <a:p>
                      <a:r>
                        <a:rPr lang="en-US" sz="1200" dirty="0">
                          <a:latin typeface="Cambria" panose="02040503050406030204" pitchFamily="18" charset="0"/>
                        </a:rPr>
                        <a:t>4-20 Even #s</a:t>
                      </a:r>
                    </a:p>
                    <a:p>
                      <a:r>
                        <a:rPr lang="en-US" sz="1200" dirty="0">
                          <a:latin typeface="Cambria" panose="02040503050406030204" pitchFamily="18" charset="0"/>
                        </a:rPr>
                        <a:t>3,5,11,15 &amp; 17</a:t>
                      </a:r>
                    </a:p>
                    <a:p>
                      <a:r>
                        <a:rPr lang="en-US" sz="1200" dirty="0">
                          <a:latin typeface="Cambria" panose="02040503050406030204" pitchFamily="18" charset="0"/>
                        </a:rPr>
                        <a:t>8-50 even #s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Cambria" panose="02040503050406030204" pitchFamily="18" charset="0"/>
                        </a:rPr>
                        <a:t>3097 @ $375 per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Cambria" panose="02040503050406030204" pitchFamily="18" charset="0"/>
                        </a:rPr>
                        <a:t>$1,161,375.00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Cambria" panose="02040503050406030204" pitchFamily="18" charset="0"/>
                        </a:rPr>
                        <a:t>2021/2022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Cambria" panose="02040503050406030204" pitchFamily="18" charset="0"/>
                        </a:rPr>
                        <a:t>4 (</a:t>
                      </a:r>
                      <a:r>
                        <a:rPr lang="en-US" sz="1200" dirty="0">
                          <a:solidFill>
                            <a:srgbClr val="0070C0"/>
                          </a:solidFill>
                          <a:latin typeface="Cambria" panose="02040503050406030204" pitchFamily="18" charset="0"/>
                        </a:rPr>
                        <a:t>Blue</a:t>
                      </a:r>
                      <a:r>
                        <a:rPr lang="en-US" sz="1200" dirty="0">
                          <a:latin typeface="Cambria" panose="02040503050406030204" pitchFamily="18" charset="0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Cambria" panose="02040503050406030204" pitchFamily="18" charset="0"/>
                        </a:rPr>
                        <a:t>North Pintail </a:t>
                      </a:r>
                      <a:r>
                        <a:rPr lang="en-US" sz="1200" dirty="0" err="1">
                          <a:latin typeface="Cambria" panose="02040503050406030204" pitchFamily="18" charset="0"/>
                        </a:rPr>
                        <a:t>Pintail</a:t>
                      </a:r>
                      <a:r>
                        <a:rPr lang="en-US" sz="1200" dirty="0">
                          <a:latin typeface="Cambria" panose="02040503050406030204" pitchFamily="18" charset="0"/>
                        </a:rPr>
                        <a:t> Park</a:t>
                      </a:r>
                    </a:p>
                    <a:p>
                      <a:r>
                        <a:rPr lang="en-US" sz="1200" dirty="0">
                          <a:latin typeface="Cambria" panose="02040503050406030204" pitchFamily="18" charset="0"/>
                        </a:rPr>
                        <a:t>Golf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Cambria" panose="02040503050406030204" pitchFamily="18" charset="0"/>
                        </a:rPr>
                        <a:t>North Pintail Drive</a:t>
                      </a:r>
                    </a:p>
                    <a:p>
                      <a:r>
                        <a:rPr lang="en-US" sz="1200" dirty="0">
                          <a:latin typeface="Cambria" panose="02040503050406030204" pitchFamily="18" charset="0"/>
                        </a:rPr>
                        <a:t>Pintail</a:t>
                      </a:r>
                      <a:r>
                        <a:rPr lang="en-US" sz="1200" baseline="0" dirty="0">
                          <a:latin typeface="Cambria" panose="02040503050406030204" pitchFamily="18" charset="0"/>
                        </a:rPr>
                        <a:t> Park, </a:t>
                      </a:r>
                      <a:r>
                        <a:rPr lang="en-US" sz="1200" baseline="0" dirty="0" err="1">
                          <a:latin typeface="Cambria" panose="02040503050406030204" pitchFamily="18" charset="0"/>
                        </a:rPr>
                        <a:t>Pkway</a:t>
                      </a:r>
                      <a:endParaRPr lang="en-US" sz="1200" baseline="0" dirty="0">
                        <a:latin typeface="Cambria" panose="02040503050406030204" pitchFamily="18" charset="0"/>
                      </a:endParaRPr>
                    </a:p>
                    <a:p>
                      <a:r>
                        <a:rPr lang="en-US" sz="1200" baseline="0" dirty="0">
                          <a:latin typeface="Cambria" panose="02040503050406030204" pitchFamily="18" charset="0"/>
                        </a:rPr>
                        <a:t>Golf #2 Tee, #3 Green</a:t>
                      </a:r>
                      <a:endParaRPr lang="en-US" sz="1200" dirty="0"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Cambria" panose="02040503050406030204" pitchFamily="18" charset="0"/>
                        </a:rPr>
                        <a:t>3-19</a:t>
                      </a:r>
                      <a:r>
                        <a:rPr lang="en-US" sz="1200" baseline="0" dirty="0">
                          <a:latin typeface="Cambria" panose="02040503050406030204" pitchFamily="18" charset="0"/>
                        </a:rPr>
                        <a:t> odd #s</a:t>
                      </a:r>
                      <a:endParaRPr lang="en-US" sz="1200" dirty="0"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Cambria" panose="02040503050406030204" pitchFamily="18" charset="0"/>
                        </a:rPr>
                        <a:t>2515 @ $375 per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Cambria" panose="02040503050406030204" pitchFamily="18" charset="0"/>
                        </a:rPr>
                        <a:t>$943,125.00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Cambria" panose="02040503050406030204" pitchFamily="18" charset="0"/>
                        </a:rPr>
                        <a:t>2022/2023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492157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Phase 1</a:t>
            </a:r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27026" y="1752600"/>
            <a:ext cx="4689948" cy="437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62914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>
            <a:normAutofit/>
          </a:bodyPr>
          <a:lstStyle/>
          <a:p>
            <a:r>
              <a:rPr 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Phase 2 -4 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58557" y="1752600"/>
            <a:ext cx="4626886" cy="437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2400" y="2265128"/>
            <a:ext cx="19736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+mn-cs"/>
              </a:rPr>
              <a:t>Phase 2: Green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+mn-cs"/>
              </a:rPr>
              <a:t>Phase 3: Red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+mn-cs"/>
              </a:rPr>
              <a:t>Phase 4: Blue</a:t>
            </a:r>
          </a:p>
        </p:txBody>
      </p:sp>
    </p:spTree>
    <p:extLst>
      <p:ext uri="{BB962C8B-B14F-4D97-AF65-F5344CB8AC3E}">
        <p14:creationId xmlns:p14="http://schemas.microsoft.com/office/powerpoint/2010/main" val="616711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Phase 4 Continued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1" y="1600200"/>
            <a:ext cx="62484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0063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08F94D66-27EC-4CB8-8226-D7F41C1618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9576" y="-4763"/>
            <a:ext cx="3761187" cy="6862763"/>
            <a:chOff x="2928938" y="-4763"/>
            <a:chExt cx="5014912" cy="6862763"/>
          </a:xfrm>
        </p:grpSpPr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1A53964C-7D93-4C48-A4A6-C4C2C393C5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0" name="Freeform 7">
              <a:extLst>
                <a:ext uri="{FF2B5EF4-FFF2-40B4-BE49-F238E27FC236}">
                  <a16:creationId xmlns:a16="http://schemas.microsoft.com/office/drawing/2014/main" id="{9C944EEC-539E-4389-8785-58E65D04E8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7836EB7E-895C-4D68-B92E-312B371CBD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2" name="Freeform 10">
              <a:extLst>
                <a:ext uri="{FF2B5EF4-FFF2-40B4-BE49-F238E27FC236}">
                  <a16:creationId xmlns:a16="http://schemas.microsoft.com/office/drawing/2014/main" id="{0F29242B-8CE7-4636-B326-4BEE42EB6D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3" name="Freeform 11">
              <a:extLst>
                <a:ext uri="{FF2B5EF4-FFF2-40B4-BE49-F238E27FC236}">
                  <a16:creationId xmlns:a16="http://schemas.microsoft.com/office/drawing/2014/main" id="{4D0B8E9A-7727-4AD9-974E-8815F0B20E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4" name="Freeform 12">
              <a:extLst>
                <a:ext uri="{FF2B5EF4-FFF2-40B4-BE49-F238E27FC236}">
                  <a16:creationId xmlns:a16="http://schemas.microsoft.com/office/drawing/2014/main" id="{1CD6C65C-71BE-4549-926A-1C1135FD06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E58348C3-6249-4952-AA86-C63DB35EA9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E6174AD-DBB0-43E6-98C2-738DB3A152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219326" y="-4763"/>
            <a:ext cx="3761187" cy="6862763"/>
            <a:chOff x="2928938" y="-4763"/>
            <a:chExt cx="5014912" cy="6862763"/>
          </a:xfrm>
        </p:grpSpPr>
        <p:sp>
          <p:nvSpPr>
            <p:cNvPr id="29" name="Freeform 6">
              <a:extLst>
                <a:ext uri="{FF2B5EF4-FFF2-40B4-BE49-F238E27FC236}">
                  <a16:creationId xmlns:a16="http://schemas.microsoft.com/office/drawing/2014/main" id="{50A59800-3661-4778-9D8A-F816C85C41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30" name="Freeform 7">
              <a:extLst>
                <a:ext uri="{FF2B5EF4-FFF2-40B4-BE49-F238E27FC236}">
                  <a16:creationId xmlns:a16="http://schemas.microsoft.com/office/drawing/2014/main" id="{7A810977-C816-4698-B7E7-0E6BDED794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31" name="Freeform 9">
              <a:extLst>
                <a:ext uri="{FF2B5EF4-FFF2-40B4-BE49-F238E27FC236}">
                  <a16:creationId xmlns:a16="http://schemas.microsoft.com/office/drawing/2014/main" id="{181E4B1B-2437-4A14-8927-817FC7AED6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32" name="Freeform 10">
              <a:extLst>
                <a:ext uri="{FF2B5EF4-FFF2-40B4-BE49-F238E27FC236}">
                  <a16:creationId xmlns:a16="http://schemas.microsoft.com/office/drawing/2014/main" id="{3F98AD26-9FF7-44EA-B876-9C857F8ED9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33" name="Freeform 11">
              <a:extLst>
                <a:ext uri="{FF2B5EF4-FFF2-40B4-BE49-F238E27FC236}">
                  <a16:creationId xmlns:a16="http://schemas.microsoft.com/office/drawing/2014/main" id="{32EBB12A-A9CE-446F-9462-15DAC0D0FA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34" name="Freeform 12">
              <a:extLst>
                <a:ext uri="{FF2B5EF4-FFF2-40B4-BE49-F238E27FC236}">
                  <a16:creationId xmlns:a16="http://schemas.microsoft.com/office/drawing/2014/main" id="{85925599-F99B-48E5-A384-76136C0818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3476630" y="1654629"/>
            <a:ext cx="5394960" cy="314379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>
              <a:lnSpc>
                <a:spcPct val="90000"/>
              </a:lnSpc>
            </a:pPr>
            <a:r>
              <a:rPr lang="en-US" sz="4200" dirty="0">
                <a:latin typeface="Franklin Gothic Medium" panose="020B0603020102020204" pitchFamily="34" charset="0"/>
              </a:rPr>
              <a:t>Approval of Minutes</a:t>
            </a:r>
            <a:br>
              <a:rPr lang="en-US" sz="4200" dirty="0">
                <a:latin typeface="Franklin Gothic Medium" panose="020B0603020102020204" pitchFamily="34" charset="0"/>
              </a:rPr>
            </a:br>
            <a:r>
              <a:rPr lang="en-US" sz="4200" dirty="0">
                <a:latin typeface="Franklin Gothic Medium" panose="020B0603020102020204" pitchFamily="34" charset="0"/>
              </a:rPr>
              <a:t>July 6, 2019 – Regular</a:t>
            </a:r>
            <a:br>
              <a:rPr lang="en-US" sz="4200" dirty="0">
                <a:latin typeface="Franklin Gothic Medium" panose="020B0603020102020204" pitchFamily="34" charset="0"/>
              </a:rPr>
            </a:br>
            <a:r>
              <a:rPr lang="en-US" sz="4200" dirty="0">
                <a:latin typeface="Franklin Gothic Medium" panose="020B0603020102020204" pitchFamily="34" charset="0"/>
              </a:rPr>
              <a:t>Meeting</a:t>
            </a:r>
            <a:br>
              <a:rPr lang="en-US" sz="4200" dirty="0">
                <a:latin typeface="Franklin Gothic Medium" panose="020B0603020102020204" pitchFamily="34" charset="0"/>
              </a:rPr>
            </a:br>
            <a:endParaRPr lang="en-US" sz="4200" dirty="0">
              <a:latin typeface="Franklin Gothic Medium" panose="020B0603020102020204" pitchFamily="34" charset="0"/>
            </a:endParaRPr>
          </a:p>
        </p:txBody>
      </p:sp>
      <p:pic>
        <p:nvPicPr>
          <p:cNvPr id="3" name="Picture 2" descr="A close up of a sign&#10;&#10;Description automatically generated">
            <a:extLst>
              <a:ext uri="{FF2B5EF4-FFF2-40B4-BE49-F238E27FC236}">
                <a16:creationId xmlns:a16="http://schemas.microsoft.com/office/drawing/2014/main" id="{9A33DEE3-8ED7-49CD-9869-5F3FA86CFE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16" r="14416" b="9089"/>
          <a:stretch/>
        </p:blipFill>
        <p:spPr>
          <a:xfrm>
            <a:off x="20" y="10"/>
            <a:ext cx="4086205" cy="6857990"/>
          </a:xfrm>
          <a:custGeom>
            <a:avLst/>
            <a:gdLst>
              <a:gd name="connsiteX0" fmla="*/ 0 w 5435600"/>
              <a:gd name="connsiteY0" fmla="*/ 0 h 6858000"/>
              <a:gd name="connsiteX1" fmla="*/ 5435600 w 5435600"/>
              <a:gd name="connsiteY1" fmla="*/ 0 h 6858000"/>
              <a:gd name="connsiteX2" fmla="*/ 5435600 w 5435600"/>
              <a:gd name="connsiteY2" fmla="*/ 6858000 h 6858000"/>
              <a:gd name="connsiteX3" fmla="*/ 0 w 5435600"/>
              <a:gd name="connsiteY3" fmla="*/ 6858000 h 6858000"/>
              <a:gd name="connsiteX4" fmla="*/ 0 w 5435600"/>
              <a:gd name="connsiteY4" fmla="*/ 0 h 6858000"/>
              <a:gd name="connsiteX0" fmla="*/ 0 w 5435600"/>
              <a:gd name="connsiteY0" fmla="*/ 0 h 6858000"/>
              <a:gd name="connsiteX1" fmla="*/ 3513666 w 5435600"/>
              <a:gd name="connsiteY1" fmla="*/ 0 h 6858000"/>
              <a:gd name="connsiteX2" fmla="*/ 5435600 w 5435600"/>
              <a:gd name="connsiteY2" fmla="*/ 6858000 h 6858000"/>
              <a:gd name="connsiteX3" fmla="*/ 0 w 5435600"/>
              <a:gd name="connsiteY3" fmla="*/ 6858000 h 6858000"/>
              <a:gd name="connsiteX4" fmla="*/ 0 w 5435600"/>
              <a:gd name="connsiteY4" fmla="*/ 0 h 6858000"/>
              <a:gd name="connsiteX0" fmla="*/ 0 w 5435600"/>
              <a:gd name="connsiteY0" fmla="*/ 0 h 6858000"/>
              <a:gd name="connsiteX1" fmla="*/ 3513666 w 5435600"/>
              <a:gd name="connsiteY1" fmla="*/ 0 h 6858000"/>
              <a:gd name="connsiteX2" fmla="*/ 4199467 w 5435600"/>
              <a:gd name="connsiteY2" fmla="*/ 2455333 h 6858000"/>
              <a:gd name="connsiteX3" fmla="*/ 5435600 w 5435600"/>
              <a:gd name="connsiteY3" fmla="*/ 6858000 h 6858000"/>
              <a:gd name="connsiteX4" fmla="*/ 0 w 5435600"/>
              <a:gd name="connsiteY4" fmla="*/ 6858000 h 6858000"/>
              <a:gd name="connsiteX5" fmla="*/ 0 w 5435600"/>
              <a:gd name="connsiteY5" fmla="*/ 0 h 6858000"/>
              <a:gd name="connsiteX0" fmla="*/ 0 w 5435600"/>
              <a:gd name="connsiteY0" fmla="*/ 0 h 6858000"/>
              <a:gd name="connsiteX1" fmla="*/ 3513666 w 5435600"/>
              <a:gd name="connsiteY1" fmla="*/ 0 h 6858000"/>
              <a:gd name="connsiteX2" fmla="*/ 2861733 w 5435600"/>
              <a:gd name="connsiteY2" fmla="*/ 2548466 h 6858000"/>
              <a:gd name="connsiteX3" fmla="*/ 5435600 w 5435600"/>
              <a:gd name="connsiteY3" fmla="*/ 6858000 h 6858000"/>
              <a:gd name="connsiteX4" fmla="*/ 0 w 5435600"/>
              <a:gd name="connsiteY4" fmla="*/ 6858000 h 6858000"/>
              <a:gd name="connsiteX5" fmla="*/ 0 w 5435600"/>
              <a:gd name="connsiteY5" fmla="*/ 0 h 6858000"/>
              <a:gd name="connsiteX0" fmla="*/ 0 w 5448300"/>
              <a:gd name="connsiteY0" fmla="*/ 0 h 6858000"/>
              <a:gd name="connsiteX1" fmla="*/ 3513666 w 5448300"/>
              <a:gd name="connsiteY1" fmla="*/ 0 h 6858000"/>
              <a:gd name="connsiteX2" fmla="*/ 2861733 w 5448300"/>
              <a:gd name="connsiteY2" fmla="*/ 2548466 h 6858000"/>
              <a:gd name="connsiteX3" fmla="*/ 5448300 w 5448300"/>
              <a:gd name="connsiteY3" fmla="*/ 6853767 h 6858000"/>
              <a:gd name="connsiteX4" fmla="*/ 0 w 5448300"/>
              <a:gd name="connsiteY4" fmla="*/ 6858000 h 6858000"/>
              <a:gd name="connsiteX5" fmla="*/ 0 w 5448300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48300" h="6858000">
                <a:moveTo>
                  <a:pt x="0" y="0"/>
                </a:moveTo>
                <a:lnTo>
                  <a:pt x="3513666" y="0"/>
                </a:lnTo>
                <a:lnTo>
                  <a:pt x="2861733" y="2548466"/>
                </a:lnTo>
                <a:lnTo>
                  <a:pt x="5448300" y="6853767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ln w="38100"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710307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Dredging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</a:rPr>
              <a:t>20 Permits submitted annually for spot dredging</a:t>
            </a:r>
          </a:p>
          <a:p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</a:rPr>
              <a:t>Permits due by October 15</a:t>
            </a:r>
            <a:r>
              <a:rPr lang="en-US" baseline="30000" dirty="0">
                <a:solidFill>
                  <a:schemeClr val="tx1"/>
                </a:solidFill>
                <a:latin typeface="Cambria" panose="02040503050406030204" pitchFamily="18" charset="0"/>
              </a:rPr>
              <a:t>th</a:t>
            </a: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</a:rPr>
              <a:t> to be evaluated and submitted to Army Corp of Engineers by November 1st </a:t>
            </a:r>
          </a:p>
          <a:p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</a:rPr>
              <a:t>Turn around time is usually 6-7 months.</a:t>
            </a:r>
          </a:p>
          <a:p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</a:rPr>
              <a:t>Permit approvals received by May with work started that October.</a:t>
            </a:r>
          </a:p>
          <a:p>
            <a:pPr marL="114300" indent="0">
              <a:buNone/>
            </a:pPr>
            <a:endParaRPr lang="en-US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marL="11430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63563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591312"/>
          </a:xfrm>
        </p:spPr>
        <p:txBody>
          <a:bodyPr>
            <a:noAutofit/>
          </a:bodyPr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Bulkhead Contract Spending to Date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762000" y="1600200"/>
          <a:ext cx="8051266" cy="4419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310355" y="6095835"/>
            <a:ext cx="6858000" cy="25391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NOTES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: These are contracts from previous years we are finishing</a:t>
            </a:r>
            <a:endParaRPr kumimoji="0" lang="en-US" sz="10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89179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62000"/>
            <a:ext cx="7024744" cy="609600"/>
          </a:xfrm>
        </p:spPr>
        <p:txBody>
          <a:bodyPr>
            <a:no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Major Projects Spending To Date</a:t>
            </a:r>
          </a:p>
        </p:txBody>
      </p:sp>
      <p:graphicFrame>
        <p:nvGraphicFramePr>
          <p:cNvPr id="11" name="Content Placeholder 10"/>
          <p:cNvGraphicFramePr>
            <a:graphicFrameLocks noGrp="1"/>
          </p:cNvGraphicFramePr>
          <p:nvPr>
            <p:ph idx="1"/>
          </p:nvPr>
        </p:nvGraphicFramePr>
        <p:xfrm>
          <a:off x="394887" y="1828800"/>
          <a:ext cx="8458200" cy="4114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447800" y="5943600"/>
            <a:ext cx="609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NOTES: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510662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Amenities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</a:rPr>
              <a:t>New Deck/Parking Lot Core</a:t>
            </a:r>
          </a:p>
          <a:p>
            <a:r>
              <a:rPr lang="en-US" dirty="0" err="1">
                <a:solidFill>
                  <a:schemeClr val="tx1"/>
                </a:solidFill>
                <a:latin typeface="Cambria" panose="02040503050406030204" pitchFamily="18" charset="0"/>
              </a:rPr>
              <a:t>Pickleball</a:t>
            </a: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</a:rPr>
              <a:t> Lines Gym Floor – September 9</a:t>
            </a:r>
            <a:r>
              <a:rPr lang="en-US" baseline="30000" dirty="0">
                <a:solidFill>
                  <a:schemeClr val="tx1"/>
                </a:solidFill>
                <a:latin typeface="Cambria" panose="02040503050406030204" pitchFamily="18" charset="0"/>
              </a:rPr>
              <a:t>th</a:t>
            </a: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>
                <a:solidFill>
                  <a:schemeClr val="tx1"/>
                </a:solidFill>
                <a:latin typeface="Cambria" panose="02040503050406030204" pitchFamily="18" charset="0"/>
              </a:rPr>
              <a:t>start date</a:t>
            </a:r>
            <a:endParaRPr lang="en-US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</a:rPr>
              <a:t>Maintenance Plans on all Amenities/Parks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24312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08F94D66-27EC-4CB8-8226-D7F41C1618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9576" y="-4763"/>
            <a:ext cx="3761187" cy="6862763"/>
            <a:chOff x="2928938" y="-4763"/>
            <a:chExt cx="5014912" cy="6862763"/>
          </a:xfrm>
        </p:grpSpPr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1A53964C-7D93-4C48-A4A6-C4C2C393C5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0" name="Freeform 7">
              <a:extLst>
                <a:ext uri="{FF2B5EF4-FFF2-40B4-BE49-F238E27FC236}">
                  <a16:creationId xmlns:a16="http://schemas.microsoft.com/office/drawing/2014/main" id="{9C944EEC-539E-4389-8785-58E65D04E8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7836EB7E-895C-4D68-B92E-312B371CBD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2" name="Freeform 10">
              <a:extLst>
                <a:ext uri="{FF2B5EF4-FFF2-40B4-BE49-F238E27FC236}">
                  <a16:creationId xmlns:a16="http://schemas.microsoft.com/office/drawing/2014/main" id="{0F29242B-8CE7-4636-B326-4BEE42EB6D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3" name="Freeform 11">
              <a:extLst>
                <a:ext uri="{FF2B5EF4-FFF2-40B4-BE49-F238E27FC236}">
                  <a16:creationId xmlns:a16="http://schemas.microsoft.com/office/drawing/2014/main" id="{4D0B8E9A-7727-4AD9-974E-8815F0B20E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4" name="Freeform 12">
              <a:extLst>
                <a:ext uri="{FF2B5EF4-FFF2-40B4-BE49-F238E27FC236}">
                  <a16:creationId xmlns:a16="http://schemas.microsoft.com/office/drawing/2014/main" id="{1CD6C65C-71BE-4549-926A-1C1135FD06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E58348C3-6249-4952-AA86-C63DB35EA9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E6174AD-DBB0-43E6-98C2-738DB3A152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219326" y="-4763"/>
            <a:ext cx="3761187" cy="6862763"/>
            <a:chOff x="2928938" y="-4763"/>
            <a:chExt cx="5014912" cy="6862763"/>
          </a:xfrm>
        </p:grpSpPr>
        <p:sp>
          <p:nvSpPr>
            <p:cNvPr id="29" name="Freeform 6">
              <a:extLst>
                <a:ext uri="{FF2B5EF4-FFF2-40B4-BE49-F238E27FC236}">
                  <a16:creationId xmlns:a16="http://schemas.microsoft.com/office/drawing/2014/main" id="{50A59800-3661-4778-9D8A-F816C85C41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30" name="Freeform 7">
              <a:extLst>
                <a:ext uri="{FF2B5EF4-FFF2-40B4-BE49-F238E27FC236}">
                  <a16:creationId xmlns:a16="http://schemas.microsoft.com/office/drawing/2014/main" id="{7A810977-C816-4698-B7E7-0E6BDED794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31" name="Freeform 9">
              <a:extLst>
                <a:ext uri="{FF2B5EF4-FFF2-40B4-BE49-F238E27FC236}">
                  <a16:creationId xmlns:a16="http://schemas.microsoft.com/office/drawing/2014/main" id="{181E4B1B-2437-4A14-8927-817FC7AED6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32" name="Freeform 10">
              <a:extLst>
                <a:ext uri="{FF2B5EF4-FFF2-40B4-BE49-F238E27FC236}">
                  <a16:creationId xmlns:a16="http://schemas.microsoft.com/office/drawing/2014/main" id="{3F98AD26-9FF7-44EA-B876-9C857F8ED9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33" name="Freeform 11">
              <a:extLst>
                <a:ext uri="{FF2B5EF4-FFF2-40B4-BE49-F238E27FC236}">
                  <a16:creationId xmlns:a16="http://schemas.microsoft.com/office/drawing/2014/main" id="{32EBB12A-A9CE-446F-9462-15DAC0D0FA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34" name="Freeform 12">
              <a:extLst>
                <a:ext uri="{FF2B5EF4-FFF2-40B4-BE49-F238E27FC236}">
                  <a16:creationId xmlns:a16="http://schemas.microsoft.com/office/drawing/2014/main" id="{85925599-F99B-48E5-A384-76136C0818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269108" y="2377440"/>
            <a:ext cx="4541042" cy="210312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>
              <a:lnSpc>
                <a:spcPct val="90000"/>
              </a:lnSpc>
            </a:pPr>
            <a:r>
              <a:rPr lang="en-US" sz="4800" dirty="0">
                <a:latin typeface="Franklin Gothic Medium" panose="020B0603020102020204" pitchFamily="34" charset="0"/>
              </a:rPr>
              <a:t>Treasurer’s Report</a:t>
            </a:r>
            <a:br>
              <a:rPr lang="en-US" sz="4800" dirty="0">
                <a:latin typeface="Franklin Gothic Medium" panose="020B0603020102020204" pitchFamily="34" charset="0"/>
              </a:rPr>
            </a:br>
            <a:r>
              <a:rPr lang="en-US" sz="4800" dirty="0">
                <a:latin typeface="Franklin Gothic Medium" panose="020B0603020102020204" pitchFamily="34" charset="0"/>
              </a:rPr>
              <a:t>Larry Perrone</a:t>
            </a:r>
          </a:p>
        </p:txBody>
      </p:sp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7A9BAC96-12EE-49A3-96CD-A6E1FDF6151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80" r="14552" b="9089"/>
          <a:stretch/>
        </p:blipFill>
        <p:spPr>
          <a:xfrm>
            <a:off x="20" y="10"/>
            <a:ext cx="4086205" cy="6857990"/>
          </a:xfrm>
          <a:custGeom>
            <a:avLst/>
            <a:gdLst>
              <a:gd name="connsiteX0" fmla="*/ 0 w 5435600"/>
              <a:gd name="connsiteY0" fmla="*/ 0 h 6858000"/>
              <a:gd name="connsiteX1" fmla="*/ 5435600 w 5435600"/>
              <a:gd name="connsiteY1" fmla="*/ 0 h 6858000"/>
              <a:gd name="connsiteX2" fmla="*/ 5435600 w 5435600"/>
              <a:gd name="connsiteY2" fmla="*/ 6858000 h 6858000"/>
              <a:gd name="connsiteX3" fmla="*/ 0 w 5435600"/>
              <a:gd name="connsiteY3" fmla="*/ 6858000 h 6858000"/>
              <a:gd name="connsiteX4" fmla="*/ 0 w 5435600"/>
              <a:gd name="connsiteY4" fmla="*/ 0 h 6858000"/>
              <a:gd name="connsiteX0" fmla="*/ 0 w 5435600"/>
              <a:gd name="connsiteY0" fmla="*/ 0 h 6858000"/>
              <a:gd name="connsiteX1" fmla="*/ 3513666 w 5435600"/>
              <a:gd name="connsiteY1" fmla="*/ 0 h 6858000"/>
              <a:gd name="connsiteX2" fmla="*/ 5435600 w 5435600"/>
              <a:gd name="connsiteY2" fmla="*/ 6858000 h 6858000"/>
              <a:gd name="connsiteX3" fmla="*/ 0 w 5435600"/>
              <a:gd name="connsiteY3" fmla="*/ 6858000 h 6858000"/>
              <a:gd name="connsiteX4" fmla="*/ 0 w 5435600"/>
              <a:gd name="connsiteY4" fmla="*/ 0 h 6858000"/>
              <a:gd name="connsiteX0" fmla="*/ 0 w 5435600"/>
              <a:gd name="connsiteY0" fmla="*/ 0 h 6858000"/>
              <a:gd name="connsiteX1" fmla="*/ 3513666 w 5435600"/>
              <a:gd name="connsiteY1" fmla="*/ 0 h 6858000"/>
              <a:gd name="connsiteX2" fmla="*/ 4199467 w 5435600"/>
              <a:gd name="connsiteY2" fmla="*/ 2455333 h 6858000"/>
              <a:gd name="connsiteX3" fmla="*/ 5435600 w 5435600"/>
              <a:gd name="connsiteY3" fmla="*/ 6858000 h 6858000"/>
              <a:gd name="connsiteX4" fmla="*/ 0 w 5435600"/>
              <a:gd name="connsiteY4" fmla="*/ 6858000 h 6858000"/>
              <a:gd name="connsiteX5" fmla="*/ 0 w 5435600"/>
              <a:gd name="connsiteY5" fmla="*/ 0 h 6858000"/>
              <a:gd name="connsiteX0" fmla="*/ 0 w 5435600"/>
              <a:gd name="connsiteY0" fmla="*/ 0 h 6858000"/>
              <a:gd name="connsiteX1" fmla="*/ 3513666 w 5435600"/>
              <a:gd name="connsiteY1" fmla="*/ 0 h 6858000"/>
              <a:gd name="connsiteX2" fmla="*/ 2861733 w 5435600"/>
              <a:gd name="connsiteY2" fmla="*/ 2548466 h 6858000"/>
              <a:gd name="connsiteX3" fmla="*/ 5435600 w 5435600"/>
              <a:gd name="connsiteY3" fmla="*/ 6858000 h 6858000"/>
              <a:gd name="connsiteX4" fmla="*/ 0 w 5435600"/>
              <a:gd name="connsiteY4" fmla="*/ 6858000 h 6858000"/>
              <a:gd name="connsiteX5" fmla="*/ 0 w 5435600"/>
              <a:gd name="connsiteY5" fmla="*/ 0 h 6858000"/>
              <a:gd name="connsiteX0" fmla="*/ 0 w 5448300"/>
              <a:gd name="connsiteY0" fmla="*/ 0 h 6858000"/>
              <a:gd name="connsiteX1" fmla="*/ 3513666 w 5448300"/>
              <a:gd name="connsiteY1" fmla="*/ 0 h 6858000"/>
              <a:gd name="connsiteX2" fmla="*/ 2861733 w 5448300"/>
              <a:gd name="connsiteY2" fmla="*/ 2548466 h 6858000"/>
              <a:gd name="connsiteX3" fmla="*/ 5448300 w 5448300"/>
              <a:gd name="connsiteY3" fmla="*/ 6853767 h 6858000"/>
              <a:gd name="connsiteX4" fmla="*/ 0 w 5448300"/>
              <a:gd name="connsiteY4" fmla="*/ 6858000 h 6858000"/>
              <a:gd name="connsiteX5" fmla="*/ 0 w 5448300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48300" h="6858000">
                <a:moveTo>
                  <a:pt x="0" y="0"/>
                </a:moveTo>
                <a:lnTo>
                  <a:pt x="3513666" y="0"/>
                </a:lnTo>
                <a:lnTo>
                  <a:pt x="2861733" y="2548466"/>
                </a:lnTo>
                <a:lnTo>
                  <a:pt x="5448300" y="6853767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ln w="38100"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258303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906008" y="2098765"/>
            <a:ext cx="8289926" cy="43738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buClr>
                <a:srgbClr val="30ACEC">
                  <a:lumMod val="60000"/>
                  <a:lumOff val="40000"/>
                </a:srgbClr>
              </a:buClr>
              <a:defRPr/>
            </a:pPr>
            <a:r>
              <a:rPr kumimoji="0" lang="en-US" sz="3000" b="0" i="0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Financial Information with GM and Finance Lead</a:t>
            </a:r>
          </a:p>
          <a:p>
            <a:pPr>
              <a:spcBef>
                <a:spcPts val="600"/>
              </a:spcBef>
              <a:buClr>
                <a:srgbClr val="30ACEC">
                  <a:lumMod val="60000"/>
                  <a:lumOff val="40000"/>
                </a:srgbClr>
              </a:buClr>
              <a:defRPr/>
            </a:pPr>
            <a:r>
              <a:rPr lang="en-US" sz="3000" dirty="0">
                <a:solidFill>
                  <a:schemeClr val="tx1"/>
                </a:solidFill>
                <a:latin typeface="Corbel" panose="020B0503020204020204"/>
              </a:rPr>
              <a:t>Monthly Bank Reconciliation</a:t>
            </a:r>
          </a:p>
          <a:p>
            <a:pPr>
              <a:spcBef>
                <a:spcPts val="600"/>
              </a:spcBef>
              <a:buClr>
                <a:srgbClr val="30ACEC">
                  <a:lumMod val="60000"/>
                  <a:lumOff val="40000"/>
                </a:srgbClr>
              </a:buClr>
              <a:defRPr/>
            </a:pPr>
            <a:r>
              <a:rPr kumimoji="0" lang="en-US" sz="3000" b="0" i="0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Cash &amp; Short-Term Investments</a:t>
            </a:r>
          </a:p>
          <a:p>
            <a:pPr>
              <a:spcBef>
                <a:spcPts val="600"/>
              </a:spcBef>
              <a:buClr>
                <a:srgbClr val="30ACEC">
                  <a:lumMod val="60000"/>
                  <a:lumOff val="40000"/>
                </a:srgbClr>
              </a:buClr>
              <a:defRPr/>
            </a:pPr>
            <a:r>
              <a:rPr lang="en-US" sz="3000" dirty="0">
                <a:solidFill>
                  <a:schemeClr val="tx1"/>
                </a:solidFill>
                <a:latin typeface="Corbel" panose="020B0503020204020204"/>
              </a:rPr>
              <a:t>Large Disbursement</a:t>
            </a:r>
          </a:p>
          <a:p>
            <a:pPr>
              <a:spcBef>
                <a:spcPts val="600"/>
              </a:spcBef>
              <a:buClr>
                <a:srgbClr val="30ACEC">
                  <a:lumMod val="60000"/>
                  <a:lumOff val="40000"/>
                </a:srgbClr>
              </a:buClr>
              <a:defRPr/>
            </a:pPr>
            <a:r>
              <a:rPr kumimoji="0" lang="en-US" sz="3000" b="0" i="0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Reserves (Forecasts)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0ACEC">
                  <a:lumMod val="60000"/>
                  <a:lumOff val="40000"/>
                </a:srgbClr>
              </a:buClr>
              <a:buSzPct val="110000"/>
              <a:buFont typeface="Wingdings 2" pitchFamily="18" charset="2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Medium" panose="020B0603020102020204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EFF842A-92F4-4637-B96B-ABE0E1852D76}"/>
              </a:ext>
            </a:extLst>
          </p:cNvPr>
          <p:cNvSpPr txBox="1"/>
          <p:nvPr/>
        </p:nvSpPr>
        <p:spPr>
          <a:xfrm>
            <a:off x="1763486" y="182880"/>
            <a:ext cx="65749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Financial Oversight</a:t>
            </a:r>
            <a:endParaRPr kumimoji="0" lang="en-US" sz="36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Medium" panose="020B06030201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8234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004C8E-759C-4538-9575-26595E557F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0766" y="596017"/>
            <a:ext cx="7132320" cy="589220"/>
          </a:xfrm>
        </p:spPr>
        <p:txBody>
          <a:bodyPr>
            <a:noAutofit/>
          </a:bodyPr>
          <a:lstStyle/>
          <a:p>
            <a:pPr algn="ctr"/>
            <a:r>
              <a:rPr lang="en-US" sz="3600" dirty="0">
                <a:latin typeface="Franklin Gothic Medium" panose="020B0603020102020204" pitchFamily="34" charset="0"/>
              </a:rPr>
              <a:t>Reserves July 2019 ($Millions)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6339740-C4C2-4E66-9638-BF57A372FE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4841946"/>
              </p:ext>
            </p:extLst>
          </p:nvPr>
        </p:nvGraphicFramePr>
        <p:xfrm>
          <a:off x="871666" y="2080260"/>
          <a:ext cx="8010521" cy="2697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72315">
                  <a:extLst>
                    <a:ext uri="{9D8B030D-6E8A-4147-A177-3AD203B41FA5}">
                      <a16:colId xmlns:a16="http://schemas.microsoft.com/office/drawing/2014/main" val="1394482498"/>
                    </a:ext>
                  </a:extLst>
                </a:gridCol>
                <a:gridCol w="1737360">
                  <a:extLst>
                    <a:ext uri="{9D8B030D-6E8A-4147-A177-3AD203B41FA5}">
                      <a16:colId xmlns:a16="http://schemas.microsoft.com/office/drawing/2014/main" val="3016120161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3864248913"/>
                    </a:ext>
                  </a:extLst>
                </a:gridCol>
                <a:gridCol w="940526">
                  <a:extLst>
                    <a:ext uri="{9D8B030D-6E8A-4147-A177-3AD203B41FA5}">
                      <a16:colId xmlns:a16="http://schemas.microsoft.com/office/drawing/2014/main" val="963910479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val="2085935011"/>
                    </a:ext>
                  </a:extLst>
                </a:gridCol>
              </a:tblGrid>
              <a:tr h="355973">
                <a:tc>
                  <a:txBody>
                    <a:bodyPr/>
                    <a:lstStyle/>
                    <a:p>
                      <a:endParaRPr lang="en-US" dirty="0">
                        <a:latin typeface="Franklin Gothic Medium" panose="020B0603020102020204" pitchFamily="34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latin typeface="Franklin Gothic Medium" panose="020B0603020102020204" pitchFamily="34" charset="0"/>
                        </a:rPr>
                        <a:t>Replacement</a:t>
                      </a: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latin typeface="Franklin Gothic Medium" panose="020B0603020102020204" pitchFamily="34" charset="0"/>
                        </a:rPr>
                        <a:t>Bulkheads</a:t>
                      </a: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latin typeface="Franklin Gothic Medium" panose="020B0603020102020204" pitchFamily="34" charset="0"/>
                        </a:rPr>
                        <a:t>Roads</a:t>
                      </a: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latin typeface="Franklin Gothic Medium" panose="020B0603020102020204" pitchFamily="34" charset="0"/>
                        </a:rPr>
                        <a:t>Total</a:t>
                      </a:r>
                    </a:p>
                  </a:txBody>
                  <a:tcPr marL="68580" marR="68580" anchor="ctr"/>
                </a:tc>
                <a:extLst>
                  <a:ext uri="{0D108BD9-81ED-4DB2-BD59-A6C34878D82A}">
                    <a16:rowId xmlns:a16="http://schemas.microsoft.com/office/drawing/2014/main" val="319084752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Franklin Gothic Medium" panose="020B0603020102020204" pitchFamily="34" charset="0"/>
                        </a:rPr>
                        <a:t>4/30/19 Balance</a:t>
                      </a: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Franklin Gothic Medium" panose="020B0603020102020204" pitchFamily="34" charset="0"/>
                        </a:rPr>
                        <a:t>$5.2</a:t>
                      </a: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Franklin Gothic Medium" panose="020B0603020102020204" pitchFamily="34" charset="0"/>
                        </a:rPr>
                        <a:t>$2.5</a:t>
                      </a: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Franklin Gothic Medium" panose="020B0603020102020204" pitchFamily="34" charset="0"/>
                        </a:rPr>
                        <a:t>$1.1</a:t>
                      </a: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Franklin Gothic Medium" panose="020B0603020102020204" pitchFamily="34" charset="0"/>
                        </a:rPr>
                        <a:t>$8.8</a:t>
                      </a:r>
                    </a:p>
                  </a:txBody>
                  <a:tcPr marL="68580" marR="68580" anchor="ctr"/>
                </a:tc>
                <a:extLst>
                  <a:ext uri="{0D108BD9-81ED-4DB2-BD59-A6C34878D82A}">
                    <a16:rowId xmlns:a16="http://schemas.microsoft.com/office/drawing/2014/main" val="293979092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Franklin Gothic Medium" panose="020B0603020102020204" pitchFamily="34" charset="0"/>
                        </a:rPr>
                        <a:t>Assessments/Interest</a:t>
                      </a: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Franklin Gothic Medium" panose="020B0603020102020204" pitchFamily="34" charset="0"/>
                        </a:rPr>
                        <a:t>  1.9</a:t>
                      </a: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Franklin Gothic Medium" panose="020B0603020102020204" pitchFamily="34" charset="0"/>
                        </a:rPr>
                        <a:t>0.7</a:t>
                      </a: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Franklin Gothic Medium" panose="020B0603020102020204" pitchFamily="34" charset="0"/>
                        </a:rPr>
                        <a:t>-</a:t>
                      </a: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Franklin Gothic Medium" panose="020B0603020102020204" pitchFamily="34" charset="0"/>
                        </a:rPr>
                        <a:t>2.6</a:t>
                      </a:r>
                    </a:p>
                  </a:txBody>
                  <a:tcPr marL="68580" marR="68580" anchor="ctr"/>
                </a:tc>
                <a:extLst>
                  <a:ext uri="{0D108BD9-81ED-4DB2-BD59-A6C34878D82A}">
                    <a16:rowId xmlns:a16="http://schemas.microsoft.com/office/drawing/2014/main" val="82346777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Franklin Gothic Medium" panose="020B0603020102020204" pitchFamily="34" charset="0"/>
                        </a:rPr>
                        <a:t>Casino Funds</a:t>
                      </a: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Franklin Gothic Medium" panose="020B0603020102020204" pitchFamily="34" charset="0"/>
                        </a:rPr>
                        <a:t> -</a:t>
                      </a: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Franklin Gothic Medium" panose="020B0603020102020204" pitchFamily="34" charset="0"/>
                        </a:rPr>
                        <a:t>-</a:t>
                      </a: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Franklin Gothic Medium" panose="020B0603020102020204" pitchFamily="34" charset="0"/>
                        </a:rPr>
                        <a:t>0.3</a:t>
                      </a: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Franklin Gothic Medium" panose="020B0603020102020204" pitchFamily="34" charset="0"/>
                        </a:rPr>
                        <a:t>0.3</a:t>
                      </a:r>
                    </a:p>
                  </a:txBody>
                  <a:tcPr marL="68580" marR="68580" anchor="ctr"/>
                </a:tc>
                <a:extLst>
                  <a:ext uri="{0D108BD9-81ED-4DB2-BD59-A6C34878D82A}">
                    <a16:rowId xmlns:a16="http://schemas.microsoft.com/office/drawing/2014/main" val="319956077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Franklin Gothic Medium" panose="020B0603020102020204" pitchFamily="34" charset="0"/>
                        </a:rPr>
                        <a:t>Transfer (Spend)</a:t>
                      </a: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Franklin Gothic Medium" panose="020B0603020102020204" pitchFamily="34" charset="0"/>
                        </a:rPr>
                        <a:t>(0.7)</a:t>
                      </a: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Franklin Gothic Medium" panose="020B0603020102020204" pitchFamily="34" charset="0"/>
                        </a:rPr>
                        <a:t>(0.4)</a:t>
                      </a: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Franklin Gothic Medium" panose="020B0603020102020204" pitchFamily="34" charset="0"/>
                        </a:rPr>
                        <a:t>-</a:t>
                      </a: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Franklin Gothic Medium" panose="020B0603020102020204" pitchFamily="34" charset="0"/>
                        </a:rPr>
                        <a:t>(1.1)</a:t>
                      </a:r>
                    </a:p>
                  </a:txBody>
                  <a:tcPr marL="68580" marR="68580" anchor="ctr"/>
                </a:tc>
                <a:extLst>
                  <a:ext uri="{0D108BD9-81ED-4DB2-BD59-A6C34878D82A}">
                    <a16:rowId xmlns:a16="http://schemas.microsoft.com/office/drawing/2014/main" val="291866161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Franklin Gothic Medium" panose="020B0603020102020204" pitchFamily="34" charset="0"/>
                        </a:rPr>
                        <a:t>7/31/19 Balance</a:t>
                      </a: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Franklin Gothic Medium" panose="020B0603020102020204" pitchFamily="34" charset="0"/>
                        </a:rPr>
                        <a:t>$6.4</a:t>
                      </a: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Franklin Gothic Medium" panose="020B0603020102020204" pitchFamily="34" charset="0"/>
                        </a:rPr>
                        <a:t>$2.8</a:t>
                      </a: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Franklin Gothic Medium" panose="020B0603020102020204" pitchFamily="34" charset="0"/>
                        </a:rPr>
                        <a:t>$1.4</a:t>
                      </a: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Franklin Gothic Medium" panose="020B0603020102020204" pitchFamily="34" charset="0"/>
                        </a:rPr>
                        <a:t>$10.6</a:t>
                      </a:r>
                    </a:p>
                  </a:txBody>
                  <a:tcPr marL="68580" marR="68580" anchor="ctr"/>
                </a:tc>
                <a:extLst>
                  <a:ext uri="{0D108BD9-81ED-4DB2-BD59-A6C34878D82A}">
                    <a16:rowId xmlns:a16="http://schemas.microsoft.com/office/drawing/2014/main" val="19014222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3795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004C8E-759C-4538-9575-26595E557F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3018" y="99628"/>
            <a:ext cx="7132320" cy="589220"/>
          </a:xfrm>
        </p:spPr>
        <p:txBody>
          <a:bodyPr>
            <a:noAutofit/>
          </a:bodyPr>
          <a:lstStyle/>
          <a:p>
            <a:pPr algn="ctr"/>
            <a:r>
              <a:rPr lang="en-US" sz="3600" dirty="0">
                <a:latin typeface="Franklin Gothic Medium" panose="020B0603020102020204" pitchFamily="34" charset="0"/>
              </a:rPr>
              <a:t>Reserves 4/30/20 Forecasted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6339740-C4C2-4E66-9638-BF57A372FE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3907333"/>
              </p:ext>
            </p:extLst>
          </p:nvPr>
        </p:nvGraphicFramePr>
        <p:xfrm>
          <a:off x="1037129" y="914942"/>
          <a:ext cx="8010521" cy="556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60402">
                  <a:extLst>
                    <a:ext uri="{9D8B030D-6E8A-4147-A177-3AD203B41FA5}">
                      <a16:colId xmlns:a16="http://schemas.microsoft.com/office/drawing/2014/main" val="1394482498"/>
                    </a:ext>
                  </a:extLst>
                </a:gridCol>
                <a:gridCol w="1166949">
                  <a:extLst>
                    <a:ext uri="{9D8B030D-6E8A-4147-A177-3AD203B41FA5}">
                      <a16:colId xmlns:a16="http://schemas.microsoft.com/office/drawing/2014/main" val="3016120161"/>
                    </a:ext>
                  </a:extLst>
                </a:gridCol>
                <a:gridCol w="1358537">
                  <a:extLst>
                    <a:ext uri="{9D8B030D-6E8A-4147-A177-3AD203B41FA5}">
                      <a16:colId xmlns:a16="http://schemas.microsoft.com/office/drawing/2014/main" val="3864248913"/>
                    </a:ext>
                  </a:extLst>
                </a:gridCol>
                <a:gridCol w="1227353">
                  <a:extLst>
                    <a:ext uri="{9D8B030D-6E8A-4147-A177-3AD203B41FA5}">
                      <a16:colId xmlns:a16="http://schemas.microsoft.com/office/drawing/2014/main" val="963910479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val="208593501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(in thousands)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Medium" panose="020B06030201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Franklin Gothic Medium" panose="020B06030201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Medium" panose="020B06030201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Franklin Gothic Medium" panose="020B06030201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9084752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Balance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Projected Balance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2346777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4/30/2019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Additions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Expenditures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4/30/2020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99560772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Major Maintenance &amp; Replacement: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1866161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       Admin Police Renovation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(1,276)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01422235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       Country Club Renovation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(1,600)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671605903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       Cart Barn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(430)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18637762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       Northstar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(250)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9373557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       WHP Playground Equip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(150)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0436249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       Craft Building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(85)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358501643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       Yacht Club + Beach Club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(240)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486657525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       Golf Maintenance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(75)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54312779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       Aquatics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(180)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91737808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                   Total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5,257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1,997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(4,286)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2,968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3754108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553002767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Bulkheads &amp; Waterways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2,478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686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(1,619)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1,545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1698949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65590038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Roads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1,101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                 348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(770)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679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8001002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43007108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TOTAL 4/30/20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   8,836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             3,031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(6,675)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5,192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53093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13807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880200" y="2020389"/>
            <a:ext cx="7863840" cy="43738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0ACEC">
                  <a:lumMod val="60000"/>
                  <a:lumOff val="40000"/>
                </a:srgbClr>
              </a:buClr>
              <a:buSzPct val="110000"/>
              <a:buFont typeface="Wingdings 2" pitchFamily="18" charset="2"/>
              <a:buNone/>
              <a:tabLst/>
              <a:defRPr/>
            </a:pPr>
            <a:endParaRPr kumimoji="0" lang="en-US" sz="2800" b="0" i="0" u="sng" strike="noStrike" kern="1200" cap="none" spc="0" normalizeH="0" baseline="0" noProof="0" dirty="0">
              <a:ln>
                <a:noFill/>
              </a:ln>
              <a:solidFill>
                <a:srgbClr val="80C34F">
                  <a:lumMod val="60000"/>
                  <a:lumOff val="4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  <a:p>
            <a:pPr marL="349250" marR="0" lvl="0" indent="-3492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0ACEC">
                  <a:lumMod val="60000"/>
                  <a:lumOff val="40000"/>
                </a:srgbClr>
              </a:buClr>
              <a:buSzPct val="110000"/>
              <a:buFont typeface="Wingdings 2" pitchFamily="18" charset="2"/>
              <a:buChar char="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Overall Laddered Investment Rate of Return for July Approx. 2.5%</a:t>
            </a:r>
          </a:p>
          <a:p>
            <a:pPr marL="349250" marR="0" lvl="0" indent="-3492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0ACEC">
                  <a:lumMod val="60000"/>
                  <a:lumOff val="40000"/>
                </a:srgbClr>
              </a:buClr>
              <a:buSzPct val="110000"/>
              <a:buFont typeface="Wingdings 2" pitchFamily="18" charset="2"/>
              <a:buChar char="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At July 31, 2019, the Association had approx. $15.8 million in cash</a:t>
            </a:r>
          </a:p>
          <a:p>
            <a:pPr marL="685800" marR="0" lvl="1" indent="-3365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0ACEC">
                  <a:lumMod val="75000"/>
                </a:srgbClr>
              </a:buClr>
              <a:buSzPct val="11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Approx. $4.8 million invested in CDAR’s fully FDIC insured</a:t>
            </a:r>
          </a:p>
          <a:p>
            <a:pPr marL="685800" marR="0" lvl="1" indent="-3365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0ACEC">
                  <a:lumMod val="75000"/>
                </a:srgbClr>
              </a:buClr>
              <a:buSzPct val="11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Approx. $11 million in Money Market (earning 2%) and other operating accounts fully insured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EFF842A-92F4-4637-B96B-ABE0E1852D76}"/>
              </a:ext>
            </a:extLst>
          </p:cNvPr>
          <p:cNvSpPr txBox="1"/>
          <p:nvPr/>
        </p:nvSpPr>
        <p:spPr>
          <a:xfrm>
            <a:off x="1763486" y="182880"/>
            <a:ext cx="6574971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Cash &amp; Short-Term Investments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Activity for Month of July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2215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17">
            <a:extLst>
              <a:ext uri="{FF2B5EF4-FFF2-40B4-BE49-F238E27FC236}">
                <a16:creationId xmlns:a16="http://schemas.microsoft.com/office/drawing/2014/main" id="{08F94D66-27EC-4CB8-8226-D7F41C1618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9576" y="-4763"/>
            <a:ext cx="3761187" cy="6862763"/>
            <a:chOff x="2928938" y="-4763"/>
            <a:chExt cx="5014912" cy="6862763"/>
          </a:xfrm>
        </p:grpSpPr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1A53964C-7D93-4C48-A4A6-C4C2C393C5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0" name="Freeform 7">
              <a:extLst>
                <a:ext uri="{FF2B5EF4-FFF2-40B4-BE49-F238E27FC236}">
                  <a16:creationId xmlns:a16="http://schemas.microsoft.com/office/drawing/2014/main" id="{9C944EEC-539E-4389-8785-58E65D04E8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7836EB7E-895C-4D68-B92E-312B371CBD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2" name="Freeform 10">
              <a:extLst>
                <a:ext uri="{FF2B5EF4-FFF2-40B4-BE49-F238E27FC236}">
                  <a16:creationId xmlns:a16="http://schemas.microsoft.com/office/drawing/2014/main" id="{0F29242B-8CE7-4636-B326-4BEE42EB6D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3" name="Freeform 11">
              <a:extLst>
                <a:ext uri="{FF2B5EF4-FFF2-40B4-BE49-F238E27FC236}">
                  <a16:creationId xmlns:a16="http://schemas.microsoft.com/office/drawing/2014/main" id="{4D0B8E9A-7727-4AD9-974E-8815F0B20E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4" name="Freeform 12">
              <a:extLst>
                <a:ext uri="{FF2B5EF4-FFF2-40B4-BE49-F238E27FC236}">
                  <a16:creationId xmlns:a16="http://schemas.microsoft.com/office/drawing/2014/main" id="{1CD6C65C-71BE-4549-926A-1C1135FD06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690338" y="2468880"/>
            <a:ext cx="4071324" cy="192024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6000" dirty="0">
                <a:latin typeface="Franklin Gothic Medium" panose="020B0603020102020204" pitchFamily="34" charset="0"/>
              </a:rPr>
              <a:t>Public Comment</a:t>
            </a:r>
          </a:p>
        </p:txBody>
      </p:sp>
      <p:pic>
        <p:nvPicPr>
          <p:cNvPr id="3" name="Picture 2" descr="A close up of a sign&#10;&#10;Description automatically generated">
            <a:extLst>
              <a:ext uri="{FF2B5EF4-FFF2-40B4-BE49-F238E27FC236}">
                <a16:creationId xmlns:a16="http://schemas.microsoft.com/office/drawing/2014/main" id="{704F729B-278C-4F08-AECE-F42FB7165B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13" r="27442"/>
          <a:stretch/>
        </p:blipFill>
        <p:spPr>
          <a:xfrm>
            <a:off x="6095998" y="10"/>
            <a:ext cx="3048001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316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08F94D66-27EC-4CB8-8226-D7F41C1618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9576" y="-4763"/>
            <a:ext cx="3761187" cy="6862763"/>
            <a:chOff x="2928938" y="-4763"/>
            <a:chExt cx="5014912" cy="6862763"/>
          </a:xfrm>
        </p:grpSpPr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1A53964C-7D93-4C48-A4A6-C4C2C393C5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9C944EEC-539E-4389-8785-58E65D04E8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7836EB7E-895C-4D68-B92E-312B371CBD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0F29242B-8CE7-4636-B326-4BEE42EB6D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4D0B8E9A-7727-4AD9-974E-8815F0B20E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1CD6C65C-71BE-4549-926A-1C1135FD06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E58348C3-6249-4952-AA86-C63DB35EA9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E6174AD-DBB0-43E6-98C2-738DB3A152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219326" y="-4763"/>
            <a:ext cx="3761187" cy="6862763"/>
            <a:chOff x="2928938" y="-4763"/>
            <a:chExt cx="5014912" cy="6862763"/>
          </a:xfrm>
        </p:grpSpPr>
        <p:sp>
          <p:nvSpPr>
            <p:cNvPr id="26" name="Freeform 6">
              <a:extLst>
                <a:ext uri="{FF2B5EF4-FFF2-40B4-BE49-F238E27FC236}">
                  <a16:creationId xmlns:a16="http://schemas.microsoft.com/office/drawing/2014/main" id="{50A59800-3661-4778-9D8A-F816C85C41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7" name="Freeform 7">
              <a:extLst>
                <a:ext uri="{FF2B5EF4-FFF2-40B4-BE49-F238E27FC236}">
                  <a16:creationId xmlns:a16="http://schemas.microsoft.com/office/drawing/2014/main" id="{7A810977-C816-4698-B7E7-0E6BDED794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8" name="Freeform 9">
              <a:extLst>
                <a:ext uri="{FF2B5EF4-FFF2-40B4-BE49-F238E27FC236}">
                  <a16:creationId xmlns:a16="http://schemas.microsoft.com/office/drawing/2014/main" id="{181E4B1B-2437-4A14-8927-817FC7AED6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9" name="Freeform 10">
              <a:extLst>
                <a:ext uri="{FF2B5EF4-FFF2-40B4-BE49-F238E27FC236}">
                  <a16:creationId xmlns:a16="http://schemas.microsoft.com/office/drawing/2014/main" id="{3F98AD26-9FF7-44EA-B876-9C857F8ED9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30" name="Freeform 11">
              <a:extLst>
                <a:ext uri="{FF2B5EF4-FFF2-40B4-BE49-F238E27FC236}">
                  <a16:creationId xmlns:a16="http://schemas.microsoft.com/office/drawing/2014/main" id="{32EBB12A-A9CE-446F-9462-15DAC0D0FA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31" name="Freeform 12">
              <a:extLst>
                <a:ext uri="{FF2B5EF4-FFF2-40B4-BE49-F238E27FC236}">
                  <a16:creationId xmlns:a16="http://schemas.microsoft.com/office/drawing/2014/main" id="{85925599-F99B-48E5-A384-76136C0818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086224" y="2120901"/>
            <a:ext cx="4541042" cy="261619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>
              <a:lnSpc>
                <a:spcPct val="90000"/>
              </a:lnSpc>
            </a:pPr>
            <a:r>
              <a:rPr lang="en-US" sz="6000" dirty="0">
                <a:latin typeface="Franklin Gothic Medium" panose="020B0603020102020204" pitchFamily="34" charset="0"/>
              </a:rPr>
              <a:t>President’s Remarks</a:t>
            </a:r>
            <a:br>
              <a:rPr lang="en-US" sz="6000" dirty="0">
                <a:latin typeface="Franklin Gothic Medium" panose="020B0603020102020204" pitchFamily="34" charset="0"/>
              </a:rPr>
            </a:br>
            <a:r>
              <a:rPr lang="en-US" sz="6000" dirty="0">
                <a:latin typeface="Franklin Gothic Medium" panose="020B0603020102020204" pitchFamily="34" charset="0"/>
              </a:rPr>
              <a:t>Doug Parks</a:t>
            </a:r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90EDC788-0A63-470B-9F36-11DF6C73B9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16" r="14416" b="9089"/>
          <a:stretch/>
        </p:blipFill>
        <p:spPr>
          <a:xfrm>
            <a:off x="20" y="10"/>
            <a:ext cx="4086205" cy="6857990"/>
          </a:xfrm>
          <a:custGeom>
            <a:avLst/>
            <a:gdLst>
              <a:gd name="connsiteX0" fmla="*/ 0 w 5435600"/>
              <a:gd name="connsiteY0" fmla="*/ 0 h 6858000"/>
              <a:gd name="connsiteX1" fmla="*/ 5435600 w 5435600"/>
              <a:gd name="connsiteY1" fmla="*/ 0 h 6858000"/>
              <a:gd name="connsiteX2" fmla="*/ 5435600 w 5435600"/>
              <a:gd name="connsiteY2" fmla="*/ 6858000 h 6858000"/>
              <a:gd name="connsiteX3" fmla="*/ 0 w 5435600"/>
              <a:gd name="connsiteY3" fmla="*/ 6858000 h 6858000"/>
              <a:gd name="connsiteX4" fmla="*/ 0 w 5435600"/>
              <a:gd name="connsiteY4" fmla="*/ 0 h 6858000"/>
              <a:gd name="connsiteX0" fmla="*/ 0 w 5435600"/>
              <a:gd name="connsiteY0" fmla="*/ 0 h 6858000"/>
              <a:gd name="connsiteX1" fmla="*/ 3513666 w 5435600"/>
              <a:gd name="connsiteY1" fmla="*/ 0 h 6858000"/>
              <a:gd name="connsiteX2" fmla="*/ 5435600 w 5435600"/>
              <a:gd name="connsiteY2" fmla="*/ 6858000 h 6858000"/>
              <a:gd name="connsiteX3" fmla="*/ 0 w 5435600"/>
              <a:gd name="connsiteY3" fmla="*/ 6858000 h 6858000"/>
              <a:gd name="connsiteX4" fmla="*/ 0 w 5435600"/>
              <a:gd name="connsiteY4" fmla="*/ 0 h 6858000"/>
              <a:gd name="connsiteX0" fmla="*/ 0 w 5435600"/>
              <a:gd name="connsiteY0" fmla="*/ 0 h 6858000"/>
              <a:gd name="connsiteX1" fmla="*/ 3513666 w 5435600"/>
              <a:gd name="connsiteY1" fmla="*/ 0 h 6858000"/>
              <a:gd name="connsiteX2" fmla="*/ 4199467 w 5435600"/>
              <a:gd name="connsiteY2" fmla="*/ 2455333 h 6858000"/>
              <a:gd name="connsiteX3" fmla="*/ 5435600 w 5435600"/>
              <a:gd name="connsiteY3" fmla="*/ 6858000 h 6858000"/>
              <a:gd name="connsiteX4" fmla="*/ 0 w 5435600"/>
              <a:gd name="connsiteY4" fmla="*/ 6858000 h 6858000"/>
              <a:gd name="connsiteX5" fmla="*/ 0 w 5435600"/>
              <a:gd name="connsiteY5" fmla="*/ 0 h 6858000"/>
              <a:gd name="connsiteX0" fmla="*/ 0 w 5435600"/>
              <a:gd name="connsiteY0" fmla="*/ 0 h 6858000"/>
              <a:gd name="connsiteX1" fmla="*/ 3513666 w 5435600"/>
              <a:gd name="connsiteY1" fmla="*/ 0 h 6858000"/>
              <a:gd name="connsiteX2" fmla="*/ 2861733 w 5435600"/>
              <a:gd name="connsiteY2" fmla="*/ 2548466 h 6858000"/>
              <a:gd name="connsiteX3" fmla="*/ 5435600 w 5435600"/>
              <a:gd name="connsiteY3" fmla="*/ 6858000 h 6858000"/>
              <a:gd name="connsiteX4" fmla="*/ 0 w 5435600"/>
              <a:gd name="connsiteY4" fmla="*/ 6858000 h 6858000"/>
              <a:gd name="connsiteX5" fmla="*/ 0 w 5435600"/>
              <a:gd name="connsiteY5" fmla="*/ 0 h 6858000"/>
              <a:gd name="connsiteX0" fmla="*/ 0 w 5448300"/>
              <a:gd name="connsiteY0" fmla="*/ 0 h 6858000"/>
              <a:gd name="connsiteX1" fmla="*/ 3513666 w 5448300"/>
              <a:gd name="connsiteY1" fmla="*/ 0 h 6858000"/>
              <a:gd name="connsiteX2" fmla="*/ 2861733 w 5448300"/>
              <a:gd name="connsiteY2" fmla="*/ 2548466 h 6858000"/>
              <a:gd name="connsiteX3" fmla="*/ 5448300 w 5448300"/>
              <a:gd name="connsiteY3" fmla="*/ 6853767 h 6858000"/>
              <a:gd name="connsiteX4" fmla="*/ 0 w 5448300"/>
              <a:gd name="connsiteY4" fmla="*/ 6858000 h 6858000"/>
              <a:gd name="connsiteX5" fmla="*/ 0 w 5448300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48300" h="6858000">
                <a:moveTo>
                  <a:pt x="0" y="0"/>
                </a:moveTo>
                <a:lnTo>
                  <a:pt x="3513666" y="0"/>
                </a:lnTo>
                <a:lnTo>
                  <a:pt x="2861733" y="2548466"/>
                </a:lnTo>
                <a:lnTo>
                  <a:pt x="5448300" y="6853767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ln w="38100"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4018675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08F94D66-27EC-4CB8-8226-D7F41C1618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9576" y="-4763"/>
            <a:ext cx="3761187" cy="6862763"/>
            <a:chOff x="2928938" y="-4763"/>
            <a:chExt cx="5014912" cy="6862763"/>
          </a:xfrm>
        </p:grpSpPr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1A53964C-7D93-4C48-A4A6-C4C2C393C5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0" name="Freeform 7">
              <a:extLst>
                <a:ext uri="{FF2B5EF4-FFF2-40B4-BE49-F238E27FC236}">
                  <a16:creationId xmlns:a16="http://schemas.microsoft.com/office/drawing/2014/main" id="{9C944EEC-539E-4389-8785-58E65D04E8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7836EB7E-895C-4D68-B92E-312B371CBD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2" name="Freeform 10">
              <a:extLst>
                <a:ext uri="{FF2B5EF4-FFF2-40B4-BE49-F238E27FC236}">
                  <a16:creationId xmlns:a16="http://schemas.microsoft.com/office/drawing/2014/main" id="{0F29242B-8CE7-4636-B326-4BEE42EB6D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3" name="Freeform 11">
              <a:extLst>
                <a:ext uri="{FF2B5EF4-FFF2-40B4-BE49-F238E27FC236}">
                  <a16:creationId xmlns:a16="http://schemas.microsoft.com/office/drawing/2014/main" id="{4D0B8E9A-7727-4AD9-974E-8815F0B20E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4" name="Freeform 12">
              <a:extLst>
                <a:ext uri="{FF2B5EF4-FFF2-40B4-BE49-F238E27FC236}">
                  <a16:creationId xmlns:a16="http://schemas.microsoft.com/office/drawing/2014/main" id="{1CD6C65C-71BE-4549-926A-1C1135FD06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E58348C3-6249-4952-AA86-C63DB35EA9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" name="Group 27">
            <a:extLst>
              <a:ext uri="{FF2B5EF4-FFF2-40B4-BE49-F238E27FC236}">
                <a16:creationId xmlns:a16="http://schemas.microsoft.com/office/drawing/2014/main" id="{DE6174AD-DBB0-43E6-98C2-738DB3A152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219326" y="-4763"/>
            <a:ext cx="3761187" cy="6862763"/>
            <a:chOff x="2928938" y="-4763"/>
            <a:chExt cx="5014912" cy="6862763"/>
          </a:xfrm>
        </p:grpSpPr>
        <p:sp>
          <p:nvSpPr>
            <p:cNvPr id="29" name="Freeform 6">
              <a:extLst>
                <a:ext uri="{FF2B5EF4-FFF2-40B4-BE49-F238E27FC236}">
                  <a16:creationId xmlns:a16="http://schemas.microsoft.com/office/drawing/2014/main" id="{50A59800-3661-4778-9D8A-F816C85C41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30" name="Freeform 7">
              <a:extLst>
                <a:ext uri="{FF2B5EF4-FFF2-40B4-BE49-F238E27FC236}">
                  <a16:creationId xmlns:a16="http://schemas.microsoft.com/office/drawing/2014/main" id="{7A810977-C816-4698-B7E7-0E6BDED794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31" name="Freeform 9">
              <a:extLst>
                <a:ext uri="{FF2B5EF4-FFF2-40B4-BE49-F238E27FC236}">
                  <a16:creationId xmlns:a16="http://schemas.microsoft.com/office/drawing/2014/main" id="{181E4B1B-2437-4A14-8927-817FC7AED6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32" name="Freeform 10">
              <a:extLst>
                <a:ext uri="{FF2B5EF4-FFF2-40B4-BE49-F238E27FC236}">
                  <a16:creationId xmlns:a16="http://schemas.microsoft.com/office/drawing/2014/main" id="{3F98AD26-9FF7-44EA-B876-9C857F8ED9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33" name="Freeform 11">
              <a:extLst>
                <a:ext uri="{FF2B5EF4-FFF2-40B4-BE49-F238E27FC236}">
                  <a16:creationId xmlns:a16="http://schemas.microsoft.com/office/drawing/2014/main" id="{32EBB12A-A9CE-446F-9462-15DAC0D0FA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34" name="Freeform 12">
              <a:extLst>
                <a:ext uri="{FF2B5EF4-FFF2-40B4-BE49-F238E27FC236}">
                  <a16:creationId xmlns:a16="http://schemas.microsoft.com/office/drawing/2014/main" id="{85925599-F99B-48E5-A384-76136C0818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2663430" y="2226106"/>
            <a:ext cx="6479624" cy="2405788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800" dirty="0">
                <a:latin typeface="Franklin Gothic Medium" panose="020B0603020102020204" pitchFamily="34" charset="0"/>
              </a:rPr>
              <a:t>Capital Purchase Requests - </a:t>
            </a:r>
            <a:br>
              <a:rPr lang="en-US" sz="4800" dirty="0">
                <a:latin typeface="Franklin Gothic Medium" panose="020B0603020102020204" pitchFamily="34" charset="0"/>
              </a:rPr>
            </a:br>
            <a:r>
              <a:rPr lang="en-US" sz="4800" dirty="0">
                <a:latin typeface="Franklin Gothic Medium" panose="020B0603020102020204" pitchFamily="34" charset="0"/>
              </a:rPr>
              <a:t>None</a:t>
            </a:r>
          </a:p>
        </p:txBody>
      </p:sp>
      <p:pic>
        <p:nvPicPr>
          <p:cNvPr id="3" name="Picture 2" descr="A close up of a sign&#10;&#10;Description automatically generated">
            <a:extLst>
              <a:ext uri="{FF2B5EF4-FFF2-40B4-BE49-F238E27FC236}">
                <a16:creationId xmlns:a16="http://schemas.microsoft.com/office/drawing/2014/main" id="{3EFE2E47-4308-44C7-8A81-15B7CC054A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80" r="14552" b="9089"/>
          <a:stretch/>
        </p:blipFill>
        <p:spPr>
          <a:xfrm>
            <a:off x="20" y="10"/>
            <a:ext cx="4086205" cy="6857990"/>
          </a:xfrm>
          <a:custGeom>
            <a:avLst/>
            <a:gdLst>
              <a:gd name="connsiteX0" fmla="*/ 0 w 5435600"/>
              <a:gd name="connsiteY0" fmla="*/ 0 h 6858000"/>
              <a:gd name="connsiteX1" fmla="*/ 5435600 w 5435600"/>
              <a:gd name="connsiteY1" fmla="*/ 0 h 6858000"/>
              <a:gd name="connsiteX2" fmla="*/ 5435600 w 5435600"/>
              <a:gd name="connsiteY2" fmla="*/ 6858000 h 6858000"/>
              <a:gd name="connsiteX3" fmla="*/ 0 w 5435600"/>
              <a:gd name="connsiteY3" fmla="*/ 6858000 h 6858000"/>
              <a:gd name="connsiteX4" fmla="*/ 0 w 5435600"/>
              <a:gd name="connsiteY4" fmla="*/ 0 h 6858000"/>
              <a:gd name="connsiteX0" fmla="*/ 0 w 5435600"/>
              <a:gd name="connsiteY0" fmla="*/ 0 h 6858000"/>
              <a:gd name="connsiteX1" fmla="*/ 3513666 w 5435600"/>
              <a:gd name="connsiteY1" fmla="*/ 0 h 6858000"/>
              <a:gd name="connsiteX2" fmla="*/ 5435600 w 5435600"/>
              <a:gd name="connsiteY2" fmla="*/ 6858000 h 6858000"/>
              <a:gd name="connsiteX3" fmla="*/ 0 w 5435600"/>
              <a:gd name="connsiteY3" fmla="*/ 6858000 h 6858000"/>
              <a:gd name="connsiteX4" fmla="*/ 0 w 5435600"/>
              <a:gd name="connsiteY4" fmla="*/ 0 h 6858000"/>
              <a:gd name="connsiteX0" fmla="*/ 0 w 5435600"/>
              <a:gd name="connsiteY0" fmla="*/ 0 h 6858000"/>
              <a:gd name="connsiteX1" fmla="*/ 3513666 w 5435600"/>
              <a:gd name="connsiteY1" fmla="*/ 0 h 6858000"/>
              <a:gd name="connsiteX2" fmla="*/ 4199467 w 5435600"/>
              <a:gd name="connsiteY2" fmla="*/ 2455333 h 6858000"/>
              <a:gd name="connsiteX3" fmla="*/ 5435600 w 5435600"/>
              <a:gd name="connsiteY3" fmla="*/ 6858000 h 6858000"/>
              <a:gd name="connsiteX4" fmla="*/ 0 w 5435600"/>
              <a:gd name="connsiteY4" fmla="*/ 6858000 h 6858000"/>
              <a:gd name="connsiteX5" fmla="*/ 0 w 5435600"/>
              <a:gd name="connsiteY5" fmla="*/ 0 h 6858000"/>
              <a:gd name="connsiteX0" fmla="*/ 0 w 5435600"/>
              <a:gd name="connsiteY0" fmla="*/ 0 h 6858000"/>
              <a:gd name="connsiteX1" fmla="*/ 3513666 w 5435600"/>
              <a:gd name="connsiteY1" fmla="*/ 0 h 6858000"/>
              <a:gd name="connsiteX2" fmla="*/ 2861733 w 5435600"/>
              <a:gd name="connsiteY2" fmla="*/ 2548466 h 6858000"/>
              <a:gd name="connsiteX3" fmla="*/ 5435600 w 5435600"/>
              <a:gd name="connsiteY3" fmla="*/ 6858000 h 6858000"/>
              <a:gd name="connsiteX4" fmla="*/ 0 w 5435600"/>
              <a:gd name="connsiteY4" fmla="*/ 6858000 h 6858000"/>
              <a:gd name="connsiteX5" fmla="*/ 0 w 5435600"/>
              <a:gd name="connsiteY5" fmla="*/ 0 h 6858000"/>
              <a:gd name="connsiteX0" fmla="*/ 0 w 5448300"/>
              <a:gd name="connsiteY0" fmla="*/ 0 h 6858000"/>
              <a:gd name="connsiteX1" fmla="*/ 3513666 w 5448300"/>
              <a:gd name="connsiteY1" fmla="*/ 0 h 6858000"/>
              <a:gd name="connsiteX2" fmla="*/ 2861733 w 5448300"/>
              <a:gd name="connsiteY2" fmla="*/ 2548466 h 6858000"/>
              <a:gd name="connsiteX3" fmla="*/ 5448300 w 5448300"/>
              <a:gd name="connsiteY3" fmla="*/ 6853767 h 6858000"/>
              <a:gd name="connsiteX4" fmla="*/ 0 w 5448300"/>
              <a:gd name="connsiteY4" fmla="*/ 6858000 h 6858000"/>
              <a:gd name="connsiteX5" fmla="*/ 0 w 5448300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48300" h="6858000">
                <a:moveTo>
                  <a:pt x="0" y="0"/>
                </a:moveTo>
                <a:lnTo>
                  <a:pt x="3513666" y="0"/>
                </a:lnTo>
                <a:lnTo>
                  <a:pt x="2861733" y="2548466"/>
                </a:lnTo>
                <a:lnTo>
                  <a:pt x="5448300" y="6853767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ln w="38100"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4147714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17">
            <a:extLst>
              <a:ext uri="{FF2B5EF4-FFF2-40B4-BE49-F238E27FC236}">
                <a16:creationId xmlns:a16="http://schemas.microsoft.com/office/drawing/2014/main" id="{08F94D66-27EC-4CB8-8226-D7F41C1618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9576" y="-4763"/>
            <a:ext cx="3761187" cy="6862763"/>
            <a:chOff x="2928938" y="-4763"/>
            <a:chExt cx="5014912" cy="6862763"/>
          </a:xfrm>
        </p:grpSpPr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1A53964C-7D93-4C48-A4A6-C4C2C393C5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0" name="Freeform 7">
              <a:extLst>
                <a:ext uri="{FF2B5EF4-FFF2-40B4-BE49-F238E27FC236}">
                  <a16:creationId xmlns:a16="http://schemas.microsoft.com/office/drawing/2014/main" id="{9C944EEC-539E-4389-8785-58E65D04E8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7836EB7E-895C-4D68-B92E-312B371CBD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2" name="Freeform 10">
              <a:extLst>
                <a:ext uri="{FF2B5EF4-FFF2-40B4-BE49-F238E27FC236}">
                  <a16:creationId xmlns:a16="http://schemas.microsoft.com/office/drawing/2014/main" id="{0F29242B-8CE7-4636-B326-4BEE42EB6D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3" name="Freeform 11">
              <a:extLst>
                <a:ext uri="{FF2B5EF4-FFF2-40B4-BE49-F238E27FC236}">
                  <a16:creationId xmlns:a16="http://schemas.microsoft.com/office/drawing/2014/main" id="{4D0B8E9A-7727-4AD9-974E-8815F0B20E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4" name="Freeform 12">
              <a:extLst>
                <a:ext uri="{FF2B5EF4-FFF2-40B4-BE49-F238E27FC236}">
                  <a16:creationId xmlns:a16="http://schemas.microsoft.com/office/drawing/2014/main" id="{1CD6C65C-71BE-4549-926A-1C1135FD06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514477" y="1380068"/>
            <a:ext cx="4016341" cy="261619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>
              <a:lnSpc>
                <a:spcPct val="90000"/>
              </a:lnSpc>
            </a:pPr>
            <a:r>
              <a:rPr lang="en-US" u="sng" dirty="0">
                <a:latin typeface="Franklin Gothic Medium" panose="020B0603020102020204" pitchFamily="34" charset="0"/>
              </a:rPr>
              <a:t>CPI Violations</a:t>
            </a:r>
            <a:br>
              <a:rPr lang="en-US" u="sng" dirty="0">
                <a:latin typeface="Franklin Gothic Medium" panose="020B0603020102020204" pitchFamily="34" charset="0"/>
              </a:rPr>
            </a:br>
            <a:br>
              <a:rPr lang="en-US" sz="2900">
                <a:latin typeface="Franklin Gothic Medium" panose="020B0603020102020204" pitchFamily="34" charset="0"/>
              </a:rPr>
            </a:br>
            <a:r>
              <a:rPr lang="en-US" sz="3200">
                <a:latin typeface="Franklin Gothic Medium" panose="020B0603020102020204" pitchFamily="34" charset="0"/>
              </a:rPr>
              <a:t>546 </a:t>
            </a:r>
            <a:r>
              <a:rPr lang="en-US" sz="3200" dirty="0">
                <a:latin typeface="Franklin Gothic Medium" panose="020B0603020102020204" pitchFamily="34" charset="0"/>
              </a:rPr>
              <a:t>Ocean Parkway</a:t>
            </a:r>
            <a:br>
              <a:rPr lang="en-US" sz="3200" dirty="0">
                <a:latin typeface="Franklin Gothic Medium" panose="020B0603020102020204" pitchFamily="34" charset="0"/>
              </a:rPr>
            </a:br>
            <a:r>
              <a:rPr lang="en-US" sz="3200" dirty="0">
                <a:latin typeface="Franklin Gothic Medium" panose="020B0603020102020204" pitchFamily="34" charset="0"/>
              </a:rPr>
              <a:t>3 Bayview Court</a:t>
            </a:r>
            <a:endParaRPr lang="en-US" sz="2900" dirty="0">
              <a:latin typeface="Franklin Gothic Medium" panose="020B0603020102020204" pitchFamily="34" charset="0"/>
            </a:endParaRPr>
          </a:p>
        </p:txBody>
      </p:sp>
      <p:sp>
        <p:nvSpPr>
          <p:cNvPr id="39" name="Rounded Rectangle 4">
            <a:extLst>
              <a:ext uri="{FF2B5EF4-FFF2-40B4-BE49-F238E27FC236}">
                <a16:creationId xmlns:a16="http://schemas.microsoft.com/office/drawing/2014/main" id="{95DB57EE-F280-4C39-98FB-CD03D3A20A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4708" y="648931"/>
            <a:ext cx="2986564" cy="5231964"/>
          </a:xfrm>
          <a:prstGeom prst="roundRect">
            <a:avLst>
              <a:gd name="adj" fmla="val 4834"/>
            </a:avLst>
          </a:prstGeom>
          <a:solidFill>
            <a:schemeClr val="bg1"/>
          </a:solidFill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lose up of a sign&#10;&#10;Description automatically generated">
            <a:extLst>
              <a:ext uri="{FF2B5EF4-FFF2-40B4-BE49-F238E27FC236}">
                <a16:creationId xmlns:a16="http://schemas.microsoft.com/office/drawing/2014/main" id="{654922B6-6DD9-4863-83D8-273F404589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78" r="22109" b="2"/>
          <a:stretch/>
        </p:blipFill>
        <p:spPr>
          <a:xfrm>
            <a:off x="5905350" y="1011765"/>
            <a:ext cx="2505893" cy="4546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424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 idx="4294967295"/>
          </p:nvPr>
        </p:nvSpPr>
        <p:spPr>
          <a:xfrm>
            <a:off x="1878013" y="1341438"/>
            <a:ext cx="7265987" cy="2782887"/>
          </a:xfr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</a:pPr>
            <a:r>
              <a:rPr lang="en-US" sz="5400" dirty="0">
                <a:latin typeface="Franklin Gothic Medium" panose="020B0603020102020204" pitchFamily="34" charset="0"/>
              </a:rPr>
              <a:t>Unfinished Business</a:t>
            </a:r>
            <a:br>
              <a:rPr lang="en-US" sz="2800" dirty="0">
                <a:latin typeface="Franklin Gothic Medium" panose="020B0603020102020204" pitchFamily="34" charset="0"/>
              </a:rPr>
            </a:br>
            <a:br>
              <a:rPr lang="en-US" sz="2800" dirty="0">
                <a:latin typeface="Franklin Gothic Medium" panose="020B0603020102020204" pitchFamily="34" charset="0"/>
              </a:rPr>
            </a:br>
            <a:r>
              <a:rPr lang="en-US" dirty="0">
                <a:latin typeface="Franklin Gothic Medium" panose="020B0603020102020204" pitchFamily="34" charset="0"/>
              </a:rPr>
              <a:t>None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1298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982133" y="914400"/>
            <a:ext cx="7704667" cy="5029200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Franklin Gothic Medium" panose="020B0603020102020204" pitchFamily="34" charset="0"/>
              </a:rPr>
              <a:t>New Business</a:t>
            </a:r>
            <a:br>
              <a:rPr lang="en-US" sz="5400" dirty="0">
                <a:latin typeface="Franklin Gothic Medium" panose="020B0603020102020204" pitchFamily="34" charset="0"/>
              </a:rPr>
            </a:br>
            <a:br>
              <a:rPr lang="en-US" sz="5400" dirty="0">
                <a:latin typeface="Franklin Gothic Medium" panose="020B0603020102020204" pitchFamily="34" charset="0"/>
              </a:rPr>
            </a:br>
            <a:r>
              <a:rPr lang="en-US" dirty="0">
                <a:latin typeface="Franklin Gothic Medium" panose="020B0603020102020204" pitchFamily="34" charset="0"/>
              </a:rPr>
              <a:t>Motion – Funding New Capital – Larry Perrone</a:t>
            </a:r>
            <a:br>
              <a:rPr lang="en-US" dirty="0">
                <a:latin typeface="Franklin Gothic Medium" panose="020B0603020102020204" pitchFamily="34" charset="0"/>
              </a:rPr>
            </a:br>
            <a:br>
              <a:rPr lang="en-US" dirty="0">
                <a:latin typeface="Franklin Gothic Medium" panose="020B0603020102020204" pitchFamily="34" charset="0"/>
              </a:rPr>
            </a:br>
            <a:r>
              <a:rPr lang="en-US" dirty="0">
                <a:latin typeface="Franklin Gothic Medium" panose="020B0603020102020204" pitchFamily="34" charset="0"/>
              </a:rPr>
              <a:t>Motion – Referendum on Board Expenditure Limit – Steve Tuttle</a:t>
            </a:r>
          </a:p>
        </p:txBody>
      </p:sp>
    </p:spTree>
    <p:extLst>
      <p:ext uri="{BB962C8B-B14F-4D97-AF65-F5344CB8AC3E}">
        <p14:creationId xmlns:p14="http://schemas.microsoft.com/office/powerpoint/2010/main" val="257891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 idx="4294967295"/>
          </p:nvPr>
        </p:nvSpPr>
        <p:spPr>
          <a:xfrm>
            <a:off x="1053737" y="1358537"/>
            <a:ext cx="8090263" cy="456329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l"/>
            <a:r>
              <a:rPr lang="en-US" dirty="0">
                <a:latin typeface="Franklin Gothic Medium" panose="020B0603020102020204" pitchFamily="34" charset="0"/>
              </a:rPr>
              <a:t>Appointments</a:t>
            </a:r>
            <a:r>
              <a:rPr lang="en-US" sz="4700" dirty="0">
                <a:latin typeface="Franklin Gothic Medium" panose="020B0603020102020204" pitchFamily="34" charset="0"/>
              </a:rPr>
              <a:t>  </a:t>
            </a:r>
            <a:br>
              <a:rPr lang="en-US" sz="4700" dirty="0">
                <a:latin typeface="Franklin Gothic Medium" panose="020B0603020102020204" pitchFamily="34" charset="0"/>
              </a:rPr>
            </a:br>
            <a:br>
              <a:rPr lang="en-US" sz="4700" dirty="0">
                <a:latin typeface="Franklin Gothic Medium" panose="020B0603020102020204" pitchFamily="34" charset="0"/>
              </a:rPr>
            </a:br>
            <a:r>
              <a:rPr lang="en-US" sz="2700" dirty="0">
                <a:latin typeface="Franklin Gothic Medium" panose="020B0603020102020204" pitchFamily="34" charset="0"/>
              </a:rPr>
              <a:t>Dick Keiling – Chair – Budget &amp; Finance</a:t>
            </a:r>
            <a:br>
              <a:rPr lang="en-US" sz="2700" dirty="0">
                <a:latin typeface="Franklin Gothic Medium" panose="020B0603020102020204" pitchFamily="34" charset="0"/>
              </a:rPr>
            </a:br>
            <a:r>
              <a:rPr lang="en-US" sz="2700" dirty="0">
                <a:latin typeface="Franklin Gothic Medium" panose="020B0603020102020204" pitchFamily="34" charset="0"/>
              </a:rPr>
              <a:t>James </a:t>
            </a:r>
            <a:r>
              <a:rPr lang="en-US" sz="2700" dirty="0" err="1">
                <a:latin typeface="Franklin Gothic Medium" panose="020B0603020102020204" pitchFamily="34" charset="0"/>
              </a:rPr>
              <a:t>Trummel</a:t>
            </a:r>
            <a:r>
              <a:rPr lang="en-US" sz="2700" dirty="0">
                <a:latin typeface="Franklin Gothic Medium" panose="020B0603020102020204" pitchFamily="34" charset="0"/>
              </a:rPr>
              <a:t> – 2nd Term - By-Laws &amp; Resolutions </a:t>
            </a:r>
            <a:br>
              <a:rPr lang="en-US" sz="2700" dirty="0">
                <a:latin typeface="Franklin Gothic Medium" panose="020B0603020102020204" pitchFamily="34" charset="0"/>
              </a:rPr>
            </a:br>
            <a:r>
              <a:rPr lang="en-US" sz="2700" dirty="0">
                <a:latin typeface="Franklin Gothic Medium" panose="020B0603020102020204" pitchFamily="34" charset="0"/>
              </a:rPr>
              <a:t>Robert Hillegass – 2nd Term - By-Laws &amp; Resolutions</a:t>
            </a:r>
            <a:br>
              <a:rPr lang="en-US" sz="2700" dirty="0">
                <a:latin typeface="Franklin Gothic Medium" panose="020B0603020102020204" pitchFamily="34" charset="0"/>
              </a:rPr>
            </a:br>
            <a:r>
              <a:rPr lang="en-US" sz="2700" dirty="0">
                <a:latin typeface="Franklin Gothic Medium" panose="020B0603020102020204" pitchFamily="34" charset="0"/>
              </a:rPr>
              <a:t>Keith Kaiser – 1st Term - By-Laws &amp; Resolutions</a:t>
            </a:r>
            <a:br>
              <a:rPr lang="en-US" sz="2700" dirty="0">
                <a:latin typeface="Franklin Gothic Medium" panose="020B0603020102020204" pitchFamily="34" charset="0"/>
              </a:rPr>
            </a:br>
            <a:r>
              <a:rPr lang="en-US" sz="2700" dirty="0">
                <a:latin typeface="Franklin Gothic Medium" panose="020B0603020102020204" pitchFamily="34" charset="0"/>
              </a:rPr>
              <a:t>Bernie </a:t>
            </a:r>
            <a:r>
              <a:rPr lang="en-US" sz="2700" dirty="0" err="1">
                <a:latin typeface="Franklin Gothic Medium" panose="020B0603020102020204" pitchFamily="34" charset="0"/>
              </a:rPr>
              <a:t>McGorry</a:t>
            </a:r>
            <a:r>
              <a:rPr lang="en-US" sz="2700" dirty="0">
                <a:latin typeface="Franklin Gothic Medium" panose="020B0603020102020204" pitchFamily="34" charset="0"/>
              </a:rPr>
              <a:t> – 1st Term – Strategic Planning</a:t>
            </a:r>
            <a:br>
              <a:rPr lang="en-US" sz="2700" dirty="0">
                <a:latin typeface="Franklin Gothic Medium" panose="020B0603020102020204" pitchFamily="34" charset="0"/>
              </a:rPr>
            </a:br>
            <a:r>
              <a:rPr lang="en-US" sz="2700" dirty="0">
                <a:latin typeface="Franklin Gothic Medium" panose="020B0603020102020204" pitchFamily="34" charset="0"/>
              </a:rPr>
              <a:t>Edgar Purcell – 1st Term – Golf</a:t>
            </a:r>
            <a:br>
              <a:rPr lang="en-US" sz="2700" dirty="0">
                <a:latin typeface="Franklin Gothic Medium" panose="020B0603020102020204" pitchFamily="34" charset="0"/>
              </a:rPr>
            </a:br>
            <a:r>
              <a:rPr lang="en-US" sz="2700" dirty="0">
                <a:latin typeface="Franklin Gothic Medium" panose="020B0603020102020204" pitchFamily="34" charset="0"/>
              </a:rPr>
              <a:t>David Allen – 1st Term – Marine</a:t>
            </a:r>
            <a:br>
              <a:rPr lang="en-US" sz="2700" dirty="0">
                <a:latin typeface="Franklin Gothic Medium" panose="020B0603020102020204" pitchFamily="34" charset="0"/>
              </a:rPr>
            </a:br>
            <a:r>
              <a:rPr lang="en-US" sz="2700" dirty="0">
                <a:latin typeface="Franklin Gothic Medium" panose="020B0603020102020204" pitchFamily="34" charset="0"/>
              </a:rPr>
              <a:t>Karen Matheson – 1st Term – Environment &amp; Natural Assets</a:t>
            </a:r>
            <a:br>
              <a:rPr lang="en-US" sz="2700" dirty="0">
                <a:latin typeface="Franklin Gothic Medium" panose="020B0603020102020204" pitchFamily="34" charset="0"/>
              </a:rPr>
            </a:br>
            <a:r>
              <a:rPr lang="en-US" sz="2700" dirty="0">
                <a:latin typeface="Franklin Gothic Medium" panose="020B0603020102020204" pitchFamily="34" charset="0"/>
              </a:rPr>
              <a:t>Steven Cohen – 1st Term – Recreation &amp; Parks</a:t>
            </a:r>
            <a:br>
              <a:rPr lang="en-US" sz="2700" dirty="0">
                <a:latin typeface="Franklin Gothic Medium" panose="020B0603020102020204" pitchFamily="34" charset="0"/>
              </a:rPr>
            </a:br>
            <a:r>
              <a:rPr lang="en-US" sz="2700" dirty="0">
                <a:latin typeface="Franklin Gothic Medium" panose="020B0603020102020204" pitchFamily="34" charset="0"/>
              </a:rPr>
              <a:t>Steve Habeger – 2nd Term – Elections</a:t>
            </a:r>
            <a:br>
              <a:rPr lang="en-US" sz="2700" dirty="0">
                <a:latin typeface="Franklin Gothic Medium" panose="020B0603020102020204" pitchFamily="34" charset="0"/>
              </a:rPr>
            </a:br>
            <a:r>
              <a:rPr lang="en-US" sz="2700" dirty="0">
                <a:latin typeface="Franklin Gothic Medium" panose="020B0603020102020204" pitchFamily="34" charset="0"/>
              </a:rPr>
              <a:t>Mark Heintz – 2nd Term – Elections</a:t>
            </a:r>
            <a:endParaRPr lang="en-US" sz="4700" dirty="0"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6420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08F94D66-27EC-4CB8-8226-D7F41C1618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9576" y="-4763"/>
            <a:ext cx="3761187" cy="6862763"/>
            <a:chOff x="2928938" y="-4763"/>
            <a:chExt cx="5014912" cy="6862763"/>
          </a:xfrm>
        </p:grpSpPr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1A53964C-7D93-4C48-A4A6-C4C2C393C5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0" name="Freeform 7">
              <a:extLst>
                <a:ext uri="{FF2B5EF4-FFF2-40B4-BE49-F238E27FC236}">
                  <a16:creationId xmlns:a16="http://schemas.microsoft.com/office/drawing/2014/main" id="{9C944EEC-539E-4389-8785-58E65D04E8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7836EB7E-895C-4D68-B92E-312B371CBD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2" name="Freeform 10">
              <a:extLst>
                <a:ext uri="{FF2B5EF4-FFF2-40B4-BE49-F238E27FC236}">
                  <a16:creationId xmlns:a16="http://schemas.microsoft.com/office/drawing/2014/main" id="{0F29242B-8CE7-4636-B326-4BEE42EB6D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3" name="Freeform 11">
              <a:extLst>
                <a:ext uri="{FF2B5EF4-FFF2-40B4-BE49-F238E27FC236}">
                  <a16:creationId xmlns:a16="http://schemas.microsoft.com/office/drawing/2014/main" id="{4D0B8E9A-7727-4AD9-974E-8815F0B20E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4" name="Freeform 12">
              <a:extLst>
                <a:ext uri="{FF2B5EF4-FFF2-40B4-BE49-F238E27FC236}">
                  <a16:creationId xmlns:a16="http://schemas.microsoft.com/office/drawing/2014/main" id="{1CD6C65C-71BE-4549-926A-1C1135FD06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E58348C3-6249-4952-AA86-C63DB35EA9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E6174AD-DBB0-43E6-98C2-738DB3A152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219326" y="-4763"/>
            <a:ext cx="3761187" cy="6862763"/>
            <a:chOff x="2928938" y="-4763"/>
            <a:chExt cx="5014912" cy="6862763"/>
          </a:xfrm>
        </p:grpSpPr>
        <p:sp>
          <p:nvSpPr>
            <p:cNvPr id="29" name="Freeform 6">
              <a:extLst>
                <a:ext uri="{FF2B5EF4-FFF2-40B4-BE49-F238E27FC236}">
                  <a16:creationId xmlns:a16="http://schemas.microsoft.com/office/drawing/2014/main" id="{50A59800-3661-4778-9D8A-F816C85C41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30" name="Freeform 7">
              <a:extLst>
                <a:ext uri="{FF2B5EF4-FFF2-40B4-BE49-F238E27FC236}">
                  <a16:creationId xmlns:a16="http://schemas.microsoft.com/office/drawing/2014/main" id="{7A810977-C816-4698-B7E7-0E6BDED794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31" name="Freeform 9">
              <a:extLst>
                <a:ext uri="{FF2B5EF4-FFF2-40B4-BE49-F238E27FC236}">
                  <a16:creationId xmlns:a16="http://schemas.microsoft.com/office/drawing/2014/main" id="{181E4B1B-2437-4A14-8927-817FC7AED6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32" name="Freeform 10">
              <a:extLst>
                <a:ext uri="{FF2B5EF4-FFF2-40B4-BE49-F238E27FC236}">
                  <a16:creationId xmlns:a16="http://schemas.microsoft.com/office/drawing/2014/main" id="{3F98AD26-9FF7-44EA-B876-9C857F8ED9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33" name="Freeform 11">
              <a:extLst>
                <a:ext uri="{FF2B5EF4-FFF2-40B4-BE49-F238E27FC236}">
                  <a16:creationId xmlns:a16="http://schemas.microsoft.com/office/drawing/2014/main" id="{32EBB12A-A9CE-446F-9462-15DAC0D0FA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34" name="Freeform 12">
              <a:extLst>
                <a:ext uri="{FF2B5EF4-FFF2-40B4-BE49-F238E27FC236}">
                  <a16:creationId xmlns:a16="http://schemas.microsoft.com/office/drawing/2014/main" id="{85925599-F99B-48E5-A384-76136C0818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086224" y="2926080"/>
            <a:ext cx="4541042" cy="100584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6000" dirty="0">
                <a:latin typeface="Franklin Gothic Medium" panose="020B0603020102020204" pitchFamily="34" charset="0"/>
              </a:rPr>
              <a:t>Adjournment</a:t>
            </a:r>
          </a:p>
        </p:txBody>
      </p:sp>
      <p:pic>
        <p:nvPicPr>
          <p:cNvPr id="3" name="Picture 2" descr="A close up of a sign&#10;&#10;Description automatically generated">
            <a:extLst>
              <a:ext uri="{FF2B5EF4-FFF2-40B4-BE49-F238E27FC236}">
                <a16:creationId xmlns:a16="http://schemas.microsoft.com/office/drawing/2014/main" id="{13A16943-8C20-4DBE-8AF1-CE4F9AD67DA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80" r="14552" b="9089"/>
          <a:stretch/>
        </p:blipFill>
        <p:spPr>
          <a:xfrm>
            <a:off x="20" y="10"/>
            <a:ext cx="4086205" cy="6857990"/>
          </a:xfrm>
          <a:custGeom>
            <a:avLst/>
            <a:gdLst>
              <a:gd name="connsiteX0" fmla="*/ 0 w 5435600"/>
              <a:gd name="connsiteY0" fmla="*/ 0 h 6858000"/>
              <a:gd name="connsiteX1" fmla="*/ 5435600 w 5435600"/>
              <a:gd name="connsiteY1" fmla="*/ 0 h 6858000"/>
              <a:gd name="connsiteX2" fmla="*/ 5435600 w 5435600"/>
              <a:gd name="connsiteY2" fmla="*/ 6858000 h 6858000"/>
              <a:gd name="connsiteX3" fmla="*/ 0 w 5435600"/>
              <a:gd name="connsiteY3" fmla="*/ 6858000 h 6858000"/>
              <a:gd name="connsiteX4" fmla="*/ 0 w 5435600"/>
              <a:gd name="connsiteY4" fmla="*/ 0 h 6858000"/>
              <a:gd name="connsiteX0" fmla="*/ 0 w 5435600"/>
              <a:gd name="connsiteY0" fmla="*/ 0 h 6858000"/>
              <a:gd name="connsiteX1" fmla="*/ 3513666 w 5435600"/>
              <a:gd name="connsiteY1" fmla="*/ 0 h 6858000"/>
              <a:gd name="connsiteX2" fmla="*/ 5435600 w 5435600"/>
              <a:gd name="connsiteY2" fmla="*/ 6858000 h 6858000"/>
              <a:gd name="connsiteX3" fmla="*/ 0 w 5435600"/>
              <a:gd name="connsiteY3" fmla="*/ 6858000 h 6858000"/>
              <a:gd name="connsiteX4" fmla="*/ 0 w 5435600"/>
              <a:gd name="connsiteY4" fmla="*/ 0 h 6858000"/>
              <a:gd name="connsiteX0" fmla="*/ 0 w 5435600"/>
              <a:gd name="connsiteY0" fmla="*/ 0 h 6858000"/>
              <a:gd name="connsiteX1" fmla="*/ 3513666 w 5435600"/>
              <a:gd name="connsiteY1" fmla="*/ 0 h 6858000"/>
              <a:gd name="connsiteX2" fmla="*/ 4199467 w 5435600"/>
              <a:gd name="connsiteY2" fmla="*/ 2455333 h 6858000"/>
              <a:gd name="connsiteX3" fmla="*/ 5435600 w 5435600"/>
              <a:gd name="connsiteY3" fmla="*/ 6858000 h 6858000"/>
              <a:gd name="connsiteX4" fmla="*/ 0 w 5435600"/>
              <a:gd name="connsiteY4" fmla="*/ 6858000 h 6858000"/>
              <a:gd name="connsiteX5" fmla="*/ 0 w 5435600"/>
              <a:gd name="connsiteY5" fmla="*/ 0 h 6858000"/>
              <a:gd name="connsiteX0" fmla="*/ 0 w 5435600"/>
              <a:gd name="connsiteY0" fmla="*/ 0 h 6858000"/>
              <a:gd name="connsiteX1" fmla="*/ 3513666 w 5435600"/>
              <a:gd name="connsiteY1" fmla="*/ 0 h 6858000"/>
              <a:gd name="connsiteX2" fmla="*/ 2861733 w 5435600"/>
              <a:gd name="connsiteY2" fmla="*/ 2548466 h 6858000"/>
              <a:gd name="connsiteX3" fmla="*/ 5435600 w 5435600"/>
              <a:gd name="connsiteY3" fmla="*/ 6858000 h 6858000"/>
              <a:gd name="connsiteX4" fmla="*/ 0 w 5435600"/>
              <a:gd name="connsiteY4" fmla="*/ 6858000 h 6858000"/>
              <a:gd name="connsiteX5" fmla="*/ 0 w 5435600"/>
              <a:gd name="connsiteY5" fmla="*/ 0 h 6858000"/>
              <a:gd name="connsiteX0" fmla="*/ 0 w 5448300"/>
              <a:gd name="connsiteY0" fmla="*/ 0 h 6858000"/>
              <a:gd name="connsiteX1" fmla="*/ 3513666 w 5448300"/>
              <a:gd name="connsiteY1" fmla="*/ 0 h 6858000"/>
              <a:gd name="connsiteX2" fmla="*/ 2861733 w 5448300"/>
              <a:gd name="connsiteY2" fmla="*/ 2548466 h 6858000"/>
              <a:gd name="connsiteX3" fmla="*/ 5448300 w 5448300"/>
              <a:gd name="connsiteY3" fmla="*/ 6853767 h 6858000"/>
              <a:gd name="connsiteX4" fmla="*/ 0 w 5448300"/>
              <a:gd name="connsiteY4" fmla="*/ 6858000 h 6858000"/>
              <a:gd name="connsiteX5" fmla="*/ 0 w 5448300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48300" h="6858000">
                <a:moveTo>
                  <a:pt x="0" y="0"/>
                </a:moveTo>
                <a:lnTo>
                  <a:pt x="3513666" y="0"/>
                </a:lnTo>
                <a:lnTo>
                  <a:pt x="2861733" y="2548466"/>
                </a:lnTo>
                <a:lnTo>
                  <a:pt x="5448300" y="6853767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ln w="38100"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491972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2">
            <a:extLst>
              <a:ext uri="{FF2B5EF4-FFF2-40B4-BE49-F238E27FC236}">
                <a16:creationId xmlns:a16="http://schemas.microsoft.com/office/drawing/2014/main" id="{7B59F25B-19C1-4389-81C2-D383374C9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1787" y="1130645"/>
            <a:ext cx="7942213" cy="5061856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indent="227013" algn="l">
              <a:lnSpc>
                <a:spcPct val="90000"/>
              </a:lnSpc>
            </a:pPr>
            <a:br>
              <a:rPr lang="en-US" sz="4800" dirty="0">
                <a:latin typeface="Franklin Gothic Medium" panose="020B0603020102020204" pitchFamily="34" charset="0"/>
              </a:rPr>
            </a:br>
            <a:r>
              <a:rPr lang="en-US" sz="2700" dirty="0">
                <a:latin typeface="Franklin Gothic Medium" panose="020B0603020102020204" pitchFamily="34" charset="0"/>
              </a:rPr>
              <a:t>NorthStar – Steve Grabowski &amp; Steve Phillips</a:t>
            </a:r>
            <a:br>
              <a:rPr lang="en-US" sz="2700" dirty="0">
                <a:latin typeface="Franklin Gothic Medium" panose="020B0603020102020204" pitchFamily="34" charset="0"/>
              </a:rPr>
            </a:br>
            <a:r>
              <a:rPr lang="en-US" sz="2700" dirty="0">
                <a:latin typeface="Franklin Gothic Medium" panose="020B0603020102020204" pitchFamily="34" charset="0"/>
              </a:rPr>
              <a:t>Clubhouse</a:t>
            </a:r>
            <a:br>
              <a:rPr lang="en-US" sz="3100" dirty="0">
                <a:latin typeface="Franklin Gothic Medium" panose="020B0603020102020204" pitchFamily="34" charset="0"/>
              </a:rPr>
            </a:br>
            <a:r>
              <a:rPr lang="en-US" sz="2700" dirty="0">
                <a:latin typeface="Franklin Gothic Medium" panose="020B0603020102020204" pitchFamily="34" charset="0"/>
              </a:rPr>
              <a:t>Police Building</a:t>
            </a:r>
            <a:br>
              <a:rPr lang="en-US" sz="2700" dirty="0">
                <a:latin typeface="Franklin Gothic Medium" panose="020B0603020102020204" pitchFamily="34" charset="0"/>
              </a:rPr>
            </a:br>
            <a:r>
              <a:rPr lang="en-US" sz="2700" dirty="0">
                <a:latin typeface="Franklin Gothic Medium" panose="020B0603020102020204" pitchFamily="34" charset="0"/>
              </a:rPr>
              <a:t>Cart Barn	</a:t>
            </a:r>
            <a:br>
              <a:rPr lang="en-US" sz="2700" dirty="0">
                <a:latin typeface="Franklin Gothic Medium" panose="020B0603020102020204" pitchFamily="34" charset="0"/>
              </a:rPr>
            </a:br>
            <a:r>
              <a:rPr lang="en-US" sz="2700" dirty="0">
                <a:latin typeface="Franklin Gothic Medium" panose="020B0603020102020204" pitchFamily="34" charset="0"/>
              </a:rPr>
              <a:t>Matt Ortt Contract</a:t>
            </a:r>
            <a:br>
              <a:rPr lang="en-US" sz="2700" dirty="0">
                <a:latin typeface="Franklin Gothic Medium" panose="020B0603020102020204" pitchFamily="34" charset="0"/>
              </a:rPr>
            </a:br>
            <a:r>
              <a:rPr lang="en-US" sz="2700" dirty="0">
                <a:latin typeface="Franklin Gothic Medium" panose="020B0603020102020204" pitchFamily="34" charset="0"/>
              </a:rPr>
              <a:t>Bench Strength </a:t>
            </a:r>
            <a:br>
              <a:rPr lang="en-US" sz="2700" dirty="0">
                <a:latin typeface="Franklin Gothic Medium" panose="020B0603020102020204" pitchFamily="34" charset="0"/>
              </a:rPr>
            </a:br>
            <a:r>
              <a:rPr lang="en-US" sz="2700" dirty="0">
                <a:latin typeface="Franklin Gothic Medium" panose="020B0603020102020204" pitchFamily="34" charset="0"/>
              </a:rPr>
              <a:t>Compensation Study – Michelle Bennett</a:t>
            </a:r>
            <a:br>
              <a:rPr lang="en-US" sz="2700" dirty="0">
                <a:latin typeface="Franklin Gothic Medium" panose="020B0603020102020204" pitchFamily="34" charset="0"/>
              </a:rPr>
            </a:br>
            <a:r>
              <a:rPr lang="en-US" sz="2700" dirty="0">
                <a:latin typeface="Franklin Gothic Medium" panose="020B0603020102020204" pitchFamily="34" charset="0"/>
              </a:rPr>
              <a:t>Craft Building– Debbie Donahue</a:t>
            </a:r>
            <a:br>
              <a:rPr lang="en-US" sz="2700" dirty="0">
                <a:latin typeface="Franklin Gothic Medium" panose="020B0603020102020204" pitchFamily="34" charset="0"/>
              </a:rPr>
            </a:br>
            <a:r>
              <a:rPr lang="en-US" sz="2700" dirty="0">
                <a:latin typeface="Franklin Gothic Medium" panose="020B0603020102020204" pitchFamily="34" charset="0"/>
              </a:rPr>
              <a:t>Completed</a:t>
            </a:r>
            <a:r>
              <a:rPr lang="en-US" sz="3100" dirty="0">
                <a:latin typeface="Franklin Gothic Medium" panose="020B0603020102020204" pitchFamily="34" charset="0"/>
              </a:rPr>
              <a:t> </a:t>
            </a:r>
            <a:r>
              <a:rPr lang="en-US" sz="2700" dirty="0">
                <a:latin typeface="Franklin Gothic Medium" panose="020B0603020102020204" pitchFamily="34" charset="0"/>
              </a:rPr>
              <a:t>Crabbing Pier Mid-July– Nobie Violante</a:t>
            </a:r>
            <a:br>
              <a:rPr lang="en-US" sz="2700" dirty="0">
                <a:latin typeface="Franklin Gothic Medium" panose="020B0603020102020204" pitchFamily="34" charset="0"/>
              </a:rPr>
            </a:br>
            <a:r>
              <a:rPr lang="en-US" sz="2700" dirty="0">
                <a:latin typeface="Franklin Gothic Medium" panose="020B0603020102020204" pitchFamily="34" charset="0"/>
              </a:rPr>
              <a:t>Guest Wi-Fi at YC Plaza – Steve Grabowski</a:t>
            </a:r>
            <a:br>
              <a:rPr lang="en-US" sz="2700" dirty="0">
                <a:latin typeface="Franklin Gothic Medium" panose="020B0603020102020204" pitchFamily="34" charset="0"/>
              </a:rPr>
            </a:br>
            <a:r>
              <a:rPr lang="en-US" sz="2700" dirty="0">
                <a:latin typeface="Franklin Gothic Medium" panose="020B0603020102020204" pitchFamily="34" charset="0"/>
              </a:rPr>
              <a:t>Golf Course – Andre Jordan &amp; John Malinowski</a:t>
            </a:r>
            <a:br>
              <a:rPr lang="en-US" sz="2700" dirty="0">
                <a:latin typeface="Franklin Gothic Medium" panose="020B0603020102020204" pitchFamily="34" charset="0"/>
              </a:rPr>
            </a:br>
            <a:r>
              <a:rPr lang="en-US" sz="2700" dirty="0">
                <a:latin typeface="Franklin Gothic Medium" panose="020B0603020102020204" pitchFamily="34" charset="0"/>
              </a:rPr>
              <a:t>BH’s, Dredging and Drainage – Colby Phillips &amp; Eddie Wells</a:t>
            </a:r>
            <a:br>
              <a:rPr lang="en-US" sz="2700" dirty="0">
                <a:latin typeface="Franklin Gothic Medium" panose="020B0603020102020204" pitchFamily="34" charset="0"/>
              </a:rPr>
            </a:br>
            <a:r>
              <a:rPr lang="en-US" sz="2700" dirty="0">
                <a:latin typeface="Franklin Gothic Medium" panose="020B0603020102020204" pitchFamily="34" charset="0"/>
              </a:rPr>
              <a:t>Staging Area</a:t>
            </a:r>
            <a:br>
              <a:rPr lang="en-US" sz="2700" dirty="0">
                <a:latin typeface="Franklin Gothic Medium" panose="020B0603020102020204" pitchFamily="34" charset="0"/>
              </a:rPr>
            </a:br>
            <a:r>
              <a:rPr lang="en-US" sz="2700" dirty="0">
                <a:latin typeface="Franklin Gothic Medium" panose="020B0603020102020204" pitchFamily="34" charset="0"/>
              </a:rPr>
              <a:t>RFP – Accounting Firm</a:t>
            </a:r>
            <a:br>
              <a:rPr lang="en-US" sz="2700" dirty="0">
                <a:latin typeface="Franklin Gothic Medium" panose="020B0603020102020204" pitchFamily="34" charset="0"/>
              </a:rPr>
            </a:br>
            <a:r>
              <a:rPr lang="en-US" sz="2700" dirty="0">
                <a:latin typeface="Franklin Gothic Medium" panose="020B0603020102020204" pitchFamily="34" charset="0"/>
              </a:rPr>
              <a:t>Begin Budget FY 2020/21 Process</a:t>
            </a:r>
            <a:endParaRPr lang="en-US" sz="3100" dirty="0">
              <a:latin typeface="Franklin Gothic Medium" panose="020B06030201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8999C55-AFD3-4B77-B6E7-4C4A808F6548}"/>
              </a:ext>
            </a:extLst>
          </p:cNvPr>
          <p:cNvSpPr txBox="1"/>
          <p:nvPr/>
        </p:nvSpPr>
        <p:spPr>
          <a:xfrm>
            <a:off x="1036320" y="8697"/>
            <a:ext cx="81076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Franklin Gothic Medium" panose="020B0603020102020204" pitchFamily="34" charset="0"/>
              </a:rPr>
              <a:t>GM Operations Report – August 2019</a:t>
            </a:r>
            <a:br>
              <a:rPr lang="en-US" sz="3600" dirty="0">
                <a:latin typeface="Franklin Gothic Medium" panose="020B0603020102020204" pitchFamily="34" charset="0"/>
              </a:rPr>
            </a:br>
            <a:r>
              <a:rPr lang="en-US" sz="3600" dirty="0">
                <a:latin typeface="Franklin Gothic Medium" panose="020B0603020102020204" pitchFamily="34" charset="0"/>
              </a:rPr>
              <a:t>John Viola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582420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8425" y="319849"/>
            <a:ext cx="7498080" cy="1828800"/>
          </a:xfrm>
        </p:spPr>
        <p:txBody>
          <a:bodyPr>
            <a:normAutofit fontScale="90000"/>
          </a:bodyPr>
          <a:lstStyle/>
          <a:p>
            <a:r>
              <a:rPr lang="en-US" sz="4400" dirty="0">
                <a:latin typeface="Franklin Gothic Medium" panose="020B0603020102020204" pitchFamily="34" charset="0"/>
              </a:rPr>
              <a:t>Financial Change for the</a:t>
            </a:r>
            <a:br>
              <a:rPr lang="en-US" sz="4400" dirty="0">
                <a:latin typeface="Franklin Gothic Medium" panose="020B0603020102020204" pitchFamily="34" charset="0"/>
              </a:rPr>
            </a:br>
            <a:r>
              <a:rPr lang="en-US" sz="4400" dirty="0">
                <a:latin typeface="Franklin Gothic Medium" panose="020B0603020102020204" pitchFamily="34" charset="0"/>
              </a:rPr>
              <a:t>Month of July 2019</a:t>
            </a:r>
            <a:br>
              <a:rPr lang="en-US" sz="4400" dirty="0">
                <a:latin typeface="Franklin Gothic Medium" panose="020B0603020102020204" pitchFamily="34" charset="0"/>
              </a:rPr>
            </a:br>
            <a:r>
              <a:rPr lang="en-US" sz="2700" dirty="0">
                <a:latin typeface="Franklin Gothic Medium" panose="020B0603020102020204" pitchFamily="34" charset="0"/>
              </a:rPr>
              <a:t>Part 1 of 2</a:t>
            </a:r>
            <a:br>
              <a:rPr lang="en-US" sz="2700" dirty="0">
                <a:latin typeface="Franklin Gothic Medium" panose="020B0603020102020204" pitchFamily="34" charset="0"/>
              </a:rPr>
            </a:br>
            <a:endParaRPr lang="en-US" sz="2700" dirty="0">
              <a:latin typeface="Franklin Gothic Medium" panose="020B0603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2132" y="2667000"/>
            <a:ext cx="7955280" cy="3332816"/>
          </a:xfrm>
        </p:spPr>
        <p:txBody>
          <a:bodyPr>
            <a:normAutofit fontScale="77500" lnSpcReduction="20000"/>
          </a:bodyPr>
          <a:lstStyle/>
          <a:p>
            <a:endParaRPr lang="en-US" dirty="0"/>
          </a:p>
          <a:p>
            <a:r>
              <a:rPr lang="en-US" sz="3500" dirty="0">
                <a:latin typeface="Franklin Gothic Medium" panose="020B0603020102020204" pitchFamily="34" charset="0"/>
              </a:rPr>
              <a:t>Revenues over Budget    	                    $64,041</a:t>
            </a:r>
          </a:p>
          <a:p>
            <a:endParaRPr lang="en-US" sz="3500" dirty="0">
              <a:latin typeface="Franklin Gothic Medium" panose="020B0603020102020204" pitchFamily="34" charset="0"/>
            </a:endParaRPr>
          </a:p>
          <a:p>
            <a:r>
              <a:rPr lang="en-US" sz="3500" dirty="0">
                <a:latin typeface="Franklin Gothic Medium" panose="020B0603020102020204" pitchFamily="34" charset="0"/>
              </a:rPr>
              <a:t>Expenses over Budget    		               </a:t>
            </a:r>
            <a:r>
              <a:rPr lang="en-US" sz="3500" u="sng" dirty="0">
                <a:latin typeface="Franklin Gothic Medium" panose="020B0603020102020204" pitchFamily="34" charset="0"/>
              </a:rPr>
              <a:t>$(9,392)</a:t>
            </a:r>
          </a:p>
          <a:p>
            <a:pPr marL="0" indent="0">
              <a:buNone/>
            </a:pPr>
            <a:endParaRPr lang="en-US" sz="3500" dirty="0">
              <a:latin typeface="Franklin Gothic Medium" panose="020B0603020102020204" pitchFamily="34" charset="0"/>
            </a:endParaRPr>
          </a:p>
          <a:p>
            <a:r>
              <a:rPr lang="en-US" sz="3500" dirty="0">
                <a:latin typeface="Franklin Gothic Medium" panose="020B0603020102020204" pitchFamily="34" charset="0"/>
              </a:rPr>
              <a:t> Net Operating (favorable)	                    $54,649	</a:t>
            </a:r>
            <a:r>
              <a:rPr lang="en-US" sz="3000" dirty="0">
                <a:latin typeface="Franklin Gothic Medium" panose="020B0603020102020204" pitchFamily="34" charset="0"/>
              </a:rPr>
              <a:t>			</a:t>
            </a:r>
            <a:r>
              <a:rPr lang="en-US" sz="3500" dirty="0">
                <a:latin typeface="Franklin Gothic Medium" panose="020B0603020102020204" pitchFamily="34" charset="0"/>
              </a:rPr>
              <a:t>									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19ACF42-5BEB-4299-9631-72DD2224A00B}"/>
              </a:ext>
            </a:extLst>
          </p:cNvPr>
          <p:cNvCxnSpPr/>
          <p:nvPr/>
        </p:nvCxnSpPr>
        <p:spPr>
          <a:xfrm>
            <a:off x="6829701" y="5477690"/>
            <a:ext cx="1371600" cy="0"/>
          </a:xfrm>
          <a:prstGeom prst="line">
            <a:avLst/>
          </a:prstGeom>
          <a:ln w="381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5513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884" y="189214"/>
            <a:ext cx="8042276" cy="1645920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Franklin Gothic Medium" panose="020B0603020102020204" pitchFamily="34" charset="0"/>
              </a:rPr>
              <a:t>Financial Change for the</a:t>
            </a:r>
            <a:br>
              <a:rPr lang="en-US" sz="3600" dirty="0">
                <a:latin typeface="Franklin Gothic Medium" panose="020B0603020102020204" pitchFamily="34" charset="0"/>
              </a:rPr>
            </a:br>
            <a:r>
              <a:rPr lang="en-US" sz="3600" dirty="0">
                <a:latin typeface="Franklin Gothic Medium" panose="020B0603020102020204" pitchFamily="34" charset="0"/>
              </a:rPr>
              <a:t>Month of July 2019</a:t>
            </a:r>
            <a:br>
              <a:rPr lang="en-US" sz="4400" dirty="0">
                <a:latin typeface="Franklin Gothic Medium" panose="020B0603020102020204" pitchFamily="34" charset="0"/>
              </a:rPr>
            </a:br>
            <a:r>
              <a:rPr lang="en-US" sz="2700" dirty="0">
                <a:latin typeface="Franklin Gothic Medium" panose="020B0603020102020204" pitchFamily="34" charset="0"/>
              </a:rPr>
              <a:t>Part 2 of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7760" y="1900898"/>
            <a:ext cx="7772400" cy="4771186"/>
          </a:xfrm>
        </p:spPr>
        <p:txBody>
          <a:bodyPr>
            <a:noAutofit/>
          </a:bodyPr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400" dirty="0">
                <a:latin typeface="Franklin Gothic Medium" panose="020B0603020102020204" pitchFamily="34" charset="0"/>
              </a:rPr>
              <a:t>Favorable				         			     approx.   $100,000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en-US" sz="2400" dirty="0">
              <a:latin typeface="Franklin Gothic Medium" panose="020B0603020102020204" pitchFamily="34" charset="0"/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400" dirty="0">
                <a:latin typeface="Franklin Gothic Medium" panose="020B0603020102020204" pitchFamily="34" charset="0"/>
              </a:rPr>
              <a:t>Offset by Unfavorable Variance  	</a:t>
            </a:r>
            <a:r>
              <a:rPr lang="en-US" dirty="0">
                <a:latin typeface="Franklin Gothic Medium" panose="020B0603020102020204" pitchFamily="34" charset="0"/>
              </a:rPr>
              <a:t>     </a:t>
            </a:r>
            <a:r>
              <a:rPr lang="en-US" sz="2400" dirty="0">
                <a:latin typeface="Franklin Gothic Medium" panose="020B0603020102020204" pitchFamily="34" charset="0"/>
              </a:rPr>
              <a:t>approx.   </a:t>
            </a:r>
            <a:r>
              <a:rPr lang="en-US" sz="2400" u="sng" dirty="0">
                <a:latin typeface="Franklin Gothic Medium" panose="020B0603020102020204" pitchFamily="34" charset="0"/>
              </a:rPr>
              <a:t>$(45,000)</a:t>
            </a:r>
          </a:p>
          <a:p>
            <a:pPr marL="0" indent="0">
              <a:spcBef>
                <a:spcPts val="0"/>
              </a:spcBef>
              <a:buNone/>
            </a:pPr>
            <a:endParaRPr lang="en-US" sz="2400" dirty="0">
              <a:latin typeface="Franklin Gothic Medium" panose="020B06030201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2400" dirty="0">
              <a:latin typeface="Franklin Gothic Medium" panose="020B06030201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400" dirty="0">
                <a:latin typeface="Franklin Gothic Medium" panose="020B0603020102020204" pitchFamily="34" charset="0"/>
              </a:rPr>
              <a:t>Net Operating Favorable to Budget                       $55,000</a:t>
            </a:r>
          </a:p>
          <a:p>
            <a:pPr marL="0" indent="0">
              <a:spcBef>
                <a:spcPts val="0"/>
              </a:spcBef>
              <a:buNone/>
            </a:pPr>
            <a:endParaRPr lang="en-US" sz="2400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0712F82-982C-4273-8923-91C424C012F9}"/>
              </a:ext>
            </a:extLst>
          </p:cNvPr>
          <p:cNvCxnSpPr/>
          <p:nvPr/>
        </p:nvCxnSpPr>
        <p:spPr>
          <a:xfrm>
            <a:off x="7334793" y="5434145"/>
            <a:ext cx="1371600" cy="0"/>
          </a:xfrm>
          <a:prstGeom prst="line">
            <a:avLst/>
          </a:prstGeom>
          <a:ln w="381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488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884" y="189214"/>
            <a:ext cx="8042276" cy="1645920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Franklin Gothic Medium" panose="020B0603020102020204" pitchFamily="34" charset="0"/>
              </a:rPr>
              <a:t>Financial Change Year to Date</a:t>
            </a:r>
            <a:br>
              <a:rPr lang="en-US" sz="3600" dirty="0">
                <a:latin typeface="Franklin Gothic Medium" panose="020B0603020102020204" pitchFamily="34" charset="0"/>
              </a:rPr>
            </a:br>
            <a:r>
              <a:rPr lang="en-US" sz="3600" dirty="0">
                <a:latin typeface="Franklin Gothic Medium" panose="020B0603020102020204" pitchFamily="34" charset="0"/>
              </a:rPr>
              <a:t>5/1/19 – 7/31/19</a:t>
            </a:r>
            <a:br>
              <a:rPr lang="en-US" sz="4400" dirty="0">
                <a:latin typeface="Franklin Gothic Medium" panose="020B0603020102020204" pitchFamily="34" charset="0"/>
              </a:rPr>
            </a:br>
            <a:r>
              <a:rPr lang="en-US" sz="2700" dirty="0">
                <a:latin typeface="Franklin Gothic Medium" panose="020B0603020102020204" pitchFamily="34" charset="0"/>
              </a:rPr>
              <a:t>(3 months)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7760" y="1900898"/>
            <a:ext cx="7772400" cy="4771186"/>
          </a:xfrm>
        </p:spPr>
        <p:txBody>
          <a:bodyPr>
            <a:noAutofit/>
          </a:bodyPr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400" dirty="0">
                <a:latin typeface="Franklin Gothic Medium" panose="020B0603020102020204" pitchFamily="34" charset="0"/>
              </a:rPr>
              <a:t>Revenues over Budget							$306,616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dirty="0">
                <a:latin typeface="Franklin Gothic Medium" panose="020B0603020102020204" pitchFamily="34" charset="0"/>
              </a:rPr>
              <a:t>Expenses under Budget								 </a:t>
            </a:r>
            <a:r>
              <a:rPr lang="en-US" u="sng" dirty="0">
                <a:latin typeface="Franklin Gothic Medium" panose="020B0603020102020204" pitchFamily="34" charset="0"/>
              </a:rPr>
              <a:t>1,907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en-US" sz="2400" dirty="0">
              <a:latin typeface="Franklin Gothic Medium" panose="020B0603020102020204" pitchFamily="34" charset="0"/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dirty="0">
                <a:latin typeface="Franklin Gothic Medium" panose="020B0603020102020204" pitchFamily="34" charset="0"/>
              </a:rPr>
              <a:t>Total Net Operating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400" dirty="0">
                <a:latin typeface="Franklin Gothic Medium" panose="020B0603020102020204" pitchFamily="34" charset="0"/>
              </a:rPr>
              <a:t>	Favorable to Budget							$308,523</a:t>
            </a:r>
          </a:p>
          <a:p>
            <a:pPr marL="0" indent="0">
              <a:spcBef>
                <a:spcPts val="0"/>
              </a:spcBef>
              <a:buNone/>
            </a:pPr>
            <a:endParaRPr lang="en-US" sz="2400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EB3BEFD-E1EF-4D25-B0BB-D64331EE4B1F}"/>
              </a:ext>
            </a:extLst>
          </p:cNvPr>
          <p:cNvCxnSpPr/>
          <p:nvPr/>
        </p:nvCxnSpPr>
        <p:spPr>
          <a:xfrm>
            <a:off x="7134501" y="5259975"/>
            <a:ext cx="1371600" cy="0"/>
          </a:xfrm>
          <a:prstGeom prst="line">
            <a:avLst/>
          </a:prstGeom>
          <a:ln w="381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0631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884" y="189214"/>
            <a:ext cx="8042276" cy="1645920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Franklin Gothic Medium" panose="020B0603020102020204" pitchFamily="34" charset="0"/>
              </a:rPr>
              <a:t>Financial Change Year to Date</a:t>
            </a:r>
            <a:br>
              <a:rPr lang="en-US" sz="3600" dirty="0">
                <a:latin typeface="Franklin Gothic Medium" panose="020B0603020102020204" pitchFamily="34" charset="0"/>
              </a:rPr>
            </a:br>
            <a:r>
              <a:rPr lang="en-US" sz="3600" dirty="0">
                <a:latin typeface="Franklin Gothic Medium" panose="020B0603020102020204" pitchFamily="34" charset="0"/>
              </a:rPr>
              <a:t>5/1/19 – 7/31/19</a:t>
            </a:r>
            <a:br>
              <a:rPr lang="en-US" sz="4400" dirty="0">
                <a:latin typeface="Franklin Gothic Medium" panose="020B0603020102020204" pitchFamily="34" charset="0"/>
              </a:rPr>
            </a:br>
            <a:r>
              <a:rPr lang="en-US" sz="2700" dirty="0">
                <a:latin typeface="Franklin Gothic Medium" panose="020B0603020102020204" pitchFamily="34" charset="0"/>
              </a:rPr>
              <a:t>(3 months)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7760" y="1900898"/>
            <a:ext cx="7772400" cy="4771186"/>
          </a:xfrm>
        </p:spPr>
        <p:txBody>
          <a:bodyPr>
            <a:noAutofit/>
          </a:bodyPr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400" dirty="0">
                <a:latin typeface="Franklin Gothic Medium" panose="020B0603020102020204" pitchFamily="34" charset="0"/>
              </a:rPr>
              <a:t>Favorable											$359,000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dirty="0">
                <a:latin typeface="Franklin Gothic Medium" panose="020B0603020102020204" pitchFamily="34" charset="0"/>
              </a:rPr>
              <a:t>Offset by Unfavorable Variance					   </a:t>
            </a:r>
            <a:r>
              <a:rPr lang="en-US" u="sng" dirty="0">
                <a:latin typeface="Franklin Gothic Medium" panose="020B0603020102020204" pitchFamily="34" charset="0"/>
              </a:rPr>
              <a:t>(50,000)</a:t>
            </a:r>
            <a:r>
              <a:rPr lang="en-US" dirty="0">
                <a:latin typeface="Franklin Gothic Medium" panose="020B0603020102020204" pitchFamily="34" charset="0"/>
              </a:rPr>
              <a:t>	</a:t>
            </a:r>
            <a:endParaRPr lang="en-US" u="sng" dirty="0">
              <a:latin typeface="Franklin Gothic Medium" panose="020B0603020102020204" pitchFamily="34" charset="0"/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400" dirty="0">
                <a:latin typeface="Franklin Gothic Medium" panose="020B0603020102020204" pitchFamily="34" charset="0"/>
              </a:rPr>
              <a:t>Favorable to Budget								$309,000</a:t>
            </a:r>
          </a:p>
          <a:p>
            <a:pPr marL="0" indent="0">
              <a:spcBef>
                <a:spcPts val="0"/>
              </a:spcBef>
              <a:buNone/>
            </a:pPr>
            <a:endParaRPr lang="en-US" sz="2400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D6A129A-9C03-48DA-8647-FAA3344662B1}"/>
              </a:ext>
            </a:extLst>
          </p:cNvPr>
          <p:cNvCxnSpPr/>
          <p:nvPr/>
        </p:nvCxnSpPr>
        <p:spPr>
          <a:xfrm>
            <a:off x="7117086" y="4946458"/>
            <a:ext cx="1371600" cy="0"/>
          </a:xfrm>
          <a:prstGeom prst="line">
            <a:avLst/>
          </a:prstGeom>
          <a:ln w="381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3969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EBEBEB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ppt/theme/theme2.xml><?xml version="1.0" encoding="utf-8"?>
<a:theme xmlns:a="http://schemas.openxmlformats.org/drawingml/2006/main" name="Apothecary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pothecary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pothecary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Seashells">
      <a:dk1>
        <a:srgbClr val="634823"/>
      </a:dk1>
      <a:lt1>
        <a:sysClr val="window" lastClr="FFFFFF"/>
      </a:lt1>
      <a:dk2>
        <a:srgbClr val="000000"/>
      </a:dk2>
      <a:lt2>
        <a:srgbClr val="F9EDD7"/>
      </a:lt2>
      <a:accent1>
        <a:srgbClr val="803C63"/>
      </a:accent1>
      <a:accent2>
        <a:srgbClr val="5A95A4"/>
      </a:accent2>
      <a:accent3>
        <a:srgbClr val="EBB419"/>
      </a:accent3>
      <a:accent4>
        <a:srgbClr val="E1771F"/>
      </a:accent4>
      <a:accent5>
        <a:srgbClr val="648C7A"/>
      </a:accent5>
      <a:accent6>
        <a:srgbClr val="ACBB51"/>
      </a:accent6>
      <a:hlink>
        <a:srgbClr val="5A95A4"/>
      </a:hlink>
      <a:folHlink>
        <a:srgbClr val="E1771F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Seashells">
      <a:dk1>
        <a:srgbClr val="634823"/>
      </a:dk1>
      <a:lt1>
        <a:sysClr val="window" lastClr="FFFFFF"/>
      </a:lt1>
      <a:dk2>
        <a:srgbClr val="000000"/>
      </a:dk2>
      <a:lt2>
        <a:srgbClr val="F9EDD7"/>
      </a:lt2>
      <a:accent1>
        <a:srgbClr val="803C63"/>
      </a:accent1>
      <a:accent2>
        <a:srgbClr val="5A95A4"/>
      </a:accent2>
      <a:accent3>
        <a:srgbClr val="EBB419"/>
      </a:accent3>
      <a:accent4>
        <a:srgbClr val="E1771F"/>
      </a:accent4>
      <a:accent5>
        <a:srgbClr val="648C7A"/>
      </a:accent5>
      <a:accent6>
        <a:srgbClr val="ACBB51"/>
      </a:accent6>
      <a:hlink>
        <a:srgbClr val="5A95A4"/>
      </a:hlink>
      <a:folHlink>
        <a:srgbClr val="E1771F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2123</TotalTime>
  <Words>1492</Words>
  <Application>Microsoft Office PowerPoint</Application>
  <PresentationFormat>On-screen Show (4:3)</PresentationFormat>
  <Paragraphs>518</Paragraphs>
  <Slides>45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45</vt:i4>
      </vt:variant>
    </vt:vector>
  </HeadingPairs>
  <TitlesOfParts>
    <vt:vector size="60" baseType="lpstr">
      <vt:lpstr>Arial</vt:lpstr>
      <vt:lpstr>Book Antiqua</vt:lpstr>
      <vt:lpstr>Calibri</vt:lpstr>
      <vt:lpstr>Cambria</vt:lpstr>
      <vt:lpstr>Century Gothic</vt:lpstr>
      <vt:lpstr>Century Schoolbook</vt:lpstr>
      <vt:lpstr>Corbel</vt:lpstr>
      <vt:lpstr>Franklin Gothic Medium</vt:lpstr>
      <vt:lpstr>Garamond</vt:lpstr>
      <vt:lpstr>Georgia</vt:lpstr>
      <vt:lpstr>Plantagenet Cherokee</vt:lpstr>
      <vt:lpstr>Wingdings</vt:lpstr>
      <vt:lpstr>Wingdings 2</vt:lpstr>
      <vt:lpstr>Parallax</vt:lpstr>
      <vt:lpstr>Apothecary</vt:lpstr>
      <vt:lpstr>Board of Directors Meeting</vt:lpstr>
      <vt:lpstr>Approval of Agenda</vt:lpstr>
      <vt:lpstr>Approval of Minutes July 6, 2019 – Regular Meeting </vt:lpstr>
      <vt:lpstr>President’s Remarks Doug Parks</vt:lpstr>
      <vt:lpstr> NorthStar – Steve Grabowski &amp; Steve Phillips Clubhouse Police Building Cart Barn  Matt Ortt Contract Bench Strength  Compensation Study – Michelle Bennett Craft Building– Debbie Donahue Completed Crabbing Pier Mid-July– Nobie Violante Guest Wi-Fi at YC Plaza – Steve Grabowski Golf Course – Andre Jordan &amp; John Malinowski BH’s, Dredging and Drainage – Colby Phillips &amp; Eddie Wells Staging Area RFP – Accounting Firm Begin Budget FY 2020/21 Process</vt:lpstr>
      <vt:lpstr>Financial Change for the Month of July 2019 Part 1 of 2 </vt:lpstr>
      <vt:lpstr>Financial Change for the Month of July 2019 Part 2 of 2</vt:lpstr>
      <vt:lpstr>Financial Change Year to Date 5/1/19 – 7/31/19 (3 months)</vt:lpstr>
      <vt:lpstr>Financial Change Year to Date 5/1/19 – 7/31/19 (3 months)</vt:lpstr>
      <vt:lpstr>Headwinds to Budget</vt:lpstr>
      <vt:lpstr>PowerPoint Presentation</vt:lpstr>
      <vt:lpstr>Operational &amp; Facility Update</vt:lpstr>
      <vt:lpstr>Operational Update</vt:lpstr>
      <vt:lpstr>Drainage</vt:lpstr>
      <vt:lpstr>Drainage Fiscal Year 2019/2020</vt:lpstr>
      <vt:lpstr>Annual Plan of Action</vt:lpstr>
      <vt:lpstr>Phase 1 Fiscal Year 2020/2021</vt:lpstr>
      <vt:lpstr>Phase 1 Map</vt:lpstr>
      <vt:lpstr>Large Ditches Cleared  July/August 2019</vt:lpstr>
      <vt:lpstr>Road Paving Plan </vt:lpstr>
      <vt:lpstr>Road Study Information</vt:lpstr>
      <vt:lpstr>Roads/Paving To Be Completed Phase 1  Fall 2019</vt:lpstr>
      <vt:lpstr>Roads/Paving To Be Completed Phase 2</vt:lpstr>
      <vt:lpstr>DMA Study ~  Roads below suggested to be done 2018 </vt:lpstr>
      <vt:lpstr>Bulkhead Plan</vt:lpstr>
      <vt:lpstr>Phase 1-4  </vt:lpstr>
      <vt:lpstr>Phase 1</vt:lpstr>
      <vt:lpstr>Phase 2 -4 </vt:lpstr>
      <vt:lpstr>Phase 4 Continued</vt:lpstr>
      <vt:lpstr>Dredging</vt:lpstr>
      <vt:lpstr>Bulkhead Contract Spending to Date</vt:lpstr>
      <vt:lpstr>Major Projects Spending To Date</vt:lpstr>
      <vt:lpstr>Amenities</vt:lpstr>
      <vt:lpstr>Treasurer’s Report Larry Perrone</vt:lpstr>
      <vt:lpstr>PowerPoint Presentation</vt:lpstr>
      <vt:lpstr>Reserves July 2019 ($Millions)</vt:lpstr>
      <vt:lpstr>Reserves 4/30/20 Forecasted</vt:lpstr>
      <vt:lpstr>PowerPoint Presentation</vt:lpstr>
      <vt:lpstr>Public Comment</vt:lpstr>
      <vt:lpstr>Capital Purchase Requests -  None</vt:lpstr>
      <vt:lpstr>CPI Violations  546 Ocean Parkway 3 Bayview Court</vt:lpstr>
      <vt:lpstr>Unfinished Business  None</vt:lpstr>
      <vt:lpstr>New Business  Motion – Funding New Capital – Larry Perrone  Motion – Referendum on Board Expenditure Limit – Steve Tuttle</vt:lpstr>
      <vt:lpstr>Appointments    Dick Keiling – Chair – Budget &amp; Finance James Trummel – 2nd Term - By-Laws &amp; Resolutions  Robert Hillegass – 2nd Term - By-Laws &amp; Resolutions Keith Kaiser – 1st Term - By-Laws &amp; Resolutions Bernie McGorry – 1st Term – Strategic Planning Edgar Purcell – 1st Term – Golf David Allen – 1st Term – Marine Karen Matheson – 1st Term – Environment &amp; Natural Assets Steven Cohen – 1st Term – Recreation &amp; Parks Steve Habeger – 2nd Term – Elections Mark Heintz – 2nd Term – Elections</vt:lpstr>
      <vt:lpstr>Adjournment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Board of Directors Meeting</dc:title>
  <dc:creator>Michelle Bennett</dc:creator>
  <cp:lastModifiedBy>Michelle Bennett</cp:lastModifiedBy>
  <cp:revision>53</cp:revision>
  <cp:lastPrinted>2019-08-29T13:16:21Z</cp:lastPrinted>
  <dcterms:created xsi:type="dcterms:W3CDTF">2019-05-29T14:36:29Z</dcterms:created>
  <dcterms:modified xsi:type="dcterms:W3CDTF">2019-08-29T13:58:14Z</dcterms:modified>
</cp:coreProperties>
</file>