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3" r:id="rId1"/>
    <p:sldMasterId id="2147484398" r:id="rId2"/>
    <p:sldMasterId id="2147484422" r:id="rId3"/>
  </p:sldMasterIdLst>
  <p:notesMasterIdLst>
    <p:notesMasterId r:id="rId44"/>
  </p:notesMasterIdLst>
  <p:handoutMasterIdLst>
    <p:handoutMasterId r:id="rId45"/>
  </p:handoutMasterIdLst>
  <p:sldIdLst>
    <p:sldId id="267" r:id="rId4"/>
    <p:sldId id="1358" r:id="rId5"/>
    <p:sldId id="274" r:id="rId6"/>
    <p:sldId id="281" r:id="rId7"/>
    <p:sldId id="280" r:id="rId8"/>
    <p:sldId id="1397" r:id="rId9"/>
    <p:sldId id="733" r:id="rId10"/>
    <p:sldId id="789" r:id="rId11"/>
    <p:sldId id="1415" r:id="rId12"/>
    <p:sldId id="1409" r:id="rId13"/>
    <p:sldId id="1414" r:id="rId14"/>
    <p:sldId id="1417" r:id="rId15"/>
    <p:sldId id="1416" r:id="rId16"/>
    <p:sldId id="1419" r:id="rId17"/>
    <p:sldId id="1420" r:id="rId18"/>
    <p:sldId id="1422" r:id="rId19"/>
    <p:sldId id="1421" r:id="rId20"/>
    <p:sldId id="1412" r:id="rId21"/>
    <p:sldId id="654" r:id="rId22"/>
    <p:sldId id="1418" r:id="rId23"/>
    <p:sldId id="652" r:id="rId24"/>
    <p:sldId id="795" r:id="rId25"/>
    <p:sldId id="1346" r:id="rId26"/>
    <p:sldId id="655" r:id="rId27"/>
    <p:sldId id="653" r:id="rId28"/>
    <p:sldId id="662" r:id="rId29"/>
    <p:sldId id="663" r:id="rId30"/>
    <p:sldId id="664" r:id="rId31"/>
    <p:sldId id="624" r:id="rId32"/>
    <p:sldId id="582" r:id="rId33"/>
    <p:sldId id="623" r:id="rId34"/>
    <p:sldId id="284" r:id="rId35"/>
    <p:sldId id="1359" r:id="rId36"/>
    <p:sldId id="1349" r:id="rId37"/>
    <p:sldId id="1440" r:id="rId38"/>
    <p:sldId id="1350" r:id="rId39"/>
    <p:sldId id="1392" r:id="rId40"/>
    <p:sldId id="567" r:id="rId41"/>
    <p:sldId id="1360" r:id="rId42"/>
    <p:sldId id="291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ADF"/>
    <a:srgbClr val="D4D1CC"/>
    <a:srgbClr val="5F5ACC"/>
    <a:srgbClr val="D65C00"/>
    <a:srgbClr val="E4E1DE"/>
    <a:srgbClr val="FF0000"/>
    <a:srgbClr val="BCE1EC"/>
    <a:srgbClr val="FFFF00"/>
    <a:srgbClr val="FFFF66"/>
    <a:srgbClr val="04D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10" d="100"/>
          <a:sy n="110" d="100"/>
        </p:scale>
        <p:origin x="1542" y="13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F5009-0BF7-4DC7-8761-648C3A31CE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849B3-EE92-4F22-8F7E-142A51942BD8}">
      <dgm:prSet custT="1"/>
      <dgm:spPr>
        <a:noFill/>
        <a:ln>
          <a:noFill/>
        </a:ln>
      </dgm:spPr>
      <dgm:t>
        <a:bodyPr/>
        <a:lstStyle/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Initiatives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FC6230-1E06-4372-97E4-3FE1629361ED}" type="sibTrans" cxnId="{2431257B-6215-409A-A5EA-776FCF225ED4}">
      <dgm:prSet/>
      <dgm:spPr/>
      <dgm:t>
        <a:bodyPr/>
        <a:lstStyle/>
        <a:p>
          <a:endParaRPr lang="en-US" sz="1600"/>
        </a:p>
      </dgm:t>
    </dgm:pt>
    <dgm:pt modelId="{A403FB1D-0A94-496E-995F-4AAC8EFE8D61}" type="parTrans" cxnId="{2431257B-6215-409A-A5EA-776FCF225ED4}">
      <dgm:prSet/>
      <dgm:spPr/>
      <dgm:t>
        <a:bodyPr/>
        <a:lstStyle/>
        <a:p>
          <a:endParaRPr lang="en-US" sz="1600"/>
        </a:p>
      </dgm:t>
    </dgm:pt>
    <dgm:pt modelId="{C8330427-0822-4E52-B101-8F71B7704093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18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3F3C89-C0AA-4665-A4CF-A6FE61D29742}" type="sibTrans" cxnId="{386085F2-9FBD-4522-949E-142CE8E8A297}">
      <dgm:prSet/>
      <dgm:spPr/>
      <dgm:t>
        <a:bodyPr/>
        <a:lstStyle/>
        <a:p>
          <a:endParaRPr lang="en-US" sz="1600"/>
        </a:p>
      </dgm:t>
    </dgm:pt>
    <dgm:pt modelId="{50838DAC-9624-48C2-A863-AB02E02EDFB2}" type="parTrans" cxnId="{386085F2-9FBD-4522-949E-142CE8E8A297}">
      <dgm:prSet/>
      <dgm:spPr/>
      <dgm:t>
        <a:bodyPr/>
        <a:lstStyle/>
        <a:p>
          <a:endParaRPr lang="en-US" sz="1600"/>
        </a:p>
      </dgm:t>
    </dgm:pt>
    <dgm:pt modelId="{0AD9B432-AA33-42A7-A388-5401F59636B1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Mailboxes</a:t>
          </a:r>
        </a:p>
      </dgm:t>
    </dgm:pt>
    <dgm:pt modelId="{B1056687-E461-4415-97C4-B2C24EDD4996}" type="parTrans" cxnId="{59A135B3-6556-4193-BBFA-05375437B550}">
      <dgm:prSet/>
      <dgm:spPr/>
      <dgm:t>
        <a:bodyPr/>
        <a:lstStyle/>
        <a:p>
          <a:endParaRPr lang="en-US"/>
        </a:p>
      </dgm:t>
    </dgm:pt>
    <dgm:pt modelId="{B107DA7E-D8A7-4ECB-845F-EA73F7F29266}" type="sibTrans" cxnId="{59A135B3-6556-4193-BBFA-05375437B550}">
      <dgm:prSet/>
      <dgm:spPr/>
      <dgm:t>
        <a:bodyPr/>
        <a:lstStyle/>
        <a:p>
          <a:endParaRPr lang="en-US"/>
        </a:p>
      </dgm:t>
    </dgm:pt>
    <dgm:pt modelId="{8CD139A6-FEED-4C94-8176-4DD524F028BE}">
      <dgm:prSet custT="1"/>
      <dgm:spPr>
        <a:noFill/>
        <a:ln>
          <a:noFill/>
        </a:ln>
      </dgm:spPr>
      <dgm:t>
        <a:bodyPr/>
        <a:lstStyle/>
        <a:p>
          <a:pPr marL="400050" lvl="0" indent="-225425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Metrics</a:t>
          </a:r>
        </a:p>
      </dgm:t>
    </dgm:pt>
    <dgm:pt modelId="{24461201-9E6E-4496-8B34-1E8872FDC963}" type="parTrans" cxnId="{E541504D-72C4-47D2-B2EF-E382F911238C}">
      <dgm:prSet/>
      <dgm:spPr/>
      <dgm:t>
        <a:bodyPr/>
        <a:lstStyle/>
        <a:p>
          <a:endParaRPr lang="en-US"/>
        </a:p>
      </dgm:t>
    </dgm:pt>
    <dgm:pt modelId="{C5E82110-5112-4E1D-80DE-F953E2A6DB59}" type="sibTrans" cxnId="{E541504D-72C4-47D2-B2EF-E382F911238C}">
      <dgm:prSet/>
      <dgm:spPr/>
      <dgm:t>
        <a:bodyPr/>
        <a:lstStyle/>
        <a:p>
          <a:endParaRPr lang="en-US"/>
        </a:p>
      </dgm:t>
    </dgm:pt>
    <dgm:pt modelId="{67C30939-F6E2-4A3A-BE59-AFFF16344262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Software/I.T.</a:t>
          </a:r>
        </a:p>
      </dgm:t>
    </dgm:pt>
    <dgm:pt modelId="{AF4C6E23-815A-4124-AEEA-4A3333C0CBC1}" type="parTrans" cxnId="{570B3B29-6891-47FC-B012-E3DE38864B49}">
      <dgm:prSet/>
      <dgm:spPr/>
      <dgm:t>
        <a:bodyPr/>
        <a:lstStyle/>
        <a:p>
          <a:endParaRPr lang="en-US"/>
        </a:p>
      </dgm:t>
    </dgm:pt>
    <dgm:pt modelId="{BCFB4753-173F-4F42-BBE6-B033CCBC43EF}" type="sibTrans" cxnId="{570B3B29-6891-47FC-B012-E3DE38864B49}">
      <dgm:prSet/>
      <dgm:spPr/>
      <dgm:t>
        <a:bodyPr/>
        <a:lstStyle/>
        <a:p>
          <a:endParaRPr lang="en-US"/>
        </a:p>
      </dgm:t>
    </dgm:pt>
    <dgm:pt modelId="{BD05D886-5B87-49CB-9536-3938EC67DFD0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r>
            <a:rPr lang="en-US" sz="1900" kern="1200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</a:t>
          </a: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of July Festivities</a:t>
          </a:r>
        </a:p>
      </dgm:t>
    </dgm:pt>
    <dgm:pt modelId="{B4CFA638-5734-4757-8D1E-973867E2903C}" type="parTrans" cxnId="{5D3D399B-5BE1-4FC0-949B-9C8F2754422F}">
      <dgm:prSet/>
      <dgm:spPr/>
      <dgm:t>
        <a:bodyPr/>
        <a:lstStyle/>
        <a:p>
          <a:endParaRPr lang="en-US"/>
        </a:p>
      </dgm:t>
    </dgm:pt>
    <dgm:pt modelId="{CC55D1FF-189A-4BF4-8A94-744EC6A59B37}" type="sibTrans" cxnId="{5D3D399B-5BE1-4FC0-949B-9C8F2754422F}">
      <dgm:prSet/>
      <dgm:spPr/>
      <dgm:t>
        <a:bodyPr/>
        <a:lstStyle/>
        <a:p>
          <a:endParaRPr lang="en-US"/>
        </a:p>
      </dgm:t>
    </dgm:pt>
    <dgm:pt modelId="{7FE28666-A8FC-46CB-B5DC-180BF317AE0D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Marina/T-Docks</a:t>
          </a:r>
        </a:p>
      </dgm:t>
    </dgm:pt>
    <dgm:pt modelId="{007919FB-DCEA-4A3B-96D7-43438AB91355}" type="parTrans" cxnId="{327C001E-4B29-4F7E-BFAD-8425F31B9522}">
      <dgm:prSet/>
      <dgm:spPr/>
      <dgm:t>
        <a:bodyPr/>
        <a:lstStyle/>
        <a:p>
          <a:endParaRPr lang="en-US"/>
        </a:p>
      </dgm:t>
    </dgm:pt>
    <dgm:pt modelId="{77F83965-4BEB-475D-9AB3-C9368F496CDA}" type="sibTrans" cxnId="{327C001E-4B29-4F7E-BFAD-8425F31B9522}">
      <dgm:prSet/>
      <dgm:spPr/>
      <dgm:t>
        <a:bodyPr/>
        <a:lstStyle/>
        <a:p>
          <a:endParaRPr lang="en-US"/>
        </a:p>
      </dgm:t>
    </dgm:pt>
    <dgm:pt modelId="{65329433-0826-4380-853E-F7505683DED2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North Gate Bridge Lights</a:t>
          </a:r>
        </a:p>
      </dgm:t>
    </dgm:pt>
    <dgm:pt modelId="{37A1512D-6D39-4745-8344-8A198463E983}" type="parTrans" cxnId="{B93EF57B-E7A9-421C-B61F-8BB7070DB25E}">
      <dgm:prSet/>
      <dgm:spPr/>
      <dgm:t>
        <a:bodyPr/>
        <a:lstStyle/>
        <a:p>
          <a:endParaRPr lang="en-US"/>
        </a:p>
      </dgm:t>
    </dgm:pt>
    <dgm:pt modelId="{DF65B00A-A101-4586-A1C4-159DC37FF680}" type="sibTrans" cxnId="{B93EF57B-E7A9-421C-B61F-8BB7070DB25E}">
      <dgm:prSet/>
      <dgm:spPr/>
      <dgm:t>
        <a:bodyPr/>
        <a:lstStyle/>
        <a:p>
          <a:endParaRPr lang="en-US"/>
        </a:p>
      </dgm:t>
    </dgm:pt>
    <dgm:pt modelId="{54012B9A-C45C-4979-A59B-DE03AA061BB4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Road Striping</a:t>
          </a:r>
        </a:p>
      </dgm:t>
    </dgm:pt>
    <dgm:pt modelId="{7C2F49AD-FFBE-45C8-BBCD-4C7698D98537}" type="parTrans" cxnId="{380373F2-8DE8-4DCA-8E04-0AFD3A974BF9}">
      <dgm:prSet/>
      <dgm:spPr/>
      <dgm:t>
        <a:bodyPr/>
        <a:lstStyle/>
        <a:p>
          <a:endParaRPr lang="en-US"/>
        </a:p>
      </dgm:t>
    </dgm:pt>
    <dgm:pt modelId="{B36442D8-A46D-40A3-A670-3148133B8CAB}" type="sibTrans" cxnId="{380373F2-8DE8-4DCA-8E04-0AFD3A974BF9}">
      <dgm:prSet/>
      <dgm:spPr/>
      <dgm:t>
        <a:bodyPr/>
        <a:lstStyle/>
        <a:p>
          <a:endParaRPr lang="en-US"/>
        </a:p>
      </dgm:t>
    </dgm:pt>
    <dgm:pt modelId="{5BD43BB5-336D-4A81-A558-731E73D2C076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Strategic Plan Update</a:t>
          </a:r>
        </a:p>
      </dgm:t>
    </dgm:pt>
    <dgm:pt modelId="{CABA39B5-1F61-491E-AB8F-4DD3E917C7ED}" type="parTrans" cxnId="{70BC4583-EE80-42D3-98CD-D14932680F86}">
      <dgm:prSet/>
      <dgm:spPr/>
      <dgm:t>
        <a:bodyPr/>
        <a:lstStyle/>
        <a:p>
          <a:endParaRPr lang="en-US"/>
        </a:p>
      </dgm:t>
    </dgm:pt>
    <dgm:pt modelId="{099470F0-4B1C-41E6-BE52-C34262C45313}" type="sibTrans" cxnId="{70BC4583-EE80-42D3-98CD-D14932680F86}">
      <dgm:prSet/>
      <dgm:spPr/>
      <dgm:t>
        <a:bodyPr/>
        <a:lstStyle/>
        <a:p>
          <a:endParaRPr lang="en-US"/>
        </a:p>
      </dgm:t>
    </dgm:pt>
    <dgm:pt modelId="{72D35F0C-95E9-4866-BBA0-DFCC1153C329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Volunteer Fire Department</a:t>
          </a:r>
        </a:p>
      </dgm:t>
    </dgm:pt>
    <dgm:pt modelId="{17FC68B9-1C6B-4FC0-80C2-97D093BA5414}" type="parTrans" cxnId="{469C55FC-5534-4A63-91CC-F55489F5E382}">
      <dgm:prSet/>
      <dgm:spPr/>
      <dgm:t>
        <a:bodyPr/>
        <a:lstStyle/>
        <a:p>
          <a:endParaRPr lang="en-US"/>
        </a:p>
      </dgm:t>
    </dgm:pt>
    <dgm:pt modelId="{8E7B3886-5E0D-4C22-BF67-9186A4AA4988}" type="sibTrans" cxnId="{469C55FC-5534-4A63-91CC-F55489F5E382}">
      <dgm:prSet/>
      <dgm:spPr/>
      <dgm:t>
        <a:bodyPr/>
        <a:lstStyle/>
        <a:p>
          <a:endParaRPr lang="en-US"/>
        </a:p>
      </dgm:t>
    </dgm:pt>
    <dgm:pt modelId="{E603AAE9-10B4-49BC-B4AA-3FC999003D7B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Drainage</a:t>
          </a:r>
        </a:p>
      </dgm:t>
    </dgm:pt>
    <dgm:pt modelId="{B0831495-64D8-4AB1-8D53-0F3185845133}" type="parTrans" cxnId="{693AECAC-FB1B-432E-8CF1-EE47340624E8}">
      <dgm:prSet/>
      <dgm:spPr/>
      <dgm:t>
        <a:bodyPr/>
        <a:lstStyle/>
        <a:p>
          <a:endParaRPr lang="en-US"/>
        </a:p>
      </dgm:t>
    </dgm:pt>
    <dgm:pt modelId="{75926370-D8CB-482F-9F6B-AC5A88E9C007}" type="sibTrans" cxnId="{693AECAC-FB1B-432E-8CF1-EE47340624E8}">
      <dgm:prSet/>
      <dgm:spPr/>
      <dgm:t>
        <a:bodyPr/>
        <a:lstStyle/>
        <a:p>
          <a:endParaRPr lang="en-US"/>
        </a:p>
      </dgm:t>
    </dgm:pt>
    <dgm:pt modelId="{074E5AFA-0386-4252-8B0F-72D3599279AF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Dredging</a:t>
          </a:r>
        </a:p>
      </dgm:t>
    </dgm:pt>
    <dgm:pt modelId="{D7CC1A17-963E-4A3C-86D9-296505CC19BB}" type="parTrans" cxnId="{7060BC65-FD8A-4C2D-92CE-111A905ABA08}">
      <dgm:prSet/>
      <dgm:spPr/>
      <dgm:t>
        <a:bodyPr/>
        <a:lstStyle/>
        <a:p>
          <a:endParaRPr lang="en-US"/>
        </a:p>
      </dgm:t>
    </dgm:pt>
    <dgm:pt modelId="{44290F4B-02E5-4C83-8246-3F959992EDEE}" type="sibTrans" cxnId="{7060BC65-FD8A-4C2D-92CE-111A905ABA08}">
      <dgm:prSet/>
      <dgm:spPr/>
      <dgm:t>
        <a:bodyPr/>
        <a:lstStyle/>
        <a:p>
          <a:endParaRPr lang="en-US"/>
        </a:p>
      </dgm:t>
    </dgm:pt>
    <dgm:pt modelId="{86433DCE-AE16-4696-AC15-EE663322B56A}">
      <dgm:prSet custT="1"/>
      <dgm:spPr>
        <a:noFill/>
        <a:ln>
          <a:noFill/>
        </a:ln>
      </dgm:spPr>
      <dgm:t>
        <a:bodyPr/>
        <a:lstStyle/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Racquet Sports</a:t>
          </a:r>
        </a:p>
      </dgm:t>
    </dgm:pt>
    <dgm:pt modelId="{F3AABAA7-5A19-434C-B35C-566F24AF34EB}" type="parTrans" cxnId="{4FE6FFF0-6B4F-409E-9EA6-440ED4F9C88F}">
      <dgm:prSet/>
      <dgm:spPr/>
    </dgm:pt>
    <dgm:pt modelId="{70BC1ED3-A780-469A-9FF1-A90AFB780FF6}" type="sibTrans" cxnId="{4FE6FFF0-6B4F-409E-9EA6-440ED4F9C88F}">
      <dgm:prSet/>
      <dgm:spPr/>
    </dgm:pt>
    <dgm:pt modelId="{341FFF4B-AFD9-4B69-9A5C-89DD38ED72EA}" type="pres">
      <dgm:prSet presAssocID="{462F5009-0BF7-4DC7-8761-648C3A31CE0C}" presName="diagram" presStyleCnt="0">
        <dgm:presLayoutVars>
          <dgm:dir/>
          <dgm:resizeHandles val="exact"/>
        </dgm:presLayoutVars>
      </dgm:prSet>
      <dgm:spPr/>
    </dgm:pt>
    <dgm:pt modelId="{17F224EC-808A-4A8F-B7DC-2E5B9557C321}" type="pres">
      <dgm:prSet presAssocID="{13B849B3-EE92-4F22-8F7E-142A51942BD8}" presName="node" presStyleLbl="node1" presStyleIdx="0" presStyleCnt="1" custScaleY="115885" custLinFactNeighborY="-4994">
        <dgm:presLayoutVars>
          <dgm:bulletEnabled val="1"/>
        </dgm:presLayoutVars>
      </dgm:prSet>
      <dgm:spPr/>
    </dgm:pt>
  </dgm:ptLst>
  <dgm:cxnLst>
    <dgm:cxn modelId="{6C6CC20F-B28E-4E07-BB03-D6E4E95589DB}" type="presOf" srcId="{13B849B3-EE92-4F22-8F7E-142A51942BD8}" destId="{17F224EC-808A-4A8F-B7DC-2E5B9557C321}" srcOrd="0" destOrd="0" presId="urn:microsoft.com/office/officeart/2005/8/layout/default"/>
    <dgm:cxn modelId="{3E8A2013-6400-42EA-BFC2-D196945BC34B}" type="presOf" srcId="{7FE28666-A8FC-46CB-B5DC-180BF317AE0D}" destId="{17F224EC-808A-4A8F-B7DC-2E5B9557C321}" srcOrd="0" destOrd="2" presId="urn:microsoft.com/office/officeart/2005/8/layout/default"/>
    <dgm:cxn modelId="{327C001E-4B29-4F7E-BFAD-8425F31B9522}" srcId="{13B849B3-EE92-4F22-8F7E-142A51942BD8}" destId="{7FE28666-A8FC-46CB-B5DC-180BF317AE0D}" srcOrd="1" destOrd="0" parTransId="{007919FB-DCEA-4A3B-96D7-43438AB91355}" sibTransId="{77F83965-4BEB-475D-9AB3-C9368F496CDA}"/>
    <dgm:cxn modelId="{570B3B29-6891-47FC-B012-E3DE38864B49}" srcId="{13B849B3-EE92-4F22-8F7E-142A51942BD8}" destId="{67C30939-F6E2-4A3A-BE59-AFFF16344262}" srcOrd="3" destOrd="0" parTransId="{AF4C6E23-815A-4124-AEEA-4A3333C0CBC1}" sibTransId="{BCFB4753-173F-4F42-BBE6-B033CCBC43EF}"/>
    <dgm:cxn modelId="{D4524B5E-0E17-47F4-B223-0C261C5A3DE4}" type="presOf" srcId="{0AD9B432-AA33-42A7-A388-5401F59636B1}" destId="{17F224EC-808A-4A8F-B7DC-2E5B9557C321}" srcOrd="0" destOrd="11" presId="urn:microsoft.com/office/officeart/2005/8/layout/default"/>
    <dgm:cxn modelId="{7060BC65-FD8A-4C2D-92CE-111A905ABA08}" srcId="{13B849B3-EE92-4F22-8F7E-142A51942BD8}" destId="{074E5AFA-0386-4252-8B0F-72D3599279AF}" srcOrd="9" destOrd="0" parTransId="{D7CC1A17-963E-4A3C-86D9-296505CC19BB}" sibTransId="{44290F4B-02E5-4C83-8246-3F959992EDEE}"/>
    <dgm:cxn modelId="{E541504D-72C4-47D2-B2EF-E382F911238C}" srcId="{13B849B3-EE92-4F22-8F7E-142A51942BD8}" destId="{8CD139A6-FEED-4C94-8176-4DD524F028BE}" srcOrd="11" destOrd="0" parTransId="{24461201-9E6E-4496-8B34-1E8872FDC963}" sibTransId="{C5E82110-5112-4E1D-80DE-F953E2A6DB59}"/>
    <dgm:cxn modelId="{F1149256-4846-48E4-9448-7313A86590DD}" type="presOf" srcId="{C8330427-0822-4E52-B101-8F71B7704093}" destId="{17F224EC-808A-4A8F-B7DC-2E5B9557C321}" srcOrd="0" destOrd="13" presId="urn:microsoft.com/office/officeart/2005/8/layout/default"/>
    <dgm:cxn modelId="{79EA8F77-3399-4AB5-AC6A-D57012E3AD5D}" type="presOf" srcId="{67C30939-F6E2-4A3A-BE59-AFFF16344262}" destId="{17F224EC-808A-4A8F-B7DC-2E5B9557C321}" srcOrd="0" destOrd="4" presId="urn:microsoft.com/office/officeart/2005/8/layout/default"/>
    <dgm:cxn modelId="{2431257B-6215-409A-A5EA-776FCF225ED4}" srcId="{462F5009-0BF7-4DC7-8761-648C3A31CE0C}" destId="{13B849B3-EE92-4F22-8F7E-142A51942BD8}" srcOrd="0" destOrd="0" parTransId="{A403FB1D-0A94-496E-995F-4AAC8EFE8D61}" sibTransId="{6BFC6230-1E06-4372-97E4-3FE1629361ED}"/>
    <dgm:cxn modelId="{B93EF57B-E7A9-421C-B61F-8BB7070DB25E}" srcId="{13B849B3-EE92-4F22-8F7E-142A51942BD8}" destId="{65329433-0826-4380-853E-F7505683DED2}" srcOrd="4" destOrd="0" parTransId="{37A1512D-6D39-4745-8344-8A198463E983}" sibTransId="{DF65B00A-A101-4586-A1C4-159DC37FF680}"/>
    <dgm:cxn modelId="{70BC4583-EE80-42D3-98CD-D14932680F86}" srcId="{13B849B3-EE92-4F22-8F7E-142A51942BD8}" destId="{5BD43BB5-336D-4A81-A558-731E73D2C076}" srcOrd="7" destOrd="0" parTransId="{CABA39B5-1F61-491E-AB8F-4DD3E917C7ED}" sibTransId="{099470F0-4B1C-41E6-BE52-C34262C45313}"/>
    <dgm:cxn modelId="{06ADBC85-DF5C-4E0A-951D-70A50A339BD3}" type="presOf" srcId="{BD05D886-5B87-49CB-9536-3938EC67DFD0}" destId="{17F224EC-808A-4A8F-B7DC-2E5B9557C321}" srcOrd="0" destOrd="1" presId="urn:microsoft.com/office/officeart/2005/8/layout/default"/>
    <dgm:cxn modelId="{5D3D399B-5BE1-4FC0-949B-9C8F2754422F}" srcId="{13B849B3-EE92-4F22-8F7E-142A51942BD8}" destId="{BD05D886-5B87-49CB-9536-3938EC67DFD0}" srcOrd="0" destOrd="0" parTransId="{B4CFA638-5734-4757-8D1E-973867E2903C}" sibTransId="{CC55D1FF-189A-4BF4-8A94-744EC6A59B37}"/>
    <dgm:cxn modelId="{6973F5A6-6242-4889-8437-FA4C75A69F63}" type="presOf" srcId="{8CD139A6-FEED-4C94-8176-4DD524F028BE}" destId="{17F224EC-808A-4A8F-B7DC-2E5B9557C321}" srcOrd="0" destOrd="12" presId="urn:microsoft.com/office/officeart/2005/8/layout/default"/>
    <dgm:cxn modelId="{693AECAC-FB1B-432E-8CF1-EE47340624E8}" srcId="{13B849B3-EE92-4F22-8F7E-142A51942BD8}" destId="{E603AAE9-10B4-49BC-B4AA-3FC999003D7B}" srcOrd="8" destOrd="0" parTransId="{B0831495-64D8-4AB1-8D53-0F3185845133}" sibTransId="{75926370-D8CB-482F-9F6B-AC5A88E9C007}"/>
    <dgm:cxn modelId="{6C2A76AD-A672-4287-B9BA-3953F87F148E}" type="presOf" srcId="{074E5AFA-0386-4252-8B0F-72D3599279AF}" destId="{17F224EC-808A-4A8F-B7DC-2E5B9557C321}" srcOrd="0" destOrd="10" presId="urn:microsoft.com/office/officeart/2005/8/layout/default"/>
    <dgm:cxn modelId="{438CFBB2-BEDA-4820-BCC1-3233F8D884C3}" type="presOf" srcId="{E603AAE9-10B4-49BC-B4AA-3FC999003D7B}" destId="{17F224EC-808A-4A8F-B7DC-2E5B9557C321}" srcOrd="0" destOrd="9" presId="urn:microsoft.com/office/officeart/2005/8/layout/default"/>
    <dgm:cxn modelId="{59A135B3-6556-4193-BBFA-05375437B550}" srcId="{13B849B3-EE92-4F22-8F7E-142A51942BD8}" destId="{0AD9B432-AA33-42A7-A388-5401F59636B1}" srcOrd="10" destOrd="0" parTransId="{B1056687-E461-4415-97C4-B2C24EDD4996}" sibTransId="{B107DA7E-D8A7-4ECB-845F-EA73F7F29266}"/>
    <dgm:cxn modelId="{C6A483B8-C8A1-4F81-B127-BCA5EFA8B70B}" type="presOf" srcId="{462F5009-0BF7-4DC7-8761-648C3A31CE0C}" destId="{341FFF4B-AFD9-4B69-9A5C-89DD38ED72EA}" srcOrd="0" destOrd="0" presId="urn:microsoft.com/office/officeart/2005/8/layout/default"/>
    <dgm:cxn modelId="{4F50D7CC-115D-4496-9E01-DC1D93ED39CB}" type="presOf" srcId="{5BD43BB5-336D-4A81-A558-731E73D2C076}" destId="{17F224EC-808A-4A8F-B7DC-2E5B9557C321}" srcOrd="0" destOrd="8" presId="urn:microsoft.com/office/officeart/2005/8/layout/default"/>
    <dgm:cxn modelId="{7CF5DCCD-4076-4E26-91EA-B3E86FD83B3D}" type="presOf" srcId="{72D35F0C-95E9-4866-BBA0-DFCC1153C329}" destId="{17F224EC-808A-4A8F-B7DC-2E5B9557C321}" srcOrd="0" destOrd="7" presId="urn:microsoft.com/office/officeart/2005/8/layout/default"/>
    <dgm:cxn modelId="{BC5D34EB-0213-4E21-91F1-008F1450D12D}" type="presOf" srcId="{54012B9A-C45C-4979-A59B-DE03AA061BB4}" destId="{17F224EC-808A-4A8F-B7DC-2E5B9557C321}" srcOrd="0" destOrd="6" presId="urn:microsoft.com/office/officeart/2005/8/layout/default"/>
    <dgm:cxn modelId="{45A29FEF-4D99-45DE-9329-AE8A7CB085F3}" type="presOf" srcId="{86433DCE-AE16-4696-AC15-EE663322B56A}" destId="{17F224EC-808A-4A8F-B7DC-2E5B9557C321}" srcOrd="0" destOrd="3" presId="urn:microsoft.com/office/officeart/2005/8/layout/default"/>
    <dgm:cxn modelId="{4FE6FFF0-6B4F-409E-9EA6-440ED4F9C88F}" srcId="{13B849B3-EE92-4F22-8F7E-142A51942BD8}" destId="{86433DCE-AE16-4696-AC15-EE663322B56A}" srcOrd="2" destOrd="0" parTransId="{F3AABAA7-5A19-434C-B35C-566F24AF34EB}" sibTransId="{70BC1ED3-A780-469A-9FF1-A90AFB780FF6}"/>
    <dgm:cxn modelId="{D634EAF1-4705-43C9-8473-ED45C5B89F20}" type="presOf" srcId="{65329433-0826-4380-853E-F7505683DED2}" destId="{17F224EC-808A-4A8F-B7DC-2E5B9557C321}" srcOrd="0" destOrd="5" presId="urn:microsoft.com/office/officeart/2005/8/layout/default"/>
    <dgm:cxn modelId="{380373F2-8DE8-4DCA-8E04-0AFD3A974BF9}" srcId="{13B849B3-EE92-4F22-8F7E-142A51942BD8}" destId="{54012B9A-C45C-4979-A59B-DE03AA061BB4}" srcOrd="5" destOrd="0" parTransId="{7C2F49AD-FFBE-45C8-BBCD-4C7698D98537}" sibTransId="{B36442D8-A46D-40A3-A670-3148133B8CAB}"/>
    <dgm:cxn modelId="{386085F2-9FBD-4522-949E-142CE8E8A297}" srcId="{13B849B3-EE92-4F22-8F7E-142A51942BD8}" destId="{C8330427-0822-4E52-B101-8F71B7704093}" srcOrd="12" destOrd="0" parTransId="{50838DAC-9624-48C2-A863-AB02E02EDFB2}" sibTransId="{3C3F3C89-C0AA-4665-A4CF-A6FE61D29742}"/>
    <dgm:cxn modelId="{469C55FC-5534-4A63-91CC-F55489F5E382}" srcId="{13B849B3-EE92-4F22-8F7E-142A51942BD8}" destId="{72D35F0C-95E9-4866-BBA0-DFCC1153C329}" srcOrd="6" destOrd="0" parTransId="{17FC68B9-1C6B-4FC0-80C2-97D093BA5414}" sibTransId="{8E7B3886-5E0D-4C22-BF67-9186A4AA4988}"/>
    <dgm:cxn modelId="{14DFBC19-D3A1-4154-B6C1-2C201F856D38}" type="presParOf" srcId="{341FFF4B-AFD9-4B69-9A5C-89DD38ED72EA}" destId="{17F224EC-808A-4A8F-B7DC-2E5B9557C321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2F5009-0BF7-4DC7-8761-648C3A31CE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849B3-EE92-4F22-8F7E-142A51942BD8}">
      <dgm:prSet custT="1"/>
      <dgm:spPr>
        <a:noFill/>
        <a:ln>
          <a:noFill/>
        </a:ln>
      </dgm:spPr>
      <dgm:t>
        <a:bodyPr/>
        <a:lstStyle/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Drainage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FC6230-1E06-4372-97E4-3FE1629361ED}" type="sibTrans" cxnId="{2431257B-6215-409A-A5EA-776FCF225ED4}">
      <dgm:prSet/>
      <dgm:spPr/>
      <dgm:t>
        <a:bodyPr/>
        <a:lstStyle/>
        <a:p>
          <a:endParaRPr lang="en-US" sz="1600"/>
        </a:p>
      </dgm:t>
    </dgm:pt>
    <dgm:pt modelId="{A403FB1D-0A94-496E-995F-4AAC8EFE8D61}" type="parTrans" cxnId="{2431257B-6215-409A-A5EA-776FCF225ED4}">
      <dgm:prSet/>
      <dgm:spPr/>
      <dgm:t>
        <a:bodyPr/>
        <a:lstStyle/>
        <a:p>
          <a:endParaRPr lang="en-US" sz="1600"/>
        </a:p>
      </dgm:t>
    </dgm:pt>
    <dgm:pt modelId="{D8ADB978-80F9-445C-B8BE-880FF55E43CF}">
      <dgm:prSet custT="1"/>
      <dgm:spPr>
        <a:noFill/>
        <a:ln>
          <a:noFill/>
        </a:ln>
      </dgm:spPr>
      <dgm:t>
        <a:bodyPr/>
        <a:lstStyle/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Under the road drainage pipe replacement began week of 7/18/22</a:t>
          </a:r>
        </a:p>
      </dgm:t>
    </dgm:pt>
    <dgm:pt modelId="{4710B5E5-D29E-49E5-A7B3-A14C2D1CCFB3}" type="parTrans" cxnId="{039320DB-F1CA-40F0-B542-91284D463703}">
      <dgm:prSet/>
      <dgm:spPr/>
      <dgm:t>
        <a:bodyPr/>
        <a:lstStyle/>
        <a:p>
          <a:endParaRPr lang="en-US"/>
        </a:p>
      </dgm:t>
    </dgm:pt>
    <dgm:pt modelId="{610B193B-788A-4123-ACC6-F8D2C4FF1DFF}" type="sibTrans" cxnId="{039320DB-F1CA-40F0-B542-91284D463703}">
      <dgm:prSet/>
      <dgm:spPr/>
      <dgm:t>
        <a:bodyPr/>
        <a:lstStyle/>
        <a:p>
          <a:endParaRPr lang="en-US"/>
        </a:p>
      </dgm:t>
    </dgm:pt>
    <dgm:pt modelId="{50485D7C-D061-4CFB-983F-79A7C904A890}">
      <dgm:prSet custT="1"/>
      <dgm:spPr>
        <a:noFill/>
        <a:ln>
          <a:noFill/>
        </a:ln>
      </dgm:spPr>
      <dgm:t>
        <a:bodyPr/>
        <a:lstStyle/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Beaconhill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Road, Pinehurst Road, and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Sandyhook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Road</a:t>
          </a:r>
        </a:p>
      </dgm:t>
    </dgm:pt>
    <dgm:pt modelId="{1BF50647-FDD4-4E90-AD02-34201D0F6F3E}" type="parTrans" cxnId="{52FA0B9D-EFCE-416D-AC97-0DFB33918299}">
      <dgm:prSet/>
      <dgm:spPr/>
    </dgm:pt>
    <dgm:pt modelId="{543EA4FD-12A0-4AEC-AB01-0A2A0B9E9F45}" type="sibTrans" cxnId="{52FA0B9D-EFCE-416D-AC97-0DFB33918299}">
      <dgm:prSet/>
      <dgm:spPr/>
    </dgm:pt>
    <dgm:pt modelId="{549CF0C1-731E-4339-9E4D-C54C5C39C5A0}">
      <dgm:prSet custT="1"/>
      <dgm:spPr>
        <a:noFill/>
        <a:ln>
          <a:noFill/>
        </a:ln>
      </dgm:spPr>
      <dgm:t>
        <a:bodyPr/>
        <a:lstStyle/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Residents should expect road closures and limited access in those areas for the next several weeks</a:t>
          </a:r>
        </a:p>
      </dgm:t>
    </dgm:pt>
    <dgm:pt modelId="{27653792-C2DB-4944-9A06-705D121CD803}" type="parTrans" cxnId="{A25FACBF-B87D-473A-BC7E-9FB3BC157193}">
      <dgm:prSet/>
      <dgm:spPr/>
    </dgm:pt>
    <dgm:pt modelId="{0ED3E721-B289-4FCE-8E72-20037104C340}" type="sibTrans" cxnId="{A25FACBF-B87D-473A-BC7E-9FB3BC157193}">
      <dgm:prSet/>
      <dgm:spPr/>
    </dgm:pt>
    <dgm:pt modelId="{8B8BDD16-9E6B-4733-9E50-48D84601ADB4}">
      <dgm:prSet custT="1"/>
      <dgm:spPr>
        <a:noFill/>
        <a:ln>
          <a:noFill/>
        </a:ln>
      </dgm:spPr>
      <dgm:t>
        <a:bodyPr/>
        <a:lstStyle/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0E6B31-BD89-440A-82AA-B8BB347F79E9}" type="parTrans" cxnId="{508DC187-F5A8-471D-8FBB-22E0C8B089C1}">
      <dgm:prSet/>
      <dgm:spPr/>
    </dgm:pt>
    <dgm:pt modelId="{D69D9A04-93EA-4AB0-B610-CAE8D1E6B2AB}" type="sibTrans" cxnId="{508DC187-F5A8-471D-8FBB-22E0C8B089C1}">
      <dgm:prSet/>
      <dgm:spPr/>
    </dgm:pt>
    <dgm:pt modelId="{26F180E6-2AAA-4AC8-9CC2-C53B2F12CFB9}">
      <dgm:prSet custT="1"/>
      <dgm:spPr>
        <a:noFill/>
        <a:ln>
          <a:noFill/>
        </a:ln>
      </dgm:spPr>
      <dgm:t>
        <a:bodyPr/>
        <a:lstStyle/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CIPP Pipe Lining:</a:t>
          </a:r>
        </a:p>
      </dgm:t>
    </dgm:pt>
    <dgm:pt modelId="{4F1094BD-B175-42D7-9772-B0E1C90CDCD6}" type="parTrans" cxnId="{1E8AF9F0-B160-43BB-95AD-EA378CEB1DF4}">
      <dgm:prSet/>
      <dgm:spPr/>
    </dgm:pt>
    <dgm:pt modelId="{06FBD6C2-F1D0-4645-8E08-6A4F6D844E10}" type="sibTrans" cxnId="{1E8AF9F0-B160-43BB-95AD-EA378CEB1DF4}">
      <dgm:prSet/>
      <dgm:spPr/>
    </dgm:pt>
    <dgm:pt modelId="{8DE91610-4D20-4D68-B430-9D164AEAE846}">
      <dgm:prSet custT="1"/>
      <dgm:spPr>
        <a:noFill/>
        <a:ln>
          <a:noFill/>
        </a:ln>
      </dgm:spPr>
      <dgm:t>
        <a:bodyPr/>
        <a:lstStyle/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Pelican Underground to begin pipe lining week of 8/15</a:t>
          </a:r>
        </a:p>
      </dgm:t>
    </dgm:pt>
    <dgm:pt modelId="{F37006FD-F9E4-4AA5-8F5A-524814CDE186}" type="parTrans" cxnId="{C8ABC19E-5467-43BD-9A15-730A7DC6818A}">
      <dgm:prSet/>
      <dgm:spPr/>
    </dgm:pt>
    <dgm:pt modelId="{572D57D0-070F-4E50-9199-AF782C7B0B11}" type="sibTrans" cxnId="{C8ABC19E-5467-43BD-9A15-730A7DC6818A}">
      <dgm:prSet/>
      <dgm:spPr/>
    </dgm:pt>
    <dgm:pt modelId="{B50C2065-71F3-4FBC-B747-B5521304D775}">
      <dgm:prSet custT="1"/>
      <dgm:spPr>
        <a:noFill/>
        <a:ln>
          <a:noFill/>
        </a:ln>
      </dgm:spPr>
      <dgm:t>
        <a:bodyPr/>
        <a:lstStyle/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Phase I:  Juneway Lane, Seagrave Lane, Cannon Drive, Southwind Court, Drawbridge Road, and Ocean Parkway:  $187,971.92</a:t>
          </a:r>
        </a:p>
      </dgm:t>
    </dgm:pt>
    <dgm:pt modelId="{5A7660B6-73BF-4CBE-90FE-801AA3E2E003}" type="parTrans" cxnId="{D37E3F7F-1B23-4D11-843B-5C7BD53F6DB9}">
      <dgm:prSet/>
      <dgm:spPr/>
    </dgm:pt>
    <dgm:pt modelId="{77201F1A-8199-4963-A427-CC117049CE04}" type="sibTrans" cxnId="{D37E3F7F-1B23-4D11-843B-5C7BD53F6DB9}">
      <dgm:prSet/>
      <dgm:spPr/>
    </dgm:pt>
    <dgm:pt modelId="{0FE63916-4313-437A-BD78-CA4011B8C781}">
      <dgm:prSet custT="1"/>
      <dgm:spPr>
        <a:noFill/>
        <a:ln>
          <a:noFill/>
        </a:ln>
      </dgm:spPr>
      <dgm:t>
        <a:bodyPr/>
        <a:lstStyle/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Phase II: 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Mumfords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Landing Road, Fairway Lane, Whisper Court, Newport Drive, and Beaumont Court:  $235,399.50</a:t>
          </a:r>
        </a:p>
      </dgm:t>
    </dgm:pt>
    <dgm:pt modelId="{B3F28DE7-38E1-456D-9FDB-591F64317F98}" type="parTrans" cxnId="{55FB7427-F92A-4F1F-B772-42F1D554269A}">
      <dgm:prSet/>
      <dgm:spPr/>
    </dgm:pt>
    <dgm:pt modelId="{A3837656-E8FF-4291-B808-A97E4737A819}" type="sibTrans" cxnId="{55FB7427-F92A-4F1F-B772-42F1D554269A}">
      <dgm:prSet/>
      <dgm:spPr/>
    </dgm:pt>
    <dgm:pt modelId="{EF525C49-2786-4542-A6ED-52B305D4FBB7}">
      <dgm:prSet custT="1"/>
      <dgm:spPr>
        <a:noFill/>
        <a:ln>
          <a:noFill/>
        </a:ln>
      </dgm:spPr>
      <dgm:t>
        <a:bodyPr/>
        <a:lstStyle/>
        <a:p>
          <a:pPr marL="687388" marR="0" lvl="0" indent="-22542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Sandyhook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Road:  completed week of 7/18</a:t>
          </a:r>
        </a:p>
      </dgm:t>
    </dgm:pt>
    <dgm:pt modelId="{3E043BBC-9641-4203-877D-A6B0D2500154}" type="parTrans" cxnId="{05A0C704-8DF8-4AB2-92AD-3D266A0DD1BC}">
      <dgm:prSet/>
      <dgm:spPr/>
    </dgm:pt>
    <dgm:pt modelId="{FE932F6E-1C59-4871-B4E4-C96BBEE548D8}" type="sibTrans" cxnId="{05A0C704-8DF8-4AB2-92AD-3D266A0DD1BC}">
      <dgm:prSet/>
      <dgm:spPr/>
    </dgm:pt>
    <dgm:pt modelId="{D7860C40-AF89-4853-991E-4151FE1E1362}">
      <dgm:prSet custT="1"/>
      <dgm:spPr>
        <a:noFill/>
        <a:ln>
          <a:noFill/>
        </a:ln>
      </dgm:spPr>
      <dgm:t>
        <a:bodyPr/>
        <a:lstStyle/>
        <a:p>
          <a:pPr marL="687388" marR="0" lvl="0" indent="-22542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Pinehurst Road:  to begin 7/25</a:t>
          </a:r>
        </a:p>
      </dgm:t>
    </dgm:pt>
    <dgm:pt modelId="{5F8AC559-A7BB-47D3-8A61-41234A8A19A8}" type="parTrans" cxnId="{964BA005-109C-4D6D-B688-D8B1699DA6E8}">
      <dgm:prSet/>
      <dgm:spPr/>
    </dgm:pt>
    <dgm:pt modelId="{C29EB554-58E1-4BD5-8A21-7636CC75EBFB}" type="sibTrans" cxnId="{964BA005-109C-4D6D-B688-D8B1699DA6E8}">
      <dgm:prSet/>
      <dgm:spPr/>
    </dgm:pt>
    <dgm:pt modelId="{53BA594B-C494-44D2-8819-30F649DFAB90}">
      <dgm:prSet custT="1"/>
      <dgm:spPr>
        <a:noFill/>
        <a:ln>
          <a:noFill/>
        </a:ln>
      </dgm:spPr>
      <dgm:t>
        <a:bodyPr/>
        <a:lstStyle/>
        <a:p>
          <a:pPr marL="687388" marR="0" lvl="0" indent="-22542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Beaconhill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Road:  week of 8/1</a:t>
          </a:r>
        </a:p>
      </dgm:t>
    </dgm:pt>
    <dgm:pt modelId="{F4B29320-308A-4657-B700-12EE07CC0A9E}" type="parTrans" cxnId="{4A2B1B23-D115-4E11-8BB6-4A7734F81537}">
      <dgm:prSet/>
      <dgm:spPr/>
    </dgm:pt>
    <dgm:pt modelId="{A69AC188-5198-44EB-B3CF-96BEE15AFE18}" type="sibTrans" cxnId="{4A2B1B23-D115-4E11-8BB6-4A7734F81537}">
      <dgm:prSet/>
      <dgm:spPr/>
    </dgm:pt>
    <dgm:pt modelId="{341FFF4B-AFD9-4B69-9A5C-89DD38ED72EA}" type="pres">
      <dgm:prSet presAssocID="{462F5009-0BF7-4DC7-8761-648C3A31CE0C}" presName="diagram" presStyleCnt="0">
        <dgm:presLayoutVars>
          <dgm:dir/>
          <dgm:resizeHandles val="exact"/>
        </dgm:presLayoutVars>
      </dgm:prSet>
      <dgm:spPr/>
    </dgm:pt>
    <dgm:pt modelId="{17F224EC-808A-4A8F-B7DC-2E5B9557C321}" type="pres">
      <dgm:prSet presAssocID="{13B849B3-EE92-4F22-8F7E-142A51942BD8}" presName="node" presStyleLbl="node1" presStyleIdx="0" presStyleCnt="1" custScaleY="115885" custLinFactNeighborY="-7066">
        <dgm:presLayoutVars>
          <dgm:bulletEnabled val="1"/>
        </dgm:presLayoutVars>
      </dgm:prSet>
      <dgm:spPr/>
    </dgm:pt>
  </dgm:ptLst>
  <dgm:cxnLst>
    <dgm:cxn modelId="{05A0C704-8DF8-4AB2-92AD-3D266A0DD1BC}" srcId="{50485D7C-D061-4CFB-983F-79A7C904A890}" destId="{EF525C49-2786-4542-A6ED-52B305D4FBB7}" srcOrd="0" destOrd="0" parTransId="{3E043BBC-9641-4203-877D-A6B0D2500154}" sibTransId="{FE932F6E-1C59-4871-B4E4-C96BBEE548D8}"/>
    <dgm:cxn modelId="{964BA005-109C-4D6D-B688-D8B1699DA6E8}" srcId="{13B849B3-EE92-4F22-8F7E-142A51942BD8}" destId="{D7860C40-AF89-4853-991E-4151FE1E1362}" srcOrd="2" destOrd="0" parTransId="{5F8AC559-A7BB-47D3-8A61-41234A8A19A8}" sibTransId="{C29EB554-58E1-4BD5-8A21-7636CC75EBFB}"/>
    <dgm:cxn modelId="{A7C9E70C-8D20-441E-830A-10EF4D0D3E9A}" type="presOf" srcId="{50485D7C-D061-4CFB-983F-79A7C904A890}" destId="{17F224EC-808A-4A8F-B7DC-2E5B9557C321}" srcOrd="0" destOrd="2" presId="urn:microsoft.com/office/officeart/2005/8/layout/default"/>
    <dgm:cxn modelId="{6C6CC20F-B28E-4E07-BB03-D6E4E95589DB}" type="presOf" srcId="{13B849B3-EE92-4F22-8F7E-142A51942BD8}" destId="{17F224EC-808A-4A8F-B7DC-2E5B9557C321}" srcOrd="0" destOrd="0" presId="urn:microsoft.com/office/officeart/2005/8/layout/default"/>
    <dgm:cxn modelId="{FBEAC722-7CA8-475C-9950-755C24E3CF2A}" type="presOf" srcId="{D8ADB978-80F9-445C-B8BE-880FF55E43CF}" destId="{17F224EC-808A-4A8F-B7DC-2E5B9557C321}" srcOrd="0" destOrd="1" presId="urn:microsoft.com/office/officeart/2005/8/layout/default"/>
    <dgm:cxn modelId="{4A2B1B23-D115-4E11-8BB6-4A7734F81537}" srcId="{13B849B3-EE92-4F22-8F7E-142A51942BD8}" destId="{53BA594B-C494-44D2-8819-30F649DFAB90}" srcOrd="3" destOrd="0" parTransId="{F4B29320-308A-4657-B700-12EE07CC0A9E}" sibTransId="{A69AC188-5198-44EB-B3CF-96BEE15AFE18}"/>
    <dgm:cxn modelId="{55FB7427-F92A-4F1F-B772-42F1D554269A}" srcId="{26F180E6-2AAA-4AC8-9CC2-C53B2F12CFB9}" destId="{0FE63916-4313-437A-BD78-CA4011B8C781}" srcOrd="2" destOrd="0" parTransId="{B3F28DE7-38E1-456D-9FDB-591F64317F98}" sibTransId="{A3837656-E8FF-4291-B808-A97E4737A819}"/>
    <dgm:cxn modelId="{271D4C42-FEDB-4E80-948E-282F079E3046}" type="presOf" srcId="{D7860C40-AF89-4853-991E-4151FE1E1362}" destId="{17F224EC-808A-4A8F-B7DC-2E5B9557C321}" srcOrd="0" destOrd="4" presId="urn:microsoft.com/office/officeart/2005/8/layout/default"/>
    <dgm:cxn modelId="{F4B8B14C-B2D3-4A43-BA01-7C2F5F02E403}" type="presOf" srcId="{26F180E6-2AAA-4AC8-9CC2-C53B2F12CFB9}" destId="{17F224EC-808A-4A8F-B7DC-2E5B9557C321}" srcOrd="0" destOrd="7" presId="urn:microsoft.com/office/officeart/2005/8/layout/default"/>
    <dgm:cxn modelId="{2431257B-6215-409A-A5EA-776FCF225ED4}" srcId="{462F5009-0BF7-4DC7-8761-648C3A31CE0C}" destId="{13B849B3-EE92-4F22-8F7E-142A51942BD8}" srcOrd="0" destOrd="0" parTransId="{A403FB1D-0A94-496E-995F-4AAC8EFE8D61}" sibTransId="{6BFC6230-1E06-4372-97E4-3FE1629361ED}"/>
    <dgm:cxn modelId="{D37E3F7F-1B23-4D11-843B-5C7BD53F6DB9}" srcId="{26F180E6-2AAA-4AC8-9CC2-C53B2F12CFB9}" destId="{B50C2065-71F3-4FBC-B747-B5521304D775}" srcOrd="1" destOrd="0" parTransId="{5A7660B6-73BF-4CBE-90FE-801AA3E2E003}" sibTransId="{77201F1A-8199-4963-A427-CC117049CE04}"/>
    <dgm:cxn modelId="{508DC187-F5A8-471D-8FBB-22E0C8B089C1}" srcId="{13B849B3-EE92-4F22-8F7E-142A51942BD8}" destId="{8B8BDD16-9E6B-4733-9E50-48D84601ADB4}" srcOrd="6" destOrd="0" parTransId="{720E6B31-BD89-440A-82AA-B8BB347F79E9}" sibTransId="{D69D9A04-93EA-4AB0-B610-CAE8D1E6B2AB}"/>
    <dgm:cxn modelId="{52FA0B9D-EFCE-416D-AC97-0DFB33918299}" srcId="{13B849B3-EE92-4F22-8F7E-142A51942BD8}" destId="{50485D7C-D061-4CFB-983F-79A7C904A890}" srcOrd="1" destOrd="0" parTransId="{1BF50647-FDD4-4E90-AD02-34201D0F6F3E}" sibTransId="{543EA4FD-12A0-4AEC-AB01-0A2A0B9E9F45}"/>
    <dgm:cxn modelId="{C8ABC19E-5467-43BD-9A15-730A7DC6818A}" srcId="{26F180E6-2AAA-4AC8-9CC2-C53B2F12CFB9}" destId="{8DE91610-4D20-4D68-B430-9D164AEAE846}" srcOrd="0" destOrd="0" parTransId="{F37006FD-F9E4-4AA5-8F5A-524814CDE186}" sibTransId="{572D57D0-070F-4E50-9199-AF782C7B0B11}"/>
    <dgm:cxn modelId="{2621F1A4-9872-46C6-A926-D38B019D0AF8}" type="presOf" srcId="{8B8BDD16-9E6B-4733-9E50-48D84601ADB4}" destId="{17F224EC-808A-4A8F-B7DC-2E5B9557C321}" srcOrd="0" destOrd="11" presId="urn:microsoft.com/office/officeart/2005/8/layout/default"/>
    <dgm:cxn modelId="{C6A483B8-C8A1-4F81-B127-BCA5EFA8B70B}" type="presOf" srcId="{462F5009-0BF7-4DC7-8761-648C3A31CE0C}" destId="{341FFF4B-AFD9-4B69-9A5C-89DD38ED72EA}" srcOrd="0" destOrd="0" presId="urn:microsoft.com/office/officeart/2005/8/layout/default"/>
    <dgm:cxn modelId="{A25FACBF-B87D-473A-BC7E-9FB3BC157193}" srcId="{13B849B3-EE92-4F22-8F7E-142A51942BD8}" destId="{549CF0C1-731E-4339-9E4D-C54C5C39C5A0}" srcOrd="4" destOrd="0" parTransId="{27653792-C2DB-4944-9A06-705D121CD803}" sibTransId="{0ED3E721-B289-4FCE-8E72-20037104C340}"/>
    <dgm:cxn modelId="{4F7820D2-AB65-4424-9116-10E8108454D6}" type="presOf" srcId="{B50C2065-71F3-4FBC-B747-B5521304D775}" destId="{17F224EC-808A-4A8F-B7DC-2E5B9557C321}" srcOrd="0" destOrd="9" presId="urn:microsoft.com/office/officeart/2005/8/layout/default"/>
    <dgm:cxn modelId="{171CABD5-7A27-4779-9A81-727EA2E7A4A2}" type="presOf" srcId="{8DE91610-4D20-4D68-B430-9D164AEAE846}" destId="{17F224EC-808A-4A8F-B7DC-2E5B9557C321}" srcOrd="0" destOrd="8" presId="urn:microsoft.com/office/officeart/2005/8/layout/default"/>
    <dgm:cxn modelId="{88F5CDD8-9371-41B1-887C-4FB3785536B3}" type="presOf" srcId="{549CF0C1-731E-4339-9E4D-C54C5C39C5A0}" destId="{17F224EC-808A-4A8F-B7DC-2E5B9557C321}" srcOrd="0" destOrd="6" presId="urn:microsoft.com/office/officeart/2005/8/layout/default"/>
    <dgm:cxn modelId="{039320DB-F1CA-40F0-B542-91284D463703}" srcId="{13B849B3-EE92-4F22-8F7E-142A51942BD8}" destId="{D8ADB978-80F9-445C-B8BE-880FF55E43CF}" srcOrd="0" destOrd="0" parTransId="{4710B5E5-D29E-49E5-A7B3-A14C2D1CCFB3}" sibTransId="{610B193B-788A-4123-ACC6-F8D2C4FF1DFF}"/>
    <dgm:cxn modelId="{949938EB-8D0C-49B1-8BA6-8FD223F3BFF5}" type="presOf" srcId="{0FE63916-4313-437A-BD78-CA4011B8C781}" destId="{17F224EC-808A-4A8F-B7DC-2E5B9557C321}" srcOrd="0" destOrd="10" presId="urn:microsoft.com/office/officeart/2005/8/layout/default"/>
    <dgm:cxn modelId="{1E8AF9F0-B160-43BB-95AD-EA378CEB1DF4}" srcId="{13B849B3-EE92-4F22-8F7E-142A51942BD8}" destId="{26F180E6-2AAA-4AC8-9CC2-C53B2F12CFB9}" srcOrd="5" destOrd="0" parTransId="{4F1094BD-B175-42D7-9772-B0E1C90CDCD6}" sibTransId="{06FBD6C2-F1D0-4645-8E08-6A4F6D844E10}"/>
    <dgm:cxn modelId="{2C15F0F5-3722-4100-B3F1-AFB2AE74CDE2}" type="presOf" srcId="{53BA594B-C494-44D2-8819-30F649DFAB90}" destId="{17F224EC-808A-4A8F-B7DC-2E5B9557C321}" srcOrd="0" destOrd="5" presId="urn:microsoft.com/office/officeart/2005/8/layout/default"/>
    <dgm:cxn modelId="{1E11C1FE-1C83-44CB-813A-A729965AFB15}" type="presOf" srcId="{EF525C49-2786-4542-A6ED-52B305D4FBB7}" destId="{17F224EC-808A-4A8F-B7DC-2E5B9557C321}" srcOrd="0" destOrd="3" presId="urn:microsoft.com/office/officeart/2005/8/layout/default"/>
    <dgm:cxn modelId="{14DFBC19-D3A1-4154-B6C1-2C201F856D38}" type="presParOf" srcId="{341FFF4B-AFD9-4B69-9A5C-89DD38ED72EA}" destId="{17F224EC-808A-4A8F-B7DC-2E5B9557C321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2F5009-0BF7-4DC7-8761-648C3A31CE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849B3-EE92-4F22-8F7E-142A51942BD8}">
      <dgm:prSet custT="1"/>
      <dgm:spPr>
        <a:noFill/>
        <a:ln>
          <a:noFill/>
        </a:ln>
      </dgm:spPr>
      <dgm:t>
        <a:bodyPr/>
        <a:lstStyle/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Dredging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FC6230-1E06-4372-97E4-3FE1629361ED}" type="sibTrans" cxnId="{2431257B-6215-409A-A5EA-776FCF225ED4}">
      <dgm:prSet/>
      <dgm:spPr/>
      <dgm:t>
        <a:bodyPr/>
        <a:lstStyle/>
        <a:p>
          <a:endParaRPr lang="en-US" sz="1600"/>
        </a:p>
      </dgm:t>
    </dgm:pt>
    <dgm:pt modelId="{A403FB1D-0A94-496E-995F-4AAC8EFE8D61}" type="parTrans" cxnId="{2431257B-6215-409A-A5EA-776FCF225ED4}">
      <dgm:prSet/>
      <dgm:spPr/>
      <dgm:t>
        <a:bodyPr/>
        <a:lstStyle/>
        <a:p>
          <a:endParaRPr lang="en-US" sz="1600"/>
        </a:p>
      </dgm:t>
    </dgm:pt>
    <dgm:pt modelId="{D8ADB978-80F9-445C-B8BE-880FF55E43CF}">
      <dgm:prSet custT="1"/>
      <dgm:spPr>
        <a:noFill/>
        <a:ln>
          <a:noFill/>
        </a:ln>
      </dgm:spPr>
      <dgm:t>
        <a:bodyPr/>
        <a:lstStyle/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On 7/18/22, began dredging of properties from the 2020 Dredging List</a:t>
          </a:r>
        </a:p>
      </dgm:t>
    </dgm:pt>
    <dgm:pt modelId="{4710B5E5-D29E-49E5-A7B3-A14C2D1CCFB3}" type="parTrans" cxnId="{039320DB-F1CA-40F0-B542-91284D463703}">
      <dgm:prSet/>
      <dgm:spPr/>
      <dgm:t>
        <a:bodyPr/>
        <a:lstStyle/>
        <a:p>
          <a:endParaRPr lang="en-US"/>
        </a:p>
      </dgm:t>
    </dgm:pt>
    <dgm:pt modelId="{610B193B-788A-4123-ACC6-F8D2C4FF1DFF}" type="sibTrans" cxnId="{039320DB-F1CA-40F0-B542-91284D463703}">
      <dgm:prSet/>
      <dgm:spPr/>
      <dgm:t>
        <a:bodyPr/>
        <a:lstStyle/>
        <a:p>
          <a:endParaRPr lang="en-US"/>
        </a:p>
      </dgm:t>
    </dgm:pt>
    <dgm:pt modelId="{6E2A1D9E-C3B4-410A-9469-325E62F9702E}">
      <dgm:prSet custT="1"/>
      <dgm:spPr>
        <a:noFill/>
        <a:ln>
          <a:noFill/>
        </a:ln>
      </dgm:spPr>
      <dgm:t>
        <a:bodyPr/>
        <a:lstStyle/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Dredging took place at:  15 Beach Court, 31 Boatswain Drive, 12 Carriage Lane, 21 Goldeneye Court, 18 Harborview Drive, 34 Harborview Drive, 33 Seabreeze, 58 Skyline Court, 59 Skyline Court, 68 Skyline Court, 35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Watergreen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Lane, 7 White Sail Circle, 9 White Sail Circle, 4 Windward Court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490714-DF12-4B59-847F-619AA2D92FD0}" type="parTrans" cxnId="{D3D23380-94C6-4D35-9081-C1640E1DC084}">
      <dgm:prSet/>
      <dgm:spPr/>
    </dgm:pt>
    <dgm:pt modelId="{D3E33845-EBFD-4F0A-8DC4-B335EA3FEEA3}" type="sibTrans" cxnId="{D3D23380-94C6-4D35-9081-C1640E1DC084}">
      <dgm:prSet/>
      <dgm:spPr/>
    </dgm:pt>
    <dgm:pt modelId="{5ED690D8-7A42-43E4-989D-97C2978789DC}">
      <dgm:prSet custT="1"/>
      <dgm:spPr>
        <a:noFill/>
        <a:ln>
          <a:noFill/>
        </a:ln>
      </dgm:spPr>
      <dgm:t>
        <a:bodyPr/>
        <a:lstStyle/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Project completed on 7/20/22</a:t>
          </a:r>
        </a:p>
      </dgm:t>
    </dgm:pt>
    <dgm:pt modelId="{BF8FF380-5708-4E64-8555-E4E75712B1F1}" type="parTrans" cxnId="{99944BDE-6A69-4293-83F6-8396A8D7F18E}">
      <dgm:prSet/>
      <dgm:spPr/>
    </dgm:pt>
    <dgm:pt modelId="{50789296-2B42-4D4E-BB65-32B3FC6E7E14}" type="sibTrans" cxnId="{99944BDE-6A69-4293-83F6-8396A8D7F18E}">
      <dgm:prSet/>
      <dgm:spPr/>
    </dgm:pt>
    <dgm:pt modelId="{341FFF4B-AFD9-4B69-9A5C-89DD38ED72EA}" type="pres">
      <dgm:prSet presAssocID="{462F5009-0BF7-4DC7-8761-648C3A31CE0C}" presName="diagram" presStyleCnt="0">
        <dgm:presLayoutVars>
          <dgm:dir/>
          <dgm:resizeHandles val="exact"/>
        </dgm:presLayoutVars>
      </dgm:prSet>
      <dgm:spPr/>
    </dgm:pt>
    <dgm:pt modelId="{17F224EC-808A-4A8F-B7DC-2E5B9557C321}" type="pres">
      <dgm:prSet presAssocID="{13B849B3-EE92-4F22-8F7E-142A51942BD8}" presName="node" presStyleLbl="node1" presStyleIdx="0" presStyleCnt="1" custScaleY="115885" custLinFactNeighborY="-7066">
        <dgm:presLayoutVars>
          <dgm:bulletEnabled val="1"/>
        </dgm:presLayoutVars>
      </dgm:prSet>
      <dgm:spPr/>
    </dgm:pt>
  </dgm:ptLst>
  <dgm:cxnLst>
    <dgm:cxn modelId="{6C6CC20F-B28E-4E07-BB03-D6E4E95589DB}" type="presOf" srcId="{13B849B3-EE92-4F22-8F7E-142A51942BD8}" destId="{17F224EC-808A-4A8F-B7DC-2E5B9557C321}" srcOrd="0" destOrd="0" presId="urn:microsoft.com/office/officeart/2005/8/layout/default"/>
    <dgm:cxn modelId="{FBEAC722-7CA8-475C-9950-755C24E3CF2A}" type="presOf" srcId="{D8ADB978-80F9-445C-B8BE-880FF55E43CF}" destId="{17F224EC-808A-4A8F-B7DC-2E5B9557C321}" srcOrd="0" destOrd="1" presId="urn:microsoft.com/office/officeart/2005/8/layout/default"/>
    <dgm:cxn modelId="{C68AFD47-2539-44CF-89F2-AC953F7972A2}" type="presOf" srcId="{6E2A1D9E-C3B4-410A-9469-325E62F9702E}" destId="{17F224EC-808A-4A8F-B7DC-2E5B9557C321}" srcOrd="0" destOrd="3" presId="urn:microsoft.com/office/officeart/2005/8/layout/default"/>
    <dgm:cxn modelId="{2431257B-6215-409A-A5EA-776FCF225ED4}" srcId="{462F5009-0BF7-4DC7-8761-648C3A31CE0C}" destId="{13B849B3-EE92-4F22-8F7E-142A51942BD8}" srcOrd="0" destOrd="0" parTransId="{A403FB1D-0A94-496E-995F-4AAC8EFE8D61}" sibTransId="{6BFC6230-1E06-4372-97E4-3FE1629361ED}"/>
    <dgm:cxn modelId="{D3D23380-94C6-4D35-9081-C1640E1DC084}" srcId="{13B849B3-EE92-4F22-8F7E-142A51942BD8}" destId="{6E2A1D9E-C3B4-410A-9469-325E62F9702E}" srcOrd="2" destOrd="0" parTransId="{66490714-DF12-4B59-847F-619AA2D92FD0}" sibTransId="{D3E33845-EBFD-4F0A-8DC4-B335EA3FEEA3}"/>
    <dgm:cxn modelId="{C6A483B8-C8A1-4F81-B127-BCA5EFA8B70B}" type="presOf" srcId="{462F5009-0BF7-4DC7-8761-648C3A31CE0C}" destId="{341FFF4B-AFD9-4B69-9A5C-89DD38ED72EA}" srcOrd="0" destOrd="0" presId="urn:microsoft.com/office/officeart/2005/8/layout/default"/>
    <dgm:cxn modelId="{7D2EB6CD-D7EF-4FAE-AEFA-849AB1E0EA71}" type="presOf" srcId="{5ED690D8-7A42-43E4-989D-97C2978789DC}" destId="{17F224EC-808A-4A8F-B7DC-2E5B9557C321}" srcOrd="0" destOrd="2" presId="urn:microsoft.com/office/officeart/2005/8/layout/default"/>
    <dgm:cxn modelId="{039320DB-F1CA-40F0-B542-91284D463703}" srcId="{13B849B3-EE92-4F22-8F7E-142A51942BD8}" destId="{D8ADB978-80F9-445C-B8BE-880FF55E43CF}" srcOrd="0" destOrd="0" parTransId="{4710B5E5-D29E-49E5-A7B3-A14C2D1CCFB3}" sibTransId="{610B193B-788A-4123-ACC6-F8D2C4FF1DFF}"/>
    <dgm:cxn modelId="{99944BDE-6A69-4293-83F6-8396A8D7F18E}" srcId="{13B849B3-EE92-4F22-8F7E-142A51942BD8}" destId="{5ED690D8-7A42-43E4-989D-97C2978789DC}" srcOrd="1" destOrd="0" parTransId="{BF8FF380-5708-4E64-8555-E4E75712B1F1}" sibTransId="{50789296-2B42-4D4E-BB65-32B3FC6E7E14}"/>
    <dgm:cxn modelId="{14DFBC19-D3A1-4154-B6C1-2C201F856D38}" type="presParOf" srcId="{341FFF4B-AFD9-4B69-9A5C-89DD38ED72EA}" destId="{17F224EC-808A-4A8F-B7DC-2E5B9557C321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62F5009-0BF7-4DC7-8761-648C3A31CE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849B3-EE92-4F22-8F7E-142A51942BD8}">
      <dgm:prSet custT="1"/>
      <dgm:spPr>
        <a:noFill/>
        <a:ln>
          <a:noFill/>
        </a:ln>
      </dgm:spPr>
      <dgm:t>
        <a:bodyPr/>
        <a:lstStyle/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Mailboxes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FC6230-1E06-4372-97E4-3FE1629361ED}" type="sibTrans" cxnId="{2431257B-6215-409A-A5EA-776FCF225ED4}">
      <dgm:prSet/>
      <dgm:spPr/>
      <dgm:t>
        <a:bodyPr/>
        <a:lstStyle/>
        <a:p>
          <a:endParaRPr lang="en-US" sz="1600"/>
        </a:p>
      </dgm:t>
    </dgm:pt>
    <dgm:pt modelId="{A403FB1D-0A94-496E-995F-4AAC8EFE8D61}" type="parTrans" cxnId="{2431257B-6215-409A-A5EA-776FCF225ED4}">
      <dgm:prSet/>
      <dgm:spPr/>
      <dgm:t>
        <a:bodyPr/>
        <a:lstStyle/>
        <a:p>
          <a:endParaRPr lang="en-US" sz="1600"/>
        </a:p>
      </dgm:t>
    </dgm:pt>
    <dgm:pt modelId="{C8330427-0822-4E52-B101-8F71B7704093}">
      <dgm:prSet custT="1"/>
      <dgm:spPr>
        <a:noFill/>
        <a:ln>
          <a:noFill/>
        </a:ln>
      </dgm:spPr>
      <dgm:t>
        <a:bodyPr/>
        <a:lstStyle/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Pedestal and mailbox replacement of high-priority locations began week of 7/11</a:t>
          </a:r>
        </a:p>
      </dgm:t>
    </dgm:pt>
    <dgm:pt modelId="{3C3F3C89-C0AA-4665-A4CF-A6FE61D29742}" type="sibTrans" cxnId="{386085F2-9FBD-4522-949E-142CE8E8A297}">
      <dgm:prSet/>
      <dgm:spPr/>
      <dgm:t>
        <a:bodyPr/>
        <a:lstStyle/>
        <a:p>
          <a:endParaRPr lang="en-US" sz="1600"/>
        </a:p>
      </dgm:t>
    </dgm:pt>
    <dgm:pt modelId="{50838DAC-9624-48C2-A863-AB02E02EDFB2}" type="parTrans" cxnId="{386085F2-9FBD-4522-949E-142CE8E8A297}">
      <dgm:prSet/>
      <dgm:spPr/>
      <dgm:t>
        <a:bodyPr/>
        <a:lstStyle/>
        <a:p>
          <a:endParaRPr lang="en-US" sz="1600"/>
        </a:p>
      </dgm:t>
    </dgm:pt>
    <dgm:pt modelId="{0AAF1E4C-A8AD-4521-A924-E0E0A5A1F5DE}">
      <dgm:prSet custT="1"/>
      <dgm:spPr>
        <a:noFill/>
        <a:ln>
          <a:noFill/>
        </a:ln>
      </dgm:spPr>
      <dgm:t>
        <a:bodyPr/>
        <a:lstStyle/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Mailbox pad on Castle Drive replaced due to roots lifting the pavement</a:t>
          </a:r>
        </a:p>
      </dgm:t>
    </dgm:pt>
    <dgm:pt modelId="{A7AD215B-80E4-43B0-AFD1-55E519A6FBA7}" type="parTrans" cxnId="{6E22713A-01A4-4208-AA9F-D9BDDB229A9A}">
      <dgm:prSet/>
      <dgm:spPr/>
      <dgm:t>
        <a:bodyPr/>
        <a:lstStyle/>
        <a:p>
          <a:endParaRPr lang="en-US"/>
        </a:p>
      </dgm:t>
    </dgm:pt>
    <dgm:pt modelId="{A5BF8358-6176-41B1-89E8-F47A322F3271}" type="sibTrans" cxnId="{6E22713A-01A4-4208-AA9F-D9BDDB229A9A}">
      <dgm:prSet/>
      <dgm:spPr/>
      <dgm:t>
        <a:bodyPr/>
        <a:lstStyle/>
        <a:p>
          <a:endParaRPr lang="en-US"/>
        </a:p>
      </dgm:t>
    </dgm:pt>
    <dgm:pt modelId="{4064BD76-154D-45F8-8B18-1C1BD1FE4082}">
      <dgm:prSet custT="1"/>
      <dgm:spPr>
        <a:noFill/>
        <a:ln>
          <a:noFill/>
        </a:ln>
      </dgm:spPr>
      <dgm:t>
        <a:bodyPr/>
        <a:lstStyle/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First pedestal replaced on Charleston Road</a:t>
          </a:r>
        </a:p>
      </dgm:t>
    </dgm:pt>
    <dgm:pt modelId="{3F46FF0A-4A36-4C7B-99CC-FE63182D440C}" type="parTrans" cxnId="{2498FC91-ED6A-47D0-863A-6755199DBF94}">
      <dgm:prSet/>
      <dgm:spPr/>
      <dgm:t>
        <a:bodyPr/>
        <a:lstStyle/>
        <a:p>
          <a:endParaRPr lang="en-US"/>
        </a:p>
      </dgm:t>
    </dgm:pt>
    <dgm:pt modelId="{9F89B842-A9F4-46E9-BC87-AF31CA280615}" type="sibTrans" cxnId="{2498FC91-ED6A-47D0-863A-6755199DBF94}">
      <dgm:prSet/>
      <dgm:spPr/>
      <dgm:t>
        <a:bodyPr/>
        <a:lstStyle/>
        <a:p>
          <a:endParaRPr lang="en-US"/>
        </a:p>
      </dgm:t>
    </dgm:pt>
    <dgm:pt modelId="{B9AD396D-597D-4FFB-B956-96E7064DEFBC}">
      <dgm:prSet custT="1"/>
      <dgm:spPr>
        <a:noFill/>
        <a:ln>
          <a:noFill/>
        </a:ln>
      </dgm:spPr>
      <dgm:t>
        <a:bodyPr/>
        <a:lstStyle/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			  </a:t>
          </a:r>
          <a:r>
            <a:rPr lang="en-US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BEFORE			                AFTER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D168B8-CCC3-43E8-9974-BFD0FF5DBB1A}" type="parTrans" cxnId="{3BC99E91-8328-407C-A8B1-03B0C7D8B191}">
      <dgm:prSet/>
      <dgm:spPr/>
      <dgm:t>
        <a:bodyPr/>
        <a:lstStyle/>
        <a:p>
          <a:endParaRPr lang="en-US"/>
        </a:p>
      </dgm:t>
    </dgm:pt>
    <dgm:pt modelId="{B1E70C63-7E66-4BE5-B36B-991EAF68C877}" type="sibTrans" cxnId="{3BC99E91-8328-407C-A8B1-03B0C7D8B191}">
      <dgm:prSet/>
      <dgm:spPr/>
      <dgm:t>
        <a:bodyPr/>
        <a:lstStyle/>
        <a:p>
          <a:endParaRPr lang="en-US"/>
        </a:p>
      </dgm:t>
    </dgm:pt>
    <dgm:pt modelId="{1AB5FA55-94D2-44D5-AA5E-EB1BF84074DE}">
      <dgm:prSet custT="1"/>
      <dgm:spPr>
        <a:noFill/>
        <a:ln>
          <a:noFill/>
        </a:ln>
      </dgm:spPr>
      <dgm:t>
        <a:bodyPr/>
        <a:lstStyle/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Cleaning of mailbox locations continues</a:t>
          </a:r>
        </a:p>
      </dgm:t>
    </dgm:pt>
    <dgm:pt modelId="{EFE33392-B9DC-48CC-95BF-FCD778E445BD}" type="parTrans" cxnId="{8AEDBA45-5E3D-4520-8F30-94E9AC3B6B25}">
      <dgm:prSet/>
      <dgm:spPr/>
    </dgm:pt>
    <dgm:pt modelId="{6A411287-A193-42BC-8B7A-B4B77E74F5F0}" type="sibTrans" cxnId="{8AEDBA45-5E3D-4520-8F30-94E9AC3B6B25}">
      <dgm:prSet/>
      <dgm:spPr/>
    </dgm:pt>
    <dgm:pt modelId="{957AEC93-53FF-4B5B-9F95-EB8E0C299B68}">
      <dgm:prSet custT="1"/>
      <dgm:spPr>
        <a:noFill/>
        <a:ln>
          <a:noFill/>
        </a:ln>
      </dgm:spPr>
      <dgm:t>
        <a:bodyPr/>
        <a:lstStyle/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1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BA1D5B-27D3-45F0-86F2-A460A299AE14}" type="parTrans" cxnId="{52403D12-18D5-42C2-AA33-FAAE50AABB71}">
      <dgm:prSet/>
      <dgm:spPr/>
    </dgm:pt>
    <dgm:pt modelId="{3D7C1318-7767-4C44-8C29-7D9EC3D9044E}" type="sibTrans" cxnId="{52403D12-18D5-42C2-AA33-FAAE50AABB71}">
      <dgm:prSet/>
      <dgm:spPr/>
    </dgm:pt>
    <dgm:pt modelId="{341FFF4B-AFD9-4B69-9A5C-89DD38ED72EA}" type="pres">
      <dgm:prSet presAssocID="{462F5009-0BF7-4DC7-8761-648C3A31CE0C}" presName="diagram" presStyleCnt="0">
        <dgm:presLayoutVars>
          <dgm:dir/>
          <dgm:resizeHandles val="exact"/>
        </dgm:presLayoutVars>
      </dgm:prSet>
      <dgm:spPr/>
    </dgm:pt>
    <dgm:pt modelId="{17F224EC-808A-4A8F-B7DC-2E5B9557C321}" type="pres">
      <dgm:prSet presAssocID="{13B849B3-EE92-4F22-8F7E-142A51942BD8}" presName="node" presStyleLbl="node1" presStyleIdx="0" presStyleCnt="1" custScaleY="115885" custLinFactNeighborY="-7066">
        <dgm:presLayoutVars>
          <dgm:bulletEnabled val="1"/>
        </dgm:presLayoutVars>
      </dgm:prSet>
      <dgm:spPr/>
    </dgm:pt>
  </dgm:ptLst>
  <dgm:cxnLst>
    <dgm:cxn modelId="{6C6CC20F-B28E-4E07-BB03-D6E4E95589DB}" type="presOf" srcId="{13B849B3-EE92-4F22-8F7E-142A51942BD8}" destId="{17F224EC-808A-4A8F-B7DC-2E5B9557C321}" srcOrd="0" destOrd="0" presId="urn:microsoft.com/office/officeart/2005/8/layout/default"/>
    <dgm:cxn modelId="{52403D12-18D5-42C2-AA33-FAAE50AABB71}" srcId="{13B849B3-EE92-4F22-8F7E-142A51942BD8}" destId="{957AEC93-53FF-4B5B-9F95-EB8E0C299B68}" srcOrd="3" destOrd="0" parTransId="{E5BA1D5B-27D3-45F0-86F2-A460A299AE14}" sibTransId="{3D7C1318-7767-4C44-8C29-7D9EC3D9044E}"/>
    <dgm:cxn modelId="{C0FF3A2E-9909-491E-9E3A-F62BF36A4624}" type="presOf" srcId="{B9AD396D-597D-4FFB-B956-96E7064DEFBC}" destId="{17F224EC-808A-4A8F-B7DC-2E5B9557C321}" srcOrd="0" destOrd="6" presId="urn:microsoft.com/office/officeart/2005/8/layout/default"/>
    <dgm:cxn modelId="{7D072532-6E87-42D6-B0A6-96454D10C3DF}" type="presOf" srcId="{4064BD76-154D-45F8-8B18-1C1BD1FE4082}" destId="{17F224EC-808A-4A8F-B7DC-2E5B9557C321}" srcOrd="0" destOrd="2" presId="urn:microsoft.com/office/officeart/2005/8/layout/default"/>
    <dgm:cxn modelId="{6E22713A-01A4-4208-AA9F-D9BDDB229A9A}" srcId="{13B849B3-EE92-4F22-8F7E-142A51942BD8}" destId="{0AAF1E4C-A8AD-4521-A924-E0E0A5A1F5DE}" srcOrd="1" destOrd="0" parTransId="{A7AD215B-80E4-43B0-AFD1-55E519A6FBA7}" sibTransId="{A5BF8358-6176-41B1-89E8-F47A322F3271}"/>
    <dgm:cxn modelId="{8AEDBA45-5E3D-4520-8F30-94E9AC3B6B25}" srcId="{13B849B3-EE92-4F22-8F7E-142A51942BD8}" destId="{1AB5FA55-94D2-44D5-AA5E-EB1BF84074DE}" srcOrd="2" destOrd="0" parTransId="{EFE33392-B9DC-48CC-95BF-FCD778E445BD}" sibTransId="{6A411287-A193-42BC-8B7A-B4B77E74F5F0}"/>
    <dgm:cxn modelId="{F1149256-4846-48E4-9448-7313A86590DD}" type="presOf" srcId="{C8330427-0822-4E52-B101-8F71B7704093}" destId="{17F224EC-808A-4A8F-B7DC-2E5B9557C321}" srcOrd="0" destOrd="1" presId="urn:microsoft.com/office/officeart/2005/8/layout/default"/>
    <dgm:cxn modelId="{2431257B-6215-409A-A5EA-776FCF225ED4}" srcId="{462F5009-0BF7-4DC7-8761-648C3A31CE0C}" destId="{13B849B3-EE92-4F22-8F7E-142A51942BD8}" srcOrd="0" destOrd="0" parTransId="{A403FB1D-0A94-496E-995F-4AAC8EFE8D61}" sibTransId="{6BFC6230-1E06-4372-97E4-3FE1629361ED}"/>
    <dgm:cxn modelId="{3BC99E91-8328-407C-A8B1-03B0C7D8B191}" srcId="{13B849B3-EE92-4F22-8F7E-142A51942BD8}" destId="{B9AD396D-597D-4FFB-B956-96E7064DEFBC}" srcOrd="4" destOrd="0" parTransId="{E1D168B8-CCC3-43E8-9974-BFD0FF5DBB1A}" sibTransId="{B1E70C63-7E66-4BE5-B36B-991EAF68C877}"/>
    <dgm:cxn modelId="{2498FC91-ED6A-47D0-863A-6755199DBF94}" srcId="{C8330427-0822-4E52-B101-8F71B7704093}" destId="{4064BD76-154D-45F8-8B18-1C1BD1FE4082}" srcOrd="0" destOrd="0" parTransId="{3F46FF0A-4A36-4C7B-99CC-FE63182D440C}" sibTransId="{9F89B842-A9F4-46E9-BC87-AF31CA280615}"/>
    <dgm:cxn modelId="{C6A483B8-C8A1-4F81-B127-BCA5EFA8B70B}" type="presOf" srcId="{462F5009-0BF7-4DC7-8761-648C3A31CE0C}" destId="{341FFF4B-AFD9-4B69-9A5C-89DD38ED72EA}" srcOrd="0" destOrd="0" presId="urn:microsoft.com/office/officeart/2005/8/layout/default"/>
    <dgm:cxn modelId="{7D35DAD7-5697-4921-BD03-CDE4DD4A79D6}" type="presOf" srcId="{0AAF1E4C-A8AD-4521-A924-E0E0A5A1F5DE}" destId="{17F224EC-808A-4A8F-B7DC-2E5B9557C321}" srcOrd="0" destOrd="3" presId="urn:microsoft.com/office/officeart/2005/8/layout/default"/>
    <dgm:cxn modelId="{8915F9DC-0F39-4288-AD7A-344A9F43F018}" type="presOf" srcId="{957AEC93-53FF-4B5B-9F95-EB8E0C299B68}" destId="{17F224EC-808A-4A8F-B7DC-2E5B9557C321}" srcOrd="0" destOrd="5" presId="urn:microsoft.com/office/officeart/2005/8/layout/default"/>
    <dgm:cxn modelId="{B6EAD8E1-1090-4D76-9273-655BB034074C}" type="presOf" srcId="{1AB5FA55-94D2-44D5-AA5E-EB1BF84074DE}" destId="{17F224EC-808A-4A8F-B7DC-2E5B9557C321}" srcOrd="0" destOrd="4" presId="urn:microsoft.com/office/officeart/2005/8/layout/default"/>
    <dgm:cxn modelId="{386085F2-9FBD-4522-949E-142CE8E8A297}" srcId="{13B849B3-EE92-4F22-8F7E-142A51942BD8}" destId="{C8330427-0822-4E52-B101-8F71B7704093}" srcOrd="0" destOrd="0" parTransId="{50838DAC-9624-48C2-A863-AB02E02EDFB2}" sibTransId="{3C3F3C89-C0AA-4665-A4CF-A6FE61D29742}"/>
    <dgm:cxn modelId="{14DFBC19-D3A1-4154-B6C1-2C201F856D38}" type="presParOf" srcId="{341FFF4B-AFD9-4B69-9A5C-89DD38ED72EA}" destId="{17F224EC-808A-4A8F-B7DC-2E5B9557C321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2F5009-0BF7-4DC7-8761-648C3A31CE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849B3-EE92-4F22-8F7E-142A51942BD8}">
      <dgm:prSet custT="1"/>
      <dgm:spPr>
        <a:noFill/>
        <a:ln>
          <a:noFill/>
        </a:ln>
      </dgm:spPr>
      <dgm:t>
        <a:bodyPr/>
        <a:lstStyle/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Freedom 5K</a:t>
          </a:r>
          <a:endParaRPr lang="en-US" sz="24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FC6230-1E06-4372-97E4-3FE1629361ED}" type="sibTrans" cxnId="{2431257B-6215-409A-A5EA-776FCF225ED4}">
      <dgm:prSet/>
      <dgm:spPr/>
      <dgm:t>
        <a:bodyPr/>
        <a:lstStyle/>
        <a:p>
          <a:endParaRPr lang="en-US" sz="1600"/>
        </a:p>
      </dgm:t>
    </dgm:pt>
    <dgm:pt modelId="{A403FB1D-0A94-496E-995F-4AAC8EFE8D61}" type="parTrans" cxnId="{2431257B-6215-409A-A5EA-776FCF225ED4}">
      <dgm:prSet/>
      <dgm:spPr/>
      <dgm:t>
        <a:bodyPr/>
        <a:lstStyle/>
        <a:p>
          <a:endParaRPr lang="en-US" sz="1600"/>
        </a:p>
      </dgm:t>
    </dgm:pt>
    <dgm:pt modelId="{C8330427-0822-4E52-B101-8F71B7704093}">
      <dgm:prSet custT="1"/>
      <dgm:spPr>
        <a:noFill/>
        <a:ln>
          <a:noFill/>
        </a:ln>
      </dgm:spPr>
      <dgm:t>
        <a:bodyPr/>
        <a:lstStyle/>
        <a:p>
          <a:pPr marL="287338" marR="0" lvl="0" indent="-287338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200 participants</a:t>
          </a:r>
        </a:p>
      </dgm:t>
    </dgm:pt>
    <dgm:pt modelId="{3C3F3C89-C0AA-4665-A4CF-A6FE61D29742}" type="sibTrans" cxnId="{386085F2-9FBD-4522-949E-142CE8E8A297}">
      <dgm:prSet/>
      <dgm:spPr/>
      <dgm:t>
        <a:bodyPr/>
        <a:lstStyle/>
        <a:p>
          <a:endParaRPr lang="en-US" sz="1600"/>
        </a:p>
      </dgm:t>
    </dgm:pt>
    <dgm:pt modelId="{50838DAC-9624-48C2-A863-AB02E02EDFB2}" type="parTrans" cxnId="{386085F2-9FBD-4522-949E-142CE8E8A297}">
      <dgm:prSet/>
      <dgm:spPr/>
      <dgm:t>
        <a:bodyPr/>
        <a:lstStyle/>
        <a:p>
          <a:endParaRPr lang="en-US" sz="1600"/>
        </a:p>
      </dgm:t>
    </dgm:pt>
    <dgm:pt modelId="{2330AC9C-F095-4E35-B5C7-2725BEB14BA9}">
      <dgm:prSet custT="1"/>
      <dgm:spPr>
        <a:noFill/>
        <a:ln>
          <a:noFill/>
        </a:ln>
      </dgm:spPr>
      <dgm:t>
        <a:bodyPr/>
        <a:lstStyle/>
        <a:p>
          <a:pPr marL="287338" lvl="0" indent="-287338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More than 2,000 attendees</a:t>
          </a:r>
          <a:endParaRPr lang="en-US" sz="16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D7B19F7-975E-4C71-9475-A21BB1DC80D0}" type="parTrans" cxnId="{974FFA3A-6CC4-43AA-A754-19338C5D38A3}">
      <dgm:prSet/>
      <dgm:spPr/>
      <dgm:t>
        <a:bodyPr/>
        <a:lstStyle/>
        <a:p>
          <a:endParaRPr lang="en-US"/>
        </a:p>
      </dgm:t>
    </dgm:pt>
    <dgm:pt modelId="{7CF8F305-02A6-415F-958D-7D61598FB6AE}" type="sibTrans" cxnId="{974FFA3A-6CC4-43AA-A754-19338C5D38A3}">
      <dgm:prSet/>
      <dgm:spPr/>
      <dgm:t>
        <a:bodyPr/>
        <a:lstStyle/>
        <a:p>
          <a:endParaRPr lang="en-US"/>
        </a:p>
      </dgm:t>
    </dgm:pt>
    <dgm:pt modelId="{45E7C7DA-7898-4791-9A87-BAED4C8965AA}">
      <dgm:prSet custT="1"/>
      <dgm:spPr>
        <a:noFill/>
        <a:ln>
          <a:noFill/>
        </a:ln>
      </dgm:spPr>
      <dgm:t>
        <a:bodyPr/>
        <a:lstStyle/>
        <a:p>
          <a:pPr marL="287338" lvl="0" indent="-287338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600" b="0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DJ </a:t>
          </a:r>
          <a:r>
            <a:rPr lang="en-US" sz="1600" b="0" u="none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Rupe</a:t>
          </a:r>
          <a:r>
            <a:rPr lang="en-US" sz="1600" b="0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and numerous vendors</a:t>
          </a:r>
        </a:p>
      </dgm:t>
    </dgm:pt>
    <dgm:pt modelId="{736D9F1B-4723-4C2D-A75E-034730EAAE94}" type="parTrans" cxnId="{0D3FD0DB-BC5B-461B-8122-A76130B21FCF}">
      <dgm:prSet/>
      <dgm:spPr/>
      <dgm:t>
        <a:bodyPr/>
        <a:lstStyle/>
        <a:p>
          <a:endParaRPr lang="en-US"/>
        </a:p>
      </dgm:t>
    </dgm:pt>
    <dgm:pt modelId="{EAD932B0-038E-49C4-B0CC-8CA4813532B5}" type="sibTrans" cxnId="{0D3FD0DB-BC5B-461B-8122-A76130B21FCF}">
      <dgm:prSet/>
      <dgm:spPr/>
      <dgm:t>
        <a:bodyPr/>
        <a:lstStyle/>
        <a:p>
          <a:endParaRPr lang="en-US"/>
        </a:p>
      </dgm:t>
    </dgm:pt>
    <dgm:pt modelId="{9245FCCC-BCAE-45FA-9869-139B638CED3C}">
      <dgm:prSet custT="1"/>
      <dgm:spPr>
        <a:noFill/>
        <a:ln>
          <a:noFill/>
        </a:ln>
      </dgm:spPr>
      <dgm:t>
        <a:bodyPr/>
        <a:lstStyle/>
        <a:p>
          <a:pPr marL="287338" lvl="0" indent="-287338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</a:pPr>
          <a:endParaRPr lang="en-US" sz="2000" b="0" u="none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133FC6-7BE9-42FE-ADBA-BE4EC2040C0B}" type="parTrans" cxnId="{EE44679A-D054-48CB-8547-909AFC0F54CC}">
      <dgm:prSet/>
      <dgm:spPr/>
      <dgm:t>
        <a:bodyPr/>
        <a:lstStyle/>
        <a:p>
          <a:endParaRPr lang="en-US"/>
        </a:p>
      </dgm:t>
    </dgm:pt>
    <dgm:pt modelId="{9B59B458-3CF8-42CA-8163-749973038126}" type="sibTrans" cxnId="{EE44679A-D054-48CB-8547-909AFC0F54CC}">
      <dgm:prSet/>
      <dgm:spPr/>
      <dgm:t>
        <a:bodyPr/>
        <a:lstStyle/>
        <a:p>
          <a:endParaRPr lang="en-US"/>
        </a:p>
      </dgm:t>
    </dgm:pt>
    <dgm:pt modelId="{A7FB2202-6A69-4BB8-A12C-A1B723694879}">
      <dgm:prSet custT="1"/>
      <dgm:spPr>
        <a:noFill/>
        <a:ln>
          <a:noFill/>
        </a:ln>
      </dgm:spPr>
      <dgm:t>
        <a:bodyPr/>
        <a:lstStyle/>
        <a:p>
          <a:pPr marL="287338" marR="0" lvl="0" indent="-287338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18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Carnival</a:t>
          </a:r>
          <a:endParaRPr lang="en-US" sz="9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458846-B4E1-411B-9E4A-2A6402211E35}" type="parTrans" cxnId="{4AFFFDD2-C6EC-4FE7-B9A0-86C5248D026E}">
      <dgm:prSet/>
      <dgm:spPr/>
      <dgm:t>
        <a:bodyPr/>
        <a:lstStyle/>
        <a:p>
          <a:endParaRPr lang="en-US"/>
        </a:p>
      </dgm:t>
    </dgm:pt>
    <dgm:pt modelId="{0DB16E57-EB87-4EED-99B0-FDFFD4A02931}" type="sibTrans" cxnId="{4AFFFDD2-C6EC-4FE7-B9A0-86C5248D026E}">
      <dgm:prSet/>
      <dgm:spPr/>
      <dgm:t>
        <a:bodyPr/>
        <a:lstStyle/>
        <a:p>
          <a:endParaRPr lang="en-US"/>
        </a:p>
      </dgm:t>
    </dgm:pt>
    <dgm:pt modelId="{54C5D117-2230-48E3-AB5C-C626DF4047AD}">
      <dgm:prSet custT="1"/>
      <dgm:spPr>
        <a:noFill/>
        <a:ln>
          <a:noFill/>
        </a:ln>
      </dgm:spPr>
      <dgm:t>
        <a:bodyPr/>
        <a:lstStyle/>
        <a:p>
          <a:pPr marL="287338" lvl="0" indent="-287338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</a:pPr>
          <a:r>
            <a:rPr lang="en-US" sz="18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Fireworks</a:t>
          </a:r>
          <a:endParaRPr lang="en-US" sz="900" b="0" u="none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48A294-5C4B-4157-A13F-DB8F0610A4D2}" type="parTrans" cxnId="{68F1D417-7BD8-447F-A525-AD220C39C63F}">
      <dgm:prSet/>
      <dgm:spPr/>
      <dgm:t>
        <a:bodyPr/>
        <a:lstStyle/>
        <a:p>
          <a:endParaRPr lang="en-US"/>
        </a:p>
      </dgm:t>
    </dgm:pt>
    <dgm:pt modelId="{91C8FED6-6D6C-4ED1-9C39-63A2DD28BA52}" type="sibTrans" cxnId="{68F1D417-7BD8-447F-A525-AD220C39C63F}">
      <dgm:prSet/>
      <dgm:spPr/>
      <dgm:t>
        <a:bodyPr/>
        <a:lstStyle/>
        <a:p>
          <a:endParaRPr lang="en-US"/>
        </a:p>
      </dgm:t>
    </dgm:pt>
    <dgm:pt modelId="{1D22C7FC-7852-4646-8F9E-EF7F491C864A}">
      <dgm:prSet custT="1"/>
      <dgm:spPr>
        <a:noFill/>
        <a:ln>
          <a:noFill/>
        </a:ln>
      </dgm:spPr>
      <dgm:t>
        <a:bodyPr/>
        <a:lstStyle/>
        <a:p>
          <a:pPr marL="287338" lvl="0" indent="-287338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Fireworks provide by Schaefer Fireworks ($13,730)</a:t>
          </a:r>
          <a:endParaRPr lang="en-US" sz="1600" b="0" u="none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E06EA2-9700-44A5-AA31-86F7AC623C14}" type="parTrans" cxnId="{0D50AA7B-5EBC-4D76-AF73-5EA3AD71E97B}">
      <dgm:prSet/>
      <dgm:spPr/>
      <dgm:t>
        <a:bodyPr/>
        <a:lstStyle/>
        <a:p>
          <a:endParaRPr lang="en-US"/>
        </a:p>
      </dgm:t>
    </dgm:pt>
    <dgm:pt modelId="{857E45C1-B497-43AA-896B-0B10064F6471}" type="sibTrans" cxnId="{0D50AA7B-5EBC-4D76-AF73-5EA3AD71E97B}">
      <dgm:prSet/>
      <dgm:spPr/>
      <dgm:t>
        <a:bodyPr/>
        <a:lstStyle/>
        <a:p>
          <a:endParaRPr lang="en-US"/>
        </a:p>
      </dgm:t>
    </dgm:pt>
    <dgm:pt modelId="{A2549665-19DA-4127-8B1C-2BDB6AC16613}">
      <dgm:prSet custT="1"/>
      <dgm:spPr>
        <a:noFill/>
        <a:ln>
          <a:noFill/>
        </a:ln>
      </dgm:spPr>
      <dgm:t>
        <a:bodyPr/>
        <a:lstStyle/>
        <a:p>
          <a:pPr marL="287338" lvl="0" indent="-287338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Thanks to the major sponsors:  Bank of Ocean City, Seaside Plumbing, Ocean Pines Chamber of Commerce, and The Power of 2 Team</a:t>
          </a:r>
          <a:endParaRPr lang="en-US" sz="1600" b="0" u="none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79B99A-2562-4864-B948-7D90168C3CB5}" type="parTrans" cxnId="{58624CD6-77C4-417C-B297-35E9568A14A0}">
      <dgm:prSet/>
      <dgm:spPr/>
      <dgm:t>
        <a:bodyPr/>
        <a:lstStyle/>
        <a:p>
          <a:endParaRPr lang="en-US"/>
        </a:p>
      </dgm:t>
    </dgm:pt>
    <dgm:pt modelId="{EAD0C8EC-238C-45C5-B011-B21180F9BDD7}" type="sibTrans" cxnId="{58624CD6-77C4-417C-B297-35E9568A14A0}">
      <dgm:prSet/>
      <dgm:spPr/>
      <dgm:t>
        <a:bodyPr/>
        <a:lstStyle/>
        <a:p>
          <a:endParaRPr lang="en-US"/>
        </a:p>
      </dgm:t>
    </dgm:pt>
    <dgm:pt modelId="{0625C72F-0273-442F-8A0A-D807F12DB811}">
      <dgm:prSet custT="1"/>
      <dgm:spPr>
        <a:noFill/>
        <a:ln>
          <a:noFill/>
        </a:ln>
      </dgm:spPr>
      <dgm:t>
        <a:bodyPr/>
        <a:lstStyle/>
        <a:p>
          <a:pPr marL="287338" lvl="0" indent="-287338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Team effort:  Recreation &amp; Parks, Public Works, and Police Department</a:t>
          </a:r>
          <a:endParaRPr lang="en-US" sz="1600" b="0" u="none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4B86A9-9B82-4E6E-8B1A-1181E10744B6}" type="parTrans" cxnId="{859DB0C6-FC88-4884-A584-468073C360E1}">
      <dgm:prSet/>
      <dgm:spPr/>
      <dgm:t>
        <a:bodyPr/>
        <a:lstStyle/>
        <a:p>
          <a:endParaRPr lang="en-US"/>
        </a:p>
      </dgm:t>
    </dgm:pt>
    <dgm:pt modelId="{E175381C-3E80-4A3E-9B24-B913387281CC}" type="sibTrans" cxnId="{859DB0C6-FC88-4884-A584-468073C360E1}">
      <dgm:prSet/>
      <dgm:spPr/>
      <dgm:t>
        <a:bodyPr/>
        <a:lstStyle/>
        <a:p>
          <a:endParaRPr lang="en-US"/>
        </a:p>
      </dgm:t>
    </dgm:pt>
    <dgm:pt modelId="{53266CE8-6616-46E0-A142-90A9A4361ED6}">
      <dgm:prSet custT="1"/>
      <dgm:spPr>
        <a:noFill/>
        <a:ln>
          <a:noFill/>
        </a:ln>
      </dgm:spPr>
      <dgm:t>
        <a:bodyPr/>
        <a:lstStyle/>
        <a:p>
          <a:pPr marL="287338" lvl="0" indent="-287338" algn="l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600" b="0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Gross Revenue:  $15,000</a:t>
          </a:r>
        </a:p>
      </dgm:t>
    </dgm:pt>
    <dgm:pt modelId="{41DAD5D8-7D24-4A84-8B68-1200792713A5}" type="parTrans" cxnId="{DAE6AD3C-A017-4EAD-9A65-1ED934FA0F77}">
      <dgm:prSet/>
      <dgm:spPr/>
      <dgm:t>
        <a:bodyPr/>
        <a:lstStyle/>
        <a:p>
          <a:endParaRPr lang="en-US"/>
        </a:p>
      </dgm:t>
    </dgm:pt>
    <dgm:pt modelId="{A1B1C638-7677-41BA-8DF4-1EDADD5CC453}" type="sibTrans" cxnId="{DAE6AD3C-A017-4EAD-9A65-1ED934FA0F77}">
      <dgm:prSet/>
      <dgm:spPr/>
      <dgm:t>
        <a:bodyPr/>
        <a:lstStyle/>
        <a:p>
          <a:endParaRPr lang="en-US"/>
        </a:p>
      </dgm:t>
    </dgm:pt>
    <dgm:pt modelId="{341FFF4B-AFD9-4B69-9A5C-89DD38ED72EA}" type="pres">
      <dgm:prSet presAssocID="{462F5009-0BF7-4DC7-8761-648C3A31CE0C}" presName="diagram" presStyleCnt="0">
        <dgm:presLayoutVars>
          <dgm:dir/>
          <dgm:resizeHandles val="exact"/>
        </dgm:presLayoutVars>
      </dgm:prSet>
      <dgm:spPr/>
    </dgm:pt>
    <dgm:pt modelId="{17F224EC-808A-4A8F-B7DC-2E5B9557C321}" type="pres">
      <dgm:prSet presAssocID="{13B849B3-EE92-4F22-8F7E-142A51942BD8}" presName="node" presStyleLbl="node1" presStyleIdx="0" presStyleCnt="1" custScaleX="108017" custScaleY="114996" custLinFactNeighborY="-7066">
        <dgm:presLayoutVars>
          <dgm:bulletEnabled val="1"/>
        </dgm:presLayoutVars>
      </dgm:prSet>
      <dgm:spPr/>
    </dgm:pt>
  </dgm:ptLst>
  <dgm:cxnLst>
    <dgm:cxn modelId="{6C6CC20F-B28E-4E07-BB03-D6E4E95589DB}" type="presOf" srcId="{13B849B3-EE92-4F22-8F7E-142A51942BD8}" destId="{17F224EC-808A-4A8F-B7DC-2E5B9557C321}" srcOrd="0" destOrd="0" presId="urn:microsoft.com/office/officeart/2005/8/layout/default"/>
    <dgm:cxn modelId="{68F1D417-7BD8-447F-A525-AD220C39C63F}" srcId="{13B849B3-EE92-4F22-8F7E-142A51942BD8}" destId="{54C5D117-2230-48E3-AB5C-C626DF4047AD}" srcOrd="4" destOrd="0" parTransId="{B048A294-5C4B-4157-A13F-DB8F0610A4D2}" sibTransId="{91C8FED6-6D6C-4ED1-9C39-63A2DD28BA52}"/>
    <dgm:cxn modelId="{0AA8812A-AD8F-44AD-B27A-E66D2C25302E}" type="presOf" srcId="{9245FCCC-BCAE-45FA-9869-139B638CED3C}" destId="{17F224EC-808A-4A8F-B7DC-2E5B9557C321}" srcOrd="0" destOrd="10" presId="urn:microsoft.com/office/officeart/2005/8/layout/default"/>
    <dgm:cxn modelId="{974FFA3A-6CC4-43AA-A754-19338C5D38A3}" srcId="{13B849B3-EE92-4F22-8F7E-142A51942BD8}" destId="{2330AC9C-F095-4E35-B5C7-2725BEB14BA9}" srcOrd="2" destOrd="0" parTransId="{DD7B19F7-975E-4C71-9475-A21BB1DC80D0}" sibTransId="{7CF8F305-02A6-415F-958D-7D61598FB6AE}"/>
    <dgm:cxn modelId="{DAE6AD3C-A017-4EAD-9A65-1ED934FA0F77}" srcId="{13B849B3-EE92-4F22-8F7E-142A51942BD8}" destId="{53266CE8-6616-46E0-A142-90A9A4361ED6}" srcOrd="8" destOrd="0" parTransId="{41DAD5D8-7D24-4A84-8B68-1200792713A5}" sibTransId="{A1B1C638-7677-41BA-8DF4-1EDADD5CC453}"/>
    <dgm:cxn modelId="{F733C947-2C2E-4F50-99E8-5883018130FC}" type="presOf" srcId="{45E7C7DA-7898-4791-9A87-BAED4C8965AA}" destId="{17F224EC-808A-4A8F-B7DC-2E5B9557C321}" srcOrd="0" destOrd="4" presId="urn:microsoft.com/office/officeart/2005/8/layout/default"/>
    <dgm:cxn modelId="{F1149256-4846-48E4-9448-7313A86590DD}" type="presOf" srcId="{C8330427-0822-4E52-B101-8F71B7704093}" destId="{17F224EC-808A-4A8F-B7DC-2E5B9557C321}" srcOrd="0" destOrd="1" presId="urn:microsoft.com/office/officeart/2005/8/layout/default"/>
    <dgm:cxn modelId="{2431257B-6215-409A-A5EA-776FCF225ED4}" srcId="{462F5009-0BF7-4DC7-8761-648C3A31CE0C}" destId="{13B849B3-EE92-4F22-8F7E-142A51942BD8}" srcOrd="0" destOrd="0" parTransId="{A403FB1D-0A94-496E-995F-4AAC8EFE8D61}" sibTransId="{6BFC6230-1E06-4372-97E4-3FE1629361ED}"/>
    <dgm:cxn modelId="{0D50AA7B-5EBC-4D76-AF73-5EA3AD71E97B}" srcId="{13B849B3-EE92-4F22-8F7E-142A51942BD8}" destId="{1D22C7FC-7852-4646-8F9E-EF7F491C864A}" srcOrd="5" destOrd="0" parTransId="{AFE06EA2-9700-44A5-AA31-86F7AC623C14}" sibTransId="{857E45C1-B497-43AA-896B-0B10064F6471}"/>
    <dgm:cxn modelId="{1BE39D7D-C731-48E7-B2C5-A3ACDA508ED5}" type="presOf" srcId="{53266CE8-6616-46E0-A142-90A9A4361ED6}" destId="{17F224EC-808A-4A8F-B7DC-2E5B9557C321}" srcOrd="0" destOrd="9" presId="urn:microsoft.com/office/officeart/2005/8/layout/default"/>
    <dgm:cxn modelId="{E3FE5B90-5C6F-4C77-9BD8-D6FD876FBE65}" type="presOf" srcId="{54C5D117-2230-48E3-AB5C-C626DF4047AD}" destId="{17F224EC-808A-4A8F-B7DC-2E5B9557C321}" srcOrd="0" destOrd="5" presId="urn:microsoft.com/office/officeart/2005/8/layout/default"/>
    <dgm:cxn modelId="{EE44679A-D054-48CB-8547-909AFC0F54CC}" srcId="{13B849B3-EE92-4F22-8F7E-142A51942BD8}" destId="{9245FCCC-BCAE-45FA-9869-139B638CED3C}" srcOrd="9" destOrd="0" parTransId="{B7133FC6-7BE9-42FE-ADBA-BE4EC2040C0B}" sibTransId="{9B59B458-3CF8-42CA-8163-749973038126}"/>
    <dgm:cxn modelId="{21CE219E-BAE9-4820-B75D-CD80A4199745}" type="presOf" srcId="{2330AC9C-F095-4E35-B5C7-2725BEB14BA9}" destId="{17F224EC-808A-4A8F-B7DC-2E5B9557C321}" srcOrd="0" destOrd="3" presId="urn:microsoft.com/office/officeart/2005/8/layout/default"/>
    <dgm:cxn modelId="{C6A483B8-C8A1-4F81-B127-BCA5EFA8B70B}" type="presOf" srcId="{462F5009-0BF7-4DC7-8761-648C3A31CE0C}" destId="{341FFF4B-AFD9-4B69-9A5C-89DD38ED72EA}" srcOrd="0" destOrd="0" presId="urn:microsoft.com/office/officeart/2005/8/layout/default"/>
    <dgm:cxn modelId="{55497DC1-EDA4-461C-A989-1B21E599CF09}" type="presOf" srcId="{0625C72F-0273-442F-8A0A-D807F12DB811}" destId="{17F224EC-808A-4A8F-B7DC-2E5B9557C321}" srcOrd="0" destOrd="8" presId="urn:microsoft.com/office/officeart/2005/8/layout/default"/>
    <dgm:cxn modelId="{859DB0C6-FC88-4884-A584-468073C360E1}" srcId="{13B849B3-EE92-4F22-8F7E-142A51942BD8}" destId="{0625C72F-0273-442F-8A0A-D807F12DB811}" srcOrd="7" destOrd="0" parTransId="{D34B86A9-9B82-4E6E-8B1A-1181E10744B6}" sibTransId="{E175381C-3E80-4A3E-9B24-B913387281CC}"/>
    <dgm:cxn modelId="{B13EE7CB-0E3F-443C-93FC-ADA7FD0615B1}" type="presOf" srcId="{A7FB2202-6A69-4BB8-A12C-A1B723694879}" destId="{17F224EC-808A-4A8F-B7DC-2E5B9557C321}" srcOrd="0" destOrd="2" presId="urn:microsoft.com/office/officeart/2005/8/layout/default"/>
    <dgm:cxn modelId="{4AFFFDD2-C6EC-4FE7-B9A0-86C5248D026E}" srcId="{13B849B3-EE92-4F22-8F7E-142A51942BD8}" destId="{A7FB2202-6A69-4BB8-A12C-A1B723694879}" srcOrd="1" destOrd="0" parTransId="{C9458846-B4E1-411B-9E4A-2A6402211E35}" sibTransId="{0DB16E57-EB87-4EED-99B0-FDFFD4A02931}"/>
    <dgm:cxn modelId="{D6AA10D3-B248-43F7-8874-5519AE7D17BE}" type="presOf" srcId="{1D22C7FC-7852-4646-8F9E-EF7F491C864A}" destId="{17F224EC-808A-4A8F-B7DC-2E5B9557C321}" srcOrd="0" destOrd="6" presId="urn:microsoft.com/office/officeart/2005/8/layout/default"/>
    <dgm:cxn modelId="{58624CD6-77C4-417C-B297-35E9568A14A0}" srcId="{13B849B3-EE92-4F22-8F7E-142A51942BD8}" destId="{A2549665-19DA-4127-8B1C-2BDB6AC16613}" srcOrd="6" destOrd="0" parTransId="{2F79B99A-2562-4864-B948-7D90168C3CB5}" sibTransId="{EAD0C8EC-238C-45C5-B011-B21180F9BDD7}"/>
    <dgm:cxn modelId="{0D3FD0DB-BC5B-461B-8122-A76130B21FCF}" srcId="{13B849B3-EE92-4F22-8F7E-142A51942BD8}" destId="{45E7C7DA-7898-4791-9A87-BAED4C8965AA}" srcOrd="3" destOrd="0" parTransId="{736D9F1B-4723-4C2D-A75E-034730EAAE94}" sibTransId="{EAD932B0-038E-49C4-B0CC-8CA4813532B5}"/>
    <dgm:cxn modelId="{9E6FCAE3-86CB-48FF-AF89-90A824CD5C95}" type="presOf" srcId="{A2549665-19DA-4127-8B1C-2BDB6AC16613}" destId="{17F224EC-808A-4A8F-B7DC-2E5B9557C321}" srcOrd="0" destOrd="7" presId="urn:microsoft.com/office/officeart/2005/8/layout/default"/>
    <dgm:cxn modelId="{386085F2-9FBD-4522-949E-142CE8E8A297}" srcId="{13B849B3-EE92-4F22-8F7E-142A51942BD8}" destId="{C8330427-0822-4E52-B101-8F71B7704093}" srcOrd="0" destOrd="0" parTransId="{50838DAC-9624-48C2-A863-AB02E02EDFB2}" sibTransId="{3C3F3C89-C0AA-4665-A4CF-A6FE61D29742}"/>
    <dgm:cxn modelId="{14DFBC19-D3A1-4154-B6C1-2C201F856D38}" type="presParOf" srcId="{341FFF4B-AFD9-4B69-9A5C-89DD38ED72EA}" destId="{17F224EC-808A-4A8F-B7DC-2E5B9557C321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2F5009-0BF7-4DC7-8761-648C3A31CE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849B3-EE92-4F22-8F7E-142A51942BD8}">
      <dgm:prSet custT="1"/>
      <dgm:spPr>
        <a:noFill/>
        <a:ln>
          <a:noFill/>
        </a:ln>
      </dgm:spPr>
      <dgm:t>
        <a:bodyPr/>
        <a:lstStyle/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Marina/T-Docks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FC6230-1E06-4372-97E4-3FE1629361ED}" type="sibTrans" cxnId="{2431257B-6215-409A-A5EA-776FCF225ED4}">
      <dgm:prSet/>
      <dgm:spPr/>
      <dgm:t>
        <a:bodyPr/>
        <a:lstStyle/>
        <a:p>
          <a:endParaRPr lang="en-US" sz="1600"/>
        </a:p>
      </dgm:t>
    </dgm:pt>
    <dgm:pt modelId="{A403FB1D-0A94-496E-995F-4AAC8EFE8D61}" type="parTrans" cxnId="{2431257B-6215-409A-A5EA-776FCF225ED4}">
      <dgm:prSet/>
      <dgm:spPr/>
      <dgm:t>
        <a:bodyPr/>
        <a:lstStyle/>
        <a:p>
          <a:endParaRPr lang="en-US" sz="1600"/>
        </a:p>
      </dgm:t>
    </dgm:pt>
    <dgm:pt modelId="{C8330427-0822-4E52-B101-8F71B7704093}">
      <dgm:prSet custT="1"/>
      <dgm:spPr>
        <a:noFill/>
        <a:ln>
          <a:noFill/>
        </a:ln>
      </dgm:spPr>
      <dgm:t>
        <a:bodyPr/>
        <a:lstStyle/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Aluminum work for the docks has been completed</a:t>
          </a:r>
        </a:p>
      </dgm:t>
    </dgm:pt>
    <dgm:pt modelId="{3C3F3C89-C0AA-4665-A4CF-A6FE61D29742}" type="sibTrans" cxnId="{386085F2-9FBD-4522-949E-142CE8E8A297}">
      <dgm:prSet/>
      <dgm:spPr/>
      <dgm:t>
        <a:bodyPr/>
        <a:lstStyle/>
        <a:p>
          <a:endParaRPr lang="en-US" sz="1600"/>
        </a:p>
      </dgm:t>
    </dgm:pt>
    <dgm:pt modelId="{50838DAC-9624-48C2-A863-AB02E02EDFB2}" type="parTrans" cxnId="{386085F2-9FBD-4522-949E-142CE8E8A297}">
      <dgm:prSet/>
      <dgm:spPr/>
      <dgm:t>
        <a:bodyPr/>
        <a:lstStyle/>
        <a:p>
          <a:endParaRPr lang="en-US" sz="1600"/>
        </a:p>
      </dgm:t>
    </dgm:pt>
    <dgm:pt modelId="{EF119B0B-7C15-4D68-9F0E-C32E045B6F7F}">
      <dgm:prSet custT="1"/>
      <dgm:spPr>
        <a:noFill/>
        <a:ln>
          <a:noFill/>
        </a:ln>
      </dgm:spPr>
      <dgm:t>
        <a:bodyPr/>
        <a:lstStyle/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Floats that go underneath the docks were backordered – arrived on 7/17/2022</a:t>
          </a:r>
        </a:p>
      </dgm:t>
    </dgm:pt>
    <dgm:pt modelId="{9103110C-6B43-43B1-86CA-5D5D6DEFBEC0}" type="parTrans" cxnId="{80C755B8-2649-4456-B4C6-B7AC1236453A}">
      <dgm:prSet/>
      <dgm:spPr/>
      <dgm:t>
        <a:bodyPr/>
        <a:lstStyle/>
        <a:p>
          <a:endParaRPr lang="en-US"/>
        </a:p>
      </dgm:t>
    </dgm:pt>
    <dgm:pt modelId="{5159F533-8FA7-42F9-AB7B-AA6E8857EC63}" type="sibTrans" cxnId="{80C755B8-2649-4456-B4C6-B7AC1236453A}">
      <dgm:prSet/>
      <dgm:spPr/>
      <dgm:t>
        <a:bodyPr/>
        <a:lstStyle/>
        <a:p>
          <a:endParaRPr lang="en-US"/>
        </a:p>
      </dgm:t>
    </dgm:pt>
    <dgm:pt modelId="{D8ADB978-80F9-445C-B8BE-880FF55E43CF}">
      <dgm:prSet custT="1"/>
      <dgm:spPr>
        <a:noFill/>
        <a:ln>
          <a:noFill/>
        </a:ln>
      </dgm:spPr>
      <dgm:t>
        <a:bodyPr/>
        <a:lstStyle/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Contractor started installing t-docks 7/25/2022; project completed on 7/26/2022</a:t>
          </a: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10B5E5-D29E-49E5-A7B3-A14C2D1CCFB3}" type="parTrans" cxnId="{039320DB-F1CA-40F0-B542-91284D463703}">
      <dgm:prSet/>
      <dgm:spPr/>
      <dgm:t>
        <a:bodyPr/>
        <a:lstStyle/>
        <a:p>
          <a:endParaRPr lang="en-US"/>
        </a:p>
      </dgm:t>
    </dgm:pt>
    <dgm:pt modelId="{610B193B-788A-4123-ACC6-F8D2C4FF1DFF}" type="sibTrans" cxnId="{039320DB-F1CA-40F0-B542-91284D463703}">
      <dgm:prSet/>
      <dgm:spPr/>
      <dgm:t>
        <a:bodyPr/>
        <a:lstStyle/>
        <a:p>
          <a:endParaRPr lang="en-US"/>
        </a:p>
      </dgm:t>
    </dgm:pt>
    <dgm:pt modelId="{1391AB2A-4CE2-4F65-8729-E69D215E66EA}">
      <dgm:prSet custT="1"/>
      <dgm:spPr>
        <a:noFill/>
        <a:ln>
          <a:noFill/>
        </a:ln>
      </dgm:spPr>
      <dgm:t>
        <a:bodyPr/>
        <a:lstStyle/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Business as usual – we are meeting demand</a:t>
          </a:r>
        </a:p>
      </dgm:t>
    </dgm:pt>
    <dgm:pt modelId="{717E47CC-3723-4BFE-848D-15FF581499AF}" type="parTrans" cxnId="{165465CC-191E-40C7-911F-8EE50FB2964E}">
      <dgm:prSet/>
      <dgm:spPr/>
      <dgm:t>
        <a:bodyPr/>
        <a:lstStyle/>
        <a:p>
          <a:endParaRPr lang="en-US"/>
        </a:p>
      </dgm:t>
    </dgm:pt>
    <dgm:pt modelId="{6254F6B1-1844-414D-A76D-6CAEAAD017C0}" type="sibTrans" cxnId="{165465CC-191E-40C7-911F-8EE50FB2964E}">
      <dgm:prSet/>
      <dgm:spPr/>
      <dgm:t>
        <a:bodyPr/>
        <a:lstStyle/>
        <a:p>
          <a:endParaRPr lang="en-US"/>
        </a:p>
      </dgm:t>
    </dgm:pt>
    <dgm:pt modelId="{CE010F30-02B8-4718-B153-202072993997}">
      <dgm:prSet custT="1"/>
      <dgm:spPr>
        <a:noFill/>
        <a:ln>
          <a:noFill/>
        </a:ln>
      </dgm:spPr>
      <dgm:t>
        <a:bodyPr/>
        <a:lstStyle/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Replacement of gas lines:</a:t>
          </a:r>
        </a:p>
      </dgm:t>
    </dgm:pt>
    <dgm:pt modelId="{78A5E9B5-2A5F-44DF-8A18-0416529AB454}" type="parTrans" cxnId="{1D5ED87F-1858-4B98-BFBC-AF774759C451}">
      <dgm:prSet/>
      <dgm:spPr/>
      <dgm:t>
        <a:bodyPr/>
        <a:lstStyle/>
        <a:p>
          <a:endParaRPr lang="en-US"/>
        </a:p>
      </dgm:t>
    </dgm:pt>
    <dgm:pt modelId="{CFCC10E6-20C2-4BB8-AE9A-74C6B8E253BC}" type="sibTrans" cxnId="{1D5ED87F-1858-4B98-BFBC-AF774759C451}">
      <dgm:prSet/>
      <dgm:spPr/>
      <dgm:t>
        <a:bodyPr/>
        <a:lstStyle/>
        <a:p>
          <a:endParaRPr lang="en-US"/>
        </a:p>
      </dgm:t>
    </dgm:pt>
    <dgm:pt modelId="{1E7E2A75-AFC7-4C23-BEBC-E240B563A0D8}">
      <dgm:prSet custT="1"/>
      <dgm:spPr>
        <a:noFill/>
        <a:ln>
          <a:noFill/>
        </a:ln>
      </dgm:spPr>
      <dgm:t>
        <a:bodyPr/>
        <a:lstStyle/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Detailed plan to be submitted 60 days before construction</a:t>
          </a:r>
        </a:p>
      </dgm:t>
    </dgm:pt>
    <dgm:pt modelId="{27C919E5-911A-429B-BCDF-2E37B153F5EB}" type="parTrans" cxnId="{2C22501D-1A60-4342-A5E2-6E7A4EBE4011}">
      <dgm:prSet/>
      <dgm:spPr/>
      <dgm:t>
        <a:bodyPr/>
        <a:lstStyle/>
        <a:p>
          <a:endParaRPr lang="en-US"/>
        </a:p>
      </dgm:t>
    </dgm:pt>
    <dgm:pt modelId="{B0053099-304F-4583-B22E-A888927AA76E}" type="sibTrans" cxnId="{2C22501D-1A60-4342-A5E2-6E7A4EBE4011}">
      <dgm:prSet/>
      <dgm:spPr/>
      <dgm:t>
        <a:bodyPr/>
        <a:lstStyle/>
        <a:p>
          <a:endParaRPr lang="en-US"/>
        </a:p>
      </dgm:t>
    </dgm:pt>
    <dgm:pt modelId="{4BD84DEB-BE47-494D-A3D5-137841058B95}">
      <dgm:prSet custT="1"/>
      <dgm:spPr>
        <a:noFill/>
        <a:ln>
          <a:noFill/>
        </a:ln>
      </dgm:spPr>
      <dgm:t>
        <a:bodyPr/>
        <a:lstStyle/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Already submitted preliminary plan</a:t>
          </a:r>
        </a:p>
      </dgm:t>
    </dgm:pt>
    <dgm:pt modelId="{269CC99D-0B2D-4848-B9B1-7DE73BD51086}" type="parTrans" cxnId="{AC2D8A1E-D5DF-43A9-BB11-66A9F6CAC090}">
      <dgm:prSet/>
      <dgm:spPr/>
      <dgm:t>
        <a:bodyPr/>
        <a:lstStyle/>
        <a:p>
          <a:endParaRPr lang="en-US"/>
        </a:p>
      </dgm:t>
    </dgm:pt>
    <dgm:pt modelId="{52D617AA-CEDD-4DEE-A1F9-8F8C6D5D210C}" type="sibTrans" cxnId="{AC2D8A1E-D5DF-43A9-BB11-66A9F6CAC090}">
      <dgm:prSet/>
      <dgm:spPr/>
      <dgm:t>
        <a:bodyPr/>
        <a:lstStyle/>
        <a:p>
          <a:endParaRPr lang="en-US"/>
        </a:p>
      </dgm:t>
    </dgm:pt>
    <dgm:pt modelId="{5205034F-9917-4D90-8C3C-80C3FE9D1BFB}">
      <dgm:prSet custT="1"/>
      <dgm:spPr>
        <a:noFill/>
        <a:ln>
          <a:noFill/>
        </a:ln>
      </dgm:spPr>
      <dgm:t>
        <a:bodyPr/>
        <a:lstStyle/>
        <a:p>
          <a:pPr marL="234950" marR="0" lvl="0" indent="-23495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T-Docks:</a:t>
          </a:r>
        </a:p>
      </dgm:t>
    </dgm:pt>
    <dgm:pt modelId="{FE082482-7037-4984-870F-F63586DDD3A0}" type="parTrans" cxnId="{9981A2CB-3340-45B9-9899-CD2507CB8E89}">
      <dgm:prSet/>
      <dgm:spPr/>
      <dgm:t>
        <a:bodyPr/>
        <a:lstStyle/>
        <a:p>
          <a:endParaRPr lang="en-US"/>
        </a:p>
      </dgm:t>
    </dgm:pt>
    <dgm:pt modelId="{BE376912-70A0-488A-ACC7-A91FB86B034C}" type="sibTrans" cxnId="{9981A2CB-3340-45B9-9899-CD2507CB8E89}">
      <dgm:prSet/>
      <dgm:spPr/>
      <dgm:t>
        <a:bodyPr/>
        <a:lstStyle/>
        <a:p>
          <a:endParaRPr lang="en-US"/>
        </a:p>
      </dgm:t>
    </dgm:pt>
    <dgm:pt modelId="{341FFF4B-AFD9-4B69-9A5C-89DD38ED72EA}" type="pres">
      <dgm:prSet presAssocID="{462F5009-0BF7-4DC7-8761-648C3A31CE0C}" presName="diagram" presStyleCnt="0">
        <dgm:presLayoutVars>
          <dgm:dir/>
          <dgm:resizeHandles val="exact"/>
        </dgm:presLayoutVars>
      </dgm:prSet>
      <dgm:spPr/>
    </dgm:pt>
    <dgm:pt modelId="{17F224EC-808A-4A8F-B7DC-2E5B9557C321}" type="pres">
      <dgm:prSet presAssocID="{13B849B3-EE92-4F22-8F7E-142A51942BD8}" presName="node" presStyleLbl="node1" presStyleIdx="0" presStyleCnt="1" custScaleX="98540" custScaleY="208848" custLinFactNeighborY="-7066">
        <dgm:presLayoutVars>
          <dgm:bulletEnabled val="1"/>
        </dgm:presLayoutVars>
      </dgm:prSet>
      <dgm:spPr/>
    </dgm:pt>
  </dgm:ptLst>
  <dgm:cxnLst>
    <dgm:cxn modelId="{6C6CC20F-B28E-4E07-BB03-D6E4E95589DB}" type="presOf" srcId="{13B849B3-EE92-4F22-8F7E-142A51942BD8}" destId="{17F224EC-808A-4A8F-B7DC-2E5B9557C321}" srcOrd="0" destOrd="0" presId="urn:microsoft.com/office/officeart/2005/8/layout/default"/>
    <dgm:cxn modelId="{2C22501D-1A60-4342-A5E2-6E7A4EBE4011}" srcId="{13B849B3-EE92-4F22-8F7E-142A51942BD8}" destId="{1E7E2A75-AFC7-4C23-BEBC-E240B563A0D8}" srcOrd="2" destOrd="0" parTransId="{27C919E5-911A-429B-BCDF-2E37B153F5EB}" sibTransId="{B0053099-304F-4583-B22E-A888927AA76E}"/>
    <dgm:cxn modelId="{AC2D8A1E-D5DF-43A9-BB11-66A9F6CAC090}" srcId="{13B849B3-EE92-4F22-8F7E-142A51942BD8}" destId="{4BD84DEB-BE47-494D-A3D5-137841058B95}" srcOrd="3" destOrd="0" parTransId="{269CC99D-0B2D-4848-B9B1-7DE73BD51086}" sibTransId="{52D617AA-CEDD-4DEE-A1F9-8F8C6D5D210C}"/>
    <dgm:cxn modelId="{FBEAC722-7CA8-475C-9950-755C24E3CF2A}" type="presOf" srcId="{D8ADB978-80F9-445C-B8BE-880FF55E43CF}" destId="{17F224EC-808A-4A8F-B7DC-2E5B9557C321}" srcOrd="0" destOrd="8" presId="urn:microsoft.com/office/officeart/2005/8/layout/default"/>
    <dgm:cxn modelId="{46955E70-1582-4F66-B536-AB1854CDFF4E}" type="presOf" srcId="{EF119B0B-7C15-4D68-9F0E-C32E045B6F7F}" destId="{17F224EC-808A-4A8F-B7DC-2E5B9557C321}" srcOrd="0" destOrd="7" presId="urn:microsoft.com/office/officeart/2005/8/layout/default"/>
    <dgm:cxn modelId="{F1149256-4846-48E4-9448-7313A86590DD}" type="presOf" srcId="{C8330427-0822-4E52-B101-8F71B7704093}" destId="{17F224EC-808A-4A8F-B7DC-2E5B9557C321}" srcOrd="0" destOrd="6" presId="urn:microsoft.com/office/officeart/2005/8/layout/default"/>
    <dgm:cxn modelId="{2431257B-6215-409A-A5EA-776FCF225ED4}" srcId="{462F5009-0BF7-4DC7-8761-648C3A31CE0C}" destId="{13B849B3-EE92-4F22-8F7E-142A51942BD8}" srcOrd="0" destOrd="0" parTransId="{A403FB1D-0A94-496E-995F-4AAC8EFE8D61}" sibTransId="{6BFC6230-1E06-4372-97E4-3FE1629361ED}"/>
    <dgm:cxn modelId="{E726CD7D-54B3-4D52-B3F1-54A612E99670}" type="presOf" srcId="{5205034F-9917-4D90-8C3C-80C3FE9D1BFB}" destId="{17F224EC-808A-4A8F-B7DC-2E5B9557C321}" srcOrd="0" destOrd="5" presId="urn:microsoft.com/office/officeart/2005/8/layout/default"/>
    <dgm:cxn modelId="{1D5ED87F-1858-4B98-BFBC-AF774759C451}" srcId="{13B849B3-EE92-4F22-8F7E-142A51942BD8}" destId="{CE010F30-02B8-4718-B153-202072993997}" srcOrd="1" destOrd="0" parTransId="{78A5E9B5-2A5F-44DF-8A18-0416529AB454}" sibTransId="{CFCC10E6-20C2-4BB8-AE9A-74C6B8E253BC}"/>
    <dgm:cxn modelId="{3989378D-DBAE-40A7-932E-8DB23121E337}" type="presOf" srcId="{1E7E2A75-AFC7-4C23-BEBC-E240B563A0D8}" destId="{17F224EC-808A-4A8F-B7DC-2E5B9557C321}" srcOrd="0" destOrd="3" presId="urn:microsoft.com/office/officeart/2005/8/layout/default"/>
    <dgm:cxn modelId="{597848A6-0D92-458A-8847-F917ABFD2EFA}" type="presOf" srcId="{1391AB2A-4CE2-4F65-8729-E69D215E66EA}" destId="{17F224EC-808A-4A8F-B7DC-2E5B9557C321}" srcOrd="0" destOrd="1" presId="urn:microsoft.com/office/officeart/2005/8/layout/default"/>
    <dgm:cxn modelId="{75E783AE-A8DA-4A6E-B27A-13E25D663DD4}" type="presOf" srcId="{4BD84DEB-BE47-494D-A3D5-137841058B95}" destId="{17F224EC-808A-4A8F-B7DC-2E5B9557C321}" srcOrd="0" destOrd="4" presId="urn:microsoft.com/office/officeart/2005/8/layout/default"/>
    <dgm:cxn modelId="{80C755B8-2649-4456-B4C6-B7AC1236453A}" srcId="{13B849B3-EE92-4F22-8F7E-142A51942BD8}" destId="{EF119B0B-7C15-4D68-9F0E-C32E045B6F7F}" srcOrd="6" destOrd="0" parTransId="{9103110C-6B43-43B1-86CA-5D5D6DEFBEC0}" sibTransId="{5159F533-8FA7-42F9-AB7B-AA6E8857EC63}"/>
    <dgm:cxn modelId="{C6A483B8-C8A1-4F81-B127-BCA5EFA8B70B}" type="presOf" srcId="{462F5009-0BF7-4DC7-8761-648C3A31CE0C}" destId="{341FFF4B-AFD9-4B69-9A5C-89DD38ED72EA}" srcOrd="0" destOrd="0" presId="urn:microsoft.com/office/officeart/2005/8/layout/default"/>
    <dgm:cxn modelId="{9981A2CB-3340-45B9-9899-CD2507CB8E89}" srcId="{13B849B3-EE92-4F22-8F7E-142A51942BD8}" destId="{5205034F-9917-4D90-8C3C-80C3FE9D1BFB}" srcOrd="4" destOrd="0" parTransId="{FE082482-7037-4984-870F-F63586DDD3A0}" sibTransId="{BE376912-70A0-488A-ACC7-A91FB86B034C}"/>
    <dgm:cxn modelId="{165465CC-191E-40C7-911F-8EE50FB2964E}" srcId="{13B849B3-EE92-4F22-8F7E-142A51942BD8}" destId="{1391AB2A-4CE2-4F65-8729-E69D215E66EA}" srcOrd="0" destOrd="0" parTransId="{717E47CC-3723-4BFE-848D-15FF581499AF}" sibTransId="{6254F6B1-1844-414D-A76D-6CAEAAD017C0}"/>
    <dgm:cxn modelId="{039320DB-F1CA-40F0-B542-91284D463703}" srcId="{13B849B3-EE92-4F22-8F7E-142A51942BD8}" destId="{D8ADB978-80F9-445C-B8BE-880FF55E43CF}" srcOrd="7" destOrd="0" parTransId="{4710B5E5-D29E-49E5-A7B3-A14C2D1CCFB3}" sibTransId="{610B193B-788A-4123-ACC6-F8D2C4FF1DFF}"/>
    <dgm:cxn modelId="{FB24A6E4-DB3D-45B4-B287-3F4F1C6BE67B}" type="presOf" srcId="{CE010F30-02B8-4718-B153-202072993997}" destId="{17F224EC-808A-4A8F-B7DC-2E5B9557C321}" srcOrd="0" destOrd="2" presId="urn:microsoft.com/office/officeart/2005/8/layout/default"/>
    <dgm:cxn modelId="{386085F2-9FBD-4522-949E-142CE8E8A297}" srcId="{13B849B3-EE92-4F22-8F7E-142A51942BD8}" destId="{C8330427-0822-4E52-B101-8F71B7704093}" srcOrd="5" destOrd="0" parTransId="{50838DAC-9624-48C2-A863-AB02E02EDFB2}" sibTransId="{3C3F3C89-C0AA-4665-A4CF-A6FE61D29742}"/>
    <dgm:cxn modelId="{14DFBC19-D3A1-4154-B6C1-2C201F856D38}" type="presParOf" srcId="{341FFF4B-AFD9-4B69-9A5C-89DD38ED72EA}" destId="{17F224EC-808A-4A8F-B7DC-2E5B9557C321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2F5009-0BF7-4DC7-8761-648C3A31CE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849B3-EE92-4F22-8F7E-142A51942BD8}">
      <dgm:prSet custT="1"/>
      <dgm:spPr>
        <a:noFill/>
        <a:ln>
          <a:noFill/>
        </a:ln>
      </dgm:spPr>
      <dgm:t>
        <a:bodyPr/>
        <a:lstStyle/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Racquet Sports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FC6230-1E06-4372-97E4-3FE1629361ED}" type="sibTrans" cxnId="{2431257B-6215-409A-A5EA-776FCF225ED4}">
      <dgm:prSet/>
      <dgm:spPr/>
      <dgm:t>
        <a:bodyPr/>
        <a:lstStyle/>
        <a:p>
          <a:endParaRPr lang="en-US" sz="1600"/>
        </a:p>
      </dgm:t>
    </dgm:pt>
    <dgm:pt modelId="{A403FB1D-0A94-496E-995F-4AAC8EFE8D61}" type="parTrans" cxnId="{2431257B-6215-409A-A5EA-776FCF225ED4}">
      <dgm:prSet/>
      <dgm:spPr/>
      <dgm:t>
        <a:bodyPr/>
        <a:lstStyle/>
        <a:p>
          <a:endParaRPr lang="en-US" sz="1600"/>
        </a:p>
      </dgm:t>
    </dgm:pt>
    <dgm:pt modelId="{C8330427-0822-4E52-B101-8F71B7704093}">
      <dgm:prSet custT="1"/>
      <dgm:spPr>
        <a:noFill/>
        <a:ln>
          <a:noFill/>
        </a:ln>
      </dgm:spPr>
      <dgm:t>
        <a:bodyPr/>
        <a:lstStyle/>
        <a:p>
          <a:pPr marL="287338" marR="0" lvl="0" indent="-287338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ATC completed topcoat July 15</a:t>
          </a:r>
          <a:r>
            <a:rPr lang="en-US" sz="1800" kern="1200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3F3C89-C0AA-4665-A4CF-A6FE61D29742}" type="sibTrans" cxnId="{386085F2-9FBD-4522-949E-142CE8E8A297}">
      <dgm:prSet/>
      <dgm:spPr/>
      <dgm:t>
        <a:bodyPr/>
        <a:lstStyle/>
        <a:p>
          <a:endParaRPr lang="en-US" sz="1600"/>
        </a:p>
      </dgm:t>
    </dgm:pt>
    <dgm:pt modelId="{50838DAC-9624-48C2-A863-AB02E02EDFB2}" type="parTrans" cxnId="{386085F2-9FBD-4522-949E-142CE8E8A297}">
      <dgm:prSet/>
      <dgm:spPr/>
      <dgm:t>
        <a:bodyPr/>
        <a:lstStyle/>
        <a:p>
          <a:endParaRPr lang="en-US" sz="1600"/>
        </a:p>
      </dgm:t>
    </dgm:pt>
    <dgm:pt modelId="{3E0520E9-AF88-4163-8D8D-05B69104ADA0}">
      <dgm:prSet custT="1"/>
      <dgm:spPr>
        <a:noFill/>
        <a:ln>
          <a:noFill/>
        </a:ln>
      </dgm:spPr>
      <dgm:t>
        <a:bodyPr/>
        <a:lstStyle/>
        <a:p>
          <a:pPr marL="287338" marR="0" lvl="0" indent="-287338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New sidewalk installed week of July 18</a:t>
          </a:r>
          <a:r>
            <a:rPr lang="en-US" sz="1800" kern="1200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213E24-748D-43CF-8874-DA925031A6E9}" type="parTrans" cxnId="{365F1AE4-5248-46EB-BD1F-D04726CC91C7}">
      <dgm:prSet/>
      <dgm:spPr/>
      <dgm:t>
        <a:bodyPr/>
        <a:lstStyle/>
        <a:p>
          <a:endParaRPr lang="en-US"/>
        </a:p>
      </dgm:t>
    </dgm:pt>
    <dgm:pt modelId="{34839E6F-C6EF-4033-A7AE-4BADE0267ED8}" type="sibTrans" cxnId="{365F1AE4-5248-46EB-BD1F-D04726CC91C7}">
      <dgm:prSet/>
      <dgm:spPr/>
      <dgm:t>
        <a:bodyPr/>
        <a:lstStyle/>
        <a:p>
          <a:endParaRPr lang="en-US"/>
        </a:p>
      </dgm:t>
    </dgm:pt>
    <dgm:pt modelId="{940BE0A8-69CC-4FEF-84D8-8ACB2033FFA2}">
      <dgm:prSet custT="1"/>
      <dgm:spPr>
        <a:noFill/>
        <a:ln>
          <a:noFill/>
        </a:ln>
      </dgm:spPr>
      <dgm:t>
        <a:bodyPr/>
        <a:lstStyle/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51AB2A-1D27-475F-8ED4-E216951E6D88}" type="parTrans" cxnId="{00C7FE4A-EB9D-4F22-98EE-816685BE5560}">
      <dgm:prSet/>
      <dgm:spPr/>
      <dgm:t>
        <a:bodyPr/>
        <a:lstStyle/>
        <a:p>
          <a:endParaRPr lang="en-US"/>
        </a:p>
      </dgm:t>
    </dgm:pt>
    <dgm:pt modelId="{2ABE238A-C0AC-422F-9551-4ADDF91CECB5}" type="sibTrans" cxnId="{00C7FE4A-EB9D-4F22-98EE-816685BE5560}">
      <dgm:prSet/>
      <dgm:spPr/>
      <dgm:t>
        <a:bodyPr/>
        <a:lstStyle/>
        <a:p>
          <a:endParaRPr lang="en-US"/>
        </a:p>
      </dgm:t>
    </dgm:pt>
    <dgm:pt modelId="{78DD9440-7DD9-4D6E-904D-D9AA288AD2FD}">
      <dgm:prSet custT="1"/>
      <dgm:spPr>
        <a:noFill/>
        <a:ln>
          <a:noFill/>
        </a:ln>
      </dgm:spPr>
      <dgm:t>
        <a:bodyPr/>
        <a:lstStyle/>
        <a:p>
          <a:pPr marL="287338" marR="0" lvl="0" indent="-287338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Fence and sidewalk installed week of July 18</a:t>
          </a:r>
          <a:r>
            <a:rPr lang="en-US" sz="1800" kern="1200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</a:t>
          </a: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2F3EE3-ACBA-4083-A000-DF058B02D288}" type="parTrans" cxnId="{6535DF45-4AEF-4CCC-8BBB-9AD2DF3F2858}">
      <dgm:prSet/>
      <dgm:spPr/>
      <dgm:t>
        <a:bodyPr/>
        <a:lstStyle/>
        <a:p>
          <a:endParaRPr lang="en-US"/>
        </a:p>
      </dgm:t>
    </dgm:pt>
    <dgm:pt modelId="{51B0F628-4CDA-4611-976B-73E9BAFC3FEF}" type="sibTrans" cxnId="{6535DF45-4AEF-4CCC-8BBB-9AD2DF3F2858}">
      <dgm:prSet/>
      <dgm:spPr/>
      <dgm:t>
        <a:bodyPr/>
        <a:lstStyle/>
        <a:p>
          <a:endParaRPr lang="en-US"/>
        </a:p>
      </dgm:t>
    </dgm:pt>
    <dgm:pt modelId="{5406978C-7878-47B9-B926-AB07061115DF}">
      <dgm:prSet custT="1"/>
      <dgm:spPr>
        <a:noFill/>
        <a:ln>
          <a:noFill/>
        </a:ln>
      </dgm:spPr>
      <dgm:t>
        <a:bodyPr/>
        <a:lstStyle/>
        <a:p>
          <a:pPr marL="287338" marR="0" lvl="0" indent="-287338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Painting of new courts began this week; once complete, will need to stay off of courts for 10 days</a:t>
          </a:r>
        </a:p>
      </dgm:t>
    </dgm:pt>
    <dgm:pt modelId="{0A7C98E8-A024-4F5A-A25A-3413961E204B}" type="parTrans" cxnId="{F52B9B67-A7ED-4A2F-8DF0-1CDA9ADDFB3C}">
      <dgm:prSet/>
      <dgm:spPr/>
      <dgm:t>
        <a:bodyPr/>
        <a:lstStyle/>
        <a:p>
          <a:endParaRPr lang="en-US"/>
        </a:p>
      </dgm:t>
    </dgm:pt>
    <dgm:pt modelId="{D513A76D-878B-40A8-BC08-72657D34BADD}" type="sibTrans" cxnId="{F52B9B67-A7ED-4A2F-8DF0-1CDA9ADDFB3C}">
      <dgm:prSet/>
      <dgm:spPr/>
      <dgm:t>
        <a:bodyPr/>
        <a:lstStyle/>
        <a:p>
          <a:endParaRPr lang="en-US"/>
        </a:p>
      </dgm:t>
    </dgm:pt>
    <dgm:pt modelId="{7D3C2BD2-283C-4904-9454-696042B2BB53}">
      <dgm:prSet custT="1"/>
      <dgm:spPr>
        <a:noFill/>
        <a:ln>
          <a:noFill/>
        </a:ln>
      </dgm:spPr>
      <dgm:t>
        <a:bodyPr/>
        <a:lstStyle/>
        <a:p>
          <a:pPr marL="287338" marR="0" lvl="0" indent="-287338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Next Steps:</a:t>
          </a:r>
        </a:p>
      </dgm:t>
    </dgm:pt>
    <dgm:pt modelId="{A533207D-CF40-4BE3-825D-DD250FBC46CC}" type="parTrans" cxnId="{3F794D1E-4129-4D65-94BD-3467FEF5D854}">
      <dgm:prSet/>
      <dgm:spPr/>
      <dgm:t>
        <a:bodyPr/>
        <a:lstStyle/>
        <a:p>
          <a:endParaRPr lang="en-US"/>
        </a:p>
      </dgm:t>
    </dgm:pt>
    <dgm:pt modelId="{7B88AE6B-3420-4E3D-8B7E-C0028496A1B7}" type="sibTrans" cxnId="{3F794D1E-4129-4D65-94BD-3467FEF5D854}">
      <dgm:prSet/>
      <dgm:spPr/>
      <dgm:t>
        <a:bodyPr/>
        <a:lstStyle/>
        <a:p>
          <a:endParaRPr lang="en-US"/>
        </a:p>
      </dgm:t>
    </dgm:pt>
    <dgm:pt modelId="{178CC420-2774-4918-B4AE-EE9CB9267192}">
      <dgm:prSet custT="1"/>
      <dgm:spPr>
        <a:noFill/>
        <a:ln>
          <a:noFill/>
        </a:ln>
      </dgm:spPr>
      <dgm:t>
        <a:bodyPr/>
        <a:lstStyle/>
        <a:p>
          <a:pPr marL="514350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2E6C33-6A34-4074-B0CD-CA8C6985322B}" type="parTrans" cxnId="{DDBB1400-3BF0-4651-8A7F-D12C834D449F}">
      <dgm:prSet/>
      <dgm:spPr/>
      <dgm:t>
        <a:bodyPr/>
        <a:lstStyle/>
        <a:p>
          <a:endParaRPr lang="en-US"/>
        </a:p>
      </dgm:t>
    </dgm:pt>
    <dgm:pt modelId="{C5156D5C-FDE2-49EC-9C40-648379E2F850}" type="sibTrans" cxnId="{DDBB1400-3BF0-4651-8A7F-D12C834D449F}">
      <dgm:prSet/>
      <dgm:spPr/>
      <dgm:t>
        <a:bodyPr/>
        <a:lstStyle/>
        <a:p>
          <a:endParaRPr lang="en-US"/>
        </a:p>
      </dgm:t>
    </dgm:pt>
    <dgm:pt modelId="{B9AB9EEE-ED9F-43E3-941B-76A05E010DCF}">
      <dgm:prSet custT="1"/>
      <dgm:spPr>
        <a:noFill/>
        <a:ln>
          <a:noFill/>
        </a:ln>
      </dgm:spPr>
      <dgm:t>
        <a:bodyPr/>
        <a:lstStyle/>
        <a:p>
          <a:pPr marL="457200" marR="0" lvl="0" indent="-16510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Crack repairs to begin after the 10 day wait period on new courts</a:t>
          </a:r>
        </a:p>
      </dgm:t>
    </dgm:pt>
    <dgm:pt modelId="{C1585CF1-B342-4720-9BE8-9847B4EE6246}" type="parTrans" cxnId="{912BCE10-3078-4FFB-97D3-C76898FE0B06}">
      <dgm:prSet/>
      <dgm:spPr/>
      <dgm:t>
        <a:bodyPr/>
        <a:lstStyle/>
        <a:p>
          <a:endParaRPr lang="en-US"/>
        </a:p>
      </dgm:t>
    </dgm:pt>
    <dgm:pt modelId="{687839C6-7F71-4ABB-9E24-DB771909844A}" type="sibTrans" cxnId="{912BCE10-3078-4FFB-97D3-C76898FE0B06}">
      <dgm:prSet/>
      <dgm:spPr/>
      <dgm:t>
        <a:bodyPr/>
        <a:lstStyle/>
        <a:p>
          <a:endParaRPr lang="en-US"/>
        </a:p>
      </dgm:t>
    </dgm:pt>
    <dgm:pt modelId="{3EB90761-0AE6-4793-8640-B539073CAA0C}">
      <dgm:prSet custT="1"/>
      <dgm:spPr>
        <a:noFill/>
        <a:ln>
          <a:noFill/>
        </a:ln>
      </dgm:spPr>
      <dgm:t>
        <a:bodyPr/>
        <a:lstStyle/>
        <a:p>
          <a:pPr marL="457200" marR="0" lvl="0" indent="-16510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Total time for repairs to be done – 15-21 days, weather permitting</a:t>
          </a:r>
        </a:p>
      </dgm:t>
    </dgm:pt>
    <dgm:pt modelId="{CCABB6B9-45BF-4B82-B56E-1C67AA026C0B}" type="parTrans" cxnId="{DE3E6CDF-082F-42B0-8ED3-E7F0410A12E5}">
      <dgm:prSet/>
      <dgm:spPr/>
      <dgm:t>
        <a:bodyPr/>
        <a:lstStyle/>
        <a:p>
          <a:endParaRPr lang="en-US"/>
        </a:p>
      </dgm:t>
    </dgm:pt>
    <dgm:pt modelId="{B6071FBB-67F3-4E82-9A69-D9E583573640}" type="sibTrans" cxnId="{DE3E6CDF-082F-42B0-8ED3-E7F0410A12E5}">
      <dgm:prSet/>
      <dgm:spPr/>
      <dgm:t>
        <a:bodyPr/>
        <a:lstStyle/>
        <a:p>
          <a:endParaRPr lang="en-US"/>
        </a:p>
      </dgm:t>
    </dgm:pt>
    <dgm:pt modelId="{434CAE97-D40C-44ED-B561-B9B38A120ED7}">
      <dgm:prSet custT="1"/>
      <dgm:spPr>
        <a:noFill/>
        <a:ln>
          <a:noFill/>
        </a:ln>
      </dgm:spPr>
      <dgm:t>
        <a:bodyPr/>
        <a:lstStyle/>
        <a:p>
          <a:pPr marL="685800" marR="0" lvl="0" indent="-22860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Estimated reopening of courts:  9/5/22</a:t>
          </a:r>
        </a:p>
      </dgm:t>
    </dgm:pt>
    <dgm:pt modelId="{BD8C406E-A6C7-4605-86F2-E50C46BC47DB}" type="parTrans" cxnId="{6851AB6F-81F3-4319-B3F9-96F7616ED88A}">
      <dgm:prSet/>
      <dgm:spPr/>
      <dgm:t>
        <a:bodyPr/>
        <a:lstStyle/>
        <a:p>
          <a:endParaRPr lang="en-US"/>
        </a:p>
      </dgm:t>
    </dgm:pt>
    <dgm:pt modelId="{5DF2B479-3625-4B40-A303-53CA9708E210}" type="sibTrans" cxnId="{6851AB6F-81F3-4319-B3F9-96F7616ED88A}">
      <dgm:prSet/>
      <dgm:spPr/>
      <dgm:t>
        <a:bodyPr/>
        <a:lstStyle/>
        <a:p>
          <a:endParaRPr lang="en-US"/>
        </a:p>
      </dgm:t>
    </dgm:pt>
    <dgm:pt modelId="{EF77D44C-9DFD-4B7A-8688-35AE7DF1B425}">
      <dgm:prSet custT="1"/>
      <dgm:spPr>
        <a:noFill/>
        <a:ln>
          <a:noFill/>
        </a:ln>
      </dgm:spPr>
      <dgm:t>
        <a:bodyPr/>
        <a:lstStyle/>
        <a:p>
          <a:pPr marL="685800" marR="0" lvl="0" indent="-22860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Due to the court closure, the Recreation Department has been able to make arrangements for the gym to be available from 11-2 on Tuesday’s; portable nets can also be taken to Swim &amp; Racquet for temporary pickleball play (with an attendant)</a:t>
          </a:r>
        </a:p>
      </dgm:t>
    </dgm:pt>
    <dgm:pt modelId="{EC35C397-67D0-417B-8D16-A73BE23BC67E}" type="parTrans" cxnId="{79A1DE02-1A58-4CBD-A7AA-756513B21D1A}">
      <dgm:prSet/>
      <dgm:spPr/>
      <dgm:t>
        <a:bodyPr/>
        <a:lstStyle/>
        <a:p>
          <a:endParaRPr lang="en-US"/>
        </a:p>
      </dgm:t>
    </dgm:pt>
    <dgm:pt modelId="{B1F8C60D-61D0-4F0A-B2F4-B91871704C2F}" type="sibTrans" cxnId="{79A1DE02-1A58-4CBD-A7AA-756513B21D1A}">
      <dgm:prSet/>
      <dgm:spPr/>
      <dgm:t>
        <a:bodyPr/>
        <a:lstStyle/>
        <a:p>
          <a:endParaRPr lang="en-US"/>
        </a:p>
      </dgm:t>
    </dgm:pt>
    <dgm:pt modelId="{341FFF4B-AFD9-4B69-9A5C-89DD38ED72EA}" type="pres">
      <dgm:prSet presAssocID="{462F5009-0BF7-4DC7-8761-648C3A31CE0C}" presName="diagram" presStyleCnt="0">
        <dgm:presLayoutVars>
          <dgm:dir/>
          <dgm:resizeHandles val="exact"/>
        </dgm:presLayoutVars>
      </dgm:prSet>
      <dgm:spPr/>
    </dgm:pt>
    <dgm:pt modelId="{17F224EC-808A-4A8F-B7DC-2E5B9557C321}" type="pres">
      <dgm:prSet presAssocID="{13B849B3-EE92-4F22-8F7E-142A51942BD8}" presName="node" presStyleLbl="node1" presStyleIdx="0" presStyleCnt="1" custScaleX="98524" custScaleY="214644" custLinFactNeighborY="-7066">
        <dgm:presLayoutVars>
          <dgm:bulletEnabled val="1"/>
        </dgm:presLayoutVars>
      </dgm:prSet>
      <dgm:spPr/>
    </dgm:pt>
  </dgm:ptLst>
  <dgm:cxnLst>
    <dgm:cxn modelId="{DDBB1400-3BF0-4651-8A7F-D12C834D449F}" srcId="{7D3C2BD2-283C-4904-9454-696042B2BB53}" destId="{178CC420-2774-4918-B4AE-EE9CB9267192}" srcOrd="2" destOrd="0" parTransId="{892E6C33-6A34-4074-B0CD-CA8C6985322B}" sibTransId="{C5156D5C-FDE2-49EC-9C40-648379E2F850}"/>
    <dgm:cxn modelId="{79A1DE02-1A58-4CBD-A7AA-756513B21D1A}" srcId="{3EB90761-0AE6-4793-8640-B539073CAA0C}" destId="{EF77D44C-9DFD-4B7A-8688-35AE7DF1B425}" srcOrd="1" destOrd="0" parTransId="{EC35C397-67D0-417B-8D16-A73BE23BC67E}" sibTransId="{B1F8C60D-61D0-4F0A-B2F4-B91871704C2F}"/>
    <dgm:cxn modelId="{6C6CC20F-B28E-4E07-BB03-D6E4E95589DB}" type="presOf" srcId="{13B849B3-EE92-4F22-8F7E-142A51942BD8}" destId="{17F224EC-808A-4A8F-B7DC-2E5B9557C321}" srcOrd="0" destOrd="0" presId="urn:microsoft.com/office/officeart/2005/8/layout/default"/>
    <dgm:cxn modelId="{912BCE10-3078-4FFB-97D3-C76898FE0B06}" srcId="{7D3C2BD2-283C-4904-9454-696042B2BB53}" destId="{B9AB9EEE-ED9F-43E3-941B-76A05E010DCF}" srcOrd="0" destOrd="0" parTransId="{C1585CF1-B342-4720-9BE8-9847B4EE6246}" sibTransId="{687839C6-7F71-4ABB-9E24-DB771909844A}"/>
    <dgm:cxn modelId="{3F794D1E-4129-4D65-94BD-3467FEF5D854}" srcId="{13B849B3-EE92-4F22-8F7E-142A51942BD8}" destId="{7D3C2BD2-283C-4904-9454-696042B2BB53}" srcOrd="4" destOrd="0" parTransId="{A533207D-CF40-4BE3-825D-DD250FBC46CC}" sibTransId="{7B88AE6B-3420-4E3D-8B7E-C0028496A1B7}"/>
    <dgm:cxn modelId="{C3A6DA29-DFC0-4431-8626-8242D8C2EF1F}" type="presOf" srcId="{3EB90761-0AE6-4793-8640-B539073CAA0C}" destId="{17F224EC-808A-4A8F-B7DC-2E5B9557C321}" srcOrd="0" destOrd="7" presId="urn:microsoft.com/office/officeart/2005/8/layout/default"/>
    <dgm:cxn modelId="{22EBF95E-E8A7-4024-8811-71232109198F}" type="presOf" srcId="{7D3C2BD2-283C-4904-9454-696042B2BB53}" destId="{17F224EC-808A-4A8F-B7DC-2E5B9557C321}" srcOrd="0" destOrd="5" presId="urn:microsoft.com/office/officeart/2005/8/layout/default"/>
    <dgm:cxn modelId="{6535DF45-4AEF-4CCC-8BBB-9AD2DF3F2858}" srcId="{13B849B3-EE92-4F22-8F7E-142A51942BD8}" destId="{78DD9440-7DD9-4D6E-904D-D9AA288AD2FD}" srcOrd="2" destOrd="0" parTransId="{AD2F3EE3-ACBA-4083-A000-DF058B02D288}" sibTransId="{51B0F628-4CDA-4611-976B-73E9BAFC3FEF}"/>
    <dgm:cxn modelId="{F52B9B67-A7ED-4A2F-8DF0-1CDA9ADDFB3C}" srcId="{13B849B3-EE92-4F22-8F7E-142A51942BD8}" destId="{5406978C-7878-47B9-B926-AB07061115DF}" srcOrd="3" destOrd="0" parTransId="{0A7C98E8-A024-4F5A-A25A-3413961E204B}" sibTransId="{D513A76D-878B-40A8-BC08-72657D34BADD}"/>
    <dgm:cxn modelId="{00C7FE4A-EB9D-4F22-98EE-816685BE5560}" srcId="{13B849B3-EE92-4F22-8F7E-142A51942BD8}" destId="{940BE0A8-69CC-4FEF-84D8-8ACB2033FFA2}" srcOrd="5" destOrd="0" parTransId="{8A51AB2A-1D27-475F-8ED4-E216951E6D88}" sibTransId="{2ABE238A-C0AC-422F-9551-4ADDF91CECB5}"/>
    <dgm:cxn modelId="{6851AB6F-81F3-4319-B3F9-96F7616ED88A}" srcId="{3EB90761-0AE6-4793-8640-B539073CAA0C}" destId="{434CAE97-D40C-44ED-B561-B9B38A120ED7}" srcOrd="0" destOrd="0" parTransId="{BD8C406E-A6C7-4605-86F2-E50C46BC47DB}" sibTransId="{5DF2B479-3625-4B40-A303-53CA9708E210}"/>
    <dgm:cxn modelId="{F1149256-4846-48E4-9448-7313A86590DD}" type="presOf" srcId="{C8330427-0822-4E52-B101-8F71B7704093}" destId="{17F224EC-808A-4A8F-B7DC-2E5B9557C321}" srcOrd="0" destOrd="1" presId="urn:microsoft.com/office/officeart/2005/8/layout/default"/>
    <dgm:cxn modelId="{2431257B-6215-409A-A5EA-776FCF225ED4}" srcId="{462F5009-0BF7-4DC7-8761-648C3A31CE0C}" destId="{13B849B3-EE92-4F22-8F7E-142A51942BD8}" srcOrd="0" destOrd="0" parTransId="{A403FB1D-0A94-496E-995F-4AAC8EFE8D61}" sibTransId="{6BFC6230-1E06-4372-97E4-3FE1629361ED}"/>
    <dgm:cxn modelId="{289AED7C-69A8-48F8-A425-211DF4A803FF}" type="presOf" srcId="{178CC420-2774-4918-B4AE-EE9CB9267192}" destId="{17F224EC-808A-4A8F-B7DC-2E5B9557C321}" srcOrd="0" destOrd="10" presId="urn:microsoft.com/office/officeart/2005/8/layout/default"/>
    <dgm:cxn modelId="{4C5FAD7E-2992-4326-8701-31D39F273F5C}" type="presOf" srcId="{EF77D44C-9DFD-4B7A-8688-35AE7DF1B425}" destId="{17F224EC-808A-4A8F-B7DC-2E5B9557C321}" srcOrd="0" destOrd="9" presId="urn:microsoft.com/office/officeart/2005/8/layout/default"/>
    <dgm:cxn modelId="{1922409B-D6AF-4B3A-9892-D19B4094A997}" type="presOf" srcId="{B9AB9EEE-ED9F-43E3-941B-76A05E010DCF}" destId="{17F224EC-808A-4A8F-B7DC-2E5B9557C321}" srcOrd="0" destOrd="6" presId="urn:microsoft.com/office/officeart/2005/8/layout/default"/>
    <dgm:cxn modelId="{7F2F1DA9-C4FF-4159-9998-9F00788AD6CC}" type="presOf" srcId="{5406978C-7878-47B9-B926-AB07061115DF}" destId="{17F224EC-808A-4A8F-B7DC-2E5B9557C321}" srcOrd="0" destOrd="4" presId="urn:microsoft.com/office/officeart/2005/8/layout/default"/>
    <dgm:cxn modelId="{C6A483B8-C8A1-4F81-B127-BCA5EFA8B70B}" type="presOf" srcId="{462F5009-0BF7-4DC7-8761-648C3A31CE0C}" destId="{341FFF4B-AFD9-4B69-9A5C-89DD38ED72EA}" srcOrd="0" destOrd="0" presId="urn:microsoft.com/office/officeart/2005/8/layout/default"/>
    <dgm:cxn modelId="{2B94DEC1-304A-4C91-B522-E30CC87B0F48}" type="presOf" srcId="{78DD9440-7DD9-4D6E-904D-D9AA288AD2FD}" destId="{17F224EC-808A-4A8F-B7DC-2E5B9557C321}" srcOrd="0" destOrd="3" presId="urn:microsoft.com/office/officeart/2005/8/layout/default"/>
    <dgm:cxn modelId="{93955FCF-17DE-4AA4-B250-72B1572103E8}" type="presOf" srcId="{940BE0A8-69CC-4FEF-84D8-8ACB2033FFA2}" destId="{17F224EC-808A-4A8F-B7DC-2E5B9557C321}" srcOrd="0" destOrd="11" presId="urn:microsoft.com/office/officeart/2005/8/layout/default"/>
    <dgm:cxn modelId="{392A47D2-8B0C-48D9-AF45-A907E4E6D3AD}" type="presOf" srcId="{3E0520E9-AF88-4163-8D8D-05B69104ADA0}" destId="{17F224EC-808A-4A8F-B7DC-2E5B9557C321}" srcOrd="0" destOrd="2" presId="urn:microsoft.com/office/officeart/2005/8/layout/default"/>
    <dgm:cxn modelId="{892BFED7-F4E7-4B8F-AD53-BC48B3421B8F}" type="presOf" srcId="{434CAE97-D40C-44ED-B561-B9B38A120ED7}" destId="{17F224EC-808A-4A8F-B7DC-2E5B9557C321}" srcOrd="0" destOrd="8" presId="urn:microsoft.com/office/officeart/2005/8/layout/default"/>
    <dgm:cxn modelId="{DE3E6CDF-082F-42B0-8ED3-E7F0410A12E5}" srcId="{7D3C2BD2-283C-4904-9454-696042B2BB53}" destId="{3EB90761-0AE6-4793-8640-B539073CAA0C}" srcOrd="1" destOrd="0" parTransId="{CCABB6B9-45BF-4B82-B56E-1C67AA026C0B}" sibTransId="{B6071FBB-67F3-4E82-9A69-D9E583573640}"/>
    <dgm:cxn modelId="{365F1AE4-5248-46EB-BD1F-D04726CC91C7}" srcId="{13B849B3-EE92-4F22-8F7E-142A51942BD8}" destId="{3E0520E9-AF88-4163-8D8D-05B69104ADA0}" srcOrd="1" destOrd="0" parTransId="{6E213E24-748D-43CF-8874-DA925031A6E9}" sibTransId="{34839E6F-C6EF-4033-A7AE-4BADE0267ED8}"/>
    <dgm:cxn modelId="{386085F2-9FBD-4522-949E-142CE8E8A297}" srcId="{13B849B3-EE92-4F22-8F7E-142A51942BD8}" destId="{C8330427-0822-4E52-B101-8F71B7704093}" srcOrd="0" destOrd="0" parTransId="{50838DAC-9624-48C2-A863-AB02E02EDFB2}" sibTransId="{3C3F3C89-C0AA-4665-A4CF-A6FE61D29742}"/>
    <dgm:cxn modelId="{14DFBC19-D3A1-4154-B6C1-2C201F856D38}" type="presParOf" srcId="{341FFF4B-AFD9-4B69-9A5C-89DD38ED72EA}" destId="{17F224EC-808A-4A8F-B7DC-2E5B9557C321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2F5009-0BF7-4DC7-8761-648C3A31CE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849B3-EE92-4F22-8F7E-142A51942BD8}">
      <dgm:prSet custT="1"/>
      <dgm:spPr>
        <a:noFill/>
        <a:ln>
          <a:noFill/>
        </a:ln>
      </dgm:spPr>
      <dgm:t>
        <a:bodyPr/>
        <a:lstStyle/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Software/I.T.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FC6230-1E06-4372-97E4-3FE1629361ED}" type="sibTrans" cxnId="{2431257B-6215-409A-A5EA-776FCF225ED4}">
      <dgm:prSet/>
      <dgm:spPr/>
      <dgm:t>
        <a:bodyPr/>
        <a:lstStyle/>
        <a:p>
          <a:endParaRPr lang="en-US" sz="1600"/>
        </a:p>
      </dgm:t>
    </dgm:pt>
    <dgm:pt modelId="{A403FB1D-0A94-496E-995F-4AAC8EFE8D61}" type="parTrans" cxnId="{2431257B-6215-409A-A5EA-776FCF225ED4}">
      <dgm:prSet/>
      <dgm:spPr/>
      <dgm:t>
        <a:bodyPr/>
        <a:lstStyle/>
        <a:p>
          <a:endParaRPr lang="en-US" sz="1600"/>
        </a:p>
      </dgm:t>
    </dgm:pt>
    <dgm:pt modelId="{C8330427-0822-4E52-B101-8F71B7704093}">
      <dgm:prSet custT="1"/>
      <dgm:spPr>
        <a:noFill/>
        <a:ln>
          <a:noFill/>
        </a:ln>
      </dgm:spPr>
      <dgm:t>
        <a:bodyPr/>
        <a:lstStyle/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Northstar:</a:t>
          </a:r>
        </a:p>
      </dgm:t>
    </dgm:pt>
    <dgm:pt modelId="{3C3F3C89-C0AA-4665-A4CF-A6FE61D29742}" type="sibTrans" cxnId="{386085F2-9FBD-4522-949E-142CE8E8A297}">
      <dgm:prSet/>
      <dgm:spPr/>
      <dgm:t>
        <a:bodyPr/>
        <a:lstStyle/>
        <a:p>
          <a:endParaRPr lang="en-US" sz="1600"/>
        </a:p>
      </dgm:t>
    </dgm:pt>
    <dgm:pt modelId="{50838DAC-9624-48C2-A863-AB02E02EDFB2}" type="parTrans" cxnId="{386085F2-9FBD-4522-949E-142CE8E8A297}">
      <dgm:prSet/>
      <dgm:spPr/>
      <dgm:t>
        <a:bodyPr/>
        <a:lstStyle/>
        <a:p>
          <a:endParaRPr lang="en-US" sz="1600"/>
        </a:p>
      </dgm:t>
    </dgm:pt>
    <dgm:pt modelId="{A418886D-3750-4EC9-A306-EA1695300F75}">
      <dgm:prSet custT="1"/>
      <dgm:spPr>
        <a:noFill/>
        <a:ln>
          <a:noFill/>
        </a:ln>
      </dgm:spPr>
      <dgm:t>
        <a:bodyPr/>
        <a:lstStyle/>
        <a:p>
          <a:pPr marL="687388" marR="0" lvl="0" indent="-22542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ü"/>
            <a:tabLst/>
            <a:defRPr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Successfully handled over $520,000.00 payments to date (efficiency)</a:t>
          </a:r>
        </a:p>
      </dgm:t>
    </dgm:pt>
    <dgm:pt modelId="{442987F9-A916-4F61-A7AC-8D417A3F0C9D}" type="parTrans" cxnId="{9CE26BB8-8349-42AB-87C5-08CAAB603DEE}">
      <dgm:prSet/>
      <dgm:spPr/>
    </dgm:pt>
    <dgm:pt modelId="{0216B883-7C78-4CD2-BC08-D11F9EA2862B}" type="sibTrans" cxnId="{9CE26BB8-8349-42AB-87C5-08CAAB603DEE}">
      <dgm:prSet/>
      <dgm:spPr/>
    </dgm:pt>
    <dgm:pt modelId="{E659B1C5-862F-41B4-803E-16064CD7D32F}">
      <dgm:prSet custT="1"/>
      <dgm:spPr>
        <a:noFill/>
        <a:ln>
          <a:noFill/>
        </a:ln>
      </dgm:spPr>
      <dgm:t>
        <a:bodyPr/>
        <a:lstStyle/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Courier New" panose="02070309020205020404" pitchFamily="49" charset="0"/>
            <a:buChar char="o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Support tickets:</a:t>
          </a:r>
        </a:p>
      </dgm:t>
    </dgm:pt>
    <dgm:pt modelId="{E81C7EF9-8B0E-4AD4-AE85-B414D5FE4C33}" type="parTrans" cxnId="{DF5E966B-4BB0-4D03-A2EA-BF1C6644C618}">
      <dgm:prSet/>
      <dgm:spPr/>
    </dgm:pt>
    <dgm:pt modelId="{2855B08C-A823-41CD-8E41-A985E3F11B0C}" type="sibTrans" cxnId="{DF5E966B-4BB0-4D03-A2EA-BF1C6644C618}">
      <dgm:prSet/>
      <dgm:spPr/>
    </dgm:pt>
    <dgm:pt modelId="{89F31CB1-6F00-4666-B541-690147AF84B2}">
      <dgm:prSet custT="1"/>
      <dgm:spPr>
        <a:noFill/>
        <a:ln>
          <a:noFill/>
        </a:ln>
      </dgm:spPr>
      <dgm:t>
        <a:bodyPr/>
        <a:lstStyle/>
        <a:p>
          <a:pPr marL="687388" marR="0" lvl="0" indent="-22542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ü"/>
            <a:tabLst/>
            <a:defRPr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3 new active tickets in the last 30 days (deposits, inventory items, purchase orders)</a:t>
          </a:r>
        </a:p>
      </dgm:t>
    </dgm:pt>
    <dgm:pt modelId="{735B0585-7DDA-4950-B1AB-A11ACC0B72F3}" type="parTrans" cxnId="{2FD03198-9BF6-44C2-8263-13A72F81635D}">
      <dgm:prSet/>
      <dgm:spPr/>
    </dgm:pt>
    <dgm:pt modelId="{DB3DF1BD-9885-4799-9601-12CF4DBFEB81}" type="sibTrans" cxnId="{2FD03198-9BF6-44C2-8263-13A72F81635D}">
      <dgm:prSet/>
      <dgm:spPr/>
    </dgm:pt>
    <dgm:pt modelId="{FC550652-799A-4404-A1AB-3166D7B75885}">
      <dgm:prSet custT="1"/>
      <dgm:spPr>
        <a:noFill/>
        <a:ln>
          <a:noFill/>
        </a:ln>
      </dgm:spPr>
      <dgm:t>
        <a:bodyPr/>
        <a:lstStyle/>
        <a:p>
          <a:pPr marL="687388" marR="0" lvl="0" indent="-22542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ü"/>
            <a:tabLst/>
            <a:defRPr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 active ticket over 30 days – resolved </a:t>
          </a:r>
        </a:p>
      </dgm:t>
    </dgm:pt>
    <dgm:pt modelId="{002571EB-6E89-4AD5-AB25-23A263C726B0}" type="parTrans" cxnId="{D64145B2-88EF-45A6-A772-366135E504C0}">
      <dgm:prSet/>
      <dgm:spPr/>
    </dgm:pt>
    <dgm:pt modelId="{4FCE2BE6-822D-4977-8ED7-5BDB903F0DC3}" type="sibTrans" cxnId="{D64145B2-88EF-45A6-A772-366135E504C0}">
      <dgm:prSet/>
      <dgm:spPr/>
    </dgm:pt>
    <dgm:pt modelId="{ACBA8C7E-7CAB-4587-B556-5864A12DADCE}">
      <dgm:prSet custT="1"/>
      <dgm:spPr>
        <a:noFill/>
        <a:ln>
          <a:noFill/>
        </a:ln>
      </dgm:spPr>
      <dgm:t>
        <a:bodyPr/>
        <a:lstStyle/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Courier New" panose="02070309020205020404" pitchFamily="49" charset="0"/>
            <a:buChar char="o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Online payment launched live on March 21, 2022:</a:t>
          </a:r>
        </a:p>
      </dgm:t>
    </dgm:pt>
    <dgm:pt modelId="{23128511-C63E-4BF2-97A2-C8022C9162FC}" type="parTrans" cxnId="{29E17371-6C83-49A8-B038-EF77E6780150}">
      <dgm:prSet/>
      <dgm:spPr/>
    </dgm:pt>
    <dgm:pt modelId="{0D8C946D-2F93-4B39-83C0-B2ADE48F6AEE}" type="sibTrans" cxnId="{29E17371-6C83-49A8-B038-EF77E6780150}">
      <dgm:prSet/>
      <dgm:spPr/>
    </dgm:pt>
    <dgm:pt modelId="{B9D461AC-6BF6-4439-B8AF-22BAEEF502AC}">
      <dgm:prSet custT="1"/>
      <dgm:spPr>
        <a:noFill/>
        <a:ln>
          <a:noFill/>
        </a:ln>
      </dgm:spPr>
      <dgm:t>
        <a:bodyPr/>
        <a:lstStyle/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Internet:</a:t>
          </a:r>
        </a:p>
      </dgm:t>
    </dgm:pt>
    <dgm:pt modelId="{73DE8213-D742-4F60-AE95-E2763A260B71}" type="parTrans" cxnId="{AE43B6DB-A67F-41CE-91E2-2F937C4902A9}">
      <dgm:prSet/>
      <dgm:spPr/>
    </dgm:pt>
    <dgm:pt modelId="{779B1280-3CEB-4BA3-83B9-70FFBAB6695A}" type="sibTrans" cxnId="{AE43B6DB-A67F-41CE-91E2-2F937C4902A9}">
      <dgm:prSet/>
      <dgm:spPr/>
    </dgm:pt>
    <dgm:pt modelId="{712F5CA2-A88E-44C1-AC5B-5E7284A4360D}">
      <dgm:prSet custT="1"/>
      <dgm:spPr>
        <a:noFill/>
        <a:ln>
          <a:noFill/>
        </a:ln>
      </dgm:spPr>
      <dgm:t>
        <a:bodyPr/>
        <a:lstStyle/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Courier New" panose="02070309020205020404" pitchFamily="49" charset="0"/>
            <a:buChar char="o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All 11 OPA locations now have back up internet service</a:t>
          </a:r>
        </a:p>
      </dgm:t>
    </dgm:pt>
    <dgm:pt modelId="{0F2F6AAD-46BE-4348-9179-503BBAC5693B}" type="parTrans" cxnId="{BEA0F6AA-A71E-48D2-88C0-C92A70791CC9}">
      <dgm:prSet/>
      <dgm:spPr/>
    </dgm:pt>
    <dgm:pt modelId="{F2283FB8-1BC5-4F36-ABDE-0D0454088F26}" type="sibTrans" cxnId="{BEA0F6AA-A71E-48D2-88C0-C92A70791CC9}">
      <dgm:prSet/>
      <dgm:spPr/>
    </dgm:pt>
    <dgm:pt modelId="{47709E9B-EAC2-4CAC-A5CB-0060A817E4A4}">
      <dgm:prSet custT="1"/>
      <dgm:spPr>
        <a:noFill/>
        <a:ln>
          <a:noFill/>
        </a:ln>
      </dgm:spPr>
      <dgm:t>
        <a:bodyPr/>
        <a:lstStyle/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Transitioning from Verizon to Granite:</a:t>
          </a:r>
        </a:p>
      </dgm:t>
    </dgm:pt>
    <dgm:pt modelId="{F1D7ECA9-14E3-49F2-8B59-1513EC728F72}" type="parTrans" cxnId="{B4A96068-D7F0-4ADB-8479-5775B48BC049}">
      <dgm:prSet/>
      <dgm:spPr/>
    </dgm:pt>
    <dgm:pt modelId="{01269496-2087-4A1D-951D-0F9E36C46C1C}" type="sibTrans" cxnId="{B4A96068-D7F0-4ADB-8479-5775B48BC049}">
      <dgm:prSet/>
      <dgm:spPr/>
    </dgm:pt>
    <dgm:pt modelId="{F1B9FE45-D551-4C77-AF0C-0AC31A2C69E8}">
      <dgm:prSet custT="1"/>
      <dgm:spPr>
        <a:noFill/>
        <a:ln>
          <a:noFill/>
        </a:ln>
      </dgm:spPr>
      <dgm:t>
        <a:bodyPr/>
        <a:lstStyle/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Courier New" panose="02070309020205020404" pitchFamily="49" charset="0"/>
            <a:buChar char="o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Basic bill will save more than 10% annually</a:t>
          </a:r>
        </a:p>
      </dgm:t>
    </dgm:pt>
    <dgm:pt modelId="{F06935FB-6CF2-4A83-9C95-3450E2CB0E0B}" type="parTrans" cxnId="{62466BE9-190F-4779-A3DA-613279A21998}">
      <dgm:prSet/>
      <dgm:spPr/>
    </dgm:pt>
    <dgm:pt modelId="{3CE166EC-FED7-4B7A-95DB-B6C430FFBACD}" type="sibTrans" cxnId="{62466BE9-190F-4779-A3DA-613279A21998}">
      <dgm:prSet/>
      <dgm:spPr/>
    </dgm:pt>
    <dgm:pt modelId="{918BF612-9D1C-45D4-B5B0-99230ACF928F}">
      <dgm:prSet custT="1"/>
      <dgm:spPr>
        <a:noFill/>
        <a:ln>
          <a:noFill/>
        </a:ln>
      </dgm:spPr>
      <dgm:t>
        <a:bodyPr/>
        <a:lstStyle/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Hybrid meetings:</a:t>
          </a:r>
        </a:p>
      </dgm:t>
    </dgm:pt>
    <dgm:pt modelId="{7663AF2F-1B1A-4EC5-9796-C642B9BE253F}" type="parTrans" cxnId="{48049436-61A8-49DC-A2D7-4941B2683FA0}">
      <dgm:prSet/>
      <dgm:spPr/>
    </dgm:pt>
    <dgm:pt modelId="{8A786F68-3799-49B9-9B9B-34A45BE24EEA}" type="sibTrans" cxnId="{48049436-61A8-49DC-A2D7-4941B2683FA0}">
      <dgm:prSet/>
      <dgm:spPr/>
    </dgm:pt>
    <dgm:pt modelId="{1D0DC759-965D-473F-B096-088A21DA15C1}">
      <dgm:prSet custT="1"/>
      <dgm:spPr>
        <a:noFill/>
        <a:ln>
          <a:noFill/>
        </a:ln>
      </dgm:spPr>
      <dgm:t>
        <a:bodyPr/>
        <a:lstStyle/>
        <a:p>
          <a:pPr marL="46196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Courier New" panose="02070309020205020404" pitchFamily="49" charset="0"/>
            <a:buChar char="o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Multiple locations now available in Board Room, Golf Meeting Room, Golf Conference Room, and Administration (Peach) Room</a:t>
          </a: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84D129D-F021-4E64-9F67-3FDCFCE15A05}" type="parTrans" cxnId="{D3FCD934-84A6-4BA5-B799-8D01A98C9EDC}">
      <dgm:prSet/>
      <dgm:spPr/>
    </dgm:pt>
    <dgm:pt modelId="{BA26B6CB-DE5C-4C8A-A95E-BE4F6F260F72}" type="sibTrans" cxnId="{D3FCD934-84A6-4BA5-B799-8D01A98C9EDC}">
      <dgm:prSet/>
      <dgm:spPr/>
    </dgm:pt>
    <dgm:pt modelId="{341FFF4B-AFD9-4B69-9A5C-89DD38ED72EA}" type="pres">
      <dgm:prSet presAssocID="{462F5009-0BF7-4DC7-8761-648C3A31CE0C}" presName="diagram" presStyleCnt="0">
        <dgm:presLayoutVars>
          <dgm:dir/>
          <dgm:resizeHandles val="exact"/>
        </dgm:presLayoutVars>
      </dgm:prSet>
      <dgm:spPr/>
    </dgm:pt>
    <dgm:pt modelId="{17F224EC-808A-4A8F-B7DC-2E5B9557C321}" type="pres">
      <dgm:prSet presAssocID="{13B849B3-EE92-4F22-8F7E-142A51942BD8}" presName="node" presStyleLbl="node1" presStyleIdx="0" presStyleCnt="1" custScaleY="115885" custLinFactNeighborY="-7066">
        <dgm:presLayoutVars>
          <dgm:bulletEnabled val="1"/>
        </dgm:presLayoutVars>
      </dgm:prSet>
      <dgm:spPr/>
    </dgm:pt>
  </dgm:ptLst>
  <dgm:cxnLst>
    <dgm:cxn modelId="{6C6CC20F-B28E-4E07-BB03-D6E4E95589DB}" type="presOf" srcId="{13B849B3-EE92-4F22-8F7E-142A51942BD8}" destId="{17F224EC-808A-4A8F-B7DC-2E5B9557C321}" srcOrd="0" destOrd="0" presId="urn:microsoft.com/office/officeart/2005/8/layout/default"/>
    <dgm:cxn modelId="{D3FCD934-84A6-4BA5-B799-8D01A98C9EDC}" srcId="{13B849B3-EE92-4F22-8F7E-142A51942BD8}" destId="{1D0DC759-965D-473F-B096-088A21DA15C1}" srcOrd="11" destOrd="0" parTransId="{A84D129D-F021-4E64-9F67-3FDCFCE15A05}" sibTransId="{BA26B6CB-DE5C-4C8A-A95E-BE4F6F260F72}"/>
    <dgm:cxn modelId="{48049436-61A8-49DC-A2D7-4941B2683FA0}" srcId="{13B849B3-EE92-4F22-8F7E-142A51942BD8}" destId="{918BF612-9D1C-45D4-B5B0-99230ACF928F}" srcOrd="10" destOrd="0" parTransId="{7663AF2F-1B1A-4EC5-9796-C642B9BE253F}" sibTransId="{8A786F68-3799-49B9-9B9B-34A45BE24EEA}"/>
    <dgm:cxn modelId="{A072B25C-5FD3-4086-AC50-B3999FB91461}" type="presOf" srcId="{B9D461AC-6BF6-4439-B8AF-22BAEEF502AC}" destId="{17F224EC-808A-4A8F-B7DC-2E5B9557C321}" srcOrd="0" destOrd="7" presId="urn:microsoft.com/office/officeart/2005/8/layout/default"/>
    <dgm:cxn modelId="{E8A66647-FD9C-4ECE-8DC6-714241809BAE}" type="presOf" srcId="{918BF612-9D1C-45D4-B5B0-99230ACF928F}" destId="{17F224EC-808A-4A8F-B7DC-2E5B9557C321}" srcOrd="0" destOrd="11" presId="urn:microsoft.com/office/officeart/2005/8/layout/default"/>
    <dgm:cxn modelId="{009FFA47-F7B6-4ADE-83E4-BD75732719E2}" type="presOf" srcId="{FC550652-799A-4404-A1AB-3166D7B75885}" destId="{17F224EC-808A-4A8F-B7DC-2E5B9557C321}" srcOrd="0" destOrd="6" presId="urn:microsoft.com/office/officeart/2005/8/layout/default"/>
    <dgm:cxn modelId="{B4A96068-D7F0-4ADB-8479-5775B48BC049}" srcId="{13B849B3-EE92-4F22-8F7E-142A51942BD8}" destId="{47709E9B-EAC2-4CAC-A5CB-0060A817E4A4}" srcOrd="8" destOrd="0" parTransId="{F1D7ECA9-14E3-49F2-8B59-1513EC728F72}" sibTransId="{01269496-2087-4A1D-951D-0F9E36C46C1C}"/>
    <dgm:cxn modelId="{DF5E966B-4BB0-4D03-A2EA-BF1C6644C618}" srcId="{13B849B3-EE92-4F22-8F7E-142A51942BD8}" destId="{E659B1C5-862F-41B4-803E-16064CD7D32F}" srcOrd="3" destOrd="0" parTransId="{E81C7EF9-8B0E-4AD4-AE85-B414D5FE4C33}" sibTransId="{2855B08C-A823-41CD-8E41-A985E3F11B0C}"/>
    <dgm:cxn modelId="{29E17371-6C83-49A8-B038-EF77E6780150}" srcId="{13B849B3-EE92-4F22-8F7E-142A51942BD8}" destId="{ACBA8C7E-7CAB-4587-B556-5864A12DADCE}" srcOrd="1" destOrd="0" parTransId="{23128511-C63E-4BF2-97A2-C8022C9162FC}" sibTransId="{0D8C946D-2F93-4B39-83C0-B2ADE48F6AEE}"/>
    <dgm:cxn modelId="{F1149256-4846-48E4-9448-7313A86590DD}" type="presOf" srcId="{C8330427-0822-4E52-B101-8F71B7704093}" destId="{17F224EC-808A-4A8F-B7DC-2E5B9557C321}" srcOrd="0" destOrd="1" presId="urn:microsoft.com/office/officeart/2005/8/layout/default"/>
    <dgm:cxn modelId="{2431257B-6215-409A-A5EA-776FCF225ED4}" srcId="{462F5009-0BF7-4DC7-8761-648C3A31CE0C}" destId="{13B849B3-EE92-4F22-8F7E-142A51942BD8}" srcOrd="0" destOrd="0" parTransId="{A403FB1D-0A94-496E-995F-4AAC8EFE8D61}" sibTransId="{6BFC6230-1E06-4372-97E4-3FE1629361ED}"/>
    <dgm:cxn modelId="{FBC02087-F449-4DF9-9B66-D8E7ED30A820}" type="presOf" srcId="{712F5CA2-A88E-44C1-AC5B-5E7284A4360D}" destId="{17F224EC-808A-4A8F-B7DC-2E5B9557C321}" srcOrd="0" destOrd="8" presId="urn:microsoft.com/office/officeart/2005/8/layout/default"/>
    <dgm:cxn modelId="{86EDF888-85B8-46C7-A8A1-07CCBB34893B}" type="presOf" srcId="{1D0DC759-965D-473F-B096-088A21DA15C1}" destId="{17F224EC-808A-4A8F-B7DC-2E5B9557C321}" srcOrd="0" destOrd="12" presId="urn:microsoft.com/office/officeart/2005/8/layout/default"/>
    <dgm:cxn modelId="{7A1ACD95-280A-43DC-8026-49AE2AC7B839}" type="presOf" srcId="{E659B1C5-862F-41B4-803E-16064CD7D32F}" destId="{17F224EC-808A-4A8F-B7DC-2E5B9557C321}" srcOrd="0" destOrd="4" presId="urn:microsoft.com/office/officeart/2005/8/layout/default"/>
    <dgm:cxn modelId="{2FD03198-9BF6-44C2-8263-13A72F81635D}" srcId="{13B849B3-EE92-4F22-8F7E-142A51942BD8}" destId="{89F31CB1-6F00-4666-B541-690147AF84B2}" srcOrd="4" destOrd="0" parTransId="{735B0585-7DDA-4950-B1AB-A11ACC0B72F3}" sibTransId="{DB3DF1BD-9885-4799-9601-12CF4DBFEB81}"/>
    <dgm:cxn modelId="{555DDEA7-E892-4FC8-86E2-9809078E481C}" type="presOf" srcId="{89F31CB1-6F00-4666-B541-690147AF84B2}" destId="{17F224EC-808A-4A8F-B7DC-2E5B9557C321}" srcOrd="0" destOrd="5" presId="urn:microsoft.com/office/officeart/2005/8/layout/default"/>
    <dgm:cxn modelId="{BEA0F6AA-A71E-48D2-88C0-C92A70791CC9}" srcId="{13B849B3-EE92-4F22-8F7E-142A51942BD8}" destId="{712F5CA2-A88E-44C1-AC5B-5E7284A4360D}" srcOrd="7" destOrd="0" parTransId="{0F2F6AAD-46BE-4348-9179-503BBAC5693B}" sibTransId="{F2283FB8-1BC5-4F36-ABDE-0D0454088F26}"/>
    <dgm:cxn modelId="{D64145B2-88EF-45A6-A772-366135E504C0}" srcId="{13B849B3-EE92-4F22-8F7E-142A51942BD8}" destId="{FC550652-799A-4404-A1AB-3166D7B75885}" srcOrd="5" destOrd="0" parTransId="{002571EB-6E89-4AD5-AB25-23A263C726B0}" sibTransId="{4FCE2BE6-822D-4977-8ED7-5BDB903F0DC3}"/>
    <dgm:cxn modelId="{C42C10B4-F797-4EC8-8999-7F1B4B399CA1}" type="presOf" srcId="{F1B9FE45-D551-4C77-AF0C-0AC31A2C69E8}" destId="{17F224EC-808A-4A8F-B7DC-2E5B9557C321}" srcOrd="0" destOrd="10" presId="urn:microsoft.com/office/officeart/2005/8/layout/default"/>
    <dgm:cxn modelId="{9CE26BB8-8349-42AB-87C5-08CAAB603DEE}" srcId="{13B849B3-EE92-4F22-8F7E-142A51942BD8}" destId="{A418886D-3750-4EC9-A306-EA1695300F75}" srcOrd="2" destOrd="0" parTransId="{442987F9-A916-4F61-A7AC-8D417A3F0C9D}" sibTransId="{0216B883-7C78-4CD2-BC08-D11F9EA2862B}"/>
    <dgm:cxn modelId="{C6A483B8-C8A1-4F81-B127-BCA5EFA8B70B}" type="presOf" srcId="{462F5009-0BF7-4DC7-8761-648C3A31CE0C}" destId="{341FFF4B-AFD9-4B69-9A5C-89DD38ED72EA}" srcOrd="0" destOrd="0" presId="urn:microsoft.com/office/officeart/2005/8/layout/default"/>
    <dgm:cxn modelId="{EAFBE3C1-EF27-44F1-9C84-F43E79E480F8}" type="presOf" srcId="{47709E9B-EAC2-4CAC-A5CB-0060A817E4A4}" destId="{17F224EC-808A-4A8F-B7DC-2E5B9557C321}" srcOrd="0" destOrd="9" presId="urn:microsoft.com/office/officeart/2005/8/layout/default"/>
    <dgm:cxn modelId="{AE43B6DB-A67F-41CE-91E2-2F937C4902A9}" srcId="{13B849B3-EE92-4F22-8F7E-142A51942BD8}" destId="{B9D461AC-6BF6-4439-B8AF-22BAEEF502AC}" srcOrd="6" destOrd="0" parTransId="{73DE8213-D742-4F60-AE95-E2763A260B71}" sibTransId="{779B1280-3CEB-4BA3-83B9-70FFBAB6695A}"/>
    <dgm:cxn modelId="{4511F3E1-1E88-4868-A24F-70B4A98D5660}" type="presOf" srcId="{ACBA8C7E-7CAB-4587-B556-5864A12DADCE}" destId="{17F224EC-808A-4A8F-B7DC-2E5B9557C321}" srcOrd="0" destOrd="2" presId="urn:microsoft.com/office/officeart/2005/8/layout/default"/>
    <dgm:cxn modelId="{62466BE9-190F-4779-A3DA-613279A21998}" srcId="{13B849B3-EE92-4F22-8F7E-142A51942BD8}" destId="{F1B9FE45-D551-4C77-AF0C-0AC31A2C69E8}" srcOrd="9" destOrd="0" parTransId="{F06935FB-6CF2-4A83-9C95-3450E2CB0E0B}" sibTransId="{3CE166EC-FED7-4B7A-95DB-B6C430FFBACD}"/>
    <dgm:cxn modelId="{E60C3BF0-18D6-417A-B9AF-8FFD8D460D35}" type="presOf" srcId="{A418886D-3750-4EC9-A306-EA1695300F75}" destId="{17F224EC-808A-4A8F-B7DC-2E5B9557C321}" srcOrd="0" destOrd="3" presId="urn:microsoft.com/office/officeart/2005/8/layout/default"/>
    <dgm:cxn modelId="{386085F2-9FBD-4522-949E-142CE8E8A297}" srcId="{13B849B3-EE92-4F22-8F7E-142A51942BD8}" destId="{C8330427-0822-4E52-B101-8F71B7704093}" srcOrd="0" destOrd="0" parTransId="{50838DAC-9624-48C2-A863-AB02E02EDFB2}" sibTransId="{3C3F3C89-C0AA-4665-A4CF-A6FE61D29742}"/>
    <dgm:cxn modelId="{14DFBC19-D3A1-4154-B6C1-2C201F856D38}" type="presParOf" srcId="{341FFF4B-AFD9-4B69-9A5C-89DD38ED72EA}" destId="{17F224EC-808A-4A8F-B7DC-2E5B9557C321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2F5009-0BF7-4DC7-8761-648C3A31CE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849B3-EE92-4F22-8F7E-142A51942BD8}">
      <dgm:prSet custT="1"/>
      <dgm:spPr>
        <a:noFill/>
        <a:ln>
          <a:noFill/>
        </a:ln>
      </dgm:spPr>
      <dgm:t>
        <a:bodyPr/>
        <a:lstStyle/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North Gate Bridge Lights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FC6230-1E06-4372-97E4-3FE1629361ED}" type="sibTrans" cxnId="{2431257B-6215-409A-A5EA-776FCF225ED4}">
      <dgm:prSet/>
      <dgm:spPr/>
      <dgm:t>
        <a:bodyPr/>
        <a:lstStyle/>
        <a:p>
          <a:endParaRPr lang="en-US" sz="1600"/>
        </a:p>
      </dgm:t>
    </dgm:pt>
    <dgm:pt modelId="{A403FB1D-0A94-496E-995F-4AAC8EFE8D61}" type="parTrans" cxnId="{2431257B-6215-409A-A5EA-776FCF225ED4}">
      <dgm:prSet/>
      <dgm:spPr/>
      <dgm:t>
        <a:bodyPr/>
        <a:lstStyle/>
        <a:p>
          <a:endParaRPr lang="en-US" sz="1600"/>
        </a:p>
      </dgm:t>
    </dgm:pt>
    <dgm:pt modelId="{C8330427-0822-4E52-B101-8F71B7704093}">
      <dgm:prSet custT="1"/>
      <dgm:spPr>
        <a:noFill/>
        <a:ln>
          <a:noFill/>
        </a:ln>
      </dgm:spPr>
      <dgm:t>
        <a:bodyPr/>
        <a:lstStyle/>
        <a:p>
          <a:pPr marL="231775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 base to be installed (after locate) for the pole lights – estimate 2 weeks</a:t>
          </a:r>
        </a:p>
      </dgm:t>
    </dgm:pt>
    <dgm:pt modelId="{3C3F3C89-C0AA-4665-A4CF-A6FE61D29742}" type="sibTrans" cxnId="{386085F2-9FBD-4522-949E-142CE8E8A297}">
      <dgm:prSet/>
      <dgm:spPr/>
      <dgm:t>
        <a:bodyPr/>
        <a:lstStyle/>
        <a:p>
          <a:endParaRPr lang="en-US" sz="1600"/>
        </a:p>
      </dgm:t>
    </dgm:pt>
    <dgm:pt modelId="{50838DAC-9624-48C2-A863-AB02E02EDFB2}" type="parTrans" cxnId="{386085F2-9FBD-4522-949E-142CE8E8A297}">
      <dgm:prSet/>
      <dgm:spPr/>
      <dgm:t>
        <a:bodyPr/>
        <a:lstStyle/>
        <a:p>
          <a:endParaRPr lang="en-US" sz="1600"/>
        </a:p>
      </dgm:t>
    </dgm:pt>
    <dgm:pt modelId="{6412D426-26B0-4F06-A4B7-5F66D9C3B598}">
      <dgm:prSet custT="1"/>
      <dgm:spPr>
        <a:noFill/>
        <a:ln>
          <a:noFill/>
        </a:ln>
      </dgm:spPr>
      <dgm:t>
        <a:bodyPr/>
        <a:lstStyle/>
        <a:p>
          <a:pPr marL="231775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167FC7-6600-455B-AF65-2E86886F004A}" type="sibTrans" cxnId="{0533999B-AE0D-41B0-9213-8918D8189FD7}">
      <dgm:prSet/>
      <dgm:spPr/>
      <dgm:t>
        <a:bodyPr/>
        <a:lstStyle/>
        <a:p>
          <a:endParaRPr lang="en-US"/>
        </a:p>
      </dgm:t>
    </dgm:pt>
    <dgm:pt modelId="{56CE902D-020A-4AC7-8665-F1DC4E210D4E}" type="parTrans" cxnId="{0533999B-AE0D-41B0-9213-8918D8189FD7}">
      <dgm:prSet/>
      <dgm:spPr/>
      <dgm:t>
        <a:bodyPr/>
        <a:lstStyle/>
        <a:p>
          <a:endParaRPr lang="en-US"/>
        </a:p>
      </dgm:t>
    </dgm:pt>
    <dgm:pt modelId="{1023890A-290A-44A2-B951-E5F3E146598B}">
      <dgm:prSet custT="1"/>
      <dgm:spPr>
        <a:noFill/>
        <a:ln>
          <a:noFill/>
        </a:ln>
      </dgm:spPr>
      <dgm:t>
        <a:bodyPr/>
        <a:lstStyle/>
        <a:p>
          <a:pPr marL="231775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D75B41-4F6B-46D0-9071-1A27260686BF}" type="parTrans" cxnId="{5B542140-27E0-42DA-B89F-E9B0C1A3EC59}">
      <dgm:prSet/>
      <dgm:spPr/>
      <dgm:t>
        <a:bodyPr/>
        <a:lstStyle/>
        <a:p>
          <a:endParaRPr lang="en-US"/>
        </a:p>
      </dgm:t>
    </dgm:pt>
    <dgm:pt modelId="{B5BE35EA-A69D-4C62-8D3C-B634FDF9EE82}" type="sibTrans" cxnId="{5B542140-27E0-42DA-B89F-E9B0C1A3EC59}">
      <dgm:prSet/>
      <dgm:spPr/>
      <dgm:t>
        <a:bodyPr/>
        <a:lstStyle/>
        <a:p>
          <a:endParaRPr lang="en-US"/>
        </a:p>
      </dgm:t>
    </dgm:pt>
    <dgm:pt modelId="{AB435E9B-4D5A-4DBE-BC6A-5D2B00F9D2C3}">
      <dgm:prSet custT="1"/>
      <dgm:spPr>
        <a:noFill/>
        <a:ln>
          <a:noFill/>
        </a:ln>
      </dgm:spPr>
      <dgm:t>
        <a:bodyPr/>
        <a:lstStyle/>
        <a:p>
          <a:pPr marL="231775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Once concrete sets, 4 pole lights will be installed (10 days after concrete work)</a:t>
          </a:r>
        </a:p>
      </dgm:t>
    </dgm:pt>
    <dgm:pt modelId="{AE634228-D3A2-48BD-8ABA-8069D3F7DCB2}" type="parTrans" cxnId="{65A18E94-B43E-4C15-90C4-E9CEDB7ADD0D}">
      <dgm:prSet/>
      <dgm:spPr/>
      <dgm:t>
        <a:bodyPr/>
        <a:lstStyle/>
        <a:p>
          <a:endParaRPr lang="en-US"/>
        </a:p>
      </dgm:t>
    </dgm:pt>
    <dgm:pt modelId="{2C9C017A-C01A-4A36-8538-6C4EDE4A835D}" type="sibTrans" cxnId="{65A18E94-B43E-4C15-90C4-E9CEDB7ADD0D}">
      <dgm:prSet/>
      <dgm:spPr/>
      <dgm:t>
        <a:bodyPr/>
        <a:lstStyle/>
        <a:p>
          <a:endParaRPr lang="en-US"/>
        </a:p>
      </dgm:t>
    </dgm:pt>
    <dgm:pt modelId="{4FD101A0-F8C3-415D-87DC-B0E1088618F4}">
      <dgm:prSet custT="1"/>
      <dgm:spPr>
        <a:noFill/>
        <a:ln>
          <a:noFill/>
        </a:ln>
      </dgm:spPr>
      <dgm:t>
        <a:bodyPr/>
        <a:lstStyle/>
        <a:p>
          <a:pPr marL="231775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Bridge lights will be installed one side at a time – only one side of bridge will be open</a:t>
          </a:r>
        </a:p>
      </dgm:t>
    </dgm:pt>
    <dgm:pt modelId="{7955BE03-9D49-4251-A511-57419087480F}" type="parTrans" cxnId="{3BC16B6E-BAB4-45E1-8701-FE455966CDB2}">
      <dgm:prSet/>
      <dgm:spPr/>
      <dgm:t>
        <a:bodyPr/>
        <a:lstStyle/>
        <a:p>
          <a:endParaRPr lang="en-US"/>
        </a:p>
      </dgm:t>
    </dgm:pt>
    <dgm:pt modelId="{7AC73802-4EFE-4049-84C3-889228E99AC1}" type="sibTrans" cxnId="{3BC16B6E-BAB4-45E1-8701-FE455966CDB2}">
      <dgm:prSet/>
      <dgm:spPr/>
      <dgm:t>
        <a:bodyPr/>
        <a:lstStyle/>
        <a:p>
          <a:endParaRPr lang="en-US"/>
        </a:p>
      </dgm:t>
    </dgm:pt>
    <dgm:pt modelId="{34EC1D85-0929-460B-9D61-C9D6E427F13B}">
      <dgm:prSet custT="1"/>
      <dgm:spPr>
        <a:noFill/>
        <a:ln>
          <a:noFill/>
        </a:ln>
      </dgm:spPr>
      <dgm:t>
        <a:bodyPr/>
        <a:lstStyle/>
        <a:p>
          <a:pPr marL="231775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Estimated completion of project:  3 weeks from locate for utilities</a:t>
          </a:r>
        </a:p>
      </dgm:t>
    </dgm:pt>
    <dgm:pt modelId="{8F4CE293-98D5-434A-939B-45B3E5A8409E}" type="parTrans" cxnId="{27D96DF7-0944-484F-888C-42FDECD3EB39}">
      <dgm:prSet/>
      <dgm:spPr/>
      <dgm:t>
        <a:bodyPr/>
        <a:lstStyle/>
        <a:p>
          <a:endParaRPr lang="en-US"/>
        </a:p>
      </dgm:t>
    </dgm:pt>
    <dgm:pt modelId="{066E4AB8-320B-4D4B-931C-4E76C716219D}" type="sibTrans" cxnId="{27D96DF7-0944-484F-888C-42FDECD3EB39}">
      <dgm:prSet/>
      <dgm:spPr/>
      <dgm:t>
        <a:bodyPr/>
        <a:lstStyle/>
        <a:p>
          <a:endParaRPr lang="en-US"/>
        </a:p>
      </dgm:t>
    </dgm:pt>
    <dgm:pt modelId="{E4CA6AB6-CCD8-406C-86DB-0C40C6F02C0A}">
      <dgm:prSet custT="1"/>
      <dgm:spPr>
        <a:noFill/>
        <a:ln>
          <a:noFill/>
        </a:ln>
      </dgm:spPr>
      <dgm:t>
        <a:bodyPr/>
        <a:lstStyle/>
        <a:p>
          <a:pPr marL="231775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Waiting on Miss Utility for locate to be performed</a:t>
          </a:r>
        </a:p>
      </dgm:t>
    </dgm:pt>
    <dgm:pt modelId="{9A2A58EE-10D8-4602-A0F8-488F5CB01496}" type="parTrans" cxnId="{32CA3C35-20EC-49A9-A240-82910F9E0616}">
      <dgm:prSet/>
      <dgm:spPr/>
      <dgm:t>
        <a:bodyPr/>
        <a:lstStyle/>
        <a:p>
          <a:endParaRPr lang="en-US"/>
        </a:p>
      </dgm:t>
    </dgm:pt>
    <dgm:pt modelId="{338CFB7D-713F-4B3A-A121-54CD5130B6F3}" type="sibTrans" cxnId="{32CA3C35-20EC-49A9-A240-82910F9E0616}">
      <dgm:prSet/>
      <dgm:spPr/>
      <dgm:t>
        <a:bodyPr/>
        <a:lstStyle/>
        <a:p>
          <a:endParaRPr lang="en-US"/>
        </a:p>
      </dgm:t>
    </dgm:pt>
    <dgm:pt modelId="{341FFF4B-AFD9-4B69-9A5C-89DD38ED72EA}" type="pres">
      <dgm:prSet presAssocID="{462F5009-0BF7-4DC7-8761-648C3A31CE0C}" presName="diagram" presStyleCnt="0">
        <dgm:presLayoutVars>
          <dgm:dir/>
          <dgm:resizeHandles val="exact"/>
        </dgm:presLayoutVars>
      </dgm:prSet>
      <dgm:spPr/>
    </dgm:pt>
    <dgm:pt modelId="{17F224EC-808A-4A8F-B7DC-2E5B9557C321}" type="pres">
      <dgm:prSet presAssocID="{13B849B3-EE92-4F22-8F7E-142A51942BD8}" presName="node" presStyleLbl="node1" presStyleIdx="0" presStyleCnt="1" custScaleX="95043" custScaleY="180407" custLinFactNeighborY="-7066">
        <dgm:presLayoutVars>
          <dgm:bulletEnabled val="1"/>
        </dgm:presLayoutVars>
      </dgm:prSet>
      <dgm:spPr/>
    </dgm:pt>
  </dgm:ptLst>
  <dgm:cxnLst>
    <dgm:cxn modelId="{6C6CC20F-B28E-4E07-BB03-D6E4E95589DB}" type="presOf" srcId="{13B849B3-EE92-4F22-8F7E-142A51942BD8}" destId="{17F224EC-808A-4A8F-B7DC-2E5B9557C321}" srcOrd="0" destOrd="0" presId="urn:microsoft.com/office/officeart/2005/8/layout/default"/>
    <dgm:cxn modelId="{04563225-BFC6-485A-92E7-D7A99844B1E4}" type="presOf" srcId="{AB435E9B-4D5A-4DBE-BC6A-5D2B00F9D2C3}" destId="{17F224EC-808A-4A8F-B7DC-2E5B9557C321}" srcOrd="0" destOrd="3" presId="urn:microsoft.com/office/officeart/2005/8/layout/default"/>
    <dgm:cxn modelId="{32CA3C35-20EC-49A9-A240-82910F9E0616}" srcId="{13B849B3-EE92-4F22-8F7E-142A51942BD8}" destId="{E4CA6AB6-CCD8-406C-86DB-0C40C6F02C0A}" srcOrd="0" destOrd="0" parTransId="{9A2A58EE-10D8-4602-A0F8-488F5CB01496}" sibTransId="{338CFB7D-713F-4B3A-A121-54CD5130B6F3}"/>
    <dgm:cxn modelId="{5B542140-27E0-42DA-B89F-E9B0C1A3EC59}" srcId="{13B849B3-EE92-4F22-8F7E-142A51942BD8}" destId="{1023890A-290A-44A2-B951-E5F3E146598B}" srcOrd="5" destOrd="0" parTransId="{9ED75B41-4F6B-46D0-9071-1A27260686BF}" sibTransId="{B5BE35EA-A69D-4C62-8D3C-B634FDF9EE82}"/>
    <dgm:cxn modelId="{3BC16B6E-BAB4-45E1-8701-FE455966CDB2}" srcId="{13B849B3-EE92-4F22-8F7E-142A51942BD8}" destId="{4FD101A0-F8C3-415D-87DC-B0E1088618F4}" srcOrd="3" destOrd="0" parTransId="{7955BE03-9D49-4251-A511-57419087480F}" sibTransId="{7AC73802-4EFE-4049-84C3-889228E99AC1}"/>
    <dgm:cxn modelId="{F1149256-4846-48E4-9448-7313A86590DD}" type="presOf" srcId="{C8330427-0822-4E52-B101-8F71B7704093}" destId="{17F224EC-808A-4A8F-B7DC-2E5B9557C321}" srcOrd="0" destOrd="2" presId="urn:microsoft.com/office/officeart/2005/8/layout/default"/>
    <dgm:cxn modelId="{7ED1FA78-29E7-4405-A647-033E2927404A}" type="presOf" srcId="{34EC1D85-0929-460B-9D61-C9D6E427F13B}" destId="{17F224EC-808A-4A8F-B7DC-2E5B9557C321}" srcOrd="0" destOrd="5" presId="urn:microsoft.com/office/officeart/2005/8/layout/default"/>
    <dgm:cxn modelId="{2431257B-6215-409A-A5EA-776FCF225ED4}" srcId="{462F5009-0BF7-4DC7-8761-648C3A31CE0C}" destId="{13B849B3-EE92-4F22-8F7E-142A51942BD8}" srcOrd="0" destOrd="0" parTransId="{A403FB1D-0A94-496E-995F-4AAC8EFE8D61}" sibTransId="{6BFC6230-1E06-4372-97E4-3FE1629361ED}"/>
    <dgm:cxn modelId="{65A18E94-B43E-4C15-90C4-E9CEDB7ADD0D}" srcId="{13B849B3-EE92-4F22-8F7E-142A51942BD8}" destId="{AB435E9B-4D5A-4DBE-BC6A-5D2B00F9D2C3}" srcOrd="2" destOrd="0" parTransId="{AE634228-D3A2-48BD-8ABA-8069D3F7DCB2}" sibTransId="{2C9C017A-C01A-4A36-8538-6C4EDE4A835D}"/>
    <dgm:cxn modelId="{0533999B-AE0D-41B0-9213-8918D8189FD7}" srcId="{13B849B3-EE92-4F22-8F7E-142A51942BD8}" destId="{6412D426-26B0-4F06-A4B7-5F66D9C3B598}" srcOrd="6" destOrd="0" parTransId="{56CE902D-020A-4AC7-8665-F1DC4E210D4E}" sibTransId="{31167FC7-6600-455B-AF65-2E86886F004A}"/>
    <dgm:cxn modelId="{7CB0439E-9EDB-432B-B404-A27742C72C89}" type="presOf" srcId="{4FD101A0-F8C3-415D-87DC-B0E1088618F4}" destId="{17F224EC-808A-4A8F-B7DC-2E5B9557C321}" srcOrd="0" destOrd="4" presId="urn:microsoft.com/office/officeart/2005/8/layout/default"/>
    <dgm:cxn modelId="{20E2A8AE-311A-4A45-BE0D-B84784899730}" type="presOf" srcId="{6412D426-26B0-4F06-A4B7-5F66D9C3B598}" destId="{17F224EC-808A-4A8F-B7DC-2E5B9557C321}" srcOrd="0" destOrd="7" presId="urn:microsoft.com/office/officeart/2005/8/layout/default"/>
    <dgm:cxn modelId="{C6A483B8-C8A1-4F81-B127-BCA5EFA8B70B}" type="presOf" srcId="{462F5009-0BF7-4DC7-8761-648C3A31CE0C}" destId="{341FFF4B-AFD9-4B69-9A5C-89DD38ED72EA}" srcOrd="0" destOrd="0" presId="urn:microsoft.com/office/officeart/2005/8/layout/default"/>
    <dgm:cxn modelId="{9BBF5ACD-6A43-44B6-8016-F50684C9FEEB}" type="presOf" srcId="{E4CA6AB6-CCD8-406C-86DB-0C40C6F02C0A}" destId="{17F224EC-808A-4A8F-B7DC-2E5B9557C321}" srcOrd="0" destOrd="1" presId="urn:microsoft.com/office/officeart/2005/8/layout/default"/>
    <dgm:cxn modelId="{386085F2-9FBD-4522-949E-142CE8E8A297}" srcId="{13B849B3-EE92-4F22-8F7E-142A51942BD8}" destId="{C8330427-0822-4E52-B101-8F71B7704093}" srcOrd="1" destOrd="0" parTransId="{50838DAC-9624-48C2-A863-AB02E02EDFB2}" sibTransId="{3C3F3C89-C0AA-4665-A4CF-A6FE61D29742}"/>
    <dgm:cxn modelId="{27D96DF7-0944-484F-888C-42FDECD3EB39}" srcId="{13B849B3-EE92-4F22-8F7E-142A51942BD8}" destId="{34EC1D85-0929-460B-9D61-C9D6E427F13B}" srcOrd="4" destOrd="0" parTransId="{8F4CE293-98D5-434A-939B-45B3E5A8409E}" sibTransId="{066E4AB8-320B-4D4B-931C-4E76C716219D}"/>
    <dgm:cxn modelId="{052122FA-AC06-4F5C-A2A8-006C9307E408}" type="presOf" srcId="{1023890A-290A-44A2-B951-E5F3E146598B}" destId="{17F224EC-808A-4A8F-B7DC-2E5B9557C321}" srcOrd="0" destOrd="6" presId="urn:microsoft.com/office/officeart/2005/8/layout/default"/>
    <dgm:cxn modelId="{14DFBC19-D3A1-4154-B6C1-2C201F856D38}" type="presParOf" srcId="{341FFF4B-AFD9-4B69-9A5C-89DD38ED72EA}" destId="{17F224EC-808A-4A8F-B7DC-2E5B9557C321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2F5009-0BF7-4DC7-8761-648C3A31CE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849B3-EE92-4F22-8F7E-142A51942BD8}">
      <dgm:prSet custT="1"/>
      <dgm:spPr>
        <a:noFill/>
        <a:ln>
          <a:noFill/>
        </a:ln>
      </dgm:spPr>
      <dgm:t>
        <a:bodyPr/>
        <a:lstStyle/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Road Striping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FC6230-1E06-4372-97E4-3FE1629361ED}" type="sibTrans" cxnId="{2431257B-6215-409A-A5EA-776FCF225ED4}">
      <dgm:prSet/>
      <dgm:spPr/>
      <dgm:t>
        <a:bodyPr/>
        <a:lstStyle/>
        <a:p>
          <a:endParaRPr lang="en-US" sz="1600"/>
        </a:p>
      </dgm:t>
    </dgm:pt>
    <dgm:pt modelId="{A403FB1D-0A94-496E-995F-4AAC8EFE8D61}" type="parTrans" cxnId="{2431257B-6215-409A-A5EA-776FCF225ED4}">
      <dgm:prSet/>
      <dgm:spPr/>
      <dgm:t>
        <a:bodyPr/>
        <a:lstStyle/>
        <a:p>
          <a:endParaRPr lang="en-US" sz="1600"/>
        </a:p>
      </dgm:t>
    </dgm:pt>
    <dgm:pt modelId="{145AC79E-F9CB-46D8-91F4-8991A1D87060}">
      <dgm:prSet custT="1"/>
      <dgm:spPr>
        <a:noFill/>
        <a:ln>
          <a:noFill/>
        </a:ln>
      </dgm:spPr>
      <dgm:t>
        <a:bodyPr/>
        <a:lstStyle/>
        <a:p>
          <a:pPr marL="231775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Line striping:</a:t>
          </a:r>
        </a:p>
      </dgm:t>
    </dgm:pt>
    <dgm:pt modelId="{65784124-2D71-4A29-874E-0428669D6FE4}" type="parTrans" cxnId="{7A2C64B0-8E8D-41F5-AF80-0003B902CCFB}">
      <dgm:prSet/>
      <dgm:spPr/>
    </dgm:pt>
    <dgm:pt modelId="{C3E856F3-2142-451D-88B2-73EA1D8C567D}" type="sibTrans" cxnId="{7A2C64B0-8E8D-41F5-AF80-0003B902CCFB}">
      <dgm:prSet/>
      <dgm:spPr/>
    </dgm:pt>
    <dgm:pt modelId="{20DF9144-9017-4642-AD23-C34DE5196155}">
      <dgm:prSet custT="1"/>
      <dgm:spPr>
        <a:noFill/>
        <a:ln>
          <a:noFill/>
        </a:ln>
      </dgm:spPr>
      <dgm:t>
        <a:bodyPr/>
        <a:lstStyle/>
        <a:p>
          <a:pPr marL="461963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Bid being presented today for $18,300 for Alpha Space Control Company (same company used by Worcester County)</a:t>
          </a:r>
        </a:p>
      </dgm:t>
    </dgm:pt>
    <dgm:pt modelId="{FDC0A81F-C1CE-4BFD-BFE1-1CD25FA1E123}" type="parTrans" cxnId="{8E4EFE9E-C3CA-4BA8-8135-4139127BD3BA}">
      <dgm:prSet/>
      <dgm:spPr/>
    </dgm:pt>
    <dgm:pt modelId="{91460B8C-CAEE-4E17-88C5-074E4593ED9F}" type="sibTrans" cxnId="{8E4EFE9E-C3CA-4BA8-8135-4139127BD3BA}">
      <dgm:prSet/>
      <dgm:spPr/>
    </dgm:pt>
    <dgm:pt modelId="{D08A179D-599D-439B-BF59-A6A030EFDFDB}">
      <dgm:prSet custT="1"/>
      <dgm:spPr>
        <a:noFill/>
        <a:ln>
          <a:noFill/>
        </a:ln>
      </dgm:spPr>
      <dgm:t>
        <a:bodyPr/>
        <a:lstStyle/>
        <a:p>
          <a:pPr marL="231775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Other striping projects</a:t>
          </a:r>
        </a:p>
      </dgm:t>
    </dgm:pt>
    <dgm:pt modelId="{F4CB8DA9-F214-4B77-8BE4-AD5AC67E9FF5}" type="parTrans" cxnId="{861EFB91-947E-42CB-85D5-3307036C4429}">
      <dgm:prSet/>
      <dgm:spPr/>
    </dgm:pt>
    <dgm:pt modelId="{EA59C238-92D6-4F4B-B92E-AA2CB3C66B2B}" type="sibTrans" cxnId="{861EFB91-947E-42CB-85D5-3307036C4429}">
      <dgm:prSet/>
      <dgm:spPr/>
    </dgm:pt>
    <dgm:pt modelId="{6412D426-26B0-4F06-A4B7-5F66D9C3B598}">
      <dgm:prSet custT="1"/>
      <dgm:spPr>
        <a:noFill/>
        <a:ln>
          <a:noFill/>
        </a:ln>
      </dgm:spPr>
      <dgm:t>
        <a:bodyPr/>
        <a:lstStyle/>
        <a:p>
          <a:pPr marL="231775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167FC7-6600-455B-AF65-2E86886F004A}" type="sibTrans" cxnId="{0533999B-AE0D-41B0-9213-8918D8189FD7}">
      <dgm:prSet/>
      <dgm:spPr/>
    </dgm:pt>
    <dgm:pt modelId="{56CE902D-020A-4AC7-8665-F1DC4E210D4E}" type="parTrans" cxnId="{0533999B-AE0D-41B0-9213-8918D8189FD7}">
      <dgm:prSet/>
      <dgm:spPr/>
    </dgm:pt>
    <dgm:pt modelId="{1023890A-290A-44A2-B951-E5F3E146598B}">
      <dgm:prSet custT="1"/>
      <dgm:spPr>
        <a:noFill/>
        <a:ln>
          <a:noFill/>
        </a:ln>
      </dgm:spPr>
      <dgm:t>
        <a:bodyPr/>
        <a:lstStyle/>
        <a:p>
          <a:pPr marL="231775" marR="0" lvl="0" indent="-231775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D75B41-4F6B-46D0-9071-1A27260686BF}" type="parTrans" cxnId="{5B542140-27E0-42DA-B89F-E9B0C1A3EC59}">
      <dgm:prSet/>
      <dgm:spPr/>
    </dgm:pt>
    <dgm:pt modelId="{B5BE35EA-A69D-4C62-8D3C-B634FDF9EE82}" type="sibTrans" cxnId="{5B542140-27E0-42DA-B89F-E9B0C1A3EC59}">
      <dgm:prSet/>
      <dgm:spPr/>
    </dgm:pt>
    <dgm:pt modelId="{BC1F8E1C-7E64-4169-8669-C18B71601F4D}">
      <dgm:prSet custT="1"/>
      <dgm:spPr>
        <a:noFill/>
        <a:ln>
          <a:noFill/>
        </a:ln>
      </dgm:spPr>
      <dgm:t>
        <a:bodyPr/>
        <a:lstStyle/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Golf cart crossings at Golf Course (Hingham Lane, </a:t>
          </a:r>
          <a:r>
            <a:rPr lang="en-US" sz="18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Borderlinks</a:t>
          </a: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and Drawbridge) – completed 7/11/22</a:t>
          </a:r>
        </a:p>
      </dgm:t>
    </dgm:pt>
    <dgm:pt modelId="{4432DB39-1B76-4BAE-9EBE-30F73BE47AA6}" type="parTrans" cxnId="{25990E31-7BCD-42BB-BC35-2374DEB3C806}">
      <dgm:prSet/>
      <dgm:spPr/>
    </dgm:pt>
    <dgm:pt modelId="{FB60D7BE-5B16-4A92-81ED-4FD1FDCFA884}" type="sibTrans" cxnId="{25990E31-7BCD-42BB-BC35-2374DEB3C806}">
      <dgm:prSet/>
      <dgm:spPr/>
    </dgm:pt>
    <dgm:pt modelId="{B3CFC05D-0BC8-4CE6-B397-7FFB80B4EF5A}">
      <dgm:prSet custT="1"/>
      <dgm:spPr>
        <a:noFill/>
        <a:ln>
          <a:noFill/>
        </a:ln>
      </dgm:spPr>
      <dgm:t>
        <a:bodyPr/>
        <a:lstStyle/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Helicopter pad – completed 7/11/22</a:t>
          </a:r>
        </a:p>
      </dgm:t>
    </dgm:pt>
    <dgm:pt modelId="{27C7B616-3A53-49C4-985A-4EBD79328FAF}" type="parTrans" cxnId="{C7FD925C-D849-4F24-B30D-11235B9DAF57}">
      <dgm:prSet/>
      <dgm:spPr/>
    </dgm:pt>
    <dgm:pt modelId="{940014BD-9E5E-4CB8-BE3E-45FC1F5AFB0A}" type="sibTrans" cxnId="{C7FD925C-D849-4F24-B30D-11235B9DAF57}">
      <dgm:prSet/>
      <dgm:spPr/>
    </dgm:pt>
    <dgm:pt modelId="{5817CE96-DE52-417D-A498-62B91FE58C50}">
      <dgm:prSet custT="1"/>
      <dgm:spPr>
        <a:noFill/>
        <a:ln>
          <a:noFill/>
        </a:ln>
      </dgm:spPr>
      <dgm:t>
        <a:bodyPr/>
        <a:lstStyle/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Crosswalk across </a:t>
          </a:r>
          <a:r>
            <a:rPr lang="en-US" sz="18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Cathell</a:t>
          </a: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Road/Ocean Parkway</a:t>
          </a:r>
        </a:p>
      </dgm:t>
    </dgm:pt>
    <dgm:pt modelId="{3603CD64-D70A-4A7A-B75E-835617F8D11F}" type="parTrans" cxnId="{8328F463-E616-424C-AF05-2DE7BD4DF8EB}">
      <dgm:prSet/>
      <dgm:spPr/>
    </dgm:pt>
    <dgm:pt modelId="{617FA2FB-4B18-4EAA-A4EB-0F1DC0840220}" type="sibTrans" cxnId="{8328F463-E616-424C-AF05-2DE7BD4DF8EB}">
      <dgm:prSet/>
      <dgm:spPr/>
    </dgm:pt>
    <dgm:pt modelId="{341FFF4B-AFD9-4B69-9A5C-89DD38ED72EA}" type="pres">
      <dgm:prSet presAssocID="{462F5009-0BF7-4DC7-8761-648C3A31CE0C}" presName="diagram" presStyleCnt="0">
        <dgm:presLayoutVars>
          <dgm:dir/>
          <dgm:resizeHandles val="exact"/>
        </dgm:presLayoutVars>
      </dgm:prSet>
      <dgm:spPr/>
    </dgm:pt>
    <dgm:pt modelId="{17F224EC-808A-4A8F-B7DC-2E5B9557C321}" type="pres">
      <dgm:prSet presAssocID="{13B849B3-EE92-4F22-8F7E-142A51942BD8}" presName="node" presStyleLbl="node1" presStyleIdx="0" presStyleCnt="1" custScaleY="115885" custLinFactNeighborY="-7066">
        <dgm:presLayoutVars>
          <dgm:bulletEnabled val="1"/>
        </dgm:presLayoutVars>
      </dgm:prSet>
      <dgm:spPr/>
    </dgm:pt>
  </dgm:ptLst>
  <dgm:cxnLst>
    <dgm:cxn modelId="{6C6CC20F-B28E-4E07-BB03-D6E4E95589DB}" type="presOf" srcId="{13B849B3-EE92-4F22-8F7E-142A51942BD8}" destId="{17F224EC-808A-4A8F-B7DC-2E5B9557C321}" srcOrd="0" destOrd="0" presId="urn:microsoft.com/office/officeart/2005/8/layout/default"/>
    <dgm:cxn modelId="{51D4F812-3E50-4A35-A18F-74D7D48D4A50}" type="presOf" srcId="{D08A179D-599D-439B-BF59-A6A030EFDFDB}" destId="{17F224EC-808A-4A8F-B7DC-2E5B9557C321}" srcOrd="0" destOrd="3" presId="urn:microsoft.com/office/officeart/2005/8/layout/default"/>
    <dgm:cxn modelId="{2DAC161E-F84C-4F0C-8887-ED76E787A483}" type="presOf" srcId="{145AC79E-F9CB-46D8-91F4-8991A1D87060}" destId="{17F224EC-808A-4A8F-B7DC-2E5B9557C321}" srcOrd="0" destOrd="1" presId="urn:microsoft.com/office/officeart/2005/8/layout/default"/>
    <dgm:cxn modelId="{25990E31-7BCD-42BB-BC35-2374DEB3C806}" srcId="{13B849B3-EE92-4F22-8F7E-142A51942BD8}" destId="{BC1F8E1C-7E64-4169-8669-C18B71601F4D}" srcOrd="2" destOrd="0" parTransId="{4432DB39-1B76-4BAE-9EBE-30F73BE47AA6}" sibTransId="{FB60D7BE-5B16-4A92-81ED-4FD1FDCFA884}"/>
    <dgm:cxn modelId="{5B542140-27E0-42DA-B89F-E9B0C1A3EC59}" srcId="{13B849B3-EE92-4F22-8F7E-142A51942BD8}" destId="{1023890A-290A-44A2-B951-E5F3E146598B}" srcOrd="5" destOrd="0" parTransId="{9ED75B41-4F6B-46D0-9071-1A27260686BF}" sibTransId="{B5BE35EA-A69D-4C62-8D3C-B634FDF9EE82}"/>
    <dgm:cxn modelId="{C7FD925C-D849-4F24-B30D-11235B9DAF57}" srcId="{13B849B3-EE92-4F22-8F7E-142A51942BD8}" destId="{B3CFC05D-0BC8-4CE6-B397-7FFB80B4EF5A}" srcOrd="3" destOrd="0" parTransId="{27C7B616-3A53-49C4-985A-4EBD79328FAF}" sibTransId="{940014BD-9E5E-4CB8-BE3E-45FC1F5AFB0A}"/>
    <dgm:cxn modelId="{05FF925F-A790-4893-91CC-9E9112ADA876}" type="presOf" srcId="{5817CE96-DE52-417D-A498-62B91FE58C50}" destId="{17F224EC-808A-4A8F-B7DC-2E5B9557C321}" srcOrd="0" destOrd="6" presId="urn:microsoft.com/office/officeart/2005/8/layout/default"/>
    <dgm:cxn modelId="{8328F463-E616-424C-AF05-2DE7BD4DF8EB}" srcId="{13B849B3-EE92-4F22-8F7E-142A51942BD8}" destId="{5817CE96-DE52-417D-A498-62B91FE58C50}" srcOrd="4" destOrd="0" parTransId="{3603CD64-D70A-4A7A-B75E-835617F8D11F}" sibTransId="{617FA2FB-4B18-4EAA-A4EB-0F1DC0840220}"/>
    <dgm:cxn modelId="{D4B22E78-E3BF-4436-88AA-30EF46FD7018}" type="presOf" srcId="{20DF9144-9017-4642-AD23-C34DE5196155}" destId="{17F224EC-808A-4A8F-B7DC-2E5B9557C321}" srcOrd="0" destOrd="2" presId="urn:microsoft.com/office/officeart/2005/8/layout/default"/>
    <dgm:cxn modelId="{2431257B-6215-409A-A5EA-776FCF225ED4}" srcId="{462F5009-0BF7-4DC7-8761-648C3A31CE0C}" destId="{13B849B3-EE92-4F22-8F7E-142A51942BD8}" srcOrd="0" destOrd="0" parTransId="{A403FB1D-0A94-496E-995F-4AAC8EFE8D61}" sibTransId="{6BFC6230-1E06-4372-97E4-3FE1629361ED}"/>
    <dgm:cxn modelId="{5BCECD7E-8D91-445F-AB90-A4ED6BD36B13}" type="presOf" srcId="{B3CFC05D-0BC8-4CE6-B397-7FFB80B4EF5A}" destId="{17F224EC-808A-4A8F-B7DC-2E5B9557C321}" srcOrd="0" destOrd="5" presId="urn:microsoft.com/office/officeart/2005/8/layout/default"/>
    <dgm:cxn modelId="{861EFB91-947E-42CB-85D5-3307036C4429}" srcId="{13B849B3-EE92-4F22-8F7E-142A51942BD8}" destId="{D08A179D-599D-439B-BF59-A6A030EFDFDB}" srcOrd="1" destOrd="0" parTransId="{F4CB8DA9-F214-4B77-8BE4-AD5AC67E9FF5}" sibTransId="{EA59C238-92D6-4F4B-B92E-AA2CB3C66B2B}"/>
    <dgm:cxn modelId="{9B616292-B9B2-474D-B33B-9755184346F1}" type="presOf" srcId="{BC1F8E1C-7E64-4169-8669-C18B71601F4D}" destId="{17F224EC-808A-4A8F-B7DC-2E5B9557C321}" srcOrd="0" destOrd="4" presId="urn:microsoft.com/office/officeart/2005/8/layout/default"/>
    <dgm:cxn modelId="{0533999B-AE0D-41B0-9213-8918D8189FD7}" srcId="{13B849B3-EE92-4F22-8F7E-142A51942BD8}" destId="{6412D426-26B0-4F06-A4B7-5F66D9C3B598}" srcOrd="6" destOrd="0" parTransId="{56CE902D-020A-4AC7-8665-F1DC4E210D4E}" sibTransId="{31167FC7-6600-455B-AF65-2E86886F004A}"/>
    <dgm:cxn modelId="{8E4EFE9E-C3CA-4BA8-8135-4139127BD3BA}" srcId="{145AC79E-F9CB-46D8-91F4-8991A1D87060}" destId="{20DF9144-9017-4642-AD23-C34DE5196155}" srcOrd="0" destOrd="0" parTransId="{FDC0A81F-C1CE-4BFD-BFE1-1CD25FA1E123}" sibTransId="{91460B8C-CAEE-4E17-88C5-074E4593ED9F}"/>
    <dgm:cxn modelId="{20E2A8AE-311A-4A45-BE0D-B84784899730}" type="presOf" srcId="{6412D426-26B0-4F06-A4B7-5F66D9C3B598}" destId="{17F224EC-808A-4A8F-B7DC-2E5B9557C321}" srcOrd="0" destOrd="8" presId="urn:microsoft.com/office/officeart/2005/8/layout/default"/>
    <dgm:cxn modelId="{7A2C64B0-8E8D-41F5-AF80-0003B902CCFB}" srcId="{13B849B3-EE92-4F22-8F7E-142A51942BD8}" destId="{145AC79E-F9CB-46D8-91F4-8991A1D87060}" srcOrd="0" destOrd="0" parTransId="{65784124-2D71-4A29-874E-0428669D6FE4}" sibTransId="{C3E856F3-2142-451D-88B2-73EA1D8C567D}"/>
    <dgm:cxn modelId="{C6A483B8-C8A1-4F81-B127-BCA5EFA8B70B}" type="presOf" srcId="{462F5009-0BF7-4DC7-8761-648C3A31CE0C}" destId="{341FFF4B-AFD9-4B69-9A5C-89DD38ED72EA}" srcOrd="0" destOrd="0" presId="urn:microsoft.com/office/officeart/2005/8/layout/default"/>
    <dgm:cxn modelId="{052122FA-AC06-4F5C-A2A8-006C9307E408}" type="presOf" srcId="{1023890A-290A-44A2-B951-E5F3E146598B}" destId="{17F224EC-808A-4A8F-B7DC-2E5B9557C321}" srcOrd="0" destOrd="7" presId="urn:microsoft.com/office/officeart/2005/8/layout/default"/>
    <dgm:cxn modelId="{14DFBC19-D3A1-4154-B6C1-2C201F856D38}" type="presParOf" srcId="{341FFF4B-AFD9-4B69-9A5C-89DD38ED72EA}" destId="{17F224EC-808A-4A8F-B7DC-2E5B9557C321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2F5009-0BF7-4DC7-8761-648C3A31CE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849B3-EE92-4F22-8F7E-142A51942BD8}">
      <dgm:prSet custT="1"/>
      <dgm:spPr>
        <a:noFill/>
        <a:ln>
          <a:noFill/>
        </a:ln>
      </dgm:spPr>
      <dgm:t>
        <a:bodyPr/>
        <a:lstStyle/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Volunteer Fire Department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FC6230-1E06-4372-97E4-3FE1629361ED}" type="sibTrans" cxnId="{2431257B-6215-409A-A5EA-776FCF225ED4}">
      <dgm:prSet/>
      <dgm:spPr/>
      <dgm:t>
        <a:bodyPr/>
        <a:lstStyle/>
        <a:p>
          <a:endParaRPr lang="en-US" sz="1600"/>
        </a:p>
      </dgm:t>
    </dgm:pt>
    <dgm:pt modelId="{A403FB1D-0A94-496E-995F-4AAC8EFE8D61}" type="parTrans" cxnId="{2431257B-6215-409A-A5EA-776FCF225ED4}">
      <dgm:prSet/>
      <dgm:spPr/>
      <dgm:t>
        <a:bodyPr/>
        <a:lstStyle/>
        <a:p>
          <a:endParaRPr lang="en-US" sz="1600"/>
        </a:p>
      </dgm:t>
    </dgm:pt>
    <dgm:pt modelId="{C8330427-0822-4E52-B101-8F71B7704093}">
      <dgm:prSet custT="1"/>
      <dgm:spPr>
        <a:noFill/>
        <a:ln>
          <a:noFill/>
        </a:ln>
      </dgm:spPr>
      <dgm:t>
        <a:bodyPr/>
        <a:lstStyle/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Recruited and implemented a team (experts in field, OPVFD, Public Works, and General Manager)</a:t>
          </a:r>
        </a:p>
      </dgm:t>
    </dgm:pt>
    <dgm:pt modelId="{3C3F3C89-C0AA-4665-A4CF-A6FE61D29742}" type="sibTrans" cxnId="{386085F2-9FBD-4522-949E-142CE8E8A297}">
      <dgm:prSet/>
      <dgm:spPr/>
      <dgm:t>
        <a:bodyPr/>
        <a:lstStyle/>
        <a:p>
          <a:endParaRPr lang="en-US" sz="1600"/>
        </a:p>
      </dgm:t>
    </dgm:pt>
    <dgm:pt modelId="{50838DAC-9624-48C2-A863-AB02E02EDFB2}" type="parTrans" cxnId="{386085F2-9FBD-4522-949E-142CE8E8A297}">
      <dgm:prSet/>
      <dgm:spPr/>
      <dgm:t>
        <a:bodyPr/>
        <a:lstStyle/>
        <a:p>
          <a:endParaRPr lang="en-US" sz="1600"/>
        </a:p>
      </dgm:t>
    </dgm:pt>
    <dgm:pt modelId="{F32B313D-2672-4DBD-BFCD-17710844D204}">
      <dgm:prSet custT="1"/>
      <dgm:spPr>
        <a:noFill/>
        <a:ln>
          <a:noFill/>
        </a:ln>
      </dgm:spPr>
      <dgm:t>
        <a:bodyPr/>
        <a:lstStyle/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Reviewing high level drawings</a:t>
          </a:r>
        </a:p>
      </dgm:t>
    </dgm:pt>
    <dgm:pt modelId="{389F80F7-F0A4-4899-ADCF-B369C813E37F}" type="parTrans" cxnId="{25E308B8-2468-452E-A236-8198C88A98FA}">
      <dgm:prSet/>
      <dgm:spPr/>
      <dgm:t>
        <a:bodyPr/>
        <a:lstStyle/>
        <a:p>
          <a:endParaRPr lang="en-US"/>
        </a:p>
      </dgm:t>
    </dgm:pt>
    <dgm:pt modelId="{887DDC9E-2A1C-498F-830E-826D8799EC4C}" type="sibTrans" cxnId="{25E308B8-2468-452E-A236-8198C88A98FA}">
      <dgm:prSet/>
      <dgm:spPr/>
      <dgm:t>
        <a:bodyPr/>
        <a:lstStyle/>
        <a:p>
          <a:endParaRPr lang="en-US"/>
        </a:p>
      </dgm:t>
    </dgm:pt>
    <dgm:pt modelId="{341FFF4B-AFD9-4B69-9A5C-89DD38ED72EA}" type="pres">
      <dgm:prSet presAssocID="{462F5009-0BF7-4DC7-8761-648C3A31CE0C}" presName="diagram" presStyleCnt="0">
        <dgm:presLayoutVars>
          <dgm:dir/>
          <dgm:resizeHandles val="exact"/>
        </dgm:presLayoutVars>
      </dgm:prSet>
      <dgm:spPr/>
    </dgm:pt>
    <dgm:pt modelId="{17F224EC-808A-4A8F-B7DC-2E5B9557C321}" type="pres">
      <dgm:prSet presAssocID="{13B849B3-EE92-4F22-8F7E-142A51942BD8}" presName="node" presStyleLbl="node1" presStyleIdx="0" presStyleCnt="1" custScaleY="115885" custLinFactNeighborY="-7066">
        <dgm:presLayoutVars>
          <dgm:bulletEnabled val="1"/>
        </dgm:presLayoutVars>
      </dgm:prSet>
      <dgm:spPr/>
    </dgm:pt>
  </dgm:ptLst>
  <dgm:cxnLst>
    <dgm:cxn modelId="{6C6CC20F-B28E-4E07-BB03-D6E4E95589DB}" type="presOf" srcId="{13B849B3-EE92-4F22-8F7E-142A51942BD8}" destId="{17F224EC-808A-4A8F-B7DC-2E5B9557C321}" srcOrd="0" destOrd="0" presId="urn:microsoft.com/office/officeart/2005/8/layout/default"/>
    <dgm:cxn modelId="{F1149256-4846-48E4-9448-7313A86590DD}" type="presOf" srcId="{C8330427-0822-4E52-B101-8F71B7704093}" destId="{17F224EC-808A-4A8F-B7DC-2E5B9557C321}" srcOrd="0" destOrd="1" presId="urn:microsoft.com/office/officeart/2005/8/layout/default"/>
    <dgm:cxn modelId="{2431257B-6215-409A-A5EA-776FCF225ED4}" srcId="{462F5009-0BF7-4DC7-8761-648C3A31CE0C}" destId="{13B849B3-EE92-4F22-8F7E-142A51942BD8}" srcOrd="0" destOrd="0" parTransId="{A403FB1D-0A94-496E-995F-4AAC8EFE8D61}" sibTransId="{6BFC6230-1E06-4372-97E4-3FE1629361ED}"/>
    <dgm:cxn modelId="{B8EF01A4-C95A-40E4-8AD8-3355D64F4C15}" type="presOf" srcId="{F32B313D-2672-4DBD-BFCD-17710844D204}" destId="{17F224EC-808A-4A8F-B7DC-2E5B9557C321}" srcOrd="0" destOrd="2" presId="urn:microsoft.com/office/officeart/2005/8/layout/default"/>
    <dgm:cxn modelId="{25E308B8-2468-452E-A236-8198C88A98FA}" srcId="{13B849B3-EE92-4F22-8F7E-142A51942BD8}" destId="{F32B313D-2672-4DBD-BFCD-17710844D204}" srcOrd="1" destOrd="0" parTransId="{389F80F7-F0A4-4899-ADCF-B369C813E37F}" sibTransId="{887DDC9E-2A1C-498F-830E-826D8799EC4C}"/>
    <dgm:cxn modelId="{C6A483B8-C8A1-4F81-B127-BCA5EFA8B70B}" type="presOf" srcId="{462F5009-0BF7-4DC7-8761-648C3A31CE0C}" destId="{341FFF4B-AFD9-4B69-9A5C-89DD38ED72EA}" srcOrd="0" destOrd="0" presId="urn:microsoft.com/office/officeart/2005/8/layout/default"/>
    <dgm:cxn modelId="{386085F2-9FBD-4522-949E-142CE8E8A297}" srcId="{13B849B3-EE92-4F22-8F7E-142A51942BD8}" destId="{C8330427-0822-4E52-B101-8F71B7704093}" srcOrd="0" destOrd="0" parTransId="{50838DAC-9624-48C2-A863-AB02E02EDFB2}" sibTransId="{3C3F3C89-C0AA-4665-A4CF-A6FE61D29742}"/>
    <dgm:cxn modelId="{14DFBC19-D3A1-4154-B6C1-2C201F856D38}" type="presParOf" srcId="{341FFF4B-AFD9-4B69-9A5C-89DD38ED72EA}" destId="{17F224EC-808A-4A8F-B7DC-2E5B9557C321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2F5009-0BF7-4DC7-8761-648C3A31CE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849B3-EE92-4F22-8F7E-142A51942BD8}">
      <dgm:prSet custT="1"/>
      <dgm:spPr>
        <a:noFill/>
        <a:ln>
          <a:noFill/>
        </a:ln>
      </dgm:spPr>
      <dgm:t>
        <a:bodyPr/>
        <a:lstStyle/>
        <a:p>
          <a:pPr marL="0" lvl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Strategic Plan Update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FC6230-1E06-4372-97E4-3FE1629361ED}" type="sibTrans" cxnId="{2431257B-6215-409A-A5EA-776FCF225ED4}">
      <dgm:prSet/>
      <dgm:spPr/>
      <dgm:t>
        <a:bodyPr/>
        <a:lstStyle/>
        <a:p>
          <a:endParaRPr lang="en-US" sz="1600"/>
        </a:p>
      </dgm:t>
    </dgm:pt>
    <dgm:pt modelId="{A403FB1D-0A94-496E-995F-4AAC8EFE8D61}" type="parTrans" cxnId="{2431257B-6215-409A-A5EA-776FCF225ED4}">
      <dgm:prSet/>
      <dgm:spPr/>
      <dgm:t>
        <a:bodyPr/>
        <a:lstStyle/>
        <a:p>
          <a:endParaRPr lang="en-US" sz="1600"/>
        </a:p>
      </dgm:t>
    </dgm:pt>
    <dgm:pt modelId="{D8ADB978-80F9-445C-B8BE-880FF55E43CF}">
      <dgm:prSet custT="1"/>
      <dgm:spPr>
        <a:noFill/>
        <a:ln>
          <a:noFill/>
        </a:ln>
      </dgm:spPr>
      <dgm:t>
        <a:bodyPr/>
        <a:lstStyle/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Met with Strategic Planning Committee for feedback and recommendations</a:t>
          </a:r>
        </a:p>
      </dgm:t>
    </dgm:pt>
    <dgm:pt modelId="{4710B5E5-D29E-49E5-A7B3-A14C2D1CCFB3}" type="parTrans" cxnId="{039320DB-F1CA-40F0-B542-91284D463703}">
      <dgm:prSet/>
      <dgm:spPr/>
      <dgm:t>
        <a:bodyPr/>
        <a:lstStyle/>
        <a:p>
          <a:endParaRPr lang="en-US"/>
        </a:p>
      </dgm:t>
    </dgm:pt>
    <dgm:pt modelId="{610B193B-788A-4123-ACC6-F8D2C4FF1DFF}" type="sibTrans" cxnId="{039320DB-F1CA-40F0-B542-91284D463703}">
      <dgm:prSet/>
      <dgm:spPr/>
      <dgm:t>
        <a:bodyPr/>
        <a:lstStyle/>
        <a:p>
          <a:endParaRPr lang="en-US"/>
        </a:p>
      </dgm:t>
    </dgm:pt>
    <dgm:pt modelId="{2E858026-035A-4685-B24F-A798E7EBE66F}">
      <dgm:prSet custT="1"/>
      <dgm:spPr>
        <a:noFill/>
        <a:ln>
          <a:noFill/>
        </a:ln>
      </dgm:spPr>
      <dgm:t>
        <a:bodyPr/>
        <a:lstStyle/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Implemented a strategic management team to work with department heads and managers.  This team that I have identified will be led by Linda Martin.</a:t>
          </a:r>
        </a:p>
      </dgm:t>
    </dgm:pt>
    <dgm:pt modelId="{2DAE7385-47F8-4D5D-BC0E-99783C63AC82}" type="parTrans" cxnId="{B9433092-24C9-4F72-B9FF-9E5E170FCFE5}">
      <dgm:prSet/>
      <dgm:spPr/>
    </dgm:pt>
    <dgm:pt modelId="{0ADC798A-6B21-4B42-ADEB-7214CF2EB3DB}" type="sibTrans" cxnId="{B9433092-24C9-4F72-B9FF-9E5E170FCFE5}">
      <dgm:prSet/>
      <dgm:spPr/>
    </dgm:pt>
    <dgm:pt modelId="{506043DF-CF4A-4B0F-8CE2-BD734CEDD1B3}">
      <dgm:prSet custT="1"/>
      <dgm:spPr>
        <a:noFill/>
        <a:ln>
          <a:noFill/>
        </a:ln>
      </dgm:spPr>
      <dgm:t>
        <a:bodyPr/>
        <a:lstStyle/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 strategic planning document </a:t>
          </a:r>
          <a:r>
            <a:rPr lang="en-US" sz="2000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is</a:t>
          </a:r>
          <a:r>
            <a:rPr lang="en-US" sz="2000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not</a:t>
          </a:r>
          <a:r>
            <a:rPr lang="en-US" sz="2000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something that once completed is placed on a shelf and dusted off every 3 to 5 years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2AFBA7-0523-41F1-8799-8D8308215A5E}" type="parTrans" cxnId="{02B3F281-1CF4-4EDF-96BD-51F76A0FE726}">
      <dgm:prSet/>
      <dgm:spPr/>
    </dgm:pt>
    <dgm:pt modelId="{11FEDF0D-F6CB-477A-A204-60D0345E22E9}" type="sibTrans" cxnId="{02B3F281-1CF4-4EDF-96BD-51F76A0FE726}">
      <dgm:prSet/>
      <dgm:spPr/>
    </dgm:pt>
    <dgm:pt modelId="{7ACEA376-5600-41D7-8FEB-D1152484D412}">
      <dgm:prSet custT="1"/>
      <dgm:spPr>
        <a:noFill/>
        <a:ln>
          <a:noFill/>
        </a:ln>
      </dgm:spPr>
      <dgm:t>
        <a:bodyPr/>
        <a:lstStyle/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We will be meeting with the Strategic Planning Committee representative(s) over the next several weeks with the implementation of their recommendations, our approach, initiatives and objectives</a:t>
          </a:r>
        </a:p>
      </dgm:t>
    </dgm:pt>
    <dgm:pt modelId="{F92A4767-3512-4278-B3DD-0868A0BEFCEE}" type="parTrans" cxnId="{7318A919-A4CF-468E-9510-055BE5FA5749}">
      <dgm:prSet/>
      <dgm:spPr/>
    </dgm:pt>
    <dgm:pt modelId="{41DD46D6-4D17-417B-82F6-274C44BE6D60}" type="sibTrans" cxnId="{7318A919-A4CF-468E-9510-055BE5FA5749}">
      <dgm:prSet/>
      <dgm:spPr/>
    </dgm:pt>
    <dgm:pt modelId="{CCBEA5EB-6189-416D-8230-F7FA88F54C02}">
      <dgm:prSet custT="1"/>
      <dgm:spPr>
        <a:noFill/>
        <a:ln>
          <a:noFill/>
        </a:ln>
      </dgm:spPr>
      <dgm:t>
        <a:bodyPr/>
        <a:lstStyle/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Please note the Strategic Plan was started 3 years ago.  It is fluid and will be formalized with the Committee input and/or confirmation of our approach over that period and the future.</a:t>
          </a: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AB3D6B-B570-469F-B095-CB3DD403C849}" type="parTrans" cxnId="{E219BBE5-1ECF-4759-9768-A6B3F7C57A1C}">
      <dgm:prSet/>
      <dgm:spPr/>
    </dgm:pt>
    <dgm:pt modelId="{1D149EB3-5E6C-42E3-B0D0-08FAAC3EBA4B}" type="sibTrans" cxnId="{E219BBE5-1ECF-4759-9768-A6B3F7C57A1C}">
      <dgm:prSet/>
      <dgm:spPr/>
    </dgm:pt>
    <dgm:pt modelId="{341FFF4B-AFD9-4B69-9A5C-89DD38ED72EA}" type="pres">
      <dgm:prSet presAssocID="{462F5009-0BF7-4DC7-8761-648C3A31CE0C}" presName="diagram" presStyleCnt="0">
        <dgm:presLayoutVars>
          <dgm:dir/>
          <dgm:resizeHandles val="exact"/>
        </dgm:presLayoutVars>
      </dgm:prSet>
      <dgm:spPr/>
    </dgm:pt>
    <dgm:pt modelId="{17F224EC-808A-4A8F-B7DC-2E5B9557C321}" type="pres">
      <dgm:prSet presAssocID="{13B849B3-EE92-4F22-8F7E-142A51942BD8}" presName="node" presStyleLbl="node1" presStyleIdx="0" presStyleCnt="1" custScaleY="115885" custLinFactNeighborY="-7066">
        <dgm:presLayoutVars>
          <dgm:bulletEnabled val="1"/>
        </dgm:presLayoutVars>
      </dgm:prSet>
      <dgm:spPr/>
    </dgm:pt>
  </dgm:ptLst>
  <dgm:cxnLst>
    <dgm:cxn modelId="{7352AA08-8718-41B4-861C-F6A345A2359C}" type="presOf" srcId="{CCBEA5EB-6189-416D-8230-F7FA88F54C02}" destId="{17F224EC-808A-4A8F-B7DC-2E5B9557C321}" srcOrd="0" destOrd="5" presId="urn:microsoft.com/office/officeart/2005/8/layout/default"/>
    <dgm:cxn modelId="{7DE66C0C-C7A0-417B-928E-48D45FEFD8B6}" type="presOf" srcId="{2E858026-035A-4685-B24F-A798E7EBE66F}" destId="{17F224EC-808A-4A8F-B7DC-2E5B9557C321}" srcOrd="0" destOrd="2" presId="urn:microsoft.com/office/officeart/2005/8/layout/default"/>
    <dgm:cxn modelId="{6C6CC20F-B28E-4E07-BB03-D6E4E95589DB}" type="presOf" srcId="{13B849B3-EE92-4F22-8F7E-142A51942BD8}" destId="{17F224EC-808A-4A8F-B7DC-2E5B9557C321}" srcOrd="0" destOrd="0" presId="urn:microsoft.com/office/officeart/2005/8/layout/default"/>
    <dgm:cxn modelId="{7318A919-A4CF-468E-9510-055BE5FA5749}" srcId="{13B849B3-EE92-4F22-8F7E-142A51942BD8}" destId="{7ACEA376-5600-41D7-8FEB-D1152484D412}" srcOrd="3" destOrd="0" parTransId="{F92A4767-3512-4278-B3DD-0868A0BEFCEE}" sibTransId="{41DD46D6-4D17-417B-82F6-274C44BE6D60}"/>
    <dgm:cxn modelId="{FBEAC722-7CA8-475C-9950-755C24E3CF2A}" type="presOf" srcId="{D8ADB978-80F9-445C-B8BE-880FF55E43CF}" destId="{17F224EC-808A-4A8F-B7DC-2E5B9557C321}" srcOrd="0" destOrd="1" presId="urn:microsoft.com/office/officeart/2005/8/layout/default"/>
    <dgm:cxn modelId="{2431257B-6215-409A-A5EA-776FCF225ED4}" srcId="{462F5009-0BF7-4DC7-8761-648C3A31CE0C}" destId="{13B849B3-EE92-4F22-8F7E-142A51942BD8}" srcOrd="0" destOrd="0" parTransId="{A403FB1D-0A94-496E-995F-4AAC8EFE8D61}" sibTransId="{6BFC6230-1E06-4372-97E4-3FE1629361ED}"/>
    <dgm:cxn modelId="{02B3F281-1CF4-4EDF-96BD-51F76A0FE726}" srcId="{13B849B3-EE92-4F22-8F7E-142A51942BD8}" destId="{506043DF-CF4A-4B0F-8CE2-BD734CEDD1B3}" srcOrd="2" destOrd="0" parTransId="{402AFBA7-0523-41F1-8799-8D8308215A5E}" sibTransId="{11FEDF0D-F6CB-477A-A204-60D0345E22E9}"/>
    <dgm:cxn modelId="{B9433092-24C9-4F72-B9FF-9E5E170FCFE5}" srcId="{13B849B3-EE92-4F22-8F7E-142A51942BD8}" destId="{2E858026-035A-4685-B24F-A798E7EBE66F}" srcOrd="1" destOrd="0" parTransId="{2DAE7385-47F8-4D5D-BC0E-99783C63AC82}" sibTransId="{0ADC798A-6B21-4B42-ADEB-7214CF2EB3DB}"/>
    <dgm:cxn modelId="{F8045992-09C2-433A-9AE8-3CC1B1A7231C}" type="presOf" srcId="{506043DF-CF4A-4B0F-8CE2-BD734CEDD1B3}" destId="{17F224EC-808A-4A8F-B7DC-2E5B9557C321}" srcOrd="0" destOrd="3" presId="urn:microsoft.com/office/officeart/2005/8/layout/default"/>
    <dgm:cxn modelId="{C6A483B8-C8A1-4F81-B127-BCA5EFA8B70B}" type="presOf" srcId="{462F5009-0BF7-4DC7-8761-648C3A31CE0C}" destId="{341FFF4B-AFD9-4B69-9A5C-89DD38ED72EA}" srcOrd="0" destOrd="0" presId="urn:microsoft.com/office/officeart/2005/8/layout/default"/>
    <dgm:cxn modelId="{029FE6DA-CD6A-456C-8940-4C511937541B}" type="presOf" srcId="{7ACEA376-5600-41D7-8FEB-D1152484D412}" destId="{17F224EC-808A-4A8F-B7DC-2E5B9557C321}" srcOrd="0" destOrd="4" presId="urn:microsoft.com/office/officeart/2005/8/layout/default"/>
    <dgm:cxn modelId="{039320DB-F1CA-40F0-B542-91284D463703}" srcId="{13B849B3-EE92-4F22-8F7E-142A51942BD8}" destId="{D8ADB978-80F9-445C-B8BE-880FF55E43CF}" srcOrd="0" destOrd="0" parTransId="{4710B5E5-D29E-49E5-A7B3-A14C2D1CCFB3}" sibTransId="{610B193B-788A-4123-ACC6-F8D2C4FF1DFF}"/>
    <dgm:cxn modelId="{E219BBE5-1ECF-4759-9768-A6B3F7C57A1C}" srcId="{13B849B3-EE92-4F22-8F7E-142A51942BD8}" destId="{CCBEA5EB-6189-416D-8230-F7FA88F54C02}" srcOrd="4" destOrd="0" parTransId="{6AAB3D6B-B570-469F-B095-CB3DD403C849}" sibTransId="{1D149EB3-5E6C-42E3-B0D0-08FAAC3EBA4B}"/>
    <dgm:cxn modelId="{14DFBC19-D3A1-4154-B6C1-2C201F856D38}" type="presParOf" srcId="{341FFF4B-AFD9-4B69-9A5C-89DD38ED72EA}" destId="{17F224EC-808A-4A8F-B7DC-2E5B9557C321}" srcOrd="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24EC-808A-4A8F-B7DC-2E5B9557C321}">
      <dsp:nvSpPr>
        <dsp:cNvPr id="0" name=""/>
        <dsp:cNvSpPr/>
      </dsp:nvSpPr>
      <dsp:spPr>
        <a:xfrm>
          <a:off x="0" y="0"/>
          <a:ext cx="8229600" cy="572212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Initiatives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r>
            <a:rPr lang="en-US" sz="1900" kern="1200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</a:t>
          </a: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of July Festivities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Marina/T-Docks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Racquet Sports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Software/I.T.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North Gate Bridge Lights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Road Striping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Volunteer Fire Department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Strategic Plan Update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Drainage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Dredging</a:t>
          </a:r>
        </a:p>
        <a:p>
          <a:pPr marL="400050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Mailboxes</a:t>
          </a:r>
        </a:p>
        <a:p>
          <a:pPr marL="400050" lvl="0" indent="-225425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Metrics</a:t>
          </a:r>
        </a:p>
        <a:p>
          <a:pPr marL="400050" marR="0" lvl="0" indent="-231775" algn="l" defTabSz="9779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80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8229600" cy="57221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24EC-808A-4A8F-B7DC-2E5B9557C321}">
      <dsp:nvSpPr>
        <dsp:cNvPr id="0" name=""/>
        <dsp:cNvSpPr/>
      </dsp:nvSpPr>
      <dsp:spPr>
        <a:xfrm>
          <a:off x="4018" y="0"/>
          <a:ext cx="8221563" cy="571653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Drainage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Under the road drainage pipe replacement began week of 7/18/22</a:t>
          </a:r>
        </a:p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Beaconhill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Road, Pinehurst Road, and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Sandyhook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Road</a:t>
          </a:r>
        </a:p>
        <a:p>
          <a:pPr marL="687388" marR="0" lvl="0" indent="-22542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Sandyhook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Road:  completed week of 7/18</a:t>
          </a:r>
        </a:p>
        <a:p>
          <a:pPr marL="687388" marR="0" lvl="0" indent="-22542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Pinehurst Road:  to begin 7/25</a:t>
          </a:r>
        </a:p>
        <a:p>
          <a:pPr marL="687388" marR="0" lvl="0" indent="-22542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Beaconhill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Road:  week of 8/1</a:t>
          </a:r>
        </a:p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Residents should expect road closures and limited access in those areas for the next several weeks</a:t>
          </a:r>
        </a:p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CIPP Pipe Lining:</a:t>
          </a:r>
        </a:p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Pelican Underground to begin pipe lining week of 8/15</a:t>
          </a:r>
        </a:p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Phase I:  Juneway Lane, Seagrave Lane, Cannon Drive, Southwind Court, Drawbridge Road, and Ocean Parkway:  $187,971.92</a:t>
          </a:r>
        </a:p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Phase II: 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Mumfords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Landing Road, Fairway Lane, Whisper Court, Newport Drive, and Beaumont Court:  $235,399.50</a:t>
          </a:r>
        </a:p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18" y="0"/>
        <a:ext cx="8221563" cy="57165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24EC-808A-4A8F-B7DC-2E5B9557C321}">
      <dsp:nvSpPr>
        <dsp:cNvPr id="0" name=""/>
        <dsp:cNvSpPr/>
      </dsp:nvSpPr>
      <dsp:spPr>
        <a:xfrm>
          <a:off x="0" y="0"/>
          <a:ext cx="8229600" cy="572212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Dredging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On 7/18/22, began dredging of properties from the 2020 Dredging List</a:t>
          </a:r>
        </a:p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Project completed on 7/20/22</a:t>
          </a:r>
        </a:p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Dredging took place at:  15 Beach Court, 31 Boatswain Drive, 12 Carriage Lane, 21 Goldeneye Court, 18 Harborview Drive, 34 Harborview Drive, 33 Seabreeze, 58 Skyline Court, 59 Skyline Court, 68 Skyline Court, 35 </a:t>
          </a:r>
          <a:r>
            <a:rPr lang="en-US" sz="2000" kern="12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Watergreen</a:t>
          </a: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Lane, 7 White Sail Circle, 9 White Sail Circle, 4 Windward Court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8229600" cy="57221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24EC-808A-4A8F-B7DC-2E5B9557C321}">
      <dsp:nvSpPr>
        <dsp:cNvPr id="0" name=""/>
        <dsp:cNvSpPr/>
      </dsp:nvSpPr>
      <dsp:spPr>
        <a:xfrm>
          <a:off x="0" y="0"/>
          <a:ext cx="8229600" cy="572212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Mailboxes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Pedestal and mailbox replacement of high-priority locations began week of 7/11</a:t>
          </a:r>
        </a:p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First pedestal replaced on Charleston Road</a:t>
          </a:r>
        </a:p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Mailbox pad on Castle Drive replaced due to roots lifting the pavement</a:t>
          </a:r>
        </a:p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Cleaning of mailbox locations continues</a:t>
          </a:r>
        </a:p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11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			  </a:t>
          </a:r>
          <a:r>
            <a:rPr lang="en-US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BEFORE			                AFTER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8229600" cy="5722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24EC-808A-4A8F-B7DC-2E5B9557C321}">
      <dsp:nvSpPr>
        <dsp:cNvPr id="0" name=""/>
        <dsp:cNvSpPr/>
      </dsp:nvSpPr>
      <dsp:spPr>
        <a:xfrm>
          <a:off x="2511" y="0"/>
          <a:ext cx="4761725" cy="304162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Freedom 5K</a:t>
          </a:r>
          <a:endParaRPr lang="en-US" sz="24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7338" marR="0" lvl="0" indent="-287338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200 participants</a:t>
          </a:r>
        </a:p>
        <a:p>
          <a:pPr marL="287338" marR="0" lvl="0" indent="-287338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18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Carnival</a:t>
          </a:r>
          <a:endParaRPr lang="en-US" sz="9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7338" lvl="0" indent="-287338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More than 2,000 attendees</a:t>
          </a:r>
          <a:endParaRPr lang="en-US" sz="16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7338" lvl="0" indent="-287338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600" b="0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DJ </a:t>
          </a:r>
          <a:r>
            <a:rPr lang="en-US" sz="1600" b="0" u="none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Rupe</a:t>
          </a:r>
          <a:r>
            <a:rPr lang="en-US" sz="1600" b="0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and numerous vendors</a:t>
          </a:r>
        </a:p>
        <a:p>
          <a:pPr marL="287338" lvl="0" indent="-287338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</a:pPr>
          <a:r>
            <a:rPr lang="en-US" sz="18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Fireworks</a:t>
          </a:r>
          <a:endParaRPr lang="en-US" sz="900" b="0" u="none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7338" lvl="0" indent="-287338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Fireworks provide by Schaefer Fireworks ($13,730)</a:t>
          </a:r>
          <a:endParaRPr lang="en-US" sz="1600" b="0" u="none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7338" lvl="0" indent="-287338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Thanks to the major sponsors:  Bank of Ocean City, Seaside Plumbing, Ocean Pines Chamber of Commerce, and The Power of 2 Team</a:t>
          </a:r>
          <a:endParaRPr lang="en-US" sz="1600" b="0" u="none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7338" lvl="0" indent="-287338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Team effort:  Recreation &amp; Parks, Public Works, and Police Department</a:t>
          </a:r>
          <a:endParaRPr lang="en-US" sz="1600" b="0" u="none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7338" lvl="0" indent="-287338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1600" b="0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Gross Revenue:  $15,000</a:t>
          </a:r>
        </a:p>
        <a:p>
          <a:pPr marL="287338" lvl="0" indent="-287338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</a:pPr>
          <a:endParaRPr lang="en-US" sz="2000" b="0" u="none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11" y="0"/>
        <a:ext cx="4761725" cy="3041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24EC-808A-4A8F-B7DC-2E5B9557C321}">
      <dsp:nvSpPr>
        <dsp:cNvPr id="0" name=""/>
        <dsp:cNvSpPr/>
      </dsp:nvSpPr>
      <dsp:spPr>
        <a:xfrm>
          <a:off x="34830" y="104507"/>
          <a:ext cx="4406545" cy="560360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Marina/T-Docks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Business as usual – we are meeting demand</a:t>
          </a:r>
        </a:p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Replacement of gas lines:</a:t>
          </a:r>
        </a:p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Detailed plan to be submitted 60 days before construction</a:t>
          </a:r>
        </a:p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Already submitted preliminary plan</a:t>
          </a:r>
        </a:p>
        <a:p>
          <a:pPr marL="234950" marR="0" lvl="0" indent="-23495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T-Docks:</a:t>
          </a:r>
        </a:p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Aluminum work for the docks has been completed</a:t>
          </a:r>
        </a:p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Floats that go underneath the docks were backordered – arrived on 7/17/2022</a:t>
          </a:r>
        </a:p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Contractor started installing t-docks 7/25/2022; project completed on 7/26/2022</a:t>
          </a: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830" y="104507"/>
        <a:ext cx="4406545" cy="56036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24EC-808A-4A8F-B7DC-2E5B9557C321}">
      <dsp:nvSpPr>
        <dsp:cNvPr id="0" name=""/>
        <dsp:cNvSpPr/>
      </dsp:nvSpPr>
      <dsp:spPr>
        <a:xfrm>
          <a:off x="34845" y="60962"/>
          <a:ext cx="4362972" cy="570309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Racquet Sports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7338" marR="0" lvl="0" indent="-287338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ATC completed topcoat July 15</a:t>
          </a:r>
          <a:r>
            <a:rPr lang="en-US" sz="1800" kern="1200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7338" marR="0" lvl="0" indent="-287338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New sidewalk installed week of July 18</a:t>
          </a:r>
          <a:r>
            <a:rPr lang="en-US" sz="1800" kern="1200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7338" marR="0" lvl="0" indent="-287338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Fence and sidewalk installed week of July 18</a:t>
          </a:r>
          <a:r>
            <a:rPr lang="en-US" sz="1800" kern="1200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</a:t>
          </a: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7338" marR="0" lvl="0" indent="-287338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Painting of new courts began this week; once complete, will need to stay off of courts for 10 days</a:t>
          </a:r>
        </a:p>
        <a:p>
          <a:pPr marL="287338" marR="0" lvl="0" indent="-287338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Next Steps:</a:t>
          </a:r>
        </a:p>
        <a:p>
          <a:pPr marL="457200" marR="0" lvl="0" indent="-16510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Crack repairs to begin after the 10 day wait period on new courts</a:t>
          </a:r>
        </a:p>
        <a:p>
          <a:pPr marL="457200" marR="0" lvl="0" indent="-16510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Total time for repairs to be done – 15-21 days, weather permitting</a:t>
          </a:r>
        </a:p>
        <a:p>
          <a:pPr marL="685800" marR="0" lvl="0" indent="-22860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Estimated reopening of courts:  9/5/22</a:t>
          </a:r>
        </a:p>
        <a:p>
          <a:pPr marL="685800" marR="0" lvl="0" indent="-22860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Due to the court closure, the Recreation Department has been able to make arrangements for the gym to be available from 11-2 on Tuesday’s; portable nets can also be taken to Swim &amp; Racquet for temporary pickleball play (with an attendant)</a:t>
          </a:r>
        </a:p>
        <a:p>
          <a:pPr marL="514350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845" y="60962"/>
        <a:ext cx="4362972" cy="57030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24EC-808A-4A8F-B7DC-2E5B9557C321}">
      <dsp:nvSpPr>
        <dsp:cNvPr id="0" name=""/>
        <dsp:cNvSpPr/>
      </dsp:nvSpPr>
      <dsp:spPr>
        <a:xfrm>
          <a:off x="4018" y="0"/>
          <a:ext cx="8221563" cy="571653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Software/I.T.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Northstar:</a:t>
          </a:r>
        </a:p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Courier New" panose="02070309020205020404" pitchFamily="49" charset="0"/>
            <a:buChar char="o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Online payment launched live on March 21, 2022:</a:t>
          </a:r>
        </a:p>
        <a:p>
          <a:pPr marL="687388" marR="0" lvl="0" indent="-22542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ü"/>
            <a:tabLst/>
            <a:defRPr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Successfully handled over $520,000.00 payments to date (efficiency)</a:t>
          </a:r>
        </a:p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Courier New" panose="02070309020205020404" pitchFamily="49" charset="0"/>
            <a:buChar char="o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Support tickets:</a:t>
          </a:r>
        </a:p>
        <a:p>
          <a:pPr marL="687388" marR="0" lvl="0" indent="-22542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ü"/>
            <a:tabLst/>
            <a:defRPr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3 new active tickets in the last 30 days (deposits, inventory items, purchase orders)</a:t>
          </a:r>
        </a:p>
        <a:p>
          <a:pPr marL="687388" marR="0" lvl="0" indent="-22542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Wingdings" panose="05000000000000000000" pitchFamily="2" charset="2"/>
            <a:buChar char="ü"/>
            <a:tabLst/>
            <a:defRPr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 active ticket over 30 days – resolved </a:t>
          </a:r>
        </a:p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Internet:</a:t>
          </a:r>
        </a:p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Courier New" panose="02070309020205020404" pitchFamily="49" charset="0"/>
            <a:buChar char="o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All 11 OPA locations now have back up internet service</a:t>
          </a:r>
        </a:p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Transitioning from Verizon to Granite:</a:t>
          </a:r>
        </a:p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Courier New" panose="02070309020205020404" pitchFamily="49" charset="0"/>
            <a:buChar char="o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Basic bill will save more than 10% annually</a:t>
          </a:r>
        </a:p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Hybrid meetings:</a:t>
          </a:r>
        </a:p>
        <a:p>
          <a:pPr marL="46196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Courier New" panose="02070309020205020404" pitchFamily="49" charset="0"/>
            <a:buChar char="o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Multiple locations now available in Board Room, Golf Meeting Room, Golf Conference Room, and Administration (Peach) Room</a:t>
          </a: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18" y="0"/>
        <a:ext cx="8221563" cy="57165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24EC-808A-4A8F-B7DC-2E5B9557C321}">
      <dsp:nvSpPr>
        <dsp:cNvPr id="0" name=""/>
        <dsp:cNvSpPr/>
      </dsp:nvSpPr>
      <dsp:spPr>
        <a:xfrm>
          <a:off x="128411" y="130633"/>
          <a:ext cx="4828982" cy="549971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North Gate Bridge Lights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31775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Waiting on Miss Utility for locate to be performed</a:t>
          </a:r>
        </a:p>
        <a:p>
          <a:pPr marL="231775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 base to be installed (after locate) for the pole lights – estimate 2 weeks</a:t>
          </a:r>
        </a:p>
        <a:p>
          <a:pPr marL="231775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Once concrete sets, 4 pole lights will be installed (10 days after concrete work)</a:t>
          </a:r>
        </a:p>
        <a:p>
          <a:pPr marL="231775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Bridge lights will be installed one side at a time – only one side of bridge will be open</a:t>
          </a:r>
        </a:p>
        <a:p>
          <a:pPr marL="231775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Estimated completion of project:  3 weeks from locate for utilities</a:t>
          </a:r>
        </a:p>
        <a:p>
          <a:pPr marL="231775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31775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8411" y="130633"/>
        <a:ext cx="4828982" cy="54997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24EC-808A-4A8F-B7DC-2E5B9557C321}">
      <dsp:nvSpPr>
        <dsp:cNvPr id="0" name=""/>
        <dsp:cNvSpPr/>
      </dsp:nvSpPr>
      <dsp:spPr>
        <a:xfrm>
          <a:off x="0" y="0"/>
          <a:ext cx="8229600" cy="572212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Road Striping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31775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Line striping:</a:t>
          </a:r>
        </a:p>
        <a:p>
          <a:pPr marL="461963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Bid being presented today for $18,300 for Alpha Space Control Company (same company used by Worcester County)</a:t>
          </a:r>
        </a:p>
        <a:p>
          <a:pPr marL="231775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Other striping projects</a:t>
          </a:r>
        </a:p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Golf cart crossings at Golf Course (Hingham Lane, </a:t>
          </a:r>
          <a:r>
            <a:rPr lang="en-US" sz="18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Borderlinks</a:t>
          </a: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, and Drawbridge) – completed 7/11/22</a:t>
          </a:r>
        </a:p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Helicopter pad – completed 7/11/22</a:t>
          </a:r>
        </a:p>
        <a:p>
          <a:pPr marL="461963" marR="0" lvl="0" indent="-234950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Crosswalk across </a:t>
          </a:r>
          <a:r>
            <a:rPr lang="en-US" sz="180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Cathell</a:t>
          </a:r>
          <a:r>
            <a:rPr lang="en-US" sz="1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Road/Ocean Parkway</a:t>
          </a:r>
        </a:p>
        <a:p>
          <a:pPr marL="231775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31775" marR="0" lvl="0" indent="-231775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8229600" cy="57221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24EC-808A-4A8F-B7DC-2E5B9557C321}">
      <dsp:nvSpPr>
        <dsp:cNvPr id="0" name=""/>
        <dsp:cNvSpPr/>
      </dsp:nvSpPr>
      <dsp:spPr>
        <a:xfrm>
          <a:off x="0" y="0"/>
          <a:ext cx="8229600" cy="572212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Volunteer Fire Department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Recruited and implemented a team (experts in field, OPVFD, Public Works, and General Manager)</a:t>
          </a:r>
        </a:p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Reviewing high level drawings</a:t>
          </a:r>
        </a:p>
      </dsp:txBody>
      <dsp:txXfrm>
        <a:off x="0" y="0"/>
        <a:ext cx="8229600" cy="57221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24EC-808A-4A8F-B7DC-2E5B9557C321}">
      <dsp:nvSpPr>
        <dsp:cNvPr id="0" name=""/>
        <dsp:cNvSpPr/>
      </dsp:nvSpPr>
      <dsp:spPr>
        <a:xfrm>
          <a:off x="0" y="0"/>
          <a:ext cx="8229600" cy="572212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Strategic Plan Update</a:t>
          </a:r>
          <a:endParaRPr lang="en-US" sz="3200" b="1" u="sng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Met with Strategic Planning Committee for feedback and recommendations</a:t>
          </a:r>
        </a:p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Implemented a strategic management team to work with department heads and managers.  This team that I have identified will be led by Linda Martin.</a:t>
          </a:r>
        </a:p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 strategic planning document </a:t>
          </a:r>
          <a:r>
            <a:rPr lang="en-US" sz="2000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is</a:t>
          </a:r>
          <a:r>
            <a:rPr lang="en-US" sz="2000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u="sng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not</a:t>
          </a:r>
          <a:r>
            <a:rPr lang="en-US" sz="2000" u="none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something that once completed is placed on a shelf and dusted off every 3 to 5 years</a:t>
          </a: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We will be meeting with the Strategic Planning Committee representative(s) over the next several weeks with the implementation of their recommendations, our approach, initiatives and objectives</a:t>
          </a:r>
        </a:p>
        <a:p>
          <a:pPr marL="227013" marR="0" lvl="0" indent="-227013" algn="l" defTabSz="9779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Please note the Strategic Plan was started 3 years ago.  It is fluid and will be formalized with the Committee input and/or confirmation of our approach over that period and the future.</a:t>
          </a:r>
        </a:p>
        <a:p>
          <a:pPr marL="400050" lvl="1" indent="-231775" algn="l" defTabSz="9779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Char char="•"/>
          </a:pPr>
          <a:endParaRPr lang="en-US" sz="2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8229600" cy="5722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7/27/2022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7/27/2022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7" tIns="46559" rIns="93117" bIns="4655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17" tIns="46559" rIns="93117" bIns="4655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3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DFBA9-8D4B-415F-89BC-F2A7BCCD4A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3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/>
          <a:stretch/>
        </p:blipFill>
        <p:spPr bwMode="gray">
          <a:xfrm>
            <a:off x="4568646" y="3429000"/>
            <a:ext cx="4575354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5989837"/>
            <a:ext cx="2676912" cy="368363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255760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0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7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0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980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60086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59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733800"/>
            <a:ext cx="4343400" cy="2743200"/>
          </a:xfrm>
        </p:spPr>
        <p:txBody>
          <a:bodyPr/>
          <a:lstStyle>
            <a:lvl1pPr>
              <a:defRPr sz="1400"/>
            </a:lvl1pPr>
            <a:lvl2pPr>
              <a:buClr>
                <a:schemeClr val="accent5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733800"/>
            <a:ext cx="4267200" cy="27432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10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4114800" cy="54864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53988" indent="-153988">
              <a:defRPr sz="1200">
                <a:latin typeface="Arial Narrow" panose="020B0606020202030204" pitchFamily="34" charset="0"/>
              </a:defRPr>
            </a:lvl2pPr>
            <a:lvl3pPr marL="325438" indent="-171450">
              <a:defRPr sz="1200">
                <a:latin typeface="Arial Narrow" panose="020B0606020202030204" pitchFamily="34" charset="0"/>
              </a:defRPr>
            </a:lvl3pPr>
            <a:lvl4pPr marL="461963" indent="-153988">
              <a:defRPr sz="1200">
                <a:latin typeface="Arial Narrow" panose="020B0606020202030204" pitchFamily="34" charset="0"/>
              </a:defRPr>
            </a:lvl4pPr>
            <a:lvl5pPr marL="581025" indent="-119063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990600"/>
            <a:ext cx="4114800" cy="44958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61925" indent="-161925">
              <a:defRPr sz="1200">
                <a:latin typeface="Arial Narrow" panose="020B0606020202030204" pitchFamily="34" charset="0"/>
              </a:defRPr>
            </a:lvl2pPr>
            <a:lvl3pPr marL="307975" indent="-146050">
              <a:defRPr sz="1200">
                <a:latin typeface="Arial Narrow" panose="020B0606020202030204" pitchFamily="34" charset="0"/>
              </a:defRPr>
            </a:lvl3pPr>
            <a:lvl4pPr marL="427038" indent="-136525">
              <a:defRPr sz="1200">
                <a:latin typeface="Arial Narrow" panose="020B0606020202030204" pitchFamily="34" charset="0"/>
              </a:defRPr>
            </a:lvl4pPr>
            <a:lvl5pPr marL="530225" indent="-103188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24400" y="5562600"/>
            <a:ext cx="4114800" cy="914400"/>
          </a:xfrm>
        </p:spPr>
        <p:txBody>
          <a:bodyPr/>
          <a:lstStyle>
            <a:lvl1pPr marL="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211138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2pPr>
            <a:lvl3pPr marL="396875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3pPr>
            <a:lvl4pPr marL="595313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4pPr>
            <a:lvl5pPr marL="79375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2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BD6-CB13-404C-BBAB-5920B3CC15CD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83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4C30-85AE-4A92-984D-60C6A1DBFA42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42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D159-92A4-4119-87A8-8289266E0BBE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844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D32-E27B-4CF1-9451-12DE577B47D6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618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A779-EBE4-4697-A0A3-DA9E551BDAFC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96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66EE-F406-4A69-AC6B-1272CEEE21CC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99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FEFA-CBB5-452B-A6E0-F41E3EEAFFAB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52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693F-7E9C-473F-B9BE-A99371B937BA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020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CE95A8D-EBA0-4BF6-AE99-54C9718622BD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790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6F1-6C94-4B42-9107-EF88F69A149F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11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18A4-7AB3-4151-BAC9-99ED2866EE8D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05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"/>
          <a:stretch/>
        </p:blipFill>
        <p:spPr bwMode="gray">
          <a:xfrm flipV="1">
            <a:off x="4539274" y="0"/>
            <a:ext cx="4604726" cy="4572592"/>
          </a:xfrm>
          <a:prstGeom prst="rect">
            <a:avLst/>
          </a:prstGeom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2019 by The Segal Group, Inc. All rights reserved.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622237"/>
            <a:ext cx="2676912" cy="368363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1168" tIns="64008" rIns="201168" bIns="64008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705254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7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1"/>
            <a:ext cx="388778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006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13022696"/>
              </p:ext>
            </p:extLst>
          </p:nvPr>
        </p:nvGraphicFramePr>
        <p:xfrm>
          <a:off x="204788" y="1403202"/>
          <a:ext cx="5953649" cy="2913167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1"/>
            <a:ext cx="447833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9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6454853">
            <a:off x="4470200" y="-124166"/>
            <a:ext cx="4544556" cy="4478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615352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1295400"/>
            <a:ext cx="8229601" cy="5078104"/>
          </a:xfrm>
        </p:spPr>
        <p:txBody>
          <a:bodyPr/>
          <a:lstStyle>
            <a:lvl1pPr marL="342900" indent="-342900">
              <a:buFont typeface="+mj-lt"/>
              <a:buNone/>
              <a:defRPr sz="2000" b="0">
                <a:latin typeface="Arial Black" pitchFamily="34" charset="0"/>
              </a:defRPr>
            </a:lvl1pPr>
            <a:lvl2pPr marL="569913" indent="-212725">
              <a:buClr>
                <a:schemeClr val="accent5"/>
              </a:buClr>
              <a:defRPr sz="2000" b="1"/>
            </a:lvl2pPr>
            <a:lvl3pPr marL="914400" indent="-223838">
              <a:buClr>
                <a:schemeClr val="accent5"/>
              </a:buClr>
              <a:defRPr sz="2000" b="1"/>
            </a:lvl3pPr>
            <a:lvl4pPr marL="1258888" indent="-231775">
              <a:buClr>
                <a:schemeClr val="accent5"/>
              </a:buClr>
              <a:defRPr sz="2000" b="1"/>
            </a:lvl4pPr>
            <a:lvl5pPr marL="1484313" indent="-225425">
              <a:buClr>
                <a:schemeClr val="accent5"/>
              </a:buClr>
              <a:defRPr sz="2000" b="1"/>
            </a:lvl5pPr>
          </a:lstStyle>
          <a:p>
            <a:pPr lvl="0"/>
            <a:r>
              <a:rPr lang="en-US" dirty="0"/>
              <a:t>	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6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4685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45901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581400"/>
            <a:ext cx="43434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581400"/>
            <a:ext cx="42672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6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9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54" y="990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5"/>
        </a:buClr>
        <a:buFont typeface="Wingdings" pitchFamily="34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5"/>
        </a:buClr>
        <a:buFont typeface="Symbol" pitchFamily="82" charset="2"/>
        <a:buChar char="·"/>
        <a:defRPr sz="1600">
          <a:solidFill>
            <a:schemeClr val="tx1"/>
          </a:solidFill>
          <a:latin typeface="+mn-lt"/>
        </a:defRPr>
      </a:lvl2pPr>
      <a:lvl3pPr marL="593725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1"/>
          </a:solidFill>
          <a:latin typeface="+mn-lt"/>
        </a:defRPr>
      </a:lvl3pPr>
      <a:lvl4pPr marL="7921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»"/>
        <a:defRPr sz="1600">
          <a:solidFill>
            <a:schemeClr val="tx1"/>
          </a:solidFill>
          <a:latin typeface="+mn-lt"/>
        </a:defRPr>
      </a:lvl4pPr>
      <a:lvl5pPr marL="9779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›"/>
        <a:defRPr sz="1600">
          <a:solidFill>
            <a:schemeClr val="tx1"/>
          </a:solidFill>
          <a:latin typeface="+mn-lt"/>
        </a:defRPr>
      </a:lvl5pPr>
      <a:lvl6pPr marL="14351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6pPr>
      <a:lvl7pPr marL="18923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7pPr>
      <a:lvl8pPr marL="23495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8pPr>
      <a:lvl9pPr marL="28067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39ED1-20B6-486E-AD1A-0AF57D3268A8}" type="datetime1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7" y="6420103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9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6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</p:sldLayoutIdLst>
  <p:txStyles>
    <p:titleStyle>
      <a:lvl1pPr algn="l" defTabSz="457189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diagramLayout" Target="../diagrams/layout6.xml"/><Relationship Id="rId7" Type="http://schemas.openxmlformats.org/officeDocument/2006/relationships/image" Target="../media/image21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3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412368-7E6B-4064-B6FA-72DF6DA0C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14FE20-9BCC-4219-A8AD-B1C110BD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462" y="976508"/>
            <a:ext cx="4143979" cy="2367221"/>
          </a:xfrm>
        </p:spPr>
        <p:txBody>
          <a:bodyPr>
            <a:normAutofit/>
          </a:bodyPr>
          <a:lstStyle/>
          <a:p>
            <a:r>
              <a:rPr lang="en-US" sz="4700" dirty="0">
                <a:latin typeface="Franklin Gothic Medium" panose="020B0603020102020204" pitchFamily="34" charset="0"/>
              </a:rPr>
              <a:t>Board of Directors Meeting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89462" y="3531204"/>
            <a:ext cx="4148190" cy="160657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July 27, 2022</a:t>
            </a:r>
          </a:p>
        </p:txBody>
      </p:sp>
      <p:cxnSp>
        <p:nvCxnSpPr>
          <p:cNvPr id="10" name="Straight Connector 16">
            <a:extLst>
              <a:ext uri="{FF2B5EF4-FFF2-40B4-BE49-F238E27FC236}">
                <a16:creationId xmlns:a16="http://schemas.microsoft.com/office/drawing/2014/main" id="{A661C966-C6C8-4667-903D-E68521C35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3" y="3528543"/>
            <a:ext cx="415208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439133-030D-427C-AADE-2B48B1991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041" y="482171"/>
            <a:ext cx="3055899" cy="5149101"/>
            <a:chOff x="7477388" y="482171"/>
            <a:chExt cx="4074533" cy="51491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C11378B-6628-411A-9A79-CF10232D7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8E6BF6A-26B8-45E6-887E-FE78A7984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2388B0B-738B-4313-8674-79D97E74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3718" y="977965"/>
            <a:ext cx="2339583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 descr="Meeting">
            <a:extLst>
              <a:ext uri="{FF2B5EF4-FFF2-40B4-BE49-F238E27FC236}">
                <a16:creationId xmlns:a16="http://schemas.microsoft.com/office/drawing/2014/main" id="{80607E5A-D77F-43FC-8C0E-97F0202CB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7279" y="1999767"/>
            <a:ext cx="2099328" cy="20993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F84359-5DD6-461B-9519-90AA2F46C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0BC892-CE86-41EE-8A3B-2178D5170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B3689F1B-6A25-2201-0E3E-842BD0E8A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6935410"/>
              </p:ext>
            </p:extLst>
          </p:nvPr>
        </p:nvGraphicFramePr>
        <p:xfrm>
          <a:off x="60960" y="139337"/>
          <a:ext cx="4432663" cy="6200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3">
            <a:extLst>
              <a:ext uri="{FF2B5EF4-FFF2-40B4-BE49-F238E27FC236}">
                <a16:creationId xmlns:a16="http://schemas.microsoft.com/office/drawing/2014/main" id="{717269FE-54DB-401C-363C-922E0A489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22" y="827314"/>
            <a:ext cx="4650377" cy="348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55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B3689F1B-6A25-2201-0E3E-842BD0E8A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415631"/>
              </p:ext>
            </p:extLst>
          </p:nvPr>
        </p:nvGraphicFramePr>
        <p:xfrm>
          <a:off x="335280" y="113212"/>
          <a:ext cx="8229600" cy="619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2590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B3689F1B-6A25-2201-0E3E-842BD0E8A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4299088"/>
              </p:ext>
            </p:extLst>
          </p:nvPr>
        </p:nvGraphicFramePr>
        <p:xfrm>
          <a:off x="78378" y="113211"/>
          <a:ext cx="5085806" cy="6191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69AD1A1-3019-FAC9-011D-F1E1C06775E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40000"/>
          </a:blip>
          <a:stretch>
            <a:fillRect/>
          </a:stretch>
        </p:blipFill>
        <p:spPr>
          <a:xfrm>
            <a:off x="5386252" y="858474"/>
            <a:ext cx="1663337" cy="4173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D8D0DF-AE5D-C7A7-B8D3-55546255F37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" t="-353" r="11400" b="1"/>
          <a:stretch/>
        </p:blipFill>
        <p:spPr>
          <a:xfrm>
            <a:off x="7271657" y="1228687"/>
            <a:ext cx="1616390" cy="34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73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B3689F1B-6A25-2201-0E3E-842BD0E8A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607129"/>
              </p:ext>
            </p:extLst>
          </p:nvPr>
        </p:nvGraphicFramePr>
        <p:xfrm>
          <a:off x="335280" y="113212"/>
          <a:ext cx="8229600" cy="619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446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B3689F1B-6A25-2201-0E3E-842BD0E8A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940903"/>
              </p:ext>
            </p:extLst>
          </p:nvPr>
        </p:nvGraphicFramePr>
        <p:xfrm>
          <a:off x="335280" y="113212"/>
          <a:ext cx="8229600" cy="619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94A2D54-84BC-9D0A-8DE6-173DE4AFA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311" y="3068541"/>
            <a:ext cx="7433378" cy="303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32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B3689F1B-6A25-2201-0E3E-842BD0E8A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3661972"/>
              </p:ext>
            </p:extLst>
          </p:nvPr>
        </p:nvGraphicFramePr>
        <p:xfrm>
          <a:off x="335280" y="113212"/>
          <a:ext cx="8229600" cy="619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404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B3689F1B-6A25-2201-0E3E-842BD0E8A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0994551"/>
              </p:ext>
            </p:extLst>
          </p:nvPr>
        </p:nvGraphicFramePr>
        <p:xfrm>
          <a:off x="335280" y="113212"/>
          <a:ext cx="8229600" cy="619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624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B3689F1B-6A25-2201-0E3E-842BD0E8A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827652"/>
              </p:ext>
            </p:extLst>
          </p:nvPr>
        </p:nvGraphicFramePr>
        <p:xfrm>
          <a:off x="335280" y="113212"/>
          <a:ext cx="8229600" cy="619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2239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B3689F1B-6A25-2201-0E3E-842BD0E8A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662817"/>
              </p:ext>
            </p:extLst>
          </p:nvPr>
        </p:nvGraphicFramePr>
        <p:xfrm>
          <a:off x="335280" y="113212"/>
          <a:ext cx="8229600" cy="619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BE84D516-A817-4D68-85DB-1652A35A7A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9"/>
          <a:stretch/>
        </p:blipFill>
        <p:spPr bwMode="auto">
          <a:xfrm>
            <a:off x="1314450" y="2711948"/>
            <a:ext cx="3257550" cy="3367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CB2BE1-AFC8-B269-43CE-978BA70D234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80" b="20704"/>
          <a:stretch/>
        </p:blipFill>
        <p:spPr bwMode="auto">
          <a:xfrm>
            <a:off x="5090165" y="2711948"/>
            <a:ext cx="2786818" cy="3367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8351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8996"/>
            <a:ext cx="7886700" cy="5502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CPI Violation Dashboard</a:t>
            </a:r>
            <a:br>
              <a:rPr lang="en-US" b="1" u="sng" dirty="0"/>
            </a:br>
            <a:r>
              <a:rPr lang="en-US" b="1" u="sng" dirty="0"/>
              <a:t>June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/>
        </p:nvGraphicFramePr>
        <p:xfrm>
          <a:off x="109536" y="2521994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5/31/22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New Violations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Closed Violations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6/30/22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66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132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141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3754EE-6586-4285-A2A9-8AC53E80F57D}"/>
              </a:ext>
            </a:extLst>
          </p:cNvPr>
          <p:cNvGraphicFramePr>
            <a:graphicFrameLocks noGrp="1"/>
          </p:cNvGraphicFramePr>
          <p:nvPr/>
        </p:nvGraphicFramePr>
        <p:xfrm>
          <a:off x="122598" y="4184560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129702361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2467889929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3024108081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219323468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5/31/22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New Violations to Legal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Closed Violations in Legal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As of 6/30/22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457521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50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2924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6059364-C590-4F63-8537-4BEE9C5A6CAB}"/>
              </a:ext>
            </a:extLst>
          </p:cNvPr>
          <p:cNvSpPr txBox="1"/>
          <p:nvPr/>
        </p:nvSpPr>
        <p:spPr>
          <a:xfrm>
            <a:off x="87086" y="3753395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Legal Cases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D86D9-C03E-4A30-A454-1333AEBA4A40}"/>
              </a:ext>
            </a:extLst>
          </p:cNvPr>
          <p:cNvSpPr txBox="1"/>
          <p:nvPr/>
        </p:nvSpPr>
        <p:spPr>
          <a:xfrm>
            <a:off x="87086" y="2119572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Violations (</a:t>
            </a:r>
            <a:r>
              <a:rPr lang="en-US"/>
              <a:t>includes legal)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1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A27BDD-7210-6126-2043-39EB0B973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77947" cy="5355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81D11E-91AC-41DB-9A2C-5A104AC98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420" y="-1"/>
            <a:ext cx="4385580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63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8996"/>
            <a:ext cx="7886700" cy="5502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WORK ORDERS</a:t>
            </a:r>
            <a:br>
              <a:rPr lang="en-US" b="1" u="sng" dirty="0"/>
            </a:br>
            <a:r>
              <a:rPr lang="en-US" b="1" u="sng" dirty="0" err="1"/>
              <a:t>june</a:t>
            </a:r>
            <a:br>
              <a:rPr lang="en-US" b="1" u="sng" dirty="0"/>
            </a:br>
            <a:r>
              <a:rPr lang="en-US" b="1" u="sng" dirty="0"/>
              <a:t> 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206788"/>
              </p:ext>
            </p:extLst>
          </p:nvPr>
        </p:nvGraphicFramePr>
        <p:xfrm>
          <a:off x="571175" y="2521994"/>
          <a:ext cx="8046719" cy="1165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72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164411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204843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879743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Open Work Orders as of 5/31/22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New Work Orders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Closed Work Orders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Open Work Orders as of 6/30/22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181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165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192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3A2DE9-0BB3-B3EC-EC28-C6C385411411}"/>
              </a:ext>
            </a:extLst>
          </p:cNvPr>
          <p:cNvSpPr txBox="1"/>
          <p:nvPr/>
        </p:nvSpPr>
        <p:spPr>
          <a:xfrm>
            <a:off x="1306285" y="4249775"/>
            <a:ext cx="69755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165 </a:t>
            </a:r>
            <a:r>
              <a:rPr lang="en-US" dirty="0"/>
              <a:t>work orders initiated in June:  9 bulkhead; 45 drainage; 23 grounds/landscaping; 5 roads; 5 signs; 78 general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Majority still open in drainage (85) and grounds/landscaping (38)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Drainage (22 – over 30 days; 9 – over 60 days; 21 – over 90 days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Average 1-4 work orders a day to complete depending upon severity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87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8996"/>
            <a:ext cx="7886700" cy="5502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CUSTOMER SERVICE DASHBOARD</a:t>
            </a:r>
            <a:br>
              <a:rPr lang="en-US" b="1" u="sng" dirty="0"/>
            </a:br>
            <a:r>
              <a:rPr lang="en-US" sz="3100" u="sng" dirty="0"/>
              <a:t>(FROM INFO@OCEANPINES.ORG)</a:t>
            </a:r>
            <a:br>
              <a:rPr lang="en-US" sz="3100" b="1" u="sng" dirty="0"/>
            </a:br>
            <a:r>
              <a:rPr lang="en-US" sz="3100" b="1" u="sng" dirty="0" err="1"/>
              <a:t>june</a:t>
            </a:r>
            <a:endParaRPr lang="en-US" b="1" u="sng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/>
        </p:nvGraphicFramePr>
        <p:xfrm>
          <a:off x="2148398" y="2160270"/>
          <a:ext cx="4989249" cy="25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234">
                  <a:extLst>
                    <a:ext uri="{9D8B030D-6E8A-4147-A177-3AD203B41FA5}">
                      <a16:colId xmlns:a16="http://schemas.microsoft.com/office/drawing/2014/main" val="160533530"/>
                    </a:ext>
                  </a:extLst>
                </a:gridCol>
                <a:gridCol w="2520015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22765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Received – June</a:t>
                      </a: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Amenities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00878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47516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Drainage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032667"/>
                  </a:ext>
                </a:extLst>
              </a:tr>
              <a:tr h="317588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</a:t>
                      </a:r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019372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 Works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857128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E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448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342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821089-87F0-CA6F-DFA7-DFBDD9D8E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137"/>
            <a:ext cx="9144000" cy="59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6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057B-1C75-4C9C-906A-0189E0B94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Financials</a:t>
            </a:r>
            <a:br>
              <a:rPr lang="en-US" sz="2600" b="1" dirty="0"/>
            </a:br>
            <a:br>
              <a:rPr lang="en-US" sz="2600" b="1" dirty="0"/>
            </a:br>
            <a:br>
              <a:rPr lang="en-US" sz="2600" b="1" dirty="0"/>
            </a:b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316542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121" y="0"/>
            <a:ext cx="7498080" cy="7576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month of MAY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022120"/>
              </p:ext>
            </p:extLst>
          </p:nvPr>
        </p:nvGraphicFramePr>
        <p:xfrm>
          <a:off x="468177" y="865995"/>
          <a:ext cx="8003967" cy="5772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3513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1826818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  <a:gridCol w="1826818">
                  <a:extLst>
                    <a:ext uri="{9D8B030D-6E8A-4147-A177-3AD203B41FA5}">
                      <a16:colId xmlns:a16="http://schemas.microsoft.com/office/drawing/2014/main" val="740229070"/>
                    </a:ext>
                  </a:extLst>
                </a:gridCol>
                <a:gridCol w="1826818">
                  <a:extLst>
                    <a:ext uri="{9D8B030D-6E8A-4147-A177-3AD203B41FA5}">
                      <a16:colId xmlns:a16="http://schemas.microsoft.com/office/drawing/2014/main" val="432839549"/>
                    </a:ext>
                  </a:extLst>
                </a:gridCol>
              </a:tblGrid>
              <a:tr h="3573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Department/Amenity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Flash Presented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357331">
                <a:tc>
                  <a:txBody>
                    <a:bodyPr/>
                    <a:lstStyle/>
                    <a:p>
                      <a:r>
                        <a:rPr lang="en-US" sz="1600" dirty="0"/>
                        <a:t>Golf Ops +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784582"/>
                  </a:ext>
                </a:extLst>
              </a:tr>
              <a:tr h="35733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Yacht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164068"/>
                  </a:ext>
                </a:extLst>
              </a:tr>
              <a:tr h="357331">
                <a:tc>
                  <a:txBody>
                    <a:bodyPr/>
                    <a:lstStyle/>
                    <a:p>
                      <a:r>
                        <a:rPr lang="en-US" sz="1600" dirty="0"/>
                        <a:t>Public 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608961"/>
                  </a:ext>
                </a:extLst>
              </a:tr>
              <a:tr h="357331">
                <a:tc>
                  <a:txBody>
                    <a:bodyPr/>
                    <a:lstStyle/>
                    <a:p>
                      <a:r>
                        <a:rPr lang="en-US" sz="1600" dirty="0"/>
                        <a:t>Beach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702052"/>
                  </a:ext>
                </a:extLst>
              </a:tr>
              <a:tr h="42428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General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427186"/>
                  </a:ext>
                </a:extLst>
              </a:tr>
              <a:tr h="357331">
                <a:tc>
                  <a:txBody>
                    <a:bodyPr/>
                    <a:lstStyle/>
                    <a:p>
                      <a:r>
                        <a:rPr lang="en-US" sz="1600" dirty="0"/>
                        <a:t>General Admin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637016"/>
                  </a:ext>
                </a:extLst>
              </a:tr>
              <a:tr h="357331">
                <a:tc>
                  <a:txBody>
                    <a:bodyPr/>
                    <a:lstStyle/>
                    <a:p>
                      <a:r>
                        <a:rPr lang="en-US" sz="1600" dirty="0"/>
                        <a:t>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40097"/>
                  </a:ext>
                </a:extLst>
              </a:tr>
              <a:tr h="357331">
                <a:tc>
                  <a:txBody>
                    <a:bodyPr/>
                    <a:lstStyle/>
                    <a:p>
                      <a:r>
                        <a:rPr lang="en-US" sz="1600" dirty="0"/>
                        <a:t>Police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119431"/>
                  </a:ext>
                </a:extLst>
              </a:tr>
              <a:tr h="357331">
                <a:tc>
                  <a:txBody>
                    <a:bodyPr/>
                    <a:lstStyle/>
                    <a:p>
                      <a:r>
                        <a:rPr lang="en-US" sz="1600" dirty="0"/>
                        <a:t>Aquatics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221592"/>
                  </a:ext>
                </a:extLst>
              </a:tr>
              <a:tr h="357331">
                <a:tc>
                  <a:txBody>
                    <a:bodyPr/>
                    <a:lstStyle/>
                    <a:p>
                      <a:r>
                        <a:rPr lang="en-US" sz="1600" dirty="0"/>
                        <a:t>Racquet 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997834"/>
                  </a:ext>
                </a:extLst>
              </a:tr>
              <a:tr h="357331">
                <a:tc>
                  <a:txBody>
                    <a:bodyPr/>
                    <a:lstStyle/>
                    <a:p>
                      <a:r>
                        <a:rPr lang="en-US" sz="1600" dirty="0"/>
                        <a:t>Beach Parking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(36)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841750"/>
                  </a:ext>
                </a:extLst>
              </a:tr>
              <a:tr h="1012547">
                <a:tc>
                  <a:txBody>
                    <a:bodyPr/>
                    <a:lstStyle/>
                    <a:p>
                      <a:r>
                        <a:rPr lang="en-US" sz="1600" dirty="0"/>
                        <a:t>Other Net (Marinas, Clubhouse Grille, Rec &amp; Parks, CPI, Marketing, GM Office)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</a:t>
                      </a:r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  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55180"/>
                  </a:ext>
                </a:extLst>
              </a:tr>
              <a:tr h="350829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</a:t>
                      </a:r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$371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$208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3459804" y="6608548"/>
            <a:ext cx="885066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3459804" y="6341045"/>
            <a:ext cx="885066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792816-83C4-23CD-9CF8-D11DE89C7269}"/>
              </a:ext>
            </a:extLst>
          </p:cNvPr>
          <p:cNvCxnSpPr>
            <a:cxnSpLocks/>
          </p:cNvCxnSpPr>
          <p:nvPr/>
        </p:nvCxnSpPr>
        <p:spPr>
          <a:xfrm>
            <a:off x="5204009" y="6341045"/>
            <a:ext cx="885066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FA521E-C875-4477-2F98-DCE98961D935}"/>
              </a:ext>
            </a:extLst>
          </p:cNvPr>
          <p:cNvCxnSpPr>
            <a:cxnSpLocks/>
          </p:cNvCxnSpPr>
          <p:nvPr/>
        </p:nvCxnSpPr>
        <p:spPr>
          <a:xfrm>
            <a:off x="5204009" y="6599839"/>
            <a:ext cx="885066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3B8123-41DC-BE60-A44C-B5CA88592794}"/>
              </a:ext>
            </a:extLst>
          </p:cNvPr>
          <p:cNvCxnSpPr>
            <a:cxnSpLocks/>
          </p:cNvCxnSpPr>
          <p:nvPr/>
        </p:nvCxnSpPr>
        <p:spPr>
          <a:xfrm>
            <a:off x="7040288" y="6364418"/>
            <a:ext cx="885066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6DE9B8-6F3D-64FB-78B8-3BF19E7E6B9A}"/>
              </a:ext>
            </a:extLst>
          </p:cNvPr>
          <p:cNvCxnSpPr>
            <a:cxnSpLocks/>
          </p:cNvCxnSpPr>
          <p:nvPr/>
        </p:nvCxnSpPr>
        <p:spPr>
          <a:xfrm>
            <a:off x="7040288" y="6603714"/>
            <a:ext cx="885066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3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99" y="85060"/>
            <a:ext cx="7498080" cy="10313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Financial Change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 month of JUNE 2022</a:t>
            </a: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047888"/>
          <a:ext cx="8595360" cy="3090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271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976011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June (In 000’s)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$1,009</a:t>
                      </a: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$1,061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$52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Expenses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1,314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1,323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(9)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($305)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($262)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$43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8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436728" y="5138661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82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99" y="85060"/>
            <a:ext cx="7498080" cy="10313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Financial Change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 YEAR-TO-DATE JUNE 2022</a:t>
            </a:r>
            <a:br>
              <a:rPr lang="en-US" sz="3600" dirty="0">
                <a:latin typeface="Franklin Gothic Medium" panose="020B0603020102020204" pitchFamily="34" charset="0"/>
              </a:rPr>
            </a:b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A52B43-19FA-4221-AEE4-462E04F3AFA6}"/>
              </a:ext>
            </a:extLst>
          </p:cNvPr>
          <p:cNvGraphicFramePr>
            <a:graphicFrameLocks noGrp="1"/>
          </p:cNvGraphicFramePr>
          <p:nvPr/>
        </p:nvGraphicFramePr>
        <p:xfrm>
          <a:off x="274320" y="2047888"/>
          <a:ext cx="8595360" cy="3090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271">
                  <a:extLst>
                    <a:ext uri="{9D8B030D-6E8A-4147-A177-3AD203B41FA5}">
                      <a16:colId xmlns:a16="http://schemas.microsoft.com/office/drawing/2014/main" val="1529911752"/>
                    </a:ext>
                  </a:extLst>
                </a:gridCol>
                <a:gridCol w="1976011">
                  <a:extLst>
                    <a:ext uri="{9D8B030D-6E8A-4147-A177-3AD203B41FA5}">
                      <a16:colId xmlns:a16="http://schemas.microsoft.com/office/drawing/2014/main" val="1196787798"/>
                    </a:ext>
                  </a:extLst>
                </a:gridCol>
                <a:gridCol w="2054867">
                  <a:extLst>
                    <a:ext uri="{9D8B030D-6E8A-4147-A177-3AD203B41FA5}">
                      <a16:colId xmlns:a16="http://schemas.microsoft.com/office/drawing/2014/main" val="1193626519"/>
                    </a:ext>
                  </a:extLst>
                </a:gridCol>
                <a:gridCol w="1936211">
                  <a:extLst>
                    <a:ext uri="{9D8B030D-6E8A-4147-A177-3AD203B41FA5}">
                      <a16:colId xmlns:a16="http://schemas.microsoft.com/office/drawing/2014/main" val="3714425827"/>
                    </a:ext>
                  </a:extLst>
                </a:gridCol>
              </a:tblGrid>
              <a:tr h="36351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Century Gothic" panose="020B0502020202020204" pitchFamily="34" charset="0"/>
                        </a:rPr>
                        <a:t>YTD June 2022 (In 000’s)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703382"/>
                  </a:ext>
                </a:extLst>
              </a:tr>
              <a:tr h="45439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Current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Favor/ (</a:t>
                      </a:r>
                      <a:r>
                        <a:rPr lang="en-US" sz="1600" u="none" strike="noStrike" dirty="0" err="1">
                          <a:effectLst/>
                          <a:latin typeface="Century Gothic" panose="020B0502020202020204" pitchFamily="34" charset="0"/>
                        </a:rPr>
                        <a:t>Unfavor</a:t>
                      </a:r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) vs. Budget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0456"/>
                  </a:ext>
                </a:extLst>
              </a:tr>
              <a:tr h="308259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68013"/>
                  </a:ext>
                </a:extLst>
              </a:tr>
              <a:tr h="31807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3999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Revenues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$8,483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$8,883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$400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531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Expenses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2,439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  2,424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79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Net Operating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$6,044</a:t>
                      </a: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    $6,459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entury Gothic" panose="020B0502020202020204" pitchFamily="34" charset="0"/>
                        </a:rPr>
                        <a:t> $415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63" marR="8663" marT="866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4752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BD57F0-C576-4D33-9D5C-8AA05477F7A7}"/>
              </a:ext>
            </a:extLst>
          </p:cNvPr>
          <p:cNvCxnSpPr/>
          <p:nvPr/>
        </p:nvCxnSpPr>
        <p:spPr>
          <a:xfrm>
            <a:off x="3283128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3FF8C9-394A-4DB1-B0B7-27187982C27B}"/>
              </a:ext>
            </a:extLst>
          </p:cNvPr>
          <p:cNvCxnSpPr/>
          <p:nvPr/>
        </p:nvCxnSpPr>
        <p:spPr>
          <a:xfrm>
            <a:off x="3283125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8791C-6187-4DB4-AC51-A3441D2C644F}"/>
              </a:ext>
            </a:extLst>
          </p:cNvPr>
          <p:cNvCxnSpPr/>
          <p:nvPr/>
        </p:nvCxnSpPr>
        <p:spPr>
          <a:xfrm>
            <a:off x="5472354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4BCDB8-FD88-44B1-926B-CAF5B511EF42}"/>
              </a:ext>
            </a:extLst>
          </p:cNvPr>
          <p:cNvCxnSpPr/>
          <p:nvPr/>
        </p:nvCxnSpPr>
        <p:spPr>
          <a:xfrm>
            <a:off x="5362300" y="4576343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BE8885-3D74-48CC-831A-3D441959FAC2}"/>
              </a:ext>
            </a:extLst>
          </p:cNvPr>
          <p:cNvCxnSpPr/>
          <p:nvPr/>
        </p:nvCxnSpPr>
        <p:spPr>
          <a:xfrm>
            <a:off x="7293422" y="5138055"/>
            <a:ext cx="109728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3EE72A-EF33-4FB1-8F07-9D325E592EAB}"/>
              </a:ext>
            </a:extLst>
          </p:cNvPr>
          <p:cNvCxnSpPr/>
          <p:nvPr/>
        </p:nvCxnSpPr>
        <p:spPr>
          <a:xfrm>
            <a:off x="7293422" y="4585020"/>
            <a:ext cx="109728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3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3118" y="58745"/>
            <a:ext cx="7497763" cy="841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month of </a:t>
            </a:r>
            <a:r>
              <a:rPr lang="en-US" sz="2800" b="1" dirty="0" err="1">
                <a:latin typeface="Century Gothic" panose="020B0502020202020204" pitchFamily="34" charset="0"/>
              </a:rPr>
              <a:t>june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/>
        </p:nvGraphicFramePr>
        <p:xfrm>
          <a:off x="1370940" y="992295"/>
          <a:ext cx="6402120" cy="5515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704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688416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3837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Department/Amenity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Favorable/(Unfavorable)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Golf Ops &amp;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784582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Yacht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164068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Beach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948364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Public 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608961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General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702052"/>
                  </a:ext>
                </a:extLst>
              </a:tr>
              <a:tr h="45566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Clubhouse Grille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427186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Marinas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637016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Rec &amp; Parks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(26)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40097"/>
                  </a:ext>
                </a:extLst>
              </a:tr>
              <a:tr h="383759">
                <a:tc>
                  <a:txBody>
                    <a:bodyPr/>
                    <a:lstStyle/>
                    <a:p>
                      <a:r>
                        <a:rPr lang="en-US" sz="1600" dirty="0"/>
                        <a:t>Aquatics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(26)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841750"/>
                  </a:ext>
                </a:extLst>
              </a:tr>
              <a:tr h="389803">
                <a:tc>
                  <a:txBody>
                    <a:bodyPr/>
                    <a:lstStyle/>
                    <a:p>
                      <a:r>
                        <a:rPr lang="en-US" sz="1600" dirty="0"/>
                        <a:t>Admin/GM Office/Finance/</a:t>
                      </a:r>
                      <a:r>
                        <a:rPr lang="en-US" sz="1600" dirty="0" err="1"/>
                        <a:t>PR&amp;Marketing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(14)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841086"/>
                  </a:ext>
                </a:extLst>
              </a:tr>
              <a:tr h="308758">
                <a:tc>
                  <a:txBody>
                    <a:bodyPr/>
                    <a:lstStyle/>
                    <a:p>
                      <a:r>
                        <a:rPr lang="en-US" sz="1600" dirty="0"/>
                        <a:t>Beach Parking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(8)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671764"/>
                  </a:ext>
                </a:extLst>
              </a:tr>
              <a:tr h="222859">
                <a:tc>
                  <a:txBody>
                    <a:bodyPr/>
                    <a:lstStyle/>
                    <a:p>
                      <a:r>
                        <a:rPr lang="en-US" sz="1600" dirty="0"/>
                        <a:t>Other Net (Racquet Sports, Police, CPI)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(7)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55180"/>
                  </a:ext>
                </a:extLst>
              </a:tr>
              <a:tr h="545524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</a:t>
                      </a:r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5945622" y="6338930"/>
            <a:ext cx="885066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5945622" y="5957879"/>
            <a:ext cx="885066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01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3118" y="131180"/>
            <a:ext cx="7497763" cy="8413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Year-to-date </a:t>
            </a:r>
            <a:r>
              <a:rPr lang="en-US" sz="2800" b="1" dirty="0" err="1">
                <a:latin typeface="Century Gothic" panose="020B0502020202020204" pitchFamily="34" charset="0"/>
              </a:rPr>
              <a:t>june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Favor/(Unfavorable) Vs. Budget (in 000’s)</a:t>
            </a:r>
            <a:br>
              <a:rPr lang="en-US" sz="2700" dirty="0">
                <a:latin typeface="Franklin Gothic Medium" panose="020B0603020102020204" pitchFamily="34" charset="0"/>
              </a:rPr>
            </a:br>
            <a:endParaRPr lang="en-US" sz="2700" dirty="0"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51FE97F5-49DA-4AF4-ACAC-3E7281E896E2}"/>
              </a:ext>
            </a:extLst>
          </p:cNvPr>
          <p:cNvGraphicFramePr>
            <a:graphicFrameLocks noGrp="1"/>
          </p:cNvGraphicFramePr>
          <p:nvPr/>
        </p:nvGraphicFramePr>
        <p:xfrm>
          <a:off x="1370940" y="992295"/>
          <a:ext cx="6402120" cy="5377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3704">
                  <a:extLst>
                    <a:ext uri="{9D8B030D-6E8A-4147-A177-3AD203B41FA5}">
                      <a16:colId xmlns:a16="http://schemas.microsoft.com/office/drawing/2014/main" val="2078890817"/>
                    </a:ext>
                  </a:extLst>
                </a:gridCol>
                <a:gridCol w="2688416">
                  <a:extLst>
                    <a:ext uri="{9D8B030D-6E8A-4147-A177-3AD203B41FA5}">
                      <a16:colId xmlns:a16="http://schemas.microsoft.com/office/drawing/2014/main" val="1772542581"/>
                    </a:ext>
                  </a:extLst>
                </a:gridCol>
              </a:tblGrid>
              <a:tr h="3805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Department/Amenity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Favorable/(Unfavorable)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79345"/>
                  </a:ext>
                </a:extLst>
              </a:tr>
              <a:tr h="380570">
                <a:tc>
                  <a:txBody>
                    <a:bodyPr/>
                    <a:lstStyle/>
                    <a:p>
                      <a:r>
                        <a:rPr lang="en-US" sz="1600" dirty="0"/>
                        <a:t>Golf Ops &amp;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784582"/>
                  </a:ext>
                </a:extLst>
              </a:tr>
              <a:tr h="38057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Aquatics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164068"/>
                  </a:ext>
                </a:extLst>
              </a:tr>
              <a:tr h="380570">
                <a:tc>
                  <a:txBody>
                    <a:bodyPr/>
                    <a:lstStyle/>
                    <a:p>
                      <a:r>
                        <a:rPr lang="en-US" sz="1600" dirty="0"/>
                        <a:t>Yacht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948364"/>
                  </a:ext>
                </a:extLst>
              </a:tr>
              <a:tr h="380570">
                <a:tc>
                  <a:txBody>
                    <a:bodyPr/>
                    <a:lstStyle/>
                    <a:p>
                      <a:r>
                        <a:rPr lang="en-US" sz="1600" dirty="0"/>
                        <a:t>Public 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608961"/>
                  </a:ext>
                </a:extLst>
              </a:tr>
              <a:tr h="380570">
                <a:tc>
                  <a:txBody>
                    <a:bodyPr/>
                    <a:lstStyle/>
                    <a:p>
                      <a:r>
                        <a:rPr lang="en-US" sz="1600" dirty="0"/>
                        <a:t>Beach 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702052"/>
                  </a:ext>
                </a:extLst>
              </a:tr>
              <a:tr h="45187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Racquet Sports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427186"/>
                  </a:ext>
                </a:extLst>
              </a:tr>
              <a:tr h="38057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Admin/GM Office/Finance/</a:t>
                      </a:r>
                      <a:r>
                        <a:rPr lang="en-US" sz="1600" dirty="0" err="1"/>
                        <a:t>PR&amp;Marketing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985541"/>
                  </a:ext>
                </a:extLst>
              </a:tr>
              <a:tr h="380570">
                <a:tc>
                  <a:txBody>
                    <a:bodyPr/>
                    <a:lstStyle/>
                    <a:p>
                      <a:r>
                        <a:rPr lang="en-US" sz="1600" dirty="0"/>
                        <a:t>General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637016"/>
                  </a:ext>
                </a:extLst>
              </a:tr>
              <a:tr h="380570">
                <a:tc>
                  <a:txBody>
                    <a:bodyPr/>
                    <a:lstStyle/>
                    <a:p>
                      <a:r>
                        <a:rPr lang="en-US" sz="1600" dirty="0"/>
                        <a:t>Beach Parking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740097"/>
                  </a:ext>
                </a:extLst>
              </a:tr>
              <a:tr h="380570">
                <a:tc>
                  <a:txBody>
                    <a:bodyPr/>
                    <a:lstStyle/>
                    <a:p>
                      <a:r>
                        <a:rPr lang="en-US" sz="1600" dirty="0"/>
                        <a:t>Rec &amp; Parks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(26)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841750"/>
                  </a:ext>
                </a:extLst>
              </a:tr>
              <a:tr h="574308">
                <a:tc>
                  <a:txBody>
                    <a:bodyPr/>
                    <a:lstStyle/>
                    <a:p>
                      <a:r>
                        <a:rPr lang="en-US" sz="1600" dirty="0"/>
                        <a:t>Other Net (Police, CPI, Marinas, Clubhouse Grille)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</a:t>
                      </a:r>
                    </a:p>
                    <a:p>
                      <a:pPr algn="ctr"/>
                      <a:r>
                        <a:rPr lang="en-US" sz="1600" dirty="0"/>
                        <a:t>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55180"/>
                  </a:ext>
                </a:extLst>
              </a:tr>
              <a:tr h="540991">
                <a:tc>
                  <a:txBody>
                    <a:bodyPr/>
                    <a:lstStyle/>
                    <a:p>
                      <a:r>
                        <a:rPr lang="en-US" sz="1600" dirty="0"/>
                        <a:t>               </a:t>
                      </a:r>
                      <a:r>
                        <a:rPr lang="en-US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$415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65745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5945622" y="6232052"/>
            <a:ext cx="885066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D39DB2-FD2B-4C24-97CD-5CB0EE8D8AB5}"/>
              </a:ext>
            </a:extLst>
          </p:cNvPr>
          <p:cNvCxnSpPr>
            <a:cxnSpLocks/>
          </p:cNvCxnSpPr>
          <p:nvPr/>
        </p:nvCxnSpPr>
        <p:spPr>
          <a:xfrm>
            <a:off x="5945622" y="5791624"/>
            <a:ext cx="885066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20" y="327570"/>
            <a:ext cx="7019502" cy="58922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Unaudited Reserves June 2022 </a:t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800" b="1" dirty="0">
                <a:latin typeface="Century Gothic" panose="020B0502020202020204" pitchFamily="34" charset="0"/>
              </a:rPr>
              <a:t>($ 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/>
        </p:nvGraphicFramePr>
        <p:xfrm>
          <a:off x="95795" y="2059198"/>
          <a:ext cx="8987246" cy="3850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577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1194448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384184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1237796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1186622">
                  <a:extLst>
                    <a:ext uri="{9D8B030D-6E8A-4147-A177-3AD203B41FA5}">
                      <a16:colId xmlns:a16="http://schemas.microsoft.com/office/drawing/2014/main" val="2806363114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2625739660"/>
                    </a:ext>
                  </a:extLst>
                </a:gridCol>
                <a:gridCol w="777940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543990">
                <a:tc>
                  <a:txBody>
                    <a:bodyPr/>
                    <a:lstStyle/>
                    <a:p>
                      <a:endParaRPr lang="en-US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latin typeface="Franklin Gothic Medium" panose="020B0603020102020204" pitchFamily="34" charset="0"/>
                        </a:rPr>
                        <a:t>GeneralReplace</a:t>
                      </a:r>
                      <a:endParaRPr lang="en-US" sz="2100" dirty="0">
                        <a:latin typeface="Franklin Gothic Medium" panose="020B0603020102020204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Bulkheads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Franklin Gothic Medium" panose="020B0603020102020204" pitchFamily="34" charset="0"/>
                        </a:rPr>
                        <a:t>Total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4/30/22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$4.8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 $0.5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$6.1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3979092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Contributions/</a:t>
                      </a:r>
                    </a:p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Interest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1.7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 1.1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0.3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0.1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3.2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Casino Funds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0.4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0.1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0.5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Transfer (Spend)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(0.2)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 (0.2)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-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 (0.1)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Medium" panose="020B0603020102020204" pitchFamily="34" charset="0"/>
                        </a:rPr>
                        <a:t>(0.5)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60443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6/30/22 Balance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$6.3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$1.4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$0.8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Franklin Gothic Medium" panose="020B0603020102020204" pitchFamily="34" charset="0"/>
                        </a:rPr>
                        <a:t>$9.3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4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253" y="644327"/>
            <a:ext cx="6974974" cy="4811366"/>
            <a:chOff x="7639235" y="600024"/>
            <a:chExt cx="3898557" cy="687892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93556" y="1590734"/>
            <a:ext cx="5554405" cy="2520012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200" dirty="0">
                <a:solidFill>
                  <a:schemeClr val="tx2"/>
                </a:solidFill>
              </a:rPr>
              <a:t>Approval of Agenda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3555" y="1416139"/>
            <a:ext cx="55544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3555" y="4285341"/>
            <a:ext cx="55544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4938900" y="967167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600" dirty="0"/>
              <a:t>Treasurer’s Report - </a:t>
            </a:r>
            <a:br>
              <a:rPr lang="en-US" sz="3600" dirty="0"/>
            </a:br>
            <a:r>
              <a:rPr lang="en-US" sz="3600" dirty="0" err="1"/>
              <a:t>larry</a:t>
            </a:r>
            <a:r>
              <a:rPr lang="en-US" sz="3600" dirty="0"/>
              <a:t> Perrone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17803-0051-4A79-B7E2-BA5BD7564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1" y="1430056"/>
            <a:ext cx="3720332" cy="3411816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41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607500" y="447188"/>
            <a:ext cx="79289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Cash &amp; Short-Term Investments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Activity for Month of June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440" y="1682205"/>
            <a:ext cx="4715611" cy="4297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Overall laddered 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nvestment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ate of return on CDAR’s for June approx.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.85%</a:t>
            </a:r>
          </a:p>
          <a:p>
            <a:pPr marL="349250" marR="0" lvl="0" indent="-3492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of June 30, 2022, the Association had approx. $18.2M in cash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$15M in fully insured BOC cash sweep account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Approx. $1.1M invested in CDAR’s, fully insured</a:t>
            </a:r>
          </a:p>
          <a:p>
            <a:pPr marL="685800" marR="0" lvl="1" indent="-3365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472C4"/>
              </a:buClr>
              <a:buSzPct val="110000"/>
              <a:buFont typeface="Wingdings 2" charset="2"/>
              <a:buChar char="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Remaining $2.1M in money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arket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other operating accounts, fully insured</a:t>
            </a: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4222" y="2126340"/>
            <a:ext cx="3716338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95683-DA9F-4337-973D-F70342260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371C72-7C53-41CB-9B6F-47F39C7C8336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7/27/2022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9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938900" y="967167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4200" dirty="0"/>
              <a:t>Public Comments</a:t>
            </a:r>
          </a:p>
        </p:txBody>
      </p:sp>
      <p:pic>
        <p:nvPicPr>
          <p:cNvPr id="17" name="Graphic 16" descr="Chat">
            <a:extLst>
              <a:ext uri="{FF2B5EF4-FFF2-40B4-BE49-F238E27FC236}">
                <a16:creationId xmlns:a16="http://schemas.microsoft.com/office/drawing/2014/main" id="{C6628076-1485-4C57-AED5-A7C36F4A3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521" y="1275798"/>
            <a:ext cx="3720332" cy="372033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316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5A8B-1DEB-4107-BBC0-D85DAB96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04520"/>
            <a:ext cx="6664811" cy="1049235"/>
          </a:xfrm>
        </p:spPr>
        <p:txBody>
          <a:bodyPr>
            <a:normAutofit/>
          </a:bodyPr>
          <a:lstStyle/>
          <a:p>
            <a:pPr algn="r"/>
            <a:r>
              <a:rPr lang="en-US" sz="4200" dirty="0"/>
              <a:t>Public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756CA-17A1-488D-B777-7FF47F430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015733"/>
            <a:ext cx="6571343" cy="403774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Members wishing to make comments must state their name and address.  Time limit for comments is 5 minutes.  Comments may be made on any topic of interest to the member that pertains to the mission of OPA.  Order for comments for hybrid meetings:  1</a:t>
            </a:r>
            <a:r>
              <a:rPr lang="en-US" baseline="30000" dirty="0"/>
              <a:t>st</a:t>
            </a:r>
            <a:r>
              <a:rPr lang="en-US" dirty="0"/>
              <a:t> – members in attendance in-person; 2</a:t>
            </a:r>
            <a:r>
              <a:rPr lang="en-US" baseline="30000" dirty="0"/>
              <a:t>nd</a:t>
            </a:r>
            <a:r>
              <a:rPr lang="en-US" dirty="0"/>
              <a:t> – MS Teams Participants (use of “raise hand” function required to enter speaking queue); 3</a:t>
            </a:r>
            <a:r>
              <a:rPr lang="en-US" baseline="30000" dirty="0"/>
              <a:t>rd</a:t>
            </a:r>
            <a:r>
              <a:rPr lang="en-US" dirty="0"/>
              <a:t> – members participating through the MS Teams call-in (audio only) function.  To enter call-in queue, text Josh Davis at 443-377-1079.  Chat function of MS Teams is for Public Comments only; all other comments in the chat function will be considered out of order, as will be speaking during the meeting without being given the floor by the Chair.</a:t>
            </a:r>
          </a:p>
        </p:txBody>
      </p:sp>
      <p:pic>
        <p:nvPicPr>
          <p:cNvPr id="6" name="Graphic 5" descr="Chat">
            <a:extLst>
              <a:ext uri="{FF2B5EF4-FFF2-40B4-BE49-F238E27FC236}">
                <a16:creationId xmlns:a16="http://schemas.microsoft.com/office/drawing/2014/main" id="{F3C6C4E6-4359-4154-A937-39A3D772F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557" y="-77141"/>
            <a:ext cx="2240912" cy="224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28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2" name="Title 12">
            <a:extLst>
              <a:ext uri="{FF2B5EF4-FFF2-40B4-BE49-F238E27FC236}">
                <a16:creationId xmlns:a16="http://schemas.microsoft.com/office/drawing/2014/main" id="{75BE681B-1F17-4D99-BDF1-2748AEA0E4A9}"/>
              </a:ext>
            </a:extLst>
          </p:cNvPr>
          <p:cNvSpPr txBox="1">
            <a:spLocks/>
          </p:cNvSpPr>
          <p:nvPr/>
        </p:nvSpPr>
        <p:spPr>
          <a:xfrm>
            <a:off x="1332546" y="1823431"/>
            <a:ext cx="6817399" cy="2249015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3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defTabSz="914400">
              <a:spcAft>
                <a:spcPts val="1200"/>
              </a:spcAft>
            </a:pPr>
            <a:r>
              <a:rPr lang="en-US" sz="14400" u="sng" dirty="0"/>
              <a:t>Purchase requests</a:t>
            </a:r>
          </a:p>
          <a:p>
            <a:pPr marL="112713" defTabSz="914400">
              <a:spcAft>
                <a:spcPts val="1200"/>
              </a:spcAft>
            </a:pPr>
            <a:br>
              <a:rPr lang="en-US" sz="3600" dirty="0"/>
            </a:br>
            <a:endParaRPr lang="en-US" sz="3600" dirty="0"/>
          </a:p>
          <a:p>
            <a:pPr marL="798513" indent="-6858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Road line striping – Public Works	</a:t>
            </a:r>
          </a:p>
          <a:p>
            <a:pPr marL="112713" defTabSz="914400">
              <a:spcAft>
                <a:spcPts val="1200"/>
              </a:spcAft>
            </a:pPr>
            <a:br>
              <a:rPr lang="en-US" sz="3600" dirty="0"/>
            </a:br>
            <a:r>
              <a:rPr lang="en-US" sz="2600" dirty="0"/>
              <a:t>	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7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0F148D-50BA-423D-A4EA-780B041B5946}"/>
              </a:ext>
            </a:extLst>
          </p:cNvPr>
          <p:cNvSpPr txBox="1"/>
          <p:nvPr/>
        </p:nvSpPr>
        <p:spPr>
          <a:xfrm>
            <a:off x="461554" y="357051"/>
            <a:ext cx="823830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PURCHASE REQUESTS</a:t>
            </a:r>
          </a:p>
          <a:p>
            <a:pPr algn="ctr"/>
            <a:endParaRPr lang="en-US" sz="3600" dirty="0"/>
          </a:p>
          <a:p>
            <a:pPr algn="ctr"/>
            <a:r>
              <a:rPr lang="en-US" sz="3200" dirty="0"/>
              <a:t>Road Line Striping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Requesting authorization to go forward with staff recommendation for $19,398.00 for Alpha Space Control Co., </a:t>
            </a:r>
            <a:r>
              <a:rPr lang="en-US" sz="3200"/>
              <a:t>Inc.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9089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2" name="Title 12">
            <a:extLst>
              <a:ext uri="{FF2B5EF4-FFF2-40B4-BE49-F238E27FC236}">
                <a16:creationId xmlns:a16="http://schemas.microsoft.com/office/drawing/2014/main" id="{75BE681B-1F17-4D99-BDF1-2748AEA0E4A9}"/>
              </a:ext>
            </a:extLst>
          </p:cNvPr>
          <p:cNvSpPr txBox="1">
            <a:spLocks/>
          </p:cNvSpPr>
          <p:nvPr/>
        </p:nvSpPr>
        <p:spPr>
          <a:xfrm>
            <a:off x="1265823" y="1677241"/>
            <a:ext cx="6817399" cy="2502155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defTabSz="914400">
              <a:spcAft>
                <a:spcPts val="600"/>
              </a:spcAft>
            </a:pPr>
            <a:r>
              <a:rPr lang="en-US" sz="3600" u="sng" dirty="0"/>
              <a:t>CPI VIOLATIONS</a:t>
            </a:r>
            <a:br>
              <a:rPr lang="en-US" sz="6600" dirty="0"/>
            </a:br>
            <a:endParaRPr lang="en-US" sz="2600" dirty="0"/>
          </a:p>
          <a:p>
            <a:pPr marL="112713" defTabSz="914400">
              <a:spcAft>
                <a:spcPts val="600"/>
              </a:spcAft>
            </a:pPr>
            <a:r>
              <a:rPr lang="en-US" sz="2600" dirty="0"/>
              <a:t>None	</a:t>
            </a:r>
          </a:p>
          <a:p>
            <a:pPr marL="112713" defTabSz="914400">
              <a:spcAft>
                <a:spcPts val="600"/>
              </a:spcAft>
            </a:pPr>
            <a:endParaRPr lang="en-US" sz="6600" dirty="0">
              <a:highlight>
                <a:srgbClr val="FFFF00"/>
              </a:highlight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09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2">
            <a:extLst>
              <a:ext uri="{FF2B5EF4-FFF2-40B4-BE49-F238E27FC236}">
                <a16:creationId xmlns:a16="http://schemas.microsoft.com/office/drawing/2014/main" id="{75BE681B-1F17-4D99-BDF1-2748AEA0E4A9}"/>
              </a:ext>
            </a:extLst>
          </p:cNvPr>
          <p:cNvSpPr txBox="1">
            <a:spLocks/>
          </p:cNvSpPr>
          <p:nvPr/>
        </p:nvSpPr>
        <p:spPr>
          <a:xfrm>
            <a:off x="1265823" y="1677241"/>
            <a:ext cx="6817399" cy="2502155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defTabSz="914400">
              <a:spcAft>
                <a:spcPts val="600"/>
              </a:spcAft>
            </a:pPr>
            <a:r>
              <a:rPr lang="en-US" sz="3600" u="sng" dirty="0"/>
              <a:t>Unfinished business</a:t>
            </a:r>
            <a:br>
              <a:rPr lang="en-US" sz="6600" dirty="0"/>
            </a:br>
            <a:endParaRPr lang="en-US" sz="2600" dirty="0"/>
          </a:p>
          <a:p>
            <a:pPr marL="112713" defTabSz="914400">
              <a:spcAft>
                <a:spcPts val="600"/>
              </a:spcAft>
            </a:pPr>
            <a:r>
              <a:rPr lang="en-US" sz="2600" dirty="0"/>
              <a:t>None	</a:t>
            </a:r>
          </a:p>
          <a:p>
            <a:pPr marL="112713" defTabSz="914400">
              <a:spcAft>
                <a:spcPts val="600"/>
              </a:spcAft>
            </a:pPr>
            <a:endParaRPr lang="en-US" sz="6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01916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2" name="Title 12">
            <a:extLst>
              <a:ext uri="{FF2B5EF4-FFF2-40B4-BE49-F238E27FC236}">
                <a16:creationId xmlns:a16="http://schemas.microsoft.com/office/drawing/2014/main" id="{75BE681B-1F17-4D99-BDF1-2748AEA0E4A9}"/>
              </a:ext>
            </a:extLst>
          </p:cNvPr>
          <p:cNvSpPr txBox="1">
            <a:spLocks/>
          </p:cNvSpPr>
          <p:nvPr/>
        </p:nvSpPr>
        <p:spPr>
          <a:xfrm>
            <a:off x="496390" y="113211"/>
            <a:ext cx="8098970" cy="4824549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defTabSz="914400">
              <a:spcAft>
                <a:spcPts val="600"/>
              </a:spcAft>
            </a:pPr>
            <a:r>
              <a:rPr lang="en-US" sz="3100" u="sng" dirty="0"/>
              <a:t>new Business</a:t>
            </a:r>
            <a:br>
              <a:rPr lang="en-US" sz="6600" dirty="0"/>
            </a:br>
            <a:endParaRPr lang="en-US" sz="2600" dirty="0"/>
          </a:p>
          <a:p>
            <a:pPr marL="569913" indent="-4572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Mdot</a:t>
            </a:r>
            <a:r>
              <a:rPr lang="en-US" sz="2400" dirty="0"/>
              <a:t> route 90 subcommittee – </a:t>
            </a:r>
            <a:r>
              <a:rPr lang="en-US" sz="2400" dirty="0" err="1"/>
              <a:t>amy</a:t>
            </a:r>
            <a:r>
              <a:rPr lang="en-US" sz="2400" dirty="0"/>
              <a:t> peck</a:t>
            </a:r>
          </a:p>
          <a:p>
            <a:pPr marL="569913" indent="-4572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Administration building expansion – Colette horn</a:t>
            </a:r>
          </a:p>
          <a:p>
            <a:pPr marL="569913" indent="-4572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Motion for the information/activities required by the bod to hold  referendum for the construction renovation of the ocean pines volunteer fire department south station – frank </a:t>
            </a:r>
            <a:r>
              <a:rPr lang="en-US" sz="2400" dirty="0" err="1"/>
              <a:t>daly</a:t>
            </a:r>
            <a:endParaRPr lang="en-US" sz="2400" dirty="0"/>
          </a:p>
          <a:p>
            <a:pPr marL="569913" indent="-4572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Motion for capital fundraising for </a:t>
            </a:r>
            <a:r>
              <a:rPr lang="en-US" sz="2400" dirty="0" err="1"/>
              <a:t>opvfd</a:t>
            </a:r>
            <a:r>
              <a:rPr lang="en-US" sz="2400" dirty="0"/>
              <a:t> building project – Colette horn</a:t>
            </a:r>
          </a:p>
          <a:p>
            <a:pPr marL="569913" indent="-4572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Motion to approved proposed food and beverage amenity rules – Colette horn</a:t>
            </a:r>
          </a:p>
          <a:p>
            <a:pPr marL="569913" indent="-4572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Review of resolution m-04 – Colette horn</a:t>
            </a:r>
          </a:p>
          <a:p>
            <a:pPr marL="569913" indent="-4572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Motion to declare the existence of open violations in legal and suspend voting rights and the use of association amenities – Josette </a:t>
            </a:r>
            <a:r>
              <a:rPr lang="en-US" sz="2400" dirty="0" err="1"/>
              <a:t>wheatley</a:t>
            </a:r>
            <a:endParaRPr lang="en-US" sz="2400" dirty="0"/>
          </a:p>
          <a:p>
            <a:pPr marL="112713" defTabSz="914400">
              <a:spcAft>
                <a:spcPts val="600"/>
              </a:spcAft>
            </a:pPr>
            <a:r>
              <a:rPr lang="en-US" sz="2600" dirty="0"/>
              <a:t>	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27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Title 12">
            <a:extLst>
              <a:ext uri="{FF2B5EF4-FFF2-40B4-BE49-F238E27FC236}">
                <a16:creationId xmlns:a16="http://schemas.microsoft.com/office/drawing/2014/main" id="{75BE681B-1F17-4D99-BDF1-2748AEA0E4A9}"/>
              </a:ext>
            </a:extLst>
          </p:cNvPr>
          <p:cNvSpPr txBox="1">
            <a:spLocks/>
          </p:cNvSpPr>
          <p:nvPr/>
        </p:nvSpPr>
        <p:spPr>
          <a:xfrm>
            <a:off x="1062042" y="330927"/>
            <a:ext cx="7019688" cy="4180114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Appointments</a:t>
            </a:r>
            <a:endParaRPr lang="en-US" sz="6000" dirty="0">
              <a:solidFill>
                <a:prstClr val="black"/>
              </a:solidFill>
              <a:latin typeface="Gill Sans MT" panose="020B0502020104020203"/>
            </a:endParaRPr>
          </a:p>
          <a:p>
            <a:pPr marL="112713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R. Lewis </a:t>
            </a:r>
            <a:r>
              <a:rPr kumimoji="0" lang="en-US" sz="24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furman</a:t>
            </a: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– 1</a:t>
            </a:r>
            <a:r>
              <a:rPr kumimoji="0" lang="en-US" sz="2400" b="0" i="0" u="none" strike="noStrike" kern="1200" cap="all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st</a:t>
            </a: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term – aquatics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Gill Sans MT" panose="020B0502020104020203"/>
              </a:rPr>
              <a:t>Harold (dick) </a:t>
            </a:r>
            <a:r>
              <a:rPr lang="en-US" sz="2400" dirty="0" err="1">
                <a:solidFill>
                  <a:prstClr val="black"/>
                </a:solidFill>
                <a:latin typeface="Gill Sans MT" panose="020B0502020104020203"/>
              </a:rPr>
              <a:t>keiling</a:t>
            </a:r>
            <a:r>
              <a:rPr lang="en-US" sz="2400" dirty="0">
                <a:solidFill>
                  <a:prstClr val="black"/>
                </a:solidFill>
                <a:latin typeface="Gill Sans MT" panose="020B0502020104020203"/>
              </a:rPr>
              <a:t> – 3</a:t>
            </a:r>
            <a:r>
              <a:rPr lang="en-US" sz="2400" baseline="30000" dirty="0">
                <a:solidFill>
                  <a:prstClr val="black"/>
                </a:solidFill>
                <a:latin typeface="Gill Sans MT" panose="020B0502020104020203"/>
              </a:rPr>
              <a:t>rd</a:t>
            </a:r>
            <a:r>
              <a:rPr lang="en-US" sz="2400" dirty="0">
                <a:solidFill>
                  <a:prstClr val="black"/>
                </a:solidFill>
                <a:latin typeface="Gill Sans MT" panose="020B0502020104020203"/>
              </a:rPr>
              <a:t> term – budget and finance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Carrie Morrison – 1</a:t>
            </a:r>
            <a:r>
              <a:rPr kumimoji="0" lang="en-US" sz="2400" b="0" i="0" u="none" strike="noStrike" kern="1200" cap="all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st</a:t>
            </a: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term – communications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PATRICIA SEIDL – 2</a:t>
            </a:r>
            <a:r>
              <a:rPr kumimoji="0" lang="en-US" sz="2400" b="0" i="0" u="none" strike="noStrike" kern="1200" cap="all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nd</a:t>
            </a: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Term – communications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Diana Snyder – 2</a:t>
            </a:r>
            <a:r>
              <a:rPr kumimoji="0" lang="en-US" sz="2400" b="0" i="0" u="none" strike="noStrike" kern="1200" cap="all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nd</a:t>
            </a: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term – communications committee 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Gill Sans MT" panose="020B0502020104020203"/>
              </a:rPr>
              <a:t>Patricia </a:t>
            </a:r>
            <a:r>
              <a:rPr lang="en-US" sz="2400" dirty="0" err="1">
                <a:solidFill>
                  <a:prstClr val="black"/>
                </a:solidFill>
                <a:latin typeface="Gill Sans MT" panose="020B0502020104020203"/>
              </a:rPr>
              <a:t>gamby</a:t>
            </a:r>
            <a:r>
              <a:rPr lang="en-US" sz="2400" dirty="0">
                <a:solidFill>
                  <a:prstClr val="black"/>
                </a:solidFill>
                <a:latin typeface="Gill Sans MT" panose="020B0502020104020203"/>
              </a:rPr>
              <a:t> – 1</a:t>
            </a:r>
            <a:r>
              <a:rPr lang="en-US" sz="2400" baseline="30000" dirty="0">
                <a:solidFill>
                  <a:prstClr val="black"/>
                </a:solidFill>
                <a:latin typeface="Gill Sans MT" panose="020B0502020104020203"/>
              </a:rPr>
              <a:t>st</a:t>
            </a:r>
            <a:r>
              <a:rPr lang="en-US" sz="2400" dirty="0">
                <a:solidFill>
                  <a:prstClr val="black"/>
                </a:solidFill>
                <a:latin typeface="Gill Sans MT" panose="020B0502020104020203"/>
              </a:rPr>
              <a:t> term – environmental &amp; natural asset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Cathryn noble – 1</a:t>
            </a:r>
            <a:r>
              <a:rPr kumimoji="0" lang="en-US" sz="2400" b="0" i="0" u="none" strike="noStrike" kern="1200" cap="all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st</a:t>
            </a: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term – racquet sports committee</a:t>
            </a:r>
          </a:p>
          <a:p>
            <a:pPr marL="569913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Gill Sans MT" panose="020B0502020104020203"/>
              </a:rPr>
              <a:t>William </a:t>
            </a:r>
            <a:r>
              <a:rPr lang="en-US" sz="2400" dirty="0" err="1">
                <a:solidFill>
                  <a:prstClr val="black"/>
                </a:solidFill>
                <a:latin typeface="Gill Sans MT" panose="020B0502020104020203"/>
              </a:rPr>
              <a:t>barnard</a:t>
            </a:r>
            <a:r>
              <a:rPr lang="en-US" sz="2400" dirty="0">
                <a:solidFill>
                  <a:prstClr val="black"/>
                </a:solidFill>
                <a:latin typeface="Gill Sans MT" panose="020B0502020104020203"/>
              </a:rPr>
              <a:t> – chair – recreation &amp; parks committee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5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73740" y="802298"/>
            <a:ext cx="6186693" cy="3822329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 defTabSz="914400"/>
            <a:br>
              <a:rPr lang="en-US" sz="2100" dirty="0"/>
            </a:br>
            <a:br>
              <a:rPr lang="en-US" sz="2100" dirty="0"/>
            </a:br>
            <a:br>
              <a:rPr lang="en-US" sz="2100" dirty="0"/>
            </a:br>
            <a:r>
              <a:rPr lang="en-US" b="1" dirty="0"/>
              <a:t>Approval of Minutes</a:t>
            </a:r>
            <a:br>
              <a:rPr lang="en-US" sz="2100" dirty="0"/>
            </a:br>
            <a:br>
              <a:rPr lang="en-US" sz="2100" dirty="0"/>
            </a:br>
            <a:r>
              <a:rPr lang="en-US" sz="2400" dirty="0"/>
              <a:t>June 22, 2022 – Regular Meeting</a:t>
            </a:r>
            <a:br>
              <a:rPr lang="en-US" sz="2400" dirty="0"/>
            </a:br>
            <a:br>
              <a:rPr lang="en-US" sz="2400" dirty="0"/>
            </a:br>
            <a:br>
              <a:rPr lang="en-US" sz="2100" dirty="0">
                <a:highlight>
                  <a:srgbClr val="FFFF00"/>
                </a:highlight>
              </a:rPr>
            </a:br>
            <a:br>
              <a:rPr lang="en-US" sz="2100" dirty="0"/>
            </a:br>
            <a:endParaRPr lang="en-US" sz="21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07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9462" y="962902"/>
            <a:ext cx="3132288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2900" dirty="0" err="1"/>
              <a:t>AdjournMent</a:t>
            </a:r>
            <a:endParaRPr lang="en-US" sz="2900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3128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NEWOceanPinesAssociation_Circle_logo small">
            <a:extLst>
              <a:ext uri="{FF2B5EF4-FFF2-40B4-BE49-F238E27FC236}">
                <a16:creationId xmlns:a16="http://schemas.microsoft.com/office/drawing/2014/main" id="{6A279D93-FF02-466C-8AF1-9638CA40E4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0808" y="1275798"/>
            <a:ext cx="3720331" cy="3720331"/>
          </a:xfrm>
          <a:prstGeom prst="rect">
            <a:avLst/>
          </a:prstGeom>
          <a:noFill/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97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8900" y="967167"/>
            <a:ext cx="311347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300" dirty="0"/>
              <a:t>President’s Remarks</a:t>
            </a:r>
            <a:br>
              <a:rPr lang="en-US" sz="3300" dirty="0"/>
            </a:br>
            <a:br>
              <a:rPr lang="en-US" sz="3300" dirty="0"/>
            </a:br>
            <a:r>
              <a:rPr lang="en-US" sz="3300" dirty="0"/>
              <a:t>colette horn</a:t>
            </a:r>
          </a:p>
        </p:txBody>
      </p:sp>
      <p:pic>
        <p:nvPicPr>
          <p:cNvPr id="13" name="Picture 12" descr="NEWOceanPinesAssociation_Circle_logo small">
            <a:extLst>
              <a:ext uri="{FF2B5EF4-FFF2-40B4-BE49-F238E27FC236}">
                <a16:creationId xmlns:a16="http://schemas.microsoft.com/office/drawing/2014/main" id="{4E5AF3F7-C08F-4FE3-A93B-8F4462A82E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5554" y="967167"/>
            <a:ext cx="3720332" cy="3720332"/>
          </a:xfrm>
          <a:prstGeom prst="rect">
            <a:avLst/>
          </a:prstGeom>
          <a:noFill/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34735" y="3526496"/>
            <a:ext cx="31124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Rectangle 411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20" name="Picture 411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122" name="Straight Connector 412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4" name="Straight Connector 4123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126" name="Rectangle 4125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8" name="Rectangle 4127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75" y="1474969"/>
            <a:ext cx="2117940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2600"/>
              <a:t>GM Leadership Report – </a:t>
            </a:r>
            <a:br>
              <a:rPr lang="en-US" sz="2600"/>
            </a:br>
            <a:r>
              <a:rPr lang="en-US" sz="2600"/>
              <a:t>John Viola</a:t>
            </a:r>
          </a:p>
        </p:txBody>
      </p:sp>
      <p:cxnSp>
        <p:nvCxnSpPr>
          <p:cNvPr id="4130" name="Straight Connector 4129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475" y="3528543"/>
            <a:ext cx="21179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132" name="Group 4131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7463258" y="583365"/>
            <a:chExt cx="7560115" cy="5181928"/>
          </a:xfrm>
        </p:grpSpPr>
        <p:sp>
          <p:nvSpPr>
            <p:cNvPr id="4133" name="Rectangle 4132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4" name="Rectangle 4133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May be an image of 5 people, people standing and fireworks">
            <a:extLst>
              <a:ext uri="{FF2B5EF4-FFF2-40B4-BE49-F238E27FC236}">
                <a16:creationId xmlns:a16="http://schemas.microsoft.com/office/drawing/2014/main" id="{F7C76658-97AC-C6C7-0E1E-1D179BC9F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6" b="-2"/>
          <a:stretch/>
        </p:blipFill>
        <p:spPr bwMode="auto">
          <a:xfrm>
            <a:off x="3463780" y="1116345"/>
            <a:ext cx="4712189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6" name="Picture 4135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138" name="Straight Connector 4137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3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C0174ADF-6996-4DE5-8987-A9A495919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608181"/>
              </p:ext>
            </p:extLst>
          </p:nvPr>
        </p:nvGraphicFramePr>
        <p:xfrm>
          <a:off x="335280" y="8710"/>
          <a:ext cx="8229600" cy="619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3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6F38AAC-916D-4F21-BB36-0C47EFBBC603}"/>
              </a:ext>
            </a:extLst>
          </p:cNvPr>
          <p:cNvSpPr/>
          <p:nvPr/>
        </p:nvSpPr>
        <p:spPr>
          <a:xfrm>
            <a:off x="1909227" y="89114"/>
            <a:ext cx="5325560" cy="830997"/>
          </a:xfrm>
          <a:custGeom>
            <a:avLst/>
            <a:gdLst>
              <a:gd name="connsiteX0" fmla="*/ 0 w 5325560"/>
              <a:gd name="connsiteY0" fmla="*/ 0 h 830997"/>
              <a:gd name="connsiteX1" fmla="*/ 559184 w 5325560"/>
              <a:gd name="connsiteY1" fmla="*/ 0 h 830997"/>
              <a:gd name="connsiteX2" fmla="*/ 1171623 w 5325560"/>
              <a:gd name="connsiteY2" fmla="*/ 0 h 830997"/>
              <a:gd name="connsiteX3" fmla="*/ 1730807 w 5325560"/>
              <a:gd name="connsiteY3" fmla="*/ 0 h 830997"/>
              <a:gd name="connsiteX4" fmla="*/ 2449758 w 5325560"/>
              <a:gd name="connsiteY4" fmla="*/ 0 h 830997"/>
              <a:gd name="connsiteX5" fmla="*/ 3115453 w 5325560"/>
              <a:gd name="connsiteY5" fmla="*/ 0 h 830997"/>
              <a:gd name="connsiteX6" fmla="*/ 3781148 w 5325560"/>
              <a:gd name="connsiteY6" fmla="*/ 0 h 830997"/>
              <a:gd name="connsiteX7" fmla="*/ 4553354 w 5325560"/>
              <a:gd name="connsiteY7" fmla="*/ 0 h 830997"/>
              <a:gd name="connsiteX8" fmla="*/ 5325560 w 5325560"/>
              <a:gd name="connsiteY8" fmla="*/ 0 h 830997"/>
              <a:gd name="connsiteX9" fmla="*/ 5325560 w 5325560"/>
              <a:gd name="connsiteY9" fmla="*/ 390569 h 830997"/>
              <a:gd name="connsiteX10" fmla="*/ 5325560 w 5325560"/>
              <a:gd name="connsiteY10" fmla="*/ 830997 h 830997"/>
              <a:gd name="connsiteX11" fmla="*/ 4819632 w 5325560"/>
              <a:gd name="connsiteY11" fmla="*/ 830997 h 830997"/>
              <a:gd name="connsiteX12" fmla="*/ 4260448 w 5325560"/>
              <a:gd name="connsiteY12" fmla="*/ 830997 h 830997"/>
              <a:gd name="connsiteX13" fmla="*/ 3541497 w 5325560"/>
              <a:gd name="connsiteY13" fmla="*/ 830997 h 830997"/>
              <a:gd name="connsiteX14" fmla="*/ 2769291 w 5325560"/>
              <a:gd name="connsiteY14" fmla="*/ 830997 h 830997"/>
              <a:gd name="connsiteX15" fmla="*/ 2156852 w 5325560"/>
              <a:gd name="connsiteY15" fmla="*/ 830997 h 830997"/>
              <a:gd name="connsiteX16" fmla="*/ 1384646 w 5325560"/>
              <a:gd name="connsiteY16" fmla="*/ 830997 h 830997"/>
              <a:gd name="connsiteX17" fmla="*/ 825462 w 5325560"/>
              <a:gd name="connsiteY17" fmla="*/ 830997 h 830997"/>
              <a:gd name="connsiteX18" fmla="*/ 0 w 5325560"/>
              <a:gd name="connsiteY18" fmla="*/ 830997 h 830997"/>
              <a:gd name="connsiteX19" fmla="*/ 0 w 5325560"/>
              <a:gd name="connsiteY19" fmla="*/ 440428 h 830997"/>
              <a:gd name="connsiteX20" fmla="*/ 0 w 5325560"/>
              <a:gd name="connsiteY20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25560" h="830997" fill="none" extrusionOk="0">
                <a:moveTo>
                  <a:pt x="0" y="0"/>
                </a:moveTo>
                <a:cubicBezTo>
                  <a:pt x="279445" y="3890"/>
                  <a:pt x="378552" y="-12063"/>
                  <a:pt x="559184" y="0"/>
                </a:cubicBezTo>
                <a:cubicBezTo>
                  <a:pt x="739816" y="12063"/>
                  <a:pt x="942699" y="30488"/>
                  <a:pt x="1171623" y="0"/>
                </a:cubicBezTo>
                <a:cubicBezTo>
                  <a:pt x="1400547" y="-30488"/>
                  <a:pt x="1478147" y="15797"/>
                  <a:pt x="1730807" y="0"/>
                </a:cubicBezTo>
                <a:cubicBezTo>
                  <a:pt x="1983467" y="-15797"/>
                  <a:pt x="2112416" y="-11341"/>
                  <a:pt x="2449758" y="0"/>
                </a:cubicBezTo>
                <a:cubicBezTo>
                  <a:pt x="2787100" y="11341"/>
                  <a:pt x="2827860" y="6894"/>
                  <a:pt x="3115453" y="0"/>
                </a:cubicBezTo>
                <a:cubicBezTo>
                  <a:pt x="3403046" y="-6894"/>
                  <a:pt x="3500457" y="-2067"/>
                  <a:pt x="3781148" y="0"/>
                </a:cubicBezTo>
                <a:cubicBezTo>
                  <a:pt x="4061840" y="2067"/>
                  <a:pt x="4386137" y="20557"/>
                  <a:pt x="4553354" y="0"/>
                </a:cubicBezTo>
                <a:cubicBezTo>
                  <a:pt x="4720571" y="-20557"/>
                  <a:pt x="5112674" y="29144"/>
                  <a:pt x="5325560" y="0"/>
                </a:cubicBezTo>
                <a:cubicBezTo>
                  <a:pt x="5327567" y="96695"/>
                  <a:pt x="5323221" y="298629"/>
                  <a:pt x="5325560" y="390569"/>
                </a:cubicBezTo>
                <a:cubicBezTo>
                  <a:pt x="5327899" y="482509"/>
                  <a:pt x="5313373" y="722902"/>
                  <a:pt x="5325560" y="830997"/>
                </a:cubicBezTo>
                <a:cubicBezTo>
                  <a:pt x="5130083" y="839787"/>
                  <a:pt x="4971409" y="810050"/>
                  <a:pt x="4819632" y="830997"/>
                </a:cubicBezTo>
                <a:cubicBezTo>
                  <a:pt x="4667855" y="851944"/>
                  <a:pt x="4459808" y="810628"/>
                  <a:pt x="4260448" y="830997"/>
                </a:cubicBezTo>
                <a:cubicBezTo>
                  <a:pt x="4061088" y="851366"/>
                  <a:pt x="3792646" y="850615"/>
                  <a:pt x="3541497" y="830997"/>
                </a:cubicBezTo>
                <a:cubicBezTo>
                  <a:pt x="3290348" y="811379"/>
                  <a:pt x="3135301" y="819757"/>
                  <a:pt x="2769291" y="830997"/>
                </a:cubicBezTo>
                <a:cubicBezTo>
                  <a:pt x="2403281" y="842237"/>
                  <a:pt x="2296000" y="807619"/>
                  <a:pt x="2156852" y="830997"/>
                </a:cubicBezTo>
                <a:cubicBezTo>
                  <a:pt x="2017704" y="854375"/>
                  <a:pt x="1706926" y="834636"/>
                  <a:pt x="1384646" y="830997"/>
                </a:cubicBezTo>
                <a:cubicBezTo>
                  <a:pt x="1062366" y="827358"/>
                  <a:pt x="980161" y="852202"/>
                  <a:pt x="825462" y="830997"/>
                </a:cubicBezTo>
                <a:cubicBezTo>
                  <a:pt x="670763" y="809792"/>
                  <a:pt x="293894" y="819165"/>
                  <a:pt x="0" y="830997"/>
                </a:cubicBezTo>
                <a:cubicBezTo>
                  <a:pt x="-10148" y="653143"/>
                  <a:pt x="-6909" y="609102"/>
                  <a:pt x="0" y="440428"/>
                </a:cubicBezTo>
                <a:cubicBezTo>
                  <a:pt x="6909" y="271754"/>
                  <a:pt x="1265" y="136204"/>
                  <a:pt x="0" y="0"/>
                </a:cubicBezTo>
                <a:close/>
              </a:path>
              <a:path w="5325560" h="830997" stroke="0" extrusionOk="0">
                <a:moveTo>
                  <a:pt x="0" y="0"/>
                </a:moveTo>
                <a:cubicBezTo>
                  <a:pt x="142367" y="-17888"/>
                  <a:pt x="334610" y="-22740"/>
                  <a:pt x="612439" y="0"/>
                </a:cubicBezTo>
                <a:cubicBezTo>
                  <a:pt x="890268" y="22740"/>
                  <a:pt x="998633" y="-16423"/>
                  <a:pt x="1118368" y="0"/>
                </a:cubicBezTo>
                <a:cubicBezTo>
                  <a:pt x="1238103" y="16423"/>
                  <a:pt x="1623751" y="-4648"/>
                  <a:pt x="1890574" y="0"/>
                </a:cubicBezTo>
                <a:cubicBezTo>
                  <a:pt x="2157397" y="4648"/>
                  <a:pt x="2376209" y="2752"/>
                  <a:pt x="2503013" y="0"/>
                </a:cubicBezTo>
                <a:cubicBezTo>
                  <a:pt x="2629817" y="-2752"/>
                  <a:pt x="2815006" y="-25241"/>
                  <a:pt x="3115453" y="0"/>
                </a:cubicBezTo>
                <a:cubicBezTo>
                  <a:pt x="3415900" y="25241"/>
                  <a:pt x="3648569" y="6414"/>
                  <a:pt x="3887659" y="0"/>
                </a:cubicBezTo>
                <a:cubicBezTo>
                  <a:pt x="4126749" y="-6414"/>
                  <a:pt x="4255129" y="-1337"/>
                  <a:pt x="4446843" y="0"/>
                </a:cubicBezTo>
                <a:cubicBezTo>
                  <a:pt x="4638557" y="1337"/>
                  <a:pt x="5125079" y="-23306"/>
                  <a:pt x="5325560" y="0"/>
                </a:cubicBezTo>
                <a:cubicBezTo>
                  <a:pt x="5343378" y="211418"/>
                  <a:pt x="5308960" y="266614"/>
                  <a:pt x="5325560" y="432118"/>
                </a:cubicBezTo>
                <a:cubicBezTo>
                  <a:pt x="5342160" y="597622"/>
                  <a:pt x="5319694" y="668066"/>
                  <a:pt x="5325560" y="830997"/>
                </a:cubicBezTo>
                <a:cubicBezTo>
                  <a:pt x="5170245" y="847615"/>
                  <a:pt x="4891968" y="803789"/>
                  <a:pt x="4659865" y="830997"/>
                </a:cubicBezTo>
                <a:cubicBezTo>
                  <a:pt x="4427763" y="858205"/>
                  <a:pt x="4265083" y="823468"/>
                  <a:pt x="4047426" y="830997"/>
                </a:cubicBezTo>
                <a:cubicBezTo>
                  <a:pt x="3829769" y="838526"/>
                  <a:pt x="3465962" y="810048"/>
                  <a:pt x="3275219" y="830997"/>
                </a:cubicBezTo>
                <a:cubicBezTo>
                  <a:pt x="3084476" y="851946"/>
                  <a:pt x="2681469" y="857751"/>
                  <a:pt x="2503013" y="830997"/>
                </a:cubicBezTo>
                <a:cubicBezTo>
                  <a:pt x="2324557" y="804243"/>
                  <a:pt x="2064616" y="851945"/>
                  <a:pt x="1943829" y="830997"/>
                </a:cubicBezTo>
                <a:cubicBezTo>
                  <a:pt x="1823042" y="810049"/>
                  <a:pt x="1421756" y="857493"/>
                  <a:pt x="1278134" y="830997"/>
                </a:cubicBezTo>
                <a:cubicBezTo>
                  <a:pt x="1134512" y="804501"/>
                  <a:pt x="420012" y="775962"/>
                  <a:pt x="0" y="830997"/>
                </a:cubicBezTo>
                <a:cubicBezTo>
                  <a:pt x="15350" y="661463"/>
                  <a:pt x="1983" y="601886"/>
                  <a:pt x="0" y="415499"/>
                </a:cubicBezTo>
                <a:cubicBezTo>
                  <a:pt x="-1983" y="229112"/>
                  <a:pt x="-19333" y="18254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397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</a:rPr>
              <a:t>4</a:t>
            </a:r>
            <a:r>
              <a:rPr lang="en-US" sz="4800" b="1" baseline="3000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</a:rPr>
              <a:t>th</a:t>
            </a:r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FF0000">
                      <a:alpha val="40000"/>
                    </a:srgbClr>
                  </a:glow>
                </a:effectLst>
              </a:rPr>
              <a:t> of July Festivities</a:t>
            </a:r>
            <a:endParaRPr lang="en-US" sz="48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FF0000">
                    <a:alpha val="40000"/>
                  </a:srgbClr>
                </a:glow>
              </a:effectLst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CAA8F9-7119-3287-4DB5-6C6AB6825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/>
          <a:stretch/>
        </p:blipFill>
        <p:spPr bwMode="auto">
          <a:xfrm>
            <a:off x="12" y="4632959"/>
            <a:ext cx="2797628" cy="222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0E5F4A5-9F90-6E96-F40D-6AA5A66FC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581" y="4632959"/>
            <a:ext cx="3337559" cy="222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y be an image of 5 people, people standing and outdoors">
            <a:extLst>
              <a:ext uri="{FF2B5EF4-FFF2-40B4-BE49-F238E27FC236}">
                <a16:creationId xmlns:a16="http://schemas.microsoft.com/office/drawing/2014/main" id="{B0B290DE-FB40-01ED-8C68-A8961566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9079"/>
            <a:ext cx="4272747" cy="275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TextBox 2">
            <a:extLst>
              <a:ext uri="{FF2B5EF4-FFF2-40B4-BE49-F238E27FC236}">
                <a16:creationId xmlns:a16="http://schemas.microsoft.com/office/drawing/2014/main" id="{79D9248D-00C9-BFFF-6369-471A1E9D59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200666"/>
              </p:ext>
            </p:extLst>
          </p:nvPr>
        </p:nvGraphicFramePr>
        <p:xfrm>
          <a:off x="4377251" y="1053737"/>
          <a:ext cx="4766748" cy="309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D00AA1B4-35C4-A200-8BB2-E70D7DDC5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0"/>
          <a:stretch/>
        </p:blipFill>
        <p:spPr bwMode="auto">
          <a:xfrm>
            <a:off x="6257081" y="4632958"/>
            <a:ext cx="2886907" cy="22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055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B3689F1B-6A25-2201-0E3E-842BD0E8A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0205790"/>
              </p:ext>
            </p:extLst>
          </p:nvPr>
        </p:nvGraphicFramePr>
        <p:xfrm>
          <a:off x="4667794" y="113212"/>
          <a:ext cx="4476206" cy="619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group of people working on a construction site&#10;&#10;Description automatically generated with low confidence">
            <a:extLst>
              <a:ext uri="{FF2B5EF4-FFF2-40B4-BE49-F238E27FC236}">
                <a16:creationId xmlns:a16="http://schemas.microsoft.com/office/drawing/2014/main" id="{1A127A62-24CF-EBC5-7AB9-01161A2160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" y="209007"/>
            <a:ext cx="3587931" cy="2690948"/>
          </a:xfrm>
          <a:prstGeom prst="rect">
            <a:avLst/>
          </a:prstGeom>
        </p:spPr>
      </p:pic>
      <p:pic>
        <p:nvPicPr>
          <p:cNvPr id="4" name="Picture 3" descr="A picture containing outdoor, ground, boat&#10;&#10;Description automatically generated">
            <a:extLst>
              <a:ext uri="{FF2B5EF4-FFF2-40B4-BE49-F238E27FC236}">
                <a16:creationId xmlns:a16="http://schemas.microsoft.com/office/drawing/2014/main" id="{769105C0-FEE1-2A8E-2B9C-A30B792591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0" y="3209109"/>
            <a:ext cx="3587931" cy="26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65521"/>
      </p:ext>
    </p:extLst>
  </p:cSld>
  <p:clrMapOvr>
    <a:masterClrMapping/>
  </p:clrMapOvr>
</p:sld>
</file>

<file path=ppt/theme/theme1.xml><?xml version="1.0" encoding="utf-8"?>
<a:theme xmlns:a="http://schemas.openxmlformats.org/drawingml/2006/main" name="SIBSON CONSULTING Document">
  <a:themeElements>
    <a:clrScheme name="Sibson">
      <a:dk1>
        <a:sysClr val="windowText" lastClr="000000"/>
      </a:dk1>
      <a:lt1>
        <a:sysClr val="window" lastClr="FFFFFF"/>
      </a:lt1>
      <a:dk2>
        <a:srgbClr val="000000"/>
      </a:dk2>
      <a:lt2>
        <a:srgbClr val="B2B4B3"/>
      </a:lt2>
      <a:accent1>
        <a:srgbClr val="A0CFEB"/>
      </a:accent1>
      <a:accent2>
        <a:srgbClr val="0065BD"/>
      </a:accent2>
      <a:accent3>
        <a:srgbClr val="429C35"/>
      </a:accent3>
      <a:accent4>
        <a:srgbClr val="616365"/>
      </a:accent4>
      <a:accent5>
        <a:srgbClr val="C4262E"/>
      </a:accent5>
      <a:accent6>
        <a:srgbClr val="EEAF30"/>
      </a:accent6>
      <a:hlink>
        <a:srgbClr val="0065BD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gal Report 1">
        <a:dk1>
          <a:srgbClr val="000000"/>
        </a:dk1>
        <a:lt1>
          <a:srgbClr val="FFFFFF"/>
        </a:lt1>
        <a:dk2>
          <a:srgbClr val="000000"/>
        </a:dk2>
        <a:lt2>
          <a:srgbClr val="B2B4B3"/>
        </a:lt2>
        <a:accent1>
          <a:srgbClr val="A0CFEB"/>
        </a:accent1>
        <a:accent2>
          <a:srgbClr val="C4262E"/>
        </a:accent2>
        <a:accent3>
          <a:srgbClr val="FFFFFF"/>
        </a:accent3>
        <a:accent4>
          <a:srgbClr val="000000"/>
        </a:accent4>
        <a:accent5>
          <a:srgbClr val="CDE4F3"/>
        </a:accent5>
        <a:accent6>
          <a:srgbClr val="B12129"/>
        </a:accent6>
        <a:hlink>
          <a:srgbClr val="3F9C35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SON CONSULTING Document" id="{8B48DD64-9FB5-4282-8588-7B21241C64BB}" vid="{85534FED-CE0B-46C2-A386-62A7B1E79165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29269</TotalTime>
  <Words>2109</Words>
  <Application>Microsoft Office PowerPoint</Application>
  <PresentationFormat>On-screen Show (4:3)</PresentationFormat>
  <Paragraphs>396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7" baseType="lpstr">
      <vt:lpstr>Arial</vt:lpstr>
      <vt:lpstr>Arial Black</vt:lpstr>
      <vt:lpstr>Arial Narrow</vt:lpstr>
      <vt:lpstr>Calibri</vt:lpstr>
      <vt:lpstr>Calibri Light</vt:lpstr>
      <vt:lpstr>Century Gothic</vt:lpstr>
      <vt:lpstr>Corbel</vt:lpstr>
      <vt:lpstr>Courier New</vt:lpstr>
      <vt:lpstr>Franklin Gothic Medium</vt:lpstr>
      <vt:lpstr>Gill Sans MT</vt:lpstr>
      <vt:lpstr>Symbol</vt:lpstr>
      <vt:lpstr>Times New Roman</vt:lpstr>
      <vt:lpstr>Wingdings</vt:lpstr>
      <vt:lpstr>Wingdings 2</vt:lpstr>
      <vt:lpstr>SIBSON CONSULTING Document</vt:lpstr>
      <vt:lpstr>Gallery</vt:lpstr>
      <vt:lpstr>Data slides</vt:lpstr>
      <vt:lpstr>Board of Directors Meeting</vt:lpstr>
      <vt:lpstr>PowerPoint Presentation</vt:lpstr>
      <vt:lpstr>Approval of Agenda</vt:lpstr>
      <vt:lpstr>   Approval of Minutes  June 22, 2022 – Regular Meeting    </vt:lpstr>
      <vt:lpstr>President’s Remarks  colette horn</vt:lpstr>
      <vt:lpstr>GM Leadership Report –  John Viola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CPI Violation Dashboard June</vt:lpstr>
      <vt:lpstr>WORK ORDERS june  </vt:lpstr>
      <vt:lpstr>CUSTOMER SERVICE DASHBOARD (FROM INFO@OCEANPINES.ORG) june</vt:lpstr>
      <vt:lpstr>PowerPoint Presentation</vt:lpstr>
      <vt:lpstr>Financials   </vt:lpstr>
      <vt:lpstr>month of MAY Favor/(Unfavorable) Vs. Budget (in 000’s) </vt:lpstr>
      <vt:lpstr>Financial Change  month of JUNE 2022</vt:lpstr>
      <vt:lpstr>Financial Change  YEAR-TO-DATE JUNE 2022  </vt:lpstr>
      <vt:lpstr>month of june Favor/(Unfavorable) Vs. Budget (in 000’s) </vt:lpstr>
      <vt:lpstr>Year-to-date june Favor/(Unfavorable) Vs. Budget (in 000’s) </vt:lpstr>
      <vt:lpstr>Unaudited Reserves June 2022  ($ Millions)</vt:lpstr>
      <vt:lpstr>Treasurer’s Report -  larry Perrone</vt:lpstr>
      <vt:lpstr>PowerPoint Presentation</vt:lpstr>
      <vt:lpstr>Public Comments</vt:lpstr>
      <vt:lpstr>Public Comments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AdjournMent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</dc:title>
  <dc:creator>Michelle Bennett</dc:creator>
  <cp:lastModifiedBy>Linda Martin</cp:lastModifiedBy>
  <cp:revision>799</cp:revision>
  <cp:lastPrinted>2022-07-26T20:39:32Z</cp:lastPrinted>
  <dcterms:created xsi:type="dcterms:W3CDTF">2021-01-13T14:26:54Z</dcterms:created>
  <dcterms:modified xsi:type="dcterms:W3CDTF">2022-07-27T13:42:06Z</dcterms:modified>
</cp:coreProperties>
</file>