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1"/>
    <p:sldMasterId id="2147484398" r:id="rId2"/>
    <p:sldMasterId id="2147484410" r:id="rId3"/>
    <p:sldMasterId id="2147484423" r:id="rId4"/>
  </p:sldMasterIdLst>
  <p:notesMasterIdLst>
    <p:notesMasterId r:id="rId60"/>
  </p:notesMasterIdLst>
  <p:handoutMasterIdLst>
    <p:handoutMasterId r:id="rId61"/>
  </p:handoutMasterIdLst>
  <p:sldIdLst>
    <p:sldId id="267" r:id="rId5"/>
    <p:sldId id="274" r:id="rId6"/>
    <p:sldId id="281" r:id="rId7"/>
    <p:sldId id="280" r:id="rId8"/>
    <p:sldId id="399" r:id="rId9"/>
    <p:sldId id="465" r:id="rId10"/>
    <p:sldId id="466" r:id="rId11"/>
    <p:sldId id="1226" r:id="rId12"/>
    <p:sldId id="1227" r:id="rId13"/>
    <p:sldId id="472" r:id="rId14"/>
    <p:sldId id="1228" r:id="rId15"/>
    <p:sldId id="1229" r:id="rId16"/>
    <p:sldId id="1230" r:id="rId17"/>
    <p:sldId id="1231" r:id="rId18"/>
    <p:sldId id="1232" r:id="rId19"/>
    <p:sldId id="1234" r:id="rId20"/>
    <p:sldId id="709" r:id="rId21"/>
    <p:sldId id="1235" r:id="rId22"/>
    <p:sldId id="458" r:id="rId23"/>
    <p:sldId id="398" r:id="rId24"/>
    <p:sldId id="1236" r:id="rId25"/>
    <p:sldId id="556" r:id="rId26"/>
    <p:sldId id="761" r:id="rId27"/>
    <p:sldId id="726" r:id="rId28"/>
    <p:sldId id="787" r:id="rId29"/>
    <p:sldId id="789" r:id="rId30"/>
    <p:sldId id="784" r:id="rId31"/>
    <p:sldId id="793" r:id="rId32"/>
    <p:sldId id="733" r:id="rId33"/>
    <p:sldId id="738" r:id="rId34"/>
    <p:sldId id="791" r:id="rId35"/>
    <p:sldId id="792" r:id="rId36"/>
    <p:sldId id="739" r:id="rId37"/>
    <p:sldId id="758" r:id="rId38"/>
    <p:sldId id="660" r:id="rId39"/>
    <p:sldId id="777" r:id="rId40"/>
    <p:sldId id="653" r:id="rId41"/>
    <p:sldId id="655" r:id="rId42"/>
    <p:sldId id="1237" r:id="rId43"/>
    <p:sldId id="795" r:id="rId44"/>
    <p:sldId id="749" r:id="rId45"/>
    <p:sldId id="794" r:id="rId46"/>
    <p:sldId id="661" r:id="rId47"/>
    <p:sldId id="582" r:id="rId48"/>
    <p:sldId id="623" r:id="rId49"/>
    <p:sldId id="624" r:id="rId50"/>
    <p:sldId id="625" r:id="rId51"/>
    <p:sldId id="284" r:id="rId52"/>
    <p:sldId id="767" r:id="rId53"/>
    <p:sldId id="796" r:id="rId54"/>
    <p:sldId id="690" r:id="rId55"/>
    <p:sldId id="567" r:id="rId56"/>
    <p:sldId id="287" r:id="rId57"/>
    <p:sldId id="290" r:id="rId58"/>
    <p:sldId id="291"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F5ACC"/>
    <a:srgbClr val="BCE1EC"/>
    <a:srgbClr val="E4E1DE"/>
    <a:srgbClr val="FFFF00"/>
    <a:srgbClr val="FFFF66"/>
    <a:srgbClr val="D65C00"/>
    <a:srgbClr val="04D2B0"/>
    <a:srgbClr val="D4D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6" autoAdjust="0"/>
  </p:normalViewPr>
  <p:slideViewPr>
    <p:cSldViewPr snapToGrid="0">
      <p:cViewPr varScale="1">
        <p:scale>
          <a:sx n="72" d="100"/>
          <a:sy n="72" d="100"/>
        </p:scale>
        <p:origin x="1308" y="72"/>
      </p:cViewPr>
      <p:guideLst>
        <p:guide pos="288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05E3E-D270-42AB-90C9-E366E6E32067}" type="doc">
      <dgm:prSet loTypeId="urn:microsoft.com/office/officeart/2005/8/layout/hProcess9" loCatId="process" qsTypeId="urn:microsoft.com/office/officeart/2005/8/quickstyle/simple1" qsCatId="simple" csTypeId="urn:microsoft.com/office/officeart/2005/8/colors/accent1_2" csCatId="accent1" phldr="1"/>
      <dgm:spPr/>
    </dgm:pt>
    <dgm:pt modelId="{33D7574E-22D4-4E17-8A30-3FF29BAC4AFC}">
      <dgm:prSet phldrT="[Text]" custT="1"/>
      <dgm:spPr/>
      <dgm:t>
        <a:bodyPr/>
        <a:lstStyle/>
        <a:p>
          <a:r>
            <a:rPr lang="en-US" sz="2600" b="1" dirty="0"/>
            <a:t>New Committee Kick-Off</a:t>
          </a:r>
          <a:endParaRPr lang="en-US" sz="2000" b="1" dirty="0">
            <a:solidFill>
              <a:schemeClr val="tx1"/>
            </a:solidFill>
          </a:endParaRPr>
        </a:p>
        <a:p>
          <a:r>
            <a:rPr lang="en-US" sz="2000" b="1" dirty="0">
              <a:solidFill>
                <a:schemeClr val="tx1"/>
              </a:solidFill>
            </a:rPr>
            <a:t>Jan/Feb</a:t>
          </a:r>
        </a:p>
      </dgm:t>
    </dgm:pt>
    <dgm:pt modelId="{957CC8F9-0836-4881-8583-37F72427C985}" type="parTrans" cxnId="{A4FA34B1-A930-4D09-918F-A2BC2F75427A}">
      <dgm:prSet/>
      <dgm:spPr/>
      <dgm:t>
        <a:bodyPr/>
        <a:lstStyle/>
        <a:p>
          <a:endParaRPr lang="en-US"/>
        </a:p>
      </dgm:t>
    </dgm:pt>
    <dgm:pt modelId="{DAC342A4-F6D0-4DBA-BEFE-530F7CBC85F0}" type="sibTrans" cxnId="{A4FA34B1-A930-4D09-918F-A2BC2F75427A}">
      <dgm:prSet/>
      <dgm:spPr/>
      <dgm:t>
        <a:bodyPr/>
        <a:lstStyle/>
        <a:p>
          <a:endParaRPr lang="en-US"/>
        </a:p>
      </dgm:t>
    </dgm:pt>
    <dgm:pt modelId="{830BB4AB-CAFD-4706-BC29-6989B3158B5E}">
      <dgm:prSet phldrT="[Text]" custT="1"/>
      <dgm:spPr/>
      <dgm:t>
        <a:bodyPr/>
        <a:lstStyle/>
        <a:p>
          <a:pPr>
            <a:spcAft>
              <a:spcPct val="35000"/>
            </a:spcAft>
          </a:pPr>
          <a:r>
            <a:rPr lang="en-US" sz="2000" b="1" dirty="0"/>
            <a:t>SWOT Analysis</a:t>
          </a:r>
        </a:p>
        <a:p>
          <a:pPr>
            <a:spcAft>
              <a:spcPts val="600"/>
            </a:spcAft>
          </a:pPr>
          <a:r>
            <a:rPr lang="en-US" sz="2000" b="1" dirty="0"/>
            <a:t>Exec, Council/OP. Depts.</a:t>
          </a:r>
        </a:p>
        <a:p>
          <a:pPr>
            <a:spcAft>
              <a:spcPct val="35000"/>
            </a:spcAft>
          </a:pPr>
          <a:r>
            <a:rPr lang="en-US" sz="2000" b="1" dirty="0">
              <a:solidFill>
                <a:schemeClr val="tx1"/>
              </a:solidFill>
            </a:rPr>
            <a:t>March-May</a:t>
          </a:r>
        </a:p>
      </dgm:t>
    </dgm:pt>
    <dgm:pt modelId="{547B2066-0054-4842-82F8-EFE334E0F8DE}" type="parTrans" cxnId="{D48F16A4-3B2E-40A4-84BB-590CCDD6B8E5}">
      <dgm:prSet/>
      <dgm:spPr/>
      <dgm:t>
        <a:bodyPr/>
        <a:lstStyle/>
        <a:p>
          <a:endParaRPr lang="en-US"/>
        </a:p>
      </dgm:t>
    </dgm:pt>
    <dgm:pt modelId="{4E51D170-F699-42C6-A018-05AC7DD2C37B}" type="sibTrans" cxnId="{D48F16A4-3B2E-40A4-84BB-590CCDD6B8E5}">
      <dgm:prSet/>
      <dgm:spPr/>
      <dgm:t>
        <a:bodyPr/>
        <a:lstStyle/>
        <a:p>
          <a:endParaRPr lang="en-US"/>
        </a:p>
      </dgm:t>
    </dgm:pt>
    <dgm:pt modelId="{B65B94CF-DC2A-4726-B5E1-7539F103BE38}">
      <dgm:prSet phldrT="[Text]" custT="1"/>
      <dgm:spPr/>
      <dgm:t>
        <a:bodyPr/>
        <a:lstStyle/>
        <a:p>
          <a:r>
            <a:rPr lang="en-US" sz="2400" b="1" dirty="0"/>
            <a:t>Benchmarking Other HOA’s</a:t>
          </a:r>
          <a:endParaRPr lang="en-US" sz="2400" dirty="0"/>
        </a:p>
        <a:p>
          <a:r>
            <a:rPr lang="en-US" sz="2000" b="1" dirty="0">
              <a:solidFill>
                <a:schemeClr val="tx1"/>
              </a:solidFill>
            </a:rPr>
            <a:t>April-June</a:t>
          </a:r>
        </a:p>
      </dgm:t>
    </dgm:pt>
    <dgm:pt modelId="{595395F1-14AB-4C55-9E09-027B35DBD647}" type="parTrans" cxnId="{FAC7D1CA-6DDC-4A11-97CB-9D5F3BC7205A}">
      <dgm:prSet/>
      <dgm:spPr/>
      <dgm:t>
        <a:bodyPr/>
        <a:lstStyle/>
        <a:p>
          <a:endParaRPr lang="en-US"/>
        </a:p>
      </dgm:t>
    </dgm:pt>
    <dgm:pt modelId="{704BF31F-8B4B-48EA-9E2D-398E7EF08EA0}" type="sibTrans" cxnId="{FAC7D1CA-6DDC-4A11-97CB-9D5F3BC7205A}">
      <dgm:prSet/>
      <dgm:spPr/>
      <dgm:t>
        <a:bodyPr/>
        <a:lstStyle/>
        <a:p>
          <a:endParaRPr lang="en-US"/>
        </a:p>
      </dgm:t>
    </dgm:pt>
    <dgm:pt modelId="{C778F252-2630-4908-8394-6C3AC1DB7515}" type="pres">
      <dgm:prSet presAssocID="{75F05E3E-D270-42AB-90C9-E366E6E32067}" presName="CompostProcess" presStyleCnt="0">
        <dgm:presLayoutVars>
          <dgm:dir/>
          <dgm:resizeHandles val="exact"/>
        </dgm:presLayoutVars>
      </dgm:prSet>
      <dgm:spPr/>
    </dgm:pt>
    <dgm:pt modelId="{8F183B64-C476-4A21-BB71-B2A9F1A32999}" type="pres">
      <dgm:prSet presAssocID="{75F05E3E-D270-42AB-90C9-E366E6E32067}" presName="arrow" presStyleLbl="bgShp" presStyleIdx="0" presStyleCnt="1" custScaleX="117647"/>
      <dgm:spPr/>
    </dgm:pt>
    <dgm:pt modelId="{016D2BA3-76A2-470E-88FB-3FF4D63D5C20}" type="pres">
      <dgm:prSet presAssocID="{75F05E3E-D270-42AB-90C9-E366E6E32067}" presName="linearProcess" presStyleCnt="0"/>
      <dgm:spPr/>
    </dgm:pt>
    <dgm:pt modelId="{141DB4EA-6A85-47F2-8322-A517826B02AD}" type="pres">
      <dgm:prSet presAssocID="{33D7574E-22D4-4E17-8A30-3FF29BAC4AFC}" presName="textNode" presStyleLbl="node1" presStyleIdx="0" presStyleCnt="3" custLinFactX="-14354" custLinFactNeighborX="-100000" custLinFactNeighborY="-9846">
        <dgm:presLayoutVars>
          <dgm:bulletEnabled val="1"/>
        </dgm:presLayoutVars>
      </dgm:prSet>
      <dgm:spPr/>
    </dgm:pt>
    <dgm:pt modelId="{28B1B3EE-51B7-4F8D-9791-E1409A1AF35B}" type="pres">
      <dgm:prSet presAssocID="{DAC342A4-F6D0-4DBA-BEFE-530F7CBC85F0}" presName="sibTrans" presStyleCnt="0"/>
      <dgm:spPr/>
    </dgm:pt>
    <dgm:pt modelId="{91657F21-E62A-4A44-A0B7-3FD09E841B82}" type="pres">
      <dgm:prSet presAssocID="{830BB4AB-CAFD-4706-BC29-6989B3158B5E}" presName="textNode" presStyleLbl="node1" presStyleIdx="1" presStyleCnt="3" custLinFactNeighborX="-96379" custLinFactNeighborY="-10219">
        <dgm:presLayoutVars>
          <dgm:bulletEnabled val="1"/>
        </dgm:presLayoutVars>
      </dgm:prSet>
      <dgm:spPr/>
    </dgm:pt>
    <dgm:pt modelId="{AD2A5D82-11BA-4E29-B831-F4D2DA9839A7}" type="pres">
      <dgm:prSet presAssocID="{4E51D170-F699-42C6-A018-05AC7DD2C37B}" presName="sibTrans" presStyleCnt="0"/>
      <dgm:spPr/>
    </dgm:pt>
    <dgm:pt modelId="{3A1296F3-36FF-425A-858A-6C83A08951E0}" type="pres">
      <dgm:prSet presAssocID="{B65B94CF-DC2A-4726-B5E1-7539F103BE38}" presName="textNode" presStyleLbl="node1" presStyleIdx="2" presStyleCnt="3" custScaleX="121374" custLinFactX="-7149" custLinFactNeighborX="-100000" custLinFactNeighborY="-11522">
        <dgm:presLayoutVars>
          <dgm:bulletEnabled val="1"/>
        </dgm:presLayoutVars>
      </dgm:prSet>
      <dgm:spPr/>
    </dgm:pt>
  </dgm:ptLst>
  <dgm:cxnLst>
    <dgm:cxn modelId="{9FD34B28-2211-430B-8541-DE8EC9F8375A}" type="presOf" srcId="{75F05E3E-D270-42AB-90C9-E366E6E32067}" destId="{C778F252-2630-4908-8394-6C3AC1DB7515}" srcOrd="0" destOrd="0" presId="urn:microsoft.com/office/officeart/2005/8/layout/hProcess9"/>
    <dgm:cxn modelId="{5B768034-3408-4D1F-887D-0C6BF6603AFB}" type="presOf" srcId="{830BB4AB-CAFD-4706-BC29-6989B3158B5E}" destId="{91657F21-E62A-4A44-A0B7-3FD09E841B82}" srcOrd="0" destOrd="0" presId="urn:microsoft.com/office/officeart/2005/8/layout/hProcess9"/>
    <dgm:cxn modelId="{E3CA149E-B55B-4954-A139-F18A5E1F014B}" type="presOf" srcId="{B65B94CF-DC2A-4726-B5E1-7539F103BE38}" destId="{3A1296F3-36FF-425A-858A-6C83A08951E0}" srcOrd="0" destOrd="0" presId="urn:microsoft.com/office/officeart/2005/8/layout/hProcess9"/>
    <dgm:cxn modelId="{D48F16A4-3B2E-40A4-84BB-590CCDD6B8E5}" srcId="{75F05E3E-D270-42AB-90C9-E366E6E32067}" destId="{830BB4AB-CAFD-4706-BC29-6989B3158B5E}" srcOrd="1" destOrd="0" parTransId="{547B2066-0054-4842-82F8-EFE334E0F8DE}" sibTransId="{4E51D170-F699-42C6-A018-05AC7DD2C37B}"/>
    <dgm:cxn modelId="{A4FA34B1-A930-4D09-918F-A2BC2F75427A}" srcId="{75F05E3E-D270-42AB-90C9-E366E6E32067}" destId="{33D7574E-22D4-4E17-8A30-3FF29BAC4AFC}" srcOrd="0" destOrd="0" parTransId="{957CC8F9-0836-4881-8583-37F72427C985}" sibTransId="{DAC342A4-F6D0-4DBA-BEFE-530F7CBC85F0}"/>
    <dgm:cxn modelId="{FAC7D1CA-6DDC-4A11-97CB-9D5F3BC7205A}" srcId="{75F05E3E-D270-42AB-90C9-E366E6E32067}" destId="{B65B94CF-DC2A-4726-B5E1-7539F103BE38}" srcOrd="2" destOrd="0" parTransId="{595395F1-14AB-4C55-9E09-027B35DBD647}" sibTransId="{704BF31F-8B4B-48EA-9E2D-398E7EF08EA0}"/>
    <dgm:cxn modelId="{E32BF1F0-95EF-4B8B-A59F-75110F000FBC}" type="presOf" srcId="{33D7574E-22D4-4E17-8A30-3FF29BAC4AFC}" destId="{141DB4EA-6A85-47F2-8322-A517826B02AD}" srcOrd="0" destOrd="0" presId="urn:microsoft.com/office/officeart/2005/8/layout/hProcess9"/>
    <dgm:cxn modelId="{0F12C435-9EE0-479B-BF6B-67677C1A129B}" type="presParOf" srcId="{C778F252-2630-4908-8394-6C3AC1DB7515}" destId="{8F183B64-C476-4A21-BB71-B2A9F1A32999}" srcOrd="0" destOrd="0" presId="urn:microsoft.com/office/officeart/2005/8/layout/hProcess9"/>
    <dgm:cxn modelId="{FA0C85EE-FAC1-4FC1-A558-E065CA7CC231}" type="presParOf" srcId="{C778F252-2630-4908-8394-6C3AC1DB7515}" destId="{016D2BA3-76A2-470E-88FB-3FF4D63D5C20}" srcOrd="1" destOrd="0" presId="urn:microsoft.com/office/officeart/2005/8/layout/hProcess9"/>
    <dgm:cxn modelId="{7783EB7D-B27A-4E55-8FB7-934E8AD6F550}" type="presParOf" srcId="{016D2BA3-76A2-470E-88FB-3FF4D63D5C20}" destId="{141DB4EA-6A85-47F2-8322-A517826B02AD}" srcOrd="0" destOrd="0" presId="urn:microsoft.com/office/officeart/2005/8/layout/hProcess9"/>
    <dgm:cxn modelId="{1CA290AD-A40E-4954-BE30-842207BDF714}" type="presParOf" srcId="{016D2BA3-76A2-470E-88FB-3FF4D63D5C20}" destId="{28B1B3EE-51B7-4F8D-9791-E1409A1AF35B}" srcOrd="1" destOrd="0" presId="urn:microsoft.com/office/officeart/2005/8/layout/hProcess9"/>
    <dgm:cxn modelId="{143CCAFB-4741-40FC-A540-4C96FDDB54EE}" type="presParOf" srcId="{016D2BA3-76A2-470E-88FB-3FF4D63D5C20}" destId="{91657F21-E62A-4A44-A0B7-3FD09E841B82}" srcOrd="2" destOrd="0" presId="urn:microsoft.com/office/officeart/2005/8/layout/hProcess9"/>
    <dgm:cxn modelId="{44D03B91-44B7-4A94-AAE8-DDBBE2525621}" type="presParOf" srcId="{016D2BA3-76A2-470E-88FB-3FF4D63D5C20}" destId="{AD2A5D82-11BA-4E29-B831-F4D2DA9839A7}" srcOrd="3" destOrd="0" presId="urn:microsoft.com/office/officeart/2005/8/layout/hProcess9"/>
    <dgm:cxn modelId="{5F7FFA87-B9E6-49A2-B180-52F8BF08DFDB}" type="presParOf" srcId="{016D2BA3-76A2-470E-88FB-3FF4D63D5C20}" destId="{3A1296F3-36FF-425A-858A-6C83A08951E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05E3E-D270-42AB-90C9-E366E6E32067}" type="doc">
      <dgm:prSet loTypeId="urn:microsoft.com/office/officeart/2005/8/layout/hProcess9" loCatId="process" qsTypeId="urn:microsoft.com/office/officeart/2005/8/quickstyle/simple1" qsCatId="simple" csTypeId="urn:microsoft.com/office/officeart/2005/8/colors/accent1_2" csCatId="accent1" phldr="1"/>
      <dgm:spPr/>
    </dgm:pt>
    <dgm:pt modelId="{33D7574E-22D4-4E17-8A30-3FF29BAC4AFC}">
      <dgm:prSet phldrT="[Text]" custT="1"/>
      <dgm:spPr/>
      <dgm:t>
        <a:bodyPr/>
        <a:lstStyle/>
        <a:p>
          <a:r>
            <a:rPr lang="en-US" sz="2000" b="1" dirty="0">
              <a:solidFill>
                <a:schemeClr val="bg1"/>
              </a:solidFill>
            </a:rPr>
            <a:t>Property Owner </a:t>
          </a:r>
        </a:p>
        <a:p>
          <a:r>
            <a:rPr lang="en-US" sz="2000" b="1" dirty="0">
              <a:solidFill>
                <a:schemeClr val="bg1"/>
              </a:solidFill>
            </a:rPr>
            <a:t>Survey</a:t>
          </a:r>
        </a:p>
        <a:p>
          <a:r>
            <a:rPr lang="en-US" sz="2000" b="1" dirty="0">
              <a:solidFill>
                <a:schemeClr val="bg1"/>
              </a:solidFill>
            </a:rPr>
            <a:t>Development</a:t>
          </a:r>
        </a:p>
      </dgm:t>
    </dgm:pt>
    <dgm:pt modelId="{DAC342A4-F6D0-4DBA-BEFE-530F7CBC85F0}" type="sibTrans" cxnId="{A4FA34B1-A930-4D09-918F-A2BC2F75427A}">
      <dgm:prSet/>
      <dgm:spPr/>
      <dgm:t>
        <a:bodyPr/>
        <a:lstStyle/>
        <a:p>
          <a:endParaRPr lang="en-US"/>
        </a:p>
      </dgm:t>
    </dgm:pt>
    <dgm:pt modelId="{957CC8F9-0836-4881-8583-37F72427C985}" type="parTrans" cxnId="{A4FA34B1-A930-4D09-918F-A2BC2F75427A}">
      <dgm:prSet/>
      <dgm:spPr/>
      <dgm:t>
        <a:bodyPr/>
        <a:lstStyle/>
        <a:p>
          <a:endParaRPr lang="en-US"/>
        </a:p>
      </dgm:t>
    </dgm:pt>
    <dgm:pt modelId="{B65B94CF-DC2A-4726-B5E1-7539F103BE38}">
      <dgm:prSet phldrT="[Text]" custT="1"/>
      <dgm:spPr/>
      <dgm:t>
        <a:bodyPr/>
        <a:lstStyle/>
        <a:p>
          <a:r>
            <a:rPr lang="en-US" sz="2400" b="1" dirty="0"/>
            <a:t>Summarize Survey Results*</a:t>
          </a:r>
          <a:endParaRPr lang="en-US" sz="2000" b="1" dirty="0">
            <a:solidFill>
              <a:schemeClr val="tx1"/>
            </a:solidFill>
          </a:endParaRPr>
        </a:p>
      </dgm:t>
    </dgm:pt>
    <dgm:pt modelId="{704BF31F-8B4B-48EA-9E2D-398E7EF08EA0}" type="sibTrans" cxnId="{FAC7D1CA-6DDC-4A11-97CB-9D5F3BC7205A}">
      <dgm:prSet/>
      <dgm:spPr/>
      <dgm:t>
        <a:bodyPr/>
        <a:lstStyle/>
        <a:p>
          <a:endParaRPr lang="en-US"/>
        </a:p>
      </dgm:t>
    </dgm:pt>
    <dgm:pt modelId="{595395F1-14AB-4C55-9E09-027B35DBD647}" type="parTrans" cxnId="{FAC7D1CA-6DDC-4A11-97CB-9D5F3BC7205A}">
      <dgm:prSet/>
      <dgm:spPr/>
      <dgm:t>
        <a:bodyPr/>
        <a:lstStyle/>
        <a:p>
          <a:endParaRPr lang="en-US"/>
        </a:p>
      </dgm:t>
    </dgm:pt>
    <dgm:pt modelId="{830BB4AB-CAFD-4706-BC29-6989B3158B5E}">
      <dgm:prSet phldrT="[Text]" custT="1"/>
      <dgm:spPr/>
      <dgm:t>
        <a:bodyPr/>
        <a:lstStyle/>
        <a:p>
          <a:r>
            <a:rPr lang="en-US" sz="2400" b="1" dirty="0"/>
            <a:t>Property Owner Survey</a:t>
          </a:r>
        </a:p>
      </dgm:t>
    </dgm:pt>
    <dgm:pt modelId="{4E51D170-F699-42C6-A018-05AC7DD2C37B}" type="sibTrans" cxnId="{D48F16A4-3B2E-40A4-84BB-590CCDD6B8E5}">
      <dgm:prSet/>
      <dgm:spPr/>
      <dgm:t>
        <a:bodyPr/>
        <a:lstStyle/>
        <a:p>
          <a:endParaRPr lang="en-US"/>
        </a:p>
      </dgm:t>
    </dgm:pt>
    <dgm:pt modelId="{547B2066-0054-4842-82F8-EFE334E0F8DE}" type="parTrans" cxnId="{D48F16A4-3B2E-40A4-84BB-590CCDD6B8E5}">
      <dgm:prSet/>
      <dgm:spPr/>
      <dgm:t>
        <a:bodyPr/>
        <a:lstStyle/>
        <a:p>
          <a:endParaRPr lang="en-US"/>
        </a:p>
      </dgm:t>
    </dgm:pt>
    <dgm:pt modelId="{C778F252-2630-4908-8394-6C3AC1DB7515}" type="pres">
      <dgm:prSet presAssocID="{75F05E3E-D270-42AB-90C9-E366E6E32067}" presName="CompostProcess" presStyleCnt="0">
        <dgm:presLayoutVars>
          <dgm:dir/>
          <dgm:resizeHandles val="exact"/>
        </dgm:presLayoutVars>
      </dgm:prSet>
      <dgm:spPr/>
    </dgm:pt>
    <dgm:pt modelId="{8F183B64-C476-4A21-BB71-B2A9F1A32999}" type="pres">
      <dgm:prSet presAssocID="{75F05E3E-D270-42AB-90C9-E366E6E32067}" presName="arrow" presStyleLbl="bgShp" presStyleIdx="0" presStyleCnt="1" custScaleX="117647"/>
      <dgm:spPr/>
    </dgm:pt>
    <dgm:pt modelId="{016D2BA3-76A2-470E-88FB-3FF4D63D5C20}" type="pres">
      <dgm:prSet presAssocID="{75F05E3E-D270-42AB-90C9-E366E6E32067}" presName="linearProcess" presStyleCnt="0"/>
      <dgm:spPr/>
    </dgm:pt>
    <dgm:pt modelId="{141DB4EA-6A85-47F2-8322-A517826B02AD}" type="pres">
      <dgm:prSet presAssocID="{33D7574E-22D4-4E17-8A30-3FF29BAC4AFC}" presName="textNode" presStyleLbl="node1" presStyleIdx="0" presStyleCnt="3" custLinFactX="-14354" custLinFactNeighborX="-100000" custLinFactNeighborY="-9846">
        <dgm:presLayoutVars>
          <dgm:bulletEnabled val="1"/>
        </dgm:presLayoutVars>
      </dgm:prSet>
      <dgm:spPr/>
    </dgm:pt>
    <dgm:pt modelId="{28B1B3EE-51B7-4F8D-9791-E1409A1AF35B}" type="pres">
      <dgm:prSet presAssocID="{DAC342A4-F6D0-4DBA-BEFE-530F7CBC85F0}" presName="sibTrans" presStyleCnt="0"/>
      <dgm:spPr/>
    </dgm:pt>
    <dgm:pt modelId="{91657F21-E62A-4A44-A0B7-3FD09E841B82}" type="pres">
      <dgm:prSet presAssocID="{830BB4AB-CAFD-4706-BC29-6989B3158B5E}" presName="textNode" presStyleLbl="node1" presStyleIdx="1" presStyleCnt="3" custLinFactX="-859" custLinFactNeighborX="-100000" custLinFactNeighborY="-10502">
        <dgm:presLayoutVars>
          <dgm:bulletEnabled val="1"/>
        </dgm:presLayoutVars>
      </dgm:prSet>
      <dgm:spPr/>
    </dgm:pt>
    <dgm:pt modelId="{AD2A5D82-11BA-4E29-B831-F4D2DA9839A7}" type="pres">
      <dgm:prSet presAssocID="{4E51D170-F699-42C6-A018-05AC7DD2C37B}" presName="sibTrans" presStyleCnt="0"/>
      <dgm:spPr/>
    </dgm:pt>
    <dgm:pt modelId="{3A1296F3-36FF-425A-858A-6C83A08951E0}" type="pres">
      <dgm:prSet presAssocID="{B65B94CF-DC2A-4726-B5E1-7539F103BE38}" presName="textNode" presStyleLbl="node1" presStyleIdx="2" presStyleCnt="3" custLinFactX="-7149" custLinFactNeighborX="-100000" custLinFactNeighborY="-11522">
        <dgm:presLayoutVars>
          <dgm:bulletEnabled val="1"/>
        </dgm:presLayoutVars>
      </dgm:prSet>
      <dgm:spPr/>
    </dgm:pt>
  </dgm:ptLst>
  <dgm:cxnLst>
    <dgm:cxn modelId="{9FD34B28-2211-430B-8541-DE8EC9F8375A}" type="presOf" srcId="{75F05E3E-D270-42AB-90C9-E366E6E32067}" destId="{C778F252-2630-4908-8394-6C3AC1DB7515}" srcOrd="0" destOrd="0" presId="urn:microsoft.com/office/officeart/2005/8/layout/hProcess9"/>
    <dgm:cxn modelId="{5B768034-3408-4D1F-887D-0C6BF6603AFB}" type="presOf" srcId="{830BB4AB-CAFD-4706-BC29-6989B3158B5E}" destId="{91657F21-E62A-4A44-A0B7-3FD09E841B82}" srcOrd="0" destOrd="0" presId="urn:microsoft.com/office/officeart/2005/8/layout/hProcess9"/>
    <dgm:cxn modelId="{E3CA149E-B55B-4954-A139-F18A5E1F014B}" type="presOf" srcId="{B65B94CF-DC2A-4726-B5E1-7539F103BE38}" destId="{3A1296F3-36FF-425A-858A-6C83A08951E0}" srcOrd="0" destOrd="0" presId="urn:microsoft.com/office/officeart/2005/8/layout/hProcess9"/>
    <dgm:cxn modelId="{D48F16A4-3B2E-40A4-84BB-590CCDD6B8E5}" srcId="{75F05E3E-D270-42AB-90C9-E366E6E32067}" destId="{830BB4AB-CAFD-4706-BC29-6989B3158B5E}" srcOrd="1" destOrd="0" parTransId="{547B2066-0054-4842-82F8-EFE334E0F8DE}" sibTransId="{4E51D170-F699-42C6-A018-05AC7DD2C37B}"/>
    <dgm:cxn modelId="{A4FA34B1-A930-4D09-918F-A2BC2F75427A}" srcId="{75F05E3E-D270-42AB-90C9-E366E6E32067}" destId="{33D7574E-22D4-4E17-8A30-3FF29BAC4AFC}" srcOrd="0" destOrd="0" parTransId="{957CC8F9-0836-4881-8583-37F72427C985}" sibTransId="{DAC342A4-F6D0-4DBA-BEFE-530F7CBC85F0}"/>
    <dgm:cxn modelId="{FAC7D1CA-6DDC-4A11-97CB-9D5F3BC7205A}" srcId="{75F05E3E-D270-42AB-90C9-E366E6E32067}" destId="{B65B94CF-DC2A-4726-B5E1-7539F103BE38}" srcOrd="2" destOrd="0" parTransId="{595395F1-14AB-4C55-9E09-027B35DBD647}" sibTransId="{704BF31F-8B4B-48EA-9E2D-398E7EF08EA0}"/>
    <dgm:cxn modelId="{E32BF1F0-95EF-4B8B-A59F-75110F000FBC}" type="presOf" srcId="{33D7574E-22D4-4E17-8A30-3FF29BAC4AFC}" destId="{141DB4EA-6A85-47F2-8322-A517826B02AD}" srcOrd="0" destOrd="0" presId="urn:microsoft.com/office/officeart/2005/8/layout/hProcess9"/>
    <dgm:cxn modelId="{0F12C435-9EE0-479B-BF6B-67677C1A129B}" type="presParOf" srcId="{C778F252-2630-4908-8394-6C3AC1DB7515}" destId="{8F183B64-C476-4A21-BB71-B2A9F1A32999}" srcOrd="0" destOrd="0" presId="urn:microsoft.com/office/officeart/2005/8/layout/hProcess9"/>
    <dgm:cxn modelId="{FA0C85EE-FAC1-4FC1-A558-E065CA7CC231}" type="presParOf" srcId="{C778F252-2630-4908-8394-6C3AC1DB7515}" destId="{016D2BA3-76A2-470E-88FB-3FF4D63D5C20}" srcOrd="1" destOrd="0" presId="urn:microsoft.com/office/officeart/2005/8/layout/hProcess9"/>
    <dgm:cxn modelId="{7783EB7D-B27A-4E55-8FB7-934E8AD6F550}" type="presParOf" srcId="{016D2BA3-76A2-470E-88FB-3FF4D63D5C20}" destId="{141DB4EA-6A85-47F2-8322-A517826B02AD}" srcOrd="0" destOrd="0" presId="urn:microsoft.com/office/officeart/2005/8/layout/hProcess9"/>
    <dgm:cxn modelId="{1CA290AD-A40E-4954-BE30-842207BDF714}" type="presParOf" srcId="{016D2BA3-76A2-470E-88FB-3FF4D63D5C20}" destId="{28B1B3EE-51B7-4F8D-9791-E1409A1AF35B}" srcOrd="1" destOrd="0" presId="urn:microsoft.com/office/officeart/2005/8/layout/hProcess9"/>
    <dgm:cxn modelId="{143CCAFB-4741-40FC-A540-4C96FDDB54EE}" type="presParOf" srcId="{016D2BA3-76A2-470E-88FB-3FF4D63D5C20}" destId="{91657F21-E62A-4A44-A0B7-3FD09E841B82}" srcOrd="2" destOrd="0" presId="urn:microsoft.com/office/officeart/2005/8/layout/hProcess9"/>
    <dgm:cxn modelId="{44D03B91-44B7-4A94-AAE8-DDBBE2525621}" type="presParOf" srcId="{016D2BA3-76A2-470E-88FB-3FF4D63D5C20}" destId="{AD2A5D82-11BA-4E29-B831-F4D2DA9839A7}" srcOrd="3" destOrd="0" presId="urn:microsoft.com/office/officeart/2005/8/layout/hProcess9"/>
    <dgm:cxn modelId="{5F7FFA87-B9E6-49A2-B180-52F8BF08DFDB}" type="presParOf" srcId="{016D2BA3-76A2-470E-88FB-3FF4D63D5C20}" destId="{3A1296F3-36FF-425A-858A-6C83A08951E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F05E3E-D270-42AB-90C9-E366E6E32067}" type="doc">
      <dgm:prSet loTypeId="urn:microsoft.com/office/officeart/2005/8/layout/hProcess9" loCatId="process" qsTypeId="urn:microsoft.com/office/officeart/2005/8/quickstyle/simple1" qsCatId="simple" csTypeId="urn:microsoft.com/office/officeart/2005/8/colors/accent1_2" csCatId="accent1" phldr="1"/>
      <dgm:spPr/>
    </dgm:pt>
    <dgm:pt modelId="{33D7574E-22D4-4E17-8A30-3FF29BAC4AFC}">
      <dgm:prSet phldrT="[Text]" custT="1"/>
      <dgm:spPr/>
      <dgm:t>
        <a:bodyPr/>
        <a:lstStyle/>
        <a:p>
          <a:r>
            <a:rPr lang="en-US" sz="2400" b="1" dirty="0"/>
            <a:t>Summarize Current Situation</a:t>
          </a:r>
        </a:p>
        <a:p>
          <a:endParaRPr lang="en-US" sz="2000" b="1" dirty="0">
            <a:solidFill>
              <a:schemeClr val="tx1"/>
            </a:solidFill>
          </a:endParaRPr>
        </a:p>
      </dgm:t>
    </dgm:pt>
    <dgm:pt modelId="{957CC8F9-0836-4881-8583-37F72427C985}" type="parTrans" cxnId="{A4FA34B1-A930-4D09-918F-A2BC2F75427A}">
      <dgm:prSet/>
      <dgm:spPr/>
      <dgm:t>
        <a:bodyPr/>
        <a:lstStyle/>
        <a:p>
          <a:endParaRPr lang="en-US"/>
        </a:p>
      </dgm:t>
    </dgm:pt>
    <dgm:pt modelId="{DAC342A4-F6D0-4DBA-BEFE-530F7CBC85F0}" type="sibTrans" cxnId="{A4FA34B1-A930-4D09-918F-A2BC2F75427A}">
      <dgm:prSet/>
      <dgm:spPr/>
      <dgm:t>
        <a:bodyPr/>
        <a:lstStyle/>
        <a:p>
          <a:endParaRPr lang="en-US"/>
        </a:p>
      </dgm:t>
    </dgm:pt>
    <dgm:pt modelId="{830BB4AB-CAFD-4706-BC29-6989B3158B5E}">
      <dgm:prSet phldrT="[Text]" custT="1"/>
      <dgm:spPr/>
      <dgm:t>
        <a:bodyPr/>
        <a:lstStyle/>
        <a:p>
          <a:r>
            <a:rPr lang="en-US" sz="2400" b="1" dirty="0"/>
            <a:t>Develop Conclusions/</a:t>
          </a:r>
        </a:p>
        <a:p>
          <a:r>
            <a:rPr lang="en-US" sz="2400" b="1" dirty="0"/>
            <a:t>Implications</a:t>
          </a:r>
        </a:p>
        <a:p>
          <a:endParaRPr lang="en-US" sz="1800" b="1" dirty="0">
            <a:solidFill>
              <a:schemeClr val="tx1"/>
            </a:solidFill>
          </a:endParaRPr>
        </a:p>
      </dgm:t>
    </dgm:pt>
    <dgm:pt modelId="{547B2066-0054-4842-82F8-EFE334E0F8DE}" type="parTrans" cxnId="{D48F16A4-3B2E-40A4-84BB-590CCDD6B8E5}">
      <dgm:prSet/>
      <dgm:spPr/>
      <dgm:t>
        <a:bodyPr/>
        <a:lstStyle/>
        <a:p>
          <a:endParaRPr lang="en-US"/>
        </a:p>
      </dgm:t>
    </dgm:pt>
    <dgm:pt modelId="{4E51D170-F699-42C6-A018-05AC7DD2C37B}" type="sibTrans" cxnId="{D48F16A4-3B2E-40A4-84BB-590CCDD6B8E5}">
      <dgm:prSet/>
      <dgm:spPr/>
      <dgm:t>
        <a:bodyPr/>
        <a:lstStyle/>
        <a:p>
          <a:endParaRPr lang="en-US"/>
        </a:p>
      </dgm:t>
    </dgm:pt>
    <dgm:pt modelId="{B65B94CF-DC2A-4726-B5E1-7539F103BE38}">
      <dgm:prSet phldrT="[Text]" custT="1"/>
      <dgm:spPr/>
      <dgm:t>
        <a:bodyPr/>
        <a:lstStyle/>
        <a:p>
          <a:r>
            <a:rPr lang="en-US" sz="2400" b="1" dirty="0"/>
            <a:t>Formulate Recommended OP Key Strategies</a:t>
          </a:r>
        </a:p>
        <a:p>
          <a:endParaRPr lang="en-US" sz="2000" b="1" dirty="0">
            <a:solidFill>
              <a:schemeClr val="tx1"/>
            </a:solidFill>
          </a:endParaRPr>
        </a:p>
      </dgm:t>
    </dgm:pt>
    <dgm:pt modelId="{595395F1-14AB-4C55-9E09-027B35DBD647}" type="parTrans" cxnId="{FAC7D1CA-6DDC-4A11-97CB-9D5F3BC7205A}">
      <dgm:prSet/>
      <dgm:spPr/>
      <dgm:t>
        <a:bodyPr/>
        <a:lstStyle/>
        <a:p>
          <a:endParaRPr lang="en-US"/>
        </a:p>
      </dgm:t>
    </dgm:pt>
    <dgm:pt modelId="{704BF31F-8B4B-48EA-9E2D-398E7EF08EA0}" type="sibTrans" cxnId="{FAC7D1CA-6DDC-4A11-97CB-9D5F3BC7205A}">
      <dgm:prSet/>
      <dgm:spPr/>
      <dgm:t>
        <a:bodyPr/>
        <a:lstStyle/>
        <a:p>
          <a:endParaRPr lang="en-US"/>
        </a:p>
      </dgm:t>
    </dgm:pt>
    <dgm:pt modelId="{C778F252-2630-4908-8394-6C3AC1DB7515}" type="pres">
      <dgm:prSet presAssocID="{75F05E3E-D270-42AB-90C9-E366E6E32067}" presName="CompostProcess" presStyleCnt="0">
        <dgm:presLayoutVars>
          <dgm:dir/>
          <dgm:resizeHandles val="exact"/>
        </dgm:presLayoutVars>
      </dgm:prSet>
      <dgm:spPr/>
    </dgm:pt>
    <dgm:pt modelId="{8F183B64-C476-4A21-BB71-B2A9F1A32999}" type="pres">
      <dgm:prSet presAssocID="{75F05E3E-D270-42AB-90C9-E366E6E32067}" presName="arrow" presStyleLbl="bgShp" presStyleIdx="0" presStyleCnt="1" custScaleX="117647"/>
      <dgm:spPr/>
    </dgm:pt>
    <dgm:pt modelId="{016D2BA3-76A2-470E-88FB-3FF4D63D5C20}" type="pres">
      <dgm:prSet presAssocID="{75F05E3E-D270-42AB-90C9-E366E6E32067}" presName="linearProcess" presStyleCnt="0"/>
      <dgm:spPr/>
    </dgm:pt>
    <dgm:pt modelId="{141DB4EA-6A85-47F2-8322-A517826B02AD}" type="pres">
      <dgm:prSet presAssocID="{33D7574E-22D4-4E17-8A30-3FF29BAC4AFC}" presName="textNode" presStyleLbl="node1" presStyleIdx="0" presStyleCnt="3" custLinFactX="-14354" custLinFactNeighborX="-100000" custLinFactNeighborY="-9846">
        <dgm:presLayoutVars>
          <dgm:bulletEnabled val="1"/>
        </dgm:presLayoutVars>
      </dgm:prSet>
      <dgm:spPr/>
    </dgm:pt>
    <dgm:pt modelId="{28B1B3EE-51B7-4F8D-9791-E1409A1AF35B}" type="pres">
      <dgm:prSet presAssocID="{DAC342A4-F6D0-4DBA-BEFE-530F7CBC85F0}" presName="sibTrans" presStyleCnt="0"/>
      <dgm:spPr/>
    </dgm:pt>
    <dgm:pt modelId="{91657F21-E62A-4A44-A0B7-3FD09E841B82}" type="pres">
      <dgm:prSet presAssocID="{830BB4AB-CAFD-4706-BC29-6989B3158B5E}" presName="textNode" presStyleLbl="node1" presStyleIdx="1" presStyleCnt="3" custLinFactX="-859" custLinFactNeighborX="-100000" custLinFactNeighborY="-10502">
        <dgm:presLayoutVars>
          <dgm:bulletEnabled val="1"/>
        </dgm:presLayoutVars>
      </dgm:prSet>
      <dgm:spPr/>
    </dgm:pt>
    <dgm:pt modelId="{AD2A5D82-11BA-4E29-B831-F4D2DA9839A7}" type="pres">
      <dgm:prSet presAssocID="{4E51D170-F699-42C6-A018-05AC7DD2C37B}" presName="sibTrans" presStyleCnt="0"/>
      <dgm:spPr/>
    </dgm:pt>
    <dgm:pt modelId="{3A1296F3-36FF-425A-858A-6C83A08951E0}" type="pres">
      <dgm:prSet presAssocID="{B65B94CF-DC2A-4726-B5E1-7539F103BE38}" presName="textNode" presStyleLbl="node1" presStyleIdx="2" presStyleCnt="3" custLinFactX="-7149" custLinFactNeighborX="-100000" custLinFactNeighborY="-11522">
        <dgm:presLayoutVars>
          <dgm:bulletEnabled val="1"/>
        </dgm:presLayoutVars>
      </dgm:prSet>
      <dgm:spPr/>
    </dgm:pt>
  </dgm:ptLst>
  <dgm:cxnLst>
    <dgm:cxn modelId="{9FD34B28-2211-430B-8541-DE8EC9F8375A}" type="presOf" srcId="{75F05E3E-D270-42AB-90C9-E366E6E32067}" destId="{C778F252-2630-4908-8394-6C3AC1DB7515}" srcOrd="0" destOrd="0" presId="urn:microsoft.com/office/officeart/2005/8/layout/hProcess9"/>
    <dgm:cxn modelId="{5B768034-3408-4D1F-887D-0C6BF6603AFB}" type="presOf" srcId="{830BB4AB-CAFD-4706-BC29-6989B3158B5E}" destId="{91657F21-E62A-4A44-A0B7-3FD09E841B82}" srcOrd="0" destOrd="0" presId="urn:microsoft.com/office/officeart/2005/8/layout/hProcess9"/>
    <dgm:cxn modelId="{E3CA149E-B55B-4954-A139-F18A5E1F014B}" type="presOf" srcId="{B65B94CF-DC2A-4726-B5E1-7539F103BE38}" destId="{3A1296F3-36FF-425A-858A-6C83A08951E0}" srcOrd="0" destOrd="0" presId="urn:microsoft.com/office/officeart/2005/8/layout/hProcess9"/>
    <dgm:cxn modelId="{D48F16A4-3B2E-40A4-84BB-590CCDD6B8E5}" srcId="{75F05E3E-D270-42AB-90C9-E366E6E32067}" destId="{830BB4AB-CAFD-4706-BC29-6989B3158B5E}" srcOrd="1" destOrd="0" parTransId="{547B2066-0054-4842-82F8-EFE334E0F8DE}" sibTransId="{4E51D170-F699-42C6-A018-05AC7DD2C37B}"/>
    <dgm:cxn modelId="{A4FA34B1-A930-4D09-918F-A2BC2F75427A}" srcId="{75F05E3E-D270-42AB-90C9-E366E6E32067}" destId="{33D7574E-22D4-4E17-8A30-3FF29BAC4AFC}" srcOrd="0" destOrd="0" parTransId="{957CC8F9-0836-4881-8583-37F72427C985}" sibTransId="{DAC342A4-F6D0-4DBA-BEFE-530F7CBC85F0}"/>
    <dgm:cxn modelId="{FAC7D1CA-6DDC-4A11-97CB-9D5F3BC7205A}" srcId="{75F05E3E-D270-42AB-90C9-E366E6E32067}" destId="{B65B94CF-DC2A-4726-B5E1-7539F103BE38}" srcOrd="2" destOrd="0" parTransId="{595395F1-14AB-4C55-9E09-027B35DBD647}" sibTransId="{704BF31F-8B4B-48EA-9E2D-398E7EF08EA0}"/>
    <dgm:cxn modelId="{E32BF1F0-95EF-4B8B-A59F-75110F000FBC}" type="presOf" srcId="{33D7574E-22D4-4E17-8A30-3FF29BAC4AFC}" destId="{141DB4EA-6A85-47F2-8322-A517826B02AD}" srcOrd="0" destOrd="0" presId="urn:microsoft.com/office/officeart/2005/8/layout/hProcess9"/>
    <dgm:cxn modelId="{0F12C435-9EE0-479B-BF6B-67677C1A129B}" type="presParOf" srcId="{C778F252-2630-4908-8394-6C3AC1DB7515}" destId="{8F183B64-C476-4A21-BB71-B2A9F1A32999}" srcOrd="0" destOrd="0" presId="urn:microsoft.com/office/officeart/2005/8/layout/hProcess9"/>
    <dgm:cxn modelId="{FA0C85EE-FAC1-4FC1-A558-E065CA7CC231}" type="presParOf" srcId="{C778F252-2630-4908-8394-6C3AC1DB7515}" destId="{016D2BA3-76A2-470E-88FB-3FF4D63D5C20}" srcOrd="1" destOrd="0" presId="urn:microsoft.com/office/officeart/2005/8/layout/hProcess9"/>
    <dgm:cxn modelId="{7783EB7D-B27A-4E55-8FB7-934E8AD6F550}" type="presParOf" srcId="{016D2BA3-76A2-470E-88FB-3FF4D63D5C20}" destId="{141DB4EA-6A85-47F2-8322-A517826B02AD}" srcOrd="0" destOrd="0" presId="urn:microsoft.com/office/officeart/2005/8/layout/hProcess9"/>
    <dgm:cxn modelId="{1CA290AD-A40E-4954-BE30-842207BDF714}" type="presParOf" srcId="{016D2BA3-76A2-470E-88FB-3FF4D63D5C20}" destId="{28B1B3EE-51B7-4F8D-9791-E1409A1AF35B}" srcOrd="1" destOrd="0" presId="urn:microsoft.com/office/officeart/2005/8/layout/hProcess9"/>
    <dgm:cxn modelId="{143CCAFB-4741-40FC-A540-4C96FDDB54EE}" type="presParOf" srcId="{016D2BA3-76A2-470E-88FB-3FF4D63D5C20}" destId="{91657F21-E62A-4A44-A0B7-3FD09E841B82}" srcOrd="2" destOrd="0" presId="urn:microsoft.com/office/officeart/2005/8/layout/hProcess9"/>
    <dgm:cxn modelId="{44D03B91-44B7-4A94-AAE8-DDBBE2525621}" type="presParOf" srcId="{016D2BA3-76A2-470E-88FB-3FF4D63D5C20}" destId="{AD2A5D82-11BA-4E29-B831-F4D2DA9839A7}" srcOrd="3" destOrd="0" presId="urn:microsoft.com/office/officeart/2005/8/layout/hProcess9"/>
    <dgm:cxn modelId="{5F7FFA87-B9E6-49A2-B180-52F8BF08DFDB}" type="presParOf" srcId="{016D2BA3-76A2-470E-88FB-3FF4D63D5C20}" destId="{3A1296F3-36FF-425A-858A-6C83A08951E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2F5009-0BF7-4DC7-8761-648C3A31CE0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B849B3-EE92-4F22-8F7E-142A51942BD8}">
      <dgm:prSet custT="1"/>
      <dgm:spPr>
        <a:ln>
          <a:noFill/>
        </a:ln>
      </dgm:spPr>
      <dgm:t>
        <a:bodyPr/>
        <a:lstStyle/>
        <a:p>
          <a:pPr marL="0" defTabSz="1244600">
            <a:lnSpc>
              <a:spcPct val="100000"/>
            </a:lnSpc>
            <a:spcAft>
              <a:spcPts val="0"/>
            </a:spcAft>
            <a:buNone/>
          </a:pPr>
          <a:r>
            <a:rPr lang="en-US" sz="2800" b="1" dirty="0">
              <a:latin typeface="Calibri" panose="020F0502020204030204" pitchFamily="34" charset="0"/>
              <a:cs typeface="Calibri" panose="020F0502020204030204" pitchFamily="34" charset="0"/>
            </a:rPr>
            <a:t>GM Report</a:t>
          </a:r>
        </a:p>
      </dgm:t>
    </dgm:pt>
    <dgm:pt modelId="{A403FB1D-0A94-496E-995F-4AAC8EFE8D61}" type="parTrans" cxnId="{2431257B-6215-409A-A5EA-776FCF225ED4}">
      <dgm:prSet/>
      <dgm:spPr/>
      <dgm:t>
        <a:bodyPr/>
        <a:lstStyle/>
        <a:p>
          <a:endParaRPr lang="en-US"/>
        </a:p>
      </dgm:t>
    </dgm:pt>
    <dgm:pt modelId="{6BFC6230-1E06-4372-97E4-3FE1629361ED}" type="sibTrans" cxnId="{2431257B-6215-409A-A5EA-776FCF225ED4}">
      <dgm:prSet/>
      <dgm:spPr/>
      <dgm:t>
        <a:bodyPr/>
        <a:lstStyle/>
        <a:p>
          <a:endParaRPr lang="en-US"/>
        </a:p>
      </dgm:t>
    </dgm:pt>
    <dgm:pt modelId="{187EDFFA-7B51-48DB-9178-7937B1D3AFC8}">
      <dgm:prSet custT="1"/>
      <dgm:spPr>
        <a:ln>
          <a:noFill/>
        </a:ln>
      </dgm:spPr>
      <dgm:t>
        <a:bodyPr/>
        <a:lstStyle/>
        <a:p>
          <a:pPr marL="339725" indent="-165100" defTabSz="977900">
            <a:lnSpc>
              <a:spcPct val="90000"/>
            </a:lnSpc>
            <a:spcAft>
              <a:spcPct val="15000"/>
            </a:spcAft>
          </a:pPr>
          <a:r>
            <a:rPr lang="en-US" sz="2400" dirty="0">
              <a:latin typeface="Calibri" panose="020F0502020204030204" pitchFamily="34" charset="0"/>
              <a:cs typeface="Calibri" panose="020F0502020204030204" pitchFamily="34" charset="0"/>
            </a:rPr>
            <a:t>Amenities</a:t>
          </a:r>
        </a:p>
      </dgm:t>
    </dgm:pt>
    <dgm:pt modelId="{CC539BDE-4084-4524-B98E-4A3FA8D1864E}" type="parTrans" cxnId="{250799DD-5DA6-4583-9A42-A58726A8970D}">
      <dgm:prSet/>
      <dgm:spPr/>
      <dgm:t>
        <a:bodyPr/>
        <a:lstStyle/>
        <a:p>
          <a:endParaRPr lang="en-US"/>
        </a:p>
      </dgm:t>
    </dgm:pt>
    <dgm:pt modelId="{FE284B39-4887-4205-A59F-5C22EFBA471F}" type="sibTrans" cxnId="{250799DD-5DA6-4583-9A42-A58726A8970D}">
      <dgm:prSet/>
      <dgm:spPr/>
      <dgm:t>
        <a:bodyPr/>
        <a:lstStyle/>
        <a:p>
          <a:endParaRPr lang="en-US"/>
        </a:p>
      </dgm:t>
    </dgm:pt>
    <dgm:pt modelId="{0822FB6B-13E0-42B2-B700-15FC51511A96}">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Golf</a:t>
          </a:r>
        </a:p>
      </dgm:t>
    </dgm:pt>
    <dgm:pt modelId="{AC33DF6A-67F5-4FA7-9D65-67178CB87A1F}" type="parTrans" cxnId="{4D92187F-BA14-4863-BAE2-2620FFCE5DCC}">
      <dgm:prSet/>
      <dgm:spPr/>
      <dgm:t>
        <a:bodyPr/>
        <a:lstStyle/>
        <a:p>
          <a:endParaRPr lang="en-US"/>
        </a:p>
      </dgm:t>
    </dgm:pt>
    <dgm:pt modelId="{67B279ED-FD5C-442F-8680-6C0245CC8209}" type="sibTrans" cxnId="{4D92187F-BA14-4863-BAE2-2620FFCE5DCC}">
      <dgm:prSet/>
      <dgm:spPr/>
      <dgm:t>
        <a:bodyPr/>
        <a:lstStyle/>
        <a:p>
          <a:endParaRPr lang="en-US"/>
        </a:p>
      </dgm:t>
    </dgm:pt>
    <dgm:pt modelId="{6B52D2BB-DF36-49F3-B443-1CC8E2EE37F1}">
      <dgm:prSet custT="1"/>
      <dgm:spPr>
        <a:ln>
          <a:noFill/>
        </a:ln>
      </dgm:spPr>
      <dgm:t>
        <a:bodyPr/>
        <a:lstStyle/>
        <a:p>
          <a:pPr marL="339725" indent="-165100" defTabSz="974725">
            <a:lnSpc>
              <a:spcPct val="90000"/>
            </a:lnSpc>
            <a:spcAft>
              <a:spcPct val="15000"/>
            </a:spcAft>
          </a:pPr>
          <a:r>
            <a:rPr lang="en-US" sz="2400" dirty="0">
              <a:latin typeface="Calibri" panose="020F0502020204030204" pitchFamily="34" charset="0"/>
              <a:cs typeface="Calibri" panose="020F0502020204030204" pitchFamily="34" charset="0"/>
            </a:rPr>
            <a:t>Food &amp; Beverage</a:t>
          </a:r>
        </a:p>
      </dgm:t>
    </dgm:pt>
    <dgm:pt modelId="{D6E948C0-425F-4225-A7C1-B9CE2F1ECB0D}" type="parTrans" cxnId="{E4D508E6-98A4-4370-9601-352E7313B233}">
      <dgm:prSet/>
      <dgm:spPr/>
      <dgm:t>
        <a:bodyPr/>
        <a:lstStyle/>
        <a:p>
          <a:endParaRPr lang="en-US"/>
        </a:p>
      </dgm:t>
    </dgm:pt>
    <dgm:pt modelId="{7D9E2A6C-8E59-48B9-BF3A-1D00A42EE495}" type="sibTrans" cxnId="{E4D508E6-98A4-4370-9601-352E7313B233}">
      <dgm:prSet/>
      <dgm:spPr/>
      <dgm:t>
        <a:bodyPr/>
        <a:lstStyle/>
        <a:p>
          <a:endParaRPr lang="en-US"/>
        </a:p>
      </dgm:t>
    </dgm:pt>
    <dgm:pt modelId="{D9D8A947-0CB0-432D-9866-4A45C980CD32}">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Aquatics</a:t>
          </a:r>
        </a:p>
      </dgm:t>
    </dgm:pt>
    <dgm:pt modelId="{5230C4D5-F0B2-4231-AF3D-4F194AA023F6}" type="parTrans" cxnId="{7D20FE86-8573-4828-8836-724EFE5C1130}">
      <dgm:prSet/>
      <dgm:spPr/>
      <dgm:t>
        <a:bodyPr/>
        <a:lstStyle/>
        <a:p>
          <a:endParaRPr lang="en-US"/>
        </a:p>
      </dgm:t>
    </dgm:pt>
    <dgm:pt modelId="{FDE4C32B-D73C-40DA-9DC4-565C135776A1}" type="sibTrans" cxnId="{7D20FE86-8573-4828-8836-724EFE5C1130}">
      <dgm:prSet/>
      <dgm:spPr/>
      <dgm:t>
        <a:bodyPr/>
        <a:lstStyle/>
        <a:p>
          <a:endParaRPr lang="en-US"/>
        </a:p>
      </dgm:t>
    </dgm:pt>
    <dgm:pt modelId="{E3BD22DB-3D19-4A0B-96BE-D23335232CE8}">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Racquet Sports</a:t>
          </a:r>
        </a:p>
      </dgm:t>
    </dgm:pt>
    <dgm:pt modelId="{CA5AEF24-17CF-48C3-8641-3BF7FB76AD31}" type="parTrans" cxnId="{FABDAFA7-9C51-4879-82B6-CB8331A87E9F}">
      <dgm:prSet/>
      <dgm:spPr/>
      <dgm:t>
        <a:bodyPr/>
        <a:lstStyle/>
        <a:p>
          <a:endParaRPr lang="en-US"/>
        </a:p>
      </dgm:t>
    </dgm:pt>
    <dgm:pt modelId="{E26BA624-6B82-4A66-A1C2-79BECC90CBA4}" type="sibTrans" cxnId="{FABDAFA7-9C51-4879-82B6-CB8331A87E9F}">
      <dgm:prSet/>
      <dgm:spPr/>
      <dgm:t>
        <a:bodyPr/>
        <a:lstStyle/>
        <a:p>
          <a:endParaRPr lang="en-US"/>
        </a:p>
      </dgm:t>
    </dgm:pt>
    <dgm:pt modelId="{A391ABD9-225B-4C4C-A843-87BBC56EAC04}">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Marina</a:t>
          </a:r>
        </a:p>
      </dgm:t>
    </dgm:pt>
    <dgm:pt modelId="{3E4C2124-C426-4A72-A5DC-D737909500FC}" type="parTrans" cxnId="{6220F13F-7DE9-48BE-AA6E-14F069AE8C71}">
      <dgm:prSet/>
      <dgm:spPr/>
      <dgm:t>
        <a:bodyPr/>
        <a:lstStyle/>
        <a:p>
          <a:endParaRPr lang="en-US"/>
        </a:p>
      </dgm:t>
    </dgm:pt>
    <dgm:pt modelId="{AEDE66C5-DD67-4FC9-9DB1-5F118D742FBD}" type="sibTrans" cxnId="{6220F13F-7DE9-48BE-AA6E-14F069AE8C71}">
      <dgm:prSet/>
      <dgm:spPr/>
      <dgm:t>
        <a:bodyPr/>
        <a:lstStyle/>
        <a:p>
          <a:endParaRPr lang="en-US"/>
        </a:p>
      </dgm:t>
    </dgm:pt>
    <dgm:pt modelId="{3F7E344C-D3C0-4F50-B374-C22A6285A15E}">
      <dgm:prSet custT="1"/>
      <dgm:spPr>
        <a:ln>
          <a:noFill/>
        </a:ln>
      </dgm:spPr>
      <dgm:t>
        <a:bodyPr/>
        <a:lstStyle/>
        <a:p>
          <a:pPr marL="339725" indent="-165100" defTabSz="977900">
            <a:lnSpc>
              <a:spcPct val="90000"/>
            </a:lnSpc>
            <a:spcAft>
              <a:spcPct val="15000"/>
            </a:spcAft>
          </a:pPr>
          <a:r>
            <a:rPr lang="en-US" sz="2400" dirty="0">
              <a:latin typeface="Calibri" panose="020F0502020204030204" pitchFamily="34" charset="0"/>
              <a:cs typeface="Calibri" panose="020F0502020204030204" pitchFamily="34" charset="0"/>
            </a:rPr>
            <a:t>Software</a:t>
          </a:r>
        </a:p>
      </dgm:t>
    </dgm:pt>
    <dgm:pt modelId="{B34818D2-A638-423B-8817-22498A451682}" type="parTrans" cxnId="{83136533-43E3-4C4C-8344-83FC0AD27B68}">
      <dgm:prSet/>
      <dgm:spPr/>
      <dgm:t>
        <a:bodyPr/>
        <a:lstStyle/>
        <a:p>
          <a:endParaRPr lang="en-US"/>
        </a:p>
      </dgm:t>
    </dgm:pt>
    <dgm:pt modelId="{DE9D0815-F0AA-4B24-AC21-635FEB430EF3}" type="sibTrans" cxnId="{83136533-43E3-4C4C-8344-83FC0AD27B68}">
      <dgm:prSet/>
      <dgm:spPr/>
      <dgm:t>
        <a:bodyPr/>
        <a:lstStyle/>
        <a:p>
          <a:endParaRPr lang="en-US"/>
        </a:p>
      </dgm:t>
    </dgm:pt>
    <dgm:pt modelId="{C02CA91F-9C33-443F-8062-DED662C68ED7}">
      <dgm:prSet custT="1"/>
      <dgm:spPr>
        <a:ln>
          <a:noFill/>
        </a:ln>
      </dgm:spPr>
      <dgm:t>
        <a:bodyPr/>
        <a:lstStyle/>
        <a:p>
          <a:pPr marL="687388" indent="-225425" defTabSz="974725">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Matt Ortt Contract</a:t>
          </a:r>
        </a:p>
      </dgm:t>
    </dgm:pt>
    <dgm:pt modelId="{3AC5F28B-3939-4B32-A5A5-2F5758E8D12A}" type="parTrans" cxnId="{6FC7B26C-16A6-4DF4-BA8D-2D025A654491}">
      <dgm:prSet/>
      <dgm:spPr/>
      <dgm:t>
        <a:bodyPr/>
        <a:lstStyle/>
        <a:p>
          <a:endParaRPr lang="en-US"/>
        </a:p>
      </dgm:t>
    </dgm:pt>
    <dgm:pt modelId="{8479BD4E-EAB1-44A8-AA0C-D294EC01228C}" type="sibTrans" cxnId="{6FC7B26C-16A6-4DF4-BA8D-2D025A654491}">
      <dgm:prSet/>
      <dgm:spPr/>
      <dgm:t>
        <a:bodyPr/>
        <a:lstStyle/>
        <a:p>
          <a:endParaRPr lang="en-US"/>
        </a:p>
      </dgm:t>
    </dgm:pt>
    <dgm:pt modelId="{A5573508-FD77-4B52-BE79-D141B005BBDA}">
      <dgm:prSet custT="1"/>
      <dgm:spPr>
        <a:ln>
          <a:noFill/>
        </a:ln>
      </dgm:spPr>
      <dgm:t>
        <a:bodyPr/>
        <a:lstStyle/>
        <a:p>
          <a:pPr marL="687388" indent="-225425" defTabSz="974725">
            <a:lnSpc>
              <a:spcPct val="90000"/>
            </a:lnSpc>
            <a:spcAft>
              <a:spcPct val="15000"/>
            </a:spcAft>
            <a:buFont typeface="Wingdings" panose="05000000000000000000" pitchFamily="2" charset="2"/>
            <a:buNone/>
          </a:pPr>
          <a:endParaRPr lang="en-US" sz="2400" dirty="0">
            <a:latin typeface="Calibri" panose="020F0502020204030204" pitchFamily="34" charset="0"/>
            <a:cs typeface="Calibri" panose="020F0502020204030204" pitchFamily="34" charset="0"/>
          </a:endParaRPr>
        </a:p>
      </dgm:t>
    </dgm:pt>
    <dgm:pt modelId="{45B97AA0-CFDB-4D35-80C8-68B5D24FF4D1}" type="parTrans" cxnId="{70797D22-6B8E-4E22-BDCA-4B3FE9773D65}">
      <dgm:prSet/>
      <dgm:spPr/>
      <dgm:t>
        <a:bodyPr/>
        <a:lstStyle/>
        <a:p>
          <a:endParaRPr lang="en-US"/>
        </a:p>
      </dgm:t>
    </dgm:pt>
    <dgm:pt modelId="{80826E47-6F26-4757-9CE3-9AA15511DD4F}" type="sibTrans" cxnId="{70797D22-6B8E-4E22-BDCA-4B3FE9773D65}">
      <dgm:prSet/>
      <dgm:spPr/>
      <dgm:t>
        <a:bodyPr/>
        <a:lstStyle/>
        <a:p>
          <a:endParaRPr lang="en-US"/>
        </a:p>
      </dgm:t>
    </dgm:pt>
    <dgm:pt modelId="{F187697C-1993-4BF2-97A9-8D4FFD6E470B}">
      <dgm:prSet custT="1"/>
      <dgm:spPr>
        <a:ln>
          <a:noFill/>
        </a:ln>
      </dgm:spPr>
      <dgm:t>
        <a:bodyPr/>
        <a:lstStyle/>
        <a:p>
          <a:pPr marL="339725" indent="-165100" defTabSz="977900">
            <a:lnSpc>
              <a:spcPct val="90000"/>
            </a:lnSpc>
            <a:spcAft>
              <a:spcPct val="15000"/>
            </a:spcAft>
          </a:pPr>
          <a:r>
            <a:rPr lang="en-US" sz="2400" dirty="0">
              <a:latin typeface="Calibri" panose="020F0502020204030204" pitchFamily="34" charset="0"/>
              <a:cs typeface="Calibri" panose="020F0502020204030204" pitchFamily="34" charset="0"/>
            </a:rPr>
            <a:t>Bulkheads</a:t>
          </a:r>
        </a:p>
      </dgm:t>
    </dgm:pt>
    <dgm:pt modelId="{BBB3C85C-0A9C-41A6-9256-9B460112C4F9}" type="parTrans" cxnId="{56EEADD6-0ED7-4F40-9DDC-8B63992403F2}">
      <dgm:prSet/>
      <dgm:spPr/>
      <dgm:t>
        <a:bodyPr/>
        <a:lstStyle/>
        <a:p>
          <a:endParaRPr lang="en-US"/>
        </a:p>
      </dgm:t>
    </dgm:pt>
    <dgm:pt modelId="{392976E7-9899-465D-8906-4627CF2BF430}" type="sibTrans" cxnId="{56EEADD6-0ED7-4F40-9DDC-8B63992403F2}">
      <dgm:prSet/>
      <dgm:spPr/>
      <dgm:t>
        <a:bodyPr/>
        <a:lstStyle/>
        <a:p>
          <a:endParaRPr lang="en-US"/>
        </a:p>
      </dgm:t>
    </dgm:pt>
    <dgm:pt modelId="{D194474F-27CF-4340-AC8D-79BE7C295A6E}">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Beach Parking</a:t>
          </a:r>
        </a:p>
      </dgm:t>
    </dgm:pt>
    <dgm:pt modelId="{B1678E46-3E09-4581-BBC2-B22464D50D0A}" type="parTrans" cxnId="{5619941C-7685-4EAA-84D9-3645B7588F95}">
      <dgm:prSet/>
      <dgm:spPr/>
      <dgm:t>
        <a:bodyPr/>
        <a:lstStyle/>
        <a:p>
          <a:endParaRPr lang="en-US"/>
        </a:p>
      </dgm:t>
    </dgm:pt>
    <dgm:pt modelId="{C306E651-1379-47CE-A642-424448F81194}" type="sibTrans" cxnId="{5619941C-7685-4EAA-84D9-3645B7588F95}">
      <dgm:prSet/>
      <dgm:spPr/>
      <dgm:t>
        <a:bodyPr/>
        <a:lstStyle/>
        <a:p>
          <a:endParaRPr lang="en-US"/>
        </a:p>
      </dgm:t>
    </dgm:pt>
    <dgm:pt modelId="{FD33D19F-427C-4EC3-9D07-54933F5DE233}">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Recreation &amp; Parks</a:t>
          </a:r>
        </a:p>
      </dgm:t>
    </dgm:pt>
    <dgm:pt modelId="{26D809F7-9572-408B-B10F-09B2B8376E57}" type="parTrans" cxnId="{2EC6700F-DB0D-4485-9E44-E4D7909D9E93}">
      <dgm:prSet/>
      <dgm:spPr/>
      <dgm:t>
        <a:bodyPr/>
        <a:lstStyle/>
        <a:p>
          <a:endParaRPr lang="en-US"/>
        </a:p>
      </dgm:t>
    </dgm:pt>
    <dgm:pt modelId="{46A806B7-C9CB-4199-86FA-A9AF23C9487C}" type="sibTrans" cxnId="{2EC6700F-DB0D-4485-9E44-E4D7909D9E93}">
      <dgm:prSet/>
      <dgm:spPr/>
      <dgm:t>
        <a:bodyPr/>
        <a:lstStyle/>
        <a:p>
          <a:endParaRPr lang="en-US"/>
        </a:p>
      </dgm:t>
    </dgm:pt>
    <dgm:pt modelId="{341FFF4B-AFD9-4B69-9A5C-89DD38ED72EA}" type="pres">
      <dgm:prSet presAssocID="{462F5009-0BF7-4DC7-8761-648C3A31CE0C}" presName="diagram" presStyleCnt="0">
        <dgm:presLayoutVars>
          <dgm:dir/>
          <dgm:resizeHandles val="exact"/>
        </dgm:presLayoutVars>
      </dgm:prSet>
      <dgm:spPr/>
    </dgm:pt>
    <dgm:pt modelId="{17F224EC-808A-4A8F-B7DC-2E5B9557C321}" type="pres">
      <dgm:prSet presAssocID="{13B849B3-EE92-4F22-8F7E-142A51942BD8}" presName="node" presStyleLbl="node1" presStyleIdx="0" presStyleCnt="1" custScaleY="108395" custLinFactNeighborX="0" custLinFactNeighborY="-9356">
        <dgm:presLayoutVars>
          <dgm:bulletEnabled val="1"/>
        </dgm:presLayoutVars>
      </dgm:prSet>
      <dgm:spPr/>
    </dgm:pt>
  </dgm:ptLst>
  <dgm:cxnLst>
    <dgm:cxn modelId="{0D0D7B02-3F23-450F-967A-8989E95D5182}" type="presOf" srcId="{187EDFFA-7B51-48DB-9178-7937B1D3AFC8}" destId="{17F224EC-808A-4A8F-B7DC-2E5B9557C321}" srcOrd="0" destOrd="1" presId="urn:microsoft.com/office/officeart/2005/8/layout/default"/>
    <dgm:cxn modelId="{2EC6700F-DB0D-4485-9E44-E4D7909D9E93}" srcId="{13B849B3-EE92-4F22-8F7E-142A51942BD8}" destId="{FD33D19F-427C-4EC3-9D07-54933F5DE233}" srcOrd="4" destOrd="0" parTransId="{26D809F7-9572-408B-B10F-09B2B8376E57}" sibTransId="{46A806B7-C9CB-4199-86FA-A9AF23C9487C}"/>
    <dgm:cxn modelId="{6C6CC20F-B28E-4E07-BB03-D6E4E95589DB}" type="presOf" srcId="{13B849B3-EE92-4F22-8F7E-142A51942BD8}" destId="{17F224EC-808A-4A8F-B7DC-2E5B9557C321}" srcOrd="0" destOrd="0" presId="urn:microsoft.com/office/officeart/2005/8/layout/default"/>
    <dgm:cxn modelId="{8FC7E610-6673-4749-82BF-958038031836}" type="presOf" srcId="{3F7E344C-D3C0-4F50-B374-C22A6285A15E}" destId="{17F224EC-808A-4A8F-B7DC-2E5B9557C321}" srcOrd="0" destOrd="9" presId="urn:microsoft.com/office/officeart/2005/8/layout/default"/>
    <dgm:cxn modelId="{55AC4E17-6DEE-4450-94DA-D4D771E89BF8}" type="presOf" srcId="{F187697C-1993-4BF2-97A9-8D4FFD6E470B}" destId="{17F224EC-808A-4A8F-B7DC-2E5B9557C321}" srcOrd="0" destOrd="8" presId="urn:microsoft.com/office/officeart/2005/8/layout/default"/>
    <dgm:cxn modelId="{BC90EF18-BB48-4DD9-828E-0EDE14747258}" type="presOf" srcId="{E3BD22DB-3D19-4A0B-96BE-D23335232CE8}" destId="{17F224EC-808A-4A8F-B7DC-2E5B9557C321}" srcOrd="0" destOrd="6" presId="urn:microsoft.com/office/officeart/2005/8/layout/default"/>
    <dgm:cxn modelId="{5619941C-7685-4EAA-84D9-3645B7588F95}" srcId="{13B849B3-EE92-4F22-8F7E-142A51942BD8}" destId="{D194474F-27CF-4340-AC8D-79BE7C295A6E}" srcOrd="3" destOrd="0" parTransId="{B1678E46-3E09-4581-BBC2-B22464D50D0A}" sibTransId="{C306E651-1379-47CE-A642-424448F81194}"/>
    <dgm:cxn modelId="{70797D22-6B8E-4E22-BDCA-4B3FE9773D65}" srcId="{13B849B3-EE92-4F22-8F7E-142A51942BD8}" destId="{A5573508-FD77-4B52-BE79-D141B005BBDA}" srcOrd="11" destOrd="0" parTransId="{45B97AA0-CFDB-4D35-80C8-68B5D24FF4D1}" sibTransId="{80826E47-6F26-4757-9CE3-9AA15511DD4F}"/>
    <dgm:cxn modelId="{3E9CE12C-3141-47B3-A6CC-798DC6C73A74}" type="presOf" srcId="{FD33D19F-427C-4EC3-9D07-54933F5DE233}" destId="{17F224EC-808A-4A8F-B7DC-2E5B9557C321}" srcOrd="0" destOrd="5" presId="urn:microsoft.com/office/officeart/2005/8/layout/default"/>
    <dgm:cxn modelId="{83136533-43E3-4C4C-8344-83FC0AD27B68}" srcId="{13B849B3-EE92-4F22-8F7E-142A51942BD8}" destId="{3F7E344C-D3C0-4F50-B374-C22A6285A15E}" srcOrd="8" destOrd="0" parTransId="{B34818D2-A638-423B-8817-22498A451682}" sibTransId="{DE9D0815-F0AA-4B24-AC21-635FEB430EF3}"/>
    <dgm:cxn modelId="{6220F13F-7DE9-48BE-AA6E-14F069AE8C71}" srcId="{13B849B3-EE92-4F22-8F7E-142A51942BD8}" destId="{A391ABD9-225B-4C4C-A843-87BBC56EAC04}" srcOrd="6" destOrd="0" parTransId="{3E4C2124-C426-4A72-A5DC-D737909500FC}" sibTransId="{AEDE66C5-DD67-4FC9-9DB1-5F118D742FBD}"/>
    <dgm:cxn modelId="{6897745D-8832-4758-858D-3ABD4B617290}" type="presOf" srcId="{6B52D2BB-DF36-49F3-B443-1CC8E2EE37F1}" destId="{17F224EC-808A-4A8F-B7DC-2E5B9557C321}" srcOrd="0" destOrd="10" presId="urn:microsoft.com/office/officeart/2005/8/layout/default"/>
    <dgm:cxn modelId="{DE0EE95E-ABA0-4DBE-8EF7-A4E043FE02B6}" type="presOf" srcId="{C02CA91F-9C33-443F-8062-DED662C68ED7}" destId="{17F224EC-808A-4A8F-B7DC-2E5B9557C321}" srcOrd="0" destOrd="11" presId="urn:microsoft.com/office/officeart/2005/8/layout/default"/>
    <dgm:cxn modelId="{6FC7B26C-16A6-4DF4-BA8D-2D025A654491}" srcId="{13B849B3-EE92-4F22-8F7E-142A51942BD8}" destId="{C02CA91F-9C33-443F-8062-DED662C68ED7}" srcOrd="10" destOrd="0" parTransId="{3AC5F28B-3939-4B32-A5A5-2F5758E8D12A}" sibTransId="{8479BD4E-EAB1-44A8-AA0C-D294EC01228C}"/>
    <dgm:cxn modelId="{06D2A256-C7BD-437C-BC87-E1AF7F77F577}" type="presOf" srcId="{0822FB6B-13E0-42B2-B700-15FC51511A96}" destId="{17F224EC-808A-4A8F-B7DC-2E5B9557C321}" srcOrd="0" destOrd="2" presId="urn:microsoft.com/office/officeart/2005/8/layout/default"/>
    <dgm:cxn modelId="{2431257B-6215-409A-A5EA-776FCF225ED4}" srcId="{462F5009-0BF7-4DC7-8761-648C3A31CE0C}" destId="{13B849B3-EE92-4F22-8F7E-142A51942BD8}" srcOrd="0" destOrd="0" parTransId="{A403FB1D-0A94-496E-995F-4AAC8EFE8D61}" sibTransId="{6BFC6230-1E06-4372-97E4-3FE1629361ED}"/>
    <dgm:cxn modelId="{5F64367E-9CF8-4BC2-8BA9-19E382BDCC3E}" type="presOf" srcId="{A391ABD9-225B-4C4C-A843-87BBC56EAC04}" destId="{17F224EC-808A-4A8F-B7DC-2E5B9557C321}" srcOrd="0" destOrd="7" presId="urn:microsoft.com/office/officeart/2005/8/layout/default"/>
    <dgm:cxn modelId="{4D92187F-BA14-4863-BAE2-2620FFCE5DCC}" srcId="{13B849B3-EE92-4F22-8F7E-142A51942BD8}" destId="{0822FB6B-13E0-42B2-B700-15FC51511A96}" srcOrd="1" destOrd="0" parTransId="{AC33DF6A-67F5-4FA7-9D65-67178CB87A1F}" sibTransId="{67B279ED-FD5C-442F-8680-6C0245CC8209}"/>
    <dgm:cxn modelId="{CD5B8A86-9C3E-4F04-AB3C-32885FCF550C}" type="presOf" srcId="{D194474F-27CF-4340-AC8D-79BE7C295A6E}" destId="{17F224EC-808A-4A8F-B7DC-2E5B9557C321}" srcOrd="0" destOrd="4" presId="urn:microsoft.com/office/officeart/2005/8/layout/default"/>
    <dgm:cxn modelId="{7D20FE86-8573-4828-8836-724EFE5C1130}" srcId="{13B849B3-EE92-4F22-8F7E-142A51942BD8}" destId="{D9D8A947-0CB0-432D-9866-4A45C980CD32}" srcOrd="2" destOrd="0" parTransId="{5230C4D5-F0B2-4231-AF3D-4F194AA023F6}" sibTransId="{FDE4C32B-D73C-40DA-9DC4-565C135776A1}"/>
    <dgm:cxn modelId="{FABDAFA7-9C51-4879-82B6-CB8331A87E9F}" srcId="{13B849B3-EE92-4F22-8F7E-142A51942BD8}" destId="{E3BD22DB-3D19-4A0B-96BE-D23335232CE8}" srcOrd="5" destOrd="0" parTransId="{CA5AEF24-17CF-48C3-8641-3BF7FB76AD31}" sibTransId="{E26BA624-6B82-4A66-A1C2-79BECC90CBA4}"/>
    <dgm:cxn modelId="{C6A483B8-C8A1-4F81-B127-BCA5EFA8B70B}" type="presOf" srcId="{462F5009-0BF7-4DC7-8761-648C3A31CE0C}" destId="{341FFF4B-AFD9-4B69-9A5C-89DD38ED72EA}" srcOrd="0" destOrd="0" presId="urn:microsoft.com/office/officeart/2005/8/layout/default"/>
    <dgm:cxn modelId="{56EEADD6-0ED7-4F40-9DDC-8B63992403F2}" srcId="{13B849B3-EE92-4F22-8F7E-142A51942BD8}" destId="{F187697C-1993-4BF2-97A9-8D4FFD6E470B}" srcOrd="7" destOrd="0" parTransId="{BBB3C85C-0A9C-41A6-9256-9B460112C4F9}" sibTransId="{392976E7-9899-465D-8906-4627CF2BF430}"/>
    <dgm:cxn modelId="{250799DD-5DA6-4583-9A42-A58726A8970D}" srcId="{13B849B3-EE92-4F22-8F7E-142A51942BD8}" destId="{187EDFFA-7B51-48DB-9178-7937B1D3AFC8}" srcOrd="0" destOrd="0" parTransId="{CC539BDE-4084-4524-B98E-4A3FA8D1864E}" sibTransId="{FE284B39-4887-4205-A59F-5C22EFBA471F}"/>
    <dgm:cxn modelId="{E4D508E6-98A4-4370-9601-352E7313B233}" srcId="{13B849B3-EE92-4F22-8F7E-142A51942BD8}" destId="{6B52D2BB-DF36-49F3-B443-1CC8E2EE37F1}" srcOrd="9" destOrd="0" parTransId="{D6E948C0-425F-4225-A7C1-B9CE2F1ECB0D}" sibTransId="{7D9E2A6C-8E59-48B9-BF3A-1D00A42EE495}"/>
    <dgm:cxn modelId="{4E029EE7-3323-4E4B-8A84-8E493BA2E054}" type="presOf" srcId="{D9D8A947-0CB0-432D-9866-4A45C980CD32}" destId="{17F224EC-808A-4A8F-B7DC-2E5B9557C321}" srcOrd="0" destOrd="3" presId="urn:microsoft.com/office/officeart/2005/8/layout/default"/>
    <dgm:cxn modelId="{BAC38EF1-253C-4D43-92F7-3F7DD8F475C5}" type="presOf" srcId="{A5573508-FD77-4B52-BE79-D141B005BBDA}" destId="{17F224EC-808A-4A8F-B7DC-2E5B9557C321}" srcOrd="0" destOrd="12" presId="urn:microsoft.com/office/officeart/2005/8/layout/default"/>
    <dgm:cxn modelId="{14DFBC19-D3A1-4154-B6C1-2C201F856D38}" type="presParOf" srcId="{341FFF4B-AFD9-4B69-9A5C-89DD38ED72EA}" destId="{17F224EC-808A-4A8F-B7DC-2E5B9557C321}" srcOrd="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83B64-C476-4A21-BB71-B2A9F1A32999}">
      <dsp:nvSpPr>
        <dsp:cNvPr id="0" name=""/>
        <dsp:cNvSpPr/>
      </dsp:nvSpPr>
      <dsp:spPr>
        <a:xfrm>
          <a:off x="1" y="0"/>
          <a:ext cx="6536632" cy="378554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DB4EA-6A85-47F2-8322-A517826B02AD}">
      <dsp:nvSpPr>
        <dsp:cNvPr id="0" name=""/>
        <dsp:cNvSpPr/>
      </dsp:nvSpPr>
      <dsp:spPr>
        <a:xfrm>
          <a:off x="0" y="986574"/>
          <a:ext cx="1889356"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New Committee Kick-Off</a:t>
          </a:r>
          <a:endParaRPr lang="en-US" sz="2000" b="1" kern="1200" dirty="0">
            <a:solidFill>
              <a:schemeClr val="tx1"/>
            </a:solidFill>
          </a:endParaRPr>
        </a:p>
        <a:p>
          <a:pPr marL="0" lvl="0" indent="0" algn="ctr" defTabSz="1155700">
            <a:lnSpc>
              <a:spcPct val="90000"/>
            </a:lnSpc>
            <a:spcBef>
              <a:spcPct val="0"/>
            </a:spcBef>
            <a:spcAft>
              <a:spcPct val="35000"/>
            </a:spcAft>
            <a:buNone/>
          </a:pPr>
          <a:r>
            <a:rPr lang="en-US" sz="2000" b="1" kern="1200" dirty="0">
              <a:solidFill>
                <a:schemeClr val="tx1"/>
              </a:solidFill>
            </a:rPr>
            <a:t>Jan/Feb</a:t>
          </a:r>
        </a:p>
      </dsp:txBody>
      <dsp:txXfrm>
        <a:off x="73918" y="1060492"/>
        <a:ext cx="1741520" cy="1366383"/>
      </dsp:txXfrm>
    </dsp:sp>
    <dsp:sp modelId="{91657F21-E62A-4A44-A0B7-3FD09E841B82}">
      <dsp:nvSpPr>
        <dsp:cNvPr id="0" name=""/>
        <dsp:cNvSpPr/>
      </dsp:nvSpPr>
      <dsp:spPr>
        <a:xfrm>
          <a:off x="1899318" y="980926"/>
          <a:ext cx="1889356"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SWOT Analysis</a:t>
          </a:r>
        </a:p>
        <a:p>
          <a:pPr marL="0" lvl="0" indent="0" algn="ctr" defTabSz="889000">
            <a:lnSpc>
              <a:spcPct val="90000"/>
            </a:lnSpc>
            <a:spcBef>
              <a:spcPct val="0"/>
            </a:spcBef>
            <a:spcAft>
              <a:spcPts val="600"/>
            </a:spcAft>
            <a:buNone/>
          </a:pPr>
          <a:r>
            <a:rPr lang="en-US" sz="2000" b="1" kern="1200" dirty="0"/>
            <a:t>Exec, Council/OP. Depts.</a:t>
          </a:r>
        </a:p>
        <a:p>
          <a:pPr marL="0" lvl="0" indent="0" algn="ctr" defTabSz="889000">
            <a:lnSpc>
              <a:spcPct val="90000"/>
            </a:lnSpc>
            <a:spcBef>
              <a:spcPct val="0"/>
            </a:spcBef>
            <a:spcAft>
              <a:spcPct val="35000"/>
            </a:spcAft>
            <a:buNone/>
          </a:pPr>
          <a:r>
            <a:rPr lang="en-US" sz="2000" b="1" kern="1200" dirty="0">
              <a:solidFill>
                <a:schemeClr val="tx1"/>
              </a:solidFill>
            </a:rPr>
            <a:t>March-May</a:t>
          </a:r>
        </a:p>
      </dsp:txBody>
      <dsp:txXfrm>
        <a:off x="1973236" y="1054844"/>
        <a:ext cx="1741520" cy="1366383"/>
      </dsp:txXfrm>
    </dsp:sp>
    <dsp:sp modelId="{3A1296F3-36FF-425A-858A-6C83A08951E0}">
      <dsp:nvSpPr>
        <dsp:cNvPr id="0" name=""/>
        <dsp:cNvSpPr/>
      </dsp:nvSpPr>
      <dsp:spPr>
        <a:xfrm>
          <a:off x="3876010" y="961196"/>
          <a:ext cx="2293187"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Benchmarking Other HOA’s</a:t>
          </a:r>
          <a:endParaRPr lang="en-US" sz="2400" kern="1200" dirty="0"/>
        </a:p>
        <a:p>
          <a:pPr marL="0" lvl="0" indent="0" algn="ctr" defTabSz="1066800">
            <a:lnSpc>
              <a:spcPct val="90000"/>
            </a:lnSpc>
            <a:spcBef>
              <a:spcPct val="0"/>
            </a:spcBef>
            <a:spcAft>
              <a:spcPct val="35000"/>
            </a:spcAft>
            <a:buNone/>
          </a:pPr>
          <a:r>
            <a:rPr lang="en-US" sz="2000" b="1" kern="1200" dirty="0">
              <a:solidFill>
                <a:schemeClr val="tx1"/>
              </a:solidFill>
            </a:rPr>
            <a:t>April-June</a:t>
          </a:r>
        </a:p>
      </dsp:txBody>
      <dsp:txXfrm>
        <a:off x="3949928" y="1035114"/>
        <a:ext cx="2145351" cy="1366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83B64-C476-4A21-BB71-B2A9F1A32999}">
      <dsp:nvSpPr>
        <dsp:cNvPr id="0" name=""/>
        <dsp:cNvSpPr/>
      </dsp:nvSpPr>
      <dsp:spPr>
        <a:xfrm>
          <a:off x="1" y="0"/>
          <a:ext cx="6536632" cy="378554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DB4EA-6A85-47F2-8322-A517826B02AD}">
      <dsp:nvSpPr>
        <dsp:cNvPr id="0" name=""/>
        <dsp:cNvSpPr/>
      </dsp:nvSpPr>
      <dsp:spPr>
        <a:xfrm>
          <a:off x="0" y="986574"/>
          <a:ext cx="1960990"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Property Owner </a:t>
          </a:r>
        </a:p>
        <a:p>
          <a:pPr marL="0" lvl="0" indent="0" algn="ctr" defTabSz="889000">
            <a:lnSpc>
              <a:spcPct val="90000"/>
            </a:lnSpc>
            <a:spcBef>
              <a:spcPct val="0"/>
            </a:spcBef>
            <a:spcAft>
              <a:spcPct val="35000"/>
            </a:spcAft>
            <a:buNone/>
          </a:pPr>
          <a:r>
            <a:rPr lang="en-US" sz="2000" b="1" kern="1200" dirty="0">
              <a:solidFill>
                <a:schemeClr val="bg1"/>
              </a:solidFill>
            </a:rPr>
            <a:t>Survey</a:t>
          </a:r>
        </a:p>
        <a:p>
          <a:pPr marL="0" lvl="0" indent="0" algn="ctr" defTabSz="889000">
            <a:lnSpc>
              <a:spcPct val="90000"/>
            </a:lnSpc>
            <a:spcBef>
              <a:spcPct val="0"/>
            </a:spcBef>
            <a:spcAft>
              <a:spcPct val="35000"/>
            </a:spcAft>
            <a:buNone/>
          </a:pPr>
          <a:r>
            <a:rPr lang="en-US" sz="2000" b="1" kern="1200" dirty="0">
              <a:solidFill>
                <a:schemeClr val="bg1"/>
              </a:solidFill>
            </a:rPr>
            <a:t>Development</a:t>
          </a:r>
        </a:p>
      </dsp:txBody>
      <dsp:txXfrm>
        <a:off x="73918" y="1060492"/>
        <a:ext cx="1813154" cy="1366383"/>
      </dsp:txXfrm>
    </dsp:sp>
    <dsp:sp modelId="{91657F21-E62A-4A44-A0B7-3FD09E841B82}">
      <dsp:nvSpPr>
        <dsp:cNvPr id="0" name=""/>
        <dsp:cNvSpPr/>
      </dsp:nvSpPr>
      <dsp:spPr>
        <a:xfrm>
          <a:off x="1944145" y="976641"/>
          <a:ext cx="1960990"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Property Owner Survey</a:t>
          </a:r>
        </a:p>
      </dsp:txBody>
      <dsp:txXfrm>
        <a:off x="2018063" y="1050559"/>
        <a:ext cx="1813154" cy="1366383"/>
      </dsp:txXfrm>
    </dsp:sp>
    <dsp:sp modelId="{3A1296F3-36FF-425A-858A-6C83A08951E0}">
      <dsp:nvSpPr>
        <dsp:cNvPr id="0" name=""/>
        <dsp:cNvSpPr/>
      </dsp:nvSpPr>
      <dsp:spPr>
        <a:xfrm>
          <a:off x="4108622" y="961196"/>
          <a:ext cx="1960990"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Summarize Survey Results*</a:t>
          </a:r>
          <a:endParaRPr lang="en-US" sz="2000" b="1" kern="1200" dirty="0">
            <a:solidFill>
              <a:schemeClr val="tx1"/>
            </a:solidFill>
          </a:endParaRPr>
        </a:p>
      </dsp:txBody>
      <dsp:txXfrm>
        <a:off x="4182540" y="1035114"/>
        <a:ext cx="1813154" cy="13663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83B64-C476-4A21-BB71-B2A9F1A32999}">
      <dsp:nvSpPr>
        <dsp:cNvPr id="0" name=""/>
        <dsp:cNvSpPr/>
      </dsp:nvSpPr>
      <dsp:spPr>
        <a:xfrm>
          <a:off x="1" y="0"/>
          <a:ext cx="6536632" cy="378554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DB4EA-6A85-47F2-8322-A517826B02AD}">
      <dsp:nvSpPr>
        <dsp:cNvPr id="0" name=""/>
        <dsp:cNvSpPr/>
      </dsp:nvSpPr>
      <dsp:spPr>
        <a:xfrm>
          <a:off x="0" y="986574"/>
          <a:ext cx="2055573"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Summarize Current Situation</a:t>
          </a:r>
        </a:p>
        <a:p>
          <a:pPr marL="0" lvl="0" indent="0" algn="ctr" defTabSz="1066800">
            <a:lnSpc>
              <a:spcPct val="90000"/>
            </a:lnSpc>
            <a:spcBef>
              <a:spcPct val="0"/>
            </a:spcBef>
            <a:spcAft>
              <a:spcPct val="35000"/>
            </a:spcAft>
            <a:buNone/>
          </a:pPr>
          <a:endParaRPr lang="en-US" sz="2000" b="1" kern="1200" dirty="0">
            <a:solidFill>
              <a:schemeClr val="tx1"/>
            </a:solidFill>
          </a:endParaRPr>
        </a:p>
      </dsp:txBody>
      <dsp:txXfrm>
        <a:off x="73918" y="1060492"/>
        <a:ext cx="1907737" cy="1366383"/>
      </dsp:txXfrm>
    </dsp:sp>
    <dsp:sp modelId="{91657F21-E62A-4A44-A0B7-3FD09E841B82}">
      <dsp:nvSpPr>
        <dsp:cNvPr id="0" name=""/>
        <dsp:cNvSpPr/>
      </dsp:nvSpPr>
      <dsp:spPr>
        <a:xfrm>
          <a:off x="2040626" y="976641"/>
          <a:ext cx="2055573"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Develop Conclusions/</a:t>
          </a:r>
        </a:p>
        <a:p>
          <a:pPr marL="0" lvl="0" indent="0" algn="ctr" defTabSz="1066800">
            <a:lnSpc>
              <a:spcPct val="90000"/>
            </a:lnSpc>
            <a:spcBef>
              <a:spcPct val="0"/>
            </a:spcBef>
            <a:spcAft>
              <a:spcPct val="35000"/>
            </a:spcAft>
            <a:buNone/>
          </a:pPr>
          <a:r>
            <a:rPr lang="en-US" sz="2400" b="1" kern="1200" dirty="0"/>
            <a:t>Implications</a:t>
          </a:r>
        </a:p>
        <a:p>
          <a:pPr marL="0" lvl="0" indent="0" algn="ctr" defTabSz="1066800">
            <a:lnSpc>
              <a:spcPct val="90000"/>
            </a:lnSpc>
            <a:spcBef>
              <a:spcPct val="0"/>
            </a:spcBef>
            <a:spcAft>
              <a:spcPct val="35000"/>
            </a:spcAft>
            <a:buNone/>
          </a:pPr>
          <a:endParaRPr lang="en-US" sz="1800" b="1" kern="1200" dirty="0">
            <a:solidFill>
              <a:schemeClr val="tx1"/>
            </a:solidFill>
          </a:endParaRPr>
        </a:p>
      </dsp:txBody>
      <dsp:txXfrm>
        <a:off x="2114544" y="1050559"/>
        <a:ext cx="1907737" cy="1366383"/>
      </dsp:txXfrm>
    </dsp:sp>
    <dsp:sp modelId="{3A1296F3-36FF-425A-858A-6C83A08951E0}">
      <dsp:nvSpPr>
        <dsp:cNvPr id="0" name=""/>
        <dsp:cNvSpPr/>
      </dsp:nvSpPr>
      <dsp:spPr>
        <a:xfrm>
          <a:off x="4149151" y="961196"/>
          <a:ext cx="2055573" cy="15142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Formulate Recommended OP Key Strategies</a:t>
          </a:r>
        </a:p>
        <a:p>
          <a:pPr marL="0" lvl="0" indent="0" algn="ctr" defTabSz="1066800">
            <a:lnSpc>
              <a:spcPct val="90000"/>
            </a:lnSpc>
            <a:spcBef>
              <a:spcPct val="0"/>
            </a:spcBef>
            <a:spcAft>
              <a:spcPct val="35000"/>
            </a:spcAft>
            <a:buNone/>
          </a:pPr>
          <a:endParaRPr lang="en-US" sz="2000" b="1" kern="1200" dirty="0">
            <a:solidFill>
              <a:schemeClr val="tx1"/>
            </a:solidFill>
          </a:endParaRPr>
        </a:p>
      </dsp:txBody>
      <dsp:txXfrm>
        <a:off x="4223069" y="1035114"/>
        <a:ext cx="1907737" cy="13663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24EC-808A-4A8F-B7DC-2E5B9557C321}">
      <dsp:nvSpPr>
        <dsp:cNvPr id="0" name=""/>
        <dsp:cNvSpPr/>
      </dsp:nvSpPr>
      <dsp:spPr>
        <a:xfrm>
          <a:off x="4018" y="8739"/>
          <a:ext cx="8221563" cy="5347058"/>
        </a:xfrm>
        <a:prstGeom prst="rect">
          <a:avLst/>
        </a:prstGeom>
        <a:solidFill>
          <a:schemeClr val="accen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ts val="0"/>
            </a:spcAft>
            <a:buNone/>
          </a:pPr>
          <a:r>
            <a:rPr lang="en-US" sz="2800" b="1" kern="1200" dirty="0">
              <a:latin typeface="Calibri" panose="020F0502020204030204" pitchFamily="34" charset="0"/>
              <a:cs typeface="Calibri" panose="020F0502020204030204" pitchFamily="34" charset="0"/>
            </a:rPr>
            <a:t>GM Report</a:t>
          </a:r>
        </a:p>
        <a:p>
          <a:pPr marL="339725" lvl="1" indent="-165100" algn="l" defTabSz="9779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Amenities</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Golf</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Aquatics</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Beach Parking</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Recreation &amp; Parks</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Racquet Sports</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Marina</a:t>
          </a:r>
        </a:p>
        <a:p>
          <a:pPr marL="339725" lvl="1" indent="-165100" algn="l" defTabSz="9779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Bulkheads</a:t>
          </a:r>
        </a:p>
        <a:p>
          <a:pPr marL="339725" lvl="1" indent="-165100" algn="l" defTabSz="9779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Software</a:t>
          </a:r>
        </a:p>
        <a:p>
          <a:pPr marL="339725" lvl="1" indent="-165100" algn="l" defTabSz="974725">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Food &amp; Beverage</a:t>
          </a:r>
        </a:p>
        <a:p>
          <a:pPr marL="687388" lvl="1" indent="-225425" algn="l" defTabSz="974725">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Matt Ortt Contract</a:t>
          </a:r>
        </a:p>
        <a:p>
          <a:pPr marL="687388" lvl="1" indent="-225425" algn="l" defTabSz="974725">
            <a:lnSpc>
              <a:spcPct val="90000"/>
            </a:lnSpc>
            <a:spcBef>
              <a:spcPct val="0"/>
            </a:spcBef>
            <a:spcAft>
              <a:spcPct val="15000"/>
            </a:spcAft>
            <a:buFont typeface="Wingdings" panose="05000000000000000000" pitchFamily="2" charset="2"/>
            <a:buNone/>
          </a:pPr>
          <a:endParaRPr lang="en-US" sz="2400" kern="1200" dirty="0">
            <a:latin typeface="Calibri" panose="020F0502020204030204" pitchFamily="34" charset="0"/>
            <a:cs typeface="Calibri" panose="020F0502020204030204" pitchFamily="34" charset="0"/>
          </a:endParaRPr>
        </a:p>
      </dsp:txBody>
      <dsp:txXfrm>
        <a:off x="4018" y="8739"/>
        <a:ext cx="8221563" cy="534705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17" tIns="46559" rIns="93117" bIns="46559" rtlCol="0"/>
          <a:lstStyle>
            <a:lvl1pPr algn="r">
              <a:defRPr sz="1200"/>
            </a:lvl1pPr>
          </a:lstStyle>
          <a:p>
            <a:fld id="{20EA5F0D-C1DC-412F-A146-DDB3A74B588F}" type="datetimeFigureOut">
              <a:rPr lang="en-US"/>
              <a:t>7/21/2021</a:t>
            </a:fld>
            <a:endParaRPr/>
          </a:p>
        </p:txBody>
      </p:sp>
      <p:sp>
        <p:nvSpPr>
          <p:cNvPr id="4" name="Footer Placeholder 3"/>
          <p:cNvSpPr>
            <a:spLocks noGrp="1"/>
          </p:cNvSpPr>
          <p:nvPr>
            <p:ph type="ftr" sz="quarter" idx="2"/>
          </p:nvPr>
        </p:nvSpPr>
        <p:spPr>
          <a:xfrm>
            <a:off x="0" y="8829973"/>
            <a:ext cx="3037840" cy="466433"/>
          </a:xfrm>
          <a:prstGeom prst="rect">
            <a:avLst/>
          </a:prstGeom>
        </p:spPr>
        <p:txBody>
          <a:bodyPr vert="horz" lIns="93117" tIns="46559" rIns="93117" bIns="46559" rtlCol="0" anchor="b"/>
          <a:lstStyle>
            <a:lvl1pPr algn="l">
              <a:defRPr sz="1200"/>
            </a:lvl1pPr>
          </a:lstStyle>
          <a:p>
            <a:endParaRPr/>
          </a:p>
        </p:txBody>
      </p:sp>
      <p:sp>
        <p:nvSpPr>
          <p:cNvPr id="5" name="Slide Number Placeholder 4"/>
          <p:cNvSpPr>
            <a:spLocks noGrp="1"/>
          </p:cNvSpPr>
          <p:nvPr>
            <p:ph type="sldNum" sz="quarter" idx="3"/>
          </p:nvPr>
        </p:nvSpPr>
        <p:spPr>
          <a:xfrm>
            <a:off x="3970938" y="8829973"/>
            <a:ext cx="3037840"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17" tIns="46559" rIns="93117" bIns="46559" rtlCol="0"/>
          <a:lstStyle>
            <a:lvl1pPr algn="r">
              <a:defRPr sz="1200"/>
            </a:lvl1pPr>
          </a:lstStyle>
          <a:p>
            <a:fld id="{A8CDE508-72C8-4AB5-AA9C-1584D31690E0}" type="datetimeFigureOut">
              <a:rPr lang="en-US"/>
              <a:t>7/21/2021</a:t>
            </a:fld>
            <a:endParaRPr/>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17" tIns="46559" rIns="93117" bIns="4655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73"/>
            <a:ext cx="3037840" cy="466433"/>
          </a:xfrm>
          <a:prstGeom prst="rect">
            <a:avLst/>
          </a:prstGeom>
        </p:spPr>
        <p:txBody>
          <a:bodyPr vert="horz" lIns="93117" tIns="46559" rIns="93117" bIns="46559" rtlCol="0" anchor="b"/>
          <a:lstStyle>
            <a:lvl1pPr algn="l">
              <a:defRPr sz="1200"/>
            </a:lvl1pPr>
          </a:lstStyle>
          <a:p>
            <a:endParaRPr/>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5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1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8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09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32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0D3DF7-73EE-3E4D-9809-02B5CBE3AF7B}" type="slidenum">
              <a:rPr kumimoji="0" lang="en-US" sz="1200" b="0" i="0" u="none" strike="noStrike" kern="1200" cap="none" spc="0" normalizeH="0" baseline="0" noProof="0" smtClean="0">
                <a:ln>
                  <a:noFill/>
                </a:ln>
                <a:solidFill>
                  <a:srgbClr val="000000"/>
                </a:solidFill>
                <a:effectLst/>
                <a:uLnTx/>
                <a:uFillTx/>
                <a:latin typeface="Trebuchet MS"/>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Trebuchet MS"/>
              <a:ea typeface="ＭＳ Ｐゴシック" charset="-128"/>
              <a:cs typeface="+mn-cs"/>
            </a:endParaRPr>
          </a:p>
        </p:txBody>
      </p:sp>
    </p:spTree>
    <p:extLst>
      <p:ext uri="{BB962C8B-B14F-4D97-AF65-F5344CB8AC3E}">
        <p14:creationId xmlns:p14="http://schemas.microsoft.com/office/powerpoint/2010/main" val="2669210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a:t>Click icon to add picture</a:t>
            </a:r>
            <a:endParaRPr lang="en-US" dirty="0"/>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7/21/2021</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98B5F13F-7E1A-4580-A55C-09F2476A26E1}"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983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a:t>Click icon to add picture</a:t>
            </a:r>
            <a:endParaRPr lang="en-US" dirty="0"/>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342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84444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618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3317096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2037999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4151752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4020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7/21/2021</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679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1305711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705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7/21/2021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8314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7/21/2021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1266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7/21/2021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8430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7/21/2021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0374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7/21/2021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7590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7/21/2021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778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7/21/2021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6087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fld id="{92BEA474-078D-4E9B-9B14-09A87B19DC46}" type="datetime1">
              <a:rPr lang="en-US" smtClean="0"/>
              <a:t>7/21/2021</a:t>
            </a:fld>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09279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 name="Title 1"/>
          <p:cNvSpPr>
            <a:spLocks noGrp="1"/>
          </p:cNvSpPr>
          <p:nvPr>
            <p:ph type="title"/>
          </p:nvPr>
        </p:nvSpPr>
        <p:spPr>
          <a:xfrm>
            <a:off x="822960" y="4799362"/>
            <a:ext cx="7585234" cy="74368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7/21/2021</a:t>
            </a:fld>
            <a:endParaRPr lang="en-US" dirty="0"/>
          </a:p>
        </p:txBody>
      </p:sp>
      <p:sp>
        <p:nvSpPr>
          <p:cNvPr id="6" name="Footer Placeholder 5"/>
          <p:cNvSpPr>
            <a:spLocks noGrp="1"/>
          </p:cNvSpPr>
          <p:nvPr>
            <p:ph type="ftr" sz="quarter" idx="11"/>
          </p:nvPr>
        </p:nvSpPr>
        <p:spPr>
          <a:xfrm>
            <a:off x="822959" y="6446839"/>
            <a:ext cx="5113697"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6593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7/21/2021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417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7/21/2021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3050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55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6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Click to add caption</a:t>
            </a:r>
          </a:p>
        </p:txBody>
      </p:sp>
      <p:sp>
        <p:nvSpPr>
          <p:cNvPr id="11" name="Footer Placeholder 2"/>
          <p:cNvSpPr>
            <a:spLocks noGrp="1"/>
          </p:cNvSpPr>
          <p:nvPr>
            <p:ph type="ftr" sz="quarter" idx="11"/>
          </p:nvPr>
        </p:nvSpPr>
        <p:spPr>
          <a:xfrm>
            <a:off x="93969" y="6172203"/>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90"/>
            <a:ext cx="918000" cy="279915"/>
          </a:xfrm>
          <a:prstGeom prst="rect">
            <a:avLst/>
          </a:prstGeom>
        </p:spPr>
      </p:pic>
      <p:sp>
        <p:nvSpPr>
          <p:cNvPr id="14" name="TextBox 13"/>
          <p:cNvSpPr txBox="1"/>
          <p:nvPr userDrawn="1"/>
        </p:nvSpPr>
        <p:spPr>
          <a:xfrm>
            <a:off x="1600200" y="6429346"/>
            <a:ext cx="7162800" cy="230832"/>
          </a:xfrm>
          <a:prstGeom prst="rect">
            <a:avLst/>
          </a:prstGeom>
          <a:noFill/>
        </p:spPr>
        <p:txBody>
          <a:bodyPr wrap="square" rtlCol="0">
            <a:spAutoFit/>
          </a:bodyPr>
          <a:lstStyle/>
          <a:p>
            <a:pPr algn="r">
              <a:buClrTx/>
              <a:defRPr/>
            </a:pPr>
            <a:r>
              <a:rPr lang="en-US" altLang="en-US" sz="900" dirty="0">
                <a:latin typeface="Verdana" panose="020B0604030504040204" pitchFamily="34" charset="0"/>
                <a:ea typeface="Verdana" panose="020B0604030504040204" pitchFamily="34" charset="0"/>
                <a:cs typeface="Verdana" panose="020B0604030504040204" pitchFamily="34" charset="0"/>
              </a:rPr>
              <a:t>Copyright © 2017, 2014, 2010 Pearson Education, Inc. All Rights Reserved.</a:t>
            </a:r>
          </a:p>
        </p:txBody>
      </p:sp>
    </p:spTree>
    <p:extLst>
      <p:ext uri="{BB962C8B-B14F-4D97-AF65-F5344CB8AC3E}">
        <p14:creationId xmlns:p14="http://schemas.microsoft.com/office/powerpoint/2010/main" val="3035876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42" y="3336635"/>
            <a:ext cx="9144000" cy="2112820"/>
          </a:xfrm>
          <a:prstGeom prst="rect">
            <a:avLst/>
          </a:prstGeom>
          <a:blipFill dpi="0" rotWithShape="1">
            <a:blip r:embed="rId3">
              <a:alphaModFix amt="80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cap="all" dirty="0">
              <a:latin typeface="Trebuchet MS"/>
            </a:endParaRPr>
          </a:p>
        </p:txBody>
      </p:sp>
      <p:sp>
        <p:nvSpPr>
          <p:cNvPr id="3074" name="Rectangle 2"/>
          <p:cNvSpPr>
            <a:spLocks noGrp="1" noChangeArrowheads="1"/>
          </p:cNvSpPr>
          <p:nvPr>
            <p:ph type="ctrTitle" hasCustomPrompt="1"/>
          </p:nvPr>
        </p:nvSpPr>
        <p:spPr>
          <a:xfrm>
            <a:off x="443763" y="3697111"/>
            <a:ext cx="8256476" cy="767116"/>
          </a:xfrm>
        </p:spPr>
        <p:txBody>
          <a:bodyPr anchor="ctr" anchorCtr="1"/>
          <a:lstStyle>
            <a:lvl1pPr algn="ctr">
              <a:lnSpc>
                <a:spcPct val="90000"/>
              </a:lnSpc>
              <a:defRPr sz="2250" cap="all" baseline="0">
                <a:solidFill>
                  <a:schemeClr val="bg1"/>
                </a:solidFill>
                <a:latin typeface="Trebuchet MS"/>
                <a:cs typeface="Trebuchet MS"/>
              </a:defRPr>
            </a:lvl1pPr>
          </a:lstStyle>
          <a:p>
            <a:r>
              <a:rPr lang="en-US" dirty="0"/>
              <a:t>DOCUMENT TITLE 30 PT.</a:t>
            </a:r>
            <a:br>
              <a:rPr lang="en-US" dirty="0"/>
            </a:br>
            <a:r>
              <a:rPr lang="en-US" dirty="0"/>
              <a:t>TWO LINES MAX</a:t>
            </a:r>
          </a:p>
        </p:txBody>
      </p:sp>
      <p:sp>
        <p:nvSpPr>
          <p:cNvPr id="3075" name="Rectangle 3"/>
          <p:cNvSpPr>
            <a:spLocks noGrp="1" noChangeArrowheads="1"/>
          </p:cNvSpPr>
          <p:nvPr>
            <p:ph type="subTitle" idx="1" hasCustomPrompt="1"/>
          </p:nvPr>
        </p:nvSpPr>
        <p:spPr>
          <a:xfrm>
            <a:off x="463764" y="4572000"/>
            <a:ext cx="8216474" cy="457200"/>
          </a:xfrm>
        </p:spPr>
        <p:txBody>
          <a:bodyPr anchor="ctr"/>
          <a:lstStyle>
            <a:lvl1pPr algn="ctr">
              <a:defRPr sz="1650" baseline="0">
                <a:solidFill>
                  <a:schemeClr val="bg1"/>
                </a:solidFill>
              </a:defRPr>
            </a:lvl1pPr>
          </a:lstStyle>
          <a:p>
            <a:r>
              <a:rPr lang="en-US" dirty="0"/>
              <a:t>Insert Name 22 </a:t>
            </a:r>
            <a:r>
              <a:rPr lang="en-US" dirty="0" err="1"/>
              <a:t>pt</a:t>
            </a:r>
            <a:r>
              <a:rPr lang="en-US" dirty="0"/>
              <a:t> | Insert Date 22 </a:t>
            </a:r>
            <a:r>
              <a:rPr lang="en-US" dirty="0" err="1"/>
              <a:t>pt</a:t>
            </a:r>
            <a:endParaRPr lang="en-US" dirty="0"/>
          </a:p>
        </p:txBody>
      </p:sp>
      <p:pic>
        <p:nvPicPr>
          <p:cNvPr id="2" name="Picture 1"/>
          <p:cNvPicPr>
            <a:picLocks noChangeAspect="1"/>
          </p:cNvPicPr>
          <p:nvPr userDrawn="1"/>
        </p:nvPicPr>
        <p:blipFill>
          <a:blip r:embed="rId4"/>
          <a:stretch>
            <a:fillRect/>
          </a:stretch>
        </p:blipFill>
        <p:spPr>
          <a:xfrm>
            <a:off x="3732900" y="5808059"/>
            <a:ext cx="1753501" cy="668943"/>
          </a:xfrm>
          <a:prstGeom prst="rect">
            <a:avLst/>
          </a:prstGeom>
        </p:spPr>
      </p:pic>
    </p:spTree>
    <p:extLst>
      <p:ext uri="{BB962C8B-B14F-4D97-AF65-F5344CB8AC3E}">
        <p14:creationId xmlns:p14="http://schemas.microsoft.com/office/powerpoint/2010/main" val="2833544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42" y="3336635"/>
            <a:ext cx="9144000" cy="2112820"/>
          </a:xfrm>
          <a:prstGeom prst="rect">
            <a:avLst/>
          </a:prstGeom>
          <a:blipFill dpi="0" rotWithShape="1">
            <a:blip r:embed="rId3">
              <a:alphaModFix amt="80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cap="all" dirty="0">
              <a:latin typeface="Trebuchet MS"/>
            </a:endParaRPr>
          </a:p>
        </p:txBody>
      </p:sp>
      <p:sp>
        <p:nvSpPr>
          <p:cNvPr id="3074" name="Rectangle 2"/>
          <p:cNvSpPr>
            <a:spLocks noGrp="1" noChangeArrowheads="1"/>
          </p:cNvSpPr>
          <p:nvPr>
            <p:ph type="ctrTitle" hasCustomPrompt="1"/>
          </p:nvPr>
        </p:nvSpPr>
        <p:spPr>
          <a:xfrm>
            <a:off x="443763" y="3697111"/>
            <a:ext cx="8256476" cy="767116"/>
          </a:xfrm>
        </p:spPr>
        <p:txBody>
          <a:bodyPr anchor="ctr" anchorCtr="1"/>
          <a:lstStyle>
            <a:lvl1pPr algn="ctr">
              <a:lnSpc>
                <a:spcPct val="90000"/>
              </a:lnSpc>
              <a:defRPr sz="2250" cap="all" baseline="0">
                <a:solidFill>
                  <a:schemeClr val="bg1"/>
                </a:solidFill>
                <a:latin typeface="Trebuchet MS"/>
                <a:cs typeface="Trebuchet MS"/>
              </a:defRPr>
            </a:lvl1pPr>
          </a:lstStyle>
          <a:p>
            <a:r>
              <a:rPr lang="en-US" dirty="0"/>
              <a:t>DOCUMENT TITLE 30 PT.</a:t>
            </a:r>
            <a:br>
              <a:rPr lang="en-US" dirty="0"/>
            </a:br>
            <a:r>
              <a:rPr lang="en-US" dirty="0"/>
              <a:t>TWO LINES MAX</a:t>
            </a:r>
          </a:p>
        </p:txBody>
      </p:sp>
      <p:sp>
        <p:nvSpPr>
          <p:cNvPr id="3075" name="Rectangle 3"/>
          <p:cNvSpPr>
            <a:spLocks noGrp="1" noChangeArrowheads="1"/>
          </p:cNvSpPr>
          <p:nvPr>
            <p:ph type="subTitle" idx="1" hasCustomPrompt="1"/>
          </p:nvPr>
        </p:nvSpPr>
        <p:spPr>
          <a:xfrm>
            <a:off x="463764" y="4572000"/>
            <a:ext cx="8216474" cy="457200"/>
          </a:xfrm>
        </p:spPr>
        <p:txBody>
          <a:bodyPr anchor="ctr"/>
          <a:lstStyle>
            <a:lvl1pPr algn="ctr">
              <a:defRPr sz="1650" baseline="0">
                <a:solidFill>
                  <a:schemeClr val="bg1"/>
                </a:solidFill>
              </a:defRPr>
            </a:lvl1pPr>
          </a:lstStyle>
          <a:p>
            <a:r>
              <a:rPr lang="en-US" dirty="0"/>
              <a:t>Insert Name 22 </a:t>
            </a:r>
            <a:r>
              <a:rPr lang="en-US" dirty="0" err="1"/>
              <a:t>pt</a:t>
            </a:r>
            <a:r>
              <a:rPr lang="en-US" dirty="0"/>
              <a:t> | Insert Date 22 </a:t>
            </a:r>
            <a:r>
              <a:rPr lang="en-US" dirty="0" err="1"/>
              <a:t>pt</a:t>
            </a:r>
            <a:endParaRPr lang="en-US" dirty="0"/>
          </a:p>
        </p:txBody>
      </p:sp>
      <p:pic>
        <p:nvPicPr>
          <p:cNvPr id="2" name="Picture 1"/>
          <p:cNvPicPr>
            <a:picLocks noChangeAspect="1"/>
          </p:cNvPicPr>
          <p:nvPr userDrawn="1"/>
        </p:nvPicPr>
        <p:blipFill>
          <a:blip r:embed="rId4"/>
          <a:stretch>
            <a:fillRect/>
          </a:stretch>
        </p:blipFill>
        <p:spPr>
          <a:xfrm>
            <a:off x="3732900" y="5808059"/>
            <a:ext cx="1753501" cy="668943"/>
          </a:xfrm>
          <a:prstGeom prst="rect">
            <a:avLst/>
          </a:prstGeom>
        </p:spPr>
      </p:pic>
    </p:spTree>
    <p:extLst>
      <p:ext uri="{BB962C8B-B14F-4D97-AF65-F5344CB8AC3E}">
        <p14:creationId xmlns:p14="http://schemas.microsoft.com/office/powerpoint/2010/main" val="2379604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2439" t="1082"/>
          <a:stretch/>
        </p:blipFill>
        <p:spPr>
          <a:xfrm>
            <a:off x="0" y="0"/>
            <a:ext cx="9144000" cy="6963013"/>
          </a:xfrm>
          <a:prstGeom prst="rect">
            <a:avLst/>
          </a:prstGeom>
        </p:spPr>
      </p:pic>
      <p:sp>
        <p:nvSpPr>
          <p:cNvPr id="5" name="Rectangle 4"/>
          <p:cNvSpPr/>
          <p:nvPr userDrawn="1"/>
        </p:nvSpPr>
        <p:spPr>
          <a:xfrm>
            <a:off x="42" y="3336635"/>
            <a:ext cx="9144000" cy="2112820"/>
          </a:xfrm>
          <a:prstGeom prst="rect">
            <a:avLst/>
          </a:prstGeom>
          <a:blipFill dpi="0" rotWithShape="1">
            <a:blip r:embed="rId3">
              <a:alphaModFix amt="80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cap="all" dirty="0">
              <a:latin typeface="Trebuchet MS"/>
            </a:endParaRPr>
          </a:p>
        </p:txBody>
      </p:sp>
      <p:sp>
        <p:nvSpPr>
          <p:cNvPr id="3074" name="Rectangle 2"/>
          <p:cNvSpPr>
            <a:spLocks noGrp="1" noChangeArrowheads="1"/>
          </p:cNvSpPr>
          <p:nvPr>
            <p:ph type="ctrTitle" hasCustomPrompt="1"/>
          </p:nvPr>
        </p:nvSpPr>
        <p:spPr>
          <a:xfrm>
            <a:off x="443763" y="3697111"/>
            <a:ext cx="8256476" cy="767116"/>
          </a:xfrm>
        </p:spPr>
        <p:txBody>
          <a:bodyPr anchor="ctr" anchorCtr="1"/>
          <a:lstStyle>
            <a:lvl1pPr algn="ctr">
              <a:lnSpc>
                <a:spcPct val="90000"/>
              </a:lnSpc>
              <a:defRPr sz="2250" cap="all" baseline="0">
                <a:solidFill>
                  <a:schemeClr val="bg1"/>
                </a:solidFill>
                <a:latin typeface="Trebuchet MS"/>
                <a:cs typeface="Trebuchet MS"/>
              </a:defRPr>
            </a:lvl1pPr>
          </a:lstStyle>
          <a:p>
            <a:r>
              <a:rPr lang="en-US" dirty="0"/>
              <a:t>DOCUMENT TITLE 30 PT.</a:t>
            </a:r>
            <a:br>
              <a:rPr lang="en-US" dirty="0"/>
            </a:br>
            <a:r>
              <a:rPr lang="en-US" dirty="0"/>
              <a:t>TWO LINES MAX</a:t>
            </a:r>
          </a:p>
        </p:txBody>
      </p:sp>
      <p:sp>
        <p:nvSpPr>
          <p:cNvPr id="3075" name="Rectangle 3"/>
          <p:cNvSpPr>
            <a:spLocks noGrp="1" noChangeArrowheads="1"/>
          </p:cNvSpPr>
          <p:nvPr>
            <p:ph type="subTitle" idx="1" hasCustomPrompt="1"/>
          </p:nvPr>
        </p:nvSpPr>
        <p:spPr>
          <a:xfrm>
            <a:off x="463764" y="4572000"/>
            <a:ext cx="8216474" cy="457200"/>
          </a:xfrm>
        </p:spPr>
        <p:txBody>
          <a:bodyPr anchor="ctr"/>
          <a:lstStyle>
            <a:lvl1pPr algn="ctr">
              <a:defRPr sz="1650" baseline="0">
                <a:solidFill>
                  <a:schemeClr val="bg1"/>
                </a:solidFill>
              </a:defRPr>
            </a:lvl1pPr>
          </a:lstStyle>
          <a:p>
            <a:r>
              <a:rPr lang="en-US" dirty="0"/>
              <a:t>Insert Name 22 </a:t>
            </a:r>
            <a:r>
              <a:rPr lang="en-US" dirty="0" err="1"/>
              <a:t>pt</a:t>
            </a:r>
            <a:r>
              <a:rPr lang="en-US" dirty="0"/>
              <a:t> | Insert Date 22 </a:t>
            </a:r>
            <a:r>
              <a:rPr lang="en-US" dirty="0" err="1"/>
              <a:t>pt</a:t>
            </a:r>
            <a:endParaRPr lang="en-US" dirty="0"/>
          </a:p>
        </p:txBody>
      </p:sp>
      <p:pic>
        <p:nvPicPr>
          <p:cNvPr id="7" name="Picture 6"/>
          <p:cNvPicPr>
            <a:picLocks noChangeAspect="1"/>
          </p:cNvPicPr>
          <p:nvPr userDrawn="1"/>
        </p:nvPicPr>
        <p:blipFill>
          <a:blip r:embed="rId4"/>
          <a:stretch>
            <a:fillRect/>
          </a:stretch>
        </p:blipFill>
        <p:spPr>
          <a:xfrm>
            <a:off x="3732900" y="5808059"/>
            <a:ext cx="1753501" cy="668943"/>
          </a:xfrm>
          <a:prstGeom prst="rect">
            <a:avLst/>
          </a:prstGeom>
          <a:effectLst>
            <a:glow rad="406400">
              <a:schemeClr val="bg1">
                <a:alpha val="18000"/>
              </a:schemeClr>
            </a:glow>
            <a:softEdge rad="0"/>
          </a:effectLst>
        </p:spPr>
      </p:pic>
    </p:spTree>
    <p:extLst>
      <p:ext uri="{BB962C8B-B14F-4D97-AF65-F5344CB8AC3E}">
        <p14:creationId xmlns:p14="http://schemas.microsoft.com/office/powerpoint/2010/main" val="2235617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ctrTitle" hasCustomPrompt="1"/>
          </p:nvPr>
        </p:nvSpPr>
        <p:spPr>
          <a:xfrm>
            <a:off x="457200" y="2772750"/>
            <a:ext cx="8229600" cy="1314628"/>
          </a:xfrm>
        </p:spPr>
        <p:txBody>
          <a:bodyPr anchor="ctr" anchorCtr="1"/>
          <a:lstStyle>
            <a:lvl1pPr algn="ctr">
              <a:lnSpc>
                <a:spcPct val="90000"/>
              </a:lnSpc>
              <a:defRPr sz="2250" cap="all" baseline="0">
                <a:solidFill>
                  <a:schemeClr val="bg1"/>
                </a:solidFill>
                <a:latin typeface="Trebuchet MS"/>
                <a:cs typeface="Trebuchet MS"/>
              </a:defRPr>
            </a:lvl1pPr>
          </a:lstStyle>
          <a:p>
            <a:r>
              <a:rPr lang="en-US" dirty="0"/>
              <a:t>DIVIDER SLIDE TITLE 30 </a:t>
            </a:r>
            <a:r>
              <a:rPr lang="en-US" dirty="0" err="1"/>
              <a:t>pt</a:t>
            </a:r>
            <a:r>
              <a:rPr lang="en-US" dirty="0"/>
              <a:t> one line</a:t>
            </a:r>
          </a:p>
        </p:txBody>
      </p:sp>
      <p:sp>
        <p:nvSpPr>
          <p:cNvPr id="3075" name="Rectangle 3"/>
          <p:cNvSpPr>
            <a:spLocks noGrp="1" noChangeArrowheads="1"/>
          </p:cNvSpPr>
          <p:nvPr>
            <p:ph type="subTitle" idx="1" hasCustomPrompt="1"/>
          </p:nvPr>
        </p:nvSpPr>
        <p:spPr>
          <a:xfrm>
            <a:off x="457201" y="4388686"/>
            <a:ext cx="8241632" cy="457200"/>
          </a:xfrm>
        </p:spPr>
        <p:txBody>
          <a:bodyPr anchor="ctr"/>
          <a:lstStyle>
            <a:lvl1pPr marL="0" marR="0" indent="0" algn="ctr" defTabSz="342900" rtl="0" eaLnBrk="1" fontAlgn="auto" latinLnBrk="0" hangingPunct="1">
              <a:lnSpc>
                <a:spcPct val="100000"/>
              </a:lnSpc>
              <a:spcBef>
                <a:spcPct val="20000"/>
              </a:spcBef>
              <a:spcAft>
                <a:spcPts val="0"/>
              </a:spcAft>
              <a:buClrTx/>
              <a:buSzTx/>
              <a:buFont typeface="Arial"/>
              <a:buNone/>
              <a:tabLst/>
              <a:defRPr sz="1650" baseline="0">
                <a:solidFill>
                  <a:schemeClr val="bg1"/>
                </a:solidFill>
              </a:defRPr>
            </a:lvl1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lang="en-US" dirty="0"/>
              <a:t>Optional Section Subtitle 20 </a:t>
            </a:r>
            <a:r>
              <a:rPr lang="en-US" dirty="0" err="1"/>
              <a:t>pt</a:t>
            </a:r>
            <a:r>
              <a:rPr lang="en-US" dirty="0"/>
              <a:t> One Line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95251" y="5808125"/>
            <a:ext cx="1753501" cy="668811"/>
          </a:xfrm>
          <a:prstGeom prst="rect">
            <a:avLst/>
          </a:prstGeom>
        </p:spPr>
      </p:pic>
    </p:spTree>
    <p:extLst>
      <p:ext uri="{BB962C8B-B14F-4D97-AF65-F5344CB8AC3E}">
        <p14:creationId xmlns:p14="http://schemas.microsoft.com/office/powerpoint/2010/main" val="3933548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Content –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chemeClr val="accent1"/>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cxnSp>
        <p:nvCxnSpPr>
          <p:cNvPr id="9" name="Straight Connector 8"/>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5" hasCustomPrompt="1"/>
          </p:nvPr>
        </p:nvSpPr>
        <p:spPr>
          <a:xfrm>
            <a:off x="457200" y="1152954"/>
            <a:ext cx="8229600" cy="434975"/>
          </a:xfrm>
        </p:spPr>
        <p:txBody>
          <a:bodyPr anchor="b" anchorCtr="0"/>
          <a:lstStyle>
            <a:lvl1pPr>
              <a:lnSpc>
                <a:spcPct val="90000"/>
              </a:lnSpc>
              <a:spcBef>
                <a:spcPts val="0"/>
              </a:spcBef>
              <a:defRPr sz="1350" b="1" cap="all" baseline="0">
                <a:solidFill>
                  <a:srgbClr val="FA6E1C"/>
                </a:solidFill>
              </a:defRPr>
            </a:lvl1pPr>
          </a:lstStyle>
          <a:p>
            <a:pPr lvl="0"/>
            <a:r>
              <a:rPr lang="en-US" dirty="0"/>
              <a:t>Insert subtitle TREBUCHET 18 </a:t>
            </a:r>
            <a:r>
              <a:rPr lang="en-US" dirty="0" err="1"/>
              <a:t>pt</a:t>
            </a:r>
            <a:endParaRPr lang="en-US" dirty="0"/>
          </a:p>
        </p:txBody>
      </p:sp>
      <p:sp>
        <p:nvSpPr>
          <p:cNvPr id="7" name="Content Placeholder 6"/>
          <p:cNvSpPr>
            <a:spLocks noGrp="1"/>
          </p:cNvSpPr>
          <p:nvPr>
            <p:ph sz="quarter" idx="16" hasCustomPrompt="1"/>
          </p:nvPr>
        </p:nvSpPr>
        <p:spPr>
          <a:xfrm>
            <a:off x="457200" y="1676402"/>
            <a:ext cx="8229600" cy="4568825"/>
          </a:xfrm>
        </p:spPr>
        <p:txBody>
          <a:bodyPr/>
          <a:lstStyle>
            <a:lvl1pPr>
              <a:defRPr baseline="0"/>
            </a:lvl1pPr>
            <a:lvl2pPr marL="152400" indent="-120254">
              <a:buSzPct val="110000"/>
              <a:defRPr baseline="0"/>
            </a:lvl2pPr>
          </a:lstStyle>
          <a:p>
            <a:pPr lvl="0"/>
            <a:r>
              <a:rPr lang="en-US" dirty="0"/>
              <a:t>Body copy 16 </a:t>
            </a:r>
            <a:r>
              <a:rPr lang="en-US" dirty="0" err="1"/>
              <a:t>pt</a:t>
            </a:r>
            <a:r>
              <a:rPr lang="en-US" dirty="0"/>
              <a:t> (indent to bullet)</a:t>
            </a:r>
          </a:p>
          <a:p>
            <a:pPr lvl="1"/>
            <a:r>
              <a:rPr lang="en-US" dirty="0"/>
              <a:t>Bullet 14 </a:t>
            </a:r>
            <a:r>
              <a:rPr lang="en-US" dirty="0" err="1"/>
              <a:t>pt</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2558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Content –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chemeClr val="accent1"/>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cxnSp>
        <p:nvCxnSpPr>
          <p:cNvPr id="9" name="Straight Connector 8"/>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5" hasCustomPrompt="1"/>
          </p:nvPr>
        </p:nvSpPr>
        <p:spPr>
          <a:xfrm>
            <a:off x="457200" y="1152954"/>
            <a:ext cx="8229600" cy="434975"/>
          </a:xfrm>
        </p:spPr>
        <p:txBody>
          <a:bodyPr anchor="b" anchorCtr="0"/>
          <a:lstStyle>
            <a:lvl1pPr>
              <a:lnSpc>
                <a:spcPct val="90000"/>
              </a:lnSpc>
              <a:spcBef>
                <a:spcPts val="0"/>
              </a:spcBef>
              <a:defRPr sz="1350" b="1" cap="all" baseline="0">
                <a:solidFill>
                  <a:srgbClr val="FA6E1C"/>
                </a:solidFill>
              </a:defRPr>
            </a:lvl1pPr>
          </a:lstStyle>
          <a:p>
            <a:pPr lvl="0"/>
            <a:r>
              <a:rPr lang="en-US" dirty="0"/>
              <a:t>Insert subtitle TREBUCHET 18 </a:t>
            </a:r>
            <a:r>
              <a:rPr lang="en-US" dirty="0" err="1"/>
              <a:t>pt</a:t>
            </a:r>
            <a:endParaRPr lang="en-US" dirty="0"/>
          </a:p>
        </p:txBody>
      </p:sp>
      <p:sp>
        <p:nvSpPr>
          <p:cNvPr id="11" name="Content Placeholder 10"/>
          <p:cNvSpPr>
            <a:spLocks noGrp="1"/>
          </p:cNvSpPr>
          <p:nvPr>
            <p:ph sz="quarter" idx="16" hasCustomPrompt="1"/>
          </p:nvPr>
        </p:nvSpPr>
        <p:spPr>
          <a:xfrm>
            <a:off x="457200" y="1675912"/>
            <a:ext cx="8229600" cy="4581525"/>
          </a:xfrm>
        </p:spPr>
        <p:txBody>
          <a:bodyPr/>
          <a:lstStyle>
            <a:lvl1pPr marL="101204" indent="-101204">
              <a:buFont typeface="Arial"/>
              <a:buChar char="•"/>
              <a:defRPr baseline="0"/>
            </a:lvl1pPr>
            <a:lvl2pPr marL="258366" indent="-132160">
              <a:buFont typeface="Lucida Grande"/>
              <a:buChar char="-"/>
              <a:defRPr/>
            </a:lvl2pPr>
            <a:lvl3pPr marL="403622" indent="-139304">
              <a:buFont typeface="Courier New"/>
              <a:buChar char="o"/>
              <a:defRPr/>
            </a:lvl3pPr>
            <a:lvl4pPr marL="528638" indent="-119063">
              <a:buFont typeface="Wingdings" charset="2"/>
              <a:buChar char="§"/>
              <a:defRPr/>
            </a:lvl4pPr>
            <a:lvl5pPr marL="667941" indent="-129779">
              <a:buFont typeface="Lucida Grande"/>
              <a:buChar char="»"/>
              <a:defRPr/>
            </a:lvl5pPr>
          </a:lstStyle>
          <a:p>
            <a:pPr lvl="0"/>
            <a:r>
              <a:rPr lang="en-US" dirty="0"/>
              <a:t>First level bullet 16 </a:t>
            </a:r>
            <a:r>
              <a:rPr lang="en-US" dirty="0" err="1"/>
              <a:t>pt</a:t>
            </a:r>
            <a:r>
              <a:rPr lang="en-US" dirty="0"/>
              <a:t> (indent to dash)</a:t>
            </a:r>
          </a:p>
          <a:p>
            <a:pPr lvl="1"/>
            <a:r>
              <a:rPr lang="en-US" dirty="0"/>
              <a:t>Second level 14 pt</a:t>
            </a:r>
          </a:p>
          <a:p>
            <a:pPr lvl="2"/>
            <a:r>
              <a:rPr lang="en-US" dirty="0"/>
              <a:t>Third level 14 pt</a:t>
            </a:r>
          </a:p>
          <a:p>
            <a:pPr lvl="3"/>
            <a:r>
              <a:rPr lang="en-US" dirty="0"/>
              <a:t>Fourth level 14 pt</a:t>
            </a:r>
          </a:p>
          <a:p>
            <a:pPr lvl="4"/>
            <a:r>
              <a:rPr lang="en-US" dirty="0"/>
              <a:t>Fifth level 14 pt</a:t>
            </a:r>
          </a:p>
        </p:txBody>
      </p:sp>
    </p:spTree>
    <p:extLst>
      <p:ext uri="{BB962C8B-B14F-4D97-AF65-F5344CB8AC3E}">
        <p14:creationId xmlns:p14="http://schemas.microsoft.com/office/powerpoint/2010/main" val="74220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mp; Content – Fu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chemeClr val="accent1"/>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cxnSp>
        <p:nvCxnSpPr>
          <p:cNvPr id="9" name="Straight Connector 8"/>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6"/>
          <p:cNvSpPr>
            <a:spLocks noGrp="1"/>
          </p:cNvSpPr>
          <p:nvPr>
            <p:ph sz="quarter" idx="16" hasCustomPrompt="1"/>
          </p:nvPr>
        </p:nvSpPr>
        <p:spPr>
          <a:xfrm>
            <a:off x="457200" y="1676402"/>
            <a:ext cx="8229600" cy="4568825"/>
          </a:xfrm>
        </p:spPr>
        <p:txBody>
          <a:bodyPr/>
          <a:lstStyle>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p:txBody>
      </p:sp>
    </p:spTree>
    <p:extLst>
      <p:ext uri="{BB962C8B-B14F-4D97-AF65-F5344CB8AC3E}">
        <p14:creationId xmlns:p14="http://schemas.microsoft.com/office/powerpoint/2010/main" val="3655328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Image w/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chemeClr val="accent1"/>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cxnSp>
        <p:nvCxnSpPr>
          <p:cNvPr id="11" name="Straight Connector 10"/>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38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spTree>
    <p:extLst>
      <p:ext uri="{BB962C8B-B14F-4D97-AF65-F5344CB8AC3E}">
        <p14:creationId xmlns:p14="http://schemas.microsoft.com/office/powerpoint/2010/main" val="3812241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 – Lef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rgbClr val="C72627"/>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sp>
        <p:nvSpPr>
          <p:cNvPr id="8" name="Text Placeholder 7"/>
          <p:cNvSpPr>
            <a:spLocks noGrp="1"/>
          </p:cNvSpPr>
          <p:nvPr>
            <p:ph type="body" sz="quarter" idx="13" hasCustomPrompt="1"/>
          </p:nvPr>
        </p:nvSpPr>
        <p:spPr>
          <a:xfrm>
            <a:off x="457201" y="1165227"/>
            <a:ext cx="3899282" cy="424007"/>
          </a:xfrm>
        </p:spPr>
        <p:txBody>
          <a:bodyPr anchor="b" anchorCtr="0"/>
          <a:lstStyle>
            <a:lvl1pPr>
              <a:lnSpc>
                <a:spcPct val="90000"/>
              </a:lnSpc>
              <a:spcBef>
                <a:spcPts val="0"/>
              </a:spcBef>
              <a:defRPr sz="1350" b="1" cap="all">
                <a:solidFill>
                  <a:srgbClr val="FA6E1C"/>
                </a:solidFill>
              </a:defRPr>
            </a:lvl1pPr>
          </a:lstStyle>
          <a:p>
            <a:pPr marL="0" marR="0" lvl="0" indent="0" algn="l" defTabSz="685800" rtl="0" eaLnBrk="1" fontAlgn="base" latinLnBrk="0" hangingPunct="1">
              <a:lnSpc>
                <a:spcPct val="90000"/>
              </a:lnSpc>
              <a:spcBef>
                <a:spcPts val="0"/>
              </a:spcBef>
              <a:spcAft>
                <a:spcPct val="0"/>
              </a:spcAft>
              <a:buClrTx/>
              <a:buSzTx/>
              <a:buFontTx/>
              <a:buNone/>
              <a:tabLst/>
              <a:defRPr/>
            </a:pPr>
            <a:r>
              <a:rPr lang="en-US" dirty="0"/>
              <a:t>Insert subtitle TREBUCHET 18 </a:t>
            </a:r>
            <a:r>
              <a:rPr lang="en-US" dirty="0" err="1"/>
              <a:t>pt</a:t>
            </a:r>
            <a:endParaRPr lang="en-US" dirty="0"/>
          </a:p>
        </p:txBody>
      </p:sp>
      <p:cxnSp>
        <p:nvCxnSpPr>
          <p:cNvPr id="11" name="Straight Connector 10"/>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6"/>
          <p:cNvSpPr>
            <a:spLocks noGrp="1"/>
          </p:cNvSpPr>
          <p:nvPr>
            <p:ph sz="quarter" idx="17" hasCustomPrompt="1"/>
          </p:nvPr>
        </p:nvSpPr>
        <p:spPr>
          <a:xfrm>
            <a:off x="4800600" y="1316416"/>
            <a:ext cx="3886200" cy="4923694"/>
          </a:xfrm>
        </p:spPr>
        <p:txBody>
          <a:bodyPr/>
          <a:lstStyle>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p:txBody>
      </p:sp>
      <p:sp>
        <p:nvSpPr>
          <p:cNvPr id="13" name="Content Placeholder 6"/>
          <p:cNvSpPr>
            <a:spLocks noGrp="1"/>
          </p:cNvSpPr>
          <p:nvPr>
            <p:ph sz="quarter" idx="16" hasCustomPrompt="1"/>
          </p:nvPr>
        </p:nvSpPr>
        <p:spPr>
          <a:xfrm>
            <a:off x="457200" y="1677990"/>
            <a:ext cx="3886200" cy="4568825"/>
          </a:xfrm>
        </p:spPr>
        <p:txBody>
          <a:bodyPr/>
          <a:lstStyle>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p:txBody>
      </p:sp>
    </p:spTree>
    <p:extLst>
      <p:ext uri="{BB962C8B-B14F-4D97-AF65-F5344CB8AC3E}">
        <p14:creationId xmlns:p14="http://schemas.microsoft.com/office/powerpoint/2010/main" val="2236991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 – 2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rgbClr val="C72627"/>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cxnSp>
        <p:nvCxnSpPr>
          <p:cNvPr id="11" name="Straight Connector 10"/>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p:cNvSpPr>
            <a:spLocks noGrp="1"/>
          </p:cNvSpPr>
          <p:nvPr>
            <p:ph type="body" sz="quarter" idx="13" hasCustomPrompt="1"/>
          </p:nvPr>
        </p:nvSpPr>
        <p:spPr>
          <a:xfrm>
            <a:off x="457201" y="1164018"/>
            <a:ext cx="3899282" cy="424007"/>
          </a:xfrm>
        </p:spPr>
        <p:txBody>
          <a:bodyPr anchor="b" anchorCtr="0"/>
          <a:lstStyle>
            <a:lvl1pPr>
              <a:lnSpc>
                <a:spcPct val="90000"/>
              </a:lnSpc>
              <a:spcBef>
                <a:spcPts val="0"/>
              </a:spcBef>
              <a:defRPr sz="1350" b="1" cap="all">
                <a:solidFill>
                  <a:srgbClr val="FA6E1C"/>
                </a:solidFill>
              </a:defRPr>
            </a:lvl1pPr>
          </a:lstStyle>
          <a:p>
            <a:pPr marL="0" marR="0" lvl="0" indent="0" algn="l" defTabSz="685800" rtl="0" eaLnBrk="1" fontAlgn="base" latinLnBrk="0" hangingPunct="1">
              <a:lnSpc>
                <a:spcPct val="90000"/>
              </a:lnSpc>
              <a:spcBef>
                <a:spcPts val="0"/>
              </a:spcBef>
              <a:spcAft>
                <a:spcPct val="0"/>
              </a:spcAft>
              <a:buClrTx/>
              <a:buSzTx/>
              <a:buFontTx/>
              <a:buNone/>
              <a:tabLst/>
              <a:defRPr/>
            </a:pPr>
            <a:r>
              <a:rPr lang="en-US" dirty="0"/>
              <a:t>Insert subtitle TREBUCHET 18 </a:t>
            </a:r>
            <a:r>
              <a:rPr lang="en-US" dirty="0" err="1"/>
              <a:t>pt</a:t>
            </a:r>
            <a:endParaRPr lang="en-US" dirty="0"/>
          </a:p>
        </p:txBody>
      </p:sp>
      <p:sp>
        <p:nvSpPr>
          <p:cNvPr id="13" name="Text Placeholder 7"/>
          <p:cNvSpPr>
            <a:spLocks noGrp="1"/>
          </p:cNvSpPr>
          <p:nvPr>
            <p:ph type="body" sz="quarter" idx="15" hasCustomPrompt="1"/>
          </p:nvPr>
        </p:nvSpPr>
        <p:spPr>
          <a:xfrm>
            <a:off x="4806736" y="1164018"/>
            <a:ext cx="3899282" cy="424007"/>
          </a:xfrm>
        </p:spPr>
        <p:txBody>
          <a:bodyPr anchor="b" anchorCtr="0"/>
          <a:lstStyle>
            <a:lvl1pPr>
              <a:lnSpc>
                <a:spcPct val="90000"/>
              </a:lnSpc>
              <a:spcBef>
                <a:spcPts val="0"/>
              </a:spcBef>
              <a:defRPr sz="1350" b="1" cap="all">
                <a:solidFill>
                  <a:srgbClr val="FA6E1C"/>
                </a:solidFill>
              </a:defRPr>
            </a:lvl1pPr>
          </a:lstStyle>
          <a:p>
            <a:pPr marL="0" marR="0" lvl="0" indent="0" algn="l" defTabSz="685800" rtl="0" eaLnBrk="1" fontAlgn="base" latinLnBrk="0" hangingPunct="1">
              <a:lnSpc>
                <a:spcPct val="90000"/>
              </a:lnSpc>
              <a:spcBef>
                <a:spcPts val="0"/>
              </a:spcBef>
              <a:spcAft>
                <a:spcPct val="0"/>
              </a:spcAft>
              <a:buClrTx/>
              <a:buSzTx/>
              <a:buFontTx/>
              <a:buNone/>
              <a:tabLst/>
              <a:defRPr/>
            </a:pPr>
            <a:r>
              <a:rPr lang="en-US" dirty="0"/>
              <a:t>Insert subtitle TREBUCHET 18 </a:t>
            </a:r>
            <a:r>
              <a:rPr lang="en-US" dirty="0" err="1"/>
              <a:t>pt</a:t>
            </a:r>
            <a:endParaRPr lang="en-US" dirty="0"/>
          </a:p>
        </p:txBody>
      </p:sp>
      <p:sp>
        <p:nvSpPr>
          <p:cNvPr id="12" name="Content Placeholder 6"/>
          <p:cNvSpPr>
            <a:spLocks noGrp="1"/>
          </p:cNvSpPr>
          <p:nvPr>
            <p:ph sz="quarter" idx="17" hasCustomPrompt="1"/>
          </p:nvPr>
        </p:nvSpPr>
        <p:spPr>
          <a:xfrm>
            <a:off x="4806735" y="1677990"/>
            <a:ext cx="3886200" cy="4567237"/>
          </a:xfrm>
        </p:spPr>
        <p:txBody>
          <a:bodyPr/>
          <a:lstStyle>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p:txBody>
      </p:sp>
      <p:sp>
        <p:nvSpPr>
          <p:cNvPr id="14" name="Content Placeholder 6"/>
          <p:cNvSpPr>
            <a:spLocks noGrp="1"/>
          </p:cNvSpPr>
          <p:nvPr>
            <p:ph sz="quarter" idx="16" hasCustomPrompt="1"/>
          </p:nvPr>
        </p:nvSpPr>
        <p:spPr>
          <a:xfrm>
            <a:off x="457200" y="1677990"/>
            <a:ext cx="3886200" cy="4568825"/>
          </a:xfrm>
        </p:spPr>
        <p:txBody>
          <a:bodyPr/>
          <a:lstStyle>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p:txBody>
      </p:sp>
    </p:spTree>
    <p:extLst>
      <p:ext uri="{BB962C8B-B14F-4D97-AF65-F5344CB8AC3E}">
        <p14:creationId xmlns:p14="http://schemas.microsoft.com/office/powerpoint/2010/main" val="315109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Left – 2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chemeClr val="accent1"/>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cxnSp>
        <p:nvCxnSpPr>
          <p:cNvPr id="14" name="Straight Connector 13"/>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
        <p:nvSpPr>
          <p:cNvPr id="15" name="Text Placeholder 7"/>
          <p:cNvSpPr>
            <a:spLocks noGrp="1"/>
          </p:cNvSpPr>
          <p:nvPr>
            <p:ph type="body" sz="quarter" idx="13" hasCustomPrompt="1"/>
          </p:nvPr>
        </p:nvSpPr>
        <p:spPr>
          <a:xfrm>
            <a:off x="457201" y="1163978"/>
            <a:ext cx="3899282" cy="424007"/>
          </a:xfrm>
        </p:spPr>
        <p:txBody>
          <a:bodyPr anchor="b" anchorCtr="0"/>
          <a:lstStyle>
            <a:lvl1pPr>
              <a:lnSpc>
                <a:spcPct val="90000"/>
              </a:lnSpc>
              <a:spcBef>
                <a:spcPts val="0"/>
              </a:spcBef>
              <a:defRPr sz="1350" b="1" cap="all">
                <a:solidFill>
                  <a:srgbClr val="FA6E1C"/>
                </a:solidFill>
              </a:defRPr>
            </a:lvl1pPr>
          </a:lstStyle>
          <a:p>
            <a:pPr marL="0" marR="0" lvl="0" indent="0" algn="l" defTabSz="685800" rtl="0" eaLnBrk="1" fontAlgn="base" latinLnBrk="0" hangingPunct="1">
              <a:lnSpc>
                <a:spcPct val="90000"/>
              </a:lnSpc>
              <a:spcBef>
                <a:spcPts val="0"/>
              </a:spcBef>
              <a:spcAft>
                <a:spcPct val="0"/>
              </a:spcAft>
              <a:buClrTx/>
              <a:buSzTx/>
              <a:buFontTx/>
              <a:buNone/>
              <a:tabLst/>
              <a:defRPr/>
            </a:pPr>
            <a:r>
              <a:rPr lang="en-US" dirty="0"/>
              <a:t>Insert subtitle TREBUCHET 18 pt</a:t>
            </a:r>
          </a:p>
        </p:txBody>
      </p:sp>
      <p:sp>
        <p:nvSpPr>
          <p:cNvPr id="16" name="Text Placeholder 7"/>
          <p:cNvSpPr>
            <a:spLocks noGrp="1"/>
          </p:cNvSpPr>
          <p:nvPr>
            <p:ph type="body" sz="quarter" idx="15" hasCustomPrompt="1"/>
          </p:nvPr>
        </p:nvSpPr>
        <p:spPr>
          <a:xfrm>
            <a:off x="4806736" y="1163978"/>
            <a:ext cx="3899282" cy="424007"/>
          </a:xfrm>
        </p:spPr>
        <p:txBody>
          <a:bodyPr anchor="b" anchorCtr="0"/>
          <a:lstStyle>
            <a:lvl1pPr>
              <a:lnSpc>
                <a:spcPct val="90000"/>
              </a:lnSpc>
              <a:spcBef>
                <a:spcPts val="0"/>
              </a:spcBef>
              <a:defRPr sz="1350" b="1" cap="all">
                <a:solidFill>
                  <a:srgbClr val="FA6E1C"/>
                </a:solidFill>
              </a:defRPr>
            </a:lvl1pPr>
          </a:lstStyle>
          <a:p>
            <a:pPr marL="0" marR="0" lvl="0" indent="0" algn="l" defTabSz="685800" rtl="0" eaLnBrk="1" fontAlgn="base" latinLnBrk="0" hangingPunct="1">
              <a:lnSpc>
                <a:spcPct val="90000"/>
              </a:lnSpc>
              <a:spcBef>
                <a:spcPts val="0"/>
              </a:spcBef>
              <a:spcAft>
                <a:spcPct val="0"/>
              </a:spcAft>
              <a:buClrTx/>
              <a:buSzTx/>
              <a:buFontTx/>
              <a:buNone/>
              <a:tabLst/>
              <a:defRPr/>
            </a:pPr>
            <a:r>
              <a:rPr lang="en-US" dirty="0"/>
              <a:t>Insert subtitle TREBUCHET 18 </a:t>
            </a:r>
            <a:r>
              <a:rPr lang="en-US" dirty="0" err="1"/>
              <a:t>pt</a:t>
            </a:r>
            <a:endParaRPr lang="en-US" dirty="0"/>
          </a:p>
        </p:txBody>
      </p:sp>
      <p:sp>
        <p:nvSpPr>
          <p:cNvPr id="17" name="Text Placeholder 7"/>
          <p:cNvSpPr>
            <a:spLocks noGrp="1"/>
          </p:cNvSpPr>
          <p:nvPr>
            <p:ph type="body" sz="quarter" idx="19" hasCustomPrompt="1"/>
          </p:nvPr>
        </p:nvSpPr>
        <p:spPr>
          <a:xfrm>
            <a:off x="4803033" y="3794107"/>
            <a:ext cx="3899282" cy="424007"/>
          </a:xfrm>
        </p:spPr>
        <p:txBody>
          <a:bodyPr anchor="b" anchorCtr="0"/>
          <a:lstStyle>
            <a:lvl1pPr>
              <a:lnSpc>
                <a:spcPct val="90000"/>
              </a:lnSpc>
              <a:spcBef>
                <a:spcPts val="0"/>
              </a:spcBef>
              <a:defRPr sz="1350" b="1" cap="all">
                <a:solidFill>
                  <a:srgbClr val="FA6E1C"/>
                </a:solidFill>
              </a:defRPr>
            </a:lvl1pPr>
          </a:lstStyle>
          <a:p>
            <a:pPr marL="0" marR="0" lvl="0" indent="0" algn="l" defTabSz="685800" rtl="0" eaLnBrk="1" fontAlgn="base" latinLnBrk="0" hangingPunct="1">
              <a:lnSpc>
                <a:spcPct val="90000"/>
              </a:lnSpc>
              <a:spcBef>
                <a:spcPts val="0"/>
              </a:spcBef>
              <a:spcAft>
                <a:spcPct val="0"/>
              </a:spcAft>
              <a:buClrTx/>
              <a:buSzTx/>
              <a:buFontTx/>
              <a:buNone/>
              <a:tabLst/>
              <a:defRPr/>
            </a:pPr>
            <a:r>
              <a:rPr lang="en-US" dirty="0"/>
              <a:t>Insert subtitle TREBUCHET 18 </a:t>
            </a:r>
            <a:r>
              <a:rPr lang="en-US" dirty="0" err="1"/>
              <a:t>pt</a:t>
            </a:r>
            <a:endParaRPr lang="en-US" dirty="0"/>
          </a:p>
        </p:txBody>
      </p:sp>
      <p:sp>
        <p:nvSpPr>
          <p:cNvPr id="11" name="Content Placeholder 6"/>
          <p:cNvSpPr>
            <a:spLocks noGrp="1"/>
          </p:cNvSpPr>
          <p:nvPr>
            <p:ph sz="quarter" idx="16" hasCustomPrompt="1"/>
          </p:nvPr>
        </p:nvSpPr>
        <p:spPr>
          <a:xfrm>
            <a:off x="457200" y="1677990"/>
            <a:ext cx="3886200" cy="4568825"/>
          </a:xfrm>
        </p:spPr>
        <p:txBody>
          <a:bodyPr/>
          <a:lstStyle>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p:txBody>
      </p:sp>
      <p:sp>
        <p:nvSpPr>
          <p:cNvPr id="12" name="Content Placeholder 6"/>
          <p:cNvSpPr>
            <a:spLocks noGrp="1"/>
          </p:cNvSpPr>
          <p:nvPr>
            <p:ph sz="quarter" idx="20" hasCustomPrompt="1"/>
          </p:nvPr>
        </p:nvSpPr>
        <p:spPr>
          <a:xfrm>
            <a:off x="4803032" y="1677989"/>
            <a:ext cx="3886200" cy="1979612"/>
          </a:xfrm>
        </p:spPr>
        <p:txBody>
          <a:bodyPr/>
          <a:lstStyle>
            <a:lvl1pPr>
              <a:defRPr baseline="0"/>
            </a:lvl1pPr>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p:txBody>
      </p:sp>
      <p:sp>
        <p:nvSpPr>
          <p:cNvPr id="18" name="Content Placeholder 6"/>
          <p:cNvSpPr>
            <a:spLocks noGrp="1"/>
          </p:cNvSpPr>
          <p:nvPr>
            <p:ph sz="quarter" idx="21" hasCustomPrompt="1"/>
          </p:nvPr>
        </p:nvSpPr>
        <p:spPr>
          <a:xfrm>
            <a:off x="4803032" y="4301145"/>
            <a:ext cx="3886200" cy="1942495"/>
          </a:xfrm>
        </p:spPr>
        <p:txBody>
          <a:bodyPr/>
          <a:lstStyle>
            <a:lvl2pPr marL="152400" indent="-120254">
              <a:buSzPct val="110000"/>
              <a:defRPr/>
            </a:lvl2pPr>
            <a:lvl3pPr>
              <a:defRPr/>
            </a:lvl3pPr>
            <a:lvl4pPr>
              <a:defRPr/>
            </a:lvl4pPr>
            <a:lvl5pPr>
              <a:defRPr/>
            </a:lvl5pPr>
          </a:lstStyle>
          <a:p>
            <a:pPr lvl="0"/>
            <a:r>
              <a:rPr lang="en-US" dirty="0"/>
              <a:t>Body copy 16 </a:t>
            </a:r>
            <a:r>
              <a:rPr lang="en-US" dirty="0" err="1"/>
              <a:t>pt</a:t>
            </a:r>
            <a:r>
              <a:rPr lang="en-US" dirty="0"/>
              <a:t> (indent to bullet)</a:t>
            </a:r>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p</a:t>
            </a:r>
          </a:p>
        </p:txBody>
      </p:sp>
    </p:spTree>
    <p:extLst>
      <p:ext uri="{BB962C8B-B14F-4D97-AF65-F5344CB8AC3E}">
        <p14:creationId xmlns:p14="http://schemas.microsoft.com/office/powerpoint/2010/main" val="327980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8062"/>
            <a:ext cx="8229600" cy="729293"/>
          </a:xfrm>
        </p:spPr>
        <p:txBody>
          <a:bodyPr/>
          <a:lstStyle>
            <a:lvl1pPr>
              <a:defRPr sz="1800">
                <a:solidFill>
                  <a:schemeClr val="accent1"/>
                </a:solidFill>
              </a:defRPr>
            </a:lvl1pPr>
          </a:lstStyle>
          <a:p>
            <a:r>
              <a:rPr lang="en-US" dirty="0"/>
              <a:t>Slide Title Trebuchet 24 pt</a:t>
            </a:r>
            <a:br>
              <a:rPr lang="en-US" dirty="0"/>
            </a:br>
            <a:r>
              <a:rPr lang="en-US" dirty="0"/>
              <a:t>Two Lines Max</a:t>
            </a: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pPr/>
              <a:t>‹#›</a:t>
            </a:fld>
            <a:endParaRPr lang="en-US" dirty="0"/>
          </a:p>
        </p:txBody>
      </p:sp>
      <p:cxnSp>
        <p:nvCxnSpPr>
          <p:cNvPr id="11" name="Straight Connector 10"/>
          <p:cNvCxnSpPr/>
          <p:nvPr userDrawn="1"/>
        </p:nvCxnSpPr>
        <p:spPr>
          <a:xfrm>
            <a:off x="0" y="1068774"/>
            <a:ext cx="9144000" cy="0"/>
          </a:xfrm>
          <a:prstGeom prst="line">
            <a:avLst/>
          </a:prstGeom>
          <a:ln w="28575">
            <a:solidFill>
              <a:srgbClr val="F6B333"/>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2"/>
          <p:cNvSpPr>
            <a:spLocks noGrp="1"/>
          </p:cNvSpPr>
          <p:nvPr>
            <p:ph type="pic" sz="quarter" idx="21" hasCustomPrompt="1"/>
          </p:nvPr>
        </p:nvSpPr>
        <p:spPr>
          <a:xfrm>
            <a:off x="457200" y="1675795"/>
            <a:ext cx="8229600" cy="4575175"/>
          </a:xfrm>
          <a:prstGeom prst="rect">
            <a:avLst/>
          </a:prstGeom>
        </p:spPr>
        <p:txBody>
          <a:bodyPr vert="horz"/>
          <a:lstStyle>
            <a:lvl1pPr>
              <a:defRPr baseline="0"/>
            </a:lvl1pPr>
          </a:lstStyle>
          <a:p>
            <a:r>
              <a:rPr lang="en-US" dirty="0"/>
              <a:t>Click the icon to add an image to this slide</a:t>
            </a:r>
          </a:p>
        </p:txBody>
      </p:sp>
    </p:spTree>
    <p:extLst>
      <p:ext uri="{BB962C8B-B14F-4D97-AF65-F5344CB8AC3E}">
        <p14:creationId xmlns:p14="http://schemas.microsoft.com/office/powerpoint/2010/main" val="39935388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900"/>
                    </a14:imgEffect>
                    <a14:imgEffect>
                      <a14:brightnessContrast bright="1000" contrast="46000"/>
                    </a14:imgEffect>
                  </a14:imgLayer>
                </a14:imgProps>
              </a:ext>
              <a:ext uri="{28A0092B-C50C-407E-A947-70E740481C1C}">
                <a14:useLocalDpi xmlns:a14="http://schemas.microsoft.com/office/drawing/2010/main" val="0"/>
              </a:ext>
            </a:extLst>
          </a:blip>
          <a:stretch>
            <a:fillRect/>
          </a:stretch>
        </p:blipFill>
        <p:spPr>
          <a:xfrm>
            <a:off x="2571750" y="1400175"/>
            <a:ext cx="4057650" cy="4057650"/>
          </a:xfrm>
          <a:prstGeom prst="rect">
            <a:avLst/>
          </a:prstGeom>
        </p:spPr>
      </p:pic>
    </p:spTree>
    <p:extLst>
      <p:ext uri="{BB962C8B-B14F-4D97-AF65-F5344CB8AC3E}">
        <p14:creationId xmlns:p14="http://schemas.microsoft.com/office/powerpoint/2010/main" val="246934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9.emf"/><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9939ED1-20B6-486E-AD1A-0AF57D3268A8}" type="datetime1">
              <a:rPr lang="en-US" smtClean="0"/>
              <a:t>7/21/2021</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64605601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00">
                <a:solidFill>
                  <a:srgbClr val="FFFFFF"/>
                </a:solidFill>
              </a:defRPr>
            </a:lvl1pPr>
          </a:lstStyle>
          <a:p>
            <a:fld id="{62D6E202-B606-4609-B914-27C9371A1F6D}" type="datetime1">
              <a:rPr lang="en-US" smtClean="0"/>
              <a:t>7/21/2021</a:t>
            </a:fld>
            <a:endParaRPr lang="en-US"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6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682402"/>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Lst>
  <p:hf sldNum="0" hdr="0" ftr="0" dt="0"/>
  <p:txStyles>
    <p:titleStyle>
      <a:lvl1pPr algn="l" defTabSz="685800" rtl="0" eaLnBrk="1" latinLnBrk="0" hangingPunct="1">
        <a:lnSpc>
          <a:spcPct val="90000"/>
        </a:lnSpc>
        <a:spcBef>
          <a:spcPct val="0"/>
        </a:spcBef>
        <a:buNone/>
        <a:defRPr sz="3525" i="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26" name="Rectangle 2"/>
          <p:cNvSpPr>
            <a:spLocks noGrp="1" noChangeArrowheads="1"/>
          </p:cNvSpPr>
          <p:nvPr>
            <p:ph type="title"/>
          </p:nvPr>
        </p:nvSpPr>
        <p:spPr bwMode="auto">
          <a:xfrm>
            <a:off x="457200" y="208062"/>
            <a:ext cx="8229600" cy="72929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Slide Title Trebuchet 24 pt</a:t>
            </a:r>
            <a:br>
              <a:rPr lang="en-US" dirty="0"/>
            </a:br>
            <a:r>
              <a:rPr lang="en-US" dirty="0"/>
              <a:t>Two Lines Max</a:t>
            </a:r>
          </a:p>
        </p:txBody>
      </p:sp>
      <p:sp>
        <p:nvSpPr>
          <p:cNvPr id="1027" name="Rectangle 3"/>
          <p:cNvSpPr>
            <a:spLocks noGrp="1" noChangeArrowheads="1"/>
          </p:cNvSpPr>
          <p:nvPr>
            <p:ph type="body" idx="1"/>
          </p:nvPr>
        </p:nvSpPr>
        <p:spPr bwMode="auto">
          <a:xfrm>
            <a:off x="457200" y="1676400"/>
            <a:ext cx="8229600" cy="45666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Body copy Trebuchet 16 </a:t>
            </a:r>
            <a:r>
              <a:rPr lang="en-US" dirty="0" err="1"/>
              <a:t>pt</a:t>
            </a:r>
            <a:endParaRPr lang="en-US" dirty="0"/>
          </a:p>
          <a:p>
            <a:pPr lvl="1"/>
            <a:r>
              <a:rPr lang="en-US" dirty="0"/>
              <a:t>Second level 14 </a:t>
            </a:r>
            <a:r>
              <a:rPr lang="en-US" dirty="0" err="1"/>
              <a:t>pt</a:t>
            </a:r>
            <a:endParaRPr lang="en-US" dirty="0"/>
          </a:p>
          <a:p>
            <a:pPr lvl="2"/>
            <a:r>
              <a:rPr lang="en-US" dirty="0"/>
              <a:t>Third level 14 </a:t>
            </a:r>
            <a:r>
              <a:rPr lang="en-US" dirty="0" err="1"/>
              <a:t>pt</a:t>
            </a:r>
            <a:endParaRPr lang="en-US" dirty="0"/>
          </a:p>
          <a:p>
            <a:pPr lvl="3"/>
            <a:r>
              <a:rPr lang="en-US" dirty="0"/>
              <a:t>Fourth level 14 </a:t>
            </a:r>
            <a:r>
              <a:rPr lang="en-US" dirty="0" err="1"/>
              <a:t>pt</a:t>
            </a:r>
            <a:endParaRPr lang="en-US" dirty="0"/>
          </a:p>
          <a:p>
            <a:pPr lvl="4"/>
            <a:r>
              <a:rPr lang="en-US" dirty="0"/>
              <a:t>Fifth level 14 </a:t>
            </a:r>
            <a:r>
              <a:rPr lang="en-US" dirty="0" err="1"/>
              <a:t>pt</a:t>
            </a:r>
            <a:endParaRPr lang="en-US" dirty="0"/>
          </a:p>
          <a:p>
            <a:pPr lvl="5"/>
            <a:r>
              <a:rPr lang="en-US" dirty="0"/>
              <a:t>Sixth level 14 </a:t>
            </a:r>
            <a:r>
              <a:rPr lang="en-US" dirty="0" err="1"/>
              <a:t>pt</a:t>
            </a:r>
            <a:endParaRPr lang="en-US" dirty="0"/>
          </a:p>
        </p:txBody>
      </p:sp>
      <p:sp>
        <p:nvSpPr>
          <p:cNvPr id="1030" name="Rectangle 6"/>
          <p:cNvSpPr>
            <a:spLocks noGrp="1" noChangeArrowheads="1"/>
          </p:cNvSpPr>
          <p:nvPr>
            <p:ph type="sldNum" sz="quarter" idx="4"/>
          </p:nvPr>
        </p:nvSpPr>
        <p:spPr bwMode="auto">
          <a:xfrm>
            <a:off x="83550" y="6548440"/>
            <a:ext cx="344868" cy="1383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a:defRPr sz="900">
                <a:solidFill>
                  <a:schemeClr val="bg2"/>
                </a:solidFill>
                <a:latin typeface="Trebuchet MS"/>
              </a:defRPr>
            </a:lvl1pPr>
          </a:lstStyle>
          <a:p>
            <a:fld id="{4A15B919-E3DF-8843-A034-99A3C3E2A01C}" type="slidenum">
              <a:rPr lang="en-US" smtClean="0"/>
              <a:pPr/>
              <a:t>‹#›</a:t>
            </a:fld>
            <a:endParaRPr lang="en-US" dirty="0"/>
          </a:p>
        </p:txBody>
      </p:sp>
      <p:pic>
        <p:nvPicPr>
          <p:cNvPr id="7" name="Picture 6"/>
          <p:cNvPicPr>
            <a:picLocks noChangeAspect="1"/>
          </p:cNvPicPr>
          <p:nvPr userDrawn="1"/>
        </p:nvPicPr>
        <p:blipFill>
          <a:blip r:embed="rId16"/>
          <a:stretch>
            <a:fillRect/>
          </a:stretch>
        </p:blipFill>
        <p:spPr>
          <a:xfrm>
            <a:off x="8077201" y="6370870"/>
            <a:ext cx="877427" cy="334730"/>
          </a:xfrm>
          <a:prstGeom prst="rect">
            <a:avLst/>
          </a:prstGeom>
        </p:spPr>
      </p:pic>
    </p:spTree>
    <p:extLst>
      <p:ext uri="{BB962C8B-B14F-4D97-AF65-F5344CB8AC3E}">
        <p14:creationId xmlns:p14="http://schemas.microsoft.com/office/powerpoint/2010/main" val="2021347232"/>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Lst>
  <p:hf hdr="0" dt="0"/>
  <p:txStyles>
    <p:titleStyle>
      <a:lvl1pPr algn="l" rtl="0" eaLnBrk="1" fontAlgn="base" hangingPunct="1">
        <a:lnSpc>
          <a:spcPct val="95000"/>
        </a:lnSpc>
        <a:spcBef>
          <a:spcPct val="0"/>
        </a:spcBef>
        <a:spcAft>
          <a:spcPct val="0"/>
        </a:spcAft>
        <a:defRPr sz="1650" b="1" spc="0">
          <a:solidFill>
            <a:srgbClr val="C72627"/>
          </a:solidFill>
          <a:latin typeface="Trebuchet MS"/>
          <a:ea typeface="+mj-ea"/>
          <a:cs typeface="+mj-cs"/>
        </a:defRPr>
      </a:lvl1pPr>
      <a:lvl2pPr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2pPr>
      <a:lvl3pPr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3pPr>
      <a:lvl4pPr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4pPr>
      <a:lvl5pPr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5pPr>
      <a:lvl6pPr marL="342900"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6pPr>
      <a:lvl7pPr marL="685800"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7pPr>
      <a:lvl8pPr marL="1028700"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8pPr>
      <a:lvl9pPr marL="1371600" algn="l" rtl="0" eaLnBrk="1" fontAlgn="base" hangingPunct="1">
        <a:spcBef>
          <a:spcPct val="0"/>
        </a:spcBef>
        <a:spcAft>
          <a:spcPct val="0"/>
        </a:spcAft>
        <a:defRPr sz="1950" b="1">
          <a:solidFill>
            <a:schemeClr val="tx2"/>
          </a:solidFill>
          <a:latin typeface="Tahoma" charset="0"/>
          <a:ea typeface="ＭＳ Ｐゴシック" charset="-128"/>
          <a:cs typeface="ＭＳ Ｐゴシック" charset="-128"/>
        </a:defRPr>
      </a:lvl9pPr>
    </p:titleStyle>
    <p:bodyStyle>
      <a:lvl1pPr algn="l" rtl="0" eaLnBrk="1" fontAlgn="base" hangingPunct="1">
        <a:lnSpc>
          <a:spcPct val="105000"/>
        </a:lnSpc>
        <a:spcBef>
          <a:spcPct val="40000"/>
        </a:spcBef>
        <a:spcAft>
          <a:spcPct val="0"/>
        </a:spcAft>
        <a:defRPr sz="1200" baseline="0">
          <a:solidFill>
            <a:schemeClr val="tx1"/>
          </a:solidFill>
          <a:latin typeface="Trebuchet MS"/>
          <a:ea typeface="+mn-ea"/>
          <a:cs typeface="+mn-cs"/>
        </a:defRPr>
      </a:lvl1pPr>
      <a:lvl2pPr marL="142875" indent="-120254" algn="l" rtl="0" eaLnBrk="1" fontAlgn="base" hangingPunct="1">
        <a:lnSpc>
          <a:spcPct val="105000"/>
        </a:lnSpc>
        <a:spcBef>
          <a:spcPct val="15000"/>
        </a:spcBef>
        <a:spcAft>
          <a:spcPct val="0"/>
        </a:spcAft>
        <a:buSzPct val="110000"/>
        <a:buChar char="•"/>
        <a:defRPr sz="1050">
          <a:solidFill>
            <a:schemeClr val="tx1"/>
          </a:solidFill>
          <a:latin typeface="Trebuchet MS"/>
          <a:ea typeface="+mn-ea"/>
        </a:defRPr>
      </a:lvl2pPr>
      <a:lvl3pPr marL="321469" indent="-132160" algn="l" rtl="0" eaLnBrk="1" fontAlgn="base" hangingPunct="1">
        <a:lnSpc>
          <a:spcPct val="105000"/>
        </a:lnSpc>
        <a:spcBef>
          <a:spcPct val="5000"/>
        </a:spcBef>
        <a:spcAft>
          <a:spcPct val="0"/>
        </a:spcAft>
        <a:buFont typeface="Lucida Grande"/>
        <a:buChar char="-"/>
        <a:defRPr sz="1050">
          <a:solidFill>
            <a:schemeClr val="tx1"/>
          </a:solidFill>
          <a:latin typeface="Trebuchet MS"/>
          <a:ea typeface="+mn-ea"/>
        </a:defRPr>
      </a:lvl3pPr>
      <a:lvl4pPr marL="425054" indent="-115491" algn="l" rtl="0" eaLnBrk="1" fontAlgn="base" hangingPunct="1">
        <a:lnSpc>
          <a:spcPct val="105000"/>
        </a:lnSpc>
        <a:spcBef>
          <a:spcPct val="0"/>
        </a:spcBef>
        <a:spcAft>
          <a:spcPct val="0"/>
        </a:spcAft>
        <a:buFont typeface="Courier New"/>
        <a:buChar char="o"/>
        <a:defRPr sz="1050">
          <a:solidFill>
            <a:schemeClr val="tx1"/>
          </a:solidFill>
          <a:latin typeface="Trebuchet MS"/>
          <a:ea typeface="+mn-ea"/>
        </a:defRPr>
      </a:lvl4pPr>
      <a:lvl5pPr marL="573881" indent="-120254" algn="l" rtl="0" eaLnBrk="1" fontAlgn="base" hangingPunct="1">
        <a:lnSpc>
          <a:spcPct val="105000"/>
        </a:lnSpc>
        <a:spcBef>
          <a:spcPct val="0"/>
        </a:spcBef>
        <a:spcAft>
          <a:spcPct val="0"/>
        </a:spcAft>
        <a:buFont typeface="Wingdings" charset="2"/>
        <a:buChar char="§"/>
        <a:defRPr sz="1050">
          <a:solidFill>
            <a:schemeClr val="tx1"/>
          </a:solidFill>
          <a:latin typeface="Trebuchet MS"/>
          <a:ea typeface="+mn-ea"/>
        </a:defRPr>
      </a:lvl5pPr>
      <a:lvl6pPr marL="698897" indent="-117872" algn="l" rtl="0" eaLnBrk="1" fontAlgn="base" hangingPunct="1">
        <a:spcBef>
          <a:spcPct val="0"/>
        </a:spcBef>
        <a:spcAft>
          <a:spcPct val="0"/>
        </a:spcAft>
        <a:buFont typeface="Lucida Grande"/>
        <a:buChar char="»"/>
        <a:defRPr sz="1050">
          <a:solidFill>
            <a:schemeClr val="tx1"/>
          </a:solidFill>
          <a:latin typeface="+mn-lt"/>
          <a:ea typeface="+mn-ea"/>
        </a:defRPr>
      </a:lvl6pPr>
      <a:lvl7pPr marL="1545431" indent="-130969" algn="l" rtl="0" eaLnBrk="1" fontAlgn="base" hangingPunct="1">
        <a:spcBef>
          <a:spcPct val="0"/>
        </a:spcBef>
        <a:spcAft>
          <a:spcPct val="0"/>
        </a:spcAft>
        <a:buChar char="–"/>
        <a:defRPr sz="1050">
          <a:solidFill>
            <a:schemeClr val="tx1"/>
          </a:solidFill>
          <a:latin typeface="+mn-lt"/>
          <a:ea typeface="+mn-ea"/>
        </a:defRPr>
      </a:lvl7pPr>
      <a:lvl8pPr marL="1888331" indent="-130969" algn="l" rtl="0" eaLnBrk="1" fontAlgn="base" hangingPunct="1">
        <a:spcBef>
          <a:spcPct val="0"/>
        </a:spcBef>
        <a:spcAft>
          <a:spcPct val="0"/>
        </a:spcAft>
        <a:buChar char="–"/>
        <a:defRPr sz="1050">
          <a:solidFill>
            <a:schemeClr val="tx1"/>
          </a:solidFill>
          <a:latin typeface="+mn-lt"/>
          <a:ea typeface="+mn-ea"/>
        </a:defRPr>
      </a:lvl8pPr>
      <a:lvl9pPr marL="2231231" indent="-130969" algn="l" rtl="0" eaLnBrk="1" fontAlgn="base" hangingPunct="1">
        <a:spcBef>
          <a:spcPct val="0"/>
        </a:spcBef>
        <a:spcAft>
          <a:spcPct val="0"/>
        </a:spcAft>
        <a:buChar char="–"/>
        <a:defRPr sz="105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mailto:info@oceanpines.org" TargetMode="External"/><Relationship Id="rId2" Type="http://schemas.openxmlformats.org/officeDocument/2006/relationships/image" Target="../media/image25.pn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6.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jpg"/><Relationship Id="rId1" Type="http://schemas.openxmlformats.org/officeDocument/2006/relationships/slideLayout" Target="../slideLayouts/slideLayout20.xml"/><Relationship Id="rId4" Type="http://schemas.openxmlformats.org/officeDocument/2006/relationships/image" Target="../media/image59.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6412368-7E6B-4064-B6FA-72DF6DA0C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014FE20-9BCC-4219-A8AD-B1C110BD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1089462" y="976508"/>
            <a:ext cx="4143979" cy="2367221"/>
          </a:xfrm>
        </p:spPr>
        <p:txBody>
          <a:bodyPr>
            <a:normAutofit/>
          </a:bodyPr>
          <a:lstStyle/>
          <a:p>
            <a:r>
              <a:rPr lang="en-US" sz="4700">
                <a:latin typeface="Franklin Gothic Medium" panose="020B0603020102020204" pitchFamily="34" charset="0"/>
              </a:rPr>
              <a:t>Board of Directors Meeting</a:t>
            </a:r>
          </a:p>
        </p:txBody>
      </p:sp>
      <p:sp>
        <p:nvSpPr>
          <p:cNvPr id="4" name="Subtitle 3"/>
          <p:cNvSpPr>
            <a:spLocks noGrp="1"/>
          </p:cNvSpPr>
          <p:nvPr>
            <p:ph type="subTitle" idx="1"/>
          </p:nvPr>
        </p:nvSpPr>
        <p:spPr>
          <a:xfrm>
            <a:off x="1089462" y="3531204"/>
            <a:ext cx="4148190" cy="1606576"/>
          </a:xfrm>
        </p:spPr>
        <p:txBody>
          <a:bodyPr>
            <a:normAutofit/>
          </a:bodyPr>
          <a:lstStyle/>
          <a:p>
            <a:r>
              <a:rPr lang="en-US" sz="2400" dirty="0">
                <a:latin typeface="Franklin Gothic Medium" panose="020B0603020102020204" pitchFamily="34" charset="0"/>
              </a:rPr>
              <a:t>July 21, 2021</a:t>
            </a:r>
          </a:p>
        </p:txBody>
      </p:sp>
      <p:cxnSp>
        <p:nvCxnSpPr>
          <p:cNvPr id="10" name="Straight Connector 16">
            <a:extLst>
              <a:ext uri="{FF2B5EF4-FFF2-40B4-BE49-F238E27FC236}">
                <a16:creationId xmlns:a16="http://schemas.microsoft.com/office/drawing/2014/main" id="{A661C966-C6C8-4667-903D-E68521C35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3" y="3528543"/>
            <a:ext cx="415208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36439133-030D-427C-AADE-2B48B19917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77388" y="482171"/>
            <a:chExt cx="4074533" cy="5149101"/>
          </a:xfrm>
        </p:grpSpPr>
        <p:sp>
          <p:nvSpPr>
            <p:cNvPr id="20" name="Rectangle 19">
              <a:extLst>
                <a:ext uri="{FF2B5EF4-FFF2-40B4-BE49-F238E27FC236}">
                  <a16:creationId xmlns:a16="http://schemas.microsoft.com/office/drawing/2014/main" id="{2C11378B-6628-411A-9A79-CF10232D7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E6BF6A-26B8-45E6-887E-FE78A7984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82388B0B-738B-4313-8674-79D97E74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718" y="977965"/>
            <a:ext cx="2339583"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eeting">
            <a:extLst>
              <a:ext uri="{FF2B5EF4-FFF2-40B4-BE49-F238E27FC236}">
                <a16:creationId xmlns:a16="http://schemas.microsoft.com/office/drawing/2014/main" id="{80607E5A-D77F-43FC-8C0E-97F0202CBC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7279" y="1999767"/>
            <a:ext cx="2099328" cy="2099328"/>
          </a:xfrm>
          <a:prstGeom prst="rect">
            <a:avLst/>
          </a:prstGeom>
        </p:spPr>
      </p:pic>
      <p:pic>
        <p:nvPicPr>
          <p:cNvPr id="25" name="Picture 24">
            <a:extLst>
              <a:ext uri="{FF2B5EF4-FFF2-40B4-BE49-F238E27FC236}">
                <a16:creationId xmlns:a16="http://schemas.microsoft.com/office/drawing/2014/main" id="{6DF84359-5DD6-461B-9519-90AA2F46C1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7" name="Straight Connector 26">
            <a:extLst>
              <a:ext uri="{FF2B5EF4-FFF2-40B4-BE49-F238E27FC236}">
                <a16:creationId xmlns:a16="http://schemas.microsoft.com/office/drawing/2014/main" id="{E90BC892-CE86-41EE-8A3B-2178D5170C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7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F8EF-DF94-4625-A494-1EBF51E525AD}"/>
              </a:ext>
            </a:extLst>
          </p:cNvPr>
          <p:cNvSpPr>
            <a:spLocks noGrp="1"/>
          </p:cNvSpPr>
          <p:nvPr>
            <p:ph type="title"/>
          </p:nvPr>
        </p:nvSpPr>
        <p:spPr/>
        <p:txBody>
          <a:bodyPr>
            <a:normAutofit/>
          </a:bodyPr>
          <a:lstStyle/>
          <a:p>
            <a:r>
              <a:rPr lang="en-US" sz="2400" dirty="0">
                <a:latin typeface="+mn-lt"/>
              </a:rPr>
              <a:t>Ocean Pines Strategic Planning Update</a:t>
            </a:r>
            <a:br>
              <a:rPr lang="en-US" sz="2400" b="1" dirty="0">
                <a:latin typeface="+mn-lt"/>
              </a:rPr>
            </a:br>
            <a:br>
              <a:rPr lang="en-US" sz="2400" b="1" dirty="0">
                <a:latin typeface="+mn-lt"/>
              </a:rPr>
            </a:br>
            <a:r>
              <a:rPr lang="en-US" sz="2400" b="1" dirty="0">
                <a:latin typeface="+mn-lt"/>
              </a:rPr>
              <a:t>Progress To Date</a:t>
            </a:r>
          </a:p>
        </p:txBody>
      </p:sp>
      <p:graphicFrame>
        <p:nvGraphicFramePr>
          <p:cNvPr id="3" name="Diagram 2">
            <a:extLst>
              <a:ext uri="{FF2B5EF4-FFF2-40B4-BE49-F238E27FC236}">
                <a16:creationId xmlns:a16="http://schemas.microsoft.com/office/drawing/2014/main" id="{4370F843-745A-4BDF-9AFE-0A90BB59751E}"/>
              </a:ext>
            </a:extLst>
          </p:cNvPr>
          <p:cNvGraphicFramePr/>
          <p:nvPr>
            <p:extLst>
              <p:ext uri="{D42A27DB-BD31-4B8C-83A1-F6EECF244321}">
                <p14:modId xmlns:p14="http://schemas.microsoft.com/office/powerpoint/2010/main" val="3582863979"/>
              </p:ext>
            </p:extLst>
          </p:nvPr>
        </p:nvGraphicFramePr>
        <p:xfrm>
          <a:off x="430696" y="2000250"/>
          <a:ext cx="6536636" cy="3785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A9D50A9B-3963-4B3A-A1FD-D6C5F4556EC2}"/>
              </a:ext>
            </a:extLst>
          </p:cNvPr>
          <p:cNvGrpSpPr/>
          <p:nvPr/>
        </p:nvGrpSpPr>
        <p:grpSpPr>
          <a:xfrm>
            <a:off x="6755509" y="2901816"/>
            <a:ext cx="1957796" cy="1625600"/>
            <a:chOff x="5513858" y="1625600"/>
            <a:chExt cx="2610395" cy="2167466"/>
          </a:xfrm>
        </p:grpSpPr>
        <p:sp>
          <p:nvSpPr>
            <p:cNvPr id="5" name="Rectangle: Rounded Corners 4">
              <a:extLst>
                <a:ext uri="{FF2B5EF4-FFF2-40B4-BE49-F238E27FC236}">
                  <a16:creationId xmlns:a16="http://schemas.microsoft.com/office/drawing/2014/main" id="{05F54F6C-9B8B-462B-A9E0-74E57E522EB3}"/>
                </a:ext>
              </a:extLst>
            </p:cNvPr>
            <p:cNvSpPr/>
            <p:nvPr/>
          </p:nvSpPr>
          <p:spPr>
            <a:xfrm>
              <a:off x="5513858" y="1625600"/>
              <a:ext cx="2610395" cy="216746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937E23FB-3647-46EC-9444-B55A22C9E3C0}"/>
                </a:ext>
              </a:extLst>
            </p:cNvPr>
            <p:cNvSpPr txBox="1"/>
            <p:nvPr/>
          </p:nvSpPr>
          <p:spPr>
            <a:xfrm>
              <a:off x="5619665" y="1731407"/>
              <a:ext cx="2398781"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Bef>
                  <a:spcPct val="0"/>
                </a:spcBef>
                <a:spcAft>
                  <a:spcPct val="35000"/>
                </a:spcAft>
              </a:pPr>
              <a:r>
                <a:rPr lang="en-US" sz="2100" b="1" dirty="0">
                  <a:solidFill>
                    <a:srgbClr val="FFFFFF"/>
                  </a:solidFill>
                  <a:latin typeface="Franklin Gothic Book" panose="020F0502020204030204"/>
                </a:rPr>
                <a:t>Community and Culture</a:t>
              </a:r>
            </a:p>
            <a:p>
              <a:pPr algn="ctr" defTabSz="933450">
                <a:lnSpc>
                  <a:spcPct val="90000"/>
                </a:lnSpc>
                <a:spcBef>
                  <a:spcPct val="0"/>
                </a:spcBef>
                <a:spcAft>
                  <a:spcPct val="35000"/>
                </a:spcAft>
              </a:pPr>
              <a:r>
                <a:rPr lang="en-US" sz="2100" b="1" dirty="0">
                  <a:solidFill>
                    <a:srgbClr val="FFFFFF"/>
                  </a:solidFill>
                  <a:latin typeface="Franklin Gothic Book" panose="020F0502020204030204"/>
                </a:rPr>
                <a:t>(values)</a:t>
              </a:r>
            </a:p>
            <a:p>
              <a:pPr algn="ctr" defTabSz="933450">
                <a:lnSpc>
                  <a:spcPct val="90000"/>
                </a:lnSpc>
                <a:spcBef>
                  <a:spcPct val="0"/>
                </a:spcBef>
                <a:spcAft>
                  <a:spcPct val="35000"/>
                </a:spcAft>
              </a:pPr>
              <a:r>
                <a:rPr lang="en-US" sz="1500" b="1" dirty="0">
                  <a:solidFill>
                    <a:srgbClr val="000000"/>
                  </a:solidFill>
                  <a:latin typeface="Franklin Gothic Book" panose="020F0502020204030204"/>
                </a:rPr>
                <a:t>May/June</a:t>
              </a:r>
            </a:p>
          </p:txBody>
        </p:sp>
      </p:grpSp>
    </p:spTree>
    <p:extLst>
      <p:ext uri="{BB962C8B-B14F-4D97-AF65-F5344CB8AC3E}">
        <p14:creationId xmlns:p14="http://schemas.microsoft.com/office/powerpoint/2010/main" val="218560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F8EF-DF94-4625-A494-1EBF51E525AD}"/>
              </a:ext>
            </a:extLst>
          </p:cNvPr>
          <p:cNvSpPr>
            <a:spLocks noGrp="1"/>
          </p:cNvSpPr>
          <p:nvPr>
            <p:ph type="title"/>
          </p:nvPr>
        </p:nvSpPr>
        <p:spPr/>
        <p:txBody>
          <a:bodyPr>
            <a:normAutofit/>
          </a:bodyPr>
          <a:lstStyle/>
          <a:p>
            <a:r>
              <a:rPr lang="en-US" sz="2400" dirty="0">
                <a:latin typeface="+mn-lt"/>
              </a:rPr>
              <a:t>Ocean Pines Strategic Planning Update</a:t>
            </a:r>
            <a:br>
              <a:rPr lang="en-US" sz="2400" b="1" dirty="0">
                <a:latin typeface="+mn-lt"/>
              </a:rPr>
            </a:br>
            <a:br>
              <a:rPr lang="en-US" sz="2400" b="1" dirty="0">
                <a:latin typeface="+mn-lt"/>
              </a:rPr>
            </a:br>
            <a:r>
              <a:rPr lang="en-US" sz="2400" b="1" dirty="0">
                <a:latin typeface="+mn-lt"/>
              </a:rPr>
              <a:t>Progress To Date</a:t>
            </a:r>
            <a:endParaRPr lang="en-US" sz="2400" dirty="0">
              <a:latin typeface="+mn-lt"/>
            </a:endParaRPr>
          </a:p>
        </p:txBody>
      </p:sp>
      <p:graphicFrame>
        <p:nvGraphicFramePr>
          <p:cNvPr id="3" name="Diagram 2">
            <a:extLst>
              <a:ext uri="{FF2B5EF4-FFF2-40B4-BE49-F238E27FC236}">
                <a16:creationId xmlns:a16="http://schemas.microsoft.com/office/drawing/2014/main" id="{4370F843-745A-4BDF-9AFE-0A90BB59751E}"/>
              </a:ext>
            </a:extLst>
          </p:cNvPr>
          <p:cNvGraphicFramePr/>
          <p:nvPr>
            <p:extLst>
              <p:ext uri="{D42A27DB-BD31-4B8C-83A1-F6EECF244321}">
                <p14:modId xmlns:p14="http://schemas.microsoft.com/office/powerpoint/2010/main" val="312353584"/>
              </p:ext>
            </p:extLst>
          </p:nvPr>
        </p:nvGraphicFramePr>
        <p:xfrm>
          <a:off x="430696" y="2000250"/>
          <a:ext cx="6536636" cy="3785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A9D50A9B-3963-4B3A-A1FD-D6C5F4556EC2}"/>
              </a:ext>
            </a:extLst>
          </p:cNvPr>
          <p:cNvGrpSpPr/>
          <p:nvPr/>
        </p:nvGrpSpPr>
        <p:grpSpPr>
          <a:xfrm>
            <a:off x="6832238" y="2885944"/>
            <a:ext cx="1957796" cy="1625600"/>
            <a:chOff x="5513858" y="1625600"/>
            <a:chExt cx="2610395" cy="2167466"/>
          </a:xfrm>
        </p:grpSpPr>
        <p:sp>
          <p:nvSpPr>
            <p:cNvPr id="5" name="Rectangle: Rounded Corners 4">
              <a:extLst>
                <a:ext uri="{FF2B5EF4-FFF2-40B4-BE49-F238E27FC236}">
                  <a16:creationId xmlns:a16="http://schemas.microsoft.com/office/drawing/2014/main" id="{05F54F6C-9B8B-462B-A9E0-74E57E522EB3}"/>
                </a:ext>
              </a:extLst>
            </p:cNvPr>
            <p:cNvSpPr/>
            <p:nvPr/>
          </p:nvSpPr>
          <p:spPr>
            <a:xfrm>
              <a:off x="5513858" y="1625600"/>
              <a:ext cx="2610395" cy="216746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937E23FB-3647-46EC-9444-B55A22C9E3C0}"/>
                </a:ext>
              </a:extLst>
            </p:cNvPr>
            <p:cNvSpPr txBox="1"/>
            <p:nvPr/>
          </p:nvSpPr>
          <p:spPr>
            <a:xfrm>
              <a:off x="5619664" y="1731407"/>
              <a:ext cx="2398781"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Bef>
                  <a:spcPct val="0"/>
                </a:spcBef>
                <a:spcAft>
                  <a:spcPct val="35000"/>
                </a:spcAft>
              </a:pPr>
              <a:endParaRPr lang="en-US" sz="2100" b="1" dirty="0">
                <a:solidFill>
                  <a:srgbClr val="000000"/>
                </a:solidFill>
                <a:latin typeface="Franklin Gothic Book" panose="020F0502020204030204"/>
              </a:endParaRPr>
            </a:p>
            <a:p>
              <a:pPr algn="ctr" defTabSz="933450">
                <a:lnSpc>
                  <a:spcPct val="90000"/>
                </a:lnSpc>
                <a:spcBef>
                  <a:spcPct val="0"/>
                </a:spcBef>
                <a:spcAft>
                  <a:spcPct val="35000"/>
                </a:spcAft>
              </a:pPr>
              <a:endParaRPr lang="en-US" b="1" dirty="0">
                <a:solidFill>
                  <a:srgbClr val="FFFFFF"/>
                </a:solidFill>
                <a:latin typeface="Franklin Gothic Book" panose="020F0502020204030204"/>
              </a:endParaRPr>
            </a:p>
            <a:p>
              <a:pPr algn="ctr" defTabSz="933450">
                <a:lnSpc>
                  <a:spcPct val="90000"/>
                </a:lnSpc>
                <a:spcBef>
                  <a:spcPct val="0"/>
                </a:spcBef>
                <a:spcAft>
                  <a:spcPct val="35000"/>
                </a:spcAft>
              </a:pPr>
              <a:endParaRPr lang="en-US" b="1" dirty="0">
                <a:solidFill>
                  <a:srgbClr val="FFFFFF"/>
                </a:solidFill>
                <a:latin typeface="Franklin Gothic Book" panose="020F0502020204030204"/>
              </a:endParaRPr>
            </a:p>
            <a:p>
              <a:pPr algn="ctr" defTabSz="933450">
                <a:lnSpc>
                  <a:spcPct val="90000"/>
                </a:lnSpc>
                <a:spcBef>
                  <a:spcPct val="0"/>
                </a:spcBef>
                <a:spcAft>
                  <a:spcPct val="35000"/>
                </a:spcAft>
              </a:pPr>
              <a:r>
                <a:rPr lang="en-US" b="1" dirty="0">
                  <a:solidFill>
                    <a:srgbClr val="FFFFFF"/>
                  </a:solidFill>
                  <a:latin typeface="Franklin Gothic Book" panose="020F0502020204030204"/>
                </a:rPr>
                <a:t>Summarize Current Situation</a:t>
              </a:r>
            </a:p>
            <a:p>
              <a:pPr algn="ctr" defTabSz="933450">
                <a:lnSpc>
                  <a:spcPct val="90000"/>
                </a:lnSpc>
                <a:spcBef>
                  <a:spcPct val="0"/>
                </a:spcBef>
                <a:spcAft>
                  <a:spcPct val="35000"/>
                </a:spcAft>
              </a:pPr>
              <a:endParaRPr lang="en-US" sz="1500" b="1" dirty="0">
                <a:solidFill>
                  <a:srgbClr val="000000"/>
                </a:solidFill>
                <a:latin typeface="Franklin Gothic Book" panose="020F0502020204030204"/>
              </a:endParaRPr>
            </a:p>
            <a:p>
              <a:pPr algn="ctr" defTabSz="933450">
                <a:lnSpc>
                  <a:spcPct val="90000"/>
                </a:lnSpc>
                <a:spcBef>
                  <a:spcPct val="0"/>
                </a:spcBef>
                <a:spcAft>
                  <a:spcPct val="35000"/>
                </a:spcAft>
              </a:pPr>
              <a:endParaRPr lang="en-US" sz="1500" b="1" dirty="0">
                <a:solidFill>
                  <a:srgbClr val="000000"/>
                </a:solidFill>
                <a:latin typeface="Franklin Gothic Book" panose="020F0502020204030204"/>
              </a:endParaRPr>
            </a:p>
            <a:p>
              <a:pPr algn="ctr" defTabSz="933450">
                <a:lnSpc>
                  <a:spcPct val="90000"/>
                </a:lnSpc>
                <a:spcBef>
                  <a:spcPct val="0"/>
                </a:spcBef>
                <a:spcAft>
                  <a:spcPct val="35000"/>
                </a:spcAft>
              </a:pPr>
              <a:r>
                <a:rPr lang="en-US" sz="1500" b="1" dirty="0">
                  <a:solidFill>
                    <a:srgbClr val="000000"/>
                  </a:solidFill>
                  <a:latin typeface="Franklin Gothic Book" panose="020F0502020204030204"/>
                </a:rPr>
                <a:t>TBD**</a:t>
              </a:r>
            </a:p>
          </p:txBody>
        </p:sp>
      </p:grpSp>
      <p:sp>
        <p:nvSpPr>
          <p:cNvPr id="10" name="TextBox 9">
            <a:extLst>
              <a:ext uri="{FF2B5EF4-FFF2-40B4-BE49-F238E27FC236}">
                <a16:creationId xmlns:a16="http://schemas.microsoft.com/office/drawing/2014/main" id="{E4613E9B-7C6C-4CCF-9D9C-FC0E7E0C2DD2}"/>
              </a:ext>
            </a:extLst>
          </p:cNvPr>
          <p:cNvSpPr txBox="1"/>
          <p:nvPr/>
        </p:nvSpPr>
        <p:spPr>
          <a:xfrm>
            <a:off x="430696" y="4944528"/>
            <a:ext cx="7976535" cy="646331"/>
          </a:xfrm>
          <a:prstGeom prst="rect">
            <a:avLst/>
          </a:prstGeom>
          <a:noFill/>
        </p:spPr>
        <p:txBody>
          <a:bodyPr wrap="square" rtlCol="0">
            <a:spAutoFit/>
          </a:bodyPr>
          <a:lstStyle/>
          <a:p>
            <a:pPr defTabSz="685800"/>
            <a:r>
              <a:rPr lang="en-US" b="1" dirty="0">
                <a:solidFill>
                  <a:srgbClr val="000000"/>
                </a:solidFill>
                <a:latin typeface="Franklin Gothic Book" panose="020F0502020204030204"/>
              </a:rPr>
              <a:t>* Survey Results will be shared at future Town Hall Meeting</a:t>
            </a:r>
          </a:p>
          <a:p>
            <a:pPr defTabSz="685800"/>
            <a:r>
              <a:rPr lang="en-US" b="1" dirty="0">
                <a:solidFill>
                  <a:srgbClr val="000000"/>
                </a:solidFill>
                <a:latin typeface="Franklin Gothic Book" panose="020F0502020204030204"/>
              </a:rPr>
              <a:t>**Timing dependent on survey completion</a:t>
            </a:r>
          </a:p>
        </p:txBody>
      </p:sp>
      <p:sp>
        <p:nvSpPr>
          <p:cNvPr id="14" name="TextBox 13">
            <a:extLst>
              <a:ext uri="{FF2B5EF4-FFF2-40B4-BE49-F238E27FC236}">
                <a16:creationId xmlns:a16="http://schemas.microsoft.com/office/drawing/2014/main" id="{6E9CF52E-90E6-4C9C-B57E-0D6CA28FA1D5}"/>
              </a:ext>
            </a:extLst>
          </p:cNvPr>
          <p:cNvSpPr txBox="1"/>
          <p:nvPr/>
        </p:nvSpPr>
        <p:spPr>
          <a:xfrm>
            <a:off x="941460" y="4496397"/>
            <a:ext cx="915635" cy="323165"/>
          </a:xfrm>
          <a:prstGeom prst="rect">
            <a:avLst/>
          </a:prstGeom>
          <a:noFill/>
        </p:spPr>
        <p:txBody>
          <a:bodyPr wrap="none" rtlCol="0">
            <a:spAutoFit/>
          </a:bodyPr>
          <a:lstStyle/>
          <a:p>
            <a:pPr defTabSz="685800"/>
            <a:r>
              <a:rPr lang="en-US" sz="1500" b="1" dirty="0">
                <a:solidFill>
                  <a:srgbClr val="000000"/>
                </a:solidFill>
                <a:latin typeface="Franklin Gothic Book" panose="020F0502020204030204"/>
              </a:rPr>
              <a:t>June-July</a:t>
            </a:r>
          </a:p>
        </p:txBody>
      </p:sp>
      <p:sp>
        <p:nvSpPr>
          <p:cNvPr id="16" name="TextBox 15">
            <a:extLst>
              <a:ext uri="{FF2B5EF4-FFF2-40B4-BE49-F238E27FC236}">
                <a16:creationId xmlns:a16="http://schemas.microsoft.com/office/drawing/2014/main" id="{FB3E3570-E9D8-416C-81A7-E8A9A384495D}"/>
              </a:ext>
            </a:extLst>
          </p:cNvPr>
          <p:cNvSpPr txBox="1"/>
          <p:nvPr/>
        </p:nvSpPr>
        <p:spPr>
          <a:xfrm>
            <a:off x="2450902" y="4511544"/>
            <a:ext cx="1921103" cy="323165"/>
          </a:xfrm>
          <a:prstGeom prst="rect">
            <a:avLst/>
          </a:prstGeom>
          <a:noFill/>
        </p:spPr>
        <p:txBody>
          <a:bodyPr wrap="none" rtlCol="0">
            <a:spAutoFit/>
          </a:bodyPr>
          <a:lstStyle/>
          <a:p>
            <a:pPr defTabSz="685800"/>
            <a:r>
              <a:rPr lang="en-US" sz="1500" b="1" dirty="0">
                <a:solidFill>
                  <a:srgbClr val="000000"/>
                </a:solidFill>
                <a:latin typeface="Franklin Gothic Book" panose="020F0502020204030204"/>
              </a:rPr>
              <a:t>Late August-October?</a:t>
            </a:r>
          </a:p>
        </p:txBody>
      </p:sp>
      <p:sp>
        <p:nvSpPr>
          <p:cNvPr id="18" name="TextBox 17">
            <a:extLst>
              <a:ext uri="{FF2B5EF4-FFF2-40B4-BE49-F238E27FC236}">
                <a16:creationId xmlns:a16="http://schemas.microsoft.com/office/drawing/2014/main" id="{5FABEE27-DC8D-4D66-BCEB-788BBEBA362A}"/>
              </a:ext>
            </a:extLst>
          </p:cNvPr>
          <p:cNvSpPr txBox="1"/>
          <p:nvPr/>
        </p:nvSpPr>
        <p:spPr>
          <a:xfrm>
            <a:off x="4967930" y="4503609"/>
            <a:ext cx="1018484" cy="323165"/>
          </a:xfrm>
          <a:prstGeom prst="rect">
            <a:avLst/>
          </a:prstGeom>
          <a:noFill/>
        </p:spPr>
        <p:txBody>
          <a:bodyPr wrap="none" rtlCol="0">
            <a:spAutoFit/>
          </a:bodyPr>
          <a:lstStyle/>
          <a:p>
            <a:pPr defTabSz="685800"/>
            <a:r>
              <a:rPr lang="en-US" sz="1500" b="1" dirty="0">
                <a:solidFill>
                  <a:srgbClr val="000000"/>
                </a:solidFill>
                <a:latin typeface="Franklin Gothic Book" panose="020F0502020204030204"/>
              </a:rPr>
              <a:t>November</a:t>
            </a:r>
          </a:p>
        </p:txBody>
      </p:sp>
    </p:spTree>
    <p:extLst>
      <p:ext uri="{BB962C8B-B14F-4D97-AF65-F5344CB8AC3E}">
        <p14:creationId xmlns:p14="http://schemas.microsoft.com/office/powerpoint/2010/main" val="291281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F8EF-DF94-4625-A494-1EBF51E525AD}"/>
              </a:ext>
            </a:extLst>
          </p:cNvPr>
          <p:cNvSpPr>
            <a:spLocks noGrp="1"/>
          </p:cNvSpPr>
          <p:nvPr>
            <p:ph type="title"/>
          </p:nvPr>
        </p:nvSpPr>
        <p:spPr/>
        <p:txBody>
          <a:bodyPr>
            <a:normAutofit/>
          </a:bodyPr>
          <a:lstStyle/>
          <a:p>
            <a:r>
              <a:rPr lang="en-US" sz="2400" dirty="0">
                <a:latin typeface="+mn-lt"/>
              </a:rPr>
              <a:t>Ocean Pines Strategic Planning Update</a:t>
            </a:r>
            <a:br>
              <a:rPr lang="en-US" sz="2400" b="1" dirty="0">
                <a:latin typeface="+mn-lt"/>
              </a:rPr>
            </a:br>
            <a:br>
              <a:rPr lang="en-US" sz="2400" b="1" dirty="0">
                <a:latin typeface="+mn-lt"/>
              </a:rPr>
            </a:br>
            <a:r>
              <a:rPr lang="en-US" sz="2400" b="1" dirty="0">
                <a:latin typeface="+mn-lt"/>
              </a:rPr>
              <a:t>Timing/Next Steps</a:t>
            </a:r>
            <a:endParaRPr lang="en-US" sz="2400" dirty="0">
              <a:latin typeface="+mn-lt"/>
            </a:endParaRPr>
          </a:p>
        </p:txBody>
      </p:sp>
      <p:graphicFrame>
        <p:nvGraphicFramePr>
          <p:cNvPr id="3" name="Diagram 2">
            <a:extLst>
              <a:ext uri="{FF2B5EF4-FFF2-40B4-BE49-F238E27FC236}">
                <a16:creationId xmlns:a16="http://schemas.microsoft.com/office/drawing/2014/main" id="{4370F843-745A-4BDF-9AFE-0A90BB59751E}"/>
              </a:ext>
            </a:extLst>
          </p:cNvPr>
          <p:cNvGraphicFramePr/>
          <p:nvPr/>
        </p:nvGraphicFramePr>
        <p:xfrm>
          <a:off x="430696" y="2000250"/>
          <a:ext cx="6536636" cy="3785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E4613E9B-7C6C-4CCF-9D9C-FC0E7E0C2DD2}"/>
              </a:ext>
            </a:extLst>
          </p:cNvPr>
          <p:cNvSpPr txBox="1"/>
          <p:nvPr/>
        </p:nvSpPr>
        <p:spPr>
          <a:xfrm>
            <a:off x="583733" y="5095837"/>
            <a:ext cx="7976535" cy="369332"/>
          </a:xfrm>
          <a:prstGeom prst="rect">
            <a:avLst/>
          </a:prstGeom>
          <a:noFill/>
        </p:spPr>
        <p:txBody>
          <a:bodyPr wrap="square" rtlCol="0">
            <a:spAutoFit/>
          </a:bodyPr>
          <a:lstStyle/>
          <a:p>
            <a:pPr defTabSz="685800"/>
            <a:r>
              <a:rPr lang="en-US" b="1" dirty="0">
                <a:solidFill>
                  <a:srgbClr val="000000"/>
                </a:solidFill>
                <a:latin typeface="Franklin Gothic Book" panose="020F0502020204030204"/>
              </a:rPr>
              <a:t>*Timing dependent on survey completion</a:t>
            </a:r>
          </a:p>
        </p:txBody>
      </p:sp>
      <p:sp>
        <p:nvSpPr>
          <p:cNvPr id="14" name="TextBox 13">
            <a:extLst>
              <a:ext uri="{FF2B5EF4-FFF2-40B4-BE49-F238E27FC236}">
                <a16:creationId xmlns:a16="http://schemas.microsoft.com/office/drawing/2014/main" id="{6E9CF52E-90E6-4C9C-B57E-0D6CA28FA1D5}"/>
              </a:ext>
            </a:extLst>
          </p:cNvPr>
          <p:cNvSpPr txBox="1"/>
          <p:nvPr/>
        </p:nvSpPr>
        <p:spPr>
          <a:xfrm>
            <a:off x="1075623" y="4493313"/>
            <a:ext cx="1130694" cy="323165"/>
          </a:xfrm>
          <a:prstGeom prst="rect">
            <a:avLst/>
          </a:prstGeom>
          <a:noFill/>
        </p:spPr>
        <p:txBody>
          <a:bodyPr wrap="none" rtlCol="0">
            <a:spAutoFit/>
          </a:bodyPr>
          <a:lstStyle/>
          <a:p>
            <a:pPr defTabSz="685800"/>
            <a:r>
              <a:rPr lang="en-US" sz="1500" b="1" dirty="0">
                <a:solidFill>
                  <a:srgbClr val="000000"/>
                </a:solidFill>
                <a:latin typeface="Franklin Gothic Book" panose="020F0502020204030204"/>
              </a:rPr>
              <a:t>*November</a:t>
            </a:r>
          </a:p>
        </p:txBody>
      </p:sp>
      <p:sp>
        <p:nvSpPr>
          <p:cNvPr id="16" name="TextBox 15">
            <a:extLst>
              <a:ext uri="{FF2B5EF4-FFF2-40B4-BE49-F238E27FC236}">
                <a16:creationId xmlns:a16="http://schemas.microsoft.com/office/drawing/2014/main" id="{FB3E3570-E9D8-416C-81A7-E8A9A384495D}"/>
              </a:ext>
            </a:extLst>
          </p:cNvPr>
          <p:cNvSpPr txBox="1"/>
          <p:nvPr/>
        </p:nvSpPr>
        <p:spPr>
          <a:xfrm>
            <a:off x="2968529" y="4481563"/>
            <a:ext cx="1140056" cy="323165"/>
          </a:xfrm>
          <a:prstGeom prst="rect">
            <a:avLst/>
          </a:prstGeom>
          <a:noFill/>
        </p:spPr>
        <p:txBody>
          <a:bodyPr wrap="none" rtlCol="0">
            <a:spAutoFit/>
          </a:bodyPr>
          <a:lstStyle/>
          <a:p>
            <a:pPr defTabSz="685800"/>
            <a:r>
              <a:rPr lang="en-US" sz="1500" b="1" dirty="0">
                <a:solidFill>
                  <a:srgbClr val="000000"/>
                </a:solidFill>
                <a:latin typeface="Franklin Gothic Book" panose="020F0502020204030204"/>
              </a:rPr>
              <a:t>*December</a:t>
            </a:r>
          </a:p>
        </p:txBody>
      </p:sp>
      <p:sp>
        <p:nvSpPr>
          <p:cNvPr id="18" name="TextBox 17">
            <a:extLst>
              <a:ext uri="{FF2B5EF4-FFF2-40B4-BE49-F238E27FC236}">
                <a16:creationId xmlns:a16="http://schemas.microsoft.com/office/drawing/2014/main" id="{5FABEE27-DC8D-4D66-BCEB-788BBEBA362A}"/>
              </a:ext>
            </a:extLst>
          </p:cNvPr>
          <p:cNvSpPr txBox="1"/>
          <p:nvPr/>
        </p:nvSpPr>
        <p:spPr>
          <a:xfrm>
            <a:off x="4967931" y="4479738"/>
            <a:ext cx="932563" cy="323165"/>
          </a:xfrm>
          <a:prstGeom prst="rect">
            <a:avLst/>
          </a:prstGeom>
          <a:noFill/>
        </p:spPr>
        <p:txBody>
          <a:bodyPr wrap="none" rtlCol="0">
            <a:spAutoFit/>
          </a:bodyPr>
          <a:lstStyle/>
          <a:p>
            <a:pPr defTabSz="685800"/>
            <a:r>
              <a:rPr lang="en-US" sz="1500" b="1" dirty="0">
                <a:solidFill>
                  <a:srgbClr val="000000"/>
                </a:solidFill>
                <a:latin typeface="Franklin Gothic Book" panose="020F0502020204030204"/>
              </a:rPr>
              <a:t>*January</a:t>
            </a:r>
          </a:p>
        </p:txBody>
      </p:sp>
    </p:spTree>
    <p:extLst>
      <p:ext uri="{BB962C8B-B14F-4D97-AF65-F5344CB8AC3E}">
        <p14:creationId xmlns:p14="http://schemas.microsoft.com/office/powerpoint/2010/main" val="2715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9483-0E79-4B97-BD99-73623BBE0E4B}"/>
              </a:ext>
            </a:extLst>
          </p:cNvPr>
          <p:cNvSpPr>
            <a:spLocks noGrp="1"/>
          </p:cNvSpPr>
          <p:nvPr>
            <p:ph type="title"/>
          </p:nvPr>
        </p:nvSpPr>
        <p:spPr/>
        <p:txBody>
          <a:bodyPr>
            <a:normAutofit/>
          </a:bodyPr>
          <a:lstStyle/>
          <a:p>
            <a:r>
              <a:rPr lang="en-US" sz="2400" dirty="0">
                <a:latin typeface="+mn-lt"/>
              </a:rPr>
              <a:t>Ocean Pines Strategic Planning Update</a:t>
            </a:r>
            <a:br>
              <a:rPr lang="en-US" sz="2400" b="1" dirty="0">
                <a:latin typeface="+mn-lt"/>
              </a:rPr>
            </a:br>
            <a:br>
              <a:rPr lang="en-US" sz="2400" b="1" dirty="0">
                <a:latin typeface="+mn-lt"/>
              </a:rPr>
            </a:br>
            <a:r>
              <a:rPr lang="en-US" sz="2400" b="1" dirty="0">
                <a:latin typeface="+mn-lt"/>
              </a:rPr>
              <a:t>Property Owner/Resident Survey</a:t>
            </a:r>
            <a:endParaRPr lang="en-US" sz="2400" dirty="0">
              <a:latin typeface="+mn-lt"/>
            </a:endParaRPr>
          </a:p>
        </p:txBody>
      </p:sp>
      <p:sp>
        <p:nvSpPr>
          <p:cNvPr id="3" name="Content Placeholder 2">
            <a:extLst>
              <a:ext uri="{FF2B5EF4-FFF2-40B4-BE49-F238E27FC236}">
                <a16:creationId xmlns:a16="http://schemas.microsoft.com/office/drawing/2014/main" id="{55B4207A-FC0D-494C-8B24-9BFB33FB838C}"/>
              </a:ext>
            </a:extLst>
          </p:cNvPr>
          <p:cNvSpPr>
            <a:spLocks noGrp="1"/>
          </p:cNvSpPr>
          <p:nvPr>
            <p:ph sz="half" idx="1"/>
          </p:nvPr>
        </p:nvSpPr>
        <p:spPr>
          <a:xfrm>
            <a:off x="566530" y="2343312"/>
            <a:ext cx="3690512" cy="3125694"/>
          </a:xfrm>
        </p:spPr>
        <p:txBody>
          <a:bodyPr>
            <a:normAutofit fontScale="62500" lnSpcReduction="20000"/>
          </a:bodyPr>
          <a:lstStyle/>
          <a:p>
            <a:pPr algn="ctr"/>
            <a:r>
              <a:rPr lang="en-US" sz="2175" b="1" dirty="0"/>
              <a:t>Previous Survey</a:t>
            </a:r>
          </a:p>
          <a:p>
            <a:pPr>
              <a:buFont typeface="Arial" panose="020B0604020202020204" pitchFamily="34" charset="0"/>
              <a:buChar char="•"/>
            </a:pPr>
            <a:r>
              <a:rPr lang="en-US" b="1" dirty="0"/>
              <a:t> </a:t>
            </a:r>
            <a:r>
              <a:rPr lang="en-US" sz="1950" b="1" dirty="0"/>
              <a:t>Timing</a:t>
            </a:r>
            <a:r>
              <a:rPr lang="en-US" sz="1950" dirty="0"/>
              <a:t>: Summer-November-</a:t>
            </a:r>
            <a:r>
              <a:rPr lang="en-US" sz="2175" b="1" dirty="0"/>
              <a:t>2018</a:t>
            </a:r>
          </a:p>
          <a:p>
            <a:pPr>
              <a:buFont typeface="Arial" panose="020B0604020202020204" pitchFamily="34" charset="0"/>
              <a:buChar char="•"/>
            </a:pPr>
            <a:r>
              <a:rPr lang="en-US" sz="1950" dirty="0"/>
              <a:t> </a:t>
            </a:r>
            <a:r>
              <a:rPr lang="en-US" sz="1950" b="1" dirty="0"/>
              <a:t>Execution: </a:t>
            </a:r>
            <a:r>
              <a:rPr lang="en-US" sz="2175" b="1" dirty="0"/>
              <a:t>Mail only</a:t>
            </a:r>
          </a:p>
          <a:p>
            <a:pPr>
              <a:buFont typeface="Arial" panose="020B0604020202020204" pitchFamily="34" charset="0"/>
              <a:buChar char="•"/>
            </a:pPr>
            <a:r>
              <a:rPr lang="en-US" sz="1950" dirty="0"/>
              <a:t> </a:t>
            </a:r>
            <a:r>
              <a:rPr lang="en-US" sz="1950" b="1" dirty="0"/>
              <a:t>Estimated Cost:  </a:t>
            </a:r>
            <a:r>
              <a:rPr lang="en-US" sz="1950" dirty="0"/>
              <a:t>?? Mailing would have been </a:t>
            </a:r>
            <a:r>
              <a:rPr lang="en-US" sz="2175" b="1" dirty="0"/>
              <a:t>Min. of $8,000 </a:t>
            </a:r>
          </a:p>
          <a:p>
            <a:pPr>
              <a:buFont typeface="Arial" panose="020B0604020202020204" pitchFamily="34" charset="0"/>
              <a:buChar char="•"/>
            </a:pPr>
            <a:r>
              <a:rPr lang="en-US" sz="1950" b="1" dirty="0"/>
              <a:t>#  of Questions: </a:t>
            </a:r>
            <a:r>
              <a:rPr lang="en-US" sz="2175" b="1" dirty="0"/>
              <a:t>32</a:t>
            </a:r>
            <a:r>
              <a:rPr lang="en-US" sz="1950" dirty="0"/>
              <a:t>;  many with multiple parts and </a:t>
            </a:r>
            <a:r>
              <a:rPr lang="en-US" sz="2175" b="1" dirty="0"/>
              <a:t>extensive “other” </a:t>
            </a:r>
            <a:r>
              <a:rPr lang="en-US" sz="1950" dirty="0"/>
              <a:t>answers</a:t>
            </a:r>
          </a:p>
          <a:p>
            <a:pPr>
              <a:buFont typeface="Arial" panose="020B0604020202020204" pitchFamily="34" charset="0"/>
              <a:buChar char="•"/>
            </a:pPr>
            <a:r>
              <a:rPr lang="en-US" sz="1950" b="1" dirty="0"/>
              <a:t>Estimated Time to Complete: </a:t>
            </a:r>
            <a:r>
              <a:rPr lang="en-US" sz="1950" dirty="0"/>
              <a:t>???</a:t>
            </a:r>
          </a:p>
          <a:p>
            <a:pPr>
              <a:buFont typeface="Arial" panose="020B0604020202020204" pitchFamily="34" charset="0"/>
              <a:buChar char="•"/>
            </a:pPr>
            <a:r>
              <a:rPr lang="en-US" sz="1950" b="1" dirty="0"/>
              <a:t># of completed surveys: </a:t>
            </a:r>
            <a:r>
              <a:rPr lang="en-US" sz="2175" b="1" dirty="0"/>
              <a:t>1,773</a:t>
            </a:r>
            <a:r>
              <a:rPr lang="en-US" sz="1950" dirty="0"/>
              <a:t>; 2% &lt; 39 years old; not enough part time residents</a:t>
            </a:r>
          </a:p>
          <a:p>
            <a:pPr>
              <a:buFont typeface="Arial" panose="020B0604020202020204" pitchFamily="34" charset="0"/>
              <a:buChar char="•"/>
            </a:pPr>
            <a:endParaRPr lang="en-US" b="1" dirty="0"/>
          </a:p>
        </p:txBody>
      </p:sp>
      <p:sp>
        <p:nvSpPr>
          <p:cNvPr id="4" name="Content Placeholder 3">
            <a:extLst>
              <a:ext uri="{FF2B5EF4-FFF2-40B4-BE49-F238E27FC236}">
                <a16:creationId xmlns:a16="http://schemas.microsoft.com/office/drawing/2014/main" id="{A96BB2DA-804C-4A7C-9DBA-42C503A26237}"/>
              </a:ext>
            </a:extLst>
          </p:cNvPr>
          <p:cNvSpPr>
            <a:spLocks noGrp="1"/>
          </p:cNvSpPr>
          <p:nvPr>
            <p:ph sz="half" idx="2"/>
          </p:nvPr>
        </p:nvSpPr>
        <p:spPr>
          <a:xfrm>
            <a:off x="4886958" y="2343312"/>
            <a:ext cx="3849538" cy="3125695"/>
          </a:xfrm>
        </p:spPr>
        <p:txBody>
          <a:bodyPr>
            <a:normAutofit fontScale="62500" lnSpcReduction="20000"/>
          </a:bodyPr>
          <a:lstStyle/>
          <a:p>
            <a:pPr algn="ctr">
              <a:buFont typeface="Arial" panose="020B0604020202020204" pitchFamily="34" charset="0"/>
              <a:buChar char="•"/>
            </a:pPr>
            <a:r>
              <a:rPr lang="en-US" sz="2175" b="1" dirty="0"/>
              <a:t>Current Planned Survey</a:t>
            </a:r>
          </a:p>
          <a:p>
            <a:pPr>
              <a:buFont typeface="Arial" panose="020B0604020202020204" pitchFamily="34" charset="0"/>
              <a:buChar char="•"/>
            </a:pPr>
            <a:r>
              <a:rPr lang="en-US" sz="1950" b="1" dirty="0"/>
              <a:t>Timing; </a:t>
            </a:r>
            <a:r>
              <a:rPr lang="en-US" sz="1950" dirty="0"/>
              <a:t>Late August-Oct./Nov, </a:t>
            </a:r>
            <a:r>
              <a:rPr lang="en-US" sz="2175" b="1" dirty="0"/>
              <a:t>2021</a:t>
            </a:r>
          </a:p>
          <a:p>
            <a:pPr>
              <a:buFont typeface="Arial" panose="020B0604020202020204" pitchFamily="34" charset="0"/>
              <a:buChar char="•"/>
            </a:pPr>
            <a:r>
              <a:rPr lang="en-US" sz="1950" dirty="0"/>
              <a:t> </a:t>
            </a:r>
            <a:r>
              <a:rPr lang="en-US" sz="1950" b="1" dirty="0"/>
              <a:t>Execution: </a:t>
            </a:r>
            <a:r>
              <a:rPr lang="en-US" sz="2175" b="1" dirty="0"/>
              <a:t>Hybrid</a:t>
            </a:r>
            <a:r>
              <a:rPr lang="en-US" sz="1950" dirty="0"/>
              <a:t>-Online, hard copy available at key locations/on request</a:t>
            </a:r>
          </a:p>
          <a:p>
            <a:pPr>
              <a:buFont typeface="Arial" panose="020B0604020202020204" pitchFamily="34" charset="0"/>
              <a:buChar char="•"/>
            </a:pPr>
            <a:r>
              <a:rPr lang="en-US" sz="1950" dirty="0"/>
              <a:t> </a:t>
            </a:r>
            <a:r>
              <a:rPr lang="en-US" sz="1950" b="1" dirty="0"/>
              <a:t>Estimated Cost: </a:t>
            </a:r>
            <a:r>
              <a:rPr lang="en-US" sz="2400" b="1" dirty="0"/>
              <a:t>$1,500-$3,000</a:t>
            </a:r>
          </a:p>
          <a:p>
            <a:pPr>
              <a:buFont typeface="Arial" panose="020B0604020202020204" pitchFamily="34" charset="0"/>
              <a:buChar char="•"/>
            </a:pPr>
            <a:r>
              <a:rPr lang="en-US" sz="1950" b="1" dirty="0"/>
              <a:t>#  of Questions: </a:t>
            </a:r>
            <a:r>
              <a:rPr lang="en-US" sz="2175" b="1" dirty="0"/>
              <a:t>Currently 15</a:t>
            </a:r>
            <a:r>
              <a:rPr lang="en-US" sz="1950" dirty="0"/>
              <a:t>, 7 with multiple parts</a:t>
            </a:r>
          </a:p>
          <a:p>
            <a:pPr>
              <a:buFont typeface="Arial" panose="020B0604020202020204" pitchFamily="34" charset="0"/>
              <a:buChar char="•"/>
            </a:pPr>
            <a:r>
              <a:rPr lang="en-US" sz="1950" b="1" dirty="0"/>
              <a:t>Estimated Time to Complete: </a:t>
            </a:r>
            <a:r>
              <a:rPr lang="en-US" sz="2175" b="1" dirty="0"/>
              <a:t>15-20 minutes max</a:t>
            </a:r>
          </a:p>
          <a:p>
            <a:pPr>
              <a:buFont typeface="Arial" panose="020B0604020202020204" pitchFamily="34" charset="0"/>
              <a:buChar char="•"/>
            </a:pPr>
            <a:r>
              <a:rPr lang="en-US" sz="1950" b="1" dirty="0"/>
              <a:t># of completed surveys: </a:t>
            </a:r>
            <a:r>
              <a:rPr lang="en-US" sz="1950" dirty="0"/>
              <a:t>Will be </a:t>
            </a:r>
            <a:r>
              <a:rPr lang="en-US" sz="2175" b="1" dirty="0"/>
              <a:t>setting targets by key demographic</a:t>
            </a:r>
            <a:r>
              <a:rPr lang="en-US" sz="2175" dirty="0"/>
              <a:t> </a:t>
            </a:r>
            <a:r>
              <a:rPr lang="en-US" sz="1950" dirty="0"/>
              <a:t>including full time residents, part time residents, families with children, etc.</a:t>
            </a:r>
          </a:p>
        </p:txBody>
      </p:sp>
    </p:spTree>
    <p:extLst>
      <p:ext uri="{BB962C8B-B14F-4D97-AF65-F5344CB8AC3E}">
        <p14:creationId xmlns:p14="http://schemas.microsoft.com/office/powerpoint/2010/main" val="122909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F18B-6600-4B8C-97BB-BD82B71EF945}"/>
              </a:ext>
            </a:extLst>
          </p:cNvPr>
          <p:cNvSpPr>
            <a:spLocks noGrp="1"/>
          </p:cNvSpPr>
          <p:nvPr>
            <p:ph type="title"/>
          </p:nvPr>
        </p:nvSpPr>
        <p:spPr/>
        <p:txBody>
          <a:bodyPr>
            <a:normAutofit/>
          </a:bodyPr>
          <a:lstStyle/>
          <a:p>
            <a:r>
              <a:rPr lang="en-US" sz="2400" dirty="0">
                <a:latin typeface="+mn-lt"/>
              </a:rPr>
              <a:t>Ocean Pines Strategic Planning Update</a:t>
            </a:r>
            <a:br>
              <a:rPr lang="en-US" sz="2400" b="1" dirty="0">
                <a:latin typeface="+mn-lt"/>
              </a:rPr>
            </a:br>
            <a:br>
              <a:rPr lang="en-US" sz="2400" b="1" dirty="0">
                <a:latin typeface="+mn-lt"/>
              </a:rPr>
            </a:br>
            <a:r>
              <a:rPr lang="en-US" sz="2400" b="1" dirty="0">
                <a:latin typeface="+mn-lt"/>
              </a:rPr>
              <a:t>Property Owner/Resident Survey</a:t>
            </a:r>
            <a:endParaRPr lang="en-US" sz="2400" dirty="0">
              <a:latin typeface="+mn-lt"/>
            </a:endParaRPr>
          </a:p>
        </p:txBody>
      </p:sp>
      <p:sp>
        <p:nvSpPr>
          <p:cNvPr id="5" name="TextBox 4">
            <a:extLst>
              <a:ext uri="{FF2B5EF4-FFF2-40B4-BE49-F238E27FC236}">
                <a16:creationId xmlns:a16="http://schemas.microsoft.com/office/drawing/2014/main" id="{7AEBBED0-884C-4111-9F74-0660217BDBA2}"/>
              </a:ext>
            </a:extLst>
          </p:cNvPr>
          <p:cNvSpPr txBox="1"/>
          <p:nvPr/>
        </p:nvSpPr>
        <p:spPr>
          <a:xfrm>
            <a:off x="1480739" y="2794005"/>
            <a:ext cx="6228243" cy="2400657"/>
          </a:xfrm>
          <a:prstGeom prst="rect">
            <a:avLst/>
          </a:prstGeom>
          <a:noFill/>
        </p:spPr>
        <p:txBody>
          <a:bodyPr wrap="square" rtlCol="0">
            <a:spAutoFit/>
          </a:bodyPr>
          <a:lstStyle/>
          <a:p>
            <a:pPr defTabSz="685800"/>
            <a:r>
              <a:rPr lang="en-US" sz="2100" b="1" dirty="0">
                <a:solidFill>
                  <a:srgbClr val="000000"/>
                </a:solidFill>
                <a:latin typeface="Franklin Gothic Book" panose="020F0502020204030204"/>
              </a:rPr>
              <a:t>We welcome any/all property owner/resident, OPA staff/employee and BOD questions for the survey.</a:t>
            </a:r>
          </a:p>
          <a:p>
            <a:pPr defTabSz="685800"/>
            <a:endParaRPr lang="en-US" sz="2100" b="1" dirty="0">
              <a:solidFill>
                <a:srgbClr val="000000"/>
              </a:solidFill>
              <a:latin typeface="Franklin Gothic Book" panose="020F0502020204030204"/>
            </a:endParaRPr>
          </a:p>
          <a:p>
            <a:pPr defTabSz="685800"/>
            <a:r>
              <a:rPr lang="en-US" sz="2100" b="1" dirty="0">
                <a:solidFill>
                  <a:srgbClr val="000000"/>
                </a:solidFill>
                <a:latin typeface="Franklin Gothic Book" panose="020F0502020204030204"/>
              </a:rPr>
              <a:t>Email: bmcgorry1079@gmail.com by </a:t>
            </a:r>
            <a:r>
              <a:rPr lang="en-US" sz="2400" b="1" dirty="0">
                <a:solidFill>
                  <a:srgbClr val="000000"/>
                </a:solidFill>
                <a:latin typeface="Franklin Gothic Book" panose="020F0502020204030204"/>
              </a:rPr>
              <a:t>7/28/21</a:t>
            </a:r>
          </a:p>
          <a:p>
            <a:pPr defTabSz="685800"/>
            <a:endParaRPr lang="en-US" sz="2100" b="1" dirty="0">
              <a:solidFill>
                <a:srgbClr val="000000"/>
              </a:solidFill>
              <a:latin typeface="Franklin Gothic Book" panose="020F0502020204030204"/>
            </a:endParaRPr>
          </a:p>
          <a:p>
            <a:pPr defTabSz="685800"/>
            <a:r>
              <a:rPr lang="en-US" sz="2100" b="1" dirty="0">
                <a:solidFill>
                  <a:srgbClr val="000000"/>
                </a:solidFill>
                <a:latin typeface="Franklin Gothic Book" panose="020F0502020204030204"/>
              </a:rPr>
              <a:t>And………..please complete the survey when it is released in mid-late August (aggressive PR plan)</a:t>
            </a:r>
          </a:p>
        </p:txBody>
      </p:sp>
    </p:spTree>
    <p:extLst>
      <p:ext uri="{BB962C8B-B14F-4D97-AF65-F5344CB8AC3E}">
        <p14:creationId xmlns:p14="http://schemas.microsoft.com/office/powerpoint/2010/main" val="2004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F18B-6600-4B8C-97BB-BD82B71EF945}"/>
              </a:ext>
            </a:extLst>
          </p:cNvPr>
          <p:cNvSpPr>
            <a:spLocks noGrp="1"/>
          </p:cNvSpPr>
          <p:nvPr>
            <p:ph type="title"/>
          </p:nvPr>
        </p:nvSpPr>
        <p:spPr/>
        <p:txBody>
          <a:bodyPr>
            <a:normAutofit/>
          </a:bodyPr>
          <a:lstStyle/>
          <a:p>
            <a:r>
              <a:rPr lang="en-US" sz="2400" dirty="0">
                <a:latin typeface="+mn-lt"/>
              </a:rPr>
              <a:t>Ocean Pines Strategic Planning Update</a:t>
            </a:r>
            <a:br>
              <a:rPr lang="en-US" sz="2400" b="1" dirty="0">
                <a:latin typeface="+mn-lt"/>
              </a:rPr>
            </a:br>
            <a:br>
              <a:rPr lang="en-US" sz="2400" b="1" dirty="0">
                <a:latin typeface="+mn-lt"/>
              </a:rPr>
            </a:br>
            <a:r>
              <a:rPr lang="en-US" sz="2400" b="1" dirty="0">
                <a:latin typeface="+mn-lt"/>
              </a:rPr>
              <a:t>Questions/Comments/Feedback</a:t>
            </a:r>
            <a:endParaRPr lang="en-US" sz="2400" dirty="0">
              <a:latin typeface="+mn-lt"/>
            </a:endParaRPr>
          </a:p>
        </p:txBody>
      </p:sp>
      <p:sp>
        <p:nvSpPr>
          <p:cNvPr id="4" name="TextBox 3">
            <a:extLst>
              <a:ext uri="{FF2B5EF4-FFF2-40B4-BE49-F238E27FC236}">
                <a16:creationId xmlns:a16="http://schemas.microsoft.com/office/drawing/2014/main" id="{CCB0443D-9EC1-4B7F-BC09-0024ABD94E52}"/>
              </a:ext>
            </a:extLst>
          </p:cNvPr>
          <p:cNvSpPr txBox="1"/>
          <p:nvPr/>
        </p:nvSpPr>
        <p:spPr>
          <a:xfrm>
            <a:off x="4231037" y="3089005"/>
            <a:ext cx="685800" cy="300082"/>
          </a:xfrm>
          <a:prstGeom prst="rect">
            <a:avLst/>
          </a:prstGeom>
          <a:noFill/>
        </p:spPr>
        <p:txBody>
          <a:bodyPr wrap="square" rtlCol="0">
            <a:spAutoFit/>
          </a:bodyPr>
          <a:lstStyle/>
          <a:p>
            <a:pPr defTabSz="685800"/>
            <a:endParaRPr lang="en-US" sz="1350" dirty="0">
              <a:solidFill>
                <a:srgbClr val="000000"/>
              </a:solidFill>
              <a:latin typeface="Franklin Gothic Book" panose="020F0502020204030204"/>
            </a:endParaRPr>
          </a:p>
        </p:txBody>
      </p:sp>
      <p:sp>
        <p:nvSpPr>
          <p:cNvPr id="5" name="TextBox 4">
            <a:extLst>
              <a:ext uri="{FF2B5EF4-FFF2-40B4-BE49-F238E27FC236}">
                <a16:creationId xmlns:a16="http://schemas.microsoft.com/office/drawing/2014/main" id="{7AEBBED0-884C-4111-9F74-0660217BDBA2}"/>
              </a:ext>
            </a:extLst>
          </p:cNvPr>
          <p:cNvSpPr txBox="1"/>
          <p:nvPr/>
        </p:nvSpPr>
        <p:spPr>
          <a:xfrm>
            <a:off x="1480739" y="2794005"/>
            <a:ext cx="6228243" cy="461665"/>
          </a:xfrm>
          <a:prstGeom prst="rect">
            <a:avLst/>
          </a:prstGeom>
          <a:noFill/>
        </p:spPr>
        <p:txBody>
          <a:bodyPr wrap="square" rtlCol="0">
            <a:spAutoFit/>
          </a:bodyPr>
          <a:lstStyle/>
          <a:p>
            <a:pPr algn="ctr" defTabSz="685800"/>
            <a:r>
              <a:rPr lang="en-US" sz="2400" b="1" dirty="0">
                <a:solidFill>
                  <a:srgbClr val="000000"/>
                </a:solidFill>
                <a:latin typeface="Franklin Gothic Book" panose="020F0502020204030204"/>
              </a:rPr>
              <a:t>??????????????</a:t>
            </a:r>
          </a:p>
        </p:txBody>
      </p:sp>
      <p:sp>
        <p:nvSpPr>
          <p:cNvPr id="6" name="TextBox 5">
            <a:extLst>
              <a:ext uri="{FF2B5EF4-FFF2-40B4-BE49-F238E27FC236}">
                <a16:creationId xmlns:a16="http://schemas.microsoft.com/office/drawing/2014/main" id="{F711E20C-4DAB-49B5-93CC-5732C844C65B}"/>
              </a:ext>
            </a:extLst>
          </p:cNvPr>
          <p:cNvSpPr txBox="1"/>
          <p:nvPr/>
        </p:nvSpPr>
        <p:spPr>
          <a:xfrm>
            <a:off x="3645682" y="4335945"/>
            <a:ext cx="1949316" cy="553998"/>
          </a:xfrm>
          <a:prstGeom prst="rect">
            <a:avLst/>
          </a:prstGeom>
          <a:noFill/>
        </p:spPr>
        <p:txBody>
          <a:bodyPr wrap="none" rtlCol="0">
            <a:spAutoFit/>
          </a:bodyPr>
          <a:lstStyle/>
          <a:p>
            <a:pPr defTabSz="685800"/>
            <a:r>
              <a:rPr lang="en-US" sz="3000" b="1" dirty="0">
                <a:solidFill>
                  <a:srgbClr val="000000"/>
                </a:solidFill>
                <a:latin typeface="Franklin Gothic Book" panose="020F0502020204030204"/>
              </a:rPr>
              <a:t>Thank you!</a:t>
            </a:r>
          </a:p>
        </p:txBody>
      </p:sp>
    </p:spTree>
    <p:extLst>
      <p:ext uri="{BB962C8B-B14F-4D97-AF65-F5344CB8AC3E}">
        <p14:creationId xmlns:p14="http://schemas.microsoft.com/office/powerpoint/2010/main" val="1341241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BB5C-6769-475B-9369-66C66CDEC51C}"/>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352722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875A-3EDB-45B8-8668-64842A2DFCAA}"/>
              </a:ext>
            </a:extLst>
          </p:cNvPr>
          <p:cNvSpPr>
            <a:spLocks noGrp="1"/>
          </p:cNvSpPr>
          <p:nvPr>
            <p:ph type="title"/>
          </p:nvPr>
        </p:nvSpPr>
        <p:spPr/>
        <p:txBody>
          <a:bodyPr/>
          <a:lstStyle/>
          <a:p>
            <a:r>
              <a:rPr lang="en-US" dirty="0">
                <a:latin typeface="+mj-lt"/>
              </a:rPr>
              <a:t> </a:t>
            </a:r>
            <a:r>
              <a:rPr lang="en-US" dirty="0">
                <a:solidFill>
                  <a:srgbClr val="FFC000"/>
                </a:solidFill>
                <a:latin typeface="+mj-lt"/>
              </a:rPr>
              <a:t>The Relationship Between Sample Size and Sample Error</a:t>
            </a:r>
            <a:endParaRPr lang="en-IN" dirty="0">
              <a:solidFill>
                <a:srgbClr val="FFC000"/>
              </a:solidFill>
              <a:latin typeface="+mj-lt"/>
            </a:endParaRPr>
          </a:p>
        </p:txBody>
      </p:sp>
      <p:pic>
        <p:nvPicPr>
          <p:cNvPr id="9" name="Picture 8" descr="A graph showing the relationship between sample size and sample error plots margin of sample error versus sample size. The curve falls from (50, 14%) to (650, 4%) and then gradually levels out.  As the sample size increases the margin of error decreases as it approaches 0. When n equals 1000, the accuracy is plus or minus 3.1%. However, from a sample size of 1000 or more, very little gain in accuracy occurs, even when doubling the sample to 2000 where accuracy is plus or minus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40" y="1828800"/>
            <a:ext cx="7697122" cy="3429000"/>
          </a:xfrm>
          <a:prstGeom prst="rect">
            <a:avLst/>
          </a:prstGeom>
        </p:spPr>
      </p:pic>
    </p:spTree>
    <p:extLst>
      <p:ext uri="{BB962C8B-B14F-4D97-AF65-F5344CB8AC3E}">
        <p14:creationId xmlns:p14="http://schemas.microsoft.com/office/powerpoint/2010/main" val="1931354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52600" y="990601"/>
            <a:ext cx="6248400" cy="700089"/>
          </a:xfrm>
        </p:spPr>
        <p:txBody>
          <a:bodyPr>
            <a:normAutofit fontScale="90000"/>
          </a:bodyPr>
          <a:lstStyle/>
          <a:p>
            <a:r>
              <a:rPr lang="en-US" sz="2700" dirty="0"/>
              <a:t>Sample Sizes and Margin of Sample Error</a:t>
            </a:r>
            <a:endParaRPr lang="en-IN" sz="2700" dirty="0"/>
          </a:p>
        </p:txBody>
      </p:sp>
      <p:graphicFrame>
        <p:nvGraphicFramePr>
          <p:cNvPr id="3" name="Table 2"/>
          <p:cNvGraphicFramePr>
            <a:graphicFrameLocks noGrp="1"/>
          </p:cNvGraphicFramePr>
          <p:nvPr/>
        </p:nvGraphicFramePr>
        <p:xfrm>
          <a:off x="1485900" y="2057400"/>
          <a:ext cx="6172200" cy="3886200"/>
        </p:xfrm>
        <a:graphic>
          <a:graphicData uri="http://schemas.openxmlformats.org/drawingml/2006/table">
            <a:tbl>
              <a:tblPr firstRow="1" bandRow="1">
                <a:tableStyleId>{3B4B98B0-60AC-42C2-AFA5-B58CD77FA1E5}</a:tableStyleId>
              </a:tblPr>
              <a:tblGrid>
                <a:gridCol w="2400300">
                  <a:extLst>
                    <a:ext uri="{9D8B030D-6E8A-4147-A177-3AD203B41FA5}">
                      <a16:colId xmlns:a16="http://schemas.microsoft.com/office/drawing/2014/main" val="1560872748"/>
                    </a:ext>
                  </a:extLst>
                </a:gridCol>
                <a:gridCol w="3771900">
                  <a:extLst>
                    <a:ext uri="{9D8B030D-6E8A-4147-A177-3AD203B41FA5}">
                      <a16:colId xmlns:a16="http://schemas.microsoft.com/office/drawing/2014/main" val="4045592504"/>
                    </a:ext>
                  </a:extLst>
                </a:gridCol>
              </a:tblGrid>
              <a:tr h="285750">
                <a:tc>
                  <a:txBody>
                    <a:bodyPr/>
                    <a:lstStyle/>
                    <a:p>
                      <a:r>
                        <a:rPr lang="en-US" sz="1400" b="0" i="0" u="none" strike="noStrike" kern="1200" baseline="0" dirty="0">
                          <a:solidFill>
                            <a:schemeClr val="tx1"/>
                          </a:solidFill>
                          <a:latin typeface="+mn-lt"/>
                          <a:ea typeface="+mn-ea"/>
                          <a:cs typeface="+mn-cs"/>
                        </a:rPr>
                        <a:t>Sample Size ( </a:t>
                      </a:r>
                      <a:r>
                        <a:rPr lang="en-US" sz="1400" b="0" i="1" u="none" strike="noStrike" kern="1200" baseline="0" dirty="0">
                          <a:solidFill>
                            <a:schemeClr val="tx1"/>
                          </a:solidFill>
                          <a:latin typeface="+mn-lt"/>
                          <a:ea typeface="+mn-ea"/>
                          <a:cs typeface="+mn-cs"/>
                        </a:rPr>
                        <a:t>n </a:t>
                      </a:r>
                      <a:r>
                        <a:rPr lang="en-US" sz="1400" b="0" i="0" u="none" strike="noStrike" kern="1200" baseline="0" dirty="0">
                          <a:solidFill>
                            <a:schemeClr val="tx1"/>
                          </a:solidFill>
                          <a:latin typeface="+mn-lt"/>
                          <a:ea typeface="+mn-ea"/>
                          <a:cs typeface="+mn-cs"/>
                        </a:rPr>
                        <a:t>)</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kern="1200" baseline="0" dirty="0">
                          <a:solidFill>
                            <a:schemeClr val="tx1"/>
                          </a:solidFill>
                          <a:latin typeface="+mn-lt"/>
                          <a:ea typeface="+mn-ea"/>
                          <a:cs typeface="+mn-cs"/>
                        </a:rPr>
                        <a:t>Margin of Sample Error (Accuracy Level)</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5745562"/>
                  </a:ext>
                </a:extLst>
              </a:tr>
              <a:tr h="285750">
                <a:tc>
                  <a:txBody>
                    <a:bodyPr/>
                    <a:lstStyle/>
                    <a:p>
                      <a:r>
                        <a:rPr lang="en-US" sz="1400" b="0" i="0" u="none" strike="noStrike" kern="1200" baseline="0" dirty="0">
                          <a:solidFill>
                            <a:schemeClr val="tx1"/>
                          </a:solidFill>
                          <a:latin typeface="+mn-lt"/>
                          <a:ea typeface="+mn-ea"/>
                          <a:cs typeface="+mn-cs"/>
                        </a:rPr>
                        <a:t>10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±31.0%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8778786"/>
                  </a:ext>
                </a:extLst>
              </a:tr>
              <a:tr h="285750">
                <a:tc>
                  <a:txBody>
                    <a:bodyPr/>
                    <a:lstStyle/>
                    <a:p>
                      <a:r>
                        <a:rPr lang="en-US" sz="1400" dirty="0"/>
                        <a:t>50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±13.9%</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1044736"/>
                  </a:ext>
                </a:extLst>
              </a:tr>
              <a:tr h="342900">
                <a:tc>
                  <a:txBody>
                    <a:bodyPr/>
                    <a:lstStyle/>
                    <a:p>
                      <a:r>
                        <a:rPr lang="en-US" sz="1400" dirty="0"/>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i="0" u="none" strike="noStrike" kern="1200" baseline="0" dirty="0">
                          <a:solidFill>
                            <a:schemeClr val="tx1"/>
                          </a:solidFill>
                          <a:latin typeface="+mn-lt"/>
                          <a:ea typeface="+mn-ea"/>
                          <a:cs typeface="+mn-cs"/>
                        </a:rPr>
                        <a:t>±9.8%</a:t>
                      </a:r>
                      <a:endParaRPr lang="en-US"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704729"/>
                  </a:ext>
                </a:extLst>
              </a:tr>
              <a:tr h="285750">
                <a:tc>
                  <a:txBody>
                    <a:bodyPr/>
                    <a:lstStyle/>
                    <a:p>
                      <a:r>
                        <a:rPr lang="en-US" sz="1400" dirty="0"/>
                        <a:t>200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±6.9%</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632461"/>
                  </a:ext>
                </a:extLst>
              </a:tr>
              <a:tr h="285750">
                <a:tc>
                  <a:txBody>
                    <a:bodyPr/>
                    <a:lstStyle/>
                    <a:p>
                      <a:r>
                        <a:rPr lang="en-US" sz="1400" dirty="0"/>
                        <a:t>400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±4.9%</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746204"/>
                  </a:ext>
                </a:extLst>
              </a:tr>
              <a:tr h="285750">
                <a:tc>
                  <a:txBody>
                    <a:bodyPr/>
                    <a:lstStyle/>
                    <a:p>
                      <a:r>
                        <a:rPr lang="en-US" sz="1400" dirty="0"/>
                        <a:t>500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±4.4%</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79054"/>
                  </a:ext>
                </a:extLst>
              </a:tr>
              <a:tr h="285750">
                <a:tc>
                  <a:txBody>
                    <a:bodyPr/>
                    <a:lstStyle/>
                    <a:p>
                      <a:r>
                        <a:rPr lang="en-US" sz="1400" dirty="0"/>
                        <a:t>750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±3.6%</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3833850"/>
                  </a:ext>
                </a:extLst>
              </a:tr>
              <a:tr h="342900">
                <a:tc>
                  <a:txBody>
                    <a:bodyPr/>
                    <a:lstStyle/>
                    <a:p>
                      <a:r>
                        <a:rPr lang="en-US" sz="1400" dirty="0"/>
                        <a:t>1,000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i="0" u="none" strike="noStrike" kern="1200" baseline="0" dirty="0">
                          <a:solidFill>
                            <a:schemeClr val="tx1"/>
                          </a:solidFill>
                          <a:latin typeface="+mn-lt"/>
                          <a:ea typeface="+mn-ea"/>
                          <a:cs typeface="+mn-cs"/>
                        </a:rPr>
                        <a:t>±3.1%</a:t>
                      </a:r>
                      <a:endParaRPr lang="en-US"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646594"/>
                  </a:ext>
                </a:extLst>
              </a:tr>
              <a:tr h="285750">
                <a:tc>
                  <a:txBody>
                    <a:bodyPr/>
                    <a:lstStyle/>
                    <a:p>
                      <a:r>
                        <a:rPr lang="en-US" sz="1400" dirty="0"/>
                        <a:t>1,5000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±2.5%</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4755678"/>
                  </a:ext>
                </a:extLst>
              </a:tr>
              <a:tr h="342900">
                <a:tc>
                  <a:txBody>
                    <a:bodyPr/>
                    <a:lstStyle/>
                    <a:p>
                      <a:r>
                        <a:rPr lang="en-US" sz="1400" dirty="0"/>
                        <a:t>2,000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i="0" u="none" strike="noStrike" kern="1200" baseline="0" dirty="0">
                          <a:solidFill>
                            <a:schemeClr val="tx1"/>
                          </a:solidFill>
                          <a:latin typeface="+mn-lt"/>
                          <a:ea typeface="+mn-ea"/>
                          <a:cs typeface="+mn-cs"/>
                        </a:rPr>
                        <a:t>±2.2%</a:t>
                      </a:r>
                      <a:endParaRPr lang="en-US"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825741"/>
                  </a:ext>
                </a:extLst>
              </a:tr>
              <a:tr h="285750">
                <a:tc>
                  <a:txBody>
                    <a:bodyPr/>
                    <a:lstStyle/>
                    <a:p>
                      <a:r>
                        <a:rPr lang="en-US" sz="1400" dirty="0"/>
                        <a:t>5,000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±1.4%</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3823906"/>
                  </a:ext>
                </a:extLst>
              </a:tr>
              <a:tr h="285750">
                <a:tc>
                  <a:txBody>
                    <a:bodyPr/>
                    <a:lstStyle/>
                    <a:p>
                      <a:r>
                        <a:rPr lang="en-US" sz="1400" dirty="0"/>
                        <a:t>10,000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i="0" u="none" strike="noStrike" kern="1200" baseline="0" dirty="0">
                          <a:solidFill>
                            <a:schemeClr val="tx1"/>
                          </a:solidFill>
                          <a:latin typeface="+mn-lt"/>
                          <a:ea typeface="+mn-ea"/>
                          <a:cs typeface="+mn-cs"/>
                        </a:rPr>
                        <a:t>±1.0%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5852296"/>
                  </a:ext>
                </a:extLst>
              </a:tr>
            </a:tbl>
          </a:graphicData>
        </a:graphic>
      </p:graphicFrame>
      <p:sp>
        <p:nvSpPr>
          <p:cNvPr id="2" name="Arrow: Left 1">
            <a:extLst>
              <a:ext uri="{FF2B5EF4-FFF2-40B4-BE49-F238E27FC236}">
                <a16:creationId xmlns:a16="http://schemas.microsoft.com/office/drawing/2014/main" id="{4F1BD954-601D-4E1D-9798-FDD81DE777C2}"/>
              </a:ext>
            </a:extLst>
          </p:cNvPr>
          <p:cNvSpPr/>
          <p:nvPr/>
        </p:nvSpPr>
        <p:spPr>
          <a:xfrm>
            <a:off x="7816596" y="281940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latin typeface="Franklin Gothic Book" panose="020F0502020204030204"/>
            </a:endParaRPr>
          </a:p>
        </p:txBody>
      </p:sp>
      <p:sp>
        <p:nvSpPr>
          <p:cNvPr id="4" name="Arrow: Left 3">
            <a:extLst>
              <a:ext uri="{FF2B5EF4-FFF2-40B4-BE49-F238E27FC236}">
                <a16:creationId xmlns:a16="http://schemas.microsoft.com/office/drawing/2014/main" id="{257475FF-C73D-4D25-9167-6B50D908222F}"/>
              </a:ext>
            </a:extLst>
          </p:cNvPr>
          <p:cNvSpPr/>
          <p:nvPr/>
        </p:nvSpPr>
        <p:spPr>
          <a:xfrm>
            <a:off x="7816596" y="426720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latin typeface="Franklin Gothic Book" panose="020F0502020204030204"/>
            </a:endParaRPr>
          </a:p>
        </p:txBody>
      </p:sp>
      <p:sp>
        <p:nvSpPr>
          <p:cNvPr id="6" name="Arrow: Left 5">
            <a:extLst>
              <a:ext uri="{FF2B5EF4-FFF2-40B4-BE49-F238E27FC236}">
                <a16:creationId xmlns:a16="http://schemas.microsoft.com/office/drawing/2014/main" id="{E77CB8EC-6E88-47CF-BDEB-66ACBA064E41}"/>
              </a:ext>
            </a:extLst>
          </p:cNvPr>
          <p:cNvSpPr/>
          <p:nvPr/>
        </p:nvSpPr>
        <p:spPr>
          <a:xfrm>
            <a:off x="7816596" y="495300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latin typeface="Franklin Gothic Book" panose="020F0502020204030204"/>
            </a:endParaRPr>
          </a:p>
        </p:txBody>
      </p:sp>
    </p:spTree>
    <p:extLst>
      <p:ext uri="{BB962C8B-B14F-4D97-AF65-F5344CB8AC3E}">
        <p14:creationId xmlns:p14="http://schemas.microsoft.com/office/powerpoint/2010/main" val="342821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9020-7E06-49DF-B225-6EC152491CF1}"/>
              </a:ext>
            </a:extLst>
          </p:cNvPr>
          <p:cNvSpPr>
            <a:spLocks noGrp="1"/>
          </p:cNvSpPr>
          <p:nvPr>
            <p:ph type="title"/>
          </p:nvPr>
        </p:nvSpPr>
        <p:spPr/>
        <p:txBody>
          <a:bodyPr/>
          <a:lstStyle/>
          <a:p>
            <a:r>
              <a:rPr lang="en-US" dirty="0"/>
              <a:t>Ocean Pines Strategic Planning Advisory Committee</a:t>
            </a:r>
          </a:p>
        </p:txBody>
      </p:sp>
      <p:sp>
        <p:nvSpPr>
          <p:cNvPr id="3" name="Content Placeholder 2">
            <a:extLst>
              <a:ext uri="{FF2B5EF4-FFF2-40B4-BE49-F238E27FC236}">
                <a16:creationId xmlns:a16="http://schemas.microsoft.com/office/drawing/2014/main" id="{B628815B-560F-4108-81FA-C70FCE18F9C7}"/>
              </a:ext>
            </a:extLst>
          </p:cNvPr>
          <p:cNvSpPr>
            <a:spLocks noGrp="1"/>
          </p:cNvSpPr>
          <p:nvPr>
            <p:ph idx="1"/>
          </p:nvPr>
        </p:nvSpPr>
        <p:spPr>
          <a:xfrm>
            <a:off x="653995" y="2289479"/>
            <a:ext cx="7543800" cy="3347397"/>
          </a:xfrm>
        </p:spPr>
        <p:txBody>
          <a:bodyPr>
            <a:normAutofit/>
          </a:bodyPr>
          <a:lstStyle/>
          <a:p>
            <a:pPr marL="150876" lvl="1" indent="0">
              <a:buNone/>
            </a:pPr>
            <a:r>
              <a:rPr lang="en-US" sz="1500" b="1" dirty="0">
                <a:latin typeface="Calibri" panose="020F0502020204030204" pitchFamily="34" charset="0"/>
                <a:cs typeface="Times New Roman" panose="02020603050405020304" pitchFamily="18" charset="0"/>
              </a:rPr>
              <a:t> Community Engagement Plan (updated based on input from 5/27 meeting)</a:t>
            </a:r>
          </a:p>
          <a:p>
            <a:pPr>
              <a:buFont typeface="Arial" panose="020B0604020202020204" pitchFamily="34" charset="0"/>
              <a:buChar char="•"/>
            </a:pPr>
            <a:r>
              <a:rPr lang="en-US" sz="1500" dirty="0">
                <a:latin typeface="Calibri" panose="020F0502020204030204" pitchFamily="34" charset="0"/>
                <a:cs typeface="Times New Roman" panose="02020603050405020304" pitchFamily="18" charset="0"/>
              </a:rPr>
              <a:t>Continue to include minutes on OP website</a:t>
            </a:r>
          </a:p>
          <a:p>
            <a:pPr>
              <a:buFont typeface="Arial" panose="020B0604020202020204" pitchFamily="34" charset="0"/>
              <a:buChar char="•"/>
            </a:pPr>
            <a:r>
              <a:rPr lang="en-US" sz="1500" dirty="0">
                <a:latin typeface="Calibri" panose="020F0502020204030204" pitchFamily="34" charset="0"/>
                <a:cs typeface="Times New Roman" panose="02020603050405020304" pitchFamily="18" charset="0"/>
              </a:rPr>
              <a:t>Continue to provide updates to local publications including Bayside Gazette and others</a:t>
            </a:r>
          </a:p>
          <a:p>
            <a:pPr>
              <a:buFont typeface="Arial" panose="020B0604020202020204" pitchFamily="34" charset="0"/>
              <a:buChar char="•"/>
            </a:pPr>
            <a:r>
              <a:rPr lang="en-US" sz="1500" dirty="0">
                <a:latin typeface="Calibri" panose="020F0502020204030204" pitchFamily="34" charset="0"/>
                <a:cs typeface="Times New Roman" panose="02020603050405020304" pitchFamily="18" charset="0"/>
              </a:rPr>
              <a:t>When survey is finalized and approved; be more proactive:</a:t>
            </a:r>
          </a:p>
          <a:p>
            <a:pPr lvl="1">
              <a:buFont typeface="Arial" panose="020B0604020202020204" pitchFamily="34" charset="0"/>
              <a:buChar char="•"/>
            </a:pPr>
            <a:r>
              <a:rPr lang="en-US" sz="1350" dirty="0">
                <a:latin typeface="Calibri" panose="020F0502020204030204" pitchFamily="34" charset="0"/>
                <a:cs typeface="Times New Roman" panose="02020603050405020304" pitchFamily="18" charset="0"/>
              </a:rPr>
              <a:t>PR Release to go in all local papers</a:t>
            </a:r>
          </a:p>
          <a:p>
            <a:pPr lvl="1">
              <a:buFont typeface="Arial" panose="020B0604020202020204" pitchFamily="34" charset="0"/>
              <a:buChar char="•"/>
            </a:pPr>
            <a:r>
              <a:rPr lang="en-US" sz="1350" dirty="0">
                <a:latin typeface="Calibri" panose="020F0502020204030204" pitchFamily="34" charset="0"/>
                <a:cs typeface="Times New Roman" panose="02020603050405020304" pitchFamily="18" charset="0"/>
              </a:rPr>
              <a:t>Link on OP website and OP Social Media</a:t>
            </a:r>
          </a:p>
          <a:p>
            <a:pPr lvl="1">
              <a:buFont typeface="Arial" panose="020B0604020202020204" pitchFamily="34" charset="0"/>
              <a:buChar char="•"/>
            </a:pPr>
            <a:r>
              <a:rPr lang="en-US" sz="1350" dirty="0">
                <a:latin typeface="Calibri" panose="020F0502020204030204" pitchFamily="34" charset="0"/>
                <a:cs typeface="Times New Roman" panose="02020603050405020304" pitchFamily="18" charset="0"/>
              </a:rPr>
              <a:t>Include in weekly eblast</a:t>
            </a:r>
          </a:p>
          <a:p>
            <a:pPr lvl="1">
              <a:buFont typeface="Arial" panose="020B0604020202020204" pitchFamily="34" charset="0"/>
              <a:buChar char="•"/>
            </a:pPr>
            <a:r>
              <a:rPr lang="en-US" sz="1350" dirty="0">
                <a:latin typeface="Calibri" panose="020F0502020204030204" pitchFamily="34" charset="0"/>
                <a:cs typeface="Times New Roman" panose="02020603050405020304" pitchFamily="18" charset="0"/>
              </a:rPr>
              <a:t>Follow-up weekly in ALL local papers</a:t>
            </a:r>
          </a:p>
          <a:p>
            <a:pPr lvl="1">
              <a:buFont typeface="Arial" panose="020B0604020202020204" pitchFamily="34" charset="0"/>
              <a:buChar char="•"/>
            </a:pPr>
            <a:r>
              <a:rPr lang="en-US" sz="1350" dirty="0">
                <a:latin typeface="Calibri" panose="020F0502020204030204" pitchFamily="34" charset="0"/>
                <a:cs typeface="Times New Roman" panose="02020603050405020304" pitchFamily="18" charset="0"/>
              </a:rPr>
              <a:t>If necessary, hard copies with drop off boxes, iPad at busy locations, etc.</a:t>
            </a:r>
          </a:p>
          <a:p>
            <a:pPr>
              <a:buFont typeface="Arial" panose="020B0604020202020204" pitchFamily="34" charset="0"/>
              <a:buChar char="•"/>
            </a:pPr>
            <a:r>
              <a:rPr lang="en-US" sz="1500" dirty="0">
                <a:latin typeface="Calibri" panose="020F0502020204030204" pitchFamily="34" charset="0"/>
                <a:cs typeface="Times New Roman" panose="02020603050405020304" pitchFamily="18" charset="0"/>
              </a:rPr>
              <a:t>Finally, include survey results and preliminary long-range plan via a Town Hall</a:t>
            </a:r>
          </a:p>
          <a:p>
            <a:pPr>
              <a:buFont typeface="Wingdings" panose="05000000000000000000" pitchFamily="2" charset="2"/>
              <a:buChar char="§"/>
            </a:pPr>
            <a:endParaRPr lang="en-US" sz="1500" b="1" dirty="0"/>
          </a:p>
        </p:txBody>
      </p:sp>
    </p:spTree>
    <p:extLst>
      <p:ext uri="{BB962C8B-B14F-4D97-AF65-F5344CB8AC3E}">
        <p14:creationId xmlns:p14="http://schemas.microsoft.com/office/powerpoint/2010/main" val="35540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0" name="Group 29">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31" name="Rectangle 30">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12"/>
          <p:cNvSpPr>
            <a:spLocks noGrp="1"/>
          </p:cNvSpPr>
          <p:nvPr>
            <p:ph type="title"/>
          </p:nvPr>
        </p:nvSpPr>
        <p:spPr>
          <a:xfrm>
            <a:off x="1793556" y="1590734"/>
            <a:ext cx="5554405" cy="2520012"/>
          </a:xfrm>
          <a:solidFill>
            <a:schemeClr val="bg2"/>
          </a:solidFill>
        </p:spPr>
        <p:txBody>
          <a:bodyPr vert="horz" lIns="91440" tIns="45720" rIns="91440" bIns="0" rtlCol="0" anchor="ctr">
            <a:normAutofit/>
          </a:bodyPr>
          <a:lstStyle/>
          <a:p>
            <a:pPr algn="ctr" defTabSz="914400"/>
            <a:r>
              <a:rPr lang="en-US" sz="5200">
                <a:solidFill>
                  <a:schemeClr val="tx2"/>
                </a:solidFill>
              </a:rPr>
              <a:t>Approval of Agenda</a:t>
            </a:r>
          </a:p>
        </p:txBody>
      </p:sp>
      <p:cxnSp>
        <p:nvCxnSpPr>
          <p:cNvPr id="34" name="Straight Connector 33">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8" name="Picture 37">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7808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072" y="1181097"/>
            <a:ext cx="6172200" cy="302965"/>
          </a:xfrm>
        </p:spPr>
        <p:txBody>
          <a:bodyPr/>
          <a:lstStyle/>
          <a:p>
            <a:r>
              <a:rPr lang="en-US" dirty="0"/>
              <a:t>2019 Artisanal Objective &amp; Plans</a:t>
            </a:r>
          </a:p>
        </p:txBody>
      </p:sp>
      <p:sp>
        <p:nvSpPr>
          <p:cNvPr id="3" name="Slide Number Placeholder 2"/>
          <p:cNvSpPr>
            <a:spLocks noGrp="1"/>
          </p:cNvSpPr>
          <p:nvPr>
            <p:ph type="sldNum" sz="quarter" idx="12"/>
          </p:nvPr>
        </p:nvSpPr>
        <p:spPr/>
        <p:txBody>
          <a:bodyPr/>
          <a:lstStyle/>
          <a:p>
            <a:pPr defTabSz="685800" eaLnBrk="0" fontAlgn="base" hangingPunct="0">
              <a:spcBef>
                <a:spcPct val="0"/>
              </a:spcBef>
              <a:spcAft>
                <a:spcPct val="0"/>
              </a:spcAft>
              <a:defRPr/>
            </a:pPr>
            <a:fld id="{5D7E0B00-4FDE-D040-8275-1F4B80113D68}" type="slidenum">
              <a:rPr lang="en-US">
                <a:solidFill>
                  <a:srgbClr val="DF6421"/>
                </a:solidFill>
                <a:ea typeface="ＭＳ Ｐゴシック" charset="-128"/>
              </a:rPr>
              <a:pPr defTabSz="685800" eaLnBrk="0" fontAlgn="base" hangingPunct="0">
                <a:spcBef>
                  <a:spcPct val="0"/>
                </a:spcBef>
                <a:spcAft>
                  <a:spcPct val="0"/>
                </a:spcAft>
                <a:defRPr/>
              </a:pPr>
              <a:t>20</a:t>
            </a:fld>
            <a:endParaRPr lang="en-US" dirty="0">
              <a:solidFill>
                <a:srgbClr val="DF6421"/>
              </a:solidFill>
              <a:ea typeface="ＭＳ Ｐゴシック" charset="-128"/>
            </a:endParaRPr>
          </a:p>
        </p:txBody>
      </p:sp>
      <p:sp>
        <p:nvSpPr>
          <p:cNvPr id="6" name="Pentagon 5"/>
          <p:cNvSpPr/>
          <p:nvPr/>
        </p:nvSpPr>
        <p:spPr>
          <a:xfrm>
            <a:off x="1250751" y="2133290"/>
            <a:ext cx="1092399" cy="3584658"/>
          </a:xfrm>
          <a:prstGeom prst="homePlate">
            <a:avLst>
              <a:gd name="adj" fmla="val 26296"/>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en-US" sz="1200" b="1" dirty="0">
                <a:solidFill>
                  <a:srgbClr val="452718"/>
                </a:solidFill>
                <a:latin typeface="Trebuchet MS"/>
                <a:ea typeface="ＭＳ Ｐゴシック"/>
              </a:rPr>
              <a:t>Accelerate Profitable Sales Momentum in the Artisanal Channel</a:t>
            </a:r>
          </a:p>
          <a:p>
            <a:pPr algn="ctr" defTabSz="685800" eaLnBrk="0" fontAlgn="base" hangingPunct="0">
              <a:spcBef>
                <a:spcPct val="0"/>
              </a:spcBef>
              <a:spcAft>
                <a:spcPct val="0"/>
              </a:spcAft>
              <a:defRPr/>
            </a:pPr>
            <a:r>
              <a:rPr lang="en-US" sz="1200" b="1" dirty="0">
                <a:solidFill>
                  <a:srgbClr val="452718"/>
                </a:solidFill>
                <a:latin typeface="Trebuchet MS"/>
                <a:ea typeface="ＭＳ Ｐゴシック"/>
              </a:rPr>
              <a:t>(+6.3%, +$27M)</a:t>
            </a:r>
          </a:p>
        </p:txBody>
      </p:sp>
      <p:sp>
        <p:nvSpPr>
          <p:cNvPr id="7" name="TextBox 6"/>
          <p:cNvSpPr txBox="1"/>
          <p:nvPr/>
        </p:nvSpPr>
        <p:spPr>
          <a:xfrm>
            <a:off x="1278151" y="1875519"/>
            <a:ext cx="772969" cy="253916"/>
          </a:xfrm>
          <a:prstGeom prst="rect">
            <a:avLst/>
          </a:prstGeom>
          <a:noFill/>
        </p:spPr>
        <p:txBody>
          <a:bodyPr wrap="none">
            <a:spAutoFit/>
          </a:bodyPr>
          <a:lstStyle/>
          <a:p>
            <a:pPr defTabSz="685800" eaLnBrk="0" fontAlgn="base" hangingPunct="0">
              <a:spcBef>
                <a:spcPct val="0"/>
              </a:spcBef>
              <a:spcAft>
                <a:spcPct val="0"/>
              </a:spcAft>
              <a:defRPr/>
            </a:pPr>
            <a:r>
              <a:rPr lang="en-US" sz="1050" u="sng" dirty="0">
                <a:solidFill>
                  <a:srgbClr val="452718"/>
                </a:solidFill>
                <a:latin typeface="Trebuchet MS"/>
                <a:ea typeface="ＭＳ Ｐゴシック" charset="-128"/>
              </a:rPr>
              <a:t>Objective</a:t>
            </a:r>
          </a:p>
        </p:txBody>
      </p:sp>
      <p:sp>
        <p:nvSpPr>
          <p:cNvPr id="8" name="TextBox 7"/>
          <p:cNvSpPr txBox="1"/>
          <p:nvPr/>
        </p:nvSpPr>
        <p:spPr>
          <a:xfrm>
            <a:off x="2644249" y="1898653"/>
            <a:ext cx="1314784" cy="253916"/>
          </a:xfrm>
          <a:prstGeom prst="rect">
            <a:avLst/>
          </a:prstGeom>
          <a:noFill/>
        </p:spPr>
        <p:txBody>
          <a:bodyPr wrap="none">
            <a:spAutoFit/>
          </a:bodyPr>
          <a:lstStyle/>
          <a:p>
            <a:pPr defTabSz="685800" eaLnBrk="0" fontAlgn="base" hangingPunct="0">
              <a:spcBef>
                <a:spcPct val="0"/>
              </a:spcBef>
              <a:spcAft>
                <a:spcPct val="0"/>
              </a:spcAft>
              <a:defRPr/>
            </a:pPr>
            <a:r>
              <a:rPr lang="en-US" sz="1050" u="sng" dirty="0">
                <a:solidFill>
                  <a:srgbClr val="452718"/>
                </a:solidFill>
                <a:latin typeface="Trebuchet MS"/>
                <a:ea typeface="ＭＳ Ｐゴシック" charset="-128"/>
              </a:rPr>
              <a:t>Strategic Priorities</a:t>
            </a:r>
          </a:p>
        </p:txBody>
      </p:sp>
      <p:sp>
        <p:nvSpPr>
          <p:cNvPr id="9" name="TextBox 8"/>
          <p:cNvSpPr txBox="1"/>
          <p:nvPr/>
        </p:nvSpPr>
        <p:spPr>
          <a:xfrm>
            <a:off x="5257801" y="1872028"/>
            <a:ext cx="1722835" cy="253916"/>
          </a:xfrm>
          <a:prstGeom prst="rect">
            <a:avLst/>
          </a:prstGeom>
          <a:noFill/>
        </p:spPr>
        <p:txBody>
          <a:bodyPr>
            <a:spAutoFit/>
          </a:bodyPr>
          <a:lstStyle/>
          <a:p>
            <a:pPr algn="ctr" defTabSz="685800" eaLnBrk="0" fontAlgn="base" hangingPunct="0">
              <a:spcBef>
                <a:spcPct val="0"/>
              </a:spcBef>
              <a:spcAft>
                <a:spcPct val="0"/>
              </a:spcAft>
              <a:defRPr/>
            </a:pPr>
            <a:r>
              <a:rPr lang="en-US" sz="1050" u="sng" dirty="0">
                <a:solidFill>
                  <a:srgbClr val="452718"/>
                </a:solidFill>
                <a:latin typeface="Trebuchet MS"/>
                <a:ea typeface="ＭＳ Ｐゴシック" charset="-128"/>
              </a:rPr>
              <a:t>Strategic Actions</a:t>
            </a:r>
          </a:p>
        </p:txBody>
      </p:sp>
      <p:sp>
        <p:nvSpPr>
          <p:cNvPr id="10" name="Rectangle 9"/>
          <p:cNvSpPr/>
          <p:nvPr/>
        </p:nvSpPr>
        <p:spPr>
          <a:xfrm>
            <a:off x="4322172" y="2141926"/>
            <a:ext cx="3621678" cy="131440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20000"/>
          </a:bodyPr>
          <a:lstStyle/>
          <a:p>
            <a:pPr marL="214313" indent="-214313" defTabSz="685800" eaLnBrk="0" fontAlgn="base" hangingPunct="0">
              <a:spcBef>
                <a:spcPct val="0"/>
              </a:spcBef>
              <a:spcAft>
                <a:spcPct val="0"/>
              </a:spcAft>
              <a:buFont typeface="Arial" panose="020B0604020202020204" pitchFamily="34" charset="0"/>
              <a:buChar char="•"/>
              <a:defRPr/>
            </a:pPr>
            <a:r>
              <a:rPr lang="en-US" sz="1050" dirty="0">
                <a:solidFill>
                  <a:srgbClr val="452718"/>
                </a:solidFill>
                <a:latin typeface="Trebuchet MS"/>
                <a:ea typeface="ＭＳ Ｐゴシック"/>
              </a:rPr>
              <a:t>Create standard portfolio via Sunrise and deliver digital product catalog to enable sales</a:t>
            </a:r>
          </a:p>
          <a:p>
            <a:pPr marL="214313" indent="-214313" defTabSz="685800" eaLnBrk="0" fontAlgn="base" hangingPunct="0">
              <a:spcBef>
                <a:spcPct val="0"/>
              </a:spcBef>
              <a:spcAft>
                <a:spcPct val="0"/>
              </a:spcAft>
              <a:buFont typeface="Arial" panose="020B0604020202020204" pitchFamily="34" charset="0"/>
              <a:buChar char="•"/>
              <a:defRPr/>
            </a:pPr>
            <a:r>
              <a:rPr lang="en-US" sz="1050" dirty="0">
                <a:solidFill>
                  <a:srgbClr val="452718"/>
                </a:solidFill>
                <a:latin typeface="Trebuchet MS"/>
                <a:ea typeface="ＭＳ Ｐゴシック"/>
              </a:rPr>
              <a:t>Drive activations with ‘always on’ umbrella programs focusing on core categories</a:t>
            </a:r>
          </a:p>
          <a:p>
            <a:pPr marL="214313" indent="-214313" defTabSz="685800" eaLnBrk="0" fontAlgn="base" hangingPunct="0">
              <a:spcBef>
                <a:spcPct val="0"/>
              </a:spcBef>
              <a:spcAft>
                <a:spcPct val="0"/>
              </a:spcAft>
              <a:buFont typeface="Arial" panose="020B0604020202020204" pitchFamily="34" charset="0"/>
              <a:buChar char="•"/>
              <a:defRPr/>
            </a:pPr>
            <a:r>
              <a:rPr lang="en-US" sz="1050" dirty="0">
                <a:solidFill>
                  <a:srgbClr val="452718"/>
                </a:solidFill>
                <a:latin typeface="Trebuchet MS"/>
                <a:ea typeface="ＭＳ Ｐゴシック"/>
              </a:rPr>
              <a:t>Launch regional promos to address specific market needs and increase category penetration</a:t>
            </a:r>
          </a:p>
          <a:p>
            <a:pPr marL="214313" indent="-214313" defTabSz="685800" eaLnBrk="0" fontAlgn="base" hangingPunct="0">
              <a:spcBef>
                <a:spcPct val="0"/>
              </a:spcBef>
              <a:spcAft>
                <a:spcPct val="0"/>
              </a:spcAft>
              <a:buFont typeface="Arial" panose="020B0604020202020204" pitchFamily="34" charset="0"/>
              <a:buChar char="•"/>
              <a:defRPr/>
            </a:pPr>
            <a:r>
              <a:rPr lang="en-US" sz="1050" dirty="0">
                <a:solidFill>
                  <a:srgbClr val="452718"/>
                </a:solidFill>
                <a:latin typeface="Trebuchet MS"/>
                <a:ea typeface="ＭＳ Ｐゴシック"/>
              </a:rPr>
              <a:t>Deliver full value proposition to drive growth in emerging chains and distributor partners (GiGi’s, VooDoo, Hurts)</a:t>
            </a:r>
          </a:p>
        </p:txBody>
      </p:sp>
      <p:sp>
        <p:nvSpPr>
          <p:cNvPr id="11" name="Rectangle 10"/>
          <p:cNvSpPr/>
          <p:nvPr/>
        </p:nvSpPr>
        <p:spPr>
          <a:xfrm>
            <a:off x="4307748" y="3514975"/>
            <a:ext cx="3636103" cy="91976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214313" indent="-214313" defTabSz="685800" eaLnBrk="0" fontAlgn="base" hangingPunct="0">
              <a:spcBef>
                <a:spcPct val="0"/>
              </a:spcBef>
              <a:spcAft>
                <a:spcPct val="0"/>
              </a:spcAft>
              <a:buFont typeface="Arial" panose="020B0604020202020204" pitchFamily="34" charset="0"/>
              <a:buChar char="•"/>
              <a:defRPr/>
            </a:pPr>
            <a:r>
              <a:rPr lang="en-US" sz="975" dirty="0">
                <a:solidFill>
                  <a:srgbClr val="452718"/>
                </a:solidFill>
                <a:latin typeface="Trebuchet MS"/>
                <a:ea typeface="ＭＳ Ｐゴシック"/>
              </a:rPr>
              <a:t>Improve lead generation and qualification capabilities to drive new customer acquisition</a:t>
            </a:r>
          </a:p>
          <a:p>
            <a:pPr marL="214313" indent="-214313" defTabSz="685800" eaLnBrk="0" fontAlgn="base" hangingPunct="0">
              <a:spcBef>
                <a:spcPct val="0"/>
              </a:spcBef>
              <a:spcAft>
                <a:spcPct val="0"/>
              </a:spcAft>
              <a:buFont typeface="Arial" panose="020B0604020202020204" pitchFamily="34" charset="0"/>
              <a:buChar char="•"/>
              <a:defRPr/>
            </a:pPr>
            <a:r>
              <a:rPr lang="en-US" sz="975" dirty="0">
                <a:solidFill>
                  <a:srgbClr val="452718"/>
                </a:solidFill>
                <a:latin typeface="Trebuchet MS"/>
                <a:ea typeface="ＭＳ Ｐゴシック"/>
              </a:rPr>
              <a:t>Develop geographic expansion plans</a:t>
            </a:r>
          </a:p>
          <a:p>
            <a:pPr marL="214313" indent="-214313" defTabSz="685800" eaLnBrk="0" fontAlgn="base" hangingPunct="0">
              <a:spcBef>
                <a:spcPct val="0"/>
              </a:spcBef>
              <a:spcAft>
                <a:spcPct val="0"/>
              </a:spcAft>
              <a:buFont typeface="Arial" panose="020B0604020202020204" pitchFamily="34" charset="0"/>
              <a:buChar char="•"/>
              <a:defRPr/>
            </a:pPr>
            <a:r>
              <a:rPr lang="en-US" sz="975" dirty="0">
                <a:solidFill>
                  <a:srgbClr val="452718"/>
                </a:solidFill>
                <a:latin typeface="Trebuchet MS"/>
                <a:ea typeface="ＭＳ Ｐゴシック"/>
              </a:rPr>
              <a:t>Acquire 2 new emerging chains and execute flawlessly</a:t>
            </a:r>
          </a:p>
          <a:p>
            <a:pPr marL="214313" indent="-214313" defTabSz="685800" eaLnBrk="0" fontAlgn="base" hangingPunct="0">
              <a:spcBef>
                <a:spcPct val="0"/>
              </a:spcBef>
              <a:spcAft>
                <a:spcPct val="0"/>
              </a:spcAft>
              <a:buFont typeface="Arial" panose="020B0604020202020204" pitchFamily="34" charset="0"/>
              <a:buChar char="•"/>
              <a:defRPr/>
            </a:pPr>
            <a:r>
              <a:rPr lang="en-US" sz="975" dirty="0">
                <a:solidFill>
                  <a:srgbClr val="452718"/>
                </a:solidFill>
                <a:latin typeface="Trebuchet MS"/>
                <a:ea typeface="ＭＳ Ｐゴシック"/>
              </a:rPr>
              <a:t>Identify regional opportunities for expansion (e.g. Latino)</a:t>
            </a:r>
          </a:p>
        </p:txBody>
      </p:sp>
      <p:sp>
        <p:nvSpPr>
          <p:cNvPr id="12" name="Pentagon 11"/>
          <p:cNvSpPr/>
          <p:nvPr/>
        </p:nvSpPr>
        <p:spPr>
          <a:xfrm>
            <a:off x="2400300" y="3350149"/>
            <a:ext cx="1796654" cy="1063745"/>
          </a:xfrm>
          <a:prstGeom prst="homePlate">
            <a:avLst>
              <a:gd name="adj" fmla="val 19943"/>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en-US" sz="1050" dirty="0">
                <a:solidFill>
                  <a:srgbClr val="452718"/>
                </a:solidFill>
                <a:latin typeface="Trebuchet MS"/>
                <a:ea typeface="ＭＳ Ｐゴシック"/>
              </a:rPr>
              <a:t>Aggressively acquire new customers in current and new markets </a:t>
            </a:r>
          </a:p>
          <a:p>
            <a:pPr algn="ctr" defTabSz="685800" eaLnBrk="0" fontAlgn="base" hangingPunct="0">
              <a:spcBef>
                <a:spcPct val="0"/>
              </a:spcBef>
              <a:spcAft>
                <a:spcPct val="0"/>
              </a:spcAft>
              <a:defRPr/>
            </a:pPr>
            <a:endParaRPr lang="en-US" sz="1050" b="1" dirty="0">
              <a:solidFill>
                <a:srgbClr val="FF0000"/>
              </a:solidFill>
              <a:latin typeface="Trebuchet MS"/>
              <a:ea typeface="ＭＳ Ｐゴシック"/>
            </a:endParaRPr>
          </a:p>
        </p:txBody>
      </p:sp>
      <p:sp>
        <p:nvSpPr>
          <p:cNvPr id="14" name="Pentagon 13"/>
          <p:cNvSpPr/>
          <p:nvPr/>
        </p:nvSpPr>
        <p:spPr>
          <a:xfrm>
            <a:off x="2450713" y="2141761"/>
            <a:ext cx="1796654" cy="1142198"/>
          </a:xfrm>
          <a:prstGeom prst="homePlate">
            <a:avLst>
              <a:gd name="adj" fmla="val 19943"/>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en-US" sz="1050" dirty="0">
                <a:solidFill>
                  <a:srgbClr val="452718"/>
                </a:solidFill>
                <a:latin typeface="Trebuchet MS"/>
                <a:ea typeface="ＭＳ Ｐゴシック"/>
              </a:rPr>
              <a:t>Grow existing Dawn customers with emphasis on Dawn MFGR  </a:t>
            </a:r>
          </a:p>
        </p:txBody>
      </p:sp>
      <p:sp>
        <p:nvSpPr>
          <p:cNvPr id="15" name="Pentagon 14"/>
          <p:cNvSpPr/>
          <p:nvPr/>
        </p:nvSpPr>
        <p:spPr>
          <a:xfrm>
            <a:off x="2424794" y="4488523"/>
            <a:ext cx="1796653" cy="1168004"/>
          </a:xfrm>
          <a:prstGeom prst="homePlate">
            <a:avLst>
              <a:gd name="adj" fmla="val 19943"/>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en-US" sz="1050" dirty="0">
                <a:solidFill>
                  <a:srgbClr val="452718"/>
                </a:solidFill>
                <a:latin typeface="Trebuchet MS"/>
                <a:ea typeface="ＭＳ Ｐゴシック"/>
              </a:rPr>
              <a:t>Deliver Dawn’s full value proposition with a focus on value added services</a:t>
            </a:r>
          </a:p>
        </p:txBody>
      </p:sp>
      <p:sp>
        <p:nvSpPr>
          <p:cNvPr id="17" name="Rectangle 16"/>
          <p:cNvSpPr/>
          <p:nvPr/>
        </p:nvSpPr>
        <p:spPr>
          <a:xfrm>
            <a:off x="4322174" y="4512625"/>
            <a:ext cx="3621677" cy="10886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214313" indent="-214313" defTabSz="685800" eaLnBrk="0" fontAlgn="base" hangingPunct="0">
              <a:spcBef>
                <a:spcPct val="0"/>
              </a:spcBef>
              <a:spcAft>
                <a:spcPct val="0"/>
              </a:spcAft>
              <a:buFont typeface="Arial" panose="020B0604020202020204" pitchFamily="34" charset="0"/>
              <a:buChar char="•"/>
              <a:defRPr/>
            </a:pPr>
            <a:r>
              <a:rPr lang="en-US" sz="975" dirty="0">
                <a:solidFill>
                  <a:srgbClr val="452718"/>
                </a:solidFill>
                <a:latin typeface="Trebuchet MS"/>
                <a:ea typeface="ＭＳ Ｐゴシック"/>
              </a:rPr>
              <a:t>Drive Dawn awareness of our value proposition via the Smile campaign and targeted media</a:t>
            </a:r>
          </a:p>
          <a:p>
            <a:pPr marL="214313" indent="-214313" defTabSz="685800" eaLnBrk="0" fontAlgn="base" hangingPunct="0">
              <a:spcBef>
                <a:spcPct val="0"/>
              </a:spcBef>
              <a:spcAft>
                <a:spcPct val="0"/>
              </a:spcAft>
              <a:buFont typeface="Arial" panose="020B0604020202020204" pitchFamily="34" charset="0"/>
              <a:buChar char="•"/>
              <a:defRPr/>
            </a:pPr>
            <a:r>
              <a:rPr lang="en-US" sz="975" dirty="0">
                <a:solidFill>
                  <a:srgbClr val="452718"/>
                </a:solidFill>
                <a:latin typeface="Trebuchet MS"/>
                <a:ea typeface="ＭＳ Ｐゴシック"/>
              </a:rPr>
              <a:t>Leverage 2018 learnings to implement customer retention program and reduce churn</a:t>
            </a:r>
          </a:p>
          <a:p>
            <a:pPr marL="214313" indent="-214313" defTabSz="685800" eaLnBrk="0" fontAlgn="base" hangingPunct="0">
              <a:spcBef>
                <a:spcPct val="0"/>
              </a:spcBef>
              <a:spcAft>
                <a:spcPct val="0"/>
              </a:spcAft>
              <a:buFont typeface="Arial" panose="020B0604020202020204" pitchFamily="34" charset="0"/>
              <a:buChar char="•"/>
              <a:defRPr/>
            </a:pPr>
            <a:r>
              <a:rPr lang="en-US" sz="975" dirty="0">
                <a:solidFill>
                  <a:srgbClr val="452718"/>
                </a:solidFill>
                <a:latin typeface="Trebuchet MS"/>
                <a:ea typeface="ＭＳ Ｐゴシック"/>
              </a:rPr>
              <a:t>Implement TSR service model; develop new service proposition (consult need state) and test launch in 2019</a:t>
            </a:r>
          </a:p>
        </p:txBody>
      </p:sp>
      <p:sp>
        <p:nvSpPr>
          <p:cNvPr id="16" name="Rectangle 15"/>
          <p:cNvSpPr/>
          <p:nvPr/>
        </p:nvSpPr>
        <p:spPr>
          <a:xfrm>
            <a:off x="1610228" y="5676904"/>
            <a:ext cx="5873750" cy="251240"/>
          </a:xfrm>
          <a:prstGeom prst="rect">
            <a:avLst/>
          </a:prstGeom>
          <a:solidFill>
            <a:schemeClr val="accent1"/>
          </a:solidFill>
          <a:ln>
            <a:noFill/>
          </a:ln>
          <a:effectLst/>
        </p:spPr>
        <p:txBody>
          <a:bodyPr lIns="68580" rIns="68580" rtlCol="0" anchor="ctr" anchorCtr="0"/>
          <a:lstStyle/>
          <a:p>
            <a:pPr defTabSz="685800">
              <a:defRPr/>
            </a:pPr>
            <a:r>
              <a:rPr lang="en-US" sz="900" b="1" kern="0" dirty="0">
                <a:solidFill>
                  <a:srgbClr val="FFFFFF"/>
                </a:solidFill>
                <a:latin typeface="Arial"/>
                <a:ea typeface="ＭＳ Ｐゴシック"/>
              </a:rPr>
              <a:t>Enablers: Customer/Consumer Insight, Demand/Supply &amp; Service excellence, KAM Model &amp; CRM System</a:t>
            </a:r>
          </a:p>
        </p:txBody>
      </p:sp>
      <p:sp>
        <p:nvSpPr>
          <p:cNvPr id="18" name="TextBox 17"/>
          <p:cNvSpPr txBox="1"/>
          <p:nvPr/>
        </p:nvSpPr>
        <p:spPr>
          <a:xfrm>
            <a:off x="1250752" y="1628134"/>
            <a:ext cx="1080598" cy="276999"/>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defTabSz="685800" eaLnBrk="0" fontAlgn="base" hangingPunct="0">
              <a:spcBef>
                <a:spcPct val="0"/>
              </a:spcBef>
              <a:spcAft>
                <a:spcPct val="0"/>
              </a:spcAft>
              <a:defRPr/>
            </a:pPr>
            <a:r>
              <a:rPr lang="en-US" sz="1200" b="1" dirty="0">
                <a:solidFill>
                  <a:srgbClr val="000000"/>
                </a:solidFill>
                <a:latin typeface="Trebuchet MS"/>
                <a:ea typeface="ＭＳ Ｐゴシック" charset="-128"/>
              </a:rPr>
              <a:t>VISION</a:t>
            </a:r>
          </a:p>
        </p:txBody>
      </p:sp>
      <p:sp>
        <p:nvSpPr>
          <p:cNvPr id="19" name="Rectangle 18"/>
          <p:cNvSpPr/>
          <p:nvPr/>
        </p:nvSpPr>
        <p:spPr>
          <a:xfrm>
            <a:off x="2057400" y="1603626"/>
            <a:ext cx="5886450" cy="30745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rtlCol="0" anchor="ctr" anchorCtr="0"/>
          <a:lstStyle/>
          <a:p>
            <a:pPr defTabSz="685800" eaLnBrk="0" fontAlgn="base" hangingPunct="0">
              <a:spcBef>
                <a:spcPct val="0"/>
              </a:spcBef>
              <a:spcAft>
                <a:spcPct val="0"/>
              </a:spcAft>
              <a:defRPr/>
            </a:pPr>
            <a:r>
              <a:rPr lang="en-US" sz="1050" b="1" dirty="0">
                <a:solidFill>
                  <a:srgbClr val="452718"/>
                </a:solidFill>
                <a:latin typeface="Trebuchet MS"/>
                <a:ea typeface="ＭＳ Ｐゴシック"/>
              </a:rPr>
              <a:t>To be the leading supplier of bakery ingredients and services to the NA artisanal channel</a:t>
            </a:r>
          </a:p>
        </p:txBody>
      </p:sp>
      <p:sp>
        <p:nvSpPr>
          <p:cNvPr id="20" name="Oval 19"/>
          <p:cNvSpPr/>
          <p:nvPr/>
        </p:nvSpPr>
        <p:spPr bwMode="gray">
          <a:xfrm>
            <a:off x="2424794" y="2141926"/>
            <a:ext cx="228367" cy="21945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788" b="1" dirty="0">
                <a:solidFill>
                  <a:srgbClr val="FFFFFF"/>
                </a:solidFill>
                <a:latin typeface="Trebuchet MS"/>
                <a:ea typeface="ＭＳ Ｐゴシック" charset="0"/>
              </a:rPr>
              <a:t>1</a:t>
            </a:r>
          </a:p>
        </p:txBody>
      </p:sp>
      <p:sp>
        <p:nvSpPr>
          <p:cNvPr id="21" name="Oval 20"/>
          <p:cNvSpPr/>
          <p:nvPr/>
        </p:nvSpPr>
        <p:spPr bwMode="gray">
          <a:xfrm>
            <a:off x="2424793" y="3345846"/>
            <a:ext cx="219456" cy="21945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788" b="1" dirty="0">
                <a:solidFill>
                  <a:srgbClr val="FFFFFF"/>
                </a:solidFill>
                <a:latin typeface="Trebuchet MS"/>
                <a:ea typeface="ＭＳ Ｐゴシック" charset="0"/>
              </a:rPr>
              <a:t>2</a:t>
            </a:r>
          </a:p>
        </p:txBody>
      </p:sp>
      <p:sp>
        <p:nvSpPr>
          <p:cNvPr id="22" name="Oval 21"/>
          <p:cNvSpPr/>
          <p:nvPr/>
        </p:nvSpPr>
        <p:spPr bwMode="gray">
          <a:xfrm>
            <a:off x="2457858" y="4496821"/>
            <a:ext cx="228367" cy="21945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788" b="1" dirty="0">
                <a:solidFill>
                  <a:srgbClr val="FFFFFF"/>
                </a:solidFill>
                <a:latin typeface="Trebuchet MS"/>
                <a:ea typeface="ＭＳ Ｐゴシック" charset="0"/>
              </a:rPr>
              <a:t>3</a:t>
            </a:r>
          </a:p>
        </p:txBody>
      </p:sp>
      <p:sp>
        <p:nvSpPr>
          <p:cNvPr id="24" name="Oval 23"/>
          <p:cNvSpPr/>
          <p:nvPr/>
        </p:nvSpPr>
        <p:spPr bwMode="gray">
          <a:xfrm>
            <a:off x="4322172" y="2457450"/>
            <a:ext cx="203703" cy="189774"/>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1.2</a:t>
            </a:r>
          </a:p>
        </p:txBody>
      </p:sp>
      <p:sp>
        <p:nvSpPr>
          <p:cNvPr id="25" name="Oval 24"/>
          <p:cNvSpPr/>
          <p:nvPr/>
        </p:nvSpPr>
        <p:spPr bwMode="gray">
          <a:xfrm>
            <a:off x="4334339" y="2786634"/>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1.3</a:t>
            </a:r>
          </a:p>
        </p:txBody>
      </p:sp>
      <p:sp>
        <p:nvSpPr>
          <p:cNvPr id="27" name="Oval 26"/>
          <p:cNvSpPr/>
          <p:nvPr/>
        </p:nvSpPr>
        <p:spPr bwMode="gray">
          <a:xfrm>
            <a:off x="4316717" y="3586734"/>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2.1</a:t>
            </a:r>
          </a:p>
        </p:txBody>
      </p:sp>
      <p:sp>
        <p:nvSpPr>
          <p:cNvPr id="28" name="Oval 27"/>
          <p:cNvSpPr/>
          <p:nvPr/>
        </p:nvSpPr>
        <p:spPr bwMode="gray">
          <a:xfrm>
            <a:off x="4314609" y="3886200"/>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2.2</a:t>
            </a:r>
          </a:p>
        </p:txBody>
      </p:sp>
      <p:sp>
        <p:nvSpPr>
          <p:cNvPr id="29" name="Oval 28"/>
          <p:cNvSpPr/>
          <p:nvPr/>
        </p:nvSpPr>
        <p:spPr bwMode="gray">
          <a:xfrm>
            <a:off x="4311147" y="4057650"/>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2.3</a:t>
            </a:r>
          </a:p>
        </p:txBody>
      </p:sp>
      <p:sp>
        <p:nvSpPr>
          <p:cNvPr id="31" name="Oval 30"/>
          <p:cNvSpPr/>
          <p:nvPr/>
        </p:nvSpPr>
        <p:spPr bwMode="gray">
          <a:xfrm>
            <a:off x="4329316" y="4558284"/>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3.1</a:t>
            </a:r>
          </a:p>
        </p:txBody>
      </p:sp>
      <p:sp>
        <p:nvSpPr>
          <p:cNvPr id="32" name="Oval 31"/>
          <p:cNvSpPr/>
          <p:nvPr/>
        </p:nvSpPr>
        <p:spPr bwMode="gray">
          <a:xfrm>
            <a:off x="4334339" y="4866992"/>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3.2</a:t>
            </a:r>
          </a:p>
        </p:txBody>
      </p:sp>
      <p:sp>
        <p:nvSpPr>
          <p:cNvPr id="33" name="Oval 32"/>
          <p:cNvSpPr/>
          <p:nvPr/>
        </p:nvSpPr>
        <p:spPr bwMode="gray">
          <a:xfrm>
            <a:off x="4334339" y="5186934"/>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3.3</a:t>
            </a:r>
          </a:p>
        </p:txBody>
      </p:sp>
      <p:sp>
        <p:nvSpPr>
          <p:cNvPr id="35" name="Oval 34"/>
          <p:cNvSpPr/>
          <p:nvPr/>
        </p:nvSpPr>
        <p:spPr bwMode="gray">
          <a:xfrm>
            <a:off x="4316999" y="2171700"/>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1.1</a:t>
            </a:r>
          </a:p>
        </p:txBody>
      </p:sp>
      <p:sp>
        <p:nvSpPr>
          <p:cNvPr id="30" name="Oval 29">
            <a:extLst>
              <a:ext uri="{FF2B5EF4-FFF2-40B4-BE49-F238E27FC236}">
                <a16:creationId xmlns:a16="http://schemas.microsoft.com/office/drawing/2014/main" id="{99BA606A-8B4A-43F0-8674-8AB1692F6A57}"/>
              </a:ext>
            </a:extLst>
          </p:cNvPr>
          <p:cNvSpPr/>
          <p:nvPr/>
        </p:nvSpPr>
        <p:spPr bwMode="gray">
          <a:xfrm>
            <a:off x="4343400" y="3072384"/>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1.4</a:t>
            </a:r>
          </a:p>
        </p:txBody>
      </p:sp>
      <p:sp>
        <p:nvSpPr>
          <p:cNvPr id="34" name="Oval 33">
            <a:extLst>
              <a:ext uri="{FF2B5EF4-FFF2-40B4-BE49-F238E27FC236}">
                <a16:creationId xmlns:a16="http://schemas.microsoft.com/office/drawing/2014/main" id="{E1755701-B91E-4101-BB9E-58D450C985C1}"/>
              </a:ext>
            </a:extLst>
          </p:cNvPr>
          <p:cNvSpPr/>
          <p:nvPr/>
        </p:nvSpPr>
        <p:spPr bwMode="gray">
          <a:xfrm>
            <a:off x="4311147" y="4229100"/>
            <a:ext cx="203703" cy="185166"/>
          </a:xfrm>
          <a:prstGeom prst="ellipse">
            <a:avLst/>
          </a:prstGeom>
          <a:solidFill>
            <a:schemeClr val="accent5"/>
          </a:solidFill>
          <a:ln w="1905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defTabSz="685800" eaLnBrk="0" fontAlgn="base" hangingPunct="0">
              <a:spcBef>
                <a:spcPct val="0"/>
              </a:spcBef>
              <a:spcAft>
                <a:spcPct val="0"/>
              </a:spcAft>
              <a:defRPr/>
            </a:pPr>
            <a:r>
              <a:rPr lang="en-US" sz="675" b="1" dirty="0">
                <a:solidFill>
                  <a:srgbClr val="FFFFFF"/>
                </a:solidFill>
                <a:latin typeface="Trebuchet MS"/>
                <a:ea typeface="ＭＳ Ｐゴシック" charset="0"/>
              </a:rPr>
              <a:t>2.4</a:t>
            </a:r>
          </a:p>
        </p:txBody>
      </p:sp>
      <p:sp>
        <p:nvSpPr>
          <p:cNvPr id="4" name="TextBox 3">
            <a:extLst>
              <a:ext uri="{FF2B5EF4-FFF2-40B4-BE49-F238E27FC236}">
                <a16:creationId xmlns:a16="http://schemas.microsoft.com/office/drawing/2014/main" id="{CE699A3B-D222-4AFD-95FB-F07B81EE9B2E}"/>
              </a:ext>
            </a:extLst>
          </p:cNvPr>
          <p:cNvSpPr txBox="1"/>
          <p:nvPr/>
        </p:nvSpPr>
        <p:spPr>
          <a:xfrm>
            <a:off x="5000625" y="1052027"/>
            <a:ext cx="685800" cy="685800"/>
          </a:xfrm>
          <a:prstGeom prst="rect">
            <a:avLst/>
          </a:prstGeom>
          <a:noFill/>
        </p:spPr>
        <p:txBody>
          <a:bodyPr wrap="none" lIns="0" tIns="0" rIns="0" bIns="0" rtlCol="0">
            <a:noAutofit/>
          </a:bodyPr>
          <a:lstStyle/>
          <a:p>
            <a:pPr defTabSz="685800"/>
            <a:r>
              <a:rPr lang="en-US" sz="2100" b="1" dirty="0">
                <a:solidFill>
                  <a:srgbClr val="452718"/>
                </a:solidFill>
                <a:latin typeface="Trebuchet MS"/>
                <a:ea typeface="ＭＳ Ｐゴシック"/>
              </a:rPr>
              <a:t>We will get here…..be patient</a:t>
            </a:r>
          </a:p>
        </p:txBody>
      </p:sp>
    </p:spTree>
    <p:extLst>
      <p:ext uri="{BB962C8B-B14F-4D97-AF65-F5344CB8AC3E}">
        <p14:creationId xmlns:p14="http://schemas.microsoft.com/office/powerpoint/2010/main" val="973064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B9DA-EE10-4983-8C0E-4D23A55EE1EA}"/>
              </a:ext>
            </a:extLst>
          </p:cNvPr>
          <p:cNvSpPr>
            <a:spLocks noGrp="1"/>
          </p:cNvSpPr>
          <p:nvPr>
            <p:ph type="title"/>
          </p:nvPr>
        </p:nvSpPr>
        <p:spPr/>
        <p:txBody>
          <a:bodyPr/>
          <a:lstStyle/>
          <a:p>
            <a:r>
              <a:rPr lang="en-US" dirty="0"/>
              <a:t>Benchmarked Communities</a:t>
            </a:r>
          </a:p>
        </p:txBody>
      </p:sp>
      <p:sp>
        <p:nvSpPr>
          <p:cNvPr id="3" name="Content Placeholder 2">
            <a:extLst>
              <a:ext uri="{FF2B5EF4-FFF2-40B4-BE49-F238E27FC236}">
                <a16:creationId xmlns:a16="http://schemas.microsoft.com/office/drawing/2014/main" id="{D5363C1A-2399-418D-AAB8-C5C819DD0597}"/>
              </a:ext>
            </a:extLst>
          </p:cNvPr>
          <p:cNvSpPr>
            <a:spLocks noGrp="1"/>
          </p:cNvSpPr>
          <p:nvPr>
            <p:ph idx="1"/>
          </p:nvPr>
        </p:nvSpPr>
        <p:spPr/>
        <p:txBody>
          <a:bodyPr>
            <a:normAutofit/>
          </a:bodyPr>
          <a:lstStyle/>
          <a:p>
            <a:pPr>
              <a:buFont typeface="Arial" panose="020B0604020202020204" pitchFamily="34" charset="0"/>
              <a:buChar char="•"/>
            </a:pPr>
            <a:r>
              <a:rPr lang="en-US" dirty="0"/>
              <a:t>  Bayside </a:t>
            </a:r>
          </a:p>
          <a:p>
            <a:r>
              <a:rPr lang="en-US" dirty="0"/>
              <a:t>◦  Sea Colony </a:t>
            </a:r>
          </a:p>
          <a:p>
            <a:r>
              <a:rPr lang="en-US" dirty="0"/>
              <a:t>◦  Broadlands </a:t>
            </a:r>
          </a:p>
          <a:p>
            <a:r>
              <a:rPr lang="en-US" dirty="0"/>
              <a:t>◦  Leisure World </a:t>
            </a:r>
          </a:p>
          <a:p>
            <a:r>
              <a:rPr lang="en-US" dirty="0"/>
              <a:t>◦  Crofton </a:t>
            </a:r>
          </a:p>
          <a:p>
            <a:r>
              <a:rPr lang="en-US" dirty="0"/>
              <a:t>◦  Montgomery Village </a:t>
            </a:r>
          </a:p>
          <a:p>
            <a:r>
              <a:rPr lang="en-US" dirty="0"/>
              <a:t>◦  Glen Riddle </a:t>
            </a:r>
          </a:p>
          <a:p>
            <a:r>
              <a:rPr lang="en-US" dirty="0"/>
              <a:t>◦  Kiawah</a:t>
            </a:r>
          </a:p>
          <a:p>
            <a:pPr>
              <a:buFont typeface="Arial" panose="020B0604020202020204" pitchFamily="34" charset="0"/>
              <a:buChar char="•"/>
            </a:pPr>
            <a:r>
              <a:rPr lang="en-US" dirty="0"/>
              <a:t> Villages</a:t>
            </a:r>
          </a:p>
          <a:p>
            <a:endParaRPr lang="en-US" dirty="0"/>
          </a:p>
        </p:txBody>
      </p:sp>
    </p:spTree>
    <p:extLst>
      <p:ext uri="{BB962C8B-B14F-4D97-AF65-F5344CB8AC3E}">
        <p14:creationId xmlns:p14="http://schemas.microsoft.com/office/powerpoint/2010/main" val="2675795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4" name="Rectangle 14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88685" y="224025"/>
            <a:ext cx="6966631" cy="1049235"/>
          </a:xfrm>
        </p:spPr>
        <p:txBody>
          <a:bodyPr vert="horz" lIns="91440" tIns="45720" rIns="91440" bIns="45720" rtlCol="0" anchor="t">
            <a:normAutofit/>
          </a:bodyPr>
          <a:lstStyle/>
          <a:p>
            <a:pPr algn="ctr" defTabSz="914400"/>
            <a:r>
              <a:rPr lang="en-US" dirty="0"/>
              <a:t>GM Leadership Report</a:t>
            </a:r>
            <a:br>
              <a:rPr lang="en-US" dirty="0"/>
            </a:br>
            <a:r>
              <a:rPr lang="en-US" dirty="0"/>
              <a:t>John Viola</a:t>
            </a:r>
          </a:p>
        </p:txBody>
      </p:sp>
      <p:cxnSp>
        <p:nvCxnSpPr>
          <p:cNvPr id="146" name="Straight Connector 14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324383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8" name="Rectangle 14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xtBox 21">
            <a:extLst>
              <a:ext uri="{FF2B5EF4-FFF2-40B4-BE49-F238E27FC236}">
                <a16:creationId xmlns:a16="http://schemas.microsoft.com/office/drawing/2014/main" id="{07F7EA86-8DAE-47D1-854C-F2F3C7631FFB}"/>
              </a:ext>
            </a:extLst>
          </p:cNvPr>
          <p:cNvSpPr txBox="1"/>
          <p:nvPr/>
        </p:nvSpPr>
        <p:spPr>
          <a:xfrm>
            <a:off x="0" y="6324096"/>
            <a:ext cx="9144000" cy="533904"/>
          </a:xfrm>
          <a:prstGeom prst="rect">
            <a:avLst/>
          </a:prstGeom>
        </p:spPr>
        <p:txBody>
          <a:bodyPr vert="horz" lIns="91440" tIns="45720" rIns="91440" bIns="45720" rtlCol="0" anchor="t">
            <a:normAutofit/>
          </a:bodyPr>
          <a:lstStyle/>
          <a:p>
            <a:pPr algn="ctr"/>
            <a:r>
              <a:rPr lang="en-US" sz="2000" dirty="0">
                <a:effectLst/>
                <a:ea typeface="Calibri" panose="020F0502020204030204" pitchFamily="34" charset="0"/>
                <a:cs typeface="Times New Roman" panose="02020603050405020304" pitchFamily="18" charset="0"/>
              </a:rPr>
              <a:t>Ventrac MA900 Boom Mower – Approved at the June16th Board Meeting</a:t>
            </a:r>
          </a:p>
        </p:txBody>
      </p:sp>
      <p:pic>
        <p:nvPicPr>
          <p:cNvPr id="21" name="Picture 20">
            <a:extLst>
              <a:ext uri="{FF2B5EF4-FFF2-40B4-BE49-F238E27FC236}">
                <a16:creationId xmlns:a16="http://schemas.microsoft.com/office/drawing/2014/main" id="{AD1DBBBE-6F10-4A09-A1CB-C4455FA36EB5}"/>
              </a:ext>
            </a:extLst>
          </p:cNvPr>
          <p:cNvPicPr>
            <a:picLocks noChangeAspect="1"/>
          </p:cNvPicPr>
          <p:nvPr/>
        </p:nvPicPr>
        <p:blipFill>
          <a:blip r:embed="rId2">
            <a:extLst>
              <a:ext uri="{28A0092B-C50C-407E-A947-70E740481C1C}">
                <a14:useLocalDpi xmlns:a14="http://schemas.microsoft.com/office/drawing/2010/main" val="0"/>
              </a:ext>
            </a:extLst>
          </a:blip>
          <a:srcRect t="3969" b="3969"/>
          <a:stretch/>
        </p:blipFill>
        <p:spPr>
          <a:xfrm>
            <a:off x="457086" y="1190400"/>
            <a:ext cx="8229600" cy="5050836"/>
          </a:xfrm>
          <a:prstGeom prst="rect">
            <a:avLst/>
          </a:prstGeom>
        </p:spPr>
      </p:pic>
    </p:spTree>
    <p:extLst>
      <p:ext uri="{BB962C8B-B14F-4D97-AF65-F5344CB8AC3E}">
        <p14:creationId xmlns:p14="http://schemas.microsoft.com/office/powerpoint/2010/main" val="251224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7" name="Picture 29">
            <a:extLst>
              <a:ext uri="{FF2B5EF4-FFF2-40B4-BE49-F238E27FC236}">
                <a16:creationId xmlns:a16="http://schemas.microsoft.com/office/drawing/2014/main" id="{A8760136-DD71-4E4F-83AC-18143769E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312" y="466308"/>
            <a:ext cx="6437376"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591F32-7A89-4CD9-AB7E-AFF937601A4A}"/>
              </a:ext>
            </a:extLst>
          </p:cNvPr>
          <p:cNvSpPr txBox="1"/>
          <p:nvPr/>
        </p:nvSpPr>
        <p:spPr>
          <a:xfrm>
            <a:off x="2279467" y="2684808"/>
            <a:ext cx="5732417" cy="584775"/>
          </a:xfrm>
          <a:prstGeom prst="rect">
            <a:avLst/>
          </a:prstGeom>
          <a:solidFill>
            <a:srgbClr val="E4E1DE"/>
          </a:solidFill>
        </p:spPr>
        <p:txBody>
          <a:bodyPr wrap="square">
            <a:spAutoFit/>
          </a:bodyPr>
          <a:lstStyle/>
          <a:p>
            <a:pPr marL="817245" marR="0" eaLnBrk="0" hangingPunct="0">
              <a:spcBef>
                <a:spcPts val="0"/>
              </a:spcBef>
              <a:spcAft>
                <a:spcPts val="0"/>
              </a:spcAft>
            </a:pPr>
            <a:r>
              <a:rPr lang="en-US" sz="3200" u="none" strike="noStrike" dirty="0">
                <a:effectLst/>
                <a:latin typeface="Lucida Sans" panose="020B0602030504020204" pitchFamily="34" charset="0"/>
                <a:ea typeface="Times New Roman" panose="02020603050405020304" pitchFamily="18" charset="0"/>
                <a:cs typeface="Lucida Sans" panose="020B0602030504020204" pitchFamily="34" charset="0"/>
                <a:hlinkClick r:id="rId3"/>
              </a:rPr>
              <a:t>info@oceanpines.org</a:t>
            </a:r>
            <a:endParaRPr lang="en-US" sz="1000" dirty="0">
              <a:effectLst/>
              <a:latin typeface="Lucida Sans" panose="020B0602030504020204" pitchFamily="34" charset="0"/>
              <a:ea typeface="Times New Roman" panose="02020603050405020304" pitchFamily="18" charset="0"/>
              <a:cs typeface="Lucida Sans" panose="020B0602030504020204" pitchFamily="34" charset="0"/>
            </a:endParaRPr>
          </a:p>
        </p:txBody>
      </p:sp>
      <p:grpSp>
        <p:nvGrpSpPr>
          <p:cNvPr id="26" name="Group 30">
            <a:extLst>
              <a:ext uri="{FF2B5EF4-FFF2-40B4-BE49-F238E27FC236}">
                <a16:creationId xmlns:a16="http://schemas.microsoft.com/office/drawing/2014/main" id="{6DAC4A82-3228-44A0-AA30-E53C95E1B0C2}"/>
              </a:ext>
            </a:extLst>
          </p:cNvPr>
          <p:cNvGrpSpPr>
            <a:grpSpLocks noChangeAspect="1"/>
          </p:cNvGrpSpPr>
          <p:nvPr/>
        </p:nvGrpSpPr>
        <p:grpSpPr bwMode="auto">
          <a:xfrm>
            <a:off x="1353312" y="2400903"/>
            <a:ext cx="1005840" cy="1005840"/>
            <a:chOff x="394" y="-26"/>
            <a:chExt cx="829" cy="828"/>
          </a:xfrm>
        </p:grpSpPr>
        <p:sp>
          <p:nvSpPr>
            <p:cNvPr id="27" name="Freeform 31">
              <a:extLst>
                <a:ext uri="{FF2B5EF4-FFF2-40B4-BE49-F238E27FC236}">
                  <a16:creationId xmlns:a16="http://schemas.microsoft.com/office/drawing/2014/main" id="{CABB1ED3-ADE9-4B43-ACDF-0AB097998780}"/>
                </a:ext>
              </a:extLst>
            </p:cNvPr>
            <p:cNvSpPr>
              <a:spLocks/>
            </p:cNvSpPr>
            <p:nvPr/>
          </p:nvSpPr>
          <p:spPr bwMode="auto">
            <a:xfrm>
              <a:off x="394" y="204"/>
              <a:ext cx="829" cy="599"/>
            </a:xfrm>
            <a:custGeom>
              <a:avLst/>
              <a:gdLst>
                <a:gd name="T0" fmla="*/ 736 w 829"/>
                <a:gd name="T1" fmla="*/ 598 h 599"/>
                <a:gd name="T2" fmla="*/ 92 w 829"/>
                <a:gd name="T3" fmla="*/ 598 h 599"/>
                <a:gd name="T4" fmla="*/ 56 w 829"/>
                <a:gd name="T5" fmla="*/ 591 h 599"/>
                <a:gd name="T6" fmla="*/ 26 w 829"/>
                <a:gd name="T7" fmla="*/ 571 h 599"/>
                <a:gd name="T8" fmla="*/ 7 w 829"/>
                <a:gd name="T9" fmla="*/ 542 h 599"/>
                <a:gd name="T10" fmla="*/ 0 w 829"/>
                <a:gd name="T11" fmla="*/ 506 h 599"/>
                <a:gd name="T12" fmla="*/ 0 w 829"/>
                <a:gd name="T13" fmla="*/ 92 h 599"/>
                <a:gd name="T14" fmla="*/ 7 w 829"/>
                <a:gd name="T15" fmla="*/ 56 h 599"/>
                <a:gd name="T16" fmla="*/ 26 w 829"/>
                <a:gd name="T17" fmla="*/ 26 h 599"/>
                <a:gd name="T18" fmla="*/ 56 w 829"/>
                <a:gd name="T19" fmla="*/ 7 h 599"/>
                <a:gd name="T20" fmla="*/ 92 w 829"/>
                <a:gd name="T21" fmla="*/ 0 h 599"/>
                <a:gd name="T22" fmla="*/ 736 w 829"/>
                <a:gd name="T23" fmla="*/ 0 h 599"/>
                <a:gd name="T24" fmla="*/ 772 w 829"/>
                <a:gd name="T25" fmla="*/ 7 h 599"/>
                <a:gd name="T26" fmla="*/ 801 w 829"/>
                <a:gd name="T27" fmla="*/ 26 h 599"/>
                <a:gd name="T28" fmla="*/ 821 w 829"/>
                <a:gd name="T29" fmla="*/ 56 h 599"/>
                <a:gd name="T30" fmla="*/ 828 w 829"/>
                <a:gd name="T31" fmla="*/ 92 h 599"/>
                <a:gd name="T32" fmla="*/ 828 w 829"/>
                <a:gd name="T33" fmla="*/ 506 h 599"/>
                <a:gd name="T34" fmla="*/ 821 w 829"/>
                <a:gd name="T35" fmla="*/ 542 h 599"/>
                <a:gd name="T36" fmla="*/ 801 w 829"/>
                <a:gd name="T37" fmla="*/ 571 h 599"/>
                <a:gd name="T38" fmla="*/ 772 w 829"/>
                <a:gd name="T39" fmla="*/ 591 h 599"/>
                <a:gd name="T40" fmla="*/ 736 w 829"/>
                <a:gd name="T41" fmla="*/ 59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9" h="599">
                  <a:moveTo>
                    <a:pt x="736" y="598"/>
                  </a:moveTo>
                  <a:lnTo>
                    <a:pt x="92" y="598"/>
                  </a:lnTo>
                  <a:lnTo>
                    <a:pt x="56" y="591"/>
                  </a:lnTo>
                  <a:lnTo>
                    <a:pt x="26" y="571"/>
                  </a:lnTo>
                  <a:lnTo>
                    <a:pt x="7" y="542"/>
                  </a:lnTo>
                  <a:lnTo>
                    <a:pt x="0" y="506"/>
                  </a:lnTo>
                  <a:lnTo>
                    <a:pt x="0" y="92"/>
                  </a:lnTo>
                  <a:lnTo>
                    <a:pt x="7" y="56"/>
                  </a:lnTo>
                  <a:lnTo>
                    <a:pt x="26" y="26"/>
                  </a:lnTo>
                  <a:lnTo>
                    <a:pt x="56" y="7"/>
                  </a:lnTo>
                  <a:lnTo>
                    <a:pt x="92" y="0"/>
                  </a:lnTo>
                  <a:lnTo>
                    <a:pt x="736" y="0"/>
                  </a:lnTo>
                  <a:lnTo>
                    <a:pt x="772" y="7"/>
                  </a:lnTo>
                  <a:lnTo>
                    <a:pt x="801" y="26"/>
                  </a:lnTo>
                  <a:lnTo>
                    <a:pt x="821" y="56"/>
                  </a:lnTo>
                  <a:lnTo>
                    <a:pt x="828" y="92"/>
                  </a:lnTo>
                  <a:lnTo>
                    <a:pt x="828" y="506"/>
                  </a:lnTo>
                  <a:lnTo>
                    <a:pt x="821" y="542"/>
                  </a:lnTo>
                  <a:lnTo>
                    <a:pt x="801" y="571"/>
                  </a:lnTo>
                  <a:lnTo>
                    <a:pt x="772" y="591"/>
                  </a:lnTo>
                  <a:lnTo>
                    <a:pt x="736" y="598"/>
                  </a:lnTo>
                  <a:close/>
                </a:path>
              </a:pathLst>
            </a:custGeom>
            <a:solidFill>
              <a:srgbClr val="CCD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a:extLst>
                <a:ext uri="{FF2B5EF4-FFF2-40B4-BE49-F238E27FC236}">
                  <a16:creationId xmlns:a16="http://schemas.microsoft.com/office/drawing/2014/main" id="{93CA2064-97F6-4D94-A6C5-81A2FA459DD5}"/>
                </a:ext>
              </a:extLst>
            </p:cNvPr>
            <p:cNvSpPr>
              <a:spLocks/>
            </p:cNvSpPr>
            <p:nvPr/>
          </p:nvSpPr>
          <p:spPr bwMode="auto">
            <a:xfrm>
              <a:off x="394" y="204"/>
              <a:ext cx="829" cy="586"/>
            </a:xfrm>
            <a:custGeom>
              <a:avLst/>
              <a:gdLst>
                <a:gd name="T0" fmla="*/ 828 w 829"/>
                <a:gd name="T1" fmla="*/ 92 h 586"/>
                <a:gd name="T2" fmla="*/ 821 w 829"/>
                <a:gd name="T3" fmla="*/ 56 h 586"/>
                <a:gd name="T4" fmla="*/ 801 w 829"/>
                <a:gd name="T5" fmla="*/ 26 h 586"/>
                <a:gd name="T6" fmla="*/ 772 w 829"/>
                <a:gd name="T7" fmla="*/ 7 h 586"/>
                <a:gd name="T8" fmla="*/ 736 w 829"/>
                <a:gd name="T9" fmla="*/ 0 h 586"/>
                <a:gd name="T10" fmla="*/ 92 w 829"/>
                <a:gd name="T11" fmla="*/ 0 h 586"/>
                <a:gd name="T12" fmla="*/ 56 w 829"/>
                <a:gd name="T13" fmla="*/ 7 h 586"/>
                <a:gd name="T14" fmla="*/ 26 w 829"/>
                <a:gd name="T15" fmla="*/ 26 h 586"/>
                <a:gd name="T16" fmla="*/ 7 w 829"/>
                <a:gd name="T17" fmla="*/ 56 h 586"/>
                <a:gd name="T18" fmla="*/ 0 w 829"/>
                <a:gd name="T19" fmla="*/ 92 h 586"/>
                <a:gd name="T20" fmla="*/ 0 w 829"/>
                <a:gd name="T21" fmla="*/ 115 h 586"/>
                <a:gd name="T22" fmla="*/ 225 w 829"/>
                <a:gd name="T23" fmla="*/ 340 h 586"/>
                <a:gd name="T24" fmla="*/ 14 w 829"/>
                <a:gd name="T25" fmla="*/ 551 h 586"/>
                <a:gd name="T26" fmla="*/ 13 w 829"/>
                <a:gd name="T27" fmla="*/ 552 h 586"/>
                <a:gd name="T28" fmla="*/ 13 w 829"/>
                <a:gd name="T29" fmla="*/ 553 h 586"/>
                <a:gd name="T30" fmla="*/ 19 w 829"/>
                <a:gd name="T31" fmla="*/ 562 h 586"/>
                <a:gd name="T32" fmla="*/ 27 w 829"/>
                <a:gd name="T33" fmla="*/ 571 h 586"/>
                <a:gd name="T34" fmla="*/ 35 w 829"/>
                <a:gd name="T35" fmla="*/ 578 h 586"/>
                <a:gd name="T36" fmla="*/ 45 w 829"/>
                <a:gd name="T37" fmla="*/ 585 h 586"/>
                <a:gd name="T38" fmla="*/ 45 w 829"/>
                <a:gd name="T39" fmla="*/ 584 h 586"/>
                <a:gd name="T40" fmla="*/ 46 w 829"/>
                <a:gd name="T41" fmla="*/ 584 h 586"/>
                <a:gd name="T42" fmla="*/ 257 w 829"/>
                <a:gd name="T43" fmla="*/ 373 h 586"/>
                <a:gd name="T44" fmla="*/ 334 w 829"/>
                <a:gd name="T45" fmla="*/ 449 h 586"/>
                <a:gd name="T46" fmla="*/ 371 w 829"/>
                <a:gd name="T47" fmla="*/ 473 h 586"/>
                <a:gd name="T48" fmla="*/ 413 w 829"/>
                <a:gd name="T49" fmla="*/ 482 h 586"/>
                <a:gd name="T50" fmla="*/ 455 w 829"/>
                <a:gd name="T51" fmla="*/ 473 h 586"/>
                <a:gd name="T52" fmla="*/ 492 w 829"/>
                <a:gd name="T53" fmla="*/ 449 h 586"/>
                <a:gd name="T54" fmla="*/ 570 w 829"/>
                <a:gd name="T55" fmla="*/ 372 h 586"/>
                <a:gd name="T56" fmla="*/ 781 w 829"/>
                <a:gd name="T57" fmla="*/ 584 h 586"/>
                <a:gd name="T58" fmla="*/ 782 w 829"/>
                <a:gd name="T59" fmla="*/ 584 h 586"/>
                <a:gd name="T60" fmla="*/ 783 w 829"/>
                <a:gd name="T61" fmla="*/ 585 h 586"/>
                <a:gd name="T62" fmla="*/ 792 w 829"/>
                <a:gd name="T63" fmla="*/ 578 h 586"/>
                <a:gd name="T64" fmla="*/ 801 w 829"/>
                <a:gd name="T65" fmla="*/ 571 h 586"/>
                <a:gd name="T66" fmla="*/ 808 w 829"/>
                <a:gd name="T67" fmla="*/ 562 h 586"/>
                <a:gd name="T68" fmla="*/ 815 w 829"/>
                <a:gd name="T69" fmla="*/ 553 h 586"/>
                <a:gd name="T70" fmla="*/ 814 w 829"/>
                <a:gd name="T71" fmla="*/ 552 h 586"/>
                <a:gd name="T72" fmla="*/ 814 w 829"/>
                <a:gd name="T73" fmla="*/ 551 h 586"/>
                <a:gd name="T74" fmla="*/ 602 w 829"/>
                <a:gd name="T75" fmla="*/ 340 h 586"/>
                <a:gd name="T76" fmla="*/ 828 w 829"/>
                <a:gd name="T77" fmla="*/ 115 h 586"/>
                <a:gd name="T78" fmla="*/ 828 w 829"/>
                <a:gd name="T79" fmla="*/ 9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9" h="586">
                  <a:moveTo>
                    <a:pt x="828" y="92"/>
                  </a:moveTo>
                  <a:lnTo>
                    <a:pt x="821" y="56"/>
                  </a:lnTo>
                  <a:lnTo>
                    <a:pt x="801" y="26"/>
                  </a:lnTo>
                  <a:lnTo>
                    <a:pt x="772" y="7"/>
                  </a:lnTo>
                  <a:lnTo>
                    <a:pt x="736" y="0"/>
                  </a:lnTo>
                  <a:lnTo>
                    <a:pt x="92" y="0"/>
                  </a:lnTo>
                  <a:lnTo>
                    <a:pt x="56" y="7"/>
                  </a:lnTo>
                  <a:lnTo>
                    <a:pt x="26" y="26"/>
                  </a:lnTo>
                  <a:lnTo>
                    <a:pt x="7" y="56"/>
                  </a:lnTo>
                  <a:lnTo>
                    <a:pt x="0" y="92"/>
                  </a:lnTo>
                  <a:lnTo>
                    <a:pt x="0" y="115"/>
                  </a:lnTo>
                  <a:lnTo>
                    <a:pt x="225" y="340"/>
                  </a:lnTo>
                  <a:lnTo>
                    <a:pt x="14" y="551"/>
                  </a:lnTo>
                  <a:lnTo>
                    <a:pt x="13" y="552"/>
                  </a:lnTo>
                  <a:lnTo>
                    <a:pt x="13" y="553"/>
                  </a:lnTo>
                  <a:lnTo>
                    <a:pt x="19" y="562"/>
                  </a:lnTo>
                  <a:lnTo>
                    <a:pt x="27" y="571"/>
                  </a:lnTo>
                  <a:lnTo>
                    <a:pt x="35" y="578"/>
                  </a:lnTo>
                  <a:lnTo>
                    <a:pt x="45" y="585"/>
                  </a:lnTo>
                  <a:lnTo>
                    <a:pt x="45" y="584"/>
                  </a:lnTo>
                  <a:lnTo>
                    <a:pt x="46" y="584"/>
                  </a:lnTo>
                  <a:lnTo>
                    <a:pt x="257" y="373"/>
                  </a:lnTo>
                  <a:lnTo>
                    <a:pt x="334" y="449"/>
                  </a:lnTo>
                  <a:lnTo>
                    <a:pt x="371" y="473"/>
                  </a:lnTo>
                  <a:lnTo>
                    <a:pt x="413" y="482"/>
                  </a:lnTo>
                  <a:lnTo>
                    <a:pt x="455" y="473"/>
                  </a:lnTo>
                  <a:lnTo>
                    <a:pt x="492" y="449"/>
                  </a:lnTo>
                  <a:lnTo>
                    <a:pt x="570" y="372"/>
                  </a:lnTo>
                  <a:lnTo>
                    <a:pt x="781" y="584"/>
                  </a:lnTo>
                  <a:lnTo>
                    <a:pt x="782" y="584"/>
                  </a:lnTo>
                  <a:lnTo>
                    <a:pt x="783" y="585"/>
                  </a:lnTo>
                  <a:lnTo>
                    <a:pt x="792" y="578"/>
                  </a:lnTo>
                  <a:lnTo>
                    <a:pt x="801" y="571"/>
                  </a:lnTo>
                  <a:lnTo>
                    <a:pt x="808" y="562"/>
                  </a:lnTo>
                  <a:lnTo>
                    <a:pt x="815" y="553"/>
                  </a:lnTo>
                  <a:lnTo>
                    <a:pt x="814" y="552"/>
                  </a:lnTo>
                  <a:lnTo>
                    <a:pt x="814" y="551"/>
                  </a:lnTo>
                  <a:lnTo>
                    <a:pt x="602" y="340"/>
                  </a:lnTo>
                  <a:lnTo>
                    <a:pt x="828" y="115"/>
                  </a:lnTo>
                  <a:lnTo>
                    <a:pt x="828" y="92"/>
                  </a:lnTo>
                  <a:close/>
                </a:path>
              </a:pathLst>
            </a:custGeom>
            <a:solidFill>
              <a:srgbClr val="99A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DC6CE2DE-80EB-4AC8-8F1C-C3BAB0A78061}"/>
                </a:ext>
              </a:extLst>
            </p:cNvPr>
            <p:cNvSpPr>
              <a:spLocks/>
            </p:cNvSpPr>
            <p:nvPr/>
          </p:nvSpPr>
          <p:spPr bwMode="auto">
            <a:xfrm>
              <a:off x="403" y="204"/>
              <a:ext cx="810" cy="420"/>
            </a:xfrm>
            <a:custGeom>
              <a:avLst/>
              <a:gdLst>
                <a:gd name="T0" fmla="*/ 404 w 810"/>
                <a:gd name="T1" fmla="*/ 419 h 420"/>
                <a:gd name="T2" fmla="*/ 370 w 810"/>
                <a:gd name="T3" fmla="*/ 412 h 420"/>
                <a:gd name="T4" fmla="*/ 339 w 810"/>
                <a:gd name="T5" fmla="*/ 392 h 420"/>
                <a:gd name="T6" fmla="*/ 0 w 810"/>
                <a:gd name="T7" fmla="*/ 52 h 420"/>
                <a:gd name="T8" fmla="*/ 14 w 810"/>
                <a:gd name="T9" fmla="*/ 31 h 420"/>
                <a:gd name="T10" fmla="*/ 33 w 810"/>
                <a:gd name="T11" fmla="*/ 14 h 420"/>
                <a:gd name="T12" fmla="*/ 56 w 810"/>
                <a:gd name="T13" fmla="*/ 3 h 420"/>
                <a:gd name="T14" fmla="*/ 82 w 810"/>
                <a:gd name="T15" fmla="*/ 0 h 420"/>
                <a:gd name="T16" fmla="*/ 727 w 810"/>
                <a:gd name="T17" fmla="*/ 0 h 420"/>
                <a:gd name="T18" fmla="*/ 753 w 810"/>
                <a:gd name="T19" fmla="*/ 3 h 420"/>
                <a:gd name="T20" fmla="*/ 776 w 810"/>
                <a:gd name="T21" fmla="*/ 14 h 420"/>
                <a:gd name="T22" fmla="*/ 795 w 810"/>
                <a:gd name="T23" fmla="*/ 31 h 420"/>
                <a:gd name="T24" fmla="*/ 809 w 810"/>
                <a:gd name="T25" fmla="*/ 52 h 420"/>
                <a:gd name="T26" fmla="*/ 470 w 810"/>
                <a:gd name="T27" fmla="*/ 392 h 420"/>
                <a:gd name="T28" fmla="*/ 439 w 810"/>
                <a:gd name="T29" fmla="*/ 412 h 420"/>
                <a:gd name="T30" fmla="*/ 404 w 810"/>
                <a:gd name="T31" fmla="*/ 41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420">
                  <a:moveTo>
                    <a:pt x="404" y="419"/>
                  </a:moveTo>
                  <a:lnTo>
                    <a:pt x="370" y="412"/>
                  </a:lnTo>
                  <a:lnTo>
                    <a:pt x="339" y="392"/>
                  </a:lnTo>
                  <a:lnTo>
                    <a:pt x="0" y="52"/>
                  </a:lnTo>
                  <a:lnTo>
                    <a:pt x="14" y="31"/>
                  </a:lnTo>
                  <a:lnTo>
                    <a:pt x="33" y="14"/>
                  </a:lnTo>
                  <a:lnTo>
                    <a:pt x="56" y="3"/>
                  </a:lnTo>
                  <a:lnTo>
                    <a:pt x="82" y="0"/>
                  </a:lnTo>
                  <a:lnTo>
                    <a:pt x="727" y="0"/>
                  </a:lnTo>
                  <a:lnTo>
                    <a:pt x="753" y="3"/>
                  </a:lnTo>
                  <a:lnTo>
                    <a:pt x="776" y="14"/>
                  </a:lnTo>
                  <a:lnTo>
                    <a:pt x="795" y="31"/>
                  </a:lnTo>
                  <a:lnTo>
                    <a:pt x="809" y="52"/>
                  </a:lnTo>
                  <a:lnTo>
                    <a:pt x="470" y="392"/>
                  </a:lnTo>
                  <a:lnTo>
                    <a:pt x="439" y="412"/>
                  </a:lnTo>
                  <a:lnTo>
                    <a:pt x="404" y="419"/>
                  </a:lnTo>
                  <a:close/>
                </a:path>
              </a:pathLst>
            </a:custGeom>
            <a:solidFill>
              <a:srgbClr val="E1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4">
              <a:extLst>
                <a:ext uri="{FF2B5EF4-FFF2-40B4-BE49-F238E27FC236}">
                  <a16:creationId xmlns:a16="http://schemas.microsoft.com/office/drawing/2014/main" id="{7CAF9CAE-F2DA-4A04-8074-0B7275F5328B}"/>
                </a:ext>
              </a:extLst>
            </p:cNvPr>
            <p:cNvSpPr>
              <a:spLocks/>
            </p:cNvSpPr>
            <p:nvPr/>
          </p:nvSpPr>
          <p:spPr bwMode="auto">
            <a:xfrm>
              <a:off x="579" y="-26"/>
              <a:ext cx="456" cy="391"/>
            </a:xfrm>
            <a:custGeom>
              <a:avLst/>
              <a:gdLst>
                <a:gd name="T0" fmla="*/ 227 w 456"/>
                <a:gd name="T1" fmla="*/ 391 h 391"/>
                <a:gd name="T2" fmla="*/ 208 w 456"/>
                <a:gd name="T3" fmla="*/ 387 h 391"/>
                <a:gd name="T4" fmla="*/ 191 w 456"/>
                <a:gd name="T5" fmla="*/ 376 h 391"/>
                <a:gd name="T6" fmla="*/ 10 w 456"/>
                <a:gd name="T7" fmla="*/ 195 h 391"/>
                <a:gd name="T8" fmla="*/ 0 w 456"/>
                <a:gd name="T9" fmla="*/ 181 h 391"/>
                <a:gd name="T10" fmla="*/ 0 w 456"/>
                <a:gd name="T11" fmla="*/ 170 h 391"/>
                <a:gd name="T12" fmla="*/ 8 w 456"/>
                <a:gd name="T13" fmla="*/ 163 h 391"/>
                <a:gd name="T14" fmla="*/ 25 w 456"/>
                <a:gd name="T15" fmla="*/ 161 h 391"/>
                <a:gd name="T16" fmla="*/ 137 w 456"/>
                <a:gd name="T17" fmla="*/ 161 h 391"/>
                <a:gd name="T18" fmla="*/ 137 w 456"/>
                <a:gd name="T19" fmla="*/ 46 h 391"/>
                <a:gd name="T20" fmla="*/ 140 w 456"/>
                <a:gd name="T21" fmla="*/ 28 h 391"/>
                <a:gd name="T22" fmla="*/ 150 w 456"/>
                <a:gd name="T23" fmla="*/ 13 h 391"/>
                <a:gd name="T24" fmla="*/ 165 w 456"/>
                <a:gd name="T25" fmla="*/ 3 h 391"/>
                <a:gd name="T26" fmla="*/ 183 w 456"/>
                <a:gd name="T27" fmla="*/ 0 h 391"/>
                <a:gd name="T28" fmla="*/ 275 w 456"/>
                <a:gd name="T29" fmla="*/ 0 h 391"/>
                <a:gd name="T30" fmla="*/ 293 w 456"/>
                <a:gd name="T31" fmla="*/ 3 h 391"/>
                <a:gd name="T32" fmla="*/ 307 w 456"/>
                <a:gd name="T33" fmla="*/ 13 h 391"/>
                <a:gd name="T34" fmla="*/ 317 w 456"/>
                <a:gd name="T35" fmla="*/ 28 h 391"/>
                <a:gd name="T36" fmla="*/ 321 w 456"/>
                <a:gd name="T37" fmla="*/ 46 h 391"/>
                <a:gd name="T38" fmla="*/ 321 w 456"/>
                <a:gd name="T39" fmla="*/ 161 h 391"/>
                <a:gd name="T40" fmla="*/ 429 w 456"/>
                <a:gd name="T41" fmla="*/ 161 h 391"/>
                <a:gd name="T42" fmla="*/ 446 w 456"/>
                <a:gd name="T43" fmla="*/ 163 h 391"/>
                <a:gd name="T44" fmla="*/ 455 w 456"/>
                <a:gd name="T45" fmla="*/ 170 h 391"/>
                <a:gd name="T46" fmla="*/ 454 w 456"/>
                <a:gd name="T47" fmla="*/ 181 h 391"/>
                <a:gd name="T48" fmla="*/ 444 w 456"/>
                <a:gd name="T49" fmla="*/ 195 h 391"/>
                <a:gd name="T50" fmla="*/ 263 w 456"/>
                <a:gd name="T51" fmla="*/ 376 h 391"/>
                <a:gd name="T52" fmla="*/ 246 w 456"/>
                <a:gd name="T53" fmla="*/ 387 h 391"/>
                <a:gd name="T54" fmla="*/ 227 w 456"/>
                <a:gd name="T5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6" h="391">
                  <a:moveTo>
                    <a:pt x="227" y="391"/>
                  </a:moveTo>
                  <a:lnTo>
                    <a:pt x="208" y="387"/>
                  </a:lnTo>
                  <a:lnTo>
                    <a:pt x="191" y="376"/>
                  </a:lnTo>
                  <a:lnTo>
                    <a:pt x="10" y="195"/>
                  </a:lnTo>
                  <a:lnTo>
                    <a:pt x="0" y="181"/>
                  </a:lnTo>
                  <a:lnTo>
                    <a:pt x="0" y="170"/>
                  </a:lnTo>
                  <a:lnTo>
                    <a:pt x="8" y="163"/>
                  </a:lnTo>
                  <a:lnTo>
                    <a:pt x="25" y="161"/>
                  </a:lnTo>
                  <a:lnTo>
                    <a:pt x="137" y="161"/>
                  </a:lnTo>
                  <a:lnTo>
                    <a:pt x="137" y="46"/>
                  </a:lnTo>
                  <a:lnTo>
                    <a:pt x="140" y="28"/>
                  </a:lnTo>
                  <a:lnTo>
                    <a:pt x="150" y="13"/>
                  </a:lnTo>
                  <a:lnTo>
                    <a:pt x="165" y="3"/>
                  </a:lnTo>
                  <a:lnTo>
                    <a:pt x="183" y="0"/>
                  </a:lnTo>
                  <a:lnTo>
                    <a:pt x="275" y="0"/>
                  </a:lnTo>
                  <a:lnTo>
                    <a:pt x="293" y="3"/>
                  </a:lnTo>
                  <a:lnTo>
                    <a:pt x="307" y="13"/>
                  </a:lnTo>
                  <a:lnTo>
                    <a:pt x="317" y="28"/>
                  </a:lnTo>
                  <a:lnTo>
                    <a:pt x="321" y="46"/>
                  </a:lnTo>
                  <a:lnTo>
                    <a:pt x="321" y="161"/>
                  </a:lnTo>
                  <a:lnTo>
                    <a:pt x="429" y="161"/>
                  </a:lnTo>
                  <a:lnTo>
                    <a:pt x="446" y="163"/>
                  </a:lnTo>
                  <a:lnTo>
                    <a:pt x="455" y="170"/>
                  </a:lnTo>
                  <a:lnTo>
                    <a:pt x="454" y="181"/>
                  </a:lnTo>
                  <a:lnTo>
                    <a:pt x="444" y="195"/>
                  </a:lnTo>
                  <a:lnTo>
                    <a:pt x="263" y="376"/>
                  </a:lnTo>
                  <a:lnTo>
                    <a:pt x="246" y="387"/>
                  </a:lnTo>
                  <a:lnTo>
                    <a:pt x="227" y="391"/>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5">
            <a:extLst>
              <a:ext uri="{FF2B5EF4-FFF2-40B4-BE49-F238E27FC236}">
                <a16:creationId xmlns:a16="http://schemas.microsoft.com/office/drawing/2014/main" id="{BE1D3E5E-8DDF-4EE9-AD1F-E396D663780F}"/>
              </a:ext>
            </a:extLst>
          </p:cNvPr>
          <p:cNvGrpSpPr>
            <a:grpSpLocks noChangeAspect="1"/>
          </p:cNvGrpSpPr>
          <p:nvPr/>
        </p:nvGrpSpPr>
        <p:grpSpPr bwMode="auto">
          <a:xfrm>
            <a:off x="1487307" y="4263614"/>
            <a:ext cx="734209" cy="914400"/>
            <a:chOff x="467" y="587"/>
            <a:chExt cx="682" cy="851"/>
          </a:xfrm>
        </p:grpSpPr>
        <p:pic>
          <p:nvPicPr>
            <p:cNvPr id="2084" name="Picture 36">
              <a:extLst>
                <a:ext uri="{FF2B5EF4-FFF2-40B4-BE49-F238E27FC236}">
                  <a16:creationId xmlns:a16="http://schemas.microsoft.com/office/drawing/2014/main" id="{C9C1A982-4CBF-4D59-81F4-EC12DAC4D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176"/>
              <a:ext cx="14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a:extLst>
                <a:ext uri="{FF2B5EF4-FFF2-40B4-BE49-F238E27FC236}">
                  <a16:creationId xmlns:a16="http://schemas.microsoft.com/office/drawing/2014/main" id="{8623D2A7-8B81-41F4-9340-504F97345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 y="587"/>
              <a:ext cx="14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a:extLst>
                <a:ext uri="{FF2B5EF4-FFF2-40B4-BE49-F238E27FC236}">
                  <a16:creationId xmlns:a16="http://schemas.microsoft.com/office/drawing/2014/main" id="{97E825A9-C75E-4C41-80FB-2FD150B2B9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 y="728"/>
              <a:ext cx="32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 name="Group 39">
              <a:extLst>
                <a:ext uri="{FF2B5EF4-FFF2-40B4-BE49-F238E27FC236}">
                  <a16:creationId xmlns:a16="http://schemas.microsoft.com/office/drawing/2014/main" id="{2B060A9F-DD2B-454A-BFD2-BBB8655BC1A4}"/>
                </a:ext>
              </a:extLst>
            </p:cNvPr>
            <p:cNvGrpSpPr>
              <a:grpSpLocks/>
            </p:cNvGrpSpPr>
            <p:nvPr/>
          </p:nvGrpSpPr>
          <p:grpSpPr bwMode="auto">
            <a:xfrm>
              <a:off x="467" y="617"/>
              <a:ext cx="627" cy="820"/>
              <a:chOff x="467" y="617"/>
              <a:chExt cx="627" cy="820"/>
            </a:xfrm>
          </p:grpSpPr>
          <p:sp>
            <p:nvSpPr>
              <p:cNvPr id="2049" name="Freeform 40">
                <a:extLst>
                  <a:ext uri="{FF2B5EF4-FFF2-40B4-BE49-F238E27FC236}">
                    <a16:creationId xmlns:a16="http://schemas.microsoft.com/office/drawing/2014/main" id="{84866AE3-7D48-405B-9A47-E6F3775DFD7D}"/>
                  </a:ext>
                </a:extLst>
              </p:cNvPr>
              <p:cNvSpPr>
                <a:spLocks/>
              </p:cNvSpPr>
              <p:nvPr/>
            </p:nvSpPr>
            <p:spPr bwMode="auto">
              <a:xfrm>
                <a:off x="467" y="617"/>
                <a:ext cx="627" cy="820"/>
              </a:xfrm>
              <a:custGeom>
                <a:avLst/>
                <a:gdLst>
                  <a:gd name="T0" fmla="*/ 456 w 627"/>
                  <a:gd name="T1" fmla="*/ 817 h 820"/>
                  <a:gd name="T2" fmla="*/ 414 w 627"/>
                  <a:gd name="T3" fmla="*/ 803 h 820"/>
                  <a:gd name="T4" fmla="*/ 377 w 627"/>
                  <a:gd name="T5" fmla="*/ 778 h 820"/>
                  <a:gd name="T6" fmla="*/ 349 w 627"/>
                  <a:gd name="T7" fmla="*/ 756 h 820"/>
                  <a:gd name="T8" fmla="*/ 323 w 627"/>
                  <a:gd name="T9" fmla="*/ 733 h 820"/>
                  <a:gd name="T10" fmla="*/ 281 w 627"/>
                  <a:gd name="T11" fmla="*/ 692 h 820"/>
                  <a:gd name="T12" fmla="*/ 243 w 627"/>
                  <a:gd name="T13" fmla="*/ 647 h 820"/>
                  <a:gd name="T14" fmla="*/ 210 w 627"/>
                  <a:gd name="T15" fmla="*/ 605 h 820"/>
                  <a:gd name="T16" fmla="*/ 180 w 627"/>
                  <a:gd name="T17" fmla="*/ 561 h 820"/>
                  <a:gd name="T18" fmla="*/ 167 w 627"/>
                  <a:gd name="T19" fmla="*/ 543 h 820"/>
                  <a:gd name="T20" fmla="*/ 147 w 627"/>
                  <a:gd name="T21" fmla="*/ 513 h 820"/>
                  <a:gd name="T22" fmla="*/ 135 w 627"/>
                  <a:gd name="T23" fmla="*/ 495 h 820"/>
                  <a:gd name="T24" fmla="*/ 106 w 627"/>
                  <a:gd name="T25" fmla="*/ 450 h 820"/>
                  <a:gd name="T26" fmla="*/ 79 w 627"/>
                  <a:gd name="T27" fmla="*/ 404 h 820"/>
                  <a:gd name="T28" fmla="*/ 53 w 627"/>
                  <a:gd name="T29" fmla="*/ 352 h 820"/>
                  <a:gd name="T30" fmla="*/ 30 w 627"/>
                  <a:gd name="T31" fmla="*/ 298 h 820"/>
                  <a:gd name="T32" fmla="*/ 18 w 627"/>
                  <a:gd name="T33" fmla="*/ 264 h 820"/>
                  <a:gd name="T34" fmla="*/ 8 w 627"/>
                  <a:gd name="T35" fmla="*/ 231 h 820"/>
                  <a:gd name="T36" fmla="*/ 0 w 627"/>
                  <a:gd name="T37" fmla="*/ 187 h 820"/>
                  <a:gd name="T38" fmla="*/ 3 w 627"/>
                  <a:gd name="T39" fmla="*/ 143 h 820"/>
                  <a:gd name="T40" fmla="*/ 18 w 627"/>
                  <a:gd name="T41" fmla="*/ 103 h 820"/>
                  <a:gd name="T42" fmla="*/ 39 w 627"/>
                  <a:gd name="T43" fmla="*/ 67 h 820"/>
                  <a:gd name="T44" fmla="*/ 51 w 627"/>
                  <a:gd name="T45" fmla="*/ 50 h 820"/>
                  <a:gd name="T46" fmla="*/ 63 w 627"/>
                  <a:gd name="T47" fmla="*/ 34 h 820"/>
                  <a:gd name="T48" fmla="*/ 79 w 627"/>
                  <a:gd name="T49" fmla="*/ 16 h 820"/>
                  <a:gd name="T50" fmla="*/ 97 w 627"/>
                  <a:gd name="T51" fmla="*/ 0 h 820"/>
                  <a:gd name="T52" fmla="*/ 67 w 627"/>
                  <a:gd name="T53" fmla="*/ 137 h 820"/>
                  <a:gd name="T54" fmla="*/ 45 w 627"/>
                  <a:gd name="T55" fmla="*/ 146 h 820"/>
                  <a:gd name="T56" fmla="*/ 36 w 627"/>
                  <a:gd name="T57" fmla="*/ 168 h 820"/>
                  <a:gd name="T58" fmla="*/ 45 w 627"/>
                  <a:gd name="T59" fmla="*/ 190 h 820"/>
                  <a:gd name="T60" fmla="*/ 67 w 627"/>
                  <a:gd name="T61" fmla="*/ 199 h 820"/>
                  <a:gd name="T62" fmla="*/ 197 w 627"/>
                  <a:gd name="T63" fmla="*/ 206 h 820"/>
                  <a:gd name="T64" fmla="*/ 179 w 627"/>
                  <a:gd name="T65" fmla="*/ 228 h 820"/>
                  <a:gd name="T66" fmla="*/ 170 w 627"/>
                  <a:gd name="T67" fmla="*/ 255 h 820"/>
                  <a:gd name="T68" fmla="*/ 171 w 627"/>
                  <a:gd name="T69" fmla="*/ 284 h 820"/>
                  <a:gd name="T70" fmla="*/ 179 w 627"/>
                  <a:gd name="T71" fmla="*/ 313 h 820"/>
                  <a:gd name="T72" fmla="*/ 192 w 627"/>
                  <a:gd name="T73" fmla="*/ 344 h 820"/>
                  <a:gd name="T74" fmla="*/ 206 w 627"/>
                  <a:gd name="T75" fmla="*/ 375 h 820"/>
                  <a:gd name="T76" fmla="*/ 218 w 627"/>
                  <a:gd name="T77" fmla="*/ 397 h 820"/>
                  <a:gd name="T78" fmla="*/ 231 w 627"/>
                  <a:gd name="T79" fmla="*/ 419 h 820"/>
                  <a:gd name="T80" fmla="*/ 244 w 627"/>
                  <a:gd name="T81" fmla="*/ 440 h 820"/>
                  <a:gd name="T82" fmla="*/ 265 w 627"/>
                  <a:gd name="T83" fmla="*/ 471 h 820"/>
                  <a:gd name="T84" fmla="*/ 272 w 627"/>
                  <a:gd name="T85" fmla="*/ 482 h 820"/>
                  <a:gd name="T86" fmla="*/ 287 w 627"/>
                  <a:gd name="T87" fmla="*/ 502 h 820"/>
                  <a:gd name="T88" fmla="*/ 302 w 627"/>
                  <a:gd name="T89" fmla="*/ 522 h 820"/>
                  <a:gd name="T90" fmla="*/ 319 w 627"/>
                  <a:gd name="T91" fmla="*/ 542 h 820"/>
                  <a:gd name="T92" fmla="*/ 341 w 627"/>
                  <a:gd name="T93" fmla="*/ 567 h 820"/>
                  <a:gd name="T94" fmla="*/ 365 w 627"/>
                  <a:gd name="T95" fmla="*/ 590 h 820"/>
                  <a:gd name="T96" fmla="*/ 389 w 627"/>
                  <a:gd name="T97" fmla="*/ 608 h 820"/>
                  <a:gd name="T98" fmla="*/ 416 w 627"/>
                  <a:gd name="T99" fmla="*/ 621 h 820"/>
                  <a:gd name="T100" fmla="*/ 517 w 627"/>
                  <a:gd name="T101" fmla="*/ 623 h 820"/>
                  <a:gd name="T102" fmla="*/ 615 w 627"/>
                  <a:gd name="T103" fmla="*/ 790 h 820"/>
                  <a:gd name="T104" fmla="*/ 592 w 627"/>
                  <a:gd name="T105" fmla="*/ 800 h 820"/>
                  <a:gd name="T106" fmla="*/ 571 w 627"/>
                  <a:gd name="T107" fmla="*/ 806 h 820"/>
                  <a:gd name="T108" fmla="*/ 551 w 627"/>
                  <a:gd name="T109" fmla="*/ 810 h 820"/>
                  <a:gd name="T110" fmla="*/ 520 w 627"/>
                  <a:gd name="T111" fmla="*/ 816 h 820"/>
                  <a:gd name="T112" fmla="*/ 478 w 627"/>
                  <a:gd name="T113" fmla="*/ 819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7" h="820">
                    <a:moveTo>
                      <a:pt x="478" y="819"/>
                    </a:moveTo>
                    <a:lnTo>
                      <a:pt x="456" y="817"/>
                    </a:lnTo>
                    <a:lnTo>
                      <a:pt x="435" y="812"/>
                    </a:lnTo>
                    <a:lnTo>
                      <a:pt x="414" y="803"/>
                    </a:lnTo>
                    <a:lnTo>
                      <a:pt x="395" y="791"/>
                    </a:lnTo>
                    <a:lnTo>
                      <a:pt x="377" y="778"/>
                    </a:lnTo>
                    <a:lnTo>
                      <a:pt x="363" y="767"/>
                    </a:lnTo>
                    <a:lnTo>
                      <a:pt x="349" y="756"/>
                    </a:lnTo>
                    <a:lnTo>
                      <a:pt x="336" y="745"/>
                    </a:lnTo>
                    <a:lnTo>
                      <a:pt x="323" y="733"/>
                    </a:lnTo>
                    <a:lnTo>
                      <a:pt x="302" y="713"/>
                    </a:lnTo>
                    <a:lnTo>
                      <a:pt x="281" y="692"/>
                    </a:lnTo>
                    <a:lnTo>
                      <a:pt x="262" y="670"/>
                    </a:lnTo>
                    <a:lnTo>
                      <a:pt x="243" y="647"/>
                    </a:lnTo>
                    <a:lnTo>
                      <a:pt x="226" y="626"/>
                    </a:lnTo>
                    <a:lnTo>
                      <a:pt x="210" y="605"/>
                    </a:lnTo>
                    <a:lnTo>
                      <a:pt x="195" y="583"/>
                    </a:lnTo>
                    <a:lnTo>
                      <a:pt x="180" y="561"/>
                    </a:lnTo>
                    <a:lnTo>
                      <a:pt x="174" y="553"/>
                    </a:lnTo>
                    <a:lnTo>
                      <a:pt x="167" y="543"/>
                    </a:lnTo>
                    <a:lnTo>
                      <a:pt x="157" y="528"/>
                    </a:lnTo>
                    <a:lnTo>
                      <a:pt x="147" y="513"/>
                    </a:lnTo>
                    <a:lnTo>
                      <a:pt x="140" y="503"/>
                    </a:lnTo>
                    <a:lnTo>
                      <a:pt x="135" y="495"/>
                    </a:lnTo>
                    <a:lnTo>
                      <a:pt x="119" y="471"/>
                    </a:lnTo>
                    <a:lnTo>
                      <a:pt x="106" y="450"/>
                    </a:lnTo>
                    <a:lnTo>
                      <a:pt x="92" y="427"/>
                    </a:lnTo>
                    <a:lnTo>
                      <a:pt x="79" y="404"/>
                    </a:lnTo>
                    <a:lnTo>
                      <a:pt x="65" y="378"/>
                    </a:lnTo>
                    <a:lnTo>
                      <a:pt x="53" y="352"/>
                    </a:lnTo>
                    <a:lnTo>
                      <a:pt x="41" y="325"/>
                    </a:lnTo>
                    <a:lnTo>
                      <a:pt x="30" y="298"/>
                    </a:lnTo>
                    <a:lnTo>
                      <a:pt x="24" y="281"/>
                    </a:lnTo>
                    <a:lnTo>
                      <a:pt x="18" y="264"/>
                    </a:lnTo>
                    <a:lnTo>
                      <a:pt x="13" y="248"/>
                    </a:lnTo>
                    <a:lnTo>
                      <a:pt x="8" y="231"/>
                    </a:lnTo>
                    <a:lnTo>
                      <a:pt x="3" y="209"/>
                    </a:lnTo>
                    <a:lnTo>
                      <a:pt x="0" y="187"/>
                    </a:lnTo>
                    <a:lnTo>
                      <a:pt x="0" y="165"/>
                    </a:lnTo>
                    <a:lnTo>
                      <a:pt x="3" y="143"/>
                    </a:lnTo>
                    <a:lnTo>
                      <a:pt x="9" y="122"/>
                    </a:lnTo>
                    <a:lnTo>
                      <a:pt x="18" y="103"/>
                    </a:lnTo>
                    <a:lnTo>
                      <a:pt x="28" y="85"/>
                    </a:lnTo>
                    <a:lnTo>
                      <a:pt x="39" y="67"/>
                    </a:lnTo>
                    <a:lnTo>
                      <a:pt x="45" y="59"/>
                    </a:lnTo>
                    <a:lnTo>
                      <a:pt x="51" y="50"/>
                    </a:lnTo>
                    <a:lnTo>
                      <a:pt x="57" y="42"/>
                    </a:lnTo>
                    <a:lnTo>
                      <a:pt x="63" y="34"/>
                    </a:lnTo>
                    <a:lnTo>
                      <a:pt x="71" y="25"/>
                    </a:lnTo>
                    <a:lnTo>
                      <a:pt x="79" y="16"/>
                    </a:lnTo>
                    <a:lnTo>
                      <a:pt x="88" y="8"/>
                    </a:lnTo>
                    <a:lnTo>
                      <a:pt x="97" y="0"/>
                    </a:lnTo>
                    <a:lnTo>
                      <a:pt x="190" y="137"/>
                    </a:lnTo>
                    <a:lnTo>
                      <a:pt x="67" y="137"/>
                    </a:lnTo>
                    <a:lnTo>
                      <a:pt x="55" y="140"/>
                    </a:lnTo>
                    <a:lnTo>
                      <a:pt x="45" y="146"/>
                    </a:lnTo>
                    <a:lnTo>
                      <a:pt x="39" y="156"/>
                    </a:lnTo>
                    <a:lnTo>
                      <a:pt x="36" y="168"/>
                    </a:lnTo>
                    <a:lnTo>
                      <a:pt x="39" y="180"/>
                    </a:lnTo>
                    <a:lnTo>
                      <a:pt x="45" y="190"/>
                    </a:lnTo>
                    <a:lnTo>
                      <a:pt x="55" y="197"/>
                    </a:lnTo>
                    <a:lnTo>
                      <a:pt x="67" y="199"/>
                    </a:lnTo>
                    <a:lnTo>
                      <a:pt x="204" y="199"/>
                    </a:lnTo>
                    <a:lnTo>
                      <a:pt x="197" y="206"/>
                    </a:lnTo>
                    <a:lnTo>
                      <a:pt x="187" y="216"/>
                    </a:lnTo>
                    <a:lnTo>
                      <a:pt x="179" y="228"/>
                    </a:lnTo>
                    <a:lnTo>
                      <a:pt x="173" y="241"/>
                    </a:lnTo>
                    <a:lnTo>
                      <a:pt x="170" y="255"/>
                    </a:lnTo>
                    <a:lnTo>
                      <a:pt x="170" y="270"/>
                    </a:lnTo>
                    <a:lnTo>
                      <a:pt x="171" y="284"/>
                    </a:lnTo>
                    <a:lnTo>
                      <a:pt x="174" y="299"/>
                    </a:lnTo>
                    <a:lnTo>
                      <a:pt x="179" y="313"/>
                    </a:lnTo>
                    <a:lnTo>
                      <a:pt x="185" y="329"/>
                    </a:lnTo>
                    <a:lnTo>
                      <a:pt x="192" y="344"/>
                    </a:lnTo>
                    <a:lnTo>
                      <a:pt x="199" y="360"/>
                    </a:lnTo>
                    <a:lnTo>
                      <a:pt x="206" y="375"/>
                    </a:lnTo>
                    <a:lnTo>
                      <a:pt x="212" y="386"/>
                    </a:lnTo>
                    <a:lnTo>
                      <a:pt x="218" y="397"/>
                    </a:lnTo>
                    <a:lnTo>
                      <a:pt x="225" y="408"/>
                    </a:lnTo>
                    <a:lnTo>
                      <a:pt x="231" y="419"/>
                    </a:lnTo>
                    <a:lnTo>
                      <a:pt x="237" y="430"/>
                    </a:lnTo>
                    <a:lnTo>
                      <a:pt x="244" y="440"/>
                    </a:lnTo>
                    <a:lnTo>
                      <a:pt x="251" y="451"/>
                    </a:lnTo>
                    <a:lnTo>
                      <a:pt x="265" y="471"/>
                    </a:lnTo>
                    <a:lnTo>
                      <a:pt x="265" y="471"/>
                    </a:lnTo>
                    <a:lnTo>
                      <a:pt x="272" y="482"/>
                    </a:lnTo>
                    <a:lnTo>
                      <a:pt x="279" y="492"/>
                    </a:lnTo>
                    <a:lnTo>
                      <a:pt x="287" y="502"/>
                    </a:lnTo>
                    <a:lnTo>
                      <a:pt x="294" y="512"/>
                    </a:lnTo>
                    <a:lnTo>
                      <a:pt x="302" y="522"/>
                    </a:lnTo>
                    <a:lnTo>
                      <a:pt x="310" y="532"/>
                    </a:lnTo>
                    <a:lnTo>
                      <a:pt x="319" y="542"/>
                    </a:lnTo>
                    <a:lnTo>
                      <a:pt x="330" y="554"/>
                    </a:lnTo>
                    <a:lnTo>
                      <a:pt x="341" y="567"/>
                    </a:lnTo>
                    <a:lnTo>
                      <a:pt x="353" y="579"/>
                    </a:lnTo>
                    <a:lnTo>
                      <a:pt x="365" y="590"/>
                    </a:lnTo>
                    <a:lnTo>
                      <a:pt x="377" y="600"/>
                    </a:lnTo>
                    <a:lnTo>
                      <a:pt x="389" y="608"/>
                    </a:lnTo>
                    <a:lnTo>
                      <a:pt x="402" y="615"/>
                    </a:lnTo>
                    <a:lnTo>
                      <a:pt x="416" y="621"/>
                    </a:lnTo>
                    <a:lnTo>
                      <a:pt x="430" y="623"/>
                    </a:lnTo>
                    <a:lnTo>
                      <a:pt x="517" y="623"/>
                    </a:lnTo>
                    <a:lnTo>
                      <a:pt x="626" y="785"/>
                    </a:lnTo>
                    <a:lnTo>
                      <a:pt x="615" y="790"/>
                    </a:lnTo>
                    <a:lnTo>
                      <a:pt x="603" y="795"/>
                    </a:lnTo>
                    <a:lnTo>
                      <a:pt x="592" y="800"/>
                    </a:lnTo>
                    <a:lnTo>
                      <a:pt x="581" y="803"/>
                    </a:lnTo>
                    <a:lnTo>
                      <a:pt x="571" y="806"/>
                    </a:lnTo>
                    <a:lnTo>
                      <a:pt x="561" y="808"/>
                    </a:lnTo>
                    <a:lnTo>
                      <a:pt x="551" y="810"/>
                    </a:lnTo>
                    <a:lnTo>
                      <a:pt x="541" y="812"/>
                    </a:lnTo>
                    <a:lnTo>
                      <a:pt x="520" y="816"/>
                    </a:lnTo>
                    <a:lnTo>
                      <a:pt x="499" y="819"/>
                    </a:lnTo>
                    <a:lnTo>
                      <a:pt x="478" y="819"/>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0" name="Freeform 41">
                <a:extLst>
                  <a:ext uri="{FF2B5EF4-FFF2-40B4-BE49-F238E27FC236}">
                    <a16:creationId xmlns:a16="http://schemas.microsoft.com/office/drawing/2014/main" id="{EF32DB7D-5376-4787-B159-061B519F7931}"/>
                  </a:ext>
                </a:extLst>
              </p:cNvPr>
              <p:cNvSpPr>
                <a:spLocks/>
              </p:cNvSpPr>
              <p:nvPr/>
            </p:nvSpPr>
            <p:spPr bwMode="auto">
              <a:xfrm>
                <a:off x="467" y="617"/>
                <a:ext cx="627" cy="820"/>
              </a:xfrm>
              <a:custGeom>
                <a:avLst/>
                <a:gdLst>
                  <a:gd name="T0" fmla="*/ 204 w 627"/>
                  <a:gd name="T1" fmla="*/ 199 h 820"/>
                  <a:gd name="T2" fmla="*/ 67 w 627"/>
                  <a:gd name="T3" fmla="*/ 199 h 820"/>
                  <a:gd name="T4" fmla="*/ 80 w 627"/>
                  <a:gd name="T5" fmla="*/ 197 h 820"/>
                  <a:gd name="T6" fmla="*/ 90 w 627"/>
                  <a:gd name="T7" fmla="*/ 190 h 820"/>
                  <a:gd name="T8" fmla="*/ 96 w 627"/>
                  <a:gd name="T9" fmla="*/ 180 h 820"/>
                  <a:gd name="T10" fmla="*/ 99 w 627"/>
                  <a:gd name="T11" fmla="*/ 168 h 820"/>
                  <a:gd name="T12" fmla="*/ 96 w 627"/>
                  <a:gd name="T13" fmla="*/ 156 h 820"/>
                  <a:gd name="T14" fmla="*/ 90 w 627"/>
                  <a:gd name="T15" fmla="*/ 146 h 820"/>
                  <a:gd name="T16" fmla="*/ 80 w 627"/>
                  <a:gd name="T17" fmla="*/ 140 h 820"/>
                  <a:gd name="T18" fmla="*/ 67 w 627"/>
                  <a:gd name="T19" fmla="*/ 137 h 820"/>
                  <a:gd name="T20" fmla="*/ 190 w 627"/>
                  <a:gd name="T21" fmla="*/ 137 h 820"/>
                  <a:gd name="T22" fmla="*/ 225 w 627"/>
                  <a:gd name="T23" fmla="*/ 189 h 820"/>
                  <a:gd name="T24" fmla="*/ 215 w 627"/>
                  <a:gd name="T25" fmla="*/ 193 h 820"/>
                  <a:gd name="T26" fmla="*/ 205 w 627"/>
                  <a:gd name="T27" fmla="*/ 199 h 820"/>
                  <a:gd name="T28" fmla="*/ 204 w 627"/>
                  <a:gd name="T29" fmla="*/ 199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7" h="820">
                    <a:moveTo>
                      <a:pt x="204" y="199"/>
                    </a:moveTo>
                    <a:lnTo>
                      <a:pt x="67" y="199"/>
                    </a:lnTo>
                    <a:lnTo>
                      <a:pt x="80" y="197"/>
                    </a:lnTo>
                    <a:lnTo>
                      <a:pt x="90" y="190"/>
                    </a:lnTo>
                    <a:lnTo>
                      <a:pt x="96" y="180"/>
                    </a:lnTo>
                    <a:lnTo>
                      <a:pt x="99" y="168"/>
                    </a:lnTo>
                    <a:lnTo>
                      <a:pt x="96" y="156"/>
                    </a:lnTo>
                    <a:lnTo>
                      <a:pt x="90" y="146"/>
                    </a:lnTo>
                    <a:lnTo>
                      <a:pt x="80" y="140"/>
                    </a:lnTo>
                    <a:lnTo>
                      <a:pt x="67" y="137"/>
                    </a:lnTo>
                    <a:lnTo>
                      <a:pt x="190" y="137"/>
                    </a:lnTo>
                    <a:lnTo>
                      <a:pt x="225" y="189"/>
                    </a:lnTo>
                    <a:lnTo>
                      <a:pt x="215" y="193"/>
                    </a:lnTo>
                    <a:lnTo>
                      <a:pt x="205" y="199"/>
                    </a:lnTo>
                    <a:lnTo>
                      <a:pt x="204" y="199"/>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Freeform 42">
                <a:extLst>
                  <a:ext uri="{FF2B5EF4-FFF2-40B4-BE49-F238E27FC236}">
                    <a16:creationId xmlns:a16="http://schemas.microsoft.com/office/drawing/2014/main" id="{7B464DAF-F5A6-4179-BCC5-BA4269EB6C04}"/>
                  </a:ext>
                </a:extLst>
              </p:cNvPr>
              <p:cNvSpPr>
                <a:spLocks/>
              </p:cNvSpPr>
              <p:nvPr/>
            </p:nvSpPr>
            <p:spPr bwMode="auto">
              <a:xfrm>
                <a:off x="467" y="617"/>
                <a:ext cx="627" cy="820"/>
              </a:xfrm>
              <a:custGeom>
                <a:avLst/>
                <a:gdLst>
                  <a:gd name="T0" fmla="*/ 517 w 627"/>
                  <a:gd name="T1" fmla="*/ 623 h 820"/>
                  <a:gd name="T2" fmla="*/ 430 w 627"/>
                  <a:gd name="T3" fmla="*/ 623 h 820"/>
                  <a:gd name="T4" fmla="*/ 445 w 627"/>
                  <a:gd name="T5" fmla="*/ 623 h 820"/>
                  <a:gd name="T6" fmla="*/ 458 w 627"/>
                  <a:gd name="T7" fmla="*/ 620 h 820"/>
                  <a:gd name="T8" fmla="*/ 472 w 627"/>
                  <a:gd name="T9" fmla="*/ 615 h 820"/>
                  <a:gd name="T10" fmla="*/ 482 w 627"/>
                  <a:gd name="T11" fmla="*/ 610 h 820"/>
                  <a:gd name="T12" fmla="*/ 490 w 627"/>
                  <a:gd name="T13" fmla="*/ 603 h 820"/>
                  <a:gd name="T14" fmla="*/ 498 w 627"/>
                  <a:gd name="T15" fmla="*/ 596 h 820"/>
                  <a:gd name="T16" fmla="*/ 517 w 627"/>
                  <a:gd name="T17" fmla="*/ 623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820">
                    <a:moveTo>
                      <a:pt x="517" y="623"/>
                    </a:moveTo>
                    <a:lnTo>
                      <a:pt x="430" y="623"/>
                    </a:lnTo>
                    <a:lnTo>
                      <a:pt x="445" y="623"/>
                    </a:lnTo>
                    <a:lnTo>
                      <a:pt x="458" y="620"/>
                    </a:lnTo>
                    <a:lnTo>
                      <a:pt x="472" y="615"/>
                    </a:lnTo>
                    <a:lnTo>
                      <a:pt x="482" y="610"/>
                    </a:lnTo>
                    <a:lnTo>
                      <a:pt x="490" y="603"/>
                    </a:lnTo>
                    <a:lnTo>
                      <a:pt x="498" y="596"/>
                    </a:lnTo>
                    <a:lnTo>
                      <a:pt x="517" y="623"/>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7" name="TextBox 46">
            <a:extLst>
              <a:ext uri="{FF2B5EF4-FFF2-40B4-BE49-F238E27FC236}">
                <a16:creationId xmlns:a16="http://schemas.microsoft.com/office/drawing/2014/main" id="{84DE5B39-BD51-47CE-A86F-AF007D321CD6}"/>
              </a:ext>
            </a:extLst>
          </p:cNvPr>
          <p:cNvSpPr txBox="1"/>
          <p:nvPr/>
        </p:nvSpPr>
        <p:spPr>
          <a:xfrm>
            <a:off x="3080338" y="3902642"/>
            <a:ext cx="5575981" cy="1636345"/>
          </a:xfrm>
          <a:prstGeom prst="rect">
            <a:avLst/>
          </a:prstGeom>
          <a:noFill/>
        </p:spPr>
        <p:txBody>
          <a:bodyPr wrap="square">
            <a:spAutoFit/>
          </a:bodyPr>
          <a:lstStyle/>
          <a:p>
            <a:pPr marL="815975" marR="0" indent="-815975" eaLnBrk="0" hangingPunct="0">
              <a:lnSpc>
                <a:spcPct val="150000"/>
              </a:lnSpc>
              <a:spcBef>
                <a:spcPts val="565"/>
              </a:spcBef>
              <a:spcAft>
                <a:spcPts val="0"/>
              </a:spcAft>
            </a:pPr>
            <a:r>
              <a:rPr lang="en-US" sz="2800" dirty="0">
                <a:solidFill>
                  <a:srgbClr val="98AB4D"/>
                </a:solidFill>
                <a:effectLst/>
                <a:latin typeface="Lucida Sans" panose="020B0602030504020204" pitchFamily="34" charset="0"/>
                <a:ea typeface="Times New Roman" panose="02020603050405020304" pitchFamily="18" charset="0"/>
                <a:cs typeface="Lucida Sans" panose="020B0602030504020204" pitchFamily="34" charset="0"/>
              </a:rPr>
              <a:t>CALL</a:t>
            </a:r>
            <a:endParaRPr lang="en-US" sz="900" dirty="0">
              <a:solidFill>
                <a:srgbClr val="98AB4D"/>
              </a:solidFill>
              <a:latin typeface="Lucida Sans" panose="020B0602030504020204" pitchFamily="34" charset="0"/>
              <a:ea typeface="Times New Roman" panose="02020603050405020304" pitchFamily="18" charset="0"/>
              <a:cs typeface="Lucida Sans" panose="020B0602030504020204" pitchFamily="34" charset="0"/>
            </a:endParaRPr>
          </a:p>
          <a:p>
            <a:pPr marL="815975" marR="0" indent="-815975" eaLnBrk="0" hangingPunct="0">
              <a:lnSpc>
                <a:spcPts val="1625"/>
              </a:lnSpc>
              <a:spcBef>
                <a:spcPts val="565"/>
              </a:spcBef>
              <a:spcAft>
                <a:spcPts val="0"/>
              </a:spcAft>
            </a:pPr>
            <a:r>
              <a:rPr lang="en-US" sz="2800" dirty="0">
                <a:effectLst/>
                <a:latin typeface="Lucida Sans" panose="020B0602030504020204" pitchFamily="34" charset="0"/>
                <a:ea typeface="Times New Roman" panose="02020603050405020304" pitchFamily="18" charset="0"/>
                <a:cs typeface="Lucida Sans" panose="020B0602030504020204" pitchFamily="34" charset="0"/>
              </a:rPr>
              <a:t>410.641.7717</a:t>
            </a:r>
            <a:endParaRPr lang="en-US" sz="900" dirty="0">
              <a:effectLst/>
              <a:latin typeface="Lucida Sans" panose="020B0602030504020204" pitchFamily="34" charset="0"/>
              <a:ea typeface="Times New Roman" panose="02020603050405020304" pitchFamily="18" charset="0"/>
              <a:cs typeface="Lucida Sans" panose="020B0602030504020204" pitchFamily="34" charset="0"/>
            </a:endParaRPr>
          </a:p>
          <a:p>
            <a:r>
              <a:rPr lang="en-US" sz="2000" dirty="0">
                <a:effectLst/>
                <a:latin typeface="Lucida Sans" panose="020B0602030504020204" pitchFamily="34" charset="0"/>
                <a:ea typeface="Times New Roman" panose="02020603050405020304" pitchFamily="18" charset="0"/>
                <a:cs typeface="Lucida Sans" panose="020B0602030504020204" pitchFamily="34" charset="0"/>
              </a:rPr>
              <a:t>After</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hours,</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call</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Ocean</a:t>
            </a:r>
            <a:r>
              <a:rPr lang="en-US" sz="2000" spc="35"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Pines</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Police</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at</a:t>
            </a:r>
            <a:r>
              <a:rPr lang="en-US" sz="2000" spc="35"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410.641.7747</a:t>
            </a:r>
            <a:endParaRPr lang="en-US" sz="2000" dirty="0"/>
          </a:p>
        </p:txBody>
      </p:sp>
    </p:spTree>
    <p:extLst>
      <p:ext uri="{BB962C8B-B14F-4D97-AF65-F5344CB8AC3E}">
        <p14:creationId xmlns:p14="http://schemas.microsoft.com/office/powerpoint/2010/main" val="766407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EC4A490-3310-4798-850D-30C8DB8D1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92B721-D2EC-4A85-A67A-96767C3ED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19">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4850" y="2523579"/>
            <a:ext cx="6329150"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999C55-AFD3-4B77-B6E7-4C4A808F6548}"/>
              </a:ext>
            </a:extLst>
          </p:cNvPr>
          <p:cNvSpPr txBox="1"/>
          <p:nvPr/>
        </p:nvSpPr>
        <p:spPr>
          <a:xfrm>
            <a:off x="3049133" y="2695118"/>
            <a:ext cx="5124375" cy="1432743"/>
          </a:xfrm>
          <a:prstGeom prst="rect">
            <a:avLst/>
          </a:prstGeom>
        </p:spPr>
        <p:txBody>
          <a:bodyPr vert="horz" lIns="91440" tIns="45720" rIns="91440" bIns="0" rtlCol="0" anchor="b">
            <a:normAutofit/>
          </a:bodyPr>
          <a:lstStyle/>
          <a:p>
            <a:pPr marL="0" marR="0" lvl="0" indent="0" fontAlgn="auto">
              <a:lnSpc>
                <a:spcPct val="90000"/>
              </a:lnSpc>
              <a:spcBef>
                <a:spcPct val="0"/>
              </a:spcBef>
              <a:spcAft>
                <a:spcPts val="600"/>
              </a:spcAft>
              <a:buClrTx/>
              <a:buSzTx/>
              <a:tabLst/>
              <a:defRPr/>
            </a:pPr>
            <a:r>
              <a:rPr kumimoji="0" lang="en-US" sz="3800" u="none" strike="noStrike" cap="all" spc="0" normalizeH="0" baseline="0" noProof="0">
                <a:ln>
                  <a:noFill/>
                </a:ln>
                <a:solidFill>
                  <a:srgbClr val="FFFFFE"/>
                </a:solidFill>
                <a:uLnTx/>
                <a:uFillTx/>
                <a:latin typeface="+mj-lt"/>
                <a:ea typeface="+mj-ea"/>
                <a:cs typeface="+mj-cs"/>
              </a:rPr>
              <a:t>Your assessment</a:t>
            </a:r>
          </a:p>
          <a:p>
            <a:pPr marL="0" marR="0" lvl="0" indent="0" fontAlgn="auto">
              <a:lnSpc>
                <a:spcPct val="90000"/>
              </a:lnSpc>
              <a:spcBef>
                <a:spcPct val="0"/>
              </a:spcBef>
              <a:spcAft>
                <a:spcPts val="600"/>
              </a:spcAft>
              <a:buClrTx/>
              <a:buSzTx/>
              <a:tabLst/>
              <a:defRPr/>
            </a:pPr>
            <a:r>
              <a:rPr kumimoji="0" lang="en-US" sz="3800" u="none" strike="noStrike" cap="all" spc="0" normalizeH="0" baseline="0" noProof="0">
                <a:ln>
                  <a:noFill/>
                </a:ln>
                <a:solidFill>
                  <a:srgbClr val="FFFFFE"/>
                </a:solidFill>
                <a:uLnTx/>
                <a:uFillTx/>
                <a:latin typeface="+mj-lt"/>
                <a:ea typeface="+mj-ea"/>
                <a:cs typeface="+mj-cs"/>
              </a:rPr>
              <a:t>dollars at work</a:t>
            </a:r>
          </a:p>
        </p:txBody>
      </p:sp>
      <p:cxnSp>
        <p:nvCxnSpPr>
          <p:cNvPr id="22" name="Straight Connector 21">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131" y="4210031"/>
            <a:ext cx="512437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4" name="Picture 23">
            <a:extLst>
              <a:ext uri="{FF2B5EF4-FFF2-40B4-BE49-F238E27FC236}">
                <a16:creationId xmlns:a16="http://schemas.microsoft.com/office/drawing/2014/main" id="{095A6DC3-387B-4D0B-A44D-E83246EFD0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1503120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CEEE0F-95EB-4598-BF0A-168C5CA85227}"/>
              </a:ext>
            </a:extLst>
          </p:cNvPr>
          <p:cNvSpPr/>
          <p:nvPr/>
        </p:nvSpPr>
        <p:spPr>
          <a:xfrm>
            <a:off x="0" y="0"/>
            <a:ext cx="9144000" cy="6858000"/>
          </a:xfrm>
          <a:prstGeom prst="rect">
            <a:avLst/>
          </a:prstGeom>
          <a:solidFill>
            <a:srgbClr val="04D2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crowd of people at an outdoor event&#10;&#10;Description automatically generated with medium confidence">
            <a:extLst>
              <a:ext uri="{FF2B5EF4-FFF2-40B4-BE49-F238E27FC236}">
                <a16:creationId xmlns:a16="http://schemas.microsoft.com/office/drawing/2014/main" id="{C5782EFC-1EE6-4CEC-8776-C859317369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 y="352374"/>
            <a:ext cx="4572000" cy="3048000"/>
          </a:xfrm>
          <a:prstGeom prst="ellipse">
            <a:avLst/>
          </a:prstGeom>
          <a:ln>
            <a:noFill/>
          </a:ln>
          <a:effectLst>
            <a:softEdge rad="112500"/>
          </a:effectLst>
        </p:spPr>
      </p:pic>
      <p:pic>
        <p:nvPicPr>
          <p:cNvPr id="6" name="Picture 5" descr="A group of people playing instruments&#10;&#10;Description automatically generated with medium confidence">
            <a:extLst>
              <a:ext uri="{FF2B5EF4-FFF2-40B4-BE49-F238E27FC236}">
                <a16:creationId xmlns:a16="http://schemas.microsoft.com/office/drawing/2014/main" id="{17805F59-FD5B-4DFB-89C7-71B0B4D6A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276" y="352211"/>
            <a:ext cx="4572000" cy="3048325"/>
          </a:xfrm>
          <a:prstGeom prst="ellipse">
            <a:avLst/>
          </a:prstGeom>
          <a:ln>
            <a:noFill/>
          </a:ln>
          <a:effectLst>
            <a:softEdge rad="112500"/>
          </a:effectLst>
        </p:spPr>
      </p:pic>
      <p:pic>
        <p:nvPicPr>
          <p:cNvPr id="9" name="Picture 8" descr="A large crowd of people sitting in chairs in front of a stage&#10;&#10;Description automatically generated with low confidence">
            <a:extLst>
              <a:ext uri="{FF2B5EF4-FFF2-40B4-BE49-F238E27FC236}">
                <a16:creationId xmlns:a16="http://schemas.microsoft.com/office/drawing/2014/main" id="{E4EFF066-FB5C-4EE4-95B4-651DBBC0C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4" y="3809676"/>
            <a:ext cx="4572000" cy="3048000"/>
          </a:xfrm>
          <a:prstGeom prst="ellipse">
            <a:avLst/>
          </a:prstGeom>
          <a:ln>
            <a:noFill/>
          </a:ln>
          <a:effectLst>
            <a:softEdge rad="112500"/>
          </a:effectLst>
        </p:spPr>
      </p:pic>
      <p:pic>
        <p:nvPicPr>
          <p:cNvPr id="13" name="Picture 12" descr="A picture containing person, sky, outdoor, people&#10;&#10;Description automatically generated">
            <a:extLst>
              <a:ext uri="{FF2B5EF4-FFF2-40B4-BE49-F238E27FC236}">
                <a16:creationId xmlns:a16="http://schemas.microsoft.com/office/drawing/2014/main" id="{8EC0EB42-3784-481B-8691-2256C6C63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6836" y="3810000"/>
            <a:ext cx="4572000" cy="3048000"/>
          </a:xfrm>
          <a:prstGeom prst="ellipse">
            <a:avLst/>
          </a:prstGeom>
          <a:ln>
            <a:noFill/>
          </a:ln>
          <a:effectLst>
            <a:softEdge rad="112500"/>
          </a:effectLst>
        </p:spPr>
      </p:pic>
      <p:sp>
        <p:nvSpPr>
          <p:cNvPr id="17" name="Rectangle 16">
            <a:extLst>
              <a:ext uri="{FF2B5EF4-FFF2-40B4-BE49-F238E27FC236}">
                <a16:creationId xmlns:a16="http://schemas.microsoft.com/office/drawing/2014/main" id="{1A90CF2F-7273-4C68-9268-792E765545D0}"/>
              </a:ext>
            </a:extLst>
          </p:cNvPr>
          <p:cNvSpPr/>
          <p:nvPr/>
        </p:nvSpPr>
        <p:spPr>
          <a:xfrm>
            <a:off x="1046845" y="3019581"/>
            <a:ext cx="7050327" cy="2308324"/>
          </a:xfrm>
          <a:prstGeom prst="rect">
            <a:avLst/>
          </a:prstGeom>
          <a:noFill/>
        </p:spPr>
        <p:txBody>
          <a:bodyPr wrap="none" lIns="91440" tIns="45720" rIns="91440" bIns="45720">
            <a:spAutoFit/>
          </a:bodyPr>
          <a:lstStyle/>
          <a:p>
            <a:pPr algn="ctr"/>
            <a:r>
              <a:rPr lang="en-US" sz="4000" b="1" cap="none" spc="0" dirty="0">
                <a:ln w="22225">
                  <a:solidFill>
                    <a:srgbClr val="5F5ACC"/>
                  </a:solidFill>
                  <a:prstDash val="solid"/>
                </a:ln>
                <a:solidFill>
                  <a:srgbClr val="BCE1EC"/>
                </a:solidFill>
                <a:effectLst/>
              </a:rPr>
              <a:t>Summer Fun in Ocean Pines</a:t>
            </a:r>
          </a:p>
          <a:p>
            <a:pPr algn="ctr"/>
            <a:r>
              <a:rPr lang="en-US" sz="3200" b="1" dirty="0">
                <a:ln w="22225">
                  <a:solidFill>
                    <a:srgbClr val="5F5ACC"/>
                  </a:solidFill>
                  <a:prstDash val="solid"/>
                </a:ln>
                <a:solidFill>
                  <a:srgbClr val="BCE1EC"/>
                </a:solidFill>
              </a:rPr>
              <a:t>July 4th Weekend</a:t>
            </a:r>
          </a:p>
          <a:p>
            <a:pPr algn="ctr"/>
            <a:r>
              <a:rPr lang="en-US" sz="2400" b="1" cap="none" spc="0" dirty="0">
                <a:ln w="22225">
                  <a:noFill/>
                  <a:prstDash val="solid"/>
                </a:ln>
                <a:solidFill>
                  <a:srgbClr val="5F5ACC"/>
                </a:solidFill>
                <a:effectLst/>
              </a:rPr>
              <a:t>Full Circle ~ </a:t>
            </a:r>
            <a:r>
              <a:rPr lang="en-US" sz="2400" b="1" cap="none" spc="0" dirty="0" err="1">
                <a:ln w="22225">
                  <a:noFill/>
                  <a:prstDash val="solid"/>
                </a:ln>
                <a:solidFill>
                  <a:srgbClr val="5F5ACC"/>
                </a:solidFill>
                <a:effectLst/>
              </a:rPr>
              <a:t>Tranzfusion</a:t>
            </a:r>
            <a:r>
              <a:rPr lang="en-US" sz="2400" b="1" cap="none" spc="0" dirty="0">
                <a:ln w="22225">
                  <a:noFill/>
                  <a:prstDash val="solid"/>
                </a:ln>
                <a:solidFill>
                  <a:srgbClr val="5F5ACC"/>
                </a:solidFill>
                <a:effectLst/>
              </a:rPr>
              <a:t> ~ Great Train Robbery </a:t>
            </a:r>
          </a:p>
          <a:p>
            <a:pPr algn="ctr"/>
            <a:endParaRPr lang="en-US" sz="4800" b="1" cap="none" spc="0" dirty="0">
              <a:ln w="22225">
                <a:solidFill>
                  <a:srgbClr val="5F5ACC"/>
                </a:solidFill>
                <a:prstDash val="solid"/>
              </a:ln>
              <a:solidFill>
                <a:srgbClr val="BCE1EC"/>
              </a:solidFill>
              <a:effectLst/>
            </a:endParaRPr>
          </a:p>
        </p:txBody>
      </p:sp>
      <p:sp>
        <p:nvSpPr>
          <p:cNvPr id="8" name="Rectangle 7">
            <a:extLst>
              <a:ext uri="{FF2B5EF4-FFF2-40B4-BE49-F238E27FC236}">
                <a16:creationId xmlns:a16="http://schemas.microsoft.com/office/drawing/2014/main" id="{B59767CC-FF7E-4C65-8BEB-AA6F455EBDFB}"/>
              </a:ext>
            </a:extLst>
          </p:cNvPr>
          <p:cNvSpPr/>
          <p:nvPr/>
        </p:nvSpPr>
        <p:spPr>
          <a:xfrm>
            <a:off x="1521549" y="7641"/>
            <a:ext cx="6100901" cy="523220"/>
          </a:xfrm>
          <a:prstGeom prst="rect">
            <a:avLst/>
          </a:prstGeom>
          <a:noFill/>
        </p:spPr>
        <p:txBody>
          <a:bodyPr wrap="none" lIns="91440" tIns="45720" rIns="91440" bIns="45720">
            <a:spAutoFit/>
          </a:bodyPr>
          <a:lstStyle/>
          <a:p>
            <a:pPr algn="ctr"/>
            <a:r>
              <a:rPr lang="en-US" sz="2800" b="1" cap="none" spc="0" dirty="0">
                <a:ln w="22225">
                  <a:noFill/>
                  <a:prstDash val="solid"/>
                </a:ln>
                <a:solidFill>
                  <a:srgbClr val="FF0000"/>
                </a:solidFill>
                <a:effectLst/>
              </a:rPr>
              <a:t>Record Weekend At The Yacht Club</a:t>
            </a:r>
          </a:p>
        </p:txBody>
      </p:sp>
    </p:spTree>
    <p:extLst>
      <p:ext uri="{BB962C8B-B14F-4D97-AF65-F5344CB8AC3E}">
        <p14:creationId xmlns:p14="http://schemas.microsoft.com/office/powerpoint/2010/main" val="3621908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6F2EE18-77AC-432A-810C-F80C8145FCB0}"/>
              </a:ext>
            </a:extLst>
          </p:cNvPr>
          <p:cNvSpPr/>
          <p:nvPr/>
        </p:nvSpPr>
        <p:spPr>
          <a:xfrm>
            <a:off x="10" y="0"/>
            <a:ext cx="9143980" cy="685800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9684A3B-2554-4B3E-9DB0-88D4D60E79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31" t="846" r="31135" b="-846"/>
          <a:stretch/>
        </p:blipFill>
        <p:spPr>
          <a:xfrm>
            <a:off x="6200577" y="14939"/>
            <a:ext cx="2943403" cy="3108960"/>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4" name="Picture 3">
            <a:extLst>
              <a:ext uri="{FF2B5EF4-FFF2-40B4-BE49-F238E27FC236}">
                <a16:creationId xmlns:a16="http://schemas.microsoft.com/office/drawing/2014/main" id="{25C3B416-46E3-41B7-BA5C-04C5F84F7027}"/>
              </a:ext>
            </a:extLst>
          </p:cNvPr>
          <p:cNvPicPr>
            <a:picLocks noChangeAspect="1"/>
          </p:cNvPicPr>
          <p:nvPr/>
        </p:nvPicPr>
        <p:blipFill>
          <a:blip r:embed="rId3" cstate="print">
            <a:extLst>
              <a:ext uri="{28A0092B-C50C-407E-A947-70E740481C1C}">
                <a14:useLocalDpi xmlns:a14="http://schemas.microsoft.com/office/drawing/2010/main" val="0"/>
              </a:ext>
            </a:extLst>
          </a:blip>
          <a:srcRect t="6552" b="6552"/>
          <a:stretch/>
        </p:blipFill>
        <p:spPr>
          <a:xfrm>
            <a:off x="3449026" y="-1"/>
            <a:ext cx="5363753" cy="3108960"/>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6" name="Picture 5">
            <a:extLst>
              <a:ext uri="{FF2B5EF4-FFF2-40B4-BE49-F238E27FC236}">
                <a16:creationId xmlns:a16="http://schemas.microsoft.com/office/drawing/2014/main" id="{87C13DAB-01E3-47A0-BC45-F1391932A654}"/>
              </a:ext>
            </a:extLst>
          </p:cNvPr>
          <p:cNvPicPr>
            <a:picLocks noChangeAspect="1"/>
          </p:cNvPicPr>
          <p:nvPr/>
        </p:nvPicPr>
        <p:blipFill>
          <a:blip r:embed="rId4" cstate="print">
            <a:extLst>
              <a:ext uri="{28A0092B-C50C-407E-A947-70E740481C1C}">
                <a14:useLocalDpi xmlns:a14="http://schemas.microsoft.com/office/drawing/2010/main" val="0"/>
              </a:ext>
            </a:extLst>
          </a:blip>
          <a:srcRect l="6239" r="6239"/>
          <a:stretch/>
        </p:blipFill>
        <p:spPr>
          <a:xfrm>
            <a:off x="20" y="10"/>
            <a:ext cx="4082636" cy="3108960"/>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7" name="Picture 16">
            <a:extLst>
              <a:ext uri="{FF2B5EF4-FFF2-40B4-BE49-F238E27FC236}">
                <a16:creationId xmlns:a16="http://schemas.microsoft.com/office/drawing/2014/main" id="{86302977-DF5F-48E2-B257-2CC9E08919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5" t="-24921" r="13187" b="24921"/>
          <a:stretch/>
        </p:blipFill>
        <p:spPr>
          <a:xfrm>
            <a:off x="5082141" y="3346704"/>
            <a:ext cx="4070183" cy="3108960"/>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a:extLst>
              <a:ext uri="{FF2B5EF4-FFF2-40B4-BE49-F238E27FC236}">
                <a16:creationId xmlns:a16="http://schemas.microsoft.com/office/drawing/2014/main" id="{0833E60D-BB78-48DD-816D-08C7C86443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73" t="-25150" r="24025" b="25150"/>
          <a:stretch/>
        </p:blipFill>
        <p:spPr>
          <a:xfrm>
            <a:off x="2362748" y="3358078"/>
            <a:ext cx="3369812" cy="3108960"/>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21" name="Picture 20">
            <a:extLst>
              <a:ext uri="{FF2B5EF4-FFF2-40B4-BE49-F238E27FC236}">
                <a16:creationId xmlns:a16="http://schemas.microsoft.com/office/drawing/2014/main" id="{1BD15DAB-12A6-4371-BBE2-EFC277B6E8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720" t="-18565" r="27345" b="18565"/>
          <a:stretch/>
        </p:blipFill>
        <p:spPr>
          <a:xfrm>
            <a:off x="-8324" y="3358089"/>
            <a:ext cx="3021490" cy="3108960"/>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
        <p:nvSpPr>
          <p:cNvPr id="25" name="Rectangle 24">
            <a:extLst>
              <a:ext uri="{FF2B5EF4-FFF2-40B4-BE49-F238E27FC236}">
                <a16:creationId xmlns:a16="http://schemas.microsoft.com/office/drawing/2014/main" id="{B6F38AAC-916D-4F21-BB36-0C47EFBBC603}"/>
              </a:ext>
            </a:extLst>
          </p:cNvPr>
          <p:cNvSpPr/>
          <p:nvPr/>
        </p:nvSpPr>
        <p:spPr>
          <a:xfrm>
            <a:off x="131522" y="2736503"/>
            <a:ext cx="8880957" cy="1384995"/>
          </a:xfrm>
          <a:custGeom>
            <a:avLst/>
            <a:gdLst>
              <a:gd name="connsiteX0" fmla="*/ 0 w 8880957"/>
              <a:gd name="connsiteY0" fmla="*/ 0 h 1384995"/>
              <a:gd name="connsiteX1" fmla="*/ 771960 w 8880957"/>
              <a:gd name="connsiteY1" fmla="*/ 0 h 1384995"/>
              <a:gd name="connsiteX2" fmla="*/ 1366301 w 8880957"/>
              <a:gd name="connsiteY2" fmla="*/ 0 h 1384995"/>
              <a:gd name="connsiteX3" fmla="*/ 2049452 w 8880957"/>
              <a:gd name="connsiteY3" fmla="*/ 0 h 1384995"/>
              <a:gd name="connsiteX4" fmla="*/ 2910221 w 8880957"/>
              <a:gd name="connsiteY4" fmla="*/ 0 h 1384995"/>
              <a:gd name="connsiteX5" fmla="*/ 3415753 w 8880957"/>
              <a:gd name="connsiteY5" fmla="*/ 0 h 1384995"/>
              <a:gd name="connsiteX6" fmla="*/ 4187713 w 8880957"/>
              <a:gd name="connsiteY6" fmla="*/ 0 h 1384995"/>
              <a:gd name="connsiteX7" fmla="*/ 4693244 w 8880957"/>
              <a:gd name="connsiteY7" fmla="*/ 0 h 1384995"/>
              <a:gd name="connsiteX8" fmla="*/ 5376395 w 8880957"/>
              <a:gd name="connsiteY8" fmla="*/ 0 h 1384995"/>
              <a:gd name="connsiteX9" fmla="*/ 6148355 w 8880957"/>
              <a:gd name="connsiteY9" fmla="*/ 0 h 1384995"/>
              <a:gd name="connsiteX10" fmla="*/ 6565077 w 8880957"/>
              <a:gd name="connsiteY10" fmla="*/ 0 h 1384995"/>
              <a:gd name="connsiteX11" fmla="*/ 6981799 w 8880957"/>
              <a:gd name="connsiteY11" fmla="*/ 0 h 1384995"/>
              <a:gd name="connsiteX12" fmla="*/ 7842568 w 8880957"/>
              <a:gd name="connsiteY12" fmla="*/ 0 h 1384995"/>
              <a:gd name="connsiteX13" fmla="*/ 8880957 w 8880957"/>
              <a:gd name="connsiteY13" fmla="*/ 0 h 1384995"/>
              <a:gd name="connsiteX14" fmla="*/ 8880957 w 8880957"/>
              <a:gd name="connsiteY14" fmla="*/ 650948 h 1384995"/>
              <a:gd name="connsiteX15" fmla="*/ 8880957 w 8880957"/>
              <a:gd name="connsiteY15" fmla="*/ 1384995 h 1384995"/>
              <a:gd name="connsiteX16" fmla="*/ 8108997 w 8880957"/>
              <a:gd name="connsiteY16" fmla="*/ 1384995 h 1384995"/>
              <a:gd name="connsiteX17" fmla="*/ 7337037 w 8880957"/>
              <a:gd name="connsiteY17" fmla="*/ 1384995 h 1384995"/>
              <a:gd name="connsiteX18" fmla="*/ 6653886 w 8880957"/>
              <a:gd name="connsiteY18" fmla="*/ 1384995 h 1384995"/>
              <a:gd name="connsiteX19" fmla="*/ 5793117 w 8880957"/>
              <a:gd name="connsiteY19" fmla="*/ 1384995 h 1384995"/>
              <a:gd name="connsiteX20" fmla="*/ 4932347 w 8880957"/>
              <a:gd name="connsiteY20" fmla="*/ 1384995 h 1384995"/>
              <a:gd name="connsiteX21" fmla="*/ 4160387 w 8880957"/>
              <a:gd name="connsiteY21" fmla="*/ 1384995 h 1384995"/>
              <a:gd name="connsiteX22" fmla="*/ 3388427 w 8880957"/>
              <a:gd name="connsiteY22" fmla="*/ 1384995 h 1384995"/>
              <a:gd name="connsiteX23" fmla="*/ 2616467 w 8880957"/>
              <a:gd name="connsiteY23" fmla="*/ 1384995 h 1384995"/>
              <a:gd name="connsiteX24" fmla="*/ 2110935 w 8880957"/>
              <a:gd name="connsiteY24" fmla="*/ 1384995 h 1384995"/>
              <a:gd name="connsiteX25" fmla="*/ 1250165 w 8880957"/>
              <a:gd name="connsiteY25" fmla="*/ 1384995 h 1384995"/>
              <a:gd name="connsiteX26" fmla="*/ 0 w 8880957"/>
              <a:gd name="connsiteY26" fmla="*/ 1384995 h 1384995"/>
              <a:gd name="connsiteX27" fmla="*/ 0 w 8880957"/>
              <a:gd name="connsiteY27" fmla="*/ 734047 h 1384995"/>
              <a:gd name="connsiteX28" fmla="*/ 0 w 8880957"/>
              <a:gd name="connsiteY2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80957" h="1384995" fill="none" extrusionOk="0">
                <a:moveTo>
                  <a:pt x="0" y="0"/>
                </a:moveTo>
                <a:cubicBezTo>
                  <a:pt x="357236" y="-28802"/>
                  <a:pt x="565729" y="-1271"/>
                  <a:pt x="771960" y="0"/>
                </a:cubicBezTo>
                <a:cubicBezTo>
                  <a:pt x="978191" y="1271"/>
                  <a:pt x="1193582" y="-19929"/>
                  <a:pt x="1366301" y="0"/>
                </a:cubicBezTo>
                <a:cubicBezTo>
                  <a:pt x="1539020" y="19929"/>
                  <a:pt x="1827019" y="30136"/>
                  <a:pt x="2049452" y="0"/>
                </a:cubicBezTo>
                <a:cubicBezTo>
                  <a:pt x="2271885" y="-30136"/>
                  <a:pt x="2587814" y="14183"/>
                  <a:pt x="2910221" y="0"/>
                </a:cubicBezTo>
                <a:cubicBezTo>
                  <a:pt x="3232628" y="-14183"/>
                  <a:pt x="3237143" y="-15304"/>
                  <a:pt x="3415753" y="0"/>
                </a:cubicBezTo>
                <a:cubicBezTo>
                  <a:pt x="3594363" y="15304"/>
                  <a:pt x="3908124" y="22872"/>
                  <a:pt x="4187713" y="0"/>
                </a:cubicBezTo>
                <a:cubicBezTo>
                  <a:pt x="4467302" y="-22872"/>
                  <a:pt x="4444356" y="10569"/>
                  <a:pt x="4693244" y="0"/>
                </a:cubicBezTo>
                <a:cubicBezTo>
                  <a:pt x="4942132" y="-10569"/>
                  <a:pt x="5102412" y="-29364"/>
                  <a:pt x="5376395" y="0"/>
                </a:cubicBezTo>
                <a:cubicBezTo>
                  <a:pt x="5650378" y="29364"/>
                  <a:pt x="5942716" y="30633"/>
                  <a:pt x="6148355" y="0"/>
                </a:cubicBezTo>
                <a:cubicBezTo>
                  <a:pt x="6353994" y="-30633"/>
                  <a:pt x="6404750" y="-17575"/>
                  <a:pt x="6565077" y="0"/>
                </a:cubicBezTo>
                <a:cubicBezTo>
                  <a:pt x="6725404" y="17575"/>
                  <a:pt x="6816780" y="-15873"/>
                  <a:pt x="6981799" y="0"/>
                </a:cubicBezTo>
                <a:cubicBezTo>
                  <a:pt x="7146818" y="15873"/>
                  <a:pt x="7601002" y="-12576"/>
                  <a:pt x="7842568" y="0"/>
                </a:cubicBezTo>
                <a:cubicBezTo>
                  <a:pt x="8084134" y="12576"/>
                  <a:pt x="8379603" y="4196"/>
                  <a:pt x="8880957" y="0"/>
                </a:cubicBezTo>
                <a:cubicBezTo>
                  <a:pt x="8898082" y="270338"/>
                  <a:pt x="8878971" y="335203"/>
                  <a:pt x="8880957" y="650948"/>
                </a:cubicBezTo>
                <a:cubicBezTo>
                  <a:pt x="8882943" y="966693"/>
                  <a:pt x="8877643" y="1074660"/>
                  <a:pt x="8880957" y="1384995"/>
                </a:cubicBezTo>
                <a:cubicBezTo>
                  <a:pt x="8645975" y="1419217"/>
                  <a:pt x="8291605" y="1351393"/>
                  <a:pt x="8108997" y="1384995"/>
                </a:cubicBezTo>
                <a:cubicBezTo>
                  <a:pt x="7926389" y="1418597"/>
                  <a:pt x="7692558" y="1374774"/>
                  <a:pt x="7337037" y="1384995"/>
                </a:cubicBezTo>
                <a:cubicBezTo>
                  <a:pt x="6981516" y="1395216"/>
                  <a:pt x="6820814" y="1396943"/>
                  <a:pt x="6653886" y="1384995"/>
                </a:cubicBezTo>
                <a:cubicBezTo>
                  <a:pt x="6486958" y="1373047"/>
                  <a:pt x="6088105" y="1354301"/>
                  <a:pt x="5793117" y="1384995"/>
                </a:cubicBezTo>
                <a:cubicBezTo>
                  <a:pt x="5498129" y="1415689"/>
                  <a:pt x="5161655" y="1395061"/>
                  <a:pt x="4932347" y="1384995"/>
                </a:cubicBezTo>
                <a:cubicBezTo>
                  <a:pt x="4703039" y="1374930"/>
                  <a:pt x="4446009" y="1351786"/>
                  <a:pt x="4160387" y="1384995"/>
                </a:cubicBezTo>
                <a:cubicBezTo>
                  <a:pt x="3874765" y="1418204"/>
                  <a:pt x="3754271" y="1355646"/>
                  <a:pt x="3388427" y="1384995"/>
                </a:cubicBezTo>
                <a:cubicBezTo>
                  <a:pt x="3022583" y="1414344"/>
                  <a:pt x="2928570" y="1386317"/>
                  <a:pt x="2616467" y="1384995"/>
                </a:cubicBezTo>
                <a:cubicBezTo>
                  <a:pt x="2304364" y="1383673"/>
                  <a:pt x="2300755" y="1362609"/>
                  <a:pt x="2110935" y="1384995"/>
                </a:cubicBezTo>
                <a:cubicBezTo>
                  <a:pt x="1921115" y="1407381"/>
                  <a:pt x="1462492" y="1394065"/>
                  <a:pt x="1250165" y="1384995"/>
                </a:cubicBezTo>
                <a:cubicBezTo>
                  <a:pt x="1037838" y="1375926"/>
                  <a:pt x="477979" y="1343172"/>
                  <a:pt x="0" y="1384995"/>
                </a:cubicBezTo>
                <a:cubicBezTo>
                  <a:pt x="-11493" y="1083701"/>
                  <a:pt x="13340" y="912323"/>
                  <a:pt x="0" y="734047"/>
                </a:cubicBezTo>
                <a:cubicBezTo>
                  <a:pt x="-13340" y="555771"/>
                  <a:pt x="-33290" y="217508"/>
                  <a:pt x="0" y="0"/>
                </a:cubicBezTo>
                <a:close/>
              </a:path>
              <a:path w="8880957" h="1384995" stroke="0" extrusionOk="0">
                <a:moveTo>
                  <a:pt x="0" y="0"/>
                </a:moveTo>
                <a:cubicBezTo>
                  <a:pt x="279323" y="194"/>
                  <a:pt x="362432" y="-23711"/>
                  <a:pt x="594341" y="0"/>
                </a:cubicBezTo>
                <a:cubicBezTo>
                  <a:pt x="826250" y="23711"/>
                  <a:pt x="840632" y="-8326"/>
                  <a:pt x="1011063" y="0"/>
                </a:cubicBezTo>
                <a:cubicBezTo>
                  <a:pt x="1181494" y="8326"/>
                  <a:pt x="1617562" y="-41630"/>
                  <a:pt x="1871832" y="0"/>
                </a:cubicBezTo>
                <a:cubicBezTo>
                  <a:pt x="2126102" y="41630"/>
                  <a:pt x="2332135" y="21392"/>
                  <a:pt x="2466173" y="0"/>
                </a:cubicBezTo>
                <a:cubicBezTo>
                  <a:pt x="2600211" y="-21392"/>
                  <a:pt x="2819561" y="20757"/>
                  <a:pt x="3060514" y="0"/>
                </a:cubicBezTo>
                <a:cubicBezTo>
                  <a:pt x="3301467" y="-20757"/>
                  <a:pt x="3538515" y="33383"/>
                  <a:pt x="3921284" y="0"/>
                </a:cubicBezTo>
                <a:cubicBezTo>
                  <a:pt x="4304053" y="-33383"/>
                  <a:pt x="4319787" y="-16893"/>
                  <a:pt x="4426815" y="0"/>
                </a:cubicBezTo>
                <a:cubicBezTo>
                  <a:pt x="4533843" y="16893"/>
                  <a:pt x="4878337" y="-36149"/>
                  <a:pt x="5287585" y="0"/>
                </a:cubicBezTo>
                <a:cubicBezTo>
                  <a:pt x="5696833" y="36149"/>
                  <a:pt x="5829707" y="34747"/>
                  <a:pt x="6148355" y="0"/>
                </a:cubicBezTo>
                <a:cubicBezTo>
                  <a:pt x="6467003" y="-34747"/>
                  <a:pt x="6668650" y="-22837"/>
                  <a:pt x="6831505" y="0"/>
                </a:cubicBezTo>
                <a:cubicBezTo>
                  <a:pt x="6994360" y="22837"/>
                  <a:pt x="7512453" y="30712"/>
                  <a:pt x="7692275" y="0"/>
                </a:cubicBezTo>
                <a:cubicBezTo>
                  <a:pt x="7872097" y="-30712"/>
                  <a:pt x="8137190" y="-21767"/>
                  <a:pt x="8286616" y="0"/>
                </a:cubicBezTo>
                <a:cubicBezTo>
                  <a:pt x="8436042" y="21767"/>
                  <a:pt x="8705468" y="-22560"/>
                  <a:pt x="8880957" y="0"/>
                </a:cubicBezTo>
                <a:cubicBezTo>
                  <a:pt x="8902015" y="279117"/>
                  <a:pt x="8853636" y="558518"/>
                  <a:pt x="8880957" y="706347"/>
                </a:cubicBezTo>
                <a:cubicBezTo>
                  <a:pt x="8908278" y="854176"/>
                  <a:pt x="8883267" y="1193688"/>
                  <a:pt x="8880957" y="1384995"/>
                </a:cubicBezTo>
                <a:cubicBezTo>
                  <a:pt x="8566041" y="1353925"/>
                  <a:pt x="8353487" y="1418091"/>
                  <a:pt x="8197806" y="1384995"/>
                </a:cubicBezTo>
                <a:cubicBezTo>
                  <a:pt x="8042125" y="1351899"/>
                  <a:pt x="7536993" y="1342517"/>
                  <a:pt x="7337037" y="1384995"/>
                </a:cubicBezTo>
                <a:cubicBezTo>
                  <a:pt x="7137081" y="1427473"/>
                  <a:pt x="6952453" y="1378881"/>
                  <a:pt x="6653886" y="1384995"/>
                </a:cubicBezTo>
                <a:cubicBezTo>
                  <a:pt x="6355319" y="1391109"/>
                  <a:pt x="6381768" y="1394566"/>
                  <a:pt x="6237164" y="1384995"/>
                </a:cubicBezTo>
                <a:cubicBezTo>
                  <a:pt x="6092560" y="1375424"/>
                  <a:pt x="5915576" y="1376278"/>
                  <a:pt x="5731633" y="1384995"/>
                </a:cubicBezTo>
                <a:cubicBezTo>
                  <a:pt x="5547690" y="1393712"/>
                  <a:pt x="5228562" y="1382925"/>
                  <a:pt x="4870863" y="1384995"/>
                </a:cubicBezTo>
                <a:cubicBezTo>
                  <a:pt x="4513164" y="1387066"/>
                  <a:pt x="4433370" y="1376306"/>
                  <a:pt x="4187713" y="1384995"/>
                </a:cubicBezTo>
                <a:cubicBezTo>
                  <a:pt x="3942056" y="1393685"/>
                  <a:pt x="3851005" y="1399091"/>
                  <a:pt x="3682181" y="1384995"/>
                </a:cubicBezTo>
                <a:cubicBezTo>
                  <a:pt x="3513357" y="1370899"/>
                  <a:pt x="3324604" y="1383529"/>
                  <a:pt x="2999031" y="1384995"/>
                </a:cubicBezTo>
                <a:cubicBezTo>
                  <a:pt x="2673458" y="1386462"/>
                  <a:pt x="2736305" y="1394399"/>
                  <a:pt x="2582309" y="1384995"/>
                </a:cubicBezTo>
                <a:cubicBezTo>
                  <a:pt x="2428313" y="1375591"/>
                  <a:pt x="2306086" y="1372250"/>
                  <a:pt x="2165587" y="1384995"/>
                </a:cubicBezTo>
                <a:cubicBezTo>
                  <a:pt x="2025088" y="1397740"/>
                  <a:pt x="1819915" y="1390805"/>
                  <a:pt x="1482437" y="1384995"/>
                </a:cubicBezTo>
                <a:cubicBezTo>
                  <a:pt x="1144959" y="1379186"/>
                  <a:pt x="1100699" y="1391225"/>
                  <a:pt x="976905" y="1384995"/>
                </a:cubicBezTo>
                <a:cubicBezTo>
                  <a:pt x="853111" y="1378765"/>
                  <a:pt x="412769" y="1415375"/>
                  <a:pt x="0" y="1384995"/>
                </a:cubicBezTo>
                <a:cubicBezTo>
                  <a:pt x="-23527" y="1055307"/>
                  <a:pt x="-23813" y="875274"/>
                  <a:pt x="0" y="720197"/>
                </a:cubicBezTo>
                <a:cubicBezTo>
                  <a:pt x="23813" y="565120"/>
                  <a:pt x="-383" y="308638"/>
                  <a:pt x="0" y="0"/>
                </a:cubicBezTo>
                <a:close/>
              </a:path>
            </a:pathLst>
          </a:custGeom>
          <a:solidFill>
            <a:schemeClr val="bg1"/>
          </a:solidFill>
          <a:ln w="139700">
            <a:solidFill>
              <a:srgbClr val="0070C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none" lIns="91440" tIns="45720" rIns="91440" bIns="45720">
            <a:spAutoFit/>
          </a:bodyPr>
          <a:lstStyle/>
          <a:p>
            <a:pPr algn="ctr"/>
            <a:r>
              <a:rPr lang="en-US" sz="4800" b="1" cap="none" spc="0" dirty="0">
                <a:ln w="22225">
                  <a:solidFill>
                    <a:srgbClr val="FF0000"/>
                  </a:solidFill>
                  <a:prstDash val="solid"/>
                </a:ln>
                <a:solidFill>
                  <a:schemeClr val="bg1"/>
                </a:solidFill>
                <a:effectLst>
                  <a:glow rad="139700">
                    <a:srgbClr val="FF0000">
                      <a:alpha val="40000"/>
                    </a:srgbClr>
                  </a:glow>
                </a:effectLst>
              </a:rPr>
              <a:t>July 4th Carnival &amp; Fireworks</a:t>
            </a:r>
          </a:p>
          <a:p>
            <a:pPr algn="ctr"/>
            <a:r>
              <a:rPr lang="en-US" sz="1800" dirty="0">
                <a:solidFill>
                  <a:srgbClr val="000000"/>
                </a:solidFill>
                <a:effectLst/>
                <a:latin typeface="Calibri" panose="020F0502020204030204" pitchFamily="34" charset="0"/>
                <a:ea typeface="Calibri" panose="020F0502020204030204" pitchFamily="34" charset="0"/>
              </a:rPr>
              <a:t>Support of July 4 events broke records on social media. For example, o</a:t>
            </a:r>
            <a:r>
              <a:rPr lang="en-US" sz="1800" dirty="0">
                <a:effectLst/>
                <a:latin typeface="Calibri" panose="020F0502020204030204" pitchFamily="34" charset="0"/>
                <a:ea typeface="Calibri" panose="020F0502020204030204" pitchFamily="34" charset="0"/>
              </a:rPr>
              <a:t>ur fireworks video was</a:t>
            </a:r>
          </a:p>
          <a:p>
            <a:pPr algn="ctr"/>
            <a:r>
              <a:rPr lang="en-US" sz="1800" dirty="0">
                <a:effectLst/>
                <a:latin typeface="Calibri" panose="020F0502020204030204" pitchFamily="34" charset="0"/>
                <a:ea typeface="Calibri" panose="020F0502020204030204" pitchFamily="34" charset="0"/>
              </a:rPr>
              <a:t>viewed more than 25,000 times – by far a new record for Ocean Pines</a:t>
            </a: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96F13243-4928-4AB8-A5B5-7EFA10A62BE4}"/>
              </a:ext>
            </a:extLst>
          </p:cNvPr>
          <p:cNvSpPr txBox="1"/>
          <p:nvPr/>
        </p:nvSpPr>
        <p:spPr>
          <a:xfrm>
            <a:off x="0" y="6158813"/>
            <a:ext cx="9152324" cy="707886"/>
          </a:xfrm>
          <a:prstGeom prst="rect">
            <a:avLst/>
          </a:prstGeom>
          <a:solidFill>
            <a:srgbClr val="FF0000"/>
          </a:solidFill>
        </p:spPr>
        <p:txBody>
          <a:bodyPr wrap="square" rtlCol="0">
            <a:spAutoFit/>
          </a:bodyPr>
          <a:lstStyle/>
          <a:p>
            <a:pPr algn="ctr"/>
            <a:r>
              <a:rPr lang="en-US" sz="4000" b="1" dirty="0">
                <a:ln w="28575">
                  <a:solidFill>
                    <a:srgbClr val="0070C0"/>
                  </a:solidFill>
                </a:ln>
                <a:solidFill>
                  <a:schemeClr val="bg1"/>
                </a:solidFill>
                <a:effectLst>
                  <a:glow rad="139700">
                    <a:schemeClr val="accent3">
                      <a:satMod val="175000"/>
                      <a:alpha val="40000"/>
                    </a:schemeClr>
                  </a:glow>
                </a:effectLst>
              </a:rPr>
              <a:t>And We Were Favorable to Budget!</a:t>
            </a:r>
          </a:p>
        </p:txBody>
      </p:sp>
    </p:spTree>
    <p:extLst>
      <p:ext uri="{BB962C8B-B14F-4D97-AF65-F5344CB8AC3E}">
        <p14:creationId xmlns:p14="http://schemas.microsoft.com/office/powerpoint/2010/main" val="1053055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6F2EE18-77AC-432A-810C-F80C8145FCB0}"/>
              </a:ext>
            </a:extLst>
          </p:cNvPr>
          <p:cNvSpPr/>
          <p:nvPr/>
        </p:nvSpPr>
        <p:spPr>
          <a:xfrm>
            <a:off x="10" y="0"/>
            <a:ext cx="9143980" cy="685800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water, water sport, person, sport&#10;&#10;Description automatically generated">
            <a:extLst>
              <a:ext uri="{FF2B5EF4-FFF2-40B4-BE49-F238E27FC236}">
                <a16:creationId xmlns:a16="http://schemas.microsoft.com/office/drawing/2014/main" id="{C9684A3B-2554-4B3E-9DB0-88D4D60E79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87" r="24116" b="-4"/>
          <a:stretch/>
        </p:blipFill>
        <p:spPr>
          <a:xfrm>
            <a:off x="6200577" y="10"/>
            <a:ext cx="2943403" cy="3108960"/>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4" name="Picture 3" descr="A group of people holding tennis rackets&#10;&#10;Description automatically generated with medium confidence">
            <a:extLst>
              <a:ext uri="{FF2B5EF4-FFF2-40B4-BE49-F238E27FC236}">
                <a16:creationId xmlns:a16="http://schemas.microsoft.com/office/drawing/2014/main" id="{25C3B416-46E3-41B7-BA5C-04C5F84F7027}"/>
              </a:ext>
            </a:extLst>
          </p:cNvPr>
          <p:cNvPicPr>
            <a:picLocks noChangeAspect="1"/>
          </p:cNvPicPr>
          <p:nvPr/>
        </p:nvPicPr>
        <p:blipFill rotWithShape="1">
          <a:blip r:embed="rId3">
            <a:extLst>
              <a:ext uri="{28A0092B-C50C-407E-A947-70E740481C1C}">
                <a14:useLocalDpi xmlns:a14="http://schemas.microsoft.com/office/drawing/2010/main" val="0"/>
              </a:ext>
            </a:extLst>
          </a:blip>
          <a:srcRect t="17448" r="1" b="5270"/>
          <a:stretch/>
        </p:blipFill>
        <p:spPr>
          <a:xfrm>
            <a:off x="3457161" y="10"/>
            <a:ext cx="5363753" cy="3108960"/>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6" name="Picture 5" descr="A picture containing tree, grass, outdoor, sky&#10;&#10;Description automatically generated">
            <a:extLst>
              <a:ext uri="{FF2B5EF4-FFF2-40B4-BE49-F238E27FC236}">
                <a16:creationId xmlns:a16="http://schemas.microsoft.com/office/drawing/2014/main" id="{87C13DAB-01E3-47A0-BC45-F1391932A6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5" r="10467" b="-3"/>
          <a:stretch/>
        </p:blipFill>
        <p:spPr>
          <a:xfrm>
            <a:off x="20" y="10"/>
            <a:ext cx="4082636" cy="3108960"/>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7" name="Picture 16" descr="A beach with chairs and umbrellas&#10;&#10;Description automatically generated with low confidence">
            <a:extLst>
              <a:ext uri="{FF2B5EF4-FFF2-40B4-BE49-F238E27FC236}">
                <a16:creationId xmlns:a16="http://schemas.microsoft.com/office/drawing/2014/main" id="{86302977-DF5F-48E2-B257-2CC9E08919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55" r="3576"/>
          <a:stretch/>
        </p:blipFill>
        <p:spPr>
          <a:xfrm>
            <a:off x="5082141" y="3206495"/>
            <a:ext cx="4070183" cy="3108960"/>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descr="A group of people in a pool&#10;&#10;Description automatically generated">
            <a:extLst>
              <a:ext uri="{FF2B5EF4-FFF2-40B4-BE49-F238E27FC236}">
                <a16:creationId xmlns:a16="http://schemas.microsoft.com/office/drawing/2014/main" id="{0833E60D-BB78-48DD-816D-08C7C86443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16" r="11931" b="-4"/>
          <a:stretch/>
        </p:blipFill>
        <p:spPr>
          <a:xfrm>
            <a:off x="2324031" y="3206495"/>
            <a:ext cx="3369812" cy="3108960"/>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21" name="Picture 20" descr="A group of men playing golf&#10;&#10;Description automatically generated with medium confidence">
            <a:extLst>
              <a:ext uri="{FF2B5EF4-FFF2-40B4-BE49-F238E27FC236}">
                <a16:creationId xmlns:a16="http://schemas.microsoft.com/office/drawing/2014/main" id="{1BD15DAB-12A6-4371-BBE2-EFC277B6E8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450" r="12517" b="-4"/>
          <a:stretch/>
        </p:blipFill>
        <p:spPr>
          <a:xfrm>
            <a:off x="0" y="3206495"/>
            <a:ext cx="2935733" cy="3108960"/>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
        <p:nvSpPr>
          <p:cNvPr id="25" name="Rectangle 24">
            <a:extLst>
              <a:ext uri="{FF2B5EF4-FFF2-40B4-BE49-F238E27FC236}">
                <a16:creationId xmlns:a16="http://schemas.microsoft.com/office/drawing/2014/main" id="{B6F38AAC-916D-4F21-BB36-0C47EFBBC603}"/>
              </a:ext>
            </a:extLst>
          </p:cNvPr>
          <p:cNvSpPr/>
          <p:nvPr/>
        </p:nvSpPr>
        <p:spPr>
          <a:xfrm>
            <a:off x="2703551" y="2967335"/>
            <a:ext cx="3736920" cy="830997"/>
          </a:xfrm>
          <a:prstGeom prst="rect">
            <a:avLst/>
          </a:prstGeom>
          <a:solidFill>
            <a:schemeClr val="accent3">
              <a:lumMod val="60000"/>
              <a:lumOff val="40000"/>
            </a:schemeClr>
          </a:solidFill>
        </p:spPr>
        <p:txBody>
          <a:bodyPr wrap="none" lIns="91440" tIns="45720" rIns="91440" bIns="45720">
            <a:spAutoFit/>
          </a:bodyPr>
          <a:lstStyle/>
          <a:p>
            <a:pPr algn="ctr"/>
            <a:r>
              <a:rPr lang="en-US" sz="4800" b="1" cap="none" spc="0" dirty="0">
                <a:ln w="22225">
                  <a:solidFill>
                    <a:schemeClr val="accent3">
                      <a:lumMod val="75000"/>
                    </a:schemeClr>
                  </a:solidFill>
                  <a:prstDash val="solid"/>
                </a:ln>
                <a:solidFill>
                  <a:schemeClr val="accent3">
                    <a:lumMod val="20000"/>
                    <a:lumOff val="80000"/>
                  </a:schemeClr>
                </a:solidFill>
                <a:effectLst/>
              </a:rPr>
              <a:t>AMENITIES</a:t>
            </a:r>
          </a:p>
        </p:txBody>
      </p:sp>
      <p:sp>
        <p:nvSpPr>
          <p:cNvPr id="10" name="Rectangle 9">
            <a:extLst>
              <a:ext uri="{FF2B5EF4-FFF2-40B4-BE49-F238E27FC236}">
                <a16:creationId xmlns:a16="http://schemas.microsoft.com/office/drawing/2014/main" id="{0E3CAFE0-60DB-4C1F-B46E-91B6F48E8A87}"/>
              </a:ext>
            </a:extLst>
          </p:cNvPr>
          <p:cNvSpPr/>
          <p:nvPr/>
        </p:nvSpPr>
        <p:spPr>
          <a:xfrm>
            <a:off x="223695" y="6348004"/>
            <a:ext cx="8696611" cy="492443"/>
          </a:xfrm>
          <a:prstGeom prst="rect">
            <a:avLst/>
          </a:prstGeom>
          <a:solidFill>
            <a:schemeClr val="accent3">
              <a:lumMod val="75000"/>
            </a:schemeClr>
          </a:solidFill>
        </p:spPr>
        <p:txBody>
          <a:bodyPr wrap="none" lIns="91440" tIns="45720" rIns="91440" bIns="45720">
            <a:spAutoFit/>
          </a:bodyPr>
          <a:lstStyle/>
          <a:p>
            <a:pPr algn="ctr"/>
            <a:r>
              <a:rPr lang="en-US" sz="2600" b="1" cap="none" spc="0" dirty="0">
                <a:ln w="22225">
                  <a:noFill/>
                  <a:prstDash val="solid"/>
                </a:ln>
                <a:solidFill>
                  <a:schemeClr val="bg1"/>
                </a:solidFill>
                <a:effectLst/>
              </a:rPr>
              <a:t>The Amenities Were Ready And The Numbers Show it!</a:t>
            </a:r>
          </a:p>
        </p:txBody>
      </p:sp>
    </p:spTree>
    <p:extLst>
      <p:ext uri="{BB962C8B-B14F-4D97-AF65-F5344CB8AC3E}">
        <p14:creationId xmlns:p14="http://schemas.microsoft.com/office/powerpoint/2010/main" val="351596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6C9973-2E75-45CF-87F0-1E7B28D35322}"/>
              </a:ext>
            </a:extLst>
          </p:cNvPr>
          <p:cNvPicPr>
            <a:picLocks noChangeAspect="1"/>
          </p:cNvPicPr>
          <p:nvPr/>
        </p:nvPicPr>
        <p:blipFill>
          <a:blip r:embed="rId2" cstate="print">
            <a:extLst>
              <a:ext uri="{28A0092B-C50C-407E-A947-70E740481C1C}">
                <a14:useLocalDpi xmlns:a14="http://schemas.microsoft.com/office/drawing/2010/main" val="0"/>
              </a:ext>
            </a:extLst>
          </a:blip>
          <a:srcRect t="4644" b="4644"/>
          <a:stretch/>
        </p:blipFill>
        <p:spPr>
          <a:xfrm>
            <a:off x="142023" y="167638"/>
            <a:ext cx="8859954" cy="6035040"/>
          </a:xfrm>
          <a:prstGeom prst="rect">
            <a:avLst/>
          </a:prstGeom>
        </p:spPr>
      </p:pic>
      <p:sp>
        <p:nvSpPr>
          <p:cNvPr id="5" name="TextBox 4">
            <a:extLst>
              <a:ext uri="{FF2B5EF4-FFF2-40B4-BE49-F238E27FC236}">
                <a16:creationId xmlns:a16="http://schemas.microsoft.com/office/drawing/2014/main" id="{8E2EF8D3-FFE2-4692-B58E-BE8D5641F39B}"/>
              </a:ext>
            </a:extLst>
          </p:cNvPr>
          <p:cNvSpPr txBox="1"/>
          <p:nvPr/>
        </p:nvSpPr>
        <p:spPr>
          <a:xfrm>
            <a:off x="287383" y="6052456"/>
            <a:ext cx="8569234" cy="815608"/>
          </a:xfrm>
          <a:prstGeom prst="rect">
            <a:avLst/>
          </a:prstGeom>
          <a:solidFill>
            <a:srgbClr val="BCE1EC"/>
          </a:solidFill>
        </p:spPr>
        <p:txBody>
          <a:bodyPr wrap="square" rtlCol="0">
            <a:spAutoFit/>
          </a:bodyPr>
          <a:lstStyle/>
          <a:p>
            <a:pPr marL="0" marR="0" algn="ctr">
              <a:spcBef>
                <a:spcPts val="0"/>
              </a:spcBef>
              <a:spcAft>
                <a:spcPts val="600"/>
              </a:spcAft>
            </a:pPr>
            <a:r>
              <a:rPr lang="en-US" sz="1800" dirty="0">
                <a:effectLst/>
                <a:latin typeface="Calibri" panose="020F0502020204030204" pitchFamily="34" charset="0"/>
                <a:ea typeface="Times New Roman" panose="02020603050405020304" pitchFamily="18" charset="0"/>
              </a:rPr>
              <a:t>From left, Keith Thomas, Dan Batt (long time manager) and Tom </a:t>
            </a:r>
            <a:r>
              <a:rPr lang="en-US" sz="1800" dirty="0" err="1">
                <a:effectLst/>
                <a:latin typeface="Calibri" panose="020F0502020204030204" pitchFamily="34" charset="0"/>
                <a:ea typeface="Times New Roman" panose="02020603050405020304" pitchFamily="18" charset="0"/>
              </a:rPr>
              <a:t>Possident</a:t>
            </a:r>
            <a:r>
              <a:rPr lang="en-US" sz="1800" dirty="0">
                <a:effectLst/>
                <a:latin typeface="Calibri" panose="020F0502020204030204" pitchFamily="34" charset="0"/>
                <a:ea typeface="Times New Roman" panose="02020603050405020304" pitchFamily="18" charset="0"/>
              </a:rPr>
              <a:t>.</a:t>
            </a:r>
          </a:p>
          <a:p>
            <a:pPr marL="0" marR="0" algn="ctr">
              <a:spcBef>
                <a:spcPts val="0"/>
              </a:spcBef>
              <a:spcAft>
                <a:spcPts val="1200"/>
              </a:spcAft>
            </a:pPr>
            <a:r>
              <a:rPr lang="en-US" sz="2400" b="1" dirty="0">
                <a:latin typeface="Calibri" panose="020F0502020204030204" pitchFamily="34" charset="0"/>
                <a:ea typeface="Calibri" panose="020F0502020204030204" pitchFamily="34" charset="0"/>
              </a:rPr>
              <a:t>Beach Parking Shows Favorable YTD Revenue</a:t>
            </a:r>
            <a:endParaRPr lang="en-US" sz="24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89364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C0174ADF-6996-4DE5-8987-A9A4959199C8}"/>
              </a:ext>
            </a:extLst>
          </p:cNvPr>
          <p:cNvGraphicFramePr/>
          <p:nvPr>
            <p:extLst>
              <p:ext uri="{D42A27DB-BD31-4B8C-83A1-F6EECF244321}">
                <p14:modId xmlns:p14="http://schemas.microsoft.com/office/powerpoint/2010/main" val="1400469388"/>
              </p:ext>
            </p:extLst>
          </p:nvPr>
        </p:nvGraphicFramePr>
        <p:xfrm>
          <a:off x="457200" y="285206"/>
          <a:ext cx="8229600" cy="6287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3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143002" y="1999615"/>
            <a:ext cx="6858000" cy="2764028"/>
          </a:xfrm>
        </p:spPr>
        <p:txBody>
          <a:bodyPr vert="horz" lIns="91440" tIns="45720" rIns="91440" bIns="45720" rtlCol="0" anchor="ctr">
            <a:normAutofit fontScale="90000"/>
          </a:bodyPr>
          <a:lstStyle/>
          <a:p>
            <a:pPr algn="ctr" defTabSz="914400"/>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r>
              <a:rPr lang="en-US" sz="3600" b="1" kern="1200" dirty="0">
                <a:solidFill>
                  <a:schemeClr val="tx1"/>
                </a:solidFill>
                <a:latin typeface="+mj-lt"/>
                <a:ea typeface="+mj-ea"/>
                <a:cs typeface="+mj-cs"/>
              </a:rPr>
              <a:t>Approval of Minutes</a:t>
            </a:r>
            <a:br>
              <a:rPr lang="en-US" sz="2700" b="1" kern="1200" dirty="0">
                <a:solidFill>
                  <a:schemeClr val="tx1"/>
                </a:solidFill>
                <a:latin typeface="+mj-lt"/>
                <a:ea typeface="+mj-ea"/>
                <a:cs typeface="+mj-cs"/>
              </a:rPr>
            </a:br>
            <a:br>
              <a:rPr lang="en-US" sz="1600" kern="1200" dirty="0">
                <a:solidFill>
                  <a:schemeClr val="tx1"/>
                </a:solidFill>
                <a:effectLst/>
                <a:latin typeface="+mj-lt"/>
                <a:ea typeface="+mj-ea"/>
                <a:cs typeface="+mj-cs"/>
              </a:rPr>
            </a:br>
            <a:r>
              <a:rPr lang="en-US" sz="2700" kern="1200" dirty="0">
                <a:solidFill>
                  <a:schemeClr val="tx1"/>
                </a:solidFill>
                <a:effectLst/>
                <a:latin typeface="+mj-lt"/>
                <a:ea typeface="+mj-ea"/>
                <a:cs typeface="+mj-cs"/>
              </a:rPr>
              <a:t>June 16, 2021 – Regular Meeting</a:t>
            </a:r>
            <a:br>
              <a:rPr lang="en-US" sz="2700" kern="1200" dirty="0">
                <a:solidFill>
                  <a:schemeClr val="tx1"/>
                </a:solidFill>
                <a:effectLst/>
                <a:highlight>
                  <a:srgbClr val="FFFF00"/>
                </a:highlight>
                <a:latin typeface="+mj-lt"/>
                <a:ea typeface="+mj-ea"/>
                <a:cs typeface="+mj-cs"/>
              </a:rPr>
            </a:br>
            <a:br>
              <a:rPr lang="en-US" sz="2700" kern="1200" dirty="0">
                <a:solidFill>
                  <a:schemeClr val="tx1"/>
                </a:solidFill>
                <a:effectLst/>
                <a:latin typeface="+mj-lt"/>
                <a:ea typeface="+mj-ea"/>
                <a:cs typeface="+mj-cs"/>
              </a:rPr>
            </a:br>
            <a:br>
              <a:rPr lang="en-US" sz="2700" kern="1200" dirty="0">
                <a:solidFill>
                  <a:schemeClr val="tx1"/>
                </a:solidFill>
                <a:effectLst/>
                <a:latin typeface="+mj-lt"/>
                <a:ea typeface="+mj-ea"/>
                <a:cs typeface="+mj-cs"/>
              </a:rPr>
            </a:br>
            <a:br>
              <a:rPr lang="en-US" sz="2700" kern="1200" dirty="0">
                <a:solidFill>
                  <a:schemeClr val="tx1"/>
                </a:solidFill>
                <a:effectLst/>
                <a:latin typeface="+mj-lt"/>
                <a:ea typeface="+mj-ea"/>
                <a:cs typeface="+mj-cs"/>
              </a:rPr>
            </a:br>
            <a:br>
              <a:rPr lang="en-US" sz="1600" kern="1200" dirty="0">
                <a:solidFill>
                  <a:schemeClr val="tx1"/>
                </a:solidFill>
                <a:highlight>
                  <a:srgbClr val="FFFF00"/>
                </a:highlight>
                <a:latin typeface="+mj-lt"/>
                <a:ea typeface="+mj-ea"/>
                <a:cs typeface="+mj-cs"/>
              </a:rPr>
            </a:b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spTree>
    <p:extLst>
      <p:ext uri="{BB962C8B-B14F-4D97-AF65-F5344CB8AC3E}">
        <p14:creationId xmlns:p14="http://schemas.microsoft.com/office/powerpoint/2010/main" val="2710307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137160" y="0"/>
            <a:ext cx="8869680" cy="6165669"/>
          </a:xfrm>
          <a:prstGeom prst="rect">
            <a:avLst/>
          </a:prstGeom>
          <a:solidFill>
            <a:srgbClr val="D4D1CC"/>
          </a:solidFill>
        </p:spPr>
        <p:txBody>
          <a:bodyPr vert="horz" lIns="91440" tIns="45720" rIns="91440" bIns="45720" rtlCol="0" anchor="ctr">
            <a:normAutofit fontScale="92500" lnSpcReduction="20000"/>
          </a:bodyPr>
          <a:lstStyle/>
          <a:p>
            <a:r>
              <a:rPr lang="en-US" sz="2400" b="1" dirty="0">
                <a:effectLst/>
                <a:latin typeface="Calibri" panose="020F0502020204030204" pitchFamily="34" charset="0"/>
                <a:ea typeface="Times New Roman" panose="02020603050405020304" pitchFamily="18" charset="0"/>
              </a:rPr>
              <a:t>Golf</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We are well into the summer stress period at this point of our season</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We have stopped top dressing (applying sand) during the high heat and humidity, will resume practice when the weather is mor cooperative (most likely in September)</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Started walk mowing greens several times a week to reduce stress</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Roll greens on days we do not mow to help reduce stress</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Have been using the fans to reduce soil temperatures and relieve stress</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Hand water greens surfaces to prevent over watering and cool the soil to reduce stress, run automatic irrigation where necessary. Constant adjustment based on what we see in the field daily. Lots of data collection from the moisture meters and daily scouting.</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Will continue to use ninja tines to help with oxygen and gas exchange in the profile. Must keep air moving in the soil profile. We will not top dress during stress period but will continue to punch holes</a:t>
            </a:r>
          </a:p>
          <a:p>
            <a:endParaRPr lang="en-US" sz="2400" b="1" dirty="0">
              <a:effectLst/>
              <a:latin typeface="Calibri" panose="020F0502020204030204" pitchFamily="34" charset="0"/>
              <a:ea typeface="Times New Roman" panose="02020603050405020304" pitchFamily="18" charset="0"/>
            </a:endParaRPr>
          </a:p>
          <a:p>
            <a:r>
              <a:rPr lang="en-US" sz="2400" b="1" dirty="0">
                <a:effectLst/>
                <a:latin typeface="Calibri" panose="020F0502020204030204" pitchFamily="34" charset="0"/>
                <a:ea typeface="Times New Roman" panose="02020603050405020304" pitchFamily="18" charset="0"/>
              </a:rPr>
              <a:t>Aquatics</a:t>
            </a:r>
          </a:p>
          <a:p>
            <a:pPr marL="342900" indent="-342900">
              <a:buFont typeface="Arial" panose="020B0604020202020204" pitchFamily="34" charset="0"/>
              <a:buChar char="•"/>
            </a:pPr>
            <a:r>
              <a:rPr lang="en-US" sz="1900" dirty="0">
                <a:effectLst/>
                <a:latin typeface="Calibri" panose="020F0502020204030204" pitchFamily="34" charset="0"/>
                <a:ea typeface="Times New Roman" panose="02020603050405020304" pitchFamily="18" charset="0"/>
              </a:rPr>
              <a:t>Ramping up swim lessons, hired new swim instructors (3) and in the process of bringing 1 more on board</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Family Fun Night in conjunction with Rec &amp; Parks and Yacht Club (strong collaboration among 3 departments</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Aquatics on track to get back to pre-covid and has delivered expense reduction</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Northstar has worked well</a:t>
            </a:r>
          </a:p>
          <a:p>
            <a:pPr marL="342900" indent="-342900">
              <a:buFont typeface="Arial" panose="020B0604020202020204" pitchFamily="34" charset="0"/>
              <a:buChar char="•"/>
            </a:pPr>
            <a:endParaRPr lang="en-US" sz="2200" dirty="0">
              <a:latin typeface="Calibri" panose="020F0502020204030204" pitchFamily="34" charset="0"/>
              <a:ea typeface="Times New Roman" panose="02020603050405020304" pitchFamily="18" charset="0"/>
            </a:endParaRPr>
          </a:p>
          <a:p>
            <a:r>
              <a:rPr lang="en-US" sz="2400" b="1" dirty="0">
                <a:effectLst/>
                <a:latin typeface="Calibri" panose="020F0502020204030204" pitchFamily="34" charset="0"/>
                <a:ea typeface="Times New Roman" panose="02020603050405020304" pitchFamily="18" charset="0"/>
              </a:rPr>
              <a:t>Beach Parking</a:t>
            </a:r>
          </a:p>
          <a:p>
            <a:pPr marL="342900" indent="-342900">
              <a:buFont typeface="Arial" panose="020B0604020202020204" pitchFamily="34" charset="0"/>
              <a:buChar char="•"/>
            </a:pPr>
            <a:r>
              <a:rPr lang="en-US" sz="1900" dirty="0">
                <a:effectLst/>
                <a:latin typeface="Calibri" panose="020F0502020204030204" pitchFamily="34" charset="0"/>
                <a:ea typeface="Times New Roman" panose="02020603050405020304" pitchFamily="18" charset="0"/>
              </a:rPr>
              <a:t>Revenue is strong</a:t>
            </a:r>
          </a:p>
          <a:p>
            <a:pPr marL="342900" indent="-342900">
              <a:buFont typeface="Arial" panose="020B0604020202020204" pitchFamily="34" charset="0"/>
              <a:buChar char="•"/>
            </a:pPr>
            <a:r>
              <a:rPr lang="en-US" sz="1900" dirty="0">
                <a:latin typeface="Calibri" panose="020F0502020204030204" pitchFamily="34" charset="0"/>
                <a:ea typeface="Times New Roman" panose="02020603050405020304" pitchFamily="18" charset="0"/>
              </a:rPr>
              <a:t>Northstar has worked well</a:t>
            </a:r>
            <a:endParaRPr lang="en-US" sz="19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0097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137160" y="139331"/>
            <a:ext cx="8869680" cy="5852160"/>
          </a:xfrm>
          <a:prstGeom prst="rect">
            <a:avLst/>
          </a:prstGeom>
          <a:solidFill>
            <a:srgbClr val="D4D1CC"/>
          </a:solidFill>
        </p:spPr>
        <p:txBody>
          <a:bodyPr vert="horz" lIns="91440" tIns="45720" rIns="91440" bIns="45720" rtlCol="0" anchor="ctr">
            <a:normAutofit/>
          </a:bodyPr>
          <a:lstStyle/>
          <a:p>
            <a:pPr>
              <a:lnSpc>
                <a:spcPct val="120000"/>
              </a:lnSpc>
            </a:pPr>
            <a:r>
              <a:rPr lang="en-US" sz="2400" b="1" dirty="0">
                <a:latin typeface="Calibri" panose="020F0502020204030204" pitchFamily="34" charset="0"/>
                <a:ea typeface="Calibri" panose="020F0502020204030204" pitchFamily="34" charset="0"/>
              </a:rPr>
              <a:t>Recreation &amp; Parks</a:t>
            </a:r>
          </a:p>
          <a:p>
            <a:pPr marL="285750" indent="-285750">
              <a:lnSpc>
                <a:spcPct val="120000"/>
              </a:lnSpc>
              <a:buFont typeface="Arial" panose="020B0604020202020204" pitchFamily="34" charset="0"/>
              <a:buChar char="•"/>
            </a:pPr>
            <a:r>
              <a:rPr lang="en-US" dirty="0">
                <a:latin typeface="Calibri" panose="020F0502020204030204" pitchFamily="34" charset="0"/>
                <a:ea typeface="Calibri" panose="020F0502020204030204" pitchFamily="34" charset="0"/>
              </a:rPr>
              <a:t>July 4th – what can I say, How about “Awesome”!</a:t>
            </a:r>
          </a:p>
          <a:p>
            <a:pPr marL="461963" indent="-122238">
              <a:lnSpc>
                <a:spcPct val="120000"/>
              </a:lnSpc>
              <a:buFont typeface="Wingdings" panose="05000000000000000000" pitchFamily="2" charset="2"/>
              <a:buChar char="Ø"/>
            </a:pPr>
            <a:r>
              <a:rPr lang="en-US" dirty="0">
                <a:latin typeface="Calibri" panose="020F0502020204030204" pitchFamily="34" charset="0"/>
                <a:ea typeface="Calibri" panose="020F0502020204030204" pitchFamily="34" charset="0"/>
              </a:rPr>
              <a:t>Estimated over 3000 people</a:t>
            </a:r>
          </a:p>
          <a:p>
            <a:pPr marL="461963" indent="-122238">
              <a:lnSpc>
                <a:spcPct val="120000"/>
              </a:lnSpc>
              <a:buFont typeface="Wingdings" panose="05000000000000000000" pitchFamily="2" charset="2"/>
              <a:buChar char="Ø"/>
            </a:pPr>
            <a:r>
              <a:rPr lang="en-US" dirty="0">
                <a:latin typeface="Calibri" panose="020F0502020204030204" pitchFamily="34" charset="0"/>
                <a:ea typeface="Calibri" panose="020F0502020204030204" pitchFamily="34" charset="0"/>
              </a:rPr>
              <a:t>Favorability to budget $14,000</a:t>
            </a:r>
          </a:p>
          <a:p>
            <a:pPr marL="461963" indent="-122238">
              <a:lnSpc>
                <a:spcPct val="120000"/>
              </a:lnSpc>
              <a:buFont typeface="Wingdings" panose="05000000000000000000" pitchFamily="2" charset="2"/>
              <a:buChar char="Ø"/>
            </a:pPr>
            <a:r>
              <a:rPr lang="en-US" dirty="0">
                <a:latin typeface="Calibri" panose="020F0502020204030204" pitchFamily="34" charset="0"/>
                <a:ea typeface="Calibri" panose="020F0502020204030204" pitchFamily="34" charset="0"/>
              </a:rPr>
              <a:t>Collaboration among Public Works, Rec &amp; Parks, Public Relations &amp; Marketing, Police, Fire, Neighborhood Watch and others from our team. Led by Debbie Donahue</a:t>
            </a:r>
          </a:p>
          <a:p>
            <a:pPr marL="287338" indent="-287338">
              <a:lnSpc>
                <a:spcPct val="120000"/>
              </a:lnSpc>
              <a:buFont typeface="Arial" panose="020B0604020202020204" pitchFamily="34" charset="0"/>
              <a:buChar char="•"/>
            </a:pPr>
            <a:r>
              <a:rPr lang="en-US" dirty="0">
                <a:latin typeface="Calibri" panose="020F0502020204030204" pitchFamily="34" charset="0"/>
                <a:ea typeface="Calibri" panose="020F0502020204030204" pitchFamily="34" charset="0"/>
              </a:rPr>
              <a:t>Summer camp 100%</a:t>
            </a:r>
          </a:p>
          <a:p>
            <a:pPr marL="287338" indent="-287338">
              <a:lnSpc>
                <a:spcPct val="120000"/>
              </a:lnSpc>
              <a:buFont typeface="Arial" panose="020B0604020202020204" pitchFamily="34" charset="0"/>
              <a:buChar char="•"/>
            </a:pPr>
            <a:r>
              <a:rPr lang="en-US" dirty="0">
                <a:latin typeface="Calibri" panose="020F0502020204030204" pitchFamily="34" charset="0"/>
                <a:ea typeface="Calibri" panose="020F0502020204030204" pitchFamily="34" charset="0"/>
              </a:rPr>
              <a:t>Farmers Market – record number of vendors</a:t>
            </a:r>
          </a:p>
          <a:p>
            <a:pPr marL="287338" indent="-287338">
              <a:lnSpc>
                <a:spcPct val="120000"/>
              </a:lnSpc>
              <a:buFont typeface="Arial" panose="020B0604020202020204" pitchFamily="34" charset="0"/>
              <a:buChar char="•"/>
            </a:pPr>
            <a:r>
              <a:rPr lang="en-US" dirty="0">
                <a:latin typeface="Calibri" panose="020F0502020204030204" pitchFamily="34" charset="0"/>
                <a:ea typeface="Calibri" panose="020F0502020204030204" pitchFamily="34" charset="0"/>
              </a:rPr>
              <a:t>Northstar is working fine. However, “Update” caused rework. In general, more steps than </a:t>
            </a:r>
            <a:r>
              <a:rPr lang="en-US" dirty="0" err="1">
                <a:latin typeface="Calibri" panose="020F0502020204030204" pitchFamily="34" charset="0"/>
                <a:ea typeface="Calibri" panose="020F0502020204030204" pitchFamily="34" charset="0"/>
              </a:rPr>
              <a:t>Recware</a:t>
            </a:r>
            <a:r>
              <a:rPr lang="en-US" dirty="0">
                <a:latin typeface="Calibri" panose="020F0502020204030204" pitchFamily="34" charset="0"/>
                <a:ea typeface="Calibri" panose="020F0502020204030204" pitchFamily="34" charset="0"/>
              </a:rPr>
              <a:t>, however, now interfaced</a:t>
            </a:r>
          </a:p>
          <a:p>
            <a:pPr marL="287338" indent="-287338">
              <a:lnSpc>
                <a:spcPct val="120000"/>
              </a:lnSpc>
              <a:buFont typeface="Arial" panose="020B0604020202020204" pitchFamily="34" charset="0"/>
              <a:buChar char="•"/>
            </a:pPr>
            <a:endParaRPr lang="en-US" dirty="0">
              <a:latin typeface="Calibri" panose="020F0502020204030204" pitchFamily="34" charset="0"/>
              <a:ea typeface="Calibri" panose="020F0502020204030204" pitchFamily="34" charset="0"/>
            </a:endParaRPr>
          </a:p>
          <a:p>
            <a:r>
              <a:rPr lang="en-US" sz="2400" b="1" dirty="0">
                <a:effectLst/>
                <a:latin typeface="Calibri" panose="020F0502020204030204" pitchFamily="34" charset="0"/>
                <a:ea typeface="Calibri" panose="020F0502020204030204" pitchFamily="34" charset="0"/>
              </a:rPr>
              <a:t>Racquet Sports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We are planning a pickleball tournament October 22nd, 23rd, and 24th</a:t>
            </a:r>
          </a:p>
          <a:p>
            <a:pPr marL="285750"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rPr>
              <a:t>I have engaged Darryl and Cathy Noble as tournament directors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Permit from state for additional courts has not been received</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Northstar – day to day processing is fine</a:t>
            </a:r>
          </a:p>
          <a:p>
            <a:pPr>
              <a:lnSpc>
                <a:spcPct val="120000"/>
              </a:lnSpc>
            </a:pPr>
            <a:endParaRPr lang="en-US" sz="2400" b="1"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55607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137160" y="383175"/>
            <a:ext cx="8869680" cy="3884017"/>
          </a:xfrm>
          <a:prstGeom prst="rect">
            <a:avLst/>
          </a:prstGeom>
          <a:solidFill>
            <a:srgbClr val="D4D1CC"/>
          </a:solidFill>
        </p:spPr>
        <p:txBody>
          <a:bodyPr vert="horz" lIns="91440" tIns="45720" rIns="91440" bIns="45720" rtlCol="0" anchor="ctr">
            <a:normAutofit lnSpcReduction="10000"/>
          </a:bodyPr>
          <a:lstStyle/>
          <a:p>
            <a:endParaRPr lang="en-US" dirty="0">
              <a:effectLst/>
              <a:latin typeface="Calibri" panose="020F0502020204030204" pitchFamily="34" charset="0"/>
              <a:ea typeface="Calibri" panose="020F0502020204030204" pitchFamily="34" charset="0"/>
            </a:endParaRPr>
          </a:p>
          <a:p>
            <a:r>
              <a:rPr lang="en-US" sz="2400" b="1" dirty="0">
                <a:effectLst/>
                <a:latin typeface="Calibri" panose="020F0502020204030204" pitchFamily="34" charset="0"/>
                <a:ea typeface="Calibri" panose="020F0502020204030204" pitchFamily="34" charset="0"/>
              </a:rPr>
              <a:t>Marina</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New life rings have been installed in compliance with safety recommendations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New dock bumpers have been installed where necessary</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Marina after inspection received new certification as a Clean Marina by DNR</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Marina passed DNR inspection of the Pump Out Station</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Marina is compliant with the new recommendations of the National Electric Code (NEC) and National Fire Protection Agency (NFPA) code with the exception of a Vessel Ground Fault Check Unit which is on order. This requires us to test every vessel for the presence of ground faults, at the time of initial connection to Marina power source.</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docks attained and 73 boards replaced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May slip rental – 84 </a:t>
            </a:r>
            <a:r>
              <a:rPr lang="en-US" dirty="0">
                <a:latin typeface="Calibri" panose="020F0502020204030204" pitchFamily="34" charset="0"/>
                <a:ea typeface="Calibri" panose="020F0502020204030204" pitchFamily="34" charset="0"/>
                <a:cs typeface="Times New Roman" panose="02020603050405020304" pitchFamily="18" charset="0"/>
              </a:rPr>
              <a:t>at Yacht Club - $1,800 - $3,000 / 16 at Swim &amp; Racquet $1,400 - $3,700</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June – 9 small craft advisories on weekends</a:t>
            </a:r>
          </a:p>
          <a:p>
            <a:pPr marL="342900" indent="-342900">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Northstar operational issues due to internet downtime. </a:t>
            </a:r>
          </a:p>
          <a:p>
            <a:pPr marR="0" lvl="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5563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0" y="0"/>
            <a:ext cx="9144000" cy="6857999"/>
          </a:xfrm>
          <a:prstGeom prst="rect">
            <a:avLst/>
          </a:prstGeom>
          <a:solidFill>
            <a:srgbClr val="E4E1DE"/>
          </a:solidFill>
        </p:spPr>
        <p:txBody>
          <a:bodyPr vert="horz" lIns="91440" tIns="45720" rIns="91440" bIns="45720" rtlCol="0" anchor="ctr">
            <a:normAutofit fontScale="40000" lnSpcReduction="20000"/>
          </a:bodyPr>
          <a:lstStyle/>
          <a:p>
            <a:pPr marL="0" marR="0">
              <a:spcBef>
                <a:spcPts val="0"/>
              </a:spcBef>
              <a:spcAft>
                <a:spcPts val="0"/>
              </a:spcAft>
            </a:pPr>
            <a:r>
              <a:rPr lang="en-US" sz="8000" b="1" dirty="0">
                <a:effectLst/>
                <a:latin typeface="Calibri" panose="020F0502020204030204" pitchFamily="34" charset="0"/>
                <a:ea typeface="Times New Roman" panose="02020603050405020304" pitchFamily="18" charset="0"/>
              </a:rPr>
              <a:t>Bulkheads</a:t>
            </a:r>
          </a:p>
          <a:p>
            <a:pPr marL="0" marR="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Bulkhead Emergency Replacement </a:t>
            </a:r>
          </a:p>
          <a:p>
            <a:pPr marL="0" marR="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Golf Course  Phase 4</a:t>
            </a:r>
          </a:p>
          <a:p>
            <a:pPr marL="0" marR="0">
              <a:lnSpc>
                <a:spcPct val="107000"/>
              </a:lnSpc>
              <a:spcBef>
                <a:spcPts val="0"/>
              </a:spcBef>
              <a:spcAft>
                <a:spcPts val="80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 </a:t>
            </a:r>
          </a:p>
          <a:p>
            <a:pPr marL="227013" marR="0" defTabSz="40005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	Bulkhead is over 40 years old.</a:t>
            </a:r>
          </a:p>
          <a:p>
            <a:pPr marL="227013" marR="0" defTabSz="40005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	It has been repaired several times and has temporary pilings holding the wall up.</a:t>
            </a:r>
          </a:p>
          <a:p>
            <a:pPr marL="227013" marR="0" defTabSz="40005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	This section was planned for replacement in 2022-2023 season.</a:t>
            </a:r>
          </a:p>
          <a:p>
            <a:pPr marL="227013" marR="0" defTabSz="40005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	If not repaired soon we could see damage to golf course and bridge over canal.</a:t>
            </a:r>
          </a:p>
          <a:p>
            <a:pPr marL="227013" marR="0" defTabSz="40005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	Contractor can hold current price if we replace now. </a:t>
            </a:r>
          </a:p>
          <a:p>
            <a:pPr marL="227013" marR="0" defTabSz="40005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	Cost will be much higher if we wait till next year. Product has gone up substantially.</a:t>
            </a:r>
          </a:p>
          <a:p>
            <a:pPr marL="0" marR="0" defTabSz="400050">
              <a:lnSpc>
                <a:spcPct val="107000"/>
              </a:lnSpc>
              <a:spcBef>
                <a:spcPts val="0"/>
              </a:spcBef>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Phase 4 Golf course replacement                                           </a:t>
            </a:r>
          </a:p>
          <a:p>
            <a:pPr marL="0" marR="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Contractors contract price                                                        $ 190,635.00</a:t>
            </a:r>
          </a:p>
          <a:p>
            <a:pPr marL="0" marR="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Additional cost above contract ( sod ,Topsoil)                           </a:t>
            </a:r>
            <a:r>
              <a:rPr lang="en-US" sz="5600" u="sng" dirty="0">
                <a:effectLst/>
                <a:latin typeface="Calibri" panose="020F0502020204030204" pitchFamily="34" charset="0"/>
                <a:ea typeface="Calibri" panose="020F0502020204030204" pitchFamily="34" charset="0"/>
                <a:cs typeface="Times New Roman" panose="02020603050405020304" pitchFamily="18" charset="0"/>
              </a:rPr>
              <a:t>$ 8,000.00</a:t>
            </a:r>
          </a:p>
          <a:p>
            <a:pPr marL="0" marR="0">
              <a:lnSpc>
                <a:spcPct val="107000"/>
              </a:lnSpc>
              <a:spcBef>
                <a:spcPts val="0"/>
              </a:spcBef>
            </a:pPr>
            <a:r>
              <a:rPr lang="en-US" sz="5600" dirty="0">
                <a:effectLst/>
                <a:latin typeface="Calibri" panose="020F0502020204030204" pitchFamily="34" charset="0"/>
                <a:ea typeface="Calibri" panose="020F0502020204030204" pitchFamily="34" charset="0"/>
                <a:cs typeface="Times New Roman" panose="02020603050405020304" pitchFamily="18" charset="0"/>
              </a:rPr>
              <a:t>                                                                                  Total:           $ 198,635.00</a:t>
            </a:r>
          </a:p>
          <a:p>
            <a:pPr marL="0" marR="0">
              <a:lnSpc>
                <a:spcPct val="107000"/>
              </a:lnSpc>
              <a:spcBef>
                <a:spcPts val="0"/>
              </a:spcBef>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4000" dirty="0">
                <a:effectLst/>
                <a:latin typeface="Calibri" panose="020F0502020204030204" pitchFamily="34" charset="0"/>
                <a:ea typeface="Calibri" panose="020F0502020204030204" pitchFamily="34" charset="0"/>
                <a:cs typeface="Times New Roman" panose="02020603050405020304" pitchFamily="18" charset="0"/>
              </a:rPr>
              <a:t>537 Linear foot at $355 = $190,635</a:t>
            </a:r>
          </a:p>
          <a:p>
            <a:pPr marL="0" marR="0">
              <a:lnSpc>
                <a:spcPct val="107000"/>
              </a:lnSpc>
              <a:spcBef>
                <a:spcPts val="0"/>
              </a:spcBef>
              <a:spcAft>
                <a:spcPts val="800"/>
              </a:spcAft>
            </a:pPr>
            <a:endParaRPr lang="en-US" sz="3100" b="1" dirty="0">
              <a:effectLst/>
              <a:latin typeface="Calibri" panose="020F050202020403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9EAC954C-57DE-4918-A1C3-EDCD57FC9DF1}"/>
              </a:ext>
            </a:extLst>
          </p:cNvPr>
          <p:cNvCxnSpPr>
            <a:cxnSpLocks/>
          </p:cNvCxnSpPr>
          <p:nvPr/>
        </p:nvCxnSpPr>
        <p:spPr>
          <a:xfrm>
            <a:off x="6624657" y="5494943"/>
            <a:ext cx="146304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646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CD9B31-7E2E-4D51-9F42-D64182BF5524}"/>
              </a:ext>
            </a:extLst>
          </p:cNvPr>
          <p:cNvSpPr>
            <a:spLocks noGrp="1"/>
          </p:cNvSpPr>
          <p:nvPr>
            <p:ph type="title" idx="4294967295"/>
          </p:nvPr>
        </p:nvSpPr>
        <p:spPr>
          <a:xfrm>
            <a:off x="0" y="-7938"/>
            <a:ext cx="8934450" cy="457201"/>
          </a:xfrm>
        </p:spPr>
        <p:txBody>
          <a:bodyPr vert="horz" lIns="91440" tIns="45720" rIns="91440" bIns="0" rtlCol="0" anchor="b">
            <a:normAutofit/>
          </a:bodyPr>
          <a:lstStyle/>
          <a:p>
            <a:pPr algn="ctr" defTabSz="914400">
              <a:lnSpc>
                <a:spcPct val="100000"/>
              </a:lnSpc>
            </a:pPr>
            <a:r>
              <a:rPr lang="en-US" sz="2600" dirty="0"/>
              <a:t>Bulkheads -  “Emergency” </a:t>
            </a:r>
          </a:p>
        </p:txBody>
      </p:sp>
      <p:pic>
        <p:nvPicPr>
          <p:cNvPr id="12" name="Picture 11">
            <a:extLst>
              <a:ext uri="{FF2B5EF4-FFF2-40B4-BE49-F238E27FC236}">
                <a16:creationId xmlns:a16="http://schemas.microsoft.com/office/drawing/2014/main" id="{69498355-0579-4403-862E-AA5B58D9C4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95" r="-3" b="-3"/>
          <a:stretch/>
        </p:blipFill>
        <p:spPr>
          <a:xfrm>
            <a:off x="8207" y="449263"/>
            <a:ext cx="3212059" cy="2011680"/>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3BFAC61A-AA53-46C3-AFBB-0717FC71AA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4" r="17039" b="5"/>
          <a:stretch/>
        </p:blipFill>
        <p:spPr>
          <a:xfrm rot="5400000">
            <a:off x="-83491" y="3201638"/>
            <a:ext cx="2985359" cy="2743200"/>
          </a:xfrm>
          <a:prstGeom prst="rect">
            <a:avLst/>
          </a:prstGeom>
        </p:spPr>
      </p:pic>
      <p:pic>
        <p:nvPicPr>
          <p:cNvPr id="11" name="Picture 10" descr="A picture containing bench, outdoor, park, wooden&#10;&#10;Description automatically generated">
            <a:extLst>
              <a:ext uri="{FF2B5EF4-FFF2-40B4-BE49-F238E27FC236}">
                <a16:creationId xmlns:a16="http://schemas.microsoft.com/office/drawing/2014/main" id="{7CA55C41-7E82-479B-B23E-655C9A7F3F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8" r="16345" b="5"/>
          <a:stretch/>
        </p:blipFill>
        <p:spPr>
          <a:xfrm rot="5400000">
            <a:off x="3417284" y="560420"/>
            <a:ext cx="2740699" cy="2518386"/>
          </a:xfrm>
          <a:prstGeom prst="rect">
            <a:avLst/>
          </a:prstGeom>
        </p:spPr>
      </p:pic>
      <p:pic>
        <p:nvPicPr>
          <p:cNvPr id="9" name="Picture 8" descr="A picture containing tree, outdoor&#10;&#10;Description automatically generated">
            <a:extLst>
              <a:ext uri="{FF2B5EF4-FFF2-40B4-BE49-F238E27FC236}">
                <a16:creationId xmlns:a16="http://schemas.microsoft.com/office/drawing/2014/main" id="{DB28C69E-8C0E-4773-8EC2-F2C82615BC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3" r="43824" b="-3"/>
          <a:stretch/>
        </p:blipFill>
        <p:spPr>
          <a:xfrm rot="5400000">
            <a:off x="6392902" y="3314821"/>
            <a:ext cx="2118915" cy="3383280"/>
          </a:xfrm>
          <a:prstGeom prst="rect">
            <a:avLst/>
          </a:prstGeom>
        </p:spPr>
      </p:pic>
      <p:pic>
        <p:nvPicPr>
          <p:cNvPr id="32" name="Picture 31" descr="A walkway next to a body of water&#10;&#10;Description automatically generated with low confidence">
            <a:extLst>
              <a:ext uri="{FF2B5EF4-FFF2-40B4-BE49-F238E27FC236}">
                <a16:creationId xmlns:a16="http://schemas.microsoft.com/office/drawing/2014/main" id="{90B99C8F-B972-4072-84F9-6F2E784501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229" t="18301" r="13779" b="1"/>
          <a:stretch/>
        </p:blipFill>
        <p:spPr>
          <a:xfrm>
            <a:off x="6363212" y="449263"/>
            <a:ext cx="2783138" cy="3158535"/>
          </a:xfrm>
          <a:prstGeom prst="rect">
            <a:avLst/>
          </a:prstGeom>
        </p:spPr>
      </p:pic>
      <p:pic>
        <p:nvPicPr>
          <p:cNvPr id="34" name="Picture 33">
            <a:extLst>
              <a:ext uri="{FF2B5EF4-FFF2-40B4-BE49-F238E27FC236}">
                <a16:creationId xmlns:a16="http://schemas.microsoft.com/office/drawing/2014/main" id="{09BBDE49-27A6-4FB4-850F-889D2C0FB7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271" r="26172" b="-5"/>
          <a:stretch/>
        </p:blipFill>
        <p:spPr>
          <a:xfrm rot="5400000">
            <a:off x="6539455" y="957885"/>
            <a:ext cx="1479589" cy="1802787"/>
          </a:xfrm>
          <a:prstGeom prst="rect">
            <a:avLst/>
          </a:prstGeom>
        </p:spPr>
      </p:pic>
      <p:pic>
        <p:nvPicPr>
          <p:cNvPr id="36" name="Picture 35" descr="A picture containing tree, outdoor, plant&#10;&#10;Description automatically generated">
            <a:extLst>
              <a:ext uri="{FF2B5EF4-FFF2-40B4-BE49-F238E27FC236}">
                <a16:creationId xmlns:a16="http://schemas.microsoft.com/office/drawing/2014/main" id="{0183BA9E-1F3C-4F7F-B068-E80B8B4433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556" b="-5"/>
          <a:stretch/>
        </p:blipFill>
        <p:spPr>
          <a:xfrm rot="5400000">
            <a:off x="2861969" y="3514134"/>
            <a:ext cx="2817569" cy="2286000"/>
          </a:xfrm>
          <a:prstGeom prst="rect">
            <a:avLst/>
          </a:prstGeom>
        </p:spPr>
      </p:pic>
    </p:spTree>
    <p:extLst>
      <p:ext uri="{BB962C8B-B14F-4D97-AF65-F5344CB8AC3E}">
        <p14:creationId xmlns:p14="http://schemas.microsoft.com/office/powerpoint/2010/main" val="3069007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485E-C2D8-41F7-A6B8-5923E2654159}"/>
              </a:ext>
            </a:extLst>
          </p:cNvPr>
          <p:cNvSpPr>
            <a:spLocks noGrp="1"/>
          </p:cNvSpPr>
          <p:nvPr>
            <p:ph type="title"/>
          </p:nvPr>
        </p:nvSpPr>
        <p:spPr>
          <a:xfrm>
            <a:off x="121921" y="114954"/>
            <a:ext cx="6571343" cy="524618"/>
          </a:xfrm>
        </p:spPr>
        <p:txBody>
          <a:bodyPr>
            <a:normAutofit fontScale="90000"/>
          </a:bodyPr>
          <a:lstStyle/>
          <a:p>
            <a:r>
              <a:rPr lang="en-US" dirty="0"/>
              <a:t>Software</a:t>
            </a:r>
          </a:p>
        </p:txBody>
      </p:sp>
      <p:sp>
        <p:nvSpPr>
          <p:cNvPr id="3" name="Content Placeholder 2">
            <a:extLst>
              <a:ext uri="{FF2B5EF4-FFF2-40B4-BE49-F238E27FC236}">
                <a16:creationId xmlns:a16="http://schemas.microsoft.com/office/drawing/2014/main" id="{0F6CC921-3A84-4803-8B90-3A3F629AFBE7}"/>
              </a:ext>
            </a:extLst>
          </p:cNvPr>
          <p:cNvSpPr>
            <a:spLocks noGrp="1"/>
          </p:cNvSpPr>
          <p:nvPr>
            <p:ph idx="1"/>
          </p:nvPr>
        </p:nvSpPr>
        <p:spPr>
          <a:xfrm>
            <a:off x="87086" y="574767"/>
            <a:ext cx="8908867" cy="5477690"/>
          </a:xfrm>
          <a:solidFill>
            <a:srgbClr val="E4E1DE"/>
          </a:solidFill>
        </p:spPr>
        <p:txBody>
          <a:bodyPr>
            <a:normAutofit lnSpcReduction="10000"/>
          </a:bodyPr>
          <a:lstStyle/>
          <a:p>
            <a:pPr marL="0" indent="0">
              <a:buClrTx/>
              <a:buNone/>
            </a:pPr>
            <a:r>
              <a:rPr lang="en-US" sz="1900" dirty="0"/>
              <a:t>Overall progress has been made since my last update to the Board &amp; Association, specifically addressing issues caused by the software updates already presented</a:t>
            </a:r>
          </a:p>
          <a:p>
            <a:pPr>
              <a:buClrTx/>
            </a:pPr>
            <a:r>
              <a:rPr lang="en-US" sz="1900" dirty="0"/>
              <a:t>Issue: Update(s) caused a situation, loss of some software customization actions taken-</a:t>
            </a:r>
          </a:p>
          <a:p>
            <a:pPr marL="461963" indent="-234950">
              <a:buClrTx/>
              <a:buFont typeface="Wingdings" panose="05000000000000000000" pitchFamily="2" charset="2"/>
              <a:buChar char="Ø"/>
            </a:pPr>
            <a:r>
              <a:rPr lang="en-US" sz="1900" dirty="0"/>
              <a:t>Requested and had a meeting with software company executive</a:t>
            </a:r>
          </a:p>
          <a:p>
            <a:pPr marL="687388" indent="-225425">
              <a:buClrTx/>
              <a:buFont typeface="Courier New" panose="02070309020205020404" pitchFamily="49" charset="0"/>
              <a:buChar char="o"/>
            </a:pPr>
            <a:r>
              <a:rPr lang="en-US" sz="1900" dirty="0"/>
              <a:t>Implemented structure (again) on OP side and discussed the process and resources on the software company side</a:t>
            </a:r>
          </a:p>
          <a:p>
            <a:pPr marL="687388" marR="0" lvl="0" indent="-225425" algn="l" defTabSz="685800" rtl="0" eaLnBrk="1" fontAlgn="auto" latinLnBrk="0" hangingPunct="1">
              <a:lnSpc>
                <a:spcPct val="120000"/>
              </a:lnSpc>
              <a:spcBef>
                <a:spcPts val="1000"/>
              </a:spcBef>
              <a:spcAft>
                <a:spcPts val="0"/>
              </a:spcAft>
              <a:buClrTx/>
              <a:buSzPct val="100000"/>
              <a:buFont typeface="Courier New" panose="02070309020205020404" pitchFamily="49" charset="0"/>
              <a:buChar char="o"/>
              <a:tabLst/>
              <a:defRPr/>
            </a:pPr>
            <a:r>
              <a:rPr kumimoji="0" lang="en-US" sz="1900" b="0" i="0" u="none" strike="noStrike" kern="1200" cap="none" spc="0" normalizeH="0" baseline="0" noProof="0" dirty="0">
                <a:ln>
                  <a:noFill/>
                </a:ln>
                <a:solidFill>
                  <a:prstClr val="black"/>
                </a:solidFill>
                <a:effectLst/>
                <a:uLnTx/>
                <a:uFillTx/>
                <a:ea typeface="+mn-ea"/>
                <a:cs typeface="+mn-cs"/>
              </a:rPr>
              <a:t>IT Manager has prepared issue log and is addressing with lead developer</a:t>
            </a:r>
          </a:p>
          <a:p>
            <a:pPr>
              <a:buClrTx/>
            </a:pPr>
            <a:r>
              <a:rPr lang="en-US" sz="1900" dirty="0"/>
              <a:t>Pros</a:t>
            </a:r>
          </a:p>
          <a:p>
            <a:pPr marL="461963" marR="0" lvl="0" indent="-234950" algn="l" defTabSz="685800" rtl="0" eaLnBrk="1" fontAlgn="auto" latinLnBrk="0" hangingPunct="1">
              <a:lnSpc>
                <a:spcPct val="120000"/>
              </a:lnSpc>
              <a:spcBef>
                <a:spcPts val="1000"/>
              </a:spcBef>
              <a:spcAft>
                <a:spcPts val="0"/>
              </a:spcAft>
              <a:buClrTx/>
              <a:buSzPct val="100000"/>
              <a:buFont typeface="Wingdings" panose="05000000000000000000" pitchFamily="2" charset="2"/>
              <a:buChar char="Ø"/>
              <a:tabLst/>
              <a:defRPr/>
            </a:pPr>
            <a:r>
              <a:rPr kumimoji="0" lang="en-US" sz="1900" b="0" i="0" u="none" strike="noStrike" kern="1200" cap="none" spc="0" normalizeH="0" baseline="0" noProof="0" dirty="0">
                <a:ln>
                  <a:noFill/>
                </a:ln>
                <a:solidFill>
                  <a:prstClr val="black"/>
                </a:solidFill>
                <a:effectLst/>
                <a:uLnTx/>
                <a:uFillTx/>
                <a:ea typeface="+mn-ea"/>
                <a:cs typeface="+mn-cs"/>
              </a:rPr>
              <a:t>We have achieved efficiencies on back end </a:t>
            </a:r>
            <a:r>
              <a:rPr lang="en-US" sz="1900" dirty="0"/>
              <a:t>(cash reconciliation, interfaces, enhanced inventory management processes, overall finance)</a:t>
            </a:r>
          </a:p>
          <a:p>
            <a:pPr marL="461963" marR="0" lvl="0" indent="-234950" algn="l" defTabSz="685800" rtl="0" eaLnBrk="1" fontAlgn="auto" latinLnBrk="0" hangingPunct="1">
              <a:lnSpc>
                <a:spcPct val="120000"/>
              </a:lnSpc>
              <a:spcBef>
                <a:spcPts val="1000"/>
              </a:spcBef>
              <a:spcAft>
                <a:spcPts val="0"/>
              </a:spcAft>
              <a:buClrTx/>
              <a:buSzPct val="100000"/>
              <a:buFont typeface="Wingdings" panose="05000000000000000000" pitchFamily="2" charset="2"/>
              <a:buChar char="Ø"/>
              <a:tabLst/>
              <a:defRPr/>
            </a:pPr>
            <a:r>
              <a:rPr kumimoji="0" lang="en-US" sz="1900" b="0" i="0" u="none" strike="noStrike" kern="1200" cap="none" spc="0" normalizeH="0" baseline="0" noProof="0" dirty="0">
                <a:ln>
                  <a:noFill/>
                </a:ln>
                <a:solidFill>
                  <a:prstClr val="black"/>
                </a:solidFill>
                <a:effectLst/>
                <a:uLnTx/>
                <a:uFillTx/>
                <a:ea typeface="+mn-ea"/>
                <a:cs typeface="+mn-cs"/>
              </a:rPr>
              <a:t>I have already mentioned in my amenity and department updates, overall progress</a:t>
            </a:r>
          </a:p>
          <a:p>
            <a:pPr marL="227013" marR="0" lvl="0" indent="0" algn="ctr" defTabSz="685800" rtl="0" eaLnBrk="1" fontAlgn="auto" latinLnBrk="0" hangingPunct="1">
              <a:lnSpc>
                <a:spcPct val="120000"/>
              </a:lnSpc>
              <a:spcBef>
                <a:spcPts val="1000"/>
              </a:spcBef>
              <a:spcAft>
                <a:spcPts val="0"/>
              </a:spcAft>
              <a:buClrTx/>
              <a:buSzPct val="100000"/>
              <a:buNone/>
              <a:tabLst/>
              <a:defRPr/>
            </a:pPr>
            <a:endParaRPr kumimoji="0" lang="en-US" sz="1900" b="0" i="0" u="none" strike="noStrike" kern="1200" cap="none" spc="0" normalizeH="0" baseline="0" noProof="0" dirty="0">
              <a:ln>
                <a:noFill/>
              </a:ln>
              <a:solidFill>
                <a:prstClr val="black"/>
              </a:solidFill>
              <a:effectLst/>
              <a:uLnTx/>
              <a:uFillTx/>
              <a:ea typeface="+mn-ea"/>
              <a:cs typeface="+mn-cs"/>
            </a:endParaRPr>
          </a:p>
          <a:p>
            <a:pPr marL="227013" marR="0" lvl="0" indent="0" algn="ctr" defTabSz="685800" rtl="0" eaLnBrk="1" fontAlgn="auto" latinLnBrk="0" hangingPunct="1">
              <a:lnSpc>
                <a:spcPct val="120000"/>
              </a:lnSpc>
              <a:spcBef>
                <a:spcPts val="1000"/>
              </a:spcBef>
              <a:spcAft>
                <a:spcPts val="0"/>
              </a:spcAft>
              <a:buClrTx/>
              <a:buSzPct val="100000"/>
              <a:buNone/>
              <a:tabLst/>
              <a:defRPr/>
            </a:pPr>
            <a:r>
              <a:rPr kumimoji="0" lang="en-US" sz="1900" b="0" i="0" u="none" strike="noStrike" kern="1200" cap="none" spc="0" normalizeH="0" baseline="0" noProof="0" dirty="0">
                <a:ln>
                  <a:noFill/>
                </a:ln>
                <a:solidFill>
                  <a:prstClr val="black"/>
                </a:solidFill>
                <a:effectLst/>
                <a:uLnTx/>
                <a:uFillTx/>
                <a:ea typeface="+mn-ea"/>
                <a:cs typeface="+mn-cs"/>
              </a:rPr>
              <a:t>We have not paid any fees so far in FY 2022</a:t>
            </a:r>
          </a:p>
        </p:txBody>
      </p:sp>
    </p:spTree>
    <p:extLst>
      <p:ext uri="{BB962C8B-B14F-4D97-AF65-F5344CB8AC3E}">
        <p14:creationId xmlns:p14="http://schemas.microsoft.com/office/powerpoint/2010/main" val="301564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FF89BC-2E8D-468A-9DD2-E0A15708E5BA}"/>
              </a:ext>
            </a:extLst>
          </p:cNvPr>
          <p:cNvSpPr txBox="1"/>
          <p:nvPr/>
        </p:nvSpPr>
        <p:spPr>
          <a:xfrm>
            <a:off x="0" y="13057"/>
            <a:ext cx="9144000" cy="6502870"/>
          </a:xfrm>
          <a:prstGeom prst="rect">
            <a:avLst/>
          </a:prstGeom>
          <a:solidFill>
            <a:srgbClr val="E4E1DE"/>
          </a:solidFill>
        </p:spPr>
        <p:txBody>
          <a:bodyPr wrap="square" rtlCol="0">
            <a:spAutoFit/>
          </a:bodyPr>
          <a:lstStyle/>
          <a:p>
            <a:r>
              <a:rPr lang="en-US" sz="4000" dirty="0"/>
              <a:t>Food &amp; Beverage</a:t>
            </a:r>
          </a:p>
          <a:p>
            <a:r>
              <a:rPr lang="en-US" sz="3300" dirty="0"/>
              <a:t>Matt Ortt Contract</a:t>
            </a:r>
          </a:p>
          <a:p>
            <a:pPr marL="569912" indent="-342900">
              <a:lnSpc>
                <a:spcPct val="12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Year 1 operating results of contract         </a:t>
            </a:r>
            <a:r>
              <a:rPr lang="en-US" sz="2000" u="sng" dirty="0">
                <a:effectLst/>
                <a:latin typeface="Calibri" panose="020F0502020204030204" pitchFamily="34" charset="0"/>
                <a:ea typeface="Calibri" panose="020F0502020204030204" pitchFamily="34" charset="0"/>
              </a:rPr>
              <a:t>With PPP</a:t>
            </a:r>
            <a:r>
              <a:rPr lang="en-US" sz="2000" dirty="0">
                <a:effectLst/>
                <a:latin typeface="Calibri" panose="020F0502020204030204" pitchFamily="34" charset="0"/>
                <a:ea typeface="Calibri" panose="020F0502020204030204" pitchFamily="34" charset="0"/>
              </a:rPr>
              <a:t>		</a:t>
            </a:r>
            <a:r>
              <a:rPr lang="en-US" sz="2000" u="sng" dirty="0">
                <a:effectLst/>
                <a:latin typeface="Calibri" panose="020F0502020204030204" pitchFamily="34" charset="0"/>
                <a:ea typeface="Calibri" panose="020F0502020204030204" pitchFamily="34" charset="0"/>
              </a:rPr>
              <a:t>W/O PPP</a:t>
            </a:r>
          </a:p>
          <a:p>
            <a:pPr marL="801688" indent="-227013">
              <a:lnSpc>
                <a:spcPct val="120000"/>
              </a:lnSpc>
              <a:buFont typeface="Wingdings" panose="05000000000000000000" pitchFamily="2" charset="2"/>
              <a:buChar char="Ø"/>
            </a:pPr>
            <a:r>
              <a:rPr lang="en-US" sz="2000" dirty="0">
                <a:latin typeface="Calibri" panose="020F0502020204030204" pitchFamily="34" charset="0"/>
                <a:ea typeface="Calibri" panose="020F0502020204030204" pitchFamily="34" charset="0"/>
              </a:rPr>
              <a:t>Yacht Club	             		  $14,178	              $(259,161)</a:t>
            </a:r>
          </a:p>
          <a:p>
            <a:pPr marL="801688" indent="-227013">
              <a:lnSpc>
                <a:spcPct val="120000"/>
              </a:lnSpc>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rPr>
              <a:t>Clubhouse 		    	    12,139		</a:t>
            </a:r>
            <a:r>
              <a:rPr lang="en-US" sz="2000" dirty="0">
                <a:latin typeface="Calibri" panose="020F0502020204030204" pitchFamily="34" charset="0"/>
                <a:ea typeface="Calibri" panose="020F0502020204030204" pitchFamily="34" charset="0"/>
              </a:rPr>
              <a:t>    12,139</a:t>
            </a:r>
            <a:endParaRPr lang="en-US" sz="2000" dirty="0">
              <a:effectLst/>
              <a:latin typeface="Calibri" panose="020F0502020204030204" pitchFamily="34" charset="0"/>
              <a:ea typeface="Calibri" panose="020F0502020204030204" pitchFamily="34" charset="0"/>
            </a:endParaRPr>
          </a:p>
          <a:p>
            <a:pPr marL="801688" indent="-227013">
              <a:lnSpc>
                <a:spcPct val="120000"/>
              </a:lnSpc>
              <a:buFont typeface="Wingdings" panose="05000000000000000000" pitchFamily="2" charset="2"/>
              <a:buChar char="Ø"/>
            </a:pPr>
            <a:r>
              <a:rPr lang="en-US" sz="2000" dirty="0">
                <a:latin typeface="Calibri" panose="020F0502020204030204" pitchFamily="34" charset="0"/>
                <a:ea typeface="Calibri" panose="020F0502020204030204" pitchFamily="34" charset="0"/>
              </a:rPr>
              <a:t>Beach Club 		    	    </a:t>
            </a:r>
            <a:r>
              <a:rPr lang="en-US" sz="2000" u="sng" dirty="0">
                <a:latin typeface="Calibri" panose="020F0502020204030204" pitchFamily="34" charset="0"/>
                <a:ea typeface="Calibri" panose="020F0502020204030204" pitchFamily="34" charset="0"/>
              </a:rPr>
              <a:t>92,687</a:t>
            </a:r>
            <a:r>
              <a:rPr lang="en-US" sz="2000" dirty="0">
                <a:latin typeface="Calibri" panose="020F0502020204030204" pitchFamily="34" charset="0"/>
                <a:ea typeface="Calibri" panose="020F0502020204030204" pitchFamily="34" charset="0"/>
              </a:rPr>
              <a:t>		</a:t>
            </a:r>
            <a:r>
              <a:rPr lang="en-US" sz="2000" u="sng" dirty="0">
                <a:latin typeface="Calibri" panose="020F0502020204030204" pitchFamily="34" charset="0"/>
                <a:ea typeface="Calibri" panose="020F0502020204030204" pitchFamily="34" charset="0"/>
              </a:rPr>
              <a:t>    92,687</a:t>
            </a:r>
          </a:p>
          <a:p>
            <a:pPr marL="801688" indent="-227013">
              <a:lnSpc>
                <a:spcPct val="120000"/>
              </a:lnSpc>
              <a:buFont typeface="Wingdings" panose="05000000000000000000" pitchFamily="2" charset="2"/>
              <a:buChar char="Ø"/>
            </a:pPr>
            <a:r>
              <a:rPr lang="en-US" sz="2000" dirty="0">
                <a:latin typeface="Calibri" panose="020F0502020204030204" pitchFamily="34" charset="0"/>
                <a:ea typeface="Calibri" panose="020F0502020204030204" pitchFamily="34" charset="0"/>
              </a:rPr>
              <a:t>Operating Profit			$119,004 (1)	              $(154,335) loss</a:t>
            </a:r>
          </a:p>
          <a:p>
            <a:pPr marL="569912" indent="-342900">
              <a:lnSpc>
                <a:spcPct val="12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(1) →Includes PPP of $271,300</a:t>
            </a:r>
          </a:p>
          <a:p>
            <a:pPr marL="684212" lvl="1">
              <a:lnSpc>
                <a:spcPct val="120000"/>
              </a:lnSpc>
            </a:pPr>
            <a:r>
              <a:rPr lang="en-US" sz="2000" dirty="0">
                <a:latin typeface="Calibri" panose="020F0502020204030204" pitchFamily="34" charset="0"/>
                <a:ea typeface="Calibri" panose="020F0502020204030204" pitchFamily="34" charset="0"/>
              </a:rPr>
              <a:t>	→Amount is $10,996 short of the automatic trigger (4th year) MOC</a:t>
            </a:r>
          </a:p>
          <a:p>
            <a:pPr marL="569913" lvl="1" indent="-342900">
              <a:lnSpc>
                <a:spcPct val="12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Matt Ortt Company community service during Covid (low priced family meals, delivery)</a:t>
            </a:r>
          </a:p>
          <a:p>
            <a:pPr marL="569913" lvl="1" indent="-342900">
              <a:lnSpc>
                <a:spcPct val="120000"/>
              </a:lnSpc>
              <a:buFont typeface="Arial" panose="020B0604020202020204" pitchFamily="34" charset="0"/>
              <a:buChar char="•"/>
            </a:pPr>
            <a:r>
              <a:rPr lang="en-US" sz="2000" dirty="0">
                <a:latin typeface="Calibri" panose="020F0502020204030204" pitchFamily="34" charset="0"/>
                <a:ea typeface="Calibri" panose="020F0502020204030204" pitchFamily="34" charset="0"/>
              </a:rPr>
              <a:t>Donations to Police, Fire and nurse stations at Atlantic General Hospital</a:t>
            </a:r>
          </a:p>
          <a:p>
            <a:pPr marL="569913" lvl="1" indent="-342900">
              <a:lnSpc>
                <a:spcPct val="120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Trending very positive with banquets and ala carte in current fiscal year</a:t>
            </a:r>
          </a:p>
          <a:p>
            <a:pPr marL="569913" lvl="1" indent="-342900">
              <a:lnSpc>
                <a:spcPct val="120000"/>
              </a:lnSpc>
              <a:buFont typeface="Arial" panose="020B0604020202020204" pitchFamily="34" charset="0"/>
              <a:buChar char="•"/>
            </a:pPr>
            <a:endParaRPr lang="en-US" sz="2000" dirty="0">
              <a:latin typeface="Calibri" panose="020F0502020204030204" pitchFamily="34" charset="0"/>
              <a:ea typeface="Calibri" panose="020F0502020204030204" pitchFamily="34" charset="0"/>
            </a:endParaRPr>
          </a:p>
          <a:p>
            <a:pPr marL="227013" lvl="1">
              <a:lnSpc>
                <a:spcPct val="120000"/>
              </a:lnSpc>
            </a:pPr>
            <a:r>
              <a:rPr lang="en-US" sz="2400" b="1" dirty="0">
                <a:latin typeface="Calibri" panose="020F0502020204030204" pitchFamily="34" charset="0"/>
                <a:ea typeface="Calibri" panose="020F0502020204030204" pitchFamily="34" charset="0"/>
              </a:rPr>
              <a:t>I am requesting Board approval to go forward an to extend the automatic trigger for the 4th year of the current contract</a:t>
            </a:r>
            <a:endParaRPr lang="en-US" sz="3300" dirty="0"/>
          </a:p>
        </p:txBody>
      </p:sp>
      <p:cxnSp>
        <p:nvCxnSpPr>
          <p:cNvPr id="3" name="Straight Connector 2">
            <a:extLst>
              <a:ext uri="{FF2B5EF4-FFF2-40B4-BE49-F238E27FC236}">
                <a16:creationId xmlns:a16="http://schemas.microsoft.com/office/drawing/2014/main" id="{AC8B261E-708D-4F26-8410-57D71EB311D8}"/>
              </a:ext>
            </a:extLst>
          </p:cNvPr>
          <p:cNvCxnSpPr>
            <a:cxnSpLocks/>
          </p:cNvCxnSpPr>
          <p:nvPr/>
        </p:nvCxnSpPr>
        <p:spPr>
          <a:xfrm>
            <a:off x="4572000" y="2969456"/>
            <a:ext cx="146304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93888D5-4EBD-4D64-9B58-BB2CD6FBC45D}"/>
              </a:ext>
            </a:extLst>
          </p:cNvPr>
          <p:cNvCxnSpPr>
            <a:cxnSpLocks/>
          </p:cNvCxnSpPr>
          <p:nvPr/>
        </p:nvCxnSpPr>
        <p:spPr>
          <a:xfrm>
            <a:off x="7215057" y="2982517"/>
            <a:ext cx="164592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008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99" y="85060"/>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a:latin typeface="Century Gothic" panose="020B0502020202020204" pitchFamily="34" charset="0"/>
              </a:rPr>
              <a:t> month of MAY 2021</a:t>
            </a:r>
            <a:br>
              <a:rPr lang="en-US" sz="3600" dirty="0">
                <a:latin typeface="Franklin Gothic Medium" panose="020B0603020102020204" pitchFamily="34" charset="0"/>
              </a:rPr>
            </a:b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nvGraphicFramePr>
        <p:xfrm>
          <a:off x="274320" y="2047888"/>
          <a:ext cx="8595360" cy="3090167"/>
        </p:xfrm>
        <a:graphic>
          <a:graphicData uri="http://schemas.openxmlformats.org/drawingml/2006/table">
            <a:tbl>
              <a:tblPr>
                <a:tableStyleId>{5C22544A-7EE6-4342-B048-85BDC9FD1C3A}</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latin typeface="Century Gothic" panose="020B0502020202020204" pitchFamily="34" charset="0"/>
                        </a:rPr>
                        <a:t>May (In 000’s)</a:t>
                      </a:r>
                      <a:endParaRPr lang="en-US" sz="1800" b="1" i="0" u="none" strike="noStrike" dirty="0">
                        <a:solidFill>
                          <a:srgbClr val="000000"/>
                        </a:solidFill>
                        <a:effectLst/>
                        <a:latin typeface="Century Gothic" panose="020B0502020202020204" pitchFamily="34" charset="0"/>
                      </a:endParaRPr>
                    </a:p>
                  </a:txBody>
                  <a:tcPr marL="8663" marR="8663" marT="8663" marB="0" anchor="b">
                    <a:lnL w="12700" cmpd="sng">
                      <a:noFill/>
                    </a:lnL>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454399">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Favor/ (</a:t>
                      </a:r>
                      <a:r>
                        <a:rPr lang="en-US" sz="1600" u="none" strike="noStrike" dirty="0" err="1">
                          <a:effectLst/>
                          <a:latin typeface="Century Gothic" panose="020B0502020202020204" pitchFamily="34" charset="0"/>
                        </a:rPr>
                        <a:t>Unfavor</a:t>
                      </a:r>
                      <a:r>
                        <a:rPr lang="en-US" sz="1600" u="none" strike="noStrike" dirty="0">
                          <a:effectLst/>
                          <a:latin typeface="Century Gothic" panose="020B0502020202020204" pitchFamily="34" charset="0"/>
                        </a:rPr>
                        <a:t>)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670456"/>
                  </a:ext>
                </a:extLst>
              </a:tr>
              <a:tr h="3082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318077">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548640">
                <a:tc>
                  <a:txBody>
                    <a:bodyPr/>
                    <a:lstStyle/>
                    <a:p>
                      <a:pPr algn="l" fontAlgn="ctr"/>
                      <a:r>
                        <a:rPr lang="en-US" sz="1600" u="none" strike="noStrike" dirty="0">
                          <a:effectLst/>
                          <a:latin typeface="Century Gothic" panose="020B0502020202020204" pitchFamily="34" charset="0"/>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$7,298</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$7,679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$381</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73053170"/>
                  </a:ext>
                </a:extLst>
              </a:tr>
              <a:tr h="548640">
                <a:tc>
                  <a:txBody>
                    <a:bodyPr/>
                    <a:lstStyle/>
                    <a:p>
                      <a:pPr algn="l" fontAlgn="ctr"/>
                      <a:r>
                        <a:rPr lang="en-US" sz="1600" u="none" strike="noStrike" dirty="0">
                          <a:effectLst/>
                          <a:latin typeface="Century Gothic" panose="020B0502020202020204" pitchFamily="34" charset="0"/>
                        </a:rPr>
                        <a:t>Expenses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1,149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997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152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81779007"/>
                  </a:ext>
                </a:extLst>
              </a:tr>
              <a:tr h="548640">
                <a:tc>
                  <a:txBody>
                    <a:bodyPr/>
                    <a:lstStyle/>
                    <a:p>
                      <a:pPr algn="l" fontAlgn="ctr"/>
                      <a:r>
                        <a:rPr lang="en-US" sz="1600" u="none" strike="noStrike">
                          <a:effectLst/>
                          <a:latin typeface="Century Gothic" panose="020B0502020202020204" pitchFamily="34" charset="0"/>
                        </a:rPr>
                        <a:t>Net Operating</a:t>
                      </a:r>
                      <a:endParaRPr lang="en-US" sz="1600" b="0" i="0" u="none" strike="noStrike">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$6,149</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$6,682</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$533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5"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36728" y="5138661"/>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6B24274F-AA0F-4BBB-92A4-687A16734C1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5ABF-3587-4B28-9997-5F6131C92484}"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7/21/2021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1482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21" y="60536"/>
            <a:ext cx="7498080" cy="1221568"/>
          </a:xfrm>
        </p:spPr>
        <p:txBody>
          <a:bodyPr>
            <a:normAutofit fontScale="90000"/>
          </a:bodyPr>
          <a:lstStyle/>
          <a:p>
            <a:pPr algn="ctr"/>
            <a:br>
              <a:rPr lang="en-US" sz="2800" b="1" dirty="0">
                <a:latin typeface="Century Gothic" panose="020B0502020202020204" pitchFamily="34" charset="0"/>
              </a:rPr>
            </a:br>
            <a:r>
              <a:rPr lang="en-US" sz="2800" b="1" dirty="0">
                <a:latin typeface="Century Gothic" panose="020B0502020202020204" pitchFamily="34" charset="0"/>
              </a:rPr>
              <a:t>Detail for the Month of may</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cxnSp>
        <p:nvCxnSpPr>
          <p:cNvPr id="13" name="Straight Connector 12">
            <a:extLst>
              <a:ext uri="{FF2B5EF4-FFF2-40B4-BE49-F238E27FC236}">
                <a16:creationId xmlns:a16="http://schemas.microsoft.com/office/drawing/2014/main" id="{DFBE8885-3D74-48CC-831A-3D441959FAC2}"/>
              </a:ext>
            </a:extLst>
          </p:cNvPr>
          <p:cNvCxnSpPr/>
          <p:nvPr/>
        </p:nvCxnSpPr>
        <p:spPr>
          <a:xfrm>
            <a:off x="6483719" y="4617264"/>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EECFE4-987D-4DFB-A37C-8DE6FB98A576}"/>
              </a:ext>
            </a:extLst>
          </p:cNvPr>
          <p:cNvCxnSpPr/>
          <p:nvPr/>
        </p:nvCxnSpPr>
        <p:spPr>
          <a:xfrm>
            <a:off x="6489106" y="4258975"/>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E7C7B10-4A81-4165-B169-00151ED862B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1AB91-4376-4A2F-90B9-785FF0C107E3}"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7/21/2021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nvGraphicFramePr>
        <p:xfrm>
          <a:off x="1449018" y="1344234"/>
          <a:ext cx="6465148" cy="5191760"/>
        </p:xfrm>
        <a:graphic>
          <a:graphicData uri="http://schemas.openxmlformats.org/drawingml/2006/table">
            <a:tbl>
              <a:tblPr firstRow="1" bandRow="1">
                <a:tableStyleId>{5C22544A-7EE6-4342-B048-85BDC9FD1C3A}</a:tableStyleId>
              </a:tblPr>
              <a:tblGrid>
                <a:gridCol w="3665423">
                  <a:extLst>
                    <a:ext uri="{9D8B030D-6E8A-4147-A177-3AD203B41FA5}">
                      <a16:colId xmlns:a16="http://schemas.microsoft.com/office/drawing/2014/main" val="2078890817"/>
                    </a:ext>
                  </a:extLst>
                </a:gridCol>
                <a:gridCol w="2799725">
                  <a:extLst>
                    <a:ext uri="{9D8B030D-6E8A-4147-A177-3AD203B41FA5}">
                      <a16:colId xmlns:a16="http://schemas.microsoft.com/office/drawing/2014/main" val="1772542581"/>
                    </a:ext>
                  </a:extLst>
                </a:gridCol>
              </a:tblGrid>
              <a:tr h="370840">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70840">
                <a:tc>
                  <a:txBody>
                    <a:bodyPr/>
                    <a:lstStyle/>
                    <a:p>
                      <a:r>
                        <a:rPr lang="en-US" sz="1600" dirty="0"/>
                        <a:t>Beach Parking</a:t>
                      </a:r>
                    </a:p>
                  </a:txBody>
                  <a:tcPr/>
                </a:tc>
                <a:tc>
                  <a:txBody>
                    <a:bodyPr/>
                    <a:lstStyle/>
                    <a:p>
                      <a:pPr algn="ctr"/>
                      <a:r>
                        <a:rPr lang="en-US" sz="1600" dirty="0"/>
                        <a:t>$117.1</a:t>
                      </a:r>
                    </a:p>
                  </a:txBody>
                  <a:tcPr/>
                </a:tc>
                <a:extLst>
                  <a:ext uri="{0D108BD9-81ED-4DB2-BD59-A6C34878D82A}">
                    <a16:rowId xmlns:a16="http://schemas.microsoft.com/office/drawing/2014/main" val="2866297982"/>
                  </a:ext>
                </a:extLst>
              </a:tr>
              <a:tr h="370840">
                <a:tc>
                  <a:txBody>
                    <a:bodyPr/>
                    <a:lstStyle/>
                    <a:p>
                      <a:r>
                        <a:rPr lang="en-US" sz="1600" dirty="0"/>
                        <a:t>Golf Ops + Maintenance</a:t>
                      </a:r>
                    </a:p>
                  </a:txBody>
                  <a:tcPr/>
                </a:tc>
                <a:tc>
                  <a:txBody>
                    <a:bodyPr/>
                    <a:lstStyle/>
                    <a:p>
                      <a:pPr algn="ctr"/>
                      <a:r>
                        <a:rPr lang="en-US" sz="1600" dirty="0"/>
                        <a:t>   93.5</a:t>
                      </a:r>
                    </a:p>
                  </a:txBody>
                  <a:tcPr/>
                </a:tc>
                <a:extLst>
                  <a:ext uri="{0D108BD9-81ED-4DB2-BD59-A6C34878D82A}">
                    <a16:rowId xmlns:a16="http://schemas.microsoft.com/office/drawing/2014/main" val="3555533042"/>
                  </a:ext>
                </a:extLst>
              </a:tr>
              <a:tr h="370840">
                <a:tc>
                  <a:txBody>
                    <a:bodyPr/>
                    <a:lstStyle/>
                    <a:p>
                      <a:r>
                        <a:rPr lang="en-US" sz="1600" dirty="0"/>
                        <a:t>Racquet Sports</a:t>
                      </a:r>
                    </a:p>
                  </a:txBody>
                  <a:tcPr/>
                </a:tc>
                <a:tc>
                  <a:txBody>
                    <a:bodyPr/>
                    <a:lstStyle/>
                    <a:p>
                      <a:pPr algn="ctr"/>
                      <a:r>
                        <a:rPr lang="en-US" sz="1600" dirty="0"/>
                        <a:t>   54.4</a:t>
                      </a:r>
                    </a:p>
                  </a:txBody>
                  <a:tcPr/>
                </a:tc>
                <a:extLst>
                  <a:ext uri="{0D108BD9-81ED-4DB2-BD59-A6C34878D82A}">
                    <a16:rowId xmlns:a16="http://schemas.microsoft.com/office/drawing/2014/main" val="4108260565"/>
                  </a:ext>
                </a:extLst>
              </a:tr>
              <a:tr h="370840">
                <a:tc>
                  <a:txBody>
                    <a:bodyPr/>
                    <a:lstStyle/>
                    <a:p>
                      <a:r>
                        <a:rPr lang="en-US" sz="1600" dirty="0"/>
                        <a:t>Aquatics</a:t>
                      </a:r>
                    </a:p>
                  </a:txBody>
                  <a:tcPr/>
                </a:tc>
                <a:tc>
                  <a:txBody>
                    <a:bodyPr/>
                    <a:lstStyle/>
                    <a:p>
                      <a:pPr algn="ctr"/>
                      <a:r>
                        <a:rPr lang="en-US" sz="1600" dirty="0"/>
                        <a:t>   50.2</a:t>
                      </a:r>
                    </a:p>
                  </a:txBody>
                  <a:tcPr/>
                </a:tc>
                <a:extLst>
                  <a:ext uri="{0D108BD9-81ED-4DB2-BD59-A6C34878D82A}">
                    <a16:rowId xmlns:a16="http://schemas.microsoft.com/office/drawing/2014/main" val="113185054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Public Works/General </a:t>
                      </a:r>
                      <a:r>
                        <a:rPr lang="en-US" sz="1600" dirty="0" err="1"/>
                        <a:t>Maint</a:t>
                      </a:r>
                      <a:r>
                        <a:rPr lang="en-US" sz="1600" dirty="0"/>
                        <a:t>/CPI</a:t>
                      </a:r>
                    </a:p>
                  </a:txBody>
                  <a:tcPr/>
                </a:tc>
                <a:tc>
                  <a:txBody>
                    <a:bodyPr/>
                    <a:lstStyle/>
                    <a:p>
                      <a:pPr algn="ctr"/>
                      <a:r>
                        <a:rPr lang="en-US" sz="1600" dirty="0"/>
                        <a:t>   49.1</a:t>
                      </a:r>
                    </a:p>
                  </a:txBody>
                  <a:tcPr/>
                </a:tc>
                <a:extLst>
                  <a:ext uri="{0D108BD9-81ED-4DB2-BD59-A6C34878D82A}">
                    <a16:rowId xmlns:a16="http://schemas.microsoft.com/office/drawing/2014/main" val="2175427186"/>
                  </a:ext>
                </a:extLst>
              </a:tr>
              <a:tr h="370840">
                <a:tc>
                  <a:txBody>
                    <a:bodyPr/>
                    <a:lstStyle/>
                    <a:p>
                      <a:r>
                        <a:rPr lang="en-US" sz="1600" dirty="0"/>
                        <a:t>Yacht Club</a:t>
                      </a:r>
                    </a:p>
                  </a:txBody>
                  <a:tcPr/>
                </a:tc>
                <a:tc>
                  <a:txBody>
                    <a:bodyPr/>
                    <a:lstStyle/>
                    <a:p>
                      <a:pPr algn="ctr"/>
                      <a:r>
                        <a:rPr lang="en-US" sz="1600" dirty="0"/>
                        <a:t>   44.1</a:t>
                      </a:r>
                    </a:p>
                  </a:txBody>
                  <a:tcPr/>
                </a:tc>
                <a:extLst>
                  <a:ext uri="{0D108BD9-81ED-4DB2-BD59-A6C34878D82A}">
                    <a16:rowId xmlns:a16="http://schemas.microsoft.com/office/drawing/2014/main" val="2241443736"/>
                  </a:ext>
                </a:extLst>
              </a:tr>
              <a:tr h="370840">
                <a:tc>
                  <a:txBody>
                    <a:bodyPr/>
                    <a:lstStyle/>
                    <a:p>
                      <a:r>
                        <a:rPr lang="en-US" sz="1600" dirty="0"/>
                        <a:t>Recreation &amp; Parks</a:t>
                      </a:r>
                    </a:p>
                  </a:txBody>
                  <a:tcPr/>
                </a:tc>
                <a:tc>
                  <a:txBody>
                    <a:bodyPr/>
                    <a:lstStyle/>
                    <a:p>
                      <a:pPr algn="ctr"/>
                      <a:r>
                        <a:rPr lang="en-US" sz="1600" dirty="0"/>
                        <a:t>   31.7</a:t>
                      </a:r>
                    </a:p>
                  </a:txBody>
                  <a:tcPr/>
                </a:tc>
                <a:extLst>
                  <a:ext uri="{0D108BD9-81ED-4DB2-BD59-A6C34878D82A}">
                    <a16:rowId xmlns:a16="http://schemas.microsoft.com/office/drawing/2014/main" val="3357447575"/>
                  </a:ext>
                </a:extLst>
              </a:tr>
              <a:tr h="370840">
                <a:tc>
                  <a:txBody>
                    <a:bodyPr/>
                    <a:lstStyle/>
                    <a:p>
                      <a:r>
                        <a:rPr lang="en-US" sz="1600" dirty="0"/>
                        <a:t>Clubhouse Grille</a:t>
                      </a:r>
                    </a:p>
                  </a:txBody>
                  <a:tcPr/>
                </a:tc>
                <a:tc>
                  <a:txBody>
                    <a:bodyPr/>
                    <a:lstStyle/>
                    <a:p>
                      <a:pPr algn="ctr"/>
                      <a:r>
                        <a:rPr lang="en-US" sz="1600" dirty="0"/>
                        <a:t>   24.5</a:t>
                      </a:r>
                    </a:p>
                  </a:txBody>
                  <a:tcPr/>
                </a:tc>
                <a:extLst>
                  <a:ext uri="{0D108BD9-81ED-4DB2-BD59-A6C34878D82A}">
                    <a16:rowId xmlns:a16="http://schemas.microsoft.com/office/drawing/2014/main" val="774661581"/>
                  </a:ext>
                </a:extLst>
              </a:tr>
              <a:tr h="370840">
                <a:tc>
                  <a:txBody>
                    <a:bodyPr/>
                    <a:lstStyle/>
                    <a:p>
                      <a:r>
                        <a:rPr lang="en-US" sz="1600" dirty="0"/>
                        <a:t>Police</a:t>
                      </a:r>
                    </a:p>
                  </a:txBody>
                  <a:tcPr/>
                </a:tc>
                <a:tc>
                  <a:txBody>
                    <a:bodyPr/>
                    <a:lstStyle/>
                    <a:p>
                      <a:pPr algn="ctr"/>
                      <a:r>
                        <a:rPr lang="en-US" sz="1600" dirty="0"/>
                        <a:t>   24.3</a:t>
                      </a:r>
                    </a:p>
                  </a:txBody>
                  <a:tcPr/>
                </a:tc>
                <a:extLst>
                  <a:ext uri="{0D108BD9-81ED-4DB2-BD59-A6C34878D82A}">
                    <a16:rowId xmlns:a16="http://schemas.microsoft.com/office/drawing/2014/main" val="2015419951"/>
                  </a:ext>
                </a:extLst>
              </a:tr>
              <a:tr h="370840">
                <a:tc>
                  <a:txBody>
                    <a:bodyPr/>
                    <a:lstStyle/>
                    <a:p>
                      <a:r>
                        <a:rPr lang="en-US" sz="1600" dirty="0"/>
                        <a:t>Marinas</a:t>
                      </a:r>
                    </a:p>
                  </a:txBody>
                  <a:tcPr/>
                </a:tc>
                <a:tc>
                  <a:txBody>
                    <a:bodyPr/>
                    <a:lstStyle/>
                    <a:p>
                      <a:pPr algn="ctr"/>
                      <a:r>
                        <a:rPr lang="en-US" sz="1600" dirty="0"/>
                        <a:t>  21.7</a:t>
                      </a:r>
                    </a:p>
                  </a:txBody>
                  <a:tcPr/>
                </a:tc>
                <a:extLst>
                  <a:ext uri="{0D108BD9-81ED-4DB2-BD59-A6C34878D82A}">
                    <a16:rowId xmlns:a16="http://schemas.microsoft.com/office/drawing/2014/main" val="412781301"/>
                  </a:ext>
                </a:extLst>
              </a:tr>
              <a:tr h="370840">
                <a:tc>
                  <a:txBody>
                    <a:bodyPr/>
                    <a:lstStyle/>
                    <a:p>
                      <a:r>
                        <a:rPr lang="en-US" sz="1600" dirty="0"/>
                        <a:t>Beach Club</a:t>
                      </a:r>
                    </a:p>
                  </a:txBody>
                  <a:tcPr/>
                </a:tc>
                <a:tc>
                  <a:txBody>
                    <a:bodyPr/>
                    <a:lstStyle/>
                    <a:p>
                      <a:pPr algn="ctr"/>
                      <a:r>
                        <a:rPr lang="en-US" sz="1600" dirty="0"/>
                        <a:t>  13.8</a:t>
                      </a:r>
                    </a:p>
                  </a:txBody>
                  <a:tcPr/>
                </a:tc>
                <a:extLst>
                  <a:ext uri="{0D108BD9-81ED-4DB2-BD59-A6C34878D82A}">
                    <a16:rowId xmlns:a16="http://schemas.microsoft.com/office/drawing/2014/main" val="1584624930"/>
                  </a:ext>
                </a:extLst>
              </a:tr>
              <a:tr h="370840">
                <a:tc>
                  <a:txBody>
                    <a:bodyPr/>
                    <a:lstStyle/>
                    <a:p>
                      <a:r>
                        <a:rPr lang="en-US" sz="1600" dirty="0"/>
                        <a:t>Other (Admin, GM, Finance, Marketing)</a:t>
                      </a:r>
                    </a:p>
                  </a:txBody>
                  <a:tcPr/>
                </a:tc>
                <a:tc>
                  <a:txBody>
                    <a:bodyPr/>
                    <a:lstStyle/>
                    <a:p>
                      <a:pPr algn="ctr"/>
                      <a:r>
                        <a:rPr lang="en-US" sz="1600" dirty="0"/>
                        <a:t>    8.3</a:t>
                      </a:r>
                    </a:p>
                  </a:txBody>
                  <a:tcPr/>
                </a:tc>
                <a:extLst>
                  <a:ext uri="{0D108BD9-81ED-4DB2-BD59-A6C34878D82A}">
                    <a16:rowId xmlns:a16="http://schemas.microsoft.com/office/drawing/2014/main" val="3908455180"/>
                  </a:ext>
                </a:extLst>
              </a:tr>
              <a:tr h="370840">
                <a:tc>
                  <a:txBody>
                    <a:bodyPr/>
                    <a:lstStyle/>
                    <a:p>
                      <a:r>
                        <a:rPr lang="en-US" sz="1600" dirty="0"/>
                        <a:t>               </a:t>
                      </a:r>
                      <a:r>
                        <a:rPr lang="en-US" sz="1600" b="1" dirty="0"/>
                        <a:t>TOTAL</a:t>
                      </a:r>
                    </a:p>
                  </a:txBody>
                  <a:tcPr/>
                </a:tc>
                <a:tc>
                  <a:txBody>
                    <a:bodyPr/>
                    <a:lstStyle/>
                    <a:p>
                      <a:pPr algn="ctr"/>
                      <a:r>
                        <a:rPr lang="en-US" sz="1600" b="1" dirty="0"/>
                        <a:t>$532.7</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041186" y="6461608"/>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6041186" y="6161714"/>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3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21" y="60536"/>
            <a:ext cx="7498080" cy="1221568"/>
          </a:xfrm>
        </p:spPr>
        <p:txBody>
          <a:bodyPr>
            <a:normAutofit fontScale="90000"/>
          </a:bodyPr>
          <a:lstStyle/>
          <a:p>
            <a:pPr algn="ctr"/>
            <a:br>
              <a:rPr lang="en-US" sz="2800" b="1" dirty="0">
                <a:latin typeface="Century Gothic" panose="020B0502020202020204" pitchFamily="34" charset="0"/>
              </a:rPr>
            </a:br>
            <a:r>
              <a:rPr lang="en-US" sz="2800" b="1" dirty="0">
                <a:latin typeface="Century Gothic" panose="020B0502020202020204" pitchFamily="34" charset="0"/>
              </a:rPr>
              <a:t>“flash” estimate for month</a:t>
            </a:r>
            <a:br>
              <a:rPr lang="en-US" sz="2800" b="1" dirty="0">
                <a:latin typeface="Century Gothic" panose="020B0502020202020204" pitchFamily="34" charset="0"/>
              </a:rPr>
            </a:br>
            <a:r>
              <a:rPr lang="en-US" sz="2800" b="1" dirty="0">
                <a:latin typeface="Century Gothic" panose="020B0502020202020204" pitchFamily="34" charset="0"/>
              </a:rPr>
              <a:t>of June 2021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cxnSp>
        <p:nvCxnSpPr>
          <p:cNvPr id="13" name="Straight Connector 12">
            <a:extLst>
              <a:ext uri="{FF2B5EF4-FFF2-40B4-BE49-F238E27FC236}">
                <a16:creationId xmlns:a16="http://schemas.microsoft.com/office/drawing/2014/main" id="{DFBE8885-3D74-48CC-831A-3D441959FAC2}"/>
              </a:ext>
            </a:extLst>
          </p:cNvPr>
          <p:cNvCxnSpPr/>
          <p:nvPr/>
        </p:nvCxnSpPr>
        <p:spPr>
          <a:xfrm>
            <a:off x="6483719" y="4617264"/>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EECFE4-987D-4DFB-A37C-8DE6FB98A576}"/>
              </a:ext>
            </a:extLst>
          </p:cNvPr>
          <p:cNvCxnSpPr/>
          <p:nvPr/>
        </p:nvCxnSpPr>
        <p:spPr>
          <a:xfrm>
            <a:off x="6489106" y="4258975"/>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E7C7B10-4A81-4165-B169-00151ED862B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1AB91-4376-4A2F-90B9-785FF0C107E3}"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7/21/2021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nvGraphicFramePr>
        <p:xfrm>
          <a:off x="1283305" y="1369491"/>
          <a:ext cx="7172538" cy="4119018"/>
        </p:xfrm>
        <a:graphic>
          <a:graphicData uri="http://schemas.openxmlformats.org/drawingml/2006/table">
            <a:tbl>
              <a:tblPr firstRow="1" bandRow="1">
                <a:tableStyleId>{5C22544A-7EE6-4342-B048-85BDC9FD1C3A}</a:tableStyleId>
              </a:tblPr>
              <a:tblGrid>
                <a:gridCol w="4460050">
                  <a:extLst>
                    <a:ext uri="{9D8B030D-6E8A-4147-A177-3AD203B41FA5}">
                      <a16:colId xmlns:a16="http://schemas.microsoft.com/office/drawing/2014/main" val="2078890817"/>
                    </a:ext>
                  </a:extLst>
                </a:gridCol>
                <a:gridCol w="2712488">
                  <a:extLst>
                    <a:ext uri="{9D8B030D-6E8A-4147-A177-3AD203B41FA5}">
                      <a16:colId xmlns:a16="http://schemas.microsoft.com/office/drawing/2014/main" val="1772542581"/>
                    </a:ext>
                  </a:extLst>
                </a:gridCol>
              </a:tblGrid>
              <a:tr h="433894">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433894">
                <a:tc>
                  <a:txBody>
                    <a:bodyPr/>
                    <a:lstStyle/>
                    <a:p>
                      <a:r>
                        <a:rPr lang="en-US" sz="1600" dirty="0"/>
                        <a:t>Food &amp; Beverage (Net)</a:t>
                      </a:r>
                    </a:p>
                  </a:txBody>
                  <a:tcPr/>
                </a:tc>
                <a:tc>
                  <a:txBody>
                    <a:bodyPr/>
                    <a:lstStyle/>
                    <a:p>
                      <a:pPr algn="ctr"/>
                      <a:r>
                        <a:rPr lang="en-US" sz="1600" dirty="0"/>
                        <a:t>$131.3</a:t>
                      </a:r>
                    </a:p>
                  </a:txBody>
                  <a:tcPr/>
                </a:tc>
                <a:extLst>
                  <a:ext uri="{0D108BD9-81ED-4DB2-BD59-A6C34878D82A}">
                    <a16:rowId xmlns:a16="http://schemas.microsoft.com/office/drawing/2014/main" val="2866297982"/>
                  </a:ext>
                </a:extLst>
              </a:tr>
              <a:tr h="433894">
                <a:tc>
                  <a:txBody>
                    <a:bodyPr/>
                    <a:lstStyle/>
                    <a:p>
                      <a:r>
                        <a:rPr lang="en-US" sz="1600" dirty="0"/>
                        <a:t>Aquatics</a:t>
                      </a:r>
                    </a:p>
                  </a:txBody>
                  <a:tcPr/>
                </a:tc>
                <a:tc>
                  <a:txBody>
                    <a:bodyPr/>
                    <a:lstStyle/>
                    <a:p>
                      <a:pPr algn="ctr"/>
                      <a:r>
                        <a:rPr lang="en-US" sz="1600" dirty="0"/>
                        <a:t>   69.0</a:t>
                      </a:r>
                    </a:p>
                  </a:txBody>
                  <a:tcPr/>
                </a:tc>
                <a:extLst>
                  <a:ext uri="{0D108BD9-81ED-4DB2-BD59-A6C34878D82A}">
                    <a16:rowId xmlns:a16="http://schemas.microsoft.com/office/drawing/2014/main" val="3555533042"/>
                  </a:ext>
                </a:extLst>
              </a:tr>
              <a:tr h="43389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Public Works/General </a:t>
                      </a:r>
                      <a:r>
                        <a:rPr lang="en-US" sz="1600" dirty="0" err="1"/>
                        <a:t>Maint</a:t>
                      </a:r>
                      <a:r>
                        <a:rPr lang="en-US" sz="1600" dirty="0"/>
                        <a:t>/CPI</a:t>
                      </a:r>
                    </a:p>
                  </a:txBody>
                  <a:tcPr/>
                </a:tc>
                <a:tc>
                  <a:txBody>
                    <a:bodyPr/>
                    <a:lstStyle/>
                    <a:p>
                      <a:pPr algn="ctr"/>
                      <a:r>
                        <a:rPr lang="en-US" sz="1600" dirty="0"/>
                        <a:t>   63.5</a:t>
                      </a:r>
                    </a:p>
                  </a:txBody>
                  <a:tcPr/>
                </a:tc>
                <a:extLst>
                  <a:ext uri="{0D108BD9-81ED-4DB2-BD59-A6C34878D82A}">
                    <a16:rowId xmlns:a16="http://schemas.microsoft.com/office/drawing/2014/main" val="200434340"/>
                  </a:ext>
                </a:extLst>
              </a:tr>
              <a:tr h="433894">
                <a:tc>
                  <a:txBody>
                    <a:bodyPr/>
                    <a:lstStyle/>
                    <a:p>
                      <a:r>
                        <a:rPr lang="en-US" sz="1600" dirty="0"/>
                        <a:t>Golf Ops + Maintenance</a:t>
                      </a:r>
                    </a:p>
                  </a:txBody>
                  <a:tcPr/>
                </a:tc>
                <a:tc>
                  <a:txBody>
                    <a:bodyPr/>
                    <a:lstStyle/>
                    <a:p>
                      <a:pPr algn="ctr"/>
                      <a:r>
                        <a:rPr lang="en-US" sz="1600" dirty="0"/>
                        <a:t>   38.9</a:t>
                      </a:r>
                    </a:p>
                  </a:txBody>
                  <a:tcPr/>
                </a:tc>
                <a:extLst>
                  <a:ext uri="{0D108BD9-81ED-4DB2-BD59-A6C34878D82A}">
                    <a16:rowId xmlns:a16="http://schemas.microsoft.com/office/drawing/2014/main" val="4108260565"/>
                  </a:ext>
                </a:extLst>
              </a:tr>
              <a:tr h="43389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Beach Parking</a:t>
                      </a:r>
                    </a:p>
                  </a:txBody>
                  <a:tcPr/>
                </a:tc>
                <a:tc>
                  <a:txBody>
                    <a:bodyPr/>
                    <a:lstStyle/>
                    <a:p>
                      <a:pPr algn="ctr"/>
                      <a:r>
                        <a:rPr lang="en-US" sz="1600" dirty="0"/>
                        <a:t>  (74.9)</a:t>
                      </a:r>
                    </a:p>
                  </a:txBody>
                  <a:tcPr/>
                </a:tc>
                <a:extLst>
                  <a:ext uri="{0D108BD9-81ED-4DB2-BD59-A6C34878D82A}">
                    <a16:rowId xmlns:a16="http://schemas.microsoft.com/office/drawing/2014/main" val="2175427186"/>
                  </a:ext>
                </a:extLst>
              </a:tr>
              <a:tr h="433894">
                <a:tc>
                  <a:txBody>
                    <a:bodyPr/>
                    <a:lstStyle/>
                    <a:p>
                      <a:r>
                        <a:rPr lang="en-US" sz="1600" dirty="0"/>
                        <a:t>Marinas</a:t>
                      </a:r>
                    </a:p>
                  </a:txBody>
                  <a:tcPr/>
                </a:tc>
                <a:tc>
                  <a:txBody>
                    <a:bodyPr/>
                    <a:lstStyle/>
                    <a:p>
                      <a:pPr algn="ctr"/>
                      <a:r>
                        <a:rPr lang="en-US" sz="1600" dirty="0"/>
                        <a:t>  (30.3)</a:t>
                      </a:r>
                    </a:p>
                  </a:txBody>
                  <a:tcPr/>
                </a:tc>
                <a:extLst>
                  <a:ext uri="{0D108BD9-81ED-4DB2-BD59-A6C34878D82A}">
                    <a16:rowId xmlns:a16="http://schemas.microsoft.com/office/drawing/2014/main" val="2241443736"/>
                  </a:ext>
                </a:extLst>
              </a:tr>
              <a:tr h="433894">
                <a:tc>
                  <a:txBody>
                    <a:bodyPr/>
                    <a:lstStyle/>
                    <a:p>
                      <a:r>
                        <a:rPr lang="en-US" sz="1600" dirty="0"/>
                        <a:t>Other (Admin, GM, Finance, Marketing, Racquet Sports)</a:t>
                      </a:r>
                    </a:p>
                  </a:txBody>
                  <a:tcPr/>
                </a:tc>
                <a:tc>
                  <a:txBody>
                    <a:bodyPr/>
                    <a:lstStyle/>
                    <a:p>
                      <a:pPr algn="ctr"/>
                      <a:r>
                        <a:rPr lang="en-US" sz="1600" dirty="0"/>
                        <a:t>    8.9</a:t>
                      </a:r>
                    </a:p>
                  </a:txBody>
                  <a:tcPr/>
                </a:tc>
                <a:extLst>
                  <a:ext uri="{0D108BD9-81ED-4DB2-BD59-A6C34878D82A}">
                    <a16:rowId xmlns:a16="http://schemas.microsoft.com/office/drawing/2014/main" val="3908455180"/>
                  </a:ext>
                </a:extLst>
              </a:tr>
              <a:tr h="502640">
                <a:tc>
                  <a:txBody>
                    <a:bodyPr/>
                    <a:lstStyle/>
                    <a:p>
                      <a:r>
                        <a:rPr lang="en-US" sz="1600" dirty="0"/>
                        <a:t>               </a:t>
                      </a:r>
                      <a:r>
                        <a:rPr lang="en-US" sz="1600" b="1" dirty="0"/>
                        <a:t>TOTAL</a:t>
                      </a:r>
                    </a:p>
                  </a:txBody>
                  <a:tcPr/>
                </a:tc>
                <a:tc>
                  <a:txBody>
                    <a:bodyPr/>
                    <a:lstStyle/>
                    <a:p>
                      <a:pPr algn="ctr"/>
                      <a:r>
                        <a:rPr lang="en-US" sz="1600" b="1" dirty="0"/>
                        <a:t>$206.4</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695933" y="5322993"/>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6695933" y="4673632"/>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50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8" name="Straight Connector 1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itle 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3300"/>
              <a:t>President’s Remarks</a:t>
            </a:r>
            <a:br>
              <a:rPr lang="en-US" sz="3300"/>
            </a:br>
            <a:br>
              <a:rPr lang="en-US" sz="3300"/>
            </a:br>
            <a:r>
              <a:rPr lang="en-US" sz="3300"/>
              <a:t>Larry Perrone</a:t>
            </a:r>
          </a:p>
        </p:txBody>
      </p:sp>
      <p:pic>
        <p:nvPicPr>
          <p:cNvPr id="9" name="Picture 8">
            <a:extLst>
              <a:ext uri="{FF2B5EF4-FFF2-40B4-BE49-F238E27FC236}">
                <a16:creationId xmlns:a16="http://schemas.microsoft.com/office/drawing/2014/main" id="{20CC12D0-C2A5-4479-BBF3-18DC9A00B359}"/>
              </a:ext>
            </a:extLst>
          </p:cNvPr>
          <p:cNvPicPr>
            <a:picLocks noChangeAspect="1"/>
          </p:cNvPicPr>
          <p:nvPr/>
        </p:nvPicPr>
        <p:blipFill rotWithShape="1">
          <a:blip r:embed="rId3">
            <a:extLst>
              <a:ext uri="{28A0092B-C50C-407E-A947-70E740481C1C}">
                <a14:useLocalDpi xmlns:a14="http://schemas.microsoft.com/office/drawing/2010/main" val="0"/>
              </a:ext>
            </a:extLst>
          </a:blip>
          <a:srcRect l="24939" r="408" b="4100"/>
          <a:stretch/>
        </p:blipFill>
        <p:spPr>
          <a:xfrm>
            <a:off x="893609" y="805583"/>
            <a:ext cx="3628155" cy="4660762"/>
          </a:xfrm>
          <a:prstGeom prst="rect">
            <a:avLst/>
          </a:prstGeom>
        </p:spPr>
      </p:pic>
      <p:cxnSp>
        <p:nvCxnSpPr>
          <p:cNvPr id="26" name="Straight Connector 25">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8" name="Picture 27">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0" name="Straight Connector 2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67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4" name="Rectangle 14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324383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8" name="Rectangle 14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xtBox 21">
            <a:extLst>
              <a:ext uri="{FF2B5EF4-FFF2-40B4-BE49-F238E27FC236}">
                <a16:creationId xmlns:a16="http://schemas.microsoft.com/office/drawing/2014/main" id="{07F7EA86-8DAE-47D1-854C-F2F3C7631FFB}"/>
              </a:ext>
            </a:extLst>
          </p:cNvPr>
          <p:cNvSpPr txBox="1"/>
          <p:nvPr/>
        </p:nvSpPr>
        <p:spPr>
          <a:xfrm>
            <a:off x="2275118" y="6007902"/>
            <a:ext cx="4114800" cy="530404"/>
          </a:xfrm>
          <a:prstGeom prst="rect">
            <a:avLst/>
          </a:prstGeom>
        </p:spPr>
        <p:txBody>
          <a:bodyPr vert="horz" lIns="91440" tIns="45720" rIns="91440" bIns="45720" rtlCol="0" anchor="t">
            <a:normAutofit/>
          </a:bodyPr>
          <a:lstStyle/>
          <a:p>
            <a:pPr algn="ctr">
              <a:lnSpc>
                <a:spcPct val="120000"/>
              </a:lnSpc>
              <a:spcAft>
                <a:spcPts val="600"/>
              </a:spcAft>
              <a:buClr>
                <a:schemeClr val="accent1"/>
              </a:buClr>
              <a:buSzPct val="100000"/>
            </a:pPr>
            <a:r>
              <a:rPr lang="en-US" dirty="0"/>
              <a:t>Photo by Joe Reynolds – July 13, 2021</a:t>
            </a:r>
          </a:p>
        </p:txBody>
      </p:sp>
      <p:pic>
        <p:nvPicPr>
          <p:cNvPr id="21" name="Picture 20">
            <a:extLst>
              <a:ext uri="{FF2B5EF4-FFF2-40B4-BE49-F238E27FC236}">
                <a16:creationId xmlns:a16="http://schemas.microsoft.com/office/drawing/2014/main" id="{AD1DBBBE-6F10-4A09-A1CB-C4455FA36EB5}"/>
              </a:ext>
            </a:extLst>
          </p:cNvPr>
          <p:cNvPicPr>
            <a:picLocks noChangeAspect="1"/>
          </p:cNvPicPr>
          <p:nvPr/>
        </p:nvPicPr>
        <p:blipFill rotWithShape="1">
          <a:blip r:embed="rId2">
            <a:extLst>
              <a:ext uri="{28A0092B-C50C-407E-A947-70E740481C1C}">
                <a14:useLocalDpi xmlns:a14="http://schemas.microsoft.com/office/drawing/2010/main" val="0"/>
              </a:ext>
            </a:extLst>
          </a:blip>
          <a:srcRect l="3900" t="7574" r="1602"/>
          <a:stretch/>
        </p:blipFill>
        <p:spPr>
          <a:xfrm>
            <a:off x="0" y="197933"/>
            <a:ext cx="9144000" cy="5612036"/>
          </a:xfrm>
          <a:prstGeom prst="rect">
            <a:avLst/>
          </a:prstGeom>
        </p:spPr>
      </p:pic>
    </p:spTree>
    <p:extLst>
      <p:ext uri="{BB962C8B-B14F-4D97-AF65-F5344CB8AC3E}">
        <p14:creationId xmlns:p14="http://schemas.microsoft.com/office/powerpoint/2010/main" val="127726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379D1C3-53A0-4440-8E98-10EF09C20C10}"/>
              </a:ext>
            </a:extLst>
          </p:cNvPr>
          <p:cNvSpPr>
            <a:spLocks noGrp="1"/>
          </p:cNvSpPr>
          <p:nvPr>
            <p:ph type="title"/>
          </p:nvPr>
        </p:nvSpPr>
        <p:spPr>
          <a:xfrm>
            <a:off x="1088684" y="804519"/>
            <a:ext cx="7202456" cy="1049235"/>
          </a:xfrm>
        </p:spPr>
        <p:txBody>
          <a:bodyPr vert="horz" lIns="91440" tIns="45720" rIns="91440" bIns="45720" rtlCol="0" anchor="t">
            <a:normAutofit/>
          </a:bodyPr>
          <a:lstStyle/>
          <a:p>
            <a:pPr defTabSz="914400"/>
            <a:r>
              <a:rPr lang="en-US" dirty="0"/>
              <a:t>Director of Finance</a:t>
            </a:r>
            <a:br>
              <a:rPr lang="en-US" dirty="0"/>
            </a:br>
            <a:r>
              <a:rPr lang="en-US" dirty="0"/>
              <a:t>Steve Phillips</a:t>
            </a:r>
            <a:endParaRPr lang="en-US"/>
          </a:p>
        </p:txBody>
      </p:sp>
      <p:sp>
        <p:nvSpPr>
          <p:cNvPr id="6" name="TextBox 5">
            <a:extLst>
              <a:ext uri="{FF2B5EF4-FFF2-40B4-BE49-F238E27FC236}">
                <a16:creationId xmlns:a16="http://schemas.microsoft.com/office/drawing/2014/main" id="{AD10E066-B632-4C4B-8FD8-2E32002C7611}"/>
              </a:ext>
            </a:extLst>
          </p:cNvPr>
          <p:cNvSpPr txBox="1"/>
          <p:nvPr/>
        </p:nvSpPr>
        <p:spPr>
          <a:xfrm>
            <a:off x="1088683" y="2015733"/>
            <a:ext cx="3291840" cy="3566160"/>
          </a:xfrm>
          <a:prstGeom prst="rect">
            <a:avLst/>
          </a:prstGeom>
        </p:spPr>
        <p:txBody>
          <a:bodyPr vert="horz" lIns="91440" tIns="45720" rIns="91440" bIns="45720" rtlCol="0" anchor="t">
            <a:normAutofit fontScale="92500"/>
          </a:bodyPr>
          <a:lstStyle/>
          <a:p>
            <a:pPr marL="342900" marR="0" lvl="0" indent="-228600">
              <a:lnSpc>
                <a:spcPct val="110000"/>
              </a:lnSpc>
              <a:spcBef>
                <a:spcPts val="0"/>
              </a:spcBef>
              <a:spcAft>
                <a:spcPts val="600"/>
              </a:spcAft>
              <a:buClr>
                <a:schemeClr val="accent1"/>
              </a:buClr>
              <a:buSzPct val="100000"/>
              <a:buFont typeface="Arial" panose="020B0604020202020204" pitchFamily="34" charset="0"/>
              <a:buChar char="•"/>
            </a:pPr>
            <a:r>
              <a:rPr lang="en-US" sz="1400" dirty="0"/>
              <a:t>Has served as the Ocean Pines Association’s Director of Finance since January 2018</a:t>
            </a:r>
          </a:p>
          <a:p>
            <a:pPr marL="342900" marR="0" lvl="0" indent="-228600">
              <a:lnSpc>
                <a:spcPct val="110000"/>
              </a:lnSpc>
              <a:spcBef>
                <a:spcPts val="0"/>
              </a:spcBef>
              <a:spcAft>
                <a:spcPts val="600"/>
              </a:spcAft>
              <a:buClr>
                <a:schemeClr val="accent1"/>
              </a:buClr>
              <a:buSzPct val="100000"/>
              <a:buFont typeface="Arial" panose="020B0604020202020204" pitchFamily="34" charset="0"/>
              <a:buChar char="•"/>
            </a:pPr>
            <a:r>
              <a:rPr lang="en-US" sz="1400" dirty="0"/>
              <a:t>Accounting and Finance professional with for-profit experience in a Fortune 100 and a Fortune 500 company</a:t>
            </a:r>
          </a:p>
          <a:p>
            <a:pPr marL="342900" marR="0" lvl="0" indent="-228600">
              <a:lnSpc>
                <a:spcPct val="110000"/>
              </a:lnSpc>
              <a:spcBef>
                <a:spcPts val="0"/>
              </a:spcBef>
              <a:spcAft>
                <a:spcPts val="600"/>
              </a:spcAft>
              <a:buClr>
                <a:schemeClr val="accent1"/>
              </a:buClr>
              <a:buSzPct val="100000"/>
              <a:buFont typeface="Arial" panose="020B0604020202020204" pitchFamily="34" charset="0"/>
              <a:buChar char="•"/>
            </a:pPr>
            <a:r>
              <a:rPr lang="en-US" sz="1400" dirty="0"/>
              <a:t>Extensive not-for-profit experience, along with three years in public accounting.</a:t>
            </a:r>
          </a:p>
          <a:p>
            <a:pPr marL="342900" marR="0" lvl="0" indent="-228600">
              <a:lnSpc>
                <a:spcPct val="110000"/>
              </a:lnSpc>
              <a:spcBef>
                <a:spcPts val="0"/>
              </a:spcBef>
              <a:spcAft>
                <a:spcPts val="600"/>
              </a:spcAft>
              <a:buClr>
                <a:schemeClr val="accent1"/>
              </a:buClr>
              <a:buSzPct val="100000"/>
              <a:buFont typeface="Arial" panose="020B0604020202020204" pitchFamily="34" charset="0"/>
              <a:buChar char="•"/>
            </a:pPr>
            <a:r>
              <a:rPr lang="en-US" sz="1400" dirty="0"/>
              <a:t>CPA certified in the state of Maryland</a:t>
            </a:r>
          </a:p>
          <a:p>
            <a:pPr marL="342900" marR="0" lvl="0" indent="-228600">
              <a:lnSpc>
                <a:spcPct val="110000"/>
              </a:lnSpc>
              <a:spcBef>
                <a:spcPts val="0"/>
              </a:spcBef>
              <a:spcAft>
                <a:spcPts val="600"/>
              </a:spcAft>
              <a:buClr>
                <a:schemeClr val="accent1"/>
              </a:buClr>
              <a:buSzPct val="100000"/>
              <a:buFont typeface="Arial" panose="020B0604020202020204" pitchFamily="34" charset="0"/>
              <a:buChar char="•"/>
            </a:pPr>
            <a:r>
              <a:rPr lang="en-US" sz="1400" dirty="0"/>
              <a:t>MBA in Finance from Johns Hopkins University</a:t>
            </a:r>
          </a:p>
          <a:p>
            <a:pPr marL="342900" marR="0" lvl="0" indent="-228600">
              <a:lnSpc>
                <a:spcPct val="110000"/>
              </a:lnSpc>
              <a:spcBef>
                <a:spcPts val="0"/>
              </a:spcBef>
              <a:spcAft>
                <a:spcPts val="600"/>
              </a:spcAft>
              <a:buClr>
                <a:schemeClr val="accent1"/>
              </a:buClr>
              <a:buSzPct val="100000"/>
              <a:buFont typeface="Arial" panose="020B0604020202020204" pitchFamily="34" charset="0"/>
              <a:buChar char="•"/>
            </a:pPr>
            <a:r>
              <a:rPr lang="en-US" sz="1400" dirty="0"/>
              <a:t>BBA in Accounting from Loyola University in Maryland</a:t>
            </a:r>
          </a:p>
        </p:txBody>
      </p:sp>
      <p:grpSp>
        <p:nvGrpSpPr>
          <p:cNvPr id="41" name="Group 40">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2367" y="2012810"/>
            <a:ext cx="3711494" cy="3453535"/>
            <a:chOff x="7807230" y="2012810"/>
            <a:chExt cx="3251252" cy="3459865"/>
          </a:xfrm>
        </p:grpSpPr>
        <p:sp>
          <p:nvSpPr>
            <p:cNvPr id="42" name="Rectangle 41">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A person sitting in a chair&#10;&#10;Description automatically generated with medium confidence">
            <a:extLst>
              <a:ext uri="{FF2B5EF4-FFF2-40B4-BE49-F238E27FC236}">
                <a16:creationId xmlns:a16="http://schemas.microsoft.com/office/drawing/2014/main" id="{495FE04D-73AE-4798-B495-7186C82DEB5F}"/>
              </a:ext>
            </a:extLst>
          </p:cNvPr>
          <p:cNvPicPr>
            <a:picLocks noChangeAspect="1"/>
          </p:cNvPicPr>
          <p:nvPr/>
        </p:nvPicPr>
        <p:blipFill rotWithShape="1">
          <a:blip r:embed="rId2">
            <a:extLst>
              <a:ext uri="{28A0092B-C50C-407E-A947-70E740481C1C}">
                <a14:useLocalDpi xmlns:a14="http://schemas.microsoft.com/office/drawing/2010/main" val="0"/>
              </a:ext>
            </a:extLst>
          </a:blip>
          <a:srcRect l="26700" r="204" b="3"/>
          <a:stretch/>
        </p:blipFill>
        <p:spPr>
          <a:xfrm>
            <a:off x="4707942" y="2174242"/>
            <a:ext cx="3460404" cy="3124351"/>
          </a:xfrm>
          <a:prstGeom prst="rect">
            <a:avLst/>
          </a:prstGeom>
        </p:spPr>
      </p:pic>
    </p:spTree>
    <p:extLst>
      <p:ext uri="{BB962C8B-B14F-4D97-AF65-F5344CB8AC3E}">
        <p14:creationId xmlns:p14="http://schemas.microsoft.com/office/powerpoint/2010/main" val="22266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FEEC-2161-405D-8A61-883676D4D6FA}"/>
              </a:ext>
            </a:extLst>
          </p:cNvPr>
          <p:cNvSpPr>
            <a:spLocks noGrp="1"/>
          </p:cNvSpPr>
          <p:nvPr>
            <p:ph type="title"/>
          </p:nvPr>
        </p:nvSpPr>
        <p:spPr/>
        <p:txBody>
          <a:bodyPr/>
          <a:lstStyle/>
          <a:p>
            <a:r>
              <a:rPr lang="en-US" dirty="0" err="1"/>
              <a:t>Dma</a:t>
            </a:r>
            <a:r>
              <a:rPr lang="en-US" dirty="0"/>
              <a:t> reserve study</a:t>
            </a:r>
          </a:p>
        </p:txBody>
      </p:sp>
      <p:sp>
        <p:nvSpPr>
          <p:cNvPr id="3" name="Content Placeholder 2">
            <a:extLst>
              <a:ext uri="{FF2B5EF4-FFF2-40B4-BE49-F238E27FC236}">
                <a16:creationId xmlns:a16="http://schemas.microsoft.com/office/drawing/2014/main" id="{57FE79D7-C9FC-4C1F-B542-E098745B6EA0}"/>
              </a:ext>
            </a:extLst>
          </p:cNvPr>
          <p:cNvSpPr>
            <a:spLocks noGrp="1"/>
          </p:cNvSpPr>
          <p:nvPr>
            <p:ph idx="1"/>
          </p:nvPr>
        </p:nvSpPr>
        <p:spPr/>
        <p:txBody>
          <a:bodyPr/>
          <a:lstStyle/>
          <a:p>
            <a:r>
              <a:rPr lang="en-US" dirty="0"/>
              <a:t>Draft reports distributed to department heads</a:t>
            </a:r>
          </a:p>
          <a:p>
            <a:r>
              <a:rPr lang="en-US" dirty="0"/>
              <a:t>Department head review to take place during first 2 weeks of August</a:t>
            </a:r>
          </a:p>
          <a:p>
            <a:r>
              <a:rPr lang="en-US" dirty="0"/>
              <a:t>Report review with Doug Green from DMA to be held mid to late August</a:t>
            </a:r>
          </a:p>
          <a:p>
            <a:r>
              <a:rPr lang="en-US" dirty="0"/>
              <a:t>B&amp;F working session likely to take place at August meeting</a:t>
            </a:r>
          </a:p>
          <a:p>
            <a:r>
              <a:rPr lang="en-US" dirty="0"/>
              <a:t>Board presentation likely to take place in September</a:t>
            </a:r>
          </a:p>
        </p:txBody>
      </p:sp>
      <p:sp>
        <p:nvSpPr>
          <p:cNvPr id="4" name="Date Placeholder 3">
            <a:extLst>
              <a:ext uri="{FF2B5EF4-FFF2-40B4-BE49-F238E27FC236}">
                <a16:creationId xmlns:a16="http://schemas.microsoft.com/office/drawing/2014/main" id="{B48D4F5B-B424-433F-BB0C-1E2BC51A6901}"/>
              </a:ext>
            </a:extLst>
          </p:cNvPr>
          <p:cNvSpPr>
            <a:spLocks noGrp="1"/>
          </p:cNvSpPr>
          <p:nvPr>
            <p:ph type="dt" sz="half" idx="10"/>
          </p:nvPr>
        </p:nvSpPr>
        <p:spPr/>
        <p:txBody>
          <a:bodyPr/>
          <a:lstStyle/>
          <a:p>
            <a:fld id="{0C304C30-85AE-4A92-984D-60C6A1DBFA42}" type="datetime1">
              <a:rPr lang="en-US" smtClean="0"/>
              <a:t>7/21/2021</a:t>
            </a:fld>
            <a:endParaRPr lang="en-US"/>
          </a:p>
        </p:txBody>
      </p:sp>
    </p:spTree>
    <p:extLst>
      <p:ext uri="{BB962C8B-B14F-4D97-AF65-F5344CB8AC3E}">
        <p14:creationId xmlns:p14="http://schemas.microsoft.com/office/powerpoint/2010/main" val="2718827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7B62-77DE-43B9-92E9-CB429C95C4A4}"/>
              </a:ext>
            </a:extLst>
          </p:cNvPr>
          <p:cNvSpPr>
            <a:spLocks noGrp="1"/>
          </p:cNvSpPr>
          <p:nvPr>
            <p:ph type="title"/>
          </p:nvPr>
        </p:nvSpPr>
        <p:spPr/>
        <p:txBody>
          <a:bodyPr/>
          <a:lstStyle/>
          <a:p>
            <a:r>
              <a:rPr lang="en-US" dirty="0"/>
              <a:t>FY21 AUDIT</a:t>
            </a:r>
          </a:p>
        </p:txBody>
      </p:sp>
      <p:sp>
        <p:nvSpPr>
          <p:cNvPr id="3" name="Content Placeholder 2">
            <a:extLst>
              <a:ext uri="{FF2B5EF4-FFF2-40B4-BE49-F238E27FC236}">
                <a16:creationId xmlns:a16="http://schemas.microsoft.com/office/drawing/2014/main" id="{ECB4577A-9100-4A03-8E70-58BD7A0A99F3}"/>
              </a:ext>
            </a:extLst>
          </p:cNvPr>
          <p:cNvSpPr>
            <a:spLocks noGrp="1"/>
          </p:cNvSpPr>
          <p:nvPr>
            <p:ph idx="1"/>
          </p:nvPr>
        </p:nvSpPr>
        <p:spPr/>
        <p:txBody>
          <a:bodyPr/>
          <a:lstStyle/>
          <a:p>
            <a:r>
              <a:rPr lang="en-US" dirty="0"/>
              <a:t>TGM was awarded contract and performing audit procedures for FY22</a:t>
            </a:r>
          </a:p>
          <a:p>
            <a:r>
              <a:rPr lang="en-US" dirty="0"/>
              <a:t>No significant adjustments – surplus reported internally is accurate</a:t>
            </a:r>
          </a:p>
          <a:p>
            <a:r>
              <a:rPr lang="en-US" dirty="0"/>
              <a:t>Final report will likely be issued later this week or early next week</a:t>
            </a:r>
          </a:p>
          <a:p>
            <a:r>
              <a:rPr lang="en-US" dirty="0"/>
              <a:t>TGM will be represented at annual meeting to discuss details</a:t>
            </a:r>
          </a:p>
          <a:p>
            <a:endParaRPr lang="en-US" dirty="0"/>
          </a:p>
        </p:txBody>
      </p:sp>
      <p:sp>
        <p:nvSpPr>
          <p:cNvPr id="4" name="Date Placeholder 3">
            <a:extLst>
              <a:ext uri="{FF2B5EF4-FFF2-40B4-BE49-F238E27FC236}">
                <a16:creationId xmlns:a16="http://schemas.microsoft.com/office/drawing/2014/main" id="{04AF8E41-64B8-4C64-AE65-32329DA4E2CE}"/>
              </a:ext>
            </a:extLst>
          </p:cNvPr>
          <p:cNvSpPr>
            <a:spLocks noGrp="1"/>
          </p:cNvSpPr>
          <p:nvPr>
            <p:ph type="dt" sz="half" idx="10"/>
          </p:nvPr>
        </p:nvSpPr>
        <p:spPr/>
        <p:txBody>
          <a:bodyPr/>
          <a:lstStyle/>
          <a:p>
            <a:fld id="{0C304C30-85AE-4A92-984D-60C6A1DBFA42}" type="datetime1">
              <a:rPr lang="en-US" smtClean="0"/>
              <a:t>7/21/2021</a:t>
            </a:fld>
            <a:endParaRPr lang="en-US"/>
          </a:p>
        </p:txBody>
      </p:sp>
    </p:spTree>
    <p:extLst>
      <p:ext uri="{BB962C8B-B14F-4D97-AF65-F5344CB8AC3E}">
        <p14:creationId xmlns:p14="http://schemas.microsoft.com/office/powerpoint/2010/main" val="2053881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38900" y="2055741"/>
            <a:ext cx="3113479" cy="2374516"/>
          </a:xfrm>
        </p:spPr>
        <p:txBody>
          <a:bodyPr vert="horz" lIns="91440" tIns="45720" rIns="91440" bIns="0" rtlCol="0" anchor="b">
            <a:normAutofit/>
          </a:bodyPr>
          <a:lstStyle/>
          <a:p>
            <a:pPr defTabSz="914400"/>
            <a:r>
              <a:rPr lang="en-US" sz="3600" dirty="0"/>
              <a:t>Treasurer’s Report - </a:t>
            </a:r>
            <a:br>
              <a:rPr lang="en-US" sz="3600" dirty="0"/>
            </a:br>
            <a:r>
              <a:rPr lang="en-US" sz="3600" dirty="0"/>
              <a:t>Doug Parks</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21" y="1430056"/>
            <a:ext cx="3720332" cy="3411816"/>
          </a:xfrm>
          <a:prstGeom prst="rect">
            <a:avLst/>
          </a:prstGeom>
        </p:spPr>
      </p:pic>
      <p:sp>
        <p:nvSpPr>
          <p:cNvPr id="3" name="Date Placeholder 2">
            <a:extLst>
              <a:ext uri="{FF2B5EF4-FFF2-40B4-BE49-F238E27FC236}">
                <a16:creationId xmlns:a16="http://schemas.microsoft.com/office/drawing/2014/main" id="{4D83D569-70C2-4F2C-9C84-BA9AF41FCF2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F47A9-070C-43D7-94EB-B1013A7718CF}"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7/21/2021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7541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607500" y="447188"/>
            <a:ext cx="7928998" cy="9704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Light" panose="020F0302020204030204"/>
                <a:ea typeface="+mn-ea"/>
                <a:cs typeface="+mn-cs"/>
              </a:rPr>
              <a:t>Cash &amp; Short-Term Investments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sng" strike="noStrike" kern="1200" cap="none" spc="0" normalizeH="0" baseline="0" noProof="0" dirty="0">
                <a:ln>
                  <a:noFill/>
                </a:ln>
                <a:solidFill>
                  <a:prstClr val="black"/>
                </a:solidFill>
                <a:effectLst/>
                <a:uLnTx/>
                <a:uFillTx/>
                <a:latin typeface="Calibri Light" panose="020F0302020204030204"/>
                <a:ea typeface="+mn-ea"/>
                <a:cs typeface="+mn-cs"/>
              </a:rPr>
              <a:t>Activity for Month of </a:t>
            </a:r>
            <a:r>
              <a:rPr lang="en-US" sz="2500" b="1" u="sng" dirty="0">
                <a:solidFill>
                  <a:prstClr val="black"/>
                </a:solidFill>
                <a:latin typeface="Calibri Light" panose="020F0302020204030204"/>
              </a:rPr>
              <a:t>May</a:t>
            </a:r>
            <a:endParaRPr kumimoji="0" lang="en-US" sz="2500" b="1" i="0" u="none" strike="noStrike" kern="1200" cap="none" spc="0" normalizeH="0" baseline="0" noProof="0" dirty="0">
              <a:ln>
                <a:noFill/>
              </a:ln>
              <a:solidFill>
                <a:srgbClr val="FEFEFE"/>
              </a:solidFill>
              <a:effectLst/>
              <a:uLnTx/>
              <a:uFillTx/>
              <a:latin typeface="Calibri Light" panose="020F0302020204030204"/>
              <a:ea typeface="+mn-ea"/>
              <a:cs typeface="+mn-cs"/>
            </a:endParaRPr>
          </a:p>
        </p:txBody>
      </p:sp>
      <p:sp>
        <p:nvSpPr>
          <p:cNvPr id="4" name="Content Placeholder 2"/>
          <p:cNvSpPr txBox="1">
            <a:spLocks/>
          </p:cNvSpPr>
          <p:nvPr/>
        </p:nvSpPr>
        <p:spPr>
          <a:xfrm>
            <a:off x="213440" y="1682205"/>
            <a:ext cx="4715611" cy="4297680"/>
          </a:xfrm>
          <a:prstGeom prst="rect">
            <a:avLst/>
          </a:prstGeom>
        </p:spPr>
        <p:txBody>
          <a:bodyPr vert="horz" lIns="91440" tIns="45720" rIns="91440" bIns="4572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Laddered Investment Rate of Return on CDAR’s for May Approx. </a:t>
            </a:r>
            <a:r>
              <a:rPr lang="en-US" sz="1800" dirty="0">
                <a:solidFill>
                  <a:prstClr val="black"/>
                </a:solidFill>
                <a:latin typeface="Calibri" panose="020F0502020204030204"/>
              </a:rPr>
              <a:t>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.85%</a:t>
            </a:r>
          </a:p>
          <a:p>
            <a:pPr marL="349250" marR="0" lvl="0" indent="-3492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of May 31, 2021, the Association had approx. $16.4 million in cash</a:t>
            </a:r>
          </a:p>
          <a:p>
            <a:pPr marL="685800" marR="0" lvl="1" indent="-3365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Approx. $9.5 million invested in CDAR’s, fully FDIC insured</a:t>
            </a:r>
          </a:p>
          <a:p>
            <a:pPr marL="685800" marR="0" lvl="1" indent="-3365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Approx. $6</a:t>
            </a:r>
            <a:r>
              <a:rPr lang="en-US" sz="1800" dirty="0">
                <a:solidFill>
                  <a:prstClr val="black"/>
                </a:solidFill>
                <a:latin typeface="Calibri" panose="020F0502020204030204"/>
              </a:rPr>
              <a:t>.9</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million in Money Market, and other operating accounts, fully insured</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4222" y="2126340"/>
            <a:ext cx="3716338" cy="3716338"/>
          </a:xfrm>
          <a:prstGeom prst="roundRect">
            <a:avLst>
              <a:gd name="adj" fmla="val 3876"/>
            </a:avLst>
          </a:prstGeom>
          <a:ln>
            <a:solidFill>
              <a:schemeClr val="accent1"/>
            </a:solidFill>
          </a:ln>
          <a:effectLst/>
        </p:spPr>
      </p:pic>
      <p:sp>
        <p:nvSpPr>
          <p:cNvPr id="3" name="Date Placeholder 2">
            <a:extLst>
              <a:ext uri="{FF2B5EF4-FFF2-40B4-BE49-F238E27FC236}">
                <a16:creationId xmlns:a16="http://schemas.microsoft.com/office/drawing/2014/main" id="{B6395683-DA9F-4337-973D-F703422604E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1C72-7C53-41CB-9B6F-47F39C7C8336}"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7/21/2021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193320" y="327570"/>
            <a:ext cx="7019502" cy="589220"/>
          </a:xfrm>
        </p:spPr>
        <p:txBody>
          <a:bodyPr>
            <a:noAutofit/>
          </a:bodyPr>
          <a:lstStyle/>
          <a:p>
            <a:pPr algn="ctr"/>
            <a:r>
              <a:rPr lang="en-US" sz="3600" dirty="0">
                <a:latin typeface="Franklin Gothic Medium" panose="020B0603020102020204" pitchFamily="34" charset="0"/>
              </a:rPr>
              <a:t>Unaudited Reserves may 2021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95795" y="2059198"/>
          <a:ext cx="8987246" cy="3850296"/>
        </p:xfrm>
        <a:graphic>
          <a:graphicData uri="http://schemas.openxmlformats.org/drawingml/2006/table">
            <a:tbl>
              <a:tblPr firstRow="1" bandRow="1">
                <a:tableStyleId>{5C22544A-7EE6-4342-B048-85BDC9FD1C3A}</a:tableStyleId>
              </a:tblPr>
              <a:tblGrid>
                <a:gridCol w="2199577">
                  <a:extLst>
                    <a:ext uri="{9D8B030D-6E8A-4147-A177-3AD203B41FA5}">
                      <a16:colId xmlns:a16="http://schemas.microsoft.com/office/drawing/2014/main" val="1394482498"/>
                    </a:ext>
                  </a:extLst>
                </a:gridCol>
                <a:gridCol w="1194448">
                  <a:extLst>
                    <a:ext uri="{9D8B030D-6E8A-4147-A177-3AD203B41FA5}">
                      <a16:colId xmlns:a16="http://schemas.microsoft.com/office/drawing/2014/main" val="3016120161"/>
                    </a:ext>
                  </a:extLst>
                </a:gridCol>
                <a:gridCol w="1384184">
                  <a:extLst>
                    <a:ext uri="{9D8B030D-6E8A-4147-A177-3AD203B41FA5}">
                      <a16:colId xmlns:a16="http://schemas.microsoft.com/office/drawing/2014/main" val="3864248913"/>
                    </a:ext>
                  </a:extLst>
                </a:gridCol>
                <a:gridCol w="1237796">
                  <a:extLst>
                    <a:ext uri="{9D8B030D-6E8A-4147-A177-3AD203B41FA5}">
                      <a16:colId xmlns:a16="http://schemas.microsoft.com/office/drawing/2014/main" val="963910479"/>
                    </a:ext>
                  </a:extLst>
                </a:gridCol>
                <a:gridCol w="1186622">
                  <a:extLst>
                    <a:ext uri="{9D8B030D-6E8A-4147-A177-3AD203B41FA5}">
                      <a16:colId xmlns:a16="http://schemas.microsoft.com/office/drawing/2014/main" val="2806363114"/>
                    </a:ext>
                  </a:extLst>
                </a:gridCol>
                <a:gridCol w="1006679">
                  <a:extLst>
                    <a:ext uri="{9D8B030D-6E8A-4147-A177-3AD203B41FA5}">
                      <a16:colId xmlns:a16="http://schemas.microsoft.com/office/drawing/2014/main" val="2625739660"/>
                    </a:ext>
                  </a:extLst>
                </a:gridCol>
                <a:gridCol w="777940">
                  <a:extLst>
                    <a:ext uri="{9D8B030D-6E8A-4147-A177-3AD203B41FA5}">
                      <a16:colId xmlns:a16="http://schemas.microsoft.com/office/drawing/2014/main" val="2085935011"/>
                    </a:ext>
                  </a:extLst>
                </a:gridCol>
              </a:tblGrid>
              <a:tr h="543990">
                <a:tc>
                  <a:txBody>
                    <a:bodyPr/>
                    <a:lstStyle/>
                    <a:p>
                      <a:endParaRPr lang="en-US" dirty="0">
                        <a:latin typeface="Franklin Gothic Medium" panose="020B0603020102020204" pitchFamily="34" charset="0"/>
                      </a:endParaRPr>
                    </a:p>
                  </a:txBody>
                  <a:tcPr marL="68580" marR="68580"/>
                </a:tc>
                <a:tc>
                  <a:txBody>
                    <a:bodyPr/>
                    <a:lstStyle/>
                    <a:p>
                      <a:pPr algn="ctr"/>
                      <a:r>
                        <a:rPr lang="en-US" sz="2100" dirty="0" err="1">
                          <a:latin typeface="Franklin Gothic Medium" panose="020B0603020102020204" pitchFamily="34" charset="0"/>
                        </a:rPr>
                        <a:t>GeneralReplace</a:t>
                      </a:r>
                      <a:endParaRPr lang="en-US" sz="2100" dirty="0">
                        <a:latin typeface="Franklin Gothic Medium" panose="020B0603020102020204" pitchFamily="34" charset="0"/>
                      </a:endParaRPr>
                    </a:p>
                  </a:txBody>
                  <a:tcPr marL="68580" marR="68580" anchor="ctr"/>
                </a:tc>
                <a:tc>
                  <a:txBody>
                    <a:bodyPr/>
                    <a:lstStyle/>
                    <a:p>
                      <a:pPr algn="ctr"/>
                      <a:r>
                        <a:rPr lang="en-US" sz="2100" dirty="0">
                          <a:latin typeface="Franklin Gothic Medium" panose="020B0603020102020204" pitchFamily="34" charset="0"/>
                        </a:rPr>
                        <a:t>Bulkheads</a:t>
                      </a:r>
                    </a:p>
                  </a:txBody>
                  <a:tcPr marL="68580" marR="68580" anchor="ctr"/>
                </a:tc>
                <a:tc>
                  <a:txBody>
                    <a:bodyPr/>
                    <a:lstStyle/>
                    <a:p>
                      <a:pPr algn="ctr"/>
                      <a:r>
                        <a:rPr lang="en-US" sz="2100" dirty="0">
                          <a:latin typeface="Franklin Gothic Medium" panose="020B0603020102020204" pitchFamily="34" charset="0"/>
                        </a:rPr>
                        <a:t>Roads</a:t>
                      </a:r>
                    </a:p>
                  </a:txBody>
                  <a:tcPr marL="68580" marR="68580" anchor="ctr"/>
                </a:tc>
                <a:tc>
                  <a:txBody>
                    <a:bodyPr/>
                    <a:lstStyle/>
                    <a:p>
                      <a:pPr algn="ctr"/>
                      <a:r>
                        <a:rPr lang="en-US" sz="2100" dirty="0">
                          <a:latin typeface="Franklin Gothic Medium" panose="020B0603020102020204" pitchFamily="34" charset="0"/>
                        </a:rPr>
                        <a:t>Drainage</a:t>
                      </a:r>
                    </a:p>
                  </a:txBody>
                  <a:tcPr marL="68580" marR="68580" anchor="ctr"/>
                </a:tc>
                <a:tc>
                  <a:txBody>
                    <a:bodyPr/>
                    <a:lstStyle/>
                    <a:p>
                      <a:pPr algn="ctr"/>
                      <a:r>
                        <a:rPr lang="en-US" sz="2100" dirty="0">
                          <a:latin typeface="Franklin Gothic Medium" panose="020B0603020102020204" pitchFamily="34" charset="0"/>
                        </a:rPr>
                        <a:t>New Capital</a:t>
                      </a:r>
                    </a:p>
                  </a:txBody>
                  <a:tcPr marL="68580" marR="68580" anchor="ctr"/>
                </a:tc>
                <a:tc>
                  <a:txBody>
                    <a:bodyPr/>
                    <a:lstStyle/>
                    <a:p>
                      <a:pPr algn="ctr"/>
                      <a:r>
                        <a:rPr lang="en-US" sz="2100" dirty="0">
                          <a:latin typeface="Franklin Gothic Medium" panose="020B0603020102020204" pitchFamily="34" charset="0"/>
                        </a:rPr>
                        <a:t>Total</a:t>
                      </a:r>
                    </a:p>
                  </a:txBody>
                  <a:tcPr marL="68580" marR="68580" anchor="ctr"/>
                </a:tc>
                <a:extLst>
                  <a:ext uri="{0D108BD9-81ED-4DB2-BD59-A6C34878D82A}">
                    <a16:rowId xmlns:a16="http://schemas.microsoft.com/office/drawing/2014/main" val="3190847527"/>
                  </a:ext>
                </a:extLst>
              </a:tr>
              <a:tr h="604434">
                <a:tc>
                  <a:txBody>
                    <a:bodyPr/>
                    <a:lstStyle/>
                    <a:p>
                      <a:r>
                        <a:rPr lang="en-US" sz="2000" b="1" dirty="0">
                          <a:latin typeface="Franklin Gothic Medium" panose="020B0603020102020204" pitchFamily="34" charset="0"/>
                        </a:rPr>
                        <a:t>4/30/21 Balance</a:t>
                      </a:r>
                    </a:p>
                  </a:txBody>
                  <a:tcPr marL="68580" marR="68580" anchor="ctr"/>
                </a:tc>
                <a:tc>
                  <a:txBody>
                    <a:bodyPr/>
                    <a:lstStyle/>
                    <a:p>
                      <a:pPr algn="ctr"/>
                      <a:r>
                        <a:rPr lang="en-US" sz="2000" b="1" dirty="0">
                          <a:latin typeface="Franklin Gothic Medium" panose="020B0603020102020204" pitchFamily="34" charset="0"/>
                        </a:rPr>
                        <a:t>$3.9</a:t>
                      </a:r>
                    </a:p>
                  </a:txBody>
                  <a:tcPr marL="68580" marR="68580" anchor="ctr"/>
                </a:tc>
                <a:tc>
                  <a:txBody>
                    <a:bodyPr/>
                    <a:lstStyle/>
                    <a:p>
                      <a:pPr algn="ctr"/>
                      <a:r>
                        <a:rPr lang="en-US" sz="2000" b="1" dirty="0">
                          <a:latin typeface="Franklin Gothic Medium" panose="020B0603020102020204" pitchFamily="34" charset="0"/>
                        </a:rPr>
                        <a:t>$1.0</a:t>
                      </a:r>
                    </a:p>
                  </a:txBody>
                  <a:tcPr marL="68580" marR="68580" anchor="ctr"/>
                </a:tc>
                <a:tc>
                  <a:txBody>
                    <a:bodyPr/>
                    <a:lstStyle/>
                    <a:p>
                      <a:pPr algn="ctr"/>
                      <a:r>
                        <a:rPr lang="en-US" sz="2000" b="1" dirty="0">
                          <a:latin typeface="Franklin Gothic Medium" panose="020B0603020102020204" pitchFamily="34" charset="0"/>
                        </a:rPr>
                        <a:t>$0.2</a:t>
                      </a:r>
                    </a:p>
                  </a:txBody>
                  <a:tcPr marL="68580" marR="68580" anchor="ctr"/>
                </a:tc>
                <a:tc>
                  <a:txBody>
                    <a:bodyPr/>
                    <a:lstStyle/>
                    <a:p>
                      <a:pPr algn="ctr"/>
                      <a:r>
                        <a:rPr lang="en-US" sz="2000" b="1" dirty="0">
                          <a:latin typeface="Franklin Gothic Medium" panose="020B0603020102020204" pitchFamily="34" charset="0"/>
                        </a:rPr>
                        <a:t>$0.5</a:t>
                      </a:r>
                    </a:p>
                  </a:txBody>
                  <a:tcPr marL="68580" marR="68580" anchor="ctr"/>
                </a:tc>
                <a:tc>
                  <a:txBody>
                    <a:bodyPr/>
                    <a:lstStyle/>
                    <a:p>
                      <a:pPr algn="ctr"/>
                      <a:r>
                        <a:rPr lang="en-US" sz="2000" b="1" dirty="0">
                          <a:latin typeface="Franklin Gothic Medium" panose="020B0603020102020204" pitchFamily="34" charset="0"/>
                        </a:rPr>
                        <a:t>$0.1</a:t>
                      </a:r>
                    </a:p>
                  </a:txBody>
                  <a:tcPr marL="68580" marR="68580" anchor="ctr"/>
                </a:tc>
                <a:tc>
                  <a:txBody>
                    <a:bodyPr/>
                    <a:lstStyle/>
                    <a:p>
                      <a:pPr algn="ctr"/>
                      <a:r>
                        <a:rPr lang="en-US" sz="2000" b="1" dirty="0">
                          <a:latin typeface="Franklin Gothic Medium" panose="020B0603020102020204" pitchFamily="34" charset="0"/>
                        </a:rPr>
                        <a:t>$5.7</a:t>
                      </a:r>
                    </a:p>
                  </a:txBody>
                  <a:tcPr marL="68580" marR="68580" anchor="ctr"/>
                </a:tc>
                <a:extLst>
                  <a:ext uri="{0D108BD9-81ED-4DB2-BD59-A6C34878D82A}">
                    <a16:rowId xmlns:a16="http://schemas.microsoft.com/office/drawing/2014/main" val="2939790926"/>
                  </a:ext>
                </a:extLst>
              </a:tr>
              <a:tr h="604434">
                <a:tc>
                  <a:txBody>
                    <a:bodyPr/>
                    <a:lstStyle/>
                    <a:p>
                      <a:r>
                        <a:rPr lang="en-US" sz="2000" dirty="0">
                          <a:latin typeface="Franklin Gothic Medium" panose="020B0603020102020204" pitchFamily="34" charset="0"/>
                        </a:rPr>
                        <a:t>Contributions/</a:t>
                      </a:r>
                    </a:p>
                    <a:p>
                      <a:r>
                        <a:rPr lang="en-US" sz="2000" dirty="0">
                          <a:latin typeface="Franklin Gothic Medium" panose="020B0603020102020204" pitchFamily="34" charset="0"/>
                        </a:rPr>
                        <a:t>Interest</a:t>
                      </a:r>
                    </a:p>
                  </a:txBody>
                  <a:tcPr marL="68580" marR="68580" anchor="ctr"/>
                </a:tc>
                <a:tc>
                  <a:txBody>
                    <a:bodyPr/>
                    <a:lstStyle/>
                    <a:p>
                      <a:pPr algn="ctr"/>
                      <a:r>
                        <a:rPr lang="en-US" sz="2000" dirty="0">
                          <a:latin typeface="Franklin Gothic Medium" panose="020B0603020102020204" pitchFamily="34" charset="0"/>
                        </a:rPr>
                        <a:t>  1.6</a:t>
                      </a:r>
                    </a:p>
                  </a:txBody>
                  <a:tcPr marL="68580" marR="68580" anchor="ctr"/>
                </a:tc>
                <a:tc>
                  <a:txBody>
                    <a:bodyPr/>
                    <a:lstStyle/>
                    <a:p>
                      <a:pPr algn="ctr"/>
                      <a:r>
                        <a:rPr lang="en-US" sz="2000" dirty="0">
                          <a:latin typeface="Franklin Gothic Medium" panose="020B0603020102020204" pitchFamily="34" charset="0"/>
                        </a:rPr>
                        <a:t>  1.1</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0.2</a:t>
                      </a:r>
                    </a:p>
                  </a:txBody>
                  <a:tcPr marL="68580" marR="68580" anchor="ctr"/>
                </a:tc>
                <a:tc>
                  <a:txBody>
                    <a:bodyPr/>
                    <a:lstStyle/>
                    <a:p>
                      <a:pPr algn="ctr"/>
                      <a:r>
                        <a:rPr lang="en-US" sz="2000" dirty="0">
                          <a:latin typeface="Franklin Gothic Medium" panose="020B0603020102020204" pitchFamily="34" charset="0"/>
                        </a:rPr>
                        <a:t> 2.9</a:t>
                      </a:r>
                    </a:p>
                  </a:txBody>
                  <a:tcPr marL="68580" marR="68580" anchor="ctr"/>
                </a:tc>
                <a:extLst>
                  <a:ext uri="{0D108BD9-81ED-4DB2-BD59-A6C34878D82A}">
                    <a16:rowId xmlns:a16="http://schemas.microsoft.com/office/drawing/2014/main" val="823467776"/>
                  </a:ext>
                </a:extLst>
              </a:tr>
              <a:tr h="604434">
                <a:tc>
                  <a:txBody>
                    <a:bodyPr/>
                    <a:lstStyle/>
                    <a:p>
                      <a:r>
                        <a:rPr lang="en-US" sz="2000" dirty="0">
                          <a:latin typeface="Franklin Gothic Medium" panose="020B0603020102020204" pitchFamily="34" charset="0"/>
                        </a:rPr>
                        <a:t>Casino Funds</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0.3</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0.3</a:t>
                      </a:r>
                    </a:p>
                  </a:txBody>
                  <a:tcPr marL="68580" marR="68580" anchor="ctr"/>
                </a:tc>
                <a:extLst>
                  <a:ext uri="{0D108BD9-81ED-4DB2-BD59-A6C34878D82A}">
                    <a16:rowId xmlns:a16="http://schemas.microsoft.com/office/drawing/2014/main" val="3199560772"/>
                  </a:ext>
                </a:extLst>
              </a:tr>
              <a:tr h="604434">
                <a:tc>
                  <a:txBody>
                    <a:bodyPr/>
                    <a:lstStyle/>
                    <a:p>
                      <a:r>
                        <a:rPr lang="en-US" sz="2000" dirty="0">
                          <a:latin typeface="Franklin Gothic Medium" panose="020B0603020102020204" pitchFamily="34" charset="0"/>
                        </a:rPr>
                        <a:t>Transfer (Spend)</a:t>
                      </a:r>
                    </a:p>
                  </a:txBody>
                  <a:tcPr marL="68580" marR="68580" anchor="ctr"/>
                </a:tc>
                <a:tc>
                  <a:txBody>
                    <a:bodyPr/>
                    <a:lstStyle/>
                    <a:p>
                      <a:pPr algn="ctr"/>
                      <a:r>
                        <a:rPr lang="en-US" sz="2000" dirty="0">
                          <a:latin typeface="Franklin Gothic Medium" panose="020B0603020102020204" pitchFamily="34" charset="0"/>
                        </a:rPr>
                        <a:t>  (0.1)</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(0.1)</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(0.2)</a:t>
                      </a:r>
                    </a:p>
                  </a:txBody>
                  <a:tcPr marL="68580" marR="68580" anchor="ctr"/>
                </a:tc>
                <a:extLst>
                  <a:ext uri="{0D108BD9-81ED-4DB2-BD59-A6C34878D82A}">
                    <a16:rowId xmlns:a16="http://schemas.microsoft.com/office/drawing/2014/main" val="2918661611"/>
                  </a:ext>
                </a:extLst>
              </a:tr>
              <a:tr h="604434">
                <a:tc>
                  <a:txBody>
                    <a:bodyPr/>
                    <a:lstStyle/>
                    <a:p>
                      <a:r>
                        <a:rPr lang="en-US" sz="2000" b="1" dirty="0">
                          <a:latin typeface="Franklin Gothic Medium" panose="020B0603020102020204" pitchFamily="34" charset="0"/>
                        </a:rPr>
                        <a:t>5/31/21 Balance</a:t>
                      </a:r>
                    </a:p>
                  </a:txBody>
                  <a:tcPr marL="68580" marR="68580" anchor="ctr"/>
                </a:tc>
                <a:tc>
                  <a:txBody>
                    <a:bodyPr/>
                    <a:lstStyle/>
                    <a:p>
                      <a:pPr algn="ctr"/>
                      <a:r>
                        <a:rPr lang="en-US" sz="2000" b="1" dirty="0">
                          <a:latin typeface="Franklin Gothic Medium" panose="020B0603020102020204" pitchFamily="34" charset="0"/>
                        </a:rPr>
                        <a:t>$5.4</a:t>
                      </a:r>
                    </a:p>
                  </a:txBody>
                  <a:tcPr marL="68580" marR="68580" anchor="ctr"/>
                </a:tc>
                <a:tc>
                  <a:txBody>
                    <a:bodyPr/>
                    <a:lstStyle/>
                    <a:p>
                      <a:pPr algn="ctr"/>
                      <a:r>
                        <a:rPr lang="en-US" sz="2000" b="1" dirty="0">
                          <a:latin typeface="Franklin Gothic Medium" panose="020B0603020102020204" pitchFamily="34" charset="0"/>
                        </a:rPr>
                        <a:t>$2.1</a:t>
                      </a:r>
                    </a:p>
                  </a:txBody>
                  <a:tcPr marL="68580" marR="68580" anchor="ctr"/>
                </a:tc>
                <a:tc>
                  <a:txBody>
                    <a:bodyPr/>
                    <a:lstStyle/>
                    <a:p>
                      <a:pPr algn="ctr"/>
                      <a:r>
                        <a:rPr lang="en-US" sz="2000" b="1" dirty="0">
                          <a:latin typeface="Franklin Gothic Medium" panose="020B0603020102020204" pitchFamily="34" charset="0"/>
                        </a:rPr>
                        <a:t>$0.2</a:t>
                      </a:r>
                    </a:p>
                  </a:txBody>
                  <a:tcPr marL="68580" marR="68580" anchor="ctr"/>
                </a:tc>
                <a:tc>
                  <a:txBody>
                    <a:bodyPr/>
                    <a:lstStyle/>
                    <a:p>
                      <a:pPr algn="ctr"/>
                      <a:r>
                        <a:rPr lang="en-US" sz="2000" b="1" dirty="0">
                          <a:latin typeface="Franklin Gothic Medium" panose="020B0603020102020204" pitchFamily="34" charset="0"/>
                        </a:rPr>
                        <a:t>$0.7</a:t>
                      </a:r>
                    </a:p>
                  </a:txBody>
                  <a:tcPr marL="68580" marR="68580" anchor="ctr"/>
                </a:tc>
                <a:tc>
                  <a:txBody>
                    <a:bodyPr/>
                    <a:lstStyle/>
                    <a:p>
                      <a:pPr algn="ctr"/>
                      <a:r>
                        <a:rPr lang="en-US" sz="2000" b="1" dirty="0">
                          <a:latin typeface="Franklin Gothic Medium" panose="020B0603020102020204" pitchFamily="34" charset="0"/>
                        </a:rPr>
                        <a:t>$0.3</a:t>
                      </a:r>
                    </a:p>
                  </a:txBody>
                  <a:tcPr marL="68580" marR="68580" anchor="ctr"/>
                </a:tc>
                <a:tc>
                  <a:txBody>
                    <a:bodyPr/>
                    <a:lstStyle/>
                    <a:p>
                      <a:pPr algn="ctr"/>
                      <a:r>
                        <a:rPr lang="en-US" sz="2000" b="1" dirty="0">
                          <a:latin typeface="Franklin Gothic Medium" panose="020B0603020102020204" pitchFamily="34" charset="0"/>
                        </a:rPr>
                        <a:t>$8.7</a:t>
                      </a:r>
                    </a:p>
                  </a:txBody>
                  <a:tcPr marL="68580" marR="68580" anchor="ctr"/>
                </a:tc>
                <a:extLst>
                  <a:ext uri="{0D108BD9-81ED-4DB2-BD59-A6C34878D82A}">
                    <a16:rowId xmlns:a16="http://schemas.microsoft.com/office/drawing/2014/main" val="1901422235"/>
                  </a:ext>
                </a:extLst>
              </a:tr>
            </a:tbl>
          </a:graphicData>
        </a:graphic>
      </p:graphicFrame>
      <p:sp>
        <p:nvSpPr>
          <p:cNvPr id="3" name="Date Placeholder 2">
            <a:extLst>
              <a:ext uri="{FF2B5EF4-FFF2-40B4-BE49-F238E27FC236}">
                <a16:creationId xmlns:a16="http://schemas.microsoft.com/office/drawing/2014/main" id="{9E5A1E26-C700-45E5-99B6-2161FE22CC8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D8BB-151F-4B2D-AA85-43F62EA6E6FE}"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7/21/2021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464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367903" y="226422"/>
            <a:ext cx="8408193" cy="584865"/>
          </a:xfrm>
        </p:spPr>
        <p:txBody>
          <a:bodyPr vert="horz" lIns="91440" tIns="45720" rIns="91440" bIns="45720" rtlCol="0" anchor="ctr">
            <a:normAutofit fontScale="90000"/>
          </a:bodyPr>
          <a:lstStyle/>
          <a:p>
            <a:pPr algn="ctr" defTabSz="914400"/>
            <a:r>
              <a:rPr lang="en-US" sz="2800" kern="1200" dirty="0">
                <a:latin typeface="+mj-lt"/>
                <a:ea typeface="+mj-ea"/>
                <a:cs typeface="+mj-cs"/>
              </a:rPr>
              <a:t>Reserves 5/31/21 unaudited estimate</a:t>
            </a:r>
            <a:br>
              <a:rPr lang="en-US" sz="2800" kern="1200" dirty="0">
                <a:latin typeface="+mj-lt"/>
                <a:ea typeface="+mj-ea"/>
                <a:cs typeface="+mj-cs"/>
              </a:rPr>
            </a:br>
            <a:r>
              <a:rPr lang="en-US" sz="2000" b="1" dirty="0">
                <a:solidFill>
                  <a:srgbClr val="000000"/>
                </a:solidFill>
                <a:latin typeface="Franklin Gothic Medium" panose="020B0603020102020204" pitchFamily="34" charset="0"/>
              </a:rPr>
              <a:t>(in </a:t>
            </a:r>
            <a:r>
              <a:rPr lang="en-US" sz="2000" b="1" dirty="0" err="1">
                <a:solidFill>
                  <a:srgbClr val="000000"/>
                </a:solidFill>
                <a:latin typeface="Franklin Gothic Medium" panose="020B0603020102020204" pitchFamily="34" charset="0"/>
              </a:rPr>
              <a:t>ooo’s</a:t>
            </a:r>
            <a:r>
              <a:rPr lang="en-US" sz="2000" b="1" dirty="0">
                <a:solidFill>
                  <a:srgbClr val="000000"/>
                </a:solidFill>
                <a:latin typeface="Franklin Gothic Medium" panose="020B0603020102020204" pitchFamily="34" charset="0"/>
              </a:rPr>
              <a:t>)</a:t>
            </a:r>
            <a:endParaRPr lang="en-US" sz="2800" kern="1200" dirty="0">
              <a:latin typeface="+mj-lt"/>
              <a:ea typeface="+mj-ea"/>
              <a:cs typeface="+mj-cs"/>
            </a:endParaRP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109057" y="811287"/>
          <a:ext cx="8939149" cy="5295798"/>
        </p:xfrm>
        <a:graphic>
          <a:graphicData uri="http://schemas.openxmlformats.org/drawingml/2006/table">
            <a:tbl>
              <a:tblPr firstRow="1" bandRow="1">
                <a:tableStyleId>{5C22544A-7EE6-4342-B048-85BDC9FD1C3A}</a:tableStyleId>
              </a:tblPr>
              <a:tblGrid>
                <a:gridCol w="3733738">
                  <a:extLst>
                    <a:ext uri="{9D8B030D-6E8A-4147-A177-3AD203B41FA5}">
                      <a16:colId xmlns:a16="http://schemas.microsoft.com/office/drawing/2014/main" val="1394482498"/>
                    </a:ext>
                  </a:extLst>
                </a:gridCol>
                <a:gridCol w="1005652">
                  <a:extLst>
                    <a:ext uri="{9D8B030D-6E8A-4147-A177-3AD203B41FA5}">
                      <a16:colId xmlns:a16="http://schemas.microsoft.com/office/drawing/2014/main" val="3016120161"/>
                    </a:ext>
                  </a:extLst>
                </a:gridCol>
                <a:gridCol w="1277099">
                  <a:extLst>
                    <a:ext uri="{9D8B030D-6E8A-4147-A177-3AD203B41FA5}">
                      <a16:colId xmlns:a16="http://schemas.microsoft.com/office/drawing/2014/main" val="3864248913"/>
                    </a:ext>
                  </a:extLst>
                </a:gridCol>
                <a:gridCol w="1319051">
                  <a:extLst>
                    <a:ext uri="{9D8B030D-6E8A-4147-A177-3AD203B41FA5}">
                      <a16:colId xmlns:a16="http://schemas.microsoft.com/office/drawing/2014/main" val="963910479"/>
                    </a:ext>
                  </a:extLst>
                </a:gridCol>
                <a:gridCol w="1603609">
                  <a:extLst>
                    <a:ext uri="{9D8B030D-6E8A-4147-A177-3AD203B41FA5}">
                      <a16:colId xmlns:a16="http://schemas.microsoft.com/office/drawing/2014/main" val="2085935011"/>
                    </a:ext>
                  </a:extLst>
                </a:gridCol>
              </a:tblGrid>
              <a:tr h="476361">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Beginning Balance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Unaudited EST Balance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23467776"/>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4/30/21</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Additions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Expenditures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4/30/2022</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99560772"/>
                  </a:ext>
                </a:extLst>
              </a:tr>
              <a:tr h="275344">
                <a:tc>
                  <a:txBody>
                    <a:bodyPr/>
                    <a:lstStyle/>
                    <a:p>
                      <a:pPr algn="l" fontAlgn="b"/>
                      <a:r>
                        <a:rPr lang="en-US" sz="1800" b="0" i="0" u="none" strike="noStrike" dirty="0">
                          <a:solidFill>
                            <a:srgbClr val="000000"/>
                          </a:solidFill>
                          <a:effectLst/>
                          <a:latin typeface="Franklin Gothic Medium" panose="020B0603020102020204" pitchFamily="34" charset="0"/>
                        </a:rPr>
                        <a:t>Major Maintenance &amp; Replacement:</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1866161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Public Works – Fleet Vehicles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(302)</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0142223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Aquatics (Furniture, Roof, Equip)</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(75)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373557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Police Vehicles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(75)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36249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Golf Maintenance Tri-plex Mower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(49)</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58501643"/>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Public Works Boom Mower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665752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Golf Ops (Ball Dispenser/Washer)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(14)</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25787923"/>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Other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(50)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2904026"/>
                  </a:ext>
                </a:extLst>
              </a:tr>
              <a:tr h="240183">
                <a:tc>
                  <a:txBody>
                    <a:bodyPr/>
                    <a:lstStyle/>
                    <a:p>
                      <a:pPr algn="l" fontAlgn="b"/>
                      <a:r>
                        <a:rPr lang="en-US" sz="1800" b="1" i="0" u="none" strike="noStrike" dirty="0">
                          <a:solidFill>
                            <a:srgbClr val="000000"/>
                          </a:solidFill>
                          <a:effectLst/>
                          <a:latin typeface="Franklin Gothic Medium" panose="020B0603020102020204" pitchFamily="34" charset="0"/>
                        </a:rPr>
                        <a:t>                   Total</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3,853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1,685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(601)</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4,937</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37541083"/>
                  </a:ext>
                </a:extLst>
              </a:tr>
              <a:tr h="240183">
                <a:tc>
                  <a:txBody>
                    <a:bodyPr/>
                    <a:lstStyle/>
                    <a:p>
                      <a:pPr algn="l" fontAlgn="b"/>
                      <a:r>
                        <a:rPr lang="en-US" sz="1800" b="0" i="0" u="none" strike="noStrike">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3002767"/>
                  </a:ext>
                </a:extLst>
              </a:tr>
              <a:tr h="240183">
                <a:tc>
                  <a:txBody>
                    <a:bodyPr/>
                    <a:lstStyle/>
                    <a:p>
                      <a:pPr algn="l" fontAlgn="b"/>
                      <a:r>
                        <a:rPr lang="en-US" sz="1800" b="0" i="0" u="none" strike="noStrike">
                          <a:solidFill>
                            <a:srgbClr val="000000"/>
                          </a:solidFill>
                          <a:effectLst/>
                          <a:latin typeface="Franklin Gothic Medium" panose="020B0603020102020204" pitchFamily="34" charset="0"/>
                        </a:rPr>
                        <a:t>Bulkheads &amp; Waterways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1,010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1,059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(1,368)</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701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6989499"/>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Roads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216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(110)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109</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4877057"/>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Drainage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469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352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(303)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518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3439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New Capital</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102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183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(172)</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113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010029"/>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30071085"/>
                  </a:ext>
                </a:extLst>
              </a:tr>
              <a:tr h="148398">
                <a:tc>
                  <a:txBody>
                    <a:bodyPr/>
                    <a:lstStyle/>
                    <a:p>
                      <a:pPr algn="l" fontAlgn="b"/>
                      <a:r>
                        <a:rPr lang="en-US" sz="1800" b="1" i="0" u="none" strike="noStrike" dirty="0">
                          <a:solidFill>
                            <a:srgbClr val="000000"/>
                          </a:solidFill>
                          <a:effectLst/>
                          <a:latin typeface="Franklin Gothic Medium" panose="020B0603020102020204" pitchFamily="34" charset="0"/>
                        </a:rPr>
                        <a:t>TOTAL 4/30/22 ESTIMATE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5,650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3,282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(2,554)</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6,378</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53093010"/>
                  </a:ext>
                </a:extLst>
              </a:tr>
            </a:tbl>
          </a:graphicData>
        </a:graphic>
      </p:graphicFrame>
      <p:sp>
        <p:nvSpPr>
          <p:cNvPr id="3" name="Date Placeholder 2">
            <a:extLst>
              <a:ext uri="{FF2B5EF4-FFF2-40B4-BE49-F238E27FC236}">
                <a16:creationId xmlns:a16="http://schemas.microsoft.com/office/drawing/2014/main" id="{A2952F29-9580-42AE-8BAB-922B74C42E8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75B50-A9EF-4063-B5AB-3D108AE591DE}"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7/21/2021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8448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4" name="Straight Connector 2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8" name="Rectangle 27">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4200"/>
              <a:t>Public Comments</a:t>
            </a:r>
          </a:p>
        </p:txBody>
      </p:sp>
      <p:pic>
        <p:nvPicPr>
          <p:cNvPr id="17" name="Graphic 16" descr="Chat">
            <a:extLst>
              <a:ext uri="{FF2B5EF4-FFF2-40B4-BE49-F238E27FC236}">
                <a16:creationId xmlns:a16="http://schemas.microsoft.com/office/drawing/2014/main" id="{C6628076-1485-4C57-AED5-A7C36F4A39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521" y="1275798"/>
            <a:ext cx="3720332" cy="3720332"/>
          </a:xfrm>
          <a:prstGeom prst="rect">
            <a:avLst/>
          </a:prstGeom>
        </p:spPr>
      </p:pic>
      <p:cxnSp>
        <p:nvCxnSpPr>
          <p:cNvPr id="32" name="Straight Connector 31">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6" name="Straight Connector 35">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316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893647"/>
          </a:xfrm>
          <a:prstGeom prst="rect">
            <a:avLst/>
          </a:prstGeom>
          <a:solidFill>
            <a:srgbClr val="D4D1CC"/>
          </a:solidFill>
        </p:spPr>
        <p:txBody>
          <a:bodyPr wrap="square" rtlCol="0">
            <a:spAutoFit/>
          </a:bodyPr>
          <a:lstStyle/>
          <a:p>
            <a:pPr algn="ctr"/>
            <a:r>
              <a:rPr lang="en-US" sz="3600" dirty="0">
                <a:latin typeface="+mj-lt"/>
              </a:rPr>
              <a:t>CAPITAL PURCHASE REQUESTS</a:t>
            </a:r>
          </a:p>
          <a:p>
            <a:pPr algn="ctr"/>
            <a:endParaRPr lang="en-US" sz="5400" dirty="0">
              <a:latin typeface="+mj-lt"/>
            </a:endParaRPr>
          </a:p>
          <a:p>
            <a:r>
              <a:rPr lang="en-US" sz="2800" dirty="0">
                <a:effectLst/>
                <a:ea typeface="Calibri" panose="020F0502020204030204" pitchFamily="34" charset="0"/>
                <a:cs typeface="Times New Roman" panose="02020603050405020304" pitchFamily="18" charset="0"/>
              </a:rPr>
              <a:t>Golf Maintenance</a:t>
            </a:r>
          </a:p>
          <a:p>
            <a:r>
              <a:rPr lang="en-US" sz="2800" dirty="0">
                <a:ea typeface="Calibri" panose="020F0502020204030204" pitchFamily="34" charset="0"/>
                <a:cs typeface="Times New Roman" panose="02020603050405020304" pitchFamily="18" charset="0"/>
              </a:rPr>
              <a:t>Greens Triplex Mower -</a:t>
            </a:r>
            <a:endParaRPr lang="en-US" sz="2800" dirty="0">
              <a:effectLst/>
              <a:ea typeface="Calibri" panose="020F0502020204030204" pitchFamily="34" charset="0"/>
              <a:cs typeface="Times New Roman" panose="02020603050405020304" pitchFamily="18" charset="0"/>
            </a:endParaRP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$36,513.36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for John Deere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3109739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3967316" y="1336573"/>
            <a:ext cx="5261925" cy="2764511"/>
          </a:xfrm>
        </p:spPr>
        <p:txBody>
          <a:bodyPr>
            <a:normAutofit/>
          </a:bodyPr>
          <a:lstStyle/>
          <a:p>
            <a:pPr algn="ctr"/>
            <a:br>
              <a:rPr lang="en-US" sz="2400" dirty="0"/>
            </a:br>
            <a:r>
              <a:rPr lang="en-US" sz="2400" b="1" dirty="0">
                <a:latin typeface="+mn-lt"/>
              </a:rPr>
              <a:t>Ocean Pines BOD</a:t>
            </a:r>
            <a:br>
              <a:rPr lang="en-US" sz="2400" b="1" dirty="0">
                <a:latin typeface="+mn-lt"/>
              </a:rPr>
            </a:br>
            <a:r>
              <a:rPr lang="en-US" sz="2400" b="1" dirty="0">
                <a:latin typeface="+mn-lt"/>
              </a:rPr>
              <a:t>Strategic Planning Update</a:t>
            </a:r>
            <a:br>
              <a:rPr lang="en-US" sz="2400" b="1" dirty="0">
                <a:latin typeface="+mn-lt"/>
              </a:rPr>
            </a:br>
            <a:br>
              <a:rPr lang="en-US" sz="2400" b="1" dirty="0">
                <a:latin typeface="+mn-lt"/>
              </a:rPr>
            </a:br>
            <a:r>
              <a:rPr lang="en-US" sz="2400" dirty="0">
                <a:latin typeface="+mn-lt"/>
              </a:rPr>
              <a:t>Strategic Planning Advisory Committee</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3967315" y="4361804"/>
            <a:ext cx="4702010" cy="766124"/>
          </a:xfrm>
        </p:spPr>
        <p:txBody>
          <a:bodyPr>
            <a:normAutofit/>
          </a:bodyPr>
          <a:lstStyle/>
          <a:p>
            <a:pPr algn="ctr"/>
            <a:r>
              <a:rPr lang="en-US" dirty="0">
                <a:solidFill>
                  <a:schemeClr val="tx1">
                    <a:lumMod val="85000"/>
                    <a:lumOff val="15000"/>
                  </a:schemeClr>
                </a:solidFill>
              </a:rPr>
              <a:t>7/21/22</a:t>
            </a:r>
          </a:p>
          <a:p>
            <a:endParaRPr lang="en-US" dirty="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57251"/>
            <a:ext cx="3476486" cy="5143499"/>
          </a:xfrm>
          <a:prstGeom prst="rect">
            <a:avLst/>
          </a:prstGeom>
        </p:spPr>
      </p:pic>
    </p:spTree>
    <p:extLst>
      <p:ext uri="{BB962C8B-B14F-4D97-AF65-F5344CB8AC3E}">
        <p14:creationId xmlns:p14="http://schemas.microsoft.com/office/powerpoint/2010/main" val="2955023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062651"/>
          </a:xfrm>
          <a:prstGeom prst="rect">
            <a:avLst/>
          </a:prstGeom>
          <a:solidFill>
            <a:srgbClr val="D4D1CC"/>
          </a:solidFill>
        </p:spPr>
        <p:txBody>
          <a:bodyPr wrap="square" rtlCol="0">
            <a:spAutoFit/>
          </a:bodyPr>
          <a:lstStyle/>
          <a:p>
            <a:pPr algn="ctr"/>
            <a:r>
              <a:rPr lang="en-US" sz="3600" dirty="0">
                <a:latin typeface="+mj-lt"/>
              </a:rPr>
              <a:t>CAPITAL PURCHASE REQUESTS</a:t>
            </a:r>
          </a:p>
          <a:p>
            <a:pPr algn="ctr"/>
            <a:endParaRPr lang="en-US" sz="54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Public Works Bulkheads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Golf Course Emergency Bulkhead Replacement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Requesting Authorization to go forward with Staff Recommendation of $190,635 ($355 per linear feet, 537 linear feet) for Fisher Marine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2760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3" name="Straight Connector 2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5" name="Picture 14" descr="Front steps and columns of a majestic city building">
            <a:extLst>
              <a:ext uri="{FF2B5EF4-FFF2-40B4-BE49-F238E27FC236}">
                <a16:creationId xmlns:a16="http://schemas.microsoft.com/office/drawing/2014/main" id="{81362F37-1C78-4FF7-B655-F21DA87200D6}"/>
              </a:ext>
            </a:extLst>
          </p:cNvPr>
          <p:cNvPicPr>
            <a:picLocks noChangeAspect="1"/>
          </p:cNvPicPr>
          <p:nvPr/>
        </p:nvPicPr>
        <p:blipFill rotWithShape="1">
          <a:blip r:embed="rId3"/>
          <a:srcRect l="11002" r="-1" b="-1"/>
          <a:stretch/>
        </p:blipFill>
        <p:spPr>
          <a:xfrm>
            <a:off x="1" y="10"/>
            <a:ext cx="9143771" cy="6857990"/>
          </a:xfrm>
          <a:prstGeom prst="rect">
            <a:avLst/>
          </a:prstGeom>
        </p:spPr>
      </p:pic>
      <p:sp>
        <p:nvSpPr>
          <p:cNvPr id="27" name="Rectangle 26">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89" y="3064931"/>
            <a:ext cx="6221411"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3049133" y="3236470"/>
            <a:ext cx="5124375" cy="1252601"/>
          </a:xfrm>
        </p:spPr>
        <p:txBody>
          <a:bodyPr vert="horz" lIns="91440" tIns="45720" rIns="91440" bIns="0" rtlCol="0" anchor="b">
            <a:normAutofit fontScale="90000"/>
          </a:bodyPr>
          <a:lstStyle/>
          <a:p>
            <a:pPr marL="0" marR="0" defTabSz="914400">
              <a:spcAft>
                <a:spcPts val="0"/>
              </a:spcAft>
            </a:pPr>
            <a:r>
              <a:rPr lang="en-US" sz="2800" dirty="0">
                <a:solidFill>
                  <a:srgbClr val="FFFFFE"/>
                </a:solidFill>
              </a:rPr>
              <a:t>CPI Violations</a:t>
            </a:r>
            <a:br>
              <a:rPr lang="en-US" sz="1500" dirty="0">
                <a:solidFill>
                  <a:srgbClr val="FFFFFE"/>
                </a:solidFill>
              </a:rPr>
            </a:br>
            <a:br>
              <a:rPr lang="en-US" sz="1500" dirty="0">
                <a:solidFill>
                  <a:srgbClr val="FFFFFE"/>
                </a:solidFill>
              </a:rPr>
            </a:br>
            <a:r>
              <a:rPr lang="en-US" sz="2200" dirty="0">
                <a:solidFill>
                  <a:srgbClr val="FFFFFE"/>
                </a:solidFill>
              </a:rPr>
              <a:t>None</a:t>
            </a:r>
            <a:br>
              <a:rPr lang="en-US" sz="1500" dirty="0">
                <a:solidFill>
                  <a:srgbClr val="FFFFFE"/>
                </a:solidFill>
              </a:rPr>
            </a:br>
            <a:br>
              <a:rPr lang="en-US" sz="1500" dirty="0">
                <a:solidFill>
                  <a:srgbClr val="FFFFFE"/>
                </a:solidFill>
              </a:rPr>
            </a:br>
            <a:endParaRPr lang="en-US" sz="1500" dirty="0">
              <a:solidFill>
                <a:srgbClr val="FFFFFE"/>
              </a:solidFill>
              <a:highlight>
                <a:srgbClr val="FFFF00"/>
              </a:highlight>
            </a:endParaRPr>
          </a:p>
        </p:txBody>
      </p:sp>
      <p:cxnSp>
        <p:nvCxnSpPr>
          <p:cNvPr id="29" name="Straight Connector 28">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131" y="4666480"/>
            <a:ext cx="512437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1896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4" name="Picture 53">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6" name="Straight Connector 55">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0" name="Rectangle 59">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64" name="Straight Connector 63">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6" name="Picture 65">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
        <p:nvSpPr>
          <p:cNvPr id="22" name="Title 12">
            <a:extLst>
              <a:ext uri="{FF2B5EF4-FFF2-40B4-BE49-F238E27FC236}">
                <a16:creationId xmlns:a16="http://schemas.microsoft.com/office/drawing/2014/main" id="{75BE681B-1F17-4D99-BDF1-2748AEA0E4A9}"/>
              </a:ext>
            </a:extLst>
          </p:cNvPr>
          <p:cNvSpPr txBox="1">
            <a:spLocks/>
          </p:cNvSpPr>
          <p:nvPr/>
        </p:nvSpPr>
        <p:spPr>
          <a:xfrm>
            <a:off x="775869" y="174171"/>
            <a:ext cx="7591806" cy="4423913"/>
          </a:xfrm>
          <a:prstGeom prst="rect">
            <a:avLst/>
          </a:prstGeom>
        </p:spPr>
        <p:txBody>
          <a:bodyPr vert="horz" lIns="91440" tIns="45720" rIns="91440" bIns="0" rtlCol="0" anchor="ctr">
            <a:normAutofit fontScale="975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defTabSz="914400"/>
            <a:r>
              <a:rPr lang="en-US" sz="4400" dirty="0">
                <a:solidFill>
                  <a:srgbClr val="454545"/>
                </a:solidFill>
              </a:rPr>
              <a:t>Unfinished Business</a:t>
            </a:r>
            <a:br>
              <a:rPr lang="en-US" sz="4900" dirty="0">
                <a:solidFill>
                  <a:srgbClr val="454545"/>
                </a:solidFill>
              </a:rPr>
            </a:br>
            <a:br>
              <a:rPr lang="en-US" sz="1600" dirty="0">
                <a:solidFill>
                  <a:srgbClr val="454545"/>
                </a:solidFill>
              </a:rPr>
            </a:br>
            <a:r>
              <a:rPr lang="en-US" sz="2900" cap="none" dirty="0">
                <a:solidFill>
                  <a:srgbClr val="454545"/>
                </a:solidFill>
                <a:latin typeface="+mn-lt"/>
              </a:rPr>
              <a:t>None</a:t>
            </a:r>
            <a:endParaRPr lang="en-US" sz="4900" dirty="0">
              <a:solidFill>
                <a:srgbClr val="454545"/>
              </a:solidFill>
              <a:highlight>
                <a:srgbClr val="FFFF00"/>
              </a:highlight>
              <a:latin typeface="+mn-lt"/>
            </a:endParaRPr>
          </a:p>
        </p:txBody>
      </p:sp>
    </p:spTree>
    <p:extLst>
      <p:ext uri="{BB962C8B-B14F-4D97-AF65-F5344CB8AC3E}">
        <p14:creationId xmlns:p14="http://schemas.microsoft.com/office/powerpoint/2010/main" val="2992627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Rectangle 2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1167803" y="1584552"/>
            <a:ext cx="6824441" cy="2537251"/>
          </a:xfrm>
        </p:spPr>
        <p:txBody>
          <a:bodyPr vert="horz" lIns="91440" tIns="45720" rIns="91440" bIns="0" rtlCol="0" anchor="ctr">
            <a:normAutofit/>
          </a:bodyPr>
          <a:lstStyle/>
          <a:p>
            <a:pPr marL="0" marR="0" indent="171450" algn="ctr" defTabSz="914400">
              <a:spcAft>
                <a:spcPts val="0"/>
              </a:spcAft>
            </a:pPr>
            <a:r>
              <a:rPr lang="en-US" sz="4800" dirty="0">
                <a:solidFill>
                  <a:srgbClr val="454545"/>
                </a:solidFill>
              </a:rPr>
              <a:t>New Business</a:t>
            </a:r>
            <a:br>
              <a:rPr lang="en-US" sz="5800" dirty="0">
                <a:solidFill>
                  <a:srgbClr val="454545"/>
                </a:solidFill>
              </a:rPr>
            </a:br>
            <a:br>
              <a:rPr lang="en-US" sz="2700" dirty="0">
                <a:solidFill>
                  <a:srgbClr val="454545"/>
                </a:solidFill>
              </a:rPr>
            </a:br>
            <a:r>
              <a:rPr lang="en-US" sz="2800" cap="none" dirty="0">
                <a:solidFill>
                  <a:srgbClr val="454545"/>
                </a:solidFill>
                <a:latin typeface="+mn-lt"/>
              </a:rPr>
              <a:t>First Reading – Resolution C-06 Revisions – Colette Horn</a:t>
            </a:r>
            <a:endParaRPr lang="en-US" sz="5800" dirty="0">
              <a:solidFill>
                <a:srgbClr val="454545"/>
              </a:solidFill>
              <a:latin typeface="+mn-lt"/>
            </a:endParaRPr>
          </a:p>
        </p:txBody>
      </p:sp>
      <p:pic>
        <p:nvPicPr>
          <p:cNvPr id="36" name="Picture 3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8" name="Straight Connector 3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2983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2FDF9410-E530-4E71-A2C0-4C24B4896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3268B1E-8861-4702-9529-5A8FB23A61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14724" y="1094758"/>
            <a:ext cx="651510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0" name="Rectangle 29">
            <a:extLst>
              <a:ext uri="{FF2B5EF4-FFF2-40B4-BE49-F238E27FC236}">
                <a16:creationId xmlns:a16="http://schemas.microsoft.com/office/drawing/2014/main" id="{82F2350F-B1BB-4308-A267-CFFA3576E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12"/>
          <p:cNvSpPr>
            <a:spLocks noGrp="1"/>
          </p:cNvSpPr>
          <p:nvPr>
            <p:ph type="title" idx="4294967295"/>
          </p:nvPr>
        </p:nvSpPr>
        <p:spPr>
          <a:xfrm>
            <a:off x="-1" y="235136"/>
            <a:ext cx="9143771" cy="3889140"/>
          </a:xfrm>
        </p:spPr>
        <p:txBody>
          <a:bodyPr vert="horz" lIns="91440" tIns="45720" rIns="91440" bIns="0" rtlCol="0" anchor="ctr">
            <a:normAutofit/>
          </a:bodyPr>
          <a:lstStyle/>
          <a:p>
            <a:pPr algn="ctr" defTabSz="914400">
              <a:spcBef>
                <a:spcPts val="1200"/>
              </a:spcBef>
            </a:pPr>
            <a:br>
              <a:rPr lang="en-US" sz="3600" dirty="0"/>
            </a:br>
            <a:br>
              <a:rPr lang="en-US" sz="3600" dirty="0"/>
            </a:br>
            <a:r>
              <a:rPr lang="en-US" sz="4000" dirty="0"/>
              <a:t>Appointments</a:t>
            </a:r>
            <a:r>
              <a:rPr lang="en-US" sz="3300" dirty="0"/>
              <a:t> </a:t>
            </a:r>
            <a:br>
              <a:rPr lang="en-US" sz="3300" dirty="0"/>
            </a:br>
            <a:br>
              <a:rPr lang="en-US" sz="2000" dirty="0"/>
            </a:br>
            <a:br>
              <a:rPr lang="en-US" sz="2000" dirty="0"/>
            </a:br>
            <a:br>
              <a:rPr lang="en-US" sz="3300" dirty="0"/>
            </a:br>
            <a:r>
              <a:rPr lang="en-US" sz="2800" cap="none" dirty="0">
                <a:latin typeface="+mn-lt"/>
              </a:rPr>
              <a:t>Mary Louise Flanagan – 1st Term – Recreation &amp; Parks</a:t>
            </a:r>
            <a:br>
              <a:rPr lang="en-US" sz="3300" dirty="0"/>
            </a:br>
            <a:br>
              <a:rPr lang="en-US" sz="3300" dirty="0"/>
            </a:br>
            <a:endParaRPr lang="en-US" sz="3300" dirty="0"/>
          </a:p>
        </p:txBody>
      </p:sp>
      <p:cxnSp>
        <p:nvCxnSpPr>
          <p:cNvPr id="32" name="Straight Connector 31">
            <a:extLst>
              <a:ext uri="{FF2B5EF4-FFF2-40B4-BE49-F238E27FC236}">
                <a16:creationId xmlns:a16="http://schemas.microsoft.com/office/drawing/2014/main" id="{BC6646AE-8FD6-411E-8640-6CCB250D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14724" y="4536431"/>
            <a:ext cx="65151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413B0556-E869-4B1C-A499-EB13D96B90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696420653"/>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p:nvPr>
        </p:nvSpPr>
        <p:spPr>
          <a:xfrm>
            <a:off x="1089462" y="962902"/>
            <a:ext cx="3132288" cy="2380828"/>
          </a:xfrm>
        </p:spPr>
        <p:txBody>
          <a:bodyPr vert="horz" lIns="91440" tIns="45720" rIns="91440" bIns="0" rtlCol="0" anchor="b">
            <a:normAutofit/>
          </a:bodyPr>
          <a:lstStyle/>
          <a:p>
            <a:pPr defTabSz="914400"/>
            <a:r>
              <a:rPr lang="en-US" sz="2900"/>
              <a:t>Adjournment</a:t>
            </a:r>
          </a:p>
        </p:txBody>
      </p:sp>
      <p:cxnSp>
        <p:nvCxnSpPr>
          <p:cNvPr id="30" name="Straight Connector 29">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3528543"/>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Picture 2" descr="A close up of a sign&#10;&#10;Description automatically generated">
            <a:extLst>
              <a:ext uri="{FF2B5EF4-FFF2-40B4-BE49-F238E27FC236}">
                <a16:creationId xmlns:a16="http://schemas.microsoft.com/office/drawing/2014/main" id="{13A16943-8C20-4DBE-8AF1-CE4F9AD67DA0}"/>
              </a:ext>
            </a:extLst>
          </p:cNvPr>
          <p:cNvPicPr>
            <a:picLocks noChangeAspect="1"/>
          </p:cNvPicPr>
          <p:nvPr/>
        </p:nvPicPr>
        <p:blipFill rotWithShape="1">
          <a:blip r:embed="rId3">
            <a:extLst>
              <a:ext uri="{28A0092B-C50C-407E-A947-70E740481C1C}">
                <a14:useLocalDpi xmlns:a14="http://schemas.microsoft.com/office/drawing/2010/main" val="0"/>
              </a:ext>
            </a:extLst>
          </a:blip>
          <a:srcRect l="16488" r="16494" b="3"/>
          <a:stretch/>
        </p:blipFill>
        <p:spPr>
          <a:xfrm>
            <a:off x="4869153" y="805583"/>
            <a:ext cx="3123641" cy="4660762"/>
          </a:xfrm>
          <a:prstGeom prst="rect">
            <a:avLst/>
          </a:prstGeom>
        </p:spPr>
      </p:pic>
      <p:pic>
        <p:nvPicPr>
          <p:cNvPr id="32" name="Picture 31">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4" name="Straight Connector 33">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97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7ABD-A566-40EF-AD0A-427F63E2147D}"/>
              </a:ext>
            </a:extLst>
          </p:cNvPr>
          <p:cNvSpPr>
            <a:spLocks noGrp="1"/>
          </p:cNvSpPr>
          <p:nvPr>
            <p:ph type="title"/>
          </p:nvPr>
        </p:nvSpPr>
        <p:spPr/>
        <p:txBody>
          <a:bodyPr>
            <a:normAutofit/>
          </a:bodyPr>
          <a:lstStyle/>
          <a:p>
            <a:r>
              <a:rPr lang="en-US" sz="2400" dirty="0">
                <a:latin typeface="+mn-lt"/>
              </a:rPr>
              <a:t>Ocean Pines Strategic Planning Update</a:t>
            </a:r>
            <a:br>
              <a:rPr lang="en-US" sz="2400" dirty="0">
                <a:latin typeface="+mn-lt"/>
              </a:rPr>
            </a:br>
            <a:br>
              <a:rPr lang="en-US" sz="2400" dirty="0">
                <a:latin typeface="+mn-lt"/>
              </a:rPr>
            </a:br>
            <a:r>
              <a:rPr lang="en-US" sz="2400" b="1" dirty="0">
                <a:latin typeface="+mn-lt"/>
              </a:rPr>
              <a:t>Agenda</a:t>
            </a:r>
          </a:p>
        </p:txBody>
      </p:sp>
      <p:sp>
        <p:nvSpPr>
          <p:cNvPr id="3" name="TextBox 2">
            <a:extLst>
              <a:ext uri="{FF2B5EF4-FFF2-40B4-BE49-F238E27FC236}">
                <a16:creationId xmlns:a16="http://schemas.microsoft.com/office/drawing/2014/main" id="{1B95CD07-9CEB-40B3-BBD2-88BE25CC2C67}"/>
              </a:ext>
            </a:extLst>
          </p:cNvPr>
          <p:cNvSpPr txBox="1"/>
          <p:nvPr/>
        </p:nvSpPr>
        <p:spPr>
          <a:xfrm>
            <a:off x="502145" y="2472948"/>
            <a:ext cx="7704208" cy="1477328"/>
          </a:xfrm>
          <a:prstGeom prst="rect">
            <a:avLst/>
          </a:prstGeom>
          <a:noFill/>
        </p:spPr>
        <p:txBody>
          <a:bodyPr wrap="square" rtlCol="0">
            <a:spAutoFit/>
          </a:bodyPr>
          <a:lstStyle/>
          <a:p>
            <a:pPr marL="257175" indent="-257175" defTabSz="685800">
              <a:buFont typeface="Arial" panose="020B0604020202020204" pitchFamily="34" charset="0"/>
              <a:buChar char="•"/>
            </a:pPr>
            <a:r>
              <a:rPr lang="en-US" dirty="0">
                <a:solidFill>
                  <a:srgbClr val="000000"/>
                </a:solidFill>
                <a:latin typeface="Franklin Gothic Book" panose="020F0502020204030204"/>
              </a:rPr>
              <a:t>Committee Members</a:t>
            </a:r>
          </a:p>
          <a:p>
            <a:pPr marL="257175" indent="-257175" defTabSz="685800">
              <a:buFont typeface="Arial" panose="020B0604020202020204" pitchFamily="34" charset="0"/>
              <a:buChar char="•"/>
            </a:pPr>
            <a:r>
              <a:rPr lang="en-US" dirty="0">
                <a:solidFill>
                  <a:srgbClr val="000000"/>
                </a:solidFill>
                <a:latin typeface="Franklin Gothic Book" panose="020F0502020204030204"/>
              </a:rPr>
              <a:t>Strategic Planning Process</a:t>
            </a:r>
          </a:p>
          <a:p>
            <a:pPr marL="257175" indent="-257175" defTabSz="685800">
              <a:buFont typeface="Arial" panose="020B0604020202020204" pitchFamily="34" charset="0"/>
              <a:buChar char="•"/>
            </a:pPr>
            <a:r>
              <a:rPr lang="en-US" dirty="0">
                <a:solidFill>
                  <a:srgbClr val="000000"/>
                </a:solidFill>
                <a:latin typeface="Franklin Gothic Book" panose="020F0502020204030204"/>
              </a:rPr>
              <a:t>Progress To Date/Next Steps</a:t>
            </a:r>
          </a:p>
          <a:p>
            <a:pPr marL="257175" indent="-257175" defTabSz="685800">
              <a:buFont typeface="Arial" panose="020B0604020202020204" pitchFamily="34" charset="0"/>
              <a:buChar char="•"/>
            </a:pPr>
            <a:r>
              <a:rPr lang="en-US" dirty="0">
                <a:solidFill>
                  <a:srgbClr val="000000"/>
                </a:solidFill>
                <a:latin typeface="Franklin Gothic Book" panose="020F0502020204030204"/>
              </a:rPr>
              <a:t>Property Owner/Resident Survey</a:t>
            </a:r>
          </a:p>
          <a:p>
            <a:pPr marL="257175" indent="-257175" defTabSz="685800">
              <a:buFont typeface="Arial" panose="020B0604020202020204" pitchFamily="34" charset="0"/>
              <a:buChar char="•"/>
            </a:pPr>
            <a:r>
              <a:rPr lang="en-US" dirty="0">
                <a:solidFill>
                  <a:srgbClr val="000000"/>
                </a:solidFill>
                <a:latin typeface="Franklin Gothic Book" panose="020F0502020204030204"/>
              </a:rPr>
              <a:t>Q&amp;A/Feedback</a:t>
            </a:r>
          </a:p>
        </p:txBody>
      </p:sp>
    </p:spTree>
    <p:extLst>
      <p:ext uri="{BB962C8B-B14F-4D97-AF65-F5344CB8AC3E}">
        <p14:creationId xmlns:p14="http://schemas.microsoft.com/office/powerpoint/2010/main" val="684537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8DBD-7E49-4E1E-9D69-6E957B0C8CF3}"/>
              </a:ext>
            </a:extLst>
          </p:cNvPr>
          <p:cNvSpPr>
            <a:spLocks noGrp="1"/>
          </p:cNvSpPr>
          <p:nvPr>
            <p:ph type="title"/>
          </p:nvPr>
        </p:nvSpPr>
        <p:spPr/>
        <p:txBody>
          <a:bodyPr>
            <a:normAutofit/>
          </a:bodyPr>
          <a:lstStyle/>
          <a:p>
            <a:r>
              <a:rPr lang="en-US" sz="2400" dirty="0">
                <a:solidFill>
                  <a:srgbClr val="000000">
                    <a:lumMod val="75000"/>
                    <a:lumOff val="25000"/>
                  </a:srgbClr>
                </a:solidFill>
                <a:latin typeface="+mn-lt"/>
              </a:rPr>
              <a:t>Ocean Pines Strategic Planning Update</a:t>
            </a:r>
            <a:br>
              <a:rPr lang="en-US" sz="2400" dirty="0">
                <a:solidFill>
                  <a:srgbClr val="000000">
                    <a:lumMod val="75000"/>
                    <a:lumOff val="25000"/>
                  </a:srgbClr>
                </a:solidFill>
                <a:latin typeface="+mn-lt"/>
              </a:rPr>
            </a:br>
            <a:br>
              <a:rPr lang="en-US" sz="2400" dirty="0">
                <a:solidFill>
                  <a:srgbClr val="000000">
                    <a:lumMod val="75000"/>
                    <a:lumOff val="25000"/>
                  </a:srgbClr>
                </a:solidFill>
                <a:latin typeface="+mn-lt"/>
              </a:rPr>
            </a:br>
            <a:r>
              <a:rPr lang="en-US" sz="2400" b="1" dirty="0">
                <a:solidFill>
                  <a:srgbClr val="000000">
                    <a:lumMod val="75000"/>
                    <a:lumOff val="25000"/>
                  </a:srgbClr>
                </a:solidFill>
                <a:latin typeface="+mn-lt"/>
              </a:rPr>
              <a:t>Committee Members</a:t>
            </a:r>
            <a:endParaRPr lang="en-US" b="1" dirty="0">
              <a:latin typeface="+mn-lt"/>
            </a:endParaRPr>
          </a:p>
        </p:txBody>
      </p:sp>
      <p:sp>
        <p:nvSpPr>
          <p:cNvPr id="3" name="Content Placeholder 2">
            <a:extLst>
              <a:ext uri="{FF2B5EF4-FFF2-40B4-BE49-F238E27FC236}">
                <a16:creationId xmlns:a16="http://schemas.microsoft.com/office/drawing/2014/main" id="{4A0224A0-E2E2-4D8F-B649-0A67F1D6BFC9}"/>
              </a:ext>
            </a:extLst>
          </p:cNvPr>
          <p:cNvSpPr>
            <a:spLocks noGrp="1"/>
          </p:cNvSpPr>
          <p:nvPr>
            <p:ph sz="half" idx="1"/>
          </p:nvPr>
        </p:nvSpPr>
        <p:spPr>
          <a:xfrm>
            <a:off x="578430" y="2447925"/>
            <a:ext cx="3993571" cy="3151806"/>
          </a:xfrm>
        </p:spPr>
        <p:txBody>
          <a:bodyPr>
            <a:normAutofit fontScale="77500" lnSpcReduction="20000"/>
          </a:bodyPr>
          <a:lstStyle/>
          <a:p>
            <a:r>
              <a:rPr lang="en-US" sz="1950" b="1" dirty="0"/>
              <a:t>Committee Members:</a:t>
            </a:r>
          </a:p>
          <a:p>
            <a:pPr>
              <a:buFont typeface="Arial" panose="020B0604020202020204" pitchFamily="34" charset="0"/>
              <a:buChar char="•"/>
            </a:pPr>
            <a:r>
              <a:rPr lang="en-US" sz="1575" dirty="0"/>
              <a:t>Helen Johnson</a:t>
            </a:r>
          </a:p>
          <a:p>
            <a:pPr>
              <a:buFont typeface="Arial" panose="020B0604020202020204" pitchFamily="34" charset="0"/>
              <a:buChar char="•"/>
            </a:pPr>
            <a:r>
              <a:rPr lang="en-US" sz="1575" dirty="0"/>
              <a:t>Jenny Cropper-Rines</a:t>
            </a:r>
          </a:p>
          <a:p>
            <a:pPr>
              <a:buFont typeface="Arial" panose="020B0604020202020204" pitchFamily="34" charset="0"/>
              <a:buChar char="•"/>
            </a:pPr>
            <a:r>
              <a:rPr lang="en-US" sz="1575" dirty="0"/>
              <a:t>Wes Blacley</a:t>
            </a:r>
          </a:p>
          <a:p>
            <a:pPr>
              <a:buFont typeface="Arial" panose="020B0604020202020204" pitchFamily="34" charset="0"/>
              <a:buChar char="•"/>
            </a:pPr>
            <a:r>
              <a:rPr lang="en-US" sz="1575" dirty="0"/>
              <a:t>Rob Keesling</a:t>
            </a:r>
          </a:p>
          <a:p>
            <a:pPr>
              <a:buFont typeface="Arial" panose="020B0604020202020204" pitchFamily="34" charset="0"/>
              <a:buChar char="•"/>
            </a:pPr>
            <a:r>
              <a:rPr lang="en-US" sz="1575" dirty="0"/>
              <a:t>Rebecca Colt-Ferguson</a:t>
            </a:r>
          </a:p>
          <a:p>
            <a:pPr>
              <a:buFont typeface="Arial" panose="020B0604020202020204" pitchFamily="34" charset="0"/>
              <a:buChar char="•"/>
            </a:pPr>
            <a:r>
              <a:rPr lang="en-US" sz="1575" dirty="0"/>
              <a:t>Andie Davis</a:t>
            </a:r>
          </a:p>
          <a:p>
            <a:pPr>
              <a:buFont typeface="Arial" panose="020B0604020202020204" pitchFamily="34" charset="0"/>
              <a:buChar char="•"/>
            </a:pPr>
            <a:r>
              <a:rPr lang="en-US" sz="1575" dirty="0"/>
              <a:t>Gary Miller</a:t>
            </a:r>
          </a:p>
          <a:p>
            <a:pPr>
              <a:buFont typeface="Arial" panose="020B0604020202020204" pitchFamily="34" charset="0"/>
              <a:buChar char="•"/>
            </a:pPr>
            <a:r>
              <a:rPr lang="en-US" sz="1575" dirty="0"/>
              <a:t>Morrell (Moe Delcher-Co-Chair </a:t>
            </a:r>
          </a:p>
          <a:p>
            <a:pPr>
              <a:buFont typeface="Arial" panose="020B0604020202020204" pitchFamily="34" charset="0"/>
              <a:buChar char="•"/>
            </a:pPr>
            <a:r>
              <a:rPr lang="en-US" sz="1575" dirty="0"/>
              <a:t>Bernie McGorry-Co-Chair</a:t>
            </a:r>
          </a:p>
        </p:txBody>
      </p:sp>
      <p:sp>
        <p:nvSpPr>
          <p:cNvPr id="4" name="Content Placeholder 3">
            <a:extLst>
              <a:ext uri="{FF2B5EF4-FFF2-40B4-BE49-F238E27FC236}">
                <a16:creationId xmlns:a16="http://schemas.microsoft.com/office/drawing/2014/main" id="{AFE29789-CA01-487C-B5A2-08E1BF4B7EE6}"/>
              </a:ext>
            </a:extLst>
          </p:cNvPr>
          <p:cNvSpPr>
            <a:spLocks noGrp="1"/>
          </p:cNvSpPr>
          <p:nvPr>
            <p:ph sz="half" idx="2"/>
          </p:nvPr>
        </p:nvSpPr>
        <p:spPr>
          <a:xfrm>
            <a:off x="4886958" y="2447925"/>
            <a:ext cx="3993571" cy="3151806"/>
          </a:xfrm>
        </p:spPr>
        <p:txBody>
          <a:bodyPr>
            <a:normAutofit fontScale="77500" lnSpcReduction="20000"/>
          </a:bodyPr>
          <a:lstStyle/>
          <a:p>
            <a:r>
              <a:rPr lang="en-US" sz="2175" b="1" dirty="0"/>
              <a:t>Staff Liaisons:</a:t>
            </a:r>
          </a:p>
          <a:p>
            <a:pPr lvl="1"/>
            <a:r>
              <a:rPr lang="en-US" sz="1725" dirty="0"/>
              <a:t>Steve Phillips</a:t>
            </a:r>
          </a:p>
          <a:p>
            <a:pPr lvl="1"/>
            <a:r>
              <a:rPr lang="en-US" sz="1725" dirty="0"/>
              <a:t>Julia Johnson</a:t>
            </a:r>
          </a:p>
          <a:p>
            <a:pPr lvl="1"/>
            <a:r>
              <a:rPr lang="en-US" sz="1725" dirty="0"/>
              <a:t>Josh Davis</a:t>
            </a:r>
          </a:p>
          <a:p>
            <a:pPr marL="150876" lvl="1" indent="0">
              <a:buNone/>
            </a:pPr>
            <a:endParaRPr lang="en-US" sz="1725" dirty="0"/>
          </a:p>
          <a:p>
            <a:pPr marL="150876" lvl="1" indent="0">
              <a:buNone/>
            </a:pPr>
            <a:endParaRPr lang="en-US" sz="1725" dirty="0"/>
          </a:p>
          <a:p>
            <a:pPr marL="150876" lvl="1" indent="0">
              <a:buNone/>
            </a:pPr>
            <a:r>
              <a:rPr lang="en-US" sz="2100" b="1" dirty="0"/>
              <a:t>Board Liaison:</a:t>
            </a:r>
          </a:p>
          <a:p>
            <a:pPr lvl="1">
              <a:buFont typeface="Arial" panose="020B0604020202020204" pitchFamily="34" charset="0"/>
              <a:buChar char="•"/>
            </a:pPr>
            <a:r>
              <a:rPr lang="en-US" sz="1725" dirty="0"/>
              <a:t>Dr. Colette Horn</a:t>
            </a:r>
          </a:p>
          <a:p>
            <a:pPr lvl="1"/>
            <a:endParaRPr lang="en-US" dirty="0"/>
          </a:p>
        </p:txBody>
      </p:sp>
    </p:spTree>
    <p:extLst>
      <p:ext uri="{BB962C8B-B14F-4D97-AF65-F5344CB8AC3E}">
        <p14:creationId xmlns:p14="http://schemas.microsoft.com/office/powerpoint/2010/main" val="361872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4581-3F43-4AB6-8FC9-DB736388D1DE}"/>
              </a:ext>
            </a:extLst>
          </p:cNvPr>
          <p:cNvSpPr>
            <a:spLocks noGrp="1"/>
          </p:cNvSpPr>
          <p:nvPr>
            <p:ph type="title"/>
          </p:nvPr>
        </p:nvSpPr>
        <p:spPr>
          <a:xfrm>
            <a:off x="625356" y="1200063"/>
            <a:ext cx="7543800" cy="1088068"/>
          </a:xfrm>
        </p:spPr>
        <p:txBody>
          <a:bodyPr>
            <a:normAutofit fontScale="90000"/>
          </a:bodyPr>
          <a:lstStyle/>
          <a:p>
            <a:br>
              <a:rPr lang="en-US" sz="3600" dirty="0">
                <a:solidFill>
                  <a:srgbClr val="000000">
                    <a:lumMod val="75000"/>
                    <a:lumOff val="25000"/>
                  </a:srgbClr>
                </a:solidFill>
                <a:latin typeface="Bookman Old Style" panose="020F0302020204030204"/>
              </a:rPr>
            </a:br>
            <a:br>
              <a:rPr lang="en-US" sz="3600" dirty="0">
                <a:solidFill>
                  <a:srgbClr val="000000">
                    <a:lumMod val="75000"/>
                    <a:lumOff val="25000"/>
                  </a:srgbClr>
                </a:solidFill>
                <a:latin typeface="Bookman Old Style" panose="020F0302020204030204"/>
              </a:rPr>
            </a:br>
            <a:r>
              <a:rPr lang="en-US" sz="2700" dirty="0">
                <a:solidFill>
                  <a:srgbClr val="000000">
                    <a:lumMod val="75000"/>
                    <a:lumOff val="25000"/>
                  </a:srgbClr>
                </a:solidFill>
                <a:latin typeface="+mn-lt"/>
              </a:rPr>
              <a:t>Ocean Pines Strategic Planning Update</a:t>
            </a:r>
            <a:br>
              <a:rPr lang="en-US" sz="3600" dirty="0">
                <a:solidFill>
                  <a:srgbClr val="000000">
                    <a:lumMod val="75000"/>
                    <a:lumOff val="25000"/>
                  </a:srgbClr>
                </a:solidFill>
                <a:latin typeface="+mn-lt"/>
              </a:rPr>
            </a:br>
            <a:br>
              <a:rPr lang="en-US" sz="3600" dirty="0">
                <a:solidFill>
                  <a:srgbClr val="000000">
                    <a:lumMod val="75000"/>
                    <a:lumOff val="25000"/>
                  </a:srgbClr>
                </a:solidFill>
                <a:latin typeface="+mn-lt"/>
              </a:rPr>
            </a:br>
            <a:r>
              <a:rPr lang="en-US" sz="2700" b="1" dirty="0">
                <a:solidFill>
                  <a:srgbClr val="000000">
                    <a:lumMod val="75000"/>
                    <a:lumOff val="25000"/>
                  </a:srgbClr>
                </a:solidFill>
                <a:latin typeface="+mn-lt"/>
              </a:rPr>
              <a:t>Why Have a Strategic or Long-Range Plan*</a:t>
            </a:r>
            <a:endParaRPr lang="en-US" sz="2700" dirty="0">
              <a:latin typeface="+mn-lt"/>
            </a:endParaRPr>
          </a:p>
        </p:txBody>
      </p:sp>
      <p:sp>
        <p:nvSpPr>
          <p:cNvPr id="3" name="Content Placeholder 2">
            <a:extLst>
              <a:ext uri="{FF2B5EF4-FFF2-40B4-BE49-F238E27FC236}">
                <a16:creationId xmlns:a16="http://schemas.microsoft.com/office/drawing/2014/main" id="{B6FD1938-05C3-4A58-8D81-691B4296A2AB}"/>
              </a:ext>
            </a:extLst>
          </p:cNvPr>
          <p:cNvSpPr>
            <a:spLocks noGrp="1"/>
          </p:cNvSpPr>
          <p:nvPr>
            <p:ph idx="1"/>
          </p:nvPr>
        </p:nvSpPr>
        <p:spPr>
          <a:xfrm>
            <a:off x="822960" y="2438401"/>
            <a:ext cx="8072562" cy="2820668"/>
          </a:xfrm>
        </p:spPr>
        <p:txBody>
          <a:bodyPr>
            <a:normAutofit lnSpcReduction="10000"/>
          </a:bodyPr>
          <a:lstStyle/>
          <a:p>
            <a:pPr algn="l">
              <a:buFont typeface="Arial" panose="020B0604020202020204" pitchFamily="34" charset="0"/>
              <a:buChar char="•"/>
            </a:pPr>
            <a:r>
              <a:rPr lang="en-US" sz="1800" dirty="0">
                <a:solidFill>
                  <a:srgbClr val="243238"/>
                </a:solidFill>
              </a:rPr>
              <a:t> Align the board of directors and management</a:t>
            </a:r>
          </a:p>
          <a:p>
            <a:pPr algn="l">
              <a:buFont typeface="Arial" panose="020B0604020202020204" pitchFamily="34" charset="0"/>
              <a:buChar char="•"/>
            </a:pPr>
            <a:r>
              <a:rPr lang="en-US" sz="1800" dirty="0">
                <a:solidFill>
                  <a:srgbClr val="243238"/>
                </a:solidFill>
              </a:rPr>
              <a:t> Align the management team on a strategic agenda to move the organization forward</a:t>
            </a:r>
          </a:p>
          <a:p>
            <a:pPr algn="l">
              <a:buFont typeface="Arial" panose="020B0604020202020204" pitchFamily="34" charset="0"/>
              <a:buChar char="•"/>
            </a:pPr>
            <a:r>
              <a:rPr lang="en-US" sz="1800" dirty="0">
                <a:solidFill>
                  <a:srgbClr val="243238"/>
                </a:solidFill>
              </a:rPr>
              <a:t> Communicate clarity of direction throughout the organization</a:t>
            </a:r>
          </a:p>
          <a:p>
            <a:pPr algn="l">
              <a:buFont typeface="Arial" panose="020B0604020202020204" pitchFamily="34" charset="0"/>
              <a:buChar char="•"/>
            </a:pPr>
            <a:r>
              <a:rPr lang="en-US" sz="1800" dirty="0">
                <a:solidFill>
                  <a:srgbClr val="243238"/>
                </a:solidFill>
              </a:rPr>
              <a:t> Provide clear direction and thereby restore integrity of leadership</a:t>
            </a:r>
          </a:p>
          <a:p>
            <a:pPr algn="l">
              <a:buFont typeface="Arial" panose="020B0604020202020204" pitchFamily="34" charset="0"/>
              <a:buChar char="•"/>
            </a:pPr>
            <a:r>
              <a:rPr lang="en-US" sz="1800" dirty="0">
                <a:solidFill>
                  <a:srgbClr val="243238"/>
                </a:solidFill>
              </a:rPr>
              <a:t> Create agreement on core beliefs and principles</a:t>
            </a:r>
          </a:p>
          <a:p>
            <a:pPr algn="l">
              <a:buFont typeface="Arial" panose="020B0604020202020204" pitchFamily="34" charset="0"/>
              <a:buChar char="•"/>
            </a:pPr>
            <a:r>
              <a:rPr lang="en-US" sz="1800" dirty="0">
                <a:solidFill>
                  <a:srgbClr val="243238"/>
                </a:solidFill>
              </a:rPr>
              <a:t> Other</a:t>
            </a:r>
          </a:p>
          <a:p>
            <a:endParaRPr lang="en-US" dirty="0"/>
          </a:p>
        </p:txBody>
      </p:sp>
      <p:sp>
        <p:nvSpPr>
          <p:cNvPr id="5" name="TextBox 4">
            <a:extLst>
              <a:ext uri="{FF2B5EF4-FFF2-40B4-BE49-F238E27FC236}">
                <a16:creationId xmlns:a16="http://schemas.microsoft.com/office/drawing/2014/main" id="{71FB48EF-D39F-42DA-AB3A-8FDA4B8FA9F0}"/>
              </a:ext>
            </a:extLst>
          </p:cNvPr>
          <p:cNvSpPr txBox="1"/>
          <p:nvPr/>
        </p:nvSpPr>
        <p:spPr>
          <a:xfrm>
            <a:off x="564913" y="5380938"/>
            <a:ext cx="2984278" cy="300082"/>
          </a:xfrm>
          <a:prstGeom prst="rect">
            <a:avLst/>
          </a:prstGeom>
          <a:noFill/>
        </p:spPr>
        <p:txBody>
          <a:bodyPr wrap="none" rtlCol="0">
            <a:spAutoFit/>
          </a:bodyPr>
          <a:lstStyle/>
          <a:p>
            <a:pPr defTabSz="685800"/>
            <a:r>
              <a:rPr lang="en-US" sz="1350" dirty="0">
                <a:solidFill>
                  <a:srgbClr val="000000"/>
                </a:solidFill>
                <a:latin typeface="Franklin Gothic Book" panose="020F0502020204030204"/>
              </a:rPr>
              <a:t>*Source: Professional Growth Systems</a:t>
            </a:r>
          </a:p>
        </p:txBody>
      </p:sp>
    </p:spTree>
    <p:extLst>
      <p:ext uri="{BB962C8B-B14F-4D97-AF65-F5344CB8AC3E}">
        <p14:creationId xmlns:p14="http://schemas.microsoft.com/office/powerpoint/2010/main" val="1914955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03D48AE-95D9-4C61-8996-7797C689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23" y="818602"/>
            <a:ext cx="7075842" cy="5143500"/>
          </a:xfrm>
          <a:prstGeom prst="rect">
            <a:avLst/>
          </a:prstGeom>
        </p:spPr>
      </p:pic>
      <p:sp>
        <p:nvSpPr>
          <p:cNvPr id="4" name="Arrow: Left 3">
            <a:extLst>
              <a:ext uri="{FF2B5EF4-FFF2-40B4-BE49-F238E27FC236}">
                <a16:creationId xmlns:a16="http://schemas.microsoft.com/office/drawing/2014/main" id="{F8CD4052-D450-4F64-BE2D-8949D75D3527}"/>
              </a:ext>
            </a:extLst>
          </p:cNvPr>
          <p:cNvSpPr/>
          <p:nvPr/>
        </p:nvSpPr>
        <p:spPr>
          <a:xfrm>
            <a:off x="5971742" y="2396291"/>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Franklin Gothic Book" panose="020F0502020204030204"/>
            </a:endParaRPr>
          </a:p>
        </p:txBody>
      </p:sp>
      <p:sp>
        <p:nvSpPr>
          <p:cNvPr id="2" name="TextBox 1">
            <a:extLst>
              <a:ext uri="{FF2B5EF4-FFF2-40B4-BE49-F238E27FC236}">
                <a16:creationId xmlns:a16="http://schemas.microsoft.com/office/drawing/2014/main" id="{21A6780D-0230-42E7-BB36-7504015DB324}"/>
              </a:ext>
            </a:extLst>
          </p:cNvPr>
          <p:cNvSpPr txBox="1"/>
          <p:nvPr/>
        </p:nvSpPr>
        <p:spPr>
          <a:xfrm>
            <a:off x="6705548" y="2399603"/>
            <a:ext cx="2424959" cy="415498"/>
          </a:xfrm>
          <a:prstGeom prst="rect">
            <a:avLst/>
          </a:prstGeom>
          <a:noFill/>
        </p:spPr>
        <p:txBody>
          <a:bodyPr wrap="none" rtlCol="0">
            <a:spAutoFit/>
          </a:bodyPr>
          <a:lstStyle/>
          <a:p>
            <a:pPr defTabSz="685800"/>
            <a:r>
              <a:rPr lang="en-US" sz="2100" b="1" dirty="0">
                <a:solidFill>
                  <a:srgbClr val="000000"/>
                </a:solidFill>
                <a:latin typeface="Franklin Gothic Book" panose="020F0502020204030204"/>
              </a:rPr>
              <a:t>Where we are today</a:t>
            </a:r>
          </a:p>
        </p:txBody>
      </p:sp>
    </p:spTree>
    <p:extLst>
      <p:ext uri="{BB962C8B-B14F-4D97-AF65-F5344CB8AC3E}">
        <p14:creationId xmlns:p14="http://schemas.microsoft.com/office/powerpoint/2010/main" val="4250407014"/>
      </p:ext>
    </p:extLst>
  </p:cSld>
  <p:clrMapOvr>
    <a:masterClrMapping/>
  </p:clrMapOvr>
</p:sld>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4.xml><?xml version="1.0" encoding="utf-8"?>
<a:theme xmlns:a="http://schemas.openxmlformats.org/drawingml/2006/main" name="060915_Dawn_PPT_Template">
  <a:themeElements>
    <a:clrScheme name="Custom 129">
      <a:dk1>
        <a:srgbClr val="452718"/>
      </a:dk1>
      <a:lt1>
        <a:srgbClr val="FFFFFF"/>
      </a:lt1>
      <a:dk2>
        <a:srgbClr val="E89F30"/>
      </a:dk2>
      <a:lt2>
        <a:srgbClr val="DF6421"/>
      </a:lt2>
      <a:accent1>
        <a:srgbClr val="C72627"/>
      </a:accent1>
      <a:accent2>
        <a:srgbClr val="F7CC48"/>
      </a:accent2>
      <a:accent3>
        <a:srgbClr val="694A3C"/>
      </a:accent3>
      <a:accent4>
        <a:srgbClr val="4D9334"/>
      </a:accent4>
      <a:accent5>
        <a:srgbClr val="4E8CD1"/>
      </a:accent5>
      <a:accent6>
        <a:srgbClr val="B1D4A5"/>
      </a:accent6>
      <a:hlink>
        <a:srgbClr val="0000FF"/>
      </a:hlink>
      <a:folHlink>
        <a:srgbClr val="0000FF"/>
      </a:folHlink>
    </a:clrScheme>
    <a:fontScheme name="Dawn">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solidFill>
          <a:schemeClr val="accent1"/>
        </a:solidFill>
        <a:ln w="12700" cap="flat" cmpd="sng" algn="ctr">
          <a:solidFill>
            <a:schemeClr val="tx1"/>
          </a:solidFill>
          <a:prstDash val="solid"/>
          <a:round/>
          <a:headEnd type="none" w="med" len="med"/>
          <a:tailEnd type="none" w="med" len="med"/>
        </a:ln>
        <a:effectLst/>
      </a:spPr>
      <a:bodyPr/>
      <a:lstStyle/>
    </a:lnDef>
    <a:txDef>
      <a:spPr>
        <a:noFill/>
      </a:spPr>
      <a:bodyPr wrap="square" lIns="0" tIns="0" rIns="0" bIns="0" rtlCol="0">
        <a:noAutofit/>
      </a:bodyPr>
      <a:lstStyle>
        <a:defPPr>
          <a:defRPr sz="180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Dawn PPT Template - 2015 Final.pptx [Read-Only]" id="{EC163DDC-F276-4C82-B314-3AEC01CA84CE}" vid="{05892E1A-AFA4-4CF4-AAE3-6CC3235B52E5}"/>
    </a:ext>
  </a:extLst>
</a:theme>
</file>

<file path=ppt/theme/theme5.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13218</TotalTime>
  <Words>2996</Words>
  <Application>Microsoft Office PowerPoint</Application>
  <PresentationFormat>On-screen Show (4:3)</PresentationFormat>
  <Paragraphs>565</Paragraphs>
  <Slides>55</Slides>
  <Notes>6</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55</vt:i4>
      </vt:variant>
    </vt:vector>
  </HeadingPairs>
  <TitlesOfParts>
    <vt:vector size="79" baseType="lpstr">
      <vt:lpstr>Arial</vt:lpstr>
      <vt:lpstr>Arial Black</vt:lpstr>
      <vt:lpstr>Arial Narrow</vt:lpstr>
      <vt:lpstr>Bookman Old Style</vt:lpstr>
      <vt:lpstr>Calibri</vt:lpstr>
      <vt:lpstr>Calibri Light</vt:lpstr>
      <vt:lpstr>Century Gothic</vt:lpstr>
      <vt:lpstr>Corbel</vt:lpstr>
      <vt:lpstr>Courier New</vt:lpstr>
      <vt:lpstr>Franklin Gothic Book</vt:lpstr>
      <vt:lpstr>Franklin Gothic Medium</vt:lpstr>
      <vt:lpstr>Gill Sans MT</vt:lpstr>
      <vt:lpstr>Lucida Grande</vt:lpstr>
      <vt:lpstr>Lucida Sans</vt:lpstr>
      <vt:lpstr>Symbol</vt:lpstr>
      <vt:lpstr>Tahoma</vt:lpstr>
      <vt:lpstr>Trebuchet MS</vt:lpstr>
      <vt:lpstr>Verdana</vt:lpstr>
      <vt:lpstr>Wingdings</vt:lpstr>
      <vt:lpstr>Wingdings 2</vt:lpstr>
      <vt:lpstr>SIBSON CONSULTING Document</vt:lpstr>
      <vt:lpstr>Gallery</vt:lpstr>
      <vt:lpstr>1_RetrospectVTI</vt:lpstr>
      <vt:lpstr>060915_Dawn_PPT_Template</vt:lpstr>
      <vt:lpstr>Board of Directors Meeting</vt:lpstr>
      <vt:lpstr>Approval of Agenda</vt:lpstr>
      <vt:lpstr>   Approval of Minutes  June 16, 2021 – Regular Meeting      </vt:lpstr>
      <vt:lpstr>President’s Remarks  Larry Perrone</vt:lpstr>
      <vt:lpstr> Ocean Pines BOD Strategic Planning Update  Strategic Planning Advisory Committee</vt:lpstr>
      <vt:lpstr>Ocean Pines Strategic Planning Update  Agenda</vt:lpstr>
      <vt:lpstr>Ocean Pines Strategic Planning Update  Committee Members</vt:lpstr>
      <vt:lpstr>  Ocean Pines Strategic Planning Update  Why Have a Strategic or Long-Range Plan*</vt:lpstr>
      <vt:lpstr>PowerPoint Presentation</vt:lpstr>
      <vt:lpstr>Ocean Pines Strategic Planning Update  Progress To Date</vt:lpstr>
      <vt:lpstr>Ocean Pines Strategic Planning Update  Progress To Date</vt:lpstr>
      <vt:lpstr>Ocean Pines Strategic Planning Update  Timing/Next Steps</vt:lpstr>
      <vt:lpstr>Ocean Pines Strategic Planning Update  Property Owner/Resident Survey</vt:lpstr>
      <vt:lpstr>Ocean Pines Strategic Planning Update  Property Owner/Resident Survey</vt:lpstr>
      <vt:lpstr>Ocean Pines Strategic Planning Update  Questions/Comments/Feedback</vt:lpstr>
      <vt:lpstr>Appendix</vt:lpstr>
      <vt:lpstr> The Relationship Between Sample Size and Sample Error</vt:lpstr>
      <vt:lpstr>Sample Sizes and Margin of Sample Error</vt:lpstr>
      <vt:lpstr>Ocean Pines Strategic Planning Advisory Committee</vt:lpstr>
      <vt:lpstr>2019 Artisanal Objective &amp; Plans</vt:lpstr>
      <vt:lpstr>Benchmarked Communities</vt:lpstr>
      <vt:lpstr>GM Leadership Report John Viola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Bulkheads -  “Emergency” </vt:lpstr>
      <vt:lpstr>Software</vt:lpstr>
      <vt:lpstr>PowerPoint Presentation</vt:lpstr>
      <vt:lpstr>Financial Change  month of MAY 2021  </vt:lpstr>
      <vt:lpstr> Detail for the Month of may Favor/(Unfavorable) Vs. Budget (in 000’s) </vt:lpstr>
      <vt:lpstr> “flash” estimate for month of June 2021 (in 000’s) </vt:lpstr>
      <vt:lpstr>PowerPoint Presentation</vt:lpstr>
      <vt:lpstr>Director of Finance Steve Phillips</vt:lpstr>
      <vt:lpstr>Dma reserve study</vt:lpstr>
      <vt:lpstr>FY21 AUDIT</vt:lpstr>
      <vt:lpstr>Treasurer’s Report -  Doug Parks</vt:lpstr>
      <vt:lpstr>PowerPoint Presentation</vt:lpstr>
      <vt:lpstr>Unaudited Reserves may 2021 ($Millions)</vt:lpstr>
      <vt:lpstr>Reserves 5/31/21 unaudited estimate (in ooo’s)</vt:lpstr>
      <vt:lpstr>Public Comments</vt:lpstr>
      <vt:lpstr>PowerPoint Presentation</vt:lpstr>
      <vt:lpstr>PowerPoint Presentation</vt:lpstr>
      <vt:lpstr>CPI Violations  None  </vt:lpstr>
      <vt:lpstr>PowerPoint Presentation</vt:lpstr>
      <vt:lpstr>New Business  First Reading – Resolution C-06 Revisions – Colette Horn</vt:lpstr>
      <vt:lpstr>  Appointments     Mary Louise Flanagan – 1st Term – Recreation &amp; Parks  </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Michelle Bennett</cp:lastModifiedBy>
  <cp:revision>264</cp:revision>
  <cp:lastPrinted>2021-07-21T19:43:19Z</cp:lastPrinted>
  <dcterms:created xsi:type="dcterms:W3CDTF">2021-01-13T14:26:54Z</dcterms:created>
  <dcterms:modified xsi:type="dcterms:W3CDTF">2021-07-21T20:52:49Z</dcterms:modified>
</cp:coreProperties>
</file>