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43" r:id="rId4"/>
    <p:sldMasterId id="2147484422" r:id="rId5"/>
    <p:sldMasterId id="2147484503" r:id="rId6"/>
    <p:sldMasterId id="2147484519" r:id="rId7"/>
    <p:sldMasterId id="2147484531" r:id="rId8"/>
  </p:sldMasterIdLst>
  <p:notesMasterIdLst>
    <p:notesMasterId r:id="rId46"/>
  </p:notesMasterIdLst>
  <p:handoutMasterIdLst>
    <p:handoutMasterId r:id="rId47"/>
  </p:handoutMasterIdLst>
  <p:sldIdLst>
    <p:sldId id="1397" r:id="rId9"/>
    <p:sldId id="1644" r:id="rId10"/>
    <p:sldId id="1713" r:id="rId11"/>
    <p:sldId id="1728" r:id="rId12"/>
    <p:sldId id="1733" r:id="rId13"/>
    <p:sldId id="1739" r:id="rId14"/>
    <p:sldId id="1743" r:id="rId15"/>
    <p:sldId id="1730" r:id="rId16"/>
    <p:sldId id="1741" r:id="rId17"/>
    <p:sldId id="1740" r:id="rId18"/>
    <p:sldId id="1737" r:id="rId19"/>
    <p:sldId id="1742" r:id="rId20"/>
    <p:sldId id="1736" r:id="rId21"/>
    <p:sldId id="1738" r:id="rId22"/>
    <p:sldId id="1727" r:id="rId23"/>
    <p:sldId id="1732" r:id="rId24"/>
    <p:sldId id="1729" r:id="rId25"/>
    <p:sldId id="1735" r:id="rId26"/>
    <p:sldId id="1731" r:id="rId27"/>
    <p:sldId id="654" r:id="rId28"/>
    <p:sldId id="1418" r:id="rId29"/>
    <p:sldId id="652" r:id="rId30"/>
    <p:sldId id="1441" r:id="rId31"/>
    <p:sldId id="669" r:id="rId32"/>
    <p:sldId id="668" r:id="rId33"/>
    <p:sldId id="670" r:id="rId34"/>
    <p:sldId id="582" r:id="rId35"/>
    <p:sldId id="623" r:id="rId36"/>
    <p:sldId id="282" r:id="rId37"/>
    <p:sldId id="256" r:id="rId38"/>
    <p:sldId id="297" r:id="rId39"/>
    <p:sldId id="289" r:id="rId40"/>
    <p:sldId id="290" r:id="rId41"/>
    <p:sldId id="291" r:id="rId42"/>
    <p:sldId id="292" r:id="rId43"/>
    <p:sldId id="293" r:id="rId44"/>
    <p:sldId id="294" r:id="rId45"/>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4D2B0"/>
    <a:srgbClr val="F5EADF"/>
    <a:srgbClr val="D4D1CC"/>
    <a:srgbClr val="5F5ACC"/>
    <a:srgbClr val="D65C00"/>
    <a:srgbClr val="E4E1DE"/>
    <a:srgbClr val="BCE1EC"/>
    <a:srgbClr val="FF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86" autoAdjust="0"/>
    <p:restoredTop sz="94706" autoAdjust="0"/>
  </p:normalViewPr>
  <p:slideViewPr>
    <p:cSldViewPr snapToGrid="0">
      <p:cViewPr varScale="1">
        <p:scale>
          <a:sx n="108" d="100"/>
          <a:sy n="108" d="100"/>
        </p:scale>
        <p:origin x="1218" y="90"/>
      </p:cViewPr>
      <p:guideLst>
        <p:guide pos="288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2982119" cy="466434"/>
          </a:xfrm>
          <a:prstGeom prst="rect">
            <a:avLst/>
          </a:prstGeom>
        </p:spPr>
        <p:txBody>
          <a:bodyPr vert="horz" lIns="93117" tIns="46559" rIns="93117" bIns="46559" rtlCol="0"/>
          <a:lstStyle>
            <a:lvl1pPr algn="l">
              <a:defRPr sz="1200"/>
            </a:lvl1pPr>
          </a:lstStyle>
          <a:p>
            <a:endParaRPr dirty="0"/>
          </a:p>
        </p:txBody>
      </p:sp>
      <p:sp>
        <p:nvSpPr>
          <p:cNvPr id="3" name="Date Placeholder 2"/>
          <p:cNvSpPr>
            <a:spLocks noGrp="1"/>
          </p:cNvSpPr>
          <p:nvPr>
            <p:ph type="dt" sz="quarter" idx="1"/>
          </p:nvPr>
        </p:nvSpPr>
        <p:spPr>
          <a:xfrm>
            <a:off x="3898106" y="0"/>
            <a:ext cx="2982119" cy="466434"/>
          </a:xfrm>
          <a:prstGeom prst="rect">
            <a:avLst/>
          </a:prstGeom>
        </p:spPr>
        <p:txBody>
          <a:bodyPr vert="horz" lIns="93117" tIns="46559" rIns="93117" bIns="46559" rtlCol="0"/>
          <a:lstStyle>
            <a:lvl1pPr algn="r">
              <a:defRPr sz="1200"/>
            </a:lvl1pPr>
          </a:lstStyle>
          <a:p>
            <a:fld id="{20EA5F0D-C1DC-412F-A146-DDB3A74B588F}" type="datetimeFigureOut">
              <a:rPr lang="en-US"/>
              <a:t>7/20/2024</a:t>
            </a:fld>
            <a:endParaRPr dirty="0"/>
          </a:p>
        </p:txBody>
      </p:sp>
      <p:sp>
        <p:nvSpPr>
          <p:cNvPr id="4" name="Footer Placeholder 3"/>
          <p:cNvSpPr>
            <a:spLocks noGrp="1"/>
          </p:cNvSpPr>
          <p:nvPr>
            <p:ph type="ftr" sz="quarter" idx="2"/>
          </p:nvPr>
        </p:nvSpPr>
        <p:spPr>
          <a:xfrm>
            <a:off x="4" y="8829982"/>
            <a:ext cx="2982119" cy="466433"/>
          </a:xfrm>
          <a:prstGeom prst="rect">
            <a:avLst/>
          </a:prstGeom>
        </p:spPr>
        <p:txBody>
          <a:bodyPr vert="horz" lIns="93117" tIns="46559" rIns="93117" bIns="46559" rtlCol="0" anchor="b"/>
          <a:lstStyle>
            <a:lvl1pPr algn="l">
              <a:defRPr sz="1200"/>
            </a:lvl1pPr>
          </a:lstStyle>
          <a:p>
            <a:endParaRPr dirty="0"/>
          </a:p>
        </p:txBody>
      </p:sp>
      <p:sp>
        <p:nvSpPr>
          <p:cNvPr id="5" name="Slide Number Placeholder 4"/>
          <p:cNvSpPr>
            <a:spLocks noGrp="1"/>
          </p:cNvSpPr>
          <p:nvPr>
            <p:ph type="sldNum" sz="quarter" idx="3"/>
          </p:nvPr>
        </p:nvSpPr>
        <p:spPr>
          <a:xfrm>
            <a:off x="3898106" y="8829982"/>
            <a:ext cx="2982119" cy="466433"/>
          </a:xfrm>
          <a:prstGeom prst="rect">
            <a:avLst/>
          </a:prstGeom>
        </p:spPr>
        <p:txBody>
          <a:bodyPr vert="horz" lIns="93117" tIns="46559" rIns="93117" bIns="46559" rtlCol="0" anchor="b"/>
          <a:lstStyle>
            <a:lvl1pPr algn="r">
              <a:defRPr sz="1200"/>
            </a:lvl1pPr>
          </a:lstStyle>
          <a:p>
            <a:fld id="{7BAE14B8-3CC9-472D-9BC5-A84D80684DE2}" type="slidenum">
              <a:rPr/>
              <a:t>‹#›</a:t>
            </a:fld>
            <a:endParaRPr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2982119" cy="466434"/>
          </a:xfrm>
          <a:prstGeom prst="rect">
            <a:avLst/>
          </a:prstGeom>
        </p:spPr>
        <p:txBody>
          <a:bodyPr vert="horz" lIns="93117" tIns="46559" rIns="93117" bIns="46559" rtlCol="0"/>
          <a:lstStyle>
            <a:lvl1pPr algn="l">
              <a:defRPr sz="1200"/>
            </a:lvl1pPr>
          </a:lstStyle>
          <a:p>
            <a:endParaRPr dirty="0"/>
          </a:p>
        </p:txBody>
      </p:sp>
      <p:sp>
        <p:nvSpPr>
          <p:cNvPr id="3" name="Date Placeholder 2"/>
          <p:cNvSpPr>
            <a:spLocks noGrp="1"/>
          </p:cNvSpPr>
          <p:nvPr>
            <p:ph type="dt" idx="1"/>
          </p:nvPr>
        </p:nvSpPr>
        <p:spPr>
          <a:xfrm>
            <a:off x="3898106" y="0"/>
            <a:ext cx="2982119" cy="466434"/>
          </a:xfrm>
          <a:prstGeom prst="rect">
            <a:avLst/>
          </a:prstGeom>
        </p:spPr>
        <p:txBody>
          <a:bodyPr vert="horz" lIns="93117" tIns="46559" rIns="93117" bIns="46559" rtlCol="0"/>
          <a:lstStyle>
            <a:lvl1pPr algn="r">
              <a:defRPr sz="1200"/>
            </a:lvl1pPr>
          </a:lstStyle>
          <a:p>
            <a:fld id="{A8CDE508-72C8-4AB5-AA9C-1584D31690E0}" type="datetimeFigureOut">
              <a:rPr lang="en-US"/>
              <a:t>7/20/2024</a:t>
            </a:fld>
            <a:endParaRPr dirty="0"/>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3117" tIns="46559" rIns="93117" bIns="46559" rtlCol="0" anchor="ctr"/>
          <a:lstStyle/>
          <a:p>
            <a:endParaRPr dirty="0"/>
          </a:p>
        </p:txBody>
      </p:sp>
      <p:sp>
        <p:nvSpPr>
          <p:cNvPr id="5" name="Notes Placeholder 4"/>
          <p:cNvSpPr>
            <a:spLocks noGrp="1"/>
          </p:cNvSpPr>
          <p:nvPr>
            <p:ph type="body" sz="quarter" idx="3"/>
          </p:nvPr>
        </p:nvSpPr>
        <p:spPr>
          <a:xfrm>
            <a:off x="688182" y="4473901"/>
            <a:ext cx="5505450" cy="3137535"/>
          </a:xfrm>
          <a:prstGeom prst="rect">
            <a:avLst/>
          </a:prstGeom>
        </p:spPr>
        <p:txBody>
          <a:bodyPr vert="horz" lIns="93117" tIns="46559" rIns="93117" bIns="4655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4" y="8829982"/>
            <a:ext cx="2982119" cy="466433"/>
          </a:xfrm>
          <a:prstGeom prst="rect">
            <a:avLst/>
          </a:prstGeom>
        </p:spPr>
        <p:txBody>
          <a:bodyPr vert="horz" lIns="93117" tIns="46559" rIns="93117" bIns="46559" rtlCol="0" anchor="b"/>
          <a:lstStyle>
            <a:lvl1pPr algn="l">
              <a:defRPr sz="1200"/>
            </a:lvl1pPr>
          </a:lstStyle>
          <a:p>
            <a:endParaRPr dirty="0"/>
          </a:p>
        </p:txBody>
      </p:sp>
      <p:sp>
        <p:nvSpPr>
          <p:cNvPr id="7" name="Slide Number Placeholder 6"/>
          <p:cNvSpPr>
            <a:spLocks noGrp="1"/>
          </p:cNvSpPr>
          <p:nvPr>
            <p:ph type="sldNum" sz="quarter" idx="5"/>
          </p:nvPr>
        </p:nvSpPr>
        <p:spPr>
          <a:xfrm>
            <a:off x="3898106" y="8829982"/>
            <a:ext cx="2982119" cy="466433"/>
          </a:xfrm>
          <a:prstGeom prst="rect">
            <a:avLst/>
          </a:prstGeom>
        </p:spPr>
        <p:txBody>
          <a:bodyPr vert="horz" lIns="93117" tIns="46559" rIns="93117" bIns="46559" rtlCol="0" anchor="b"/>
          <a:lstStyle>
            <a:lvl1pPr algn="r">
              <a:defRPr sz="1200"/>
            </a:lvl1pPr>
          </a:lstStyle>
          <a:p>
            <a:fld id="{7FB667E1-E601-4AAF-B95C-B25720D70A60}" type="slidenum">
              <a:rPr/>
              <a:t>‹#›</a:t>
            </a:fld>
            <a:endParaRPr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Ocean Pines Work Group and other residents provided input to Plan in writing and at February public meeting in Berlin. It is still in draft and comments may be provided until August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0CD02-F56D-42CD-8F6E-B53E99FDD1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8793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Ocean Pines Day, Community Bike Ride and through outreach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0CD02-F56D-42CD-8F6E-B53E99FDD1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4729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Pine Needles near woods across from 1312 Ocean Parkway, Gravel hole at 1128-1130.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0CD02-F56D-42CD-8F6E-B53E99FDD1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035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23903"/>
          <a:stretch/>
        </p:blipFill>
        <p:spPr bwMode="gray">
          <a:xfrm>
            <a:off x="4568646" y="3429000"/>
            <a:ext cx="4575354" cy="34290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5989837"/>
            <a:ext cx="2676912" cy="368363"/>
          </a:xfrm>
          <a:prstGeom prst="rect">
            <a:avLst/>
          </a:prstGeom>
        </p:spPr>
      </p:pic>
      <p:sp>
        <p:nvSpPr>
          <p:cNvPr id="15"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dirty="0"/>
              <a:t>Click icon to add picture</a:t>
            </a:r>
          </a:p>
        </p:txBody>
      </p:sp>
      <p:sp>
        <p:nvSpPr>
          <p:cNvPr id="16"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7"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10"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Tree>
    <p:extLst>
      <p:ext uri="{BB962C8B-B14F-4D97-AF65-F5344CB8AC3E}">
        <p14:creationId xmlns:p14="http://schemas.microsoft.com/office/powerpoint/2010/main" val="255760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8009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7934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8357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Two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015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1" name="Straight Connector 10"/>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49033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Comparis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12"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980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Four Content">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43400" cy="2600865"/>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59080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733800"/>
            <a:ext cx="4343400" cy="2743200"/>
          </a:xfrm>
        </p:spPr>
        <p:txBody>
          <a:bodyPr/>
          <a:lstStyle>
            <a:lvl1pPr>
              <a:defRPr sz="1400"/>
            </a:lvl1pPr>
            <a:lvl2pPr>
              <a:buClr>
                <a:schemeClr val="accent5"/>
              </a:buCl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733800"/>
            <a:ext cx="4267200" cy="27432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13"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4" name="Straight Connector 1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58416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Title Only">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8"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9" name="Straight Connector 8"/>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75102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Custom Blank">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7"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1410354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04800" y="990600"/>
            <a:ext cx="4114800" cy="5486400"/>
          </a:xfrm>
        </p:spPr>
        <p:txBody>
          <a:bodyPr/>
          <a:lstStyle>
            <a:lvl1pPr marL="0" indent="0">
              <a:buNone/>
              <a:defRPr sz="1200">
                <a:latin typeface="Arial Narrow" panose="020B0606020202030204" pitchFamily="34" charset="0"/>
              </a:defRPr>
            </a:lvl1pPr>
            <a:lvl2pPr marL="153988" indent="-153988">
              <a:defRPr sz="1200">
                <a:latin typeface="Arial Narrow" panose="020B0606020202030204" pitchFamily="34" charset="0"/>
              </a:defRPr>
            </a:lvl2pPr>
            <a:lvl3pPr marL="325438" indent="-171450">
              <a:defRPr sz="1200">
                <a:latin typeface="Arial Narrow" panose="020B0606020202030204" pitchFamily="34" charset="0"/>
              </a:defRPr>
            </a:lvl3pPr>
            <a:lvl4pPr marL="461963" indent="-153988">
              <a:defRPr sz="1200">
                <a:latin typeface="Arial Narrow" panose="020B0606020202030204" pitchFamily="34" charset="0"/>
              </a:defRPr>
            </a:lvl4pPr>
            <a:lvl5pPr marL="581025" indent="-119063">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1"/>
          </p:nvPr>
        </p:nvSpPr>
        <p:spPr>
          <a:xfrm>
            <a:off x="4724400" y="990600"/>
            <a:ext cx="4114800" cy="4495800"/>
          </a:xfrm>
        </p:spPr>
        <p:txBody>
          <a:bodyPr/>
          <a:lstStyle>
            <a:lvl1pPr marL="0" indent="0">
              <a:buNone/>
              <a:defRPr sz="1200">
                <a:latin typeface="Arial Narrow" panose="020B0606020202030204" pitchFamily="34" charset="0"/>
              </a:defRPr>
            </a:lvl1pPr>
            <a:lvl2pPr marL="161925" indent="-161925">
              <a:defRPr sz="1200">
                <a:latin typeface="Arial Narrow" panose="020B0606020202030204" pitchFamily="34" charset="0"/>
              </a:defRPr>
            </a:lvl2pPr>
            <a:lvl3pPr marL="307975" indent="-146050">
              <a:defRPr sz="1200">
                <a:latin typeface="Arial Narrow" panose="020B0606020202030204" pitchFamily="34" charset="0"/>
              </a:defRPr>
            </a:lvl3pPr>
            <a:lvl4pPr marL="427038" indent="-136525">
              <a:defRPr sz="1200">
                <a:latin typeface="Arial Narrow" panose="020B0606020202030204" pitchFamily="34" charset="0"/>
              </a:defRPr>
            </a:lvl4pPr>
            <a:lvl5pPr marL="530225" indent="-103188">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2"/>
          </p:nvPr>
        </p:nvSpPr>
        <p:spPr>
          <a:xfrm>
            <a:off x="4724400" y="5562600"/>
            <a:ext cx="4114800" cy="914400"/>
          </a:xfrm>
        </p:spPr>
        <p:txBody>
          <a:bodyPr/>
          <a:lstStyle>
            <a:lvl1pPr marL="0" indent="0">
              <a:buNone/>
              <a:defRPr sz="1000">
                <a:solidFill>
                  <a:schemeClr val="accent4"/>
                </a:solidFill>
                <a:latin typeface="Arial Narrow" panose="020B0606020202030204" pitchFamily="34" charset="0"/>
              </a:defRPr>
            </a:lvl1pPr>
            <a:lvl2pPr marL="211138" indent="0">
              <a:buNone/>
              <a:defRPr sz="1000">
                <a:solidFill>
                  <a:schemeClr val="accent4"/>
                </a:solidFill>
                <a:latin typeface="Arial Narrow" panose="020B0606020202030204" pitchFamily="34" charset="0"/>
              </a:defRPr>
            </a:lvl2pPr>
            <a:lvl3pPr marL="396875" indent="0">
              <a:buNone/>
              <a:defRPr sz="1000">
                <a:solidFill>
                  <a:schemeClr val="accent4"/>
                </a:solidFill>
                <a:latin typeface="Arial Narrow" panose="020B0606020202030204" pitchFamily="34" charset="0"/>
              </a:defRPr>
            </a:lvl3pPr>
            <a:lvl4pPr marL="595313" indent="0">
              <a:buNone/>
              <a:defRPr sz="1000">
                <a:solidFill>
                  <a:schemeClr val="accent4"/>
                </a:solidFill>
                <a:latin typeface="Arial Narrow" panose="020B0606020202030204" pitchFamily="34" charset="0"/>
              </a:defRPr>
            </a:lvl4pPr>
            <a:lvl5pPr marL="793750" indent="0">
              <a:buNone/>
              <a:defRPr sz="1000">
                <a:solidFill>
                  <a:schemeClr val="accent4"/>
                </a:solidFill>
                <a:latin typeface="Arial Narrow" panose="020B0606020202030204" pitchFamily="34" charset="0"/>
              </a:defRPr>
            </a:lvl5pPr>
          </a:lstStyle>
          <a:p>
            <a:pPr lvl="0"/>
            <a:r>
              <a:rPr lang="en-US"/>
              <a:t>Edit Master text styles</a:t>
            </a:r>
          </a:p>
        </p:txBody>
      </p:sp>
      <p:cxnSp>
        <p:nvCxnSpPr>
          <p:cNvPr id="7" name="Straight Connector 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22461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dirty="0"/>
          </a:p>
        </p:txBody>
      </p:sp>
    </p:spTree>
    <p:extLst>
      <p:ext uri="{BB962C8B-B14F-4D97-AF65-F5344CB8AC3E}">
        <p14:creationId xmlns:p14="http://schemas.microsoft.com/office/powerpoint/2010/main" val="151682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22752"/>
          <a:stretch/>
        </p:blipFill>
        <p:spPr bwMode="gray">
          <a:xfrm>
            <a:off x="4629551" y="3443954"/>
            <a:ext cx="4484537" cy="3414045"/>
          </a:xfrm>
          <a:prstGeom prst="rect">
            <a:avLst/>
          </a:prstGeom>
        </p:spPr>
      </p:pic>
      <p:sp>
        <p:nvSpPr>
          <p:cNvPr id="3"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dirty="0"/>
              <a:t>Click icon to add picture</a:t>
            </a:r>
          </a:p>
        </p:txBody>
      </p:sp>
      <p:sp>
        <p:nvSpPr>
          <p:cNvPr id="15"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6"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marR="0" indent="0" algn="l" defTabSz="914400" rtl="0" eaLnBrk="1" fontAlgn="base" latinLnBrk="0" hangingPunct="1">
              <a:lnSpc>
                <a:spcPct val="90000"/>
              </a:lnSpc>
              <a:spcBef>
                <a:spcPct val="65000"/>
              </a:spcBef>
              <a:spcAft>
                <a:spcPct val="0"/>
              </a:spcAft>
              <a:buClr>
                <a:schemeClr val="accent5"/>
              </a:buClr>
              <a:buSzTx/>
              <a:buFontTx/>
              <a:buNone/>
              <a:tabLst/>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5993827"/>
            <a:ext cx="2674334" cy="368127"/>
          </a:xfrm>
          <a:prstGeom prst="rect">
            <a:avLst/>
          </a:prstGeom>
        </p:spPr>
      </p:pic>
    </p:spTree>
    <p:extLst>
      <p:ext uri="{BB962C8B-B14F-4D97-AF65-F5344CB8AC3E}">
        <p14:creationId xmlns:p14="http://schemas.microsoft.com/office/powerpoint/2010/main" val="2605268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dirty="0"/>
          </a:p>
        </p:txBody>
      </p:sp>
      <p:sp>
        <p:nvSpPr>
          <p:cNvPr id="7" name="Text Placeholder 6"/>
          <p:cNvSpPr>
            <a:spLocks noGrp="1"/>
          </p:cNvSpPr>
          <p:nvPr>
            <p:ph type="body" sz="quarter" idx="13"/>
          </p:nvPr>
        </p:nvSpPr>
        <p:spPr>
          <a:xfrm>
            <a:off x="115889" y="965201"/>
            <a:ext cx="3887787" cy="349251"/>
          </a:xfrm>
        </p:spPr>
        <p:txBody>
          <a:bodyPr/>
          <a:lstStyle/>
          <a:p>
            <a:pPr lvl="0"/>
            <a:r>
              <a:rPr lang="en-US" dirty="0"/>
              <a:t>Click to edit Master text styles</a:t>
            </a:r>
          </a:p>
        </p:txBody>
      </p:sp>
    </p:spTree>
    <p:extLst>
      <p:ext uri="{BB962C8B-B14F-4D97-AF65-F5344CB8AC3E}">
        <p14:creationId xmlns:p14="http://schemas.microsoft.com/office/powerpoint/2010/main" val="4098006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dirty="0"/>
          </a:p>
        </p:txBody>
      </p:sp>
      <p:graphicFrame>
        <p:nvGraphicFramePr>
          <p:cNvPr id="5" name="Table 4"/>
          <p:cNvGraphicFramePr>
            <a:graphicFrameLocks noGrp="1"/>
          </p:cNvGraphicFramePr>
          <p:nvPr userDrawn="1">
            <p:extLst>
              <p:ext uri="{D42A27DB-BD31-4B8C-83A1-F6EECF244321}">
                <p14:modId xmlns:p14="http://schemas.microsoft.com/office/powerpoint/2010/main" val="1413022696"/>
              </p:ext>
            </p:extLst>
          </p:nvPr>
        </p:nvGraphicFramePr>
        <p:xfrm>
          <a:off x="204788" y="1403202"/>
          <a:ext cx="5953649" cy="3870960"/>
        </p:xfrm>
        <a:graphic>
          <a:graphicData uri="http://schemas.openxmlformats.org/drawingml/2006/table">
            <a:tbl>
              <a:tblPr firstRow="1" lastRow="1" bandRow="1">
                <a:tableStyleId>{1FECB4D8-DB02-4DC6-A0A2-4F2EBAE1DC90}</a:tableStyleId>
              </a:tblPr>
              <a:tblGrid>
                <a:gridCol w="4802370">
                  <a:extLst>
                    <a:ext uri="{9D8B030D-6E8A-4147-A177-3AD203B41FA5}">
                      <a16:colId xmlns:a16="http://schemas.microsoft.com/office/drawing/2014/main" val="20000"/>
                    </a:ext>
                  </a:extLst>
                </a:gridCol>
                <a:gridCol w="716414">
                  <a:extLst>
                    <a:ext uri="{9D8B030D-6E8A-4147-A177-3AD203B41FA5}">
                      <a16:colId xmlns:a16="http://schemas.microsoft.com/office/drawing/2014/main" val="20001"/>
                    </a:ext>
                  </a:extLst>
                </a:gridCol>
                <a:gridCol w="434865">
                  <a:extLst>
                    <a:ext uri="{9D8B030D-6E8A-4147-A177-3AD203B41FA5}">
                      <a16:colId xmlns:a16="http://schemas.microsoft.com/office/drawing/2014/main" val="20002"/>
                    </a:ext>
                  </a:extLst>
                </a:gridCol>
              </a:tblGrid>
              <a:tr h="416167">
                <a:tc>
                  <a:txBody>
                    <a:bodyPr/>
                    <a:lstStyle/>
                    <a:p>
                      <a:r>
                        <a:rPr lang="en-US" sz="1500" dirty="0">
                          <a:solidFill>
                            <a:schemeClr val="bg1"/>
                          </a:solidFill>
                          <a:latin typeface="Arial"/>
                          <a:cs typeface="Arial"/>
                        </a:rPr>
                        <a:t>Answer Choices</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6167">
                <a:tc>
                  <a:txBody>
                    <a:bodyPr/>
                    <a:lstStyle/>
                    <a:p>
                      <a:r>
                        <a:rPr lang="en-US" sz="1400" dirty="0">
                          <a:solidFill>
                            <a:schemeClr val="tx1"/>
                          </a:solidFill>
                          <a:latin typeface="Arial"/>
                          <a:cs typeface="Arial"/>
                        </a:rPr>
                        <a:t>Less than one year</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6167">
                <a:tc>
                  <a:txBody>
                    <a:bodyPr/>
                    <a:lstStyle/>
                    <a:p>
                      <a:r>
                        <a:rPr lang="en-US" sz="1400" dirty="0">
                          <a:solidFill>
                            <a:schemeClr val="tx1"/>
                          </a:solidFill>
                          <a:latin typeface="Arial"/>
                          <a:cs typeface="Arial"/>
                        </a:rPr>
                        <a:t>1 to 3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6167">
                <a:tc>
                  <a:txBody>
                    <a:bodyPr/>
                    <a:lstStyle/>
                    <a:p>
                      <a:r>
                        <a:rPr lang="en-US" sz="1400" dirty="0">
                          <a:solidFill>
                            <a:schemeClr val="tx1"/>
                          </a:solidFill>
                          <a:latin typeface="Arial"/>
                          <a:cs typeface="Arial"/>
                        </a:rPr>
                        <a:t>3 to 5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167">
                <a:tc>
                  <a:txBody>
                    <a:bodyPr/>
                    <a:lstStyle/>
                    <a:p>
                      <a:r>
                        <a:rPr lang="en-US" sz="1400" dirty="0">
                          <a:solidFill>
                            <a:schemeClr val="tx1"/>
                          </a:solidFill>
                          <a:latin typeface="Arial"/>
                          <a:cs typeface="Arial"/>
                        </a:rPr>
                        <a:t>5 to 7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6167">
                <a:tc>
                  <a:txBody>
                    <a:bodyPr/>
                    <a:lstStyle/>
                    <a:p>
                      <a:r>
                        <a:rPr lang="en-US" sz="1400" dirty="0">
                          <a:solidFill>
                            <a:srgbClr val="FFFFFF"/>
                          </a:solidFill>
                          <a:latin typeface="Arial"/>
                          <a:cs typeface="Arial"/>
                        </a:rPr>
                        <a:t>Total</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sz="quarter" idx="11"/>
          </p:nvPr>
        </p:nvSpPr>
        <p:spPr>
          <a:xfrm>
            <a:off x="115889" y="965201"/>
            <a:ext cx="4478337" cy="349251"/>
          </a:xfrm>
        </p:spPr>
        <p:txBody>
          <a:bodyPr/>
          <a:lstStyle/>
          <a:p>
            <a:pPr lvl="0"/>
            <a:r>
              <a:rPr lang="en-US" dirty="0"/>
              <a:t>Click to edit Master text styles</a:t>
            </a:r>
          </a:p>
        </p:txBody>
      </p:sp>
    </p:spTree>
    <p:extLst>
      <p:ext uri="{BB962C8B-B14F-4D97-AF65-F5344CB8AC3E}">
        <p14:creationId xmlns:p14="http://schemas.microsoft.com/office/powerpoint/2010/main" val="97397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272BD6-CB13-404C-BBAB-5920B3CC15CD}" type="datetime1">
              <a:rPr lang="en-US" smtClean="0"/>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51055040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04C30-85AE-4A92-984D-60C6A1DBFA42}" type="datetime1">
              <a:rPr lang="en-US" smtClean="0"/>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083931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2D159-92A4-4119-87A8-8289266E0BBE}" type="datetime1">
              <a:rPr lang="en-US" smtClean="0"/>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416616042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F74D32-E27B-4CF1-9451-12DE577B47D6}" type="datetime1">
              <a:rPr lang="en-US" smtClean="0"/>
              <a:t>7/20/2024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480746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E8A779-EBE4-4697-A0A3-DA9E551BDAFC}" type="datetime1">
              <a:rPr lang="en-US" smtClean="0"/>
              <a:t>7/20/2024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294142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A666EE-F406-4A69-AC6B-1272CEEE21CC}" type="datetime1">
              <a:rPr lang="en-US" smtClean="0"/>
              <a:t>7/20/2024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434016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EFEFA-CBB5-452B-A6E0-F41E3EEAFFAB}" type="datetime1">
              <a:rPr lang="en-US" smtClean="0"/>
              <a:t>7/20/2024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6433593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12693F-7E9C-473F-B9BE-A99371B937BA}" type="datetime1">
              <a:rPr lang="en-US" smtClean="0"/>
              <a:t>7/20/2024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355676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Alt_Title Slide">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829"/>
          <a:stretch/>
        </p:blipFill>
        <p:spPr bwMode="gray">
          <a:xfrm flipV="1">
            <a:off x="4539274" y="0"/>
            <a:ext cx="4604726" cy="4572592"/>
          </a:xfrm>
          <a:prstGeom prst="rect">
            <a:avLst/>
          </a:prstGeom>
        </p:spPr>
      </p:pic>
      <p:sp>
        <p:nvSpPr>
          <p:cNvPr id="15"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2019 by The Segal Group, Inc. All rights reserved. </a:t>
            </a:r>
          </a:p>
        </p:txBody>
      </p:sp>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622237"/>
            <a:ext cx="2676912" cy="368363"/>
          </a:xfrm>
          <a:prstGeom prst="rect">
            <a:avLst/>
          </a:prstGeom>
        </p:spPr>
      </p:pic>
      <p:sp>
        <p:nvSpPr>
          <p:cNvPr id="16" name="Text Placeholder 3"/>
          <p:cNvSpPr>
            <a:spLocks noGrp="1"/>
          </p:cNvSpPr>
          <p:nvPr>
            <p:ph type="body" sz="quarter" idx="11" hasCustomPrompt="1"/>
          </p:nvPr>
        </p:nvSpPr>
        <p:spPr>
          <a:xfrm>
            <a:off x="0" y="3733800"/>
            <a:ext cx="4253472" cy="378565"/>
          </a:xfrm>
          <a:solidFill>
            <a:schemeClr val="accent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01168" tIns="64008" rIns="201168" bIns="64008" numCol="1" anchor="ctr" anchorCtr="0" compatLnSpc="1">
            <a:prstTxWarp prst="textNoShape">
              <a:avLst/>
            </a:prstTxWarp>
            <a:spAutoFit/>
          </a:bodyPr>
          <a:lstStyle>
            <a:lvl1pPr marL="0" indent="0">
              <a:buNone/>
              <a:defRPr lang="en-US" sz="1800" b="1" dirty="0">
                <a:solidFill>
                  <a:schemeClr val="bg1"/>
                </a:solidFill>
              </a:defRPr>
            </a:lvl1pPr>
          </a:lstStyle>
          <a:p>
            <a:pPr lvl="0"/>
            <a:r>
              <a:rPr lang="en-US" dirty="0"/>
              <a:t>Click to edit DRAFT or Client Name</a:t>
            </a:r>
          </a:p>
        </p:txBody>
      </p:sp>
    </p:spTree>
    <p:extLst>
      <p:ext uri="{BB962C8B-B14F-4D97-AF65-F5344CB8AC3E}">
        <p14:creationId xmlns:p14="http://schemas.microsoft.com/office/powerpoint/2010/main" val="705254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49939ED1-20B6-486E-AD1A-0AF57D3268A8}" type="datetime1">
              <a:rPr lang="en-US" smtClean="0"/>
              <a:t>7/20/2024</a:t>
            </a:fld>
            <a:endParaRPr lang="en-US" dirty="0"/>
          </a:p>
        </p:txBody>
      </p:sp>
      <p:sp>
        <p:nvSpPr>
          <p:cNvPr id="6" name="Footer Placeholder 5"/>
          <p:cNvSpPr>
            <a:spLocks noGrp="1"/>
          </p:cNvSpPr>
          <p:nvPr>
            <p:ph type="ftr" sz="quarter" idx="11"/>
          </p:nvPr>
        </p:nvSpPr>
        <p:spPr>
          <a:xfrm>
            <a:off x="442797" y="6041361"/>
            <a:ext cx="2471560" cy="365125"/>
          </a:xfrm>
        </p:spPr>
        <p:txBody>
          <a:bodyPr/>
          <a:lstStyle/>
          <a:p>
            <a:endParaRPr lang="en-US" dirty="0"/>
          </a:p>
        </p:txBody>
      </p:sp>
      <p:sp>
        <p:nvSpPr>
          <p:cNvPr id="7" name="Slide Number Placeholder 6"/>
          <p:cNvSpPr>
            <a:spLocks noGrp="1"/>
          </p:cNvSpPr>
          <p:nvPr>
            <p:ph type="sldNum" sz="quarter" idx="12"/>
          </p:nvPr>
        </p:nvSpPr>
        <p:spPr>
          <a:xfrm>
            <a:off x="3647017" y="5915887"/>
            <a:ext cx="796616" cy="49059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7079466"/>
      </p:ext>
    </p:extLst>
  </p:cSld>
  <p:clrMapOvr>
    <a:masterClrMapping/>
  </p:clrMapOvr>
  <p:hf sldNum="0"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939ED1-20B6-486E-AD1A-0AF57D3268A8}" type="datetime1">
              <a:rPr lang="en-US" smtClean="0"/>
              <a:t>7/20/2024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20131233"/>
      </p:ext>
    </p:extLst>
  </p:cSld>
  <p:clrMapOvr>
    <a:masterClrMapping/>
  </p:clrMapOvr>
  <p:hf sldNum="0" hd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49939ED1-20B6-486E-AD1A-0AF57D3268A8}" type="datetime1">
              <a:rPr lang="en-US" smtClean="0"/>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28542176"/>
      </p:ext>
    </p:extLst>
  </p:cSld>
  <p:clrMapOvr>
    <a:masterClrMapping/>
  </p:clrMapOvr>
  <p:hf sldNum="0" hd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49939ED1-20B6-486E-AD1A-0AF57D3268A8}" type="datetime1">
              <a:rPr lang="en-US" smtClean="0"/>
              <a:t>7/20/2024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55295801"/>
      </p:ext>
    </p:extLst>
  </p:cSld>
  <p:clrMapOvr>
    <a:masterClrMapping/>
  </p:clrMapOvr>
  <p:hf sldNum="0" hdr="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06F1-6C94-4B42-9107-EF88F69A149F}" type="datetime1">
              <a:rPr lang="en-US" smtClean="0"/>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827354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7D18A4-7AB3-4151-BAC9-99ED2866EE8D}" type="datetime1">
              <a:rPr lang="en-US" smtClean="0"/>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03341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CE95A8D-EBA0-4BF6-AE99-54C9718622BD}" type="datetime1">
              <a:rPr lang="en-US" smtClean="0"/>
              <a:t>7/20/2024</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868295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a:prstGeom prst="rect">
            <a:avLst/>
          </a:prstGeom>
        </p:spPr>
        <p:txBody>
          <a:bodyPr>
            <a:noAutofit/>
          </a:bodyPr>
          <a:lstStyle>
            <a:lvl1pPr algn="ctr">
              <a:defRPr sz="2000">
                <a:solidFill>
                  <a:srgbClr val="FFFFFF"/>
                </a:solidFill>
              </a:defRPr>
            </a:lvl1pPr>
          </a:lstStyle>
          <a:p>
            <a:fld id="{B89CBF77-F7AE-4369-B5B1-D5A129A31F91}" type="datetime1">
              <a:rPr lang="en-US" smtClean="0"/>
              <a:t>7/20/2024</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48ADEB4-F0AA-46A2-8657-545FCEDA6F3D}" type="slidenum">
              <a:rPr lang="en-US" smtClean="0"/>
              <a:t>‹#›</a:t>
            </a:fld>
            <a:endParaRPr lang="en-US"/>
          </a:p>
        </p:txBody>
      </p:sp>
    </p:spTree>
    <p:extLst>
      <p:ext uri="{BB962C8B-B14F-4D97-AF65-F5344CB8AC3E}">
        <p14:creationId xmlns:p14="http://schemas.microsoft.com/office/powerpoint/2010/main" val="3672681483"/>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a:xfrm>
            <a:off x="2590800" y="5257800"/>
            <a:ext cx="2667000" cy="365125"/>
          </a:xfrm>
          <a:prstGeom prst="rect">
            <a:avLst/>
          </a:prstGeom>
        </p:spPr>
        <p:txBody>
          <a:bodyPr/>
          <a:lstStyle/>
          <a:p>
            <a:fld id="{269E232B-9B9B-4D0A-903E-E2AB9DBD411C}" type="datetime1">
              <a:rPr lang="en-US" smtClean="0"/>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48ADEB4-F0AA-46A2-8657-545FCEDA6F3D}"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759792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a:xfrm>
            <a:off x="2590800" y="5257800"/>
            <a:ext cx="2667000" cy="365125"/>
          </a:xfrm>
          <a:prstGeom prst="rect">
            <a:avLst/>
          </a:prstGeom>
        </p:spPr>
        <p:txBody>
          <a:bodyPr/>
          <a:lstStyle/>
          <a:p>
            <a:fld id="{2E88687C-BFDE-4D67-B384-F4FBD08C7E19}" type="datetime1">
              <a:rPr lang="en-US" smtClean="0"/>
              <a:t>7/20/2024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A48ADEB4-F0AA-46A2-8657-545FCEDA6F3D}"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64357573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Alt_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rot="16454853">
            <a:off x="4470200" y="-124166"/>
            <a:ext cx="4544556" cy="4478750"/>
          </a:xfrm>
          <a:prstGeom prst="rect">
            <a:avLst/>
          </a:prstGeom>
        </p:spPr>
      </p:pic>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sp>
        <p:nvSpPr>
          <p:cNvPr id="11" name="Text Placeholder 3"/>
          <p:cNvSpPr>
            <a:spLocks noGrp="1"/>
          </p:cNvSpPr>
          <p:nvPr>
            <p:ph type="body" sz="quarter" idx="11" hasCustomPrompt="1"/>
          </p:nvPr>
        </p:nvSpPr>
        <p:spPr>
          <a:xfrm>
            <a:off x="0" y="3733800"/>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14"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615352"/>
            <a:ext cx="2674334" cy="368127"/>
          </a:xfrm>
          <a:prstGeom prst="rect">
            <a:avLst/>
          </a:prstGeom>
        </p:spPr>
      </p:pic>
    </p:spTree>
    <p:extLst>
      <p:ext uri="{BB962C8B-B14F-4D97-AF65-F5344CB8AC3E}">
        <p14:creationId xmlns:p14="http://schemas.microsoft.com/office/powerpoint/2010/main" val="1032457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a:xfrm>
            <a:off x="2590800" y="5257800"/>
            <a:ext cx="2667000" cy="365125"/>
          </a:xfrm>
          <a:prstGeom prst="rect">
            <a:avLst/>
          </a:prstGeom>
        </p:spPr>
        <p:txBody>
          <a:bodyPr rtlCol="0"/>
          <a:lstStyle/>
          <a:p>
            <a:fld id="{5D8A5CB6-7090-48A9-845A-45CEB6657FE0}" type="datetime1">
              <a:rPr lang="en-US" smtClean="0"/>
              <a:t>7/20/2024</a:t>
            </a:fld>
            <a:endParaRPr lang="en-US"/>
          </a:p>
        </p:txBody>
      </p:sp>
      <p:sp>
        <p:nvSpPr>
          <p:cNvPr id="10" name="Slide Number Placeholder 9"/>
          <p:cNvSpPr>
            <a:spLocks noGrp="1"/>
          </p:cNvSpPr>
          <p:nvPr>
            <p:ph type="sldNum" sz="quarter" idx="16"/>
          </p:nvPr>
        </p:nvSpPr>
        <p:spPr/>
        <p:txBody>
          <a:bodyPr rtlCol="0"/>
          <a:lstStyle/>
          <a:p>
            <a:fld id="{A48ADEB4-F0AA-46A2-8657-545FCEDA6F3D}"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29898000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a:xfrm>
            <a:off x="2590800" y="5257800"/>
            <a:ext cx="2667000" cy="365125"/>
          </a:xfrm>
          <a:prstGeom prst="rect">
            <a:avLst/>
          </a:prstGeom>
        </p:spPr>
        <p:txBody>
          <a:bodyPr rtlCol="0"/>
          <a:lstStyle/>
          <a:p>
            <a:fld id="{87BB3174-8CEA-4298-967C-9CDCEB914DBB}" type="datetime1">
              <a:rPr lang="en-US" smtClean="0"/>
              <a:t>7/20/2024</a:t>
            </a:fld>
            <a:endParaRPr lang="en-US"/>
          </a:p>
        </p:txBody>
      </p:sp>
      <p:sp>
        <p:nvSpPr>
          <p:cNvPr id="12" name="Slide Number Placeholder 11"/>
          <p:cNvSpPr>
            <a:spLocks noGrp="1"/>
          </p:cNvSpPr>
          <p:nvPr>
            <p:ph type="sldNum" sz="quarter" idx="16"/>
          </p:nvPr>
        </p:nvSpPr>
        <p:spPr/>
        <p:txBody>
          <a:bodyPr rtlCol="0"/>
          <a:lstStyle/>
          <a:p>
            <a:fld id="{A48ADEB4-F0AA-46A2-8657-545FCEDA6F3D}"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8054639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2590800" y="5257800"/>
            <a:ext cx="2667000" cy="365125"/>
          </a:xfrm>
          <a:prstGeom prst="rect">
            <a:avLst/>
          </a:prstGeom>
        </p:spPr>
        <p:txBody>
          <a:bodyPr/>
          <a:lstStyle/>
          <a:p>
            <a:fld id="{46756E2F-5792-4E7B-86FB-2FCD69B6CB4C}" type="datetime1">
              <a:rPr lang="en-US" smtClean="0"/>
              <a:t>7/20/2024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48ADEB4-F0AA-46A2-8657-545FCEDA6F3D}" type="slidenum">
              <a:rPr lang="en-US" smtClean="0"/>
              <a:t>‹#›</a:t>
            </a:fld>
            <a:endParaRPr lang="en-US"/>
          </a:p>
        </p:txBody>
      </p:sp>
    </p:spTree>
    <p:extLst>
      <p:ext uri="{BB962C8B-B14F-4D97-AF65-F5344CB8AC3E}">
        <p14:creationId xmlns:p14="http://schemas.microsoft.com/office/powerpoint/2010/main" val="15495612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590800" y="5257800"/>
            <a:ext cx="2667000" cy="365125"/>
          </a:xfrm>
          <a:prstGeom prst="rect">
            <a:avLst/>
          </a:prstGeom>
        </p:spPr>
        <p:txBody>
          <a:bodyPr/>
          <a:lstStyle/>
          <a:p>
            <a:fld id="{17935162-C8C0-443A-A9EF-E145D0A6FB06}" type="datetime1">
              <a:rPr lang="en-US" smtClean="0"/>
              <a:t>7/20/2024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A48ADEB4-F0AA-46A2-8657-545FCEDA6F3D}" type="slidenum">
              <a:rPr lang="en-US" smtClean="0"/>
              <a:t>‹#›</a:t>
            </a:fld>
            <a:endParaRPr lang="en-US"/>
          </a:p>
        </p:txBody>
      </p:sp>
    </p:spTree>
    <p:extLst>
      <p:ext uri="{BB962C8B-B14F-4D97-AF65-F5344CB8AC3E}">
        <p14:creationId xmlns:p14="http://schemas.microsoft.com/office/powerpoint/2010/main" val="3009348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a:xfrm>
            <a:off x="2590800" y="5257800"/>
            <a:ext cx="2667000" cy="365125"/>
          </a:xfrm>
          <a:prstGeom prst="rect">
            <a:avLst/>
          </a:prstGeom>
        </p:spPr>
        <p:txBody>
          <a:bodyPr/>
          <a:lstStyle/>
          <a:p>
            <a:fld id="{6CD40C5C-2607-44E2-9306-187E3EA9EBF3}" type="datetime1">
              <a:rPr lang="en-US" smtClean="0"/>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48ADEB4-F0AA-46A2-8657-545FCEDA6F3D}"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18154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a:prstGeom prst="rect">
            <a:avLst/>
          </a:prstGeom>
        </p:spPr>
        <p:txBody>
          <a:bodyPr rtlCol="0"/>
          <a:lstStyle/>
          <a:p>
            <a:fld id="{B3B8AD9E-F41D-4014-9196-D9AA3282AEAA}" type="datetime1">
              <a:rPr lang="en-US" smtClean="0"/>
              <a:t>7/20/2024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A48ADEB4-F0AA-46A2-8657-545FCEDA6F3D}"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2900231789"/>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2590800" y="5257800"/>
            <a:ext cx="2667000" cy="365125"/>
          </a:xfrm>
          <a:prstGeom prst="rect">
            <a:avLst/>
          </a:prstGeom>
        </p:spPr>
        <p:txBody>
          <a:bodyPr/>
          <a:lstStyle/>
          <a:p>
            <a:fld id="{759F27D3-5F20-41C8-9468-25D9833C46BD}" type="datetime1">
              <a:rPr lang="en-US" smtClean="0"/>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ADEB4-F0AA-46A2-8657-545FCEDA6F3D}" type="slidenum">
              <a:rPr lang="en-US" smtClean="0"/>
              <a:t>‹#›</a:t>
            </a:fld>
            <a:endParaRPr lang="en-US"/>
          </a:p>
        </p:txBody>
      </p:sp>
    </p:spTree>
    <p:extLst>
      <p:ext uri="{BB962C8B-B14F-4D97-AF65-F5344CB8AC3E}">
        <p14:creationId xmlns:p14="http://schemas.microsoft.com/office/powerpoint/2010/main" val="34099342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a:prstGeom prst="rect">
            <a:avLst/>
          </a:prstGeom>
        </p:spPr>
        <p:txBody>
          <a:bodyPr/>
          <a:lstStyle/>
          <a:p>
            <a:fld id="{4A195B9F-EF87-4B75-93D1-549A49FF3806}" type="datetime1">
              <a:rPr lang="en-US" smtClean="0"/>
              <a:t>7/20/2024</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A48ADEB4-F0AA-46A2-8657-545FCEDA6F3D}" type="slidenum">
              <a:rPr lang="en-US" smtClean="0"/>
              <a:t>‹#›</a:t>
            </a:fld>
            <a:endParaRPr lang="en-US"/>
          </a:p>
        </p:txBody>
      </p:sp>
    </p:spTree>
    <p:extLst>
      <p:ext uri="{BB962C8B-B14F-4D97-AF65-F5344CB8AC3E}">
        <p14:creationId xmlns:p14="http://schemas.microsoft.com/office/powerpoint/2010/main" val="3649319870"/>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DAAFD-9CEB-95EC-0D87-B45B1F97871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7178577-48F2-7845-B63B-0F0E4C0CAA1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E81E8F4-A86F-FD7A-F2B1-89E02C702FE7}"/>
              </a:ext>
            </a:extLst>
          </p:cNvPr>
          <p:cNvSpPr>
            <a:spLocks noGrp="1"/>
          </p:cNvSpPr>
          <p:nvPr>
            <p:ph type="dt" sz="half" idx="10"/>
          </p:nvPr>
        </p:nvSpPr>
        <p:spPr/>
        <p:txBody>
          <a:bodyPr/>
          <a:lstStyle/>
          <a:p>
            <a:fld id="{AA12389B-0BEF-452E-BCA5-87487FD79E92}" type="datetimeFigureOut">
              <a:rPr lang="en-US" smtClean="0"/>
              <a:t>7/20/2024</a:t>
            </a:fld>
            <a:endParaRPr lang="en-US"/>
          </a:p>
        </p:txBody>
      </p:sp>
      <p:sp>
        <p:nvSpPr>
          <p:cNvPr id="5" name="Footer Placeholder 4">
            <a:extLst>
              <a:ext uri="{FF2B5EF4-FFF2-40B4-BE49-F238E27FC236}">
                <a16:creationId xmlns:a16="http://schemas.microsoft.com/office/drawing/2014/main" id="{B0047B9C-581B-40BF-051D-16AD04169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AC940-670B-BF32-BC7E-C8BE1CC23781}"/>
              </a:ext>
            </a:extLst>
          </p:cNvPr>
          <p:cNvSpPr>
            <a:spLocks noGrp="1"/>
          </p:cNvSpPr>
          <p:nvPr>
            <p:ph type="sldNum" sz="quarter" idx="12"/>
          </p:nvPr>
        </p:nvSpPr>
        <p:spPr/>
        <p:txBody>
          <a:bodyPr/>
          <a:lstStyle/>
          <a:p>
            <a:fld id="{4B797B63-A4B5-4993-8E80-A95B7174E3B1}" type="slidenum">
              <a:rPr lang="en-US" smtClean="0"/>
              <a:t>‹#›</a:t>
            </a:fld>
            <a:endParaRPr lang="en-US"/>
          </a:p>
        </p:txBody>
      </p:sp>
    </p:spTree>
    <p:extLst>
      <p:ext uri="{BB962C8B-B14F-4D97-AF65-F5344CB8AC3E}">
        <p14:creationId xmlns:p14="http://schemas.microsoft.com/office/powerpoint/2010/main" val="4179253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F7768-FD00-922E-84E2-9828A7555F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1BAB53-B0EC-0962-9AD6-575B94083D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91DE27-8E7D-0527-80D1-E87DB1E20950}"/>
              </a:ext>
            </a:extLst>
          </p:cNvPr>
          <p:cNvSpPr>
            <a:spLocks noGrp="1"/>
          </p:cNvSpPr>
          <p:nvPr>
            <p:ph type="dt" sz="half" idx="10"/>
          </p:nvPr>
        </p:nvSpPr>
        <p:spPr/>
        <p:txBody>
          <a:bodyPr/>
          <a:lstStyle/>
          <a:p>
            <a:fld id="{AA12389B-0BEF-452E-BCA5-87487FD79E92}" type="datetimeFigureOut">
              <a:rPr lang="en-US" smtClean="0"/>
              <a:t>7/20/2024</a:t>
            </a:fld>
            <a:endParaRPr lang="en-US"/>
          </a:p>
        </p:txBody>
      </p:sp>
      <p:sp>
        <p:nvSpPr>
          <p:cNvPr id="5" name="Footer Placeholder 4">
            <a:extLst>
              <a:ext uri="{FF2B5EF4-FFF2-40B4-BE49-F238E27FC236}">
                <a16:creationId xmlns:a16="http://schemas.microsoft.com/office/drawing/2014/main" id="{0C24F84C-1A9F-FF73-E257-3F6B660D0B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65746-F7A7-0BED-921B-3C27F13DCB2C}"/>
              </a:ext>
            </a:extLst>
          </p:cNvPr>
          <p:cNvSpPr>
            <a:spLocks noGrp="1"/>
          </p:cNvSpPr>
          <p:nvPr>
            <p:ph type="sldNum" sz="quarter" idx="12"/>
          </p:nvPr>
        </p:nvSpPr>
        <p:spPr/>
        <p:txBody>
          <a:bodyPr/>
          <a:lstStyle/>
          <a:p>
            <a:fld id="{4B797B63-A4B5-4993-8E80-A95B7174E3B1}" type="slidenum">
              <a:rPr lang="en-US" smtClean="0"/>
              <a:t>‹#›</a:t>
            </a:fld>
            <a:endParaRPr lang="en-US"/>
          </a:p>
        </p:txBody>
      </p:sp>
    </p:spTree>
    <p:extLst>
      <p:ext uri="{BB962C8B-B14F-4D97-AF65-F5344CB8AC3E}">
        <p14:creationId xmlns:p14="http://schemas.microsoft.com/office/powerpoint/2010/main" val="4047403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_Page">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3" name="Text Placeholder 2"/>
          <p:cNvSpPr>
            <a:spLocks noGrp="1"/>
          </p:cNvSpPr>
          <p:nvPr>
            <p:ph type="body" sz="quarter" idx="10" hasCustomPrompt="1"/>
          </p:nvPr>
        </p:nvSpPr>
        <p:spPr>
          <a:xfrm>
            <a:off x="152399" y="1295400"/>
            <a:ext cx="8229601" cy="5078104"/>
          </a:xfrm>
        </p:spPr>
        <p:txBody>
          <a:bodyPr/>
          <a:lstStyle>
            <a:lvl1pPr marL="342900" indent="-342900">
              <a:buFont typeface="+mj-lt"/>
              <a:buNone/>
              <a:defRPr sz="2000" b="0">
                <a:latin typeface="Arial Black" pitchFamily="34" charset="0"/>
              </a:defRPr>
            </a:lvl1pPr>
            <a:lvl2pPr marL="569913" indent="-212725">
              <a:buClr>
                <a:schemeClr val="accent5"/>
              </a:buClr>
              <a:defRPr sz="2000" b="1"/>
            </a:lvl2pPr>
            <a:lvl3pPr marL="914400" indent="-223838">
              <a:buClr>
                <a:schemeClr val="accent5"/>
              </a:buClr>
              <a:defRPr sz="2000" b="1"/>
            </a:lvl3pPr>
            <a:lvl4pPr marL="1258888" indent="-231775">
              <a:buClr>
                <a:schemeClr val="accent5"/>
              </a:buClr>
              <a:defRPr sz="2000" b="1"/>
            </a:lvl4pPr>
            <a:lvl5pPr marL="1484313" indent="-225425">
              <a:buClr>
                <a:schemeClr val="accent5"/>
              </a:buClr>
              <a:defRPr sz="2000" b="1"/>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832221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66297-0BFC-85E8-A154-2DF929F627B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EDEF10F-B4A9-AC97-4BA8-A1F45480C72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BC0F33-7600-0E7A-3BCA-E40162FB9B5B}"/>
              </a:ext>
            </a:extLst>
          </p:cNvPr>
          <p:cNvSpPr>
            <a:spLocks noGrp="1"/>
          </p:cNvSpPr>
          <p:nvPr>
            <p:ph type="dt" sz="half" idx="10"/>
          </p:nvPr>
        </p:nvSpPr>
        <p:spPr/>
        <p:txBody>
          <a:bodyPr/>
          <a:lstStyle/>
          <a:p>
            <a:fld id="{AA12389B-0BEF-452E-BCA5-87487FD79E92}" type="datetimeFigureOut">
              <a:rPr lang="en-US" smtClean="0"/>
              <a:t>7/20/2024</a:t>
            </a:fld>
            <a:endParaRPr lang="en-US"/>
          </a:p>
        </p:txBody>
      </p:sp>
      <p:sp>
        <p:nvSpPr>
          <p:cNvPr id="5" name="Footer Placeholder 4">
            <a:extLst>
              <a:ext uri="{FF2B5EF4-FFF2-40B4-BE49-F238E27FC236}">
                <a16:creationId xmlns:a16="http://schemas.microsoft.com/office/drawing/2014/main" id="{30268EEC-B8B8-622F-F0F0-38C7DCDF7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ED722-A032-B0BE-6558-54F8B568943E}"/>
              </a:ext>
            </a:extLst>
          </p:cNvPr>
          <p:cNvSpPr>
            <a:spLocks noGrp="1"/>
          </p:cNvSpPr>
          <p:nvPr>
            <p:ph type="sldNum" sz="quarter" idx="12"/>
          </p:nvPr>
        </p:nvSpPr>
        <p:spPr/>
        <p:txBody>
          <a:bodyPr/>
          <a:lstStyle/>
          <a:p>
            <a:fld id="{4B797B63-A4B5-4993-8E80-A95B7174E3B1}" type="slidenum">
              <a:rPr lang="en-US" smtClean="0"/>
              <a:t>‹#›</a:t>
            </a:fld>
            <a:endParaRPr lang="en-US"/>
          </a:p>
        </p:txBody>
      </p:sp>
    </p:spTree>
    <p:extLst>
      <p:ext uri="{BB962C8B-B14F-4D97-AF65-F5344CB8AC3E}">
        <p14:creationId xmlns:p14="http://schemas.microsoft.com/office/powerpoint/2010/main" val="14972277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65D8-87A9-AAD1-63BC-3C69DC1A85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2BA44-6B74-A363-DCA8-29AE0391FF3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3F429A-C793-C15D-97AB-C81530B694E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143685-5018-5099-F7AE-5E651F3EA26F}"/>
              </a:ext>
            </a:extLst>
          </p:cNvPr>
          <p:cNvSpPr>
            <a:spLocks noGrp="1"/>
          </p:cNvSpPr>
          <p:nvPr>
            <p:ph type="dt" sz="half" idx="10"/>
          </p:nvPr>
        </p:nvSpPr>
        <p:spPr/>
        <p:txBody>
          <a:bodyPr/>
          <a:lstStyle/>
          <a:p>
            <a:fld id="{AA12389B-0BEF-452E-BCA5-87487FD79E92}" type="datetimeFigureOut">
              <a:rPr lang="en-US" smtClean="0"/>
              <a:t>7/20/2024</a:t>
            </a:fld>
            <a:endParaRPr lang="en-US"/>
          </a:p>
        </p:txBody>
      </p:sp>
      <p:sp>
        <p:nvSpPr>
          <p:cNvPr id="6" name="Footer Placeholder 5">
            <a:extLst>
              <a:ext uri="{FF2B5EF4-FFF2-40B4-BE49-F238E27FC236}">
                <a16:creationId xmlns:a16="http://schemas.microsoft.com/office/drawing/2014/main" id="{EEE973CE-93D6-093E-20D0-5D109B1CD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F52E0A-5A98-5B5E-F183-F6F920BAEF21}"/>
              </a:ext>
            </a:extLst>
          </p:cNvPr>
          <p:cNvSpPr>
            <a:spLocks noGrp="1"/>
          </p:cNvSpPr>
          <p:nvPr>
            <p:ph type="sldNum" sz="quarter" idx="12"/>
          </p:nvPr>
        </p:nvSpPr>
        <p:spPr/>
        <p:txBody>
          <a:bodyPr/>
          <a:lstStyle/>
          <a:p>
            <a:fld id="{4B797B63-A4B5-4993-8E80-A95B7174E3B1}" type="slidenum">
              <a:rPr lang="en-US" smtClean="0"/>
              <a:t>‹#›</a:t>
            </a:fld>
            <a:endParaRPr lang="en-US"/>
          </a:p>
        </p:txBody>
      </p:sp>
    </p:spTree>
    <p:extLst>
      <p:ext uri="{BB962C8B-B14F-4D97-AF65-F5344CB8AC3E}">
        <p14:creationId xmlns:p14="http://schemas.microsoft.com/office/powerpoint/2010/main" val="3209626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98363-DD02-16C6-F8D4-CF8ADCCB958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FC7EE8-2C10-E56E-BB06-6AB6626D7E6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6281ABF-31D8-D845-6D18-6E062FE510A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CF1B2E-7E41-47C1-DA80-0FB6856B4AA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2F9A746-9C59-0998-812D-58032003743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CF9D1E-452D-89AF-034B-8608F8288B15}"/>
              </a:ext>
            </a:extLst>
          </p:cNvPr>
          <p:cNvSpPr>
            <a:spLocks noGrp="1"/>
          </p:cNvSpPr>
          <p:nvPr>
            <p:ph type="dt" sz="half" idx="10"/>
          </p:nvPr>
        </p:nvSpPr>
        <p:spPr/>
        <p:txBody>
          <a:bodyPr/>
          <a:lstStyle/>
          <a:p>
            <a:fld id="{AA12389B-0BEF-452E-BCA5-87487FD79E92}" type="datetimeFigureOut">
              <a:rPr lang="en-US" smtClean="0"/>
              <a:t>7/20/2024</a:t>
            </a:fld>
            <a:endParaRPr lang="en-US"/>
          </a:p>
        </p:txBody>
      </p:sp>
      <p:sp>
        <p:nvSpPr>
          <p:cNvPr id="8" name="Footer Placeholder 7">
            <a:extLst>
              <a:ext uri="{FF2B5EF4-FFF2-40B4-BE49-F238E27FC236}">
                <a16:creationId xmlns:a16="http://schemas.microsoft.com/office/drawing/2014/main" id="{6BF690C4-DD92-B2C3-1846-175695F348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30B9F9-7CD0-00F0-6249-952C757606AC}"/>
              </a:ext>
            </a:extLst>
          </p:cNvPr>
          <p:cNvSpPr>
            <a:spLocks noGrp="1"/>
          </p:cNvSpPr>
          <p:nvPr>
            <p:ph type="sldNum" sz="quarter" idx="12"/>
          </p:nvPr>
        </p:nvSpPr>
        <p:spPr/>
        <p:txBody>
          <a:bodyPr/>
          <a:lstStyle/>
          <a:p>
            <a:fld id="{4B797B63-A4B5-4993-8E80-A95B7174E3B1}" type="slidenum">
              <a:rPr lang="en-US" smtClean="0"/>
              <a:t>‹#›</a:t>
            </a:fld>
            <a:endParaRPr lang="en-US"/>
          </a:p>
        </p:txBody>
      </p:sp>
    </p:spTree>
    <p:extLst>
      <p:ext uri="{BB962C8B-B14F-4D97-AF65-F5344CB8AC3E}">
        <p14:creationId xmlns:p14="http://schemas.microsoft.com/office/powerpoint/2010/main" val="2922864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92318-2CA3-179E-3E7D-8FD5206A86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ECB3CA-E6EB-A0A8-0DB3-37CBD3E846C3}"/>
              </a:ext>
            </a:extLst>
          </p:cNvPr>
          <p:cNvSpPr>
            <a:spLocks noGrp="1"/>
          </p:cNvSpPr>
          <p:nvPr>
            <p:ph type="dt" sz="half" idx="10"/>
          </p:nvPr>
        </p:nvSpPr>
        <p:spPr/>
        <p:txBody>
          <a:bodyPr/>
          <a:lstStyle/>
          <a:p>
            <a:fld id="{AA12389B-0BEF-452E-BCA5-87487FD79E92}" type="datetimeFigureOut">
              <a:rPr lang="en-US" smtClean="0"/>
              <a:t>7/20/2024</a:t>
            </a:fld>
            <a:endParaRPr lang="en-US"/>
          </a:p>
        </p:txBody>
      </p:sp>
      <p:sp>
        <p:nvSpPr>
          <p:cNvPr id="4" name="Footer Placeholder 3">
            <a:extLst>
              <a:ext uri="{FF2B5EF4-FFF2-40B4-BE49-F238E27FC236}">
                <a16:creationId xmlns:a16="http://schemas.microsoft.com/office/drawing/2014/main" id="{5691736D-F56E-BAF1-07C9-6DEE8D6642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75F3D4-A7F2-60D6-819F-05412F5C2A39}"/>
              </a:ext>
            </a:extLst>
          </p:cNvPr>
          <p:cNvSpPr>
            <a:spLocks noGrp="1"/>
          </p:cNvSpPr>
          <p:nvPr>
            <p:ph type="sldNum" sz="quarter" idx="12"/>
          </p:nvPr>
        </p:nvSpPr>
        <p:spPr/>
        <p:txBody>
          <a:bodyPr/>
          <a:lstStyle/>
          <a:p>
            <a:fld id="{4B797B63-A4B5-4993-8E80-A95B7174E3B1}" type="slidenum">
              <a:rPr lang="en-US" smtClean="0"/>
              <a:t>‹#›</a:t>
            </a:fld>
            <a:endParaRPr lang="en-US"/>
          </a:p>
        </p:txBody>
      </p:sp>
    </p:spTree>
    <p:extLst>
      <p:ext uri="{BB962C8B-B14F-4D97-AF65-F5344CB8AC3E}">
        <p14:creationId xmlns:p14="http://schemas.microsoft.com/office/powerpoint/2010/main" val="1179382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41CD20-CF00-66C6-D1E7-9D5CEAE6DB8C}"/>
              </a:ext>
            </a:extLst>
          </p:cNvPr>
          <p:cNvSpPr>
            <a:spLocks noGrp="1"/>
          </p:cNvSpPr>
          <p:nvPr>
            <p:ph type="dt" sz="half" idx="10"/>
          </p:nvPr>
        </p:nvSpPr>
        <p:spPr/>
        <p:txBody>
          <a:bodyPr/>
          <a:lstStyle/>
          <a:p>
            <a:fld id="{AA12389B-0BEF-452E-BCA5-87487FD79E92}" type="datetimeFigureOut">
              <a:rPr lang="en-US" smtClean="0"/>
              <a:t>7/20/2024</a:t>
            </a:fld>
            <a:endParaRPr lang="en-US"/>
          </a:p>
        </p:txBody>
      </p:sp>
      <p:sp>
        <p:nvSpPr>
          <p:cNvPr id="3" name="Footer Placeholder 2">
            <a:extLst>
              <a:ext uri="{FF2B5EF4-FFF2-40B4-BE49-F238E27FC236}">
                <a16:creationId xmlns:a16="http://schemas.microsoft.com/office/drawing/2014/main" id="{A702848E-0E17-5CBE-A76F-AE35018864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D480B6-ACAB-3026-F13A-246FCB443D51}"/>
              </a:ext>
            </a:extLst>
          </p:cNvPr>
          <p:cNvSpPr>
            <a:spLocks noGrp="1"/>
          </p:cNvSpPr>
          <p:nvPr>
            <p:ph type="sldNum" sz="quarter" idx="12"/>
          </p:nvPr>
        </p:nvSpPr>
        <p:spPr/>
        <p:txBody>
          <a:bodyPr/>
          <a:lstStyle/>
          <a:p>
            <a:fld id="{4B797B63-A4B5-4993-8E80-A95B7174E3B1}" type="slidenum">
              <a:rPr lang="en-US" smtClean="0"/>
              <a:t>‹#›</a:t>
            </a:fld>
            <a:endParaRPr lang="en-US"/>
          </a:p>
        </p:txBody>
      </p:sp>
    </p:spTree>
    <p:extLst>
      <p:ext uri="{BB962C8B-B14F-4D97-AF65-F5344CB8AC3E}">
        <p14:creationId xmlns:p14="http://schemas.microsoft.com/office/powerpoint/2010/main" val="33202993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409A5-59BD-22A2-EB77-1330DD2B499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11D6FDA-CF10-89F5-16BD-43934329AF4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BF4E2E-CA0A-D761-31CB-D775D571064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AE379A0-ECEF-BFEE-52B7-F7A8F4C04852}"/>
              </a:ext>
            </a:extLst>
          </p:cNvPr>
          <p:cNvSpPr>
            <a:spLocks noGrp="1"/>
          </p:cNvSpPr>
          <p:nvPr>
            <p:ph type="dt" sz="half" idx="10"/>
          </p:nvPr>
        </p:nvSpPr>
        <p:spPr/>
        <p:txBody>
          <a:bodyPr/>
          <a:lstStyle/>
          <a:p>
            <a:fld id="{AA12389B-0BEF-452E-BCA5-87487FD79E92}" type="datetimeFigureOut">
              <a:rPr lang="en-US" smtClean="0"/>
              <a:t>7/20/2024</a:t>
            </a:fld>
            <a:endParaRPr lang="en-US"/>
          </a:p>
        </p:txBody>
      </p:sp>
      <p:sp>
        <p:nvSpPr>
          <p:cNvPr id="6" name="Footer Placeholder 5">
            <a:extLst>
              <a:ext uri="{FF2B5EF4-FFF2-40B4-BE49-F238E27FC236}">
                <a16:creationId xmlns:a16="http://schemas.microsoft.com/office/drawing/2014/main" id="{7631C360-C97D-63F7-5EE6-3978ED293F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75A50F-5A49-7960-9382-B320F717D64D}"/>
              </a:ext>
            </a:extLst>
          </p:cNvPr>
          <p:cNvSpPr>
            <a:spLocks noGrp="1"/>
          </p:cNvSpPr>
          <p:nvPr>
            <p:ph type="sldNum" sz="quarter" idx="12"/>
          </p:nvPr>
        </p:nvSpPr>
        <p:spPr/>
        <p:txBody>
          <a:bodyPr/>
          <a:lstStyle/>
          <a:p>
            <a:fld id="{4B797B63-A4B5-4993-8E80-A95B7174E3B1}" type="slidenum">
              <a:rPr lang="en-US" smtClean="0"/>
              <a:t>‹#›</a:t>
            </a:fld>
            <a:endParaRPr lang="en-US"/>
          </a:p>
        </p:txBody>
      </p:sp>
    </p:spTree>
    <p:extLst>
      <p:ext uri="{BB962C8B-B14F-4D97-AF65-F5344CB8AC3E}">
        <p14:creationId xmlns:p14="http://schemas.microsoft.com/office/powerpoint/2010/main" val="35181134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1828-E9B7-B7C1-48F0-F98B5E60243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2A29758-5E55-5EE0-2BD5-C1D183DCA75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8F4CB03-EC59-6115-B828-8119C9DE659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CE1448-3E04-A9DB-03B9-F58E8F195FE2}"/>
              </a:ext>
            </a:extLst>
          </p:cNvPr>
          <p:cNvSpPr>
            <a:spLocks noGrp="1"/>
          </p:cNvSpPr>
          <p:nvPr>
            <p:ph type="dt" sz="half" idx="10"/>
          </p:nvPr>
        </p:nvSpPr>
        <p:spPr/>
        <p:txBody>
          <a:bodyPr/>
          <a:lstStyle/>
          <a:p>
            <a:fld id="{AA12389B-0BEF-452E-BCA5-87487FD79E92}" type="datetimeFigureOut">
              <a:rPr lang="en-US" smtClean="0"/>
              <a:t>7/20/2024</a:t>
            </a:fld>
            <a:endParaRPr lang="en-US"/>
          </a:p>
        </p:txBody>
      </p:sp>
      <p:sp>
        <p:nvSpPr>
          <p:cNvPr id="6" name="Footer Placeholder 5">
            <a:extLst>
              <a:ext uri="{FF2B5EF4-FFF2-40B4-BE49-F238E27FC236}">
                <a16:creationId xmlns:a16="http://schemas.microsoft.com/office/drawing/2014/main" id="{C824BCB1-5231-6793-2E56-14DC94226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01B32A-F782-6C95-3AF6-867483682683}"/>
              </a:ext>
            </a:extLst>
          </p:cNvPr>
          <p:cNvSpPr>
            <a:spLocks noGrp="1"/>
          </p:cNvSpPr>
          <p:nvPr>
            <p:ph type="sldNum" sz="quarter" idx="12"/>
          </p:nvPr>
        </p:nvSpPr>
        <p:spPr/>
        <p:txBody>
          <a:bodyPr/>
          <a:lstStyle/>
          <a:p>
            <a:fld id="{4B797B63-A4B5-4993-8E80-A95B7174E3B1}" type="slidenum">
              <a:rPr lang="en-US" smtClean="0"/>
              <a:t>‹#›</a:t>
            </a:fld>
            <a:endParaRPr lang="en-US"/>
          </a:p>
        </p:txBody>
      </p:sp>
    </p:spTree>
    <p:extLst>
      <p:ext uri="{BB962C8B-B14F-4D97-AF65-F5344CB8AC3E}">
        <p14:creationId xmlns:p14="http://schemas.microsoft.com/office/powerpoint/2010/main" val="2977004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F514-418F-16C2-2DB5-9632C17606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1067B7-FB55-95E3-6039-E43EC531AC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8019C-4D5C-6E96-6E91-EF547A75D9F6}"/>
              </a:ext>
            </a:extLst>
          </p:cNvPr>
          <p:cNvSpPr>
            <a:spLocks noGrp="1"/>
          </p:cNvSpPr>
          <p:nvPr>
            <p:ph type="dt" sz="half" idx="10"/>
          </p:nvPr>
        </p:nvSpPr>
        <p:spPr/>
        <p:txBody>
          <a:bodyPr/>
          <a:lstStyle/>
          <a:p>
            <a:fld id="{AA12389B-0BEF-452E-BCA5-87487FD79E92}" type="datetimeFigureOut">
              <a:rPr lang="en-US" smtClean="0"/>
              <a:t>7/20/2024</a:t>
            </a:fld>
            <a:endParaRPr lang="en-US"/>
          </a:p>
        </p:txBody>
      </p:sp>
      <p:sp>
        <p:nvSpPr>
          <p:cNvPr id="5" name="Footer Placeholder 4">
            <a:extLst>
              <a:ext uri="{FF2B5EF4-FFF2-40B4-BE49-F238E27FC236}">
                <a16:creationId xmlns:a16="http://schemas.microsoft.com/office/drawing/2014/main" id="{795E4FFD-E2AD-B7C8-A5B2-F433A4B34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E6133-2EED-3ED1-586F-463723EF90A4}"/>
              </a:ext>
            </a:extLst>
          </p:cNvPr>
          <p:cNvSpPr>
            <a:spLocks noGrp="1"/>
          </p:cNvSpPr>
          <p:nvPr>
            <p:ph type="sldNum" sz="quarter" idx="12"/>
          </p:nvPr>
        </p:nvSpPr>
        <p:spPr/>
        <p:txBody>
          <a:bodyPr/>
          <a:lstStyle/>
          <a:p>
            <a:fld id="{4B797B63-A4B5-4993-8E80-A95B7174E3B1}" type="slidenum">
              <a:rPr lang="en-US" smtClean="0"/>
              <a:t>‹#›</a:t>
            </a:fld>
            <a:endParaRPr lang="en-US"/>
          </a:p>
        </p:txBody>
      </p:sp>
    </p:spTree>
    <p:extLst>
      <p:ext uri="{BB962C8B-B14F-4D97-AF65-F5344CB8AC3E}">
        <p14:creationId xmlns:p14="http://schemas.microsoft.com/office/powerpoint/2010/main" val="3632280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5EFACC-0CA5-C229-E6C2-6AD39C78353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3C44DB-E224-9178-A471-C61940C1AD9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AAE32-52D3-B728-1FB8-8D265324F41D}"/>
              </a:ext>
            </a:extLst>
          </p:cNvPr>
          <p:cNvSpPr>
            <a:spLocks noGrp="1"/>
          </p:cNvSpPr>
          <p:nvPr>
            <p:ph type="dt" sz="half" idx="10"/>
          </p:nvPr>
        </p:nvSpPr>
        <p:spPr/>
        <p:txBody>
          <a:bodyPr/>
          <a:lstStyle/>
          <a:p>
            <a:fld id="{AA12389B-0BEF-452E-BCA5-87487FD79E92}" type="datetimeFigureOut">
              <a:rPr lang="en-US" smtClean="0"/>
              <a:t>7/20/2024</a:t>
            </a:fld>
            <a:endParaRPr lang="en-US"/>
          </a:p>
        </p:txBody>
      </p:sp>
      <p:sp>
        <p:nvSpPr>
          <p:cNvPr id="5" name="Footer Placeholder 4">
            <a:extLst>
              <a:ext uri="{FF2B5EF4-FFF2-40B4-BE49-F238E27FC236}">
                <a16:creationId xmlns:a16="http://schemas.microsoft.com/office/drawing/2014/main" id="{E92B8505-C43D-3143-C592-E5B3E8C26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1306B-E0E3-FD13-6917-EFB60A1D75AC}"/>
              </a:ext>
            </a:extLst>
          </p:cNvPr>
          <p:cNvSpPr>
            <a:spLocks noGrp="1"/>
          </p:cNvSpPr>
          <p:nvPr>
            <p:ph type="sldNum" sz="quarter" idx="12"/>
          </p:nvPr>
        </p:nvSpPr>
        <p:spPr/>
        <p:txBody>
          <a:bodyPr/>
          <a:lstStyle/>
          <a:p>
            <a:fld id="{4B797B63-A4B5-4993-8E80-A95B7174E3B1}" type="slidenum">
              <a:rPr lang="en-US" smtClean="0"/>
              <a:t>‹#›</a:t>
            </a:fld>
            <a:endParaRPr lang="en-US"/>
          </a:p>
        </p:txBody>
      </p:sp>
    </p:spTree>
    <p:extLst>
      <p:ext uri="{BB962C8B-B14F-4D97-AF65-F5344CB8AC3E}">
        <p14:creationId xmlns:p14="http://schemas.microsoft.com/office/powerpoint/2010/main" val="144045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68437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6" name="Straight Connector 5"/>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27666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24685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45901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581400"/>
            <a:ext cx="43434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581400"/>
            <a:ext cx="42672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77667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76963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Rectangle 3"/>
          <p:cNvSpPr>
            <a:spLocks noGrp="1" noChangeArrowheads="1"/>
          </p:cNvSpPr>
          <p:nvPr>
            <p:ph type="body" idx="1"/>
          </p:nvPr>
        </p:nvSpPr>
        <p:spPr bwMode="auto">
          <a:xfrm>
            <a:off x="67654" y="990600"/>
            <a:ext cx="8915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0357866"/>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 id="2147484359" r:id="rId16"/>
    <p:sldLayoutId id="2147484360" r:id="rId17"/>
    <p:sldLayoutId id="2147484361" r:id="rId18"/>
  </p:sldLayoutIdLst>
  <p:hf sldNum="0" hdr="0" ftr="0" dt="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marL="209550" indent="-209550" algn="l" rtl="0" eaLnBrk="1" fontAlgn="base" hangingPunct="1">
        <a:lnSpc>
          <a:spcPct val="90000"/>
        </a:lnSpc>
        <a:spcBef>
          <a:spcPct val="65000"/>
        </a:spcBef>
        <a:spcAft>
          <a:spcPct val="0"/>
        </a:spcAft>
        <a:buClr>
          <a:schemeClr val="accent5"/>
        </a:buClr>
        <a:buFont typeface="Wingdings" pitchFamily="34" charset="2"/>
        <a:buChar char="Ø"/>
        <a:defRPr sz="1600">
          <a:solidFill>
            <a:schemeClr val="tx1"/>
          </a:solidFill>
          <a:latin typeface="+mn-lt"/>
          <a:ea typeface="+mn-ea"/>
          <a:cs typeface="+mn-cs"/>
        </a:defRPr>
      </a:lvl1pPr>
      <a:lvl2pPr marL="395288" indent="-184150" algn="l" rtl="0" eaLnBrk="1" fontAlgn="base" hangingPunct="1">
        <a:lnSpc>
          <a:spcPct val="90000"/>
        </a:lnSpc>
        <a:spcBef>
          <a:spcPct val="30000"/>
        </a:spcBef>
        <a:spcAft>
          <a:spcPct val="0"/>
        </a:spcAft>
        <a:buClr>
          <a:schemeClr val="accent5"/>
        </a:buClr>
        <a:buFont typeface="Symbol" pitchFamily="82" charset="2"/>
        <a:buChar char="·"/>
        <a:defRPr sz="1600">
          <a:solidFill>
            <a:schemeClr val="tx1"/>
          </a:solidFill>
          <a:latin typeface="+mn-lt"/>
        </a:defRPr>
      </a:lvl2pPr>
      <a:lvl3pPr marL="593725"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3pPr>
      <a:lvl4pPr marL="792163"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4pPr>
      <a:lvl5pPr marL="977900" indent="-184150" algn="l" rtl="0" eaLnBrk="1" fontAlgn="base" hangingPunct="1">
        <a:lnSpc>
          <a:spcPct val="90000"/>
        </a:lnSpc>
        <a:spcBef>
          <a:spcPct val="15000"/>
        </a:spcBef>
        <a:spcAft>
          <a:spcPct val="0"/>
        </a:spcAft>
        <a:buClr>
          <a:schemeClr val="accent5"/>
        </a:buClr>
        <a:buChar char="›"/>
        <a:defRPr sz="1600">
          <a:solidFill>
            <a:schemeClr val="tx1"/>
          </a:solidFill>
          <a:latin typeface="+mn-lt"/>
        </a:defRPr>
      </a:lvl5pPr>
      <a:lvl6pPr marL="14351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6pPr>
      <a:lvl7pPr marL="18923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7pPr>
      <a:lvl8pPr marL="23495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8pPr>
      <a:lvl9pPr marL="28067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7" y="6420103"/>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fld id="{A88B48FB-E956-2048-9E74-C69E7CAA26CC}" type="slidenum">
              <a:rPr lang="en-US" smtClean="0"/>
              <a:pPr/>
              <a:t>‹#›</a:t>
            </a:fld>
            <a:endParaRPr lang="en-US" dirty="0"/>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4789"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1260871"/>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Lst>
  <p:txStyles>
    <p:titleStyle>
      <a:lvl1pPr algn="l" defTabSz="457189"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189" rtl="0" eaLnBrk="1" latinLnBrk="0" hangingPunct="1">
        <a:spcBef>
          <a:spcPct val="20000"/>
        </a:spcBef>
        <a:buFont typeface="Arial"/>
        <a:buNone/>
        <a:defRPr sz="1000" kern="1200">
          <a:solidFill>
            <a:schemeClr val="tx1"/>
          </a:solidFill>
          <a:latin typeface="Arial"/>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7/20/2024</a:t>
            </a:fld>
            <a:endParaRPr lang="en-US" dirty="0"/>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02899891"/>
      </p:ext>
    </p:extLst>
  </p:cSld>
  <p:clrMap bg1="dk1" tx1="lt1" bg2="dk2" tx2="lt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 id="2147484517" r:id="rId14"/>
    <p:sldLayoutId id="2147484518" r:id="rId15"/>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48ADEB4-F0AA-46A2-8657-545FCEDA6F3D}" type="slidenum">
              <a:rPr lang="en-US" smtClean="0"/>
              <a:t>‹#›</a:t>
            </a:fld>
            <a:endParaRPr lang="en-US" dirty="0"/>
          </a:p>
        </p:txBody>
      </p:sp>
    </p:spTree>
    <p:extLst>
      <p:ext uri="{BB962C8B-B14F-4D97-AF65-F5344CB8AC3E}">
        <p14:creationId xmlns:p14="http://schemas.microsoft.com/office/powerpoint/2010/main" val="1131603531"/>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AE294-084B-9480-1856-7BC7C30A468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178CD6-6E53-3D52-69F8-2B2ABE44BCA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F40603-C50D-700D-F667-A8B2FE56A57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12389B-0BEF-452E-BCA5-87487FD79E92}" type="datetimeFigureOut">
              <a:rPr lang="en-US" smtClean="0"/>
              <a:t>7/20/2024</a:t>
            </a:fld>
            <a:endParaRPr lang="en-US"/>
          </a:p>
        </p:txBody>
      </p:sp>
      <p:sp>
        <p:nvSpPr>
          <p:cNvPr id="5" name="Footer Placeholder 4">
            <a:extLst>
              <a:ext uri="{FF2B5EF4-FFF2-40B4-BE49-F238E27FC236}">
                <a16:creationId xmlns:a16="http://schemas.microsoft.com/office/drawing/2014/main" id="{D15B90A8-BC8C-36FB-BACE-216BB316131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BB0DCD-A09F-122B-D5AC-E25EC87D3CB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797B63-A4B5-4993-8E80-A95B7174E3B1}" type="slidenum">
              <a:rPr lang="en-US" smtClean="0"/>
              <a:t>‹#›</a:t>
            </a:fld>
            <a:endParaRPr lang="en-US"/>
          </a:p>
        </p:txBody>
      </p:sp>
    </p:spTree>
    <p:extLst>
      <p:ext uri="{BB962C8B-B14F-4D97-AF65-F5344CB8AC3E}">
        <p14:creationId xmlns:p14="http://schemas.microsoft.com/office/powerpoint/2010/main" val="1011401016"/>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7.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7.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https://files.constantcontact.com/4fdfceab001/4cd6bb01-03f4-42e5-8212-a383c9bfe9d8.png?rdr=true" TargetMode="Externa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package" Target="../embeddings/Microsoft_Excel_Worksheet.xlsx"/><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package" Target="../embeddings/Microsoft_Excel_Worksheet1.xlsx"/><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55.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7.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7.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71" name="Freeform 6">
            <a:extLst>
              <a:ext uri="{FF2B5EF4-FFF2-40B4-BE49-F238E27FC236}">
                <a16:creationId xmlns:a16="http://schemas.microsoft.com/office/drawing/2014/main" id="{A14CE2B0-0F0F-433D-8ED6-770921C98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73" name="Freeform 9">
            <a:extLst>
              <a:ext uri="{FF2B5EF4-FFF2-40B4-BE49-F238E27FC236}">
                <a16:creationId xmlns:a16="http://schemas.microsoft.com/office/drawing/2014/main" id="{02AB05CC-4371-4DE4-AAE6-20E4B1579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9144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a:extLst>
              <a:ext uri="{FF2B5EF4-FFF2-40B4-BE49-F238E27FC236}">
                <a16:creationId xmlns:a16="http://schemas.microsoft.com/office/drawing/2014/main" id="{8C22DE07-B2C6-4253-B21A-6CF66957EE54}"/>
              </a:ext>
            </a:extLst>
          </p:cNvPr>
          <p:cNvSpPr>
            <a:spLocks noGrp="1"/>
          </p:cNvSpPr>
          <p:nvPr>
            <p:ph type="title"/>
          </p:nvPr>
        </p:nvSpPr>
        <p:spPr>
          <a:xfrm>
            <a:off x="159798" y="3865188"/>
            <a:ext cx="5370990" cy="2983230"/>
          </a:xfrm>
        </p:spPr>
        <p:txBody>
          <a:bodyPr vert="horz" lIns="91440" tIns="45720" rIns="91440" bIns="45720" rtlCol="0" anchor="b">
            <a:normAutofit/>
          </a:bodyPr>
          <a:lstStyle/>
          <a:p>
            <a:pPr>
              <a:lnSpc>
                <a:spcPct val="90000"/>
              </a:lnSpc>
            </a:pPr>
            <a:r>
              <a:rPr lang="en-US" sz="3200" dirty="0">
                <a:cs typeface="+mj-cs"/>
              </a:rPr>
              <a:t>GM Leadership Report – </a:t>
            </a:r>
            <a:br>
              <a:rPr lang="en-US" sz="3200" dirty="0">
                <a:cs typeface="+mj-cs"/>
              </a:rPr>
            </a:br>
            <a:r>
              <a:rPr lang="en-US" sz="3200" dirty="0">
                <a:cs typeface="+mj-cs"/>
              </a:rPr>
              <a:t>John Viola</a:t>
            </a:r>
          </a:p>
        </p:txBody>
      </p:sp>
      <p:pic>
        <p:nvPicPr>
          <p:cNvPr id="2050" name="Picture 2">
            <a:extLst>
              <a:ext uri="{FF2B5EF4-FFF2-40B4-BE49-F238E27FC236}">
                <a16:creationId xmlns:a16="http://schemas.microsoft.com/office/drawing/2014/main" id="{3A18662F-0815-9105-A20F-6947BD240C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39" y="9751"/>
            <a:ext cx="3396760" cy="4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6774566-E294-E17B-7B1C-624909808CCF}"/>
              </a:ext>
            </a:extLst>
          </p:cNvPr>
          <p:cNvSpPr txBox="1"/>
          <p:nvPr/>
        </p:nvSpPr>
        <p:spPr>
          <a:xfrm>
            <a:off x="3408063" y="4270643"/>
            <a:ext cx="2343705" cy="269304"/>
          </a:xfrm>
          <a:prstGeom prst="rect">
            <a:avLst/>
          </a:prstGeom>
          <a:noFill/>
        </p:spPr>
        <p:txBody>
          <a:bodyPr wrap="square" rtlCol="0">
            <a:spAutoFit/>
          </a:bodyPr>
          <a:lstStyle/>
          <a:p>
            <a:pPr algn="ctr"/>
            <a:r>
              <a:rPr lang="en-US" sz="1150" i="1" dirty="0">
                <a:solidFill>
                  <a:schemeClr val="bg1"/>
                </a:solidFill>
              </a:rPr>
              <a:t>Photos taken by Jeff Heavner</a:t>
            </a:r>
          </a:p>
        </p:txBody>
      </p:sp>
      <p:pic>
        <p:nvPicPr>
          <p:cNvPr id="1026" name="Picture 2">
            <a:extLst>
              <a:ext uri="{FF2B5EF4-FFF2-40B4-BE49-F238E27FC236}">
                <a16:creationId xmlns:a16="http://schemas.microsoft.com/office/drawing/2014/main" id="{CF6D830C-80C7-60AD-0FFD-F3422F4B98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3566" y="6926"/>
            <a:ext cx="339471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31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a:xfrm>
            <a:off x="809997" y="417250"/>
            <a:ext cx="7524003" cy="905523"/>
          </a:xfrm>
        </p:spPr>
        <p:txBody>
          <a:bodyPr/>
          <a:lstStyle/>
          <a:p>
            <a:pPr algn="ctr"/>
            <a:r>
              <a:rPr lang="en-US" dirty="0"/>
              <a:t>Drainage</a:t>
            </a:r>
          </a:p>
        </p:txBody>
      </p:sp>
      <p:sp>
        <p:nvSpPr>
          <p:cNvPr id="7" name="Title 12">
            <a:extLst>
              <a:ext uri="{FF2B5EF4-FFF2-40B4-BE49-F238E27FC236}">
                <a16:creationId xmlns:a16="http://schemas.microsoft.com/office/drawing/2014/main" id="{42666314-3D73-8B9D-2B4E-4C0F93AA1B05}"/>
              </a:ext>
            </a:extLst>
          </p:cNvPr>
          <p:cNvSpPr txBox="1">
            <a:spLocks/>
          </p:cNvSpPr>
          <p:nvPr/>
        </p:nvSpPr>
        <p:spPr>
          <a:xfrm>
            <a:off x="150924" y="2068497"/>
            <a:ext cx="8771134" cy="2280509"/>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550" dirty="0">
                <a:solidFill>
                  <a:prstClr val="black"/>
                </a:solidFill>
                <a:latin typeface="Century Gothic" panose="020B0502020202020204"/>
              </a:rPr>
              <a:t>Pelican Underground began work on CIPP liners on July 19</a:t>
            </a:r>
            <a:r>
              <a:rPr lang="en-US" sz="1550" baseline="30000" dirty="0">
                <a:solidFill>
                  <a:prstClr val="black"/>
                </a:solidFill>
                <a:latin typeface="Century Gothic" panose="020B0502020202020204"/>
              </a:rPr>
              <a:t>th</a:t>
            </a:r>
            <a:r>
              <a:rPr lang="en-US" sz="1550" dirty="0">
                <a:solidFill>
                  <a:prstClr val="black"/>
                </a:solidFill>
                <a:latin typeface="Century Gothic" panose="020B0502020202020204"/>
              </a:rPr>
              <a:t> </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550" dirty="0">
                <a:solidFill>
                  <a:prstClr val="black"/>
                </a:solidFill>
                <a:latin typeface="Century Gothic" panose="020B0502020202020204"/>
              </a:rPr>
              <a:t>Areas being done:</a:t>
            </a:r>
          </a:p>
          <a:p>
            <a:pPr marL="803275" lvl="2" indent="-346075">
              <a:spcBef>
                <a:spcPct val="0"/>
              </a:spcBef>
              <a:spcAft>
                <a:spcPts val="600"/>
              </a:spcAft>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28 Admiral Avenue</a:t>
            </a:r>
          </a:p>
          <a:p>
            <a:pPr marL="803275" lvl="2" indent="-346075">
              <a:spcBef>
                <a:spcPct val="0"/>
              </a:spcBef>
              <a:spcAft>
                <a:spcPts val="600"/>
              </a:spcAft>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1221 &amp; 1</a:t>
            </a:r>
            <a:r>
              <a:rPr lang="en-US" sz="1400" dirty="0">
                <a:solidFill>
                  <a:prstClr val="black"/>
                </a:solidFill>
                <a:latin typeface="Century Gothic" panose="020B0502020202020204"/>
              </a:rPr>
              <a:t>223 Carrollton Lane</a:t>
            </a:r>
          </a:p>
          <a:p>
            <a:pPr marL="803275" lvl="2" indent="-346075">
              <a:spcBef>
                <a:spcPct val="0"/>
              </a:spcBef>
              <a:spcAft>
                <a:spcPts val="600"/>
              </a:spcAft>
              <a:buFont typeface="Arial" panose="020B0604020202020204" pitchFamily="34" charset="0"/>
              <a:buChar char="•"/>
              <a:defRPr/>
            </a:pPr>
            <a:r>
              <a:rPr lang="en-US" sz="1400" dirty="0" err="1">
                <a:solidFill>
                  <a:prstClr val="black"/>
                </a:solidFill>
                <a:latin typeface="Century Gothic" panose="020B0502020202020204"/>
              </a:rPr>
              <a:t>Capetown</a:t>
            </a:r>
            <a:r>
              <a:rPr lang="en-US" sz="1400" dirty="0">
                <a:solidFill>
                  <a:prstClr val="black"/>
                </a:solidFill>
                <a:latin typeface="Century Gothic" panose="020B0502020202020204"/>
              </a:rPr>
              <a:t> Road</a:t>
            </a:r>
          </a:p>
          <a:p>
            <a:pPr marL="803275" lvl="2" indent="-346075">
              <a:spcBef>
                <a:spcPct val="0"/>
              </a:spcBef>
              <a:spcAft>
                <a:spcPts val="600"/>
              </a:spcAft>
              <a:buFont typeface="Arial" panose="020B0604020202020204" pitchFamily="34" charset="0"/>
              <a:buChar char="•"/>
              <a:defRPr/>
            </a:pPr>
            <a:r>
              <a:rPr lang="en-US" sz="1400" dirty="0">
                <a:solidFill>
                  <a:prstClr val="black"/>
                </a:solidFill>
                <a:latin typeface="Century Gothic" panose="020B0502020202020204"/>
              </a:rPr>
              <a:t>22 Harpoon Road</a:t>
            </a:r>
          </a:p>
          <a:p>
            <a:pPr marL="803275" lvl="2" indent="-346075">
              <a:spcBef>
                <a:spcPct val="0"/>
              </a:spcBef>
              <a:spcAft>
                <a:spcPts val="600"/>
              </a:spcAft>
              <a:buFont typeface="Arial" panose="020B0604020202020204" pitchFamily="34" charset="0"/>
              <a:buChar char="•"/>
              <a:defRPr/>
            </a:pPr>
            <a:r>
              <a:rPr lang="en-US" sz="1400" dirty="0">
                <a:solidFill>
                  <a:prstClr val="black"/>
                </a:solidFill>
                <a:latin typeface="Century Gothic" panose="020B0502020202020204"/>
              </a:rPr>
              <a:t>34, 44, &amp; 84 Lookout Point</a:t>
            </a:r>
          </a:p>
          <a:p>
            <a:pPr marL="803275" lvl="2" indent="-346075">
              <a:spcBef>
                <a:spcPct val="0"/>
              </a:spcBef>
              <a:spcAft>
                <a:spcPts val="600"/>
              </a:spcAft>
              <a:buFont typeface="Arial" panose="020B0604020202020204" pitchFamily="34" charset="0"/>
              <a:buChar char="•"/>
              <a:defRPr/>
            </a:pPr>
            <a:r>
              <a:rPr lang="en-US" sz="1400" dirty="0">
                <a:solidFill>
                  <a:prstClr val="black"/>
                </a:solidFill>
                <a:latin typeface="Century Gothic" panose="020B0502020202020204"/>
              </a:rPr>
              <a:t>57 Ocean Parkway</a:t>
            </a:r>
          </a:p>
          <a:p>
            <a:pPr marL="803275" lvl="2" indent="-346075">
              <a:spcBef>
                <a:spcPct val="0"/>
              </a:spcBef>
              <a:spcAft>
                <a:spcPts val="600"/>
              </a:spcAft>
              <a:buFont typeface="Arial" panose="020B0604020202020204" pitchFamily="34" charset="0"/>
              <a:buChar char="•"/>
              <a:defRPr/>
            </a:pPr>
            <a:r>
              <a:rPr lang="en-US" sz="1400" dirty="0">
                <a:solidFill>
                  <a:prstClr val="black"/>
                </a:solidFill>
                <a:latin typeface="Century Gothic" panose="020B0502020202020204"/>
              </a:rPr>
              <a:t>7 &amp; 52 Pinehurst Road</a:t>
            </a:r>
          </a:p>
          <a:p>
            <a:pPr marL="803275" lvl="2" indent="-346075">
              <a:spcBef>
                <a:spcPct val="0"/>
              </a:spcBef>
              <a:spcAft>
                <a:spcPts val="600"/>
              </a:spcAft>
              <a:buFont typeface="Arial" panose="020B0604020202020204" pitchFamily="34" charset="0"/>
              <a:buChar char="•"/>
              <a:defRPr/>
            </a:pPr>
            <a:r>
              <a:rPr lang="en-US" sz="1400" dirty="0">
                <a:solidFill>
                  <a:prstClr val="black"/>
                </a:solidFill>
                <a:latin typeface="Century Gothic" panose="020B0502020202020204"/>
              </a:rPr>
              <a:t>27 &amp; 48 Seafarer Lane</a:t>
            </a:r>
          </a:p>
          <a:p>
            <a:pPr marL="803275" lvl="2" indent="-346075">
              <a:spcBef>
                <a:spcPct val="0"/>
              </a:spcBef>
              <a:spcAft>
                <a:spcPts val="600"/>
              </a:spcAft>
              <a:buFont typeface="Arial" panose="020B0604020202020204" pitchFamily="34" charset="0"/>
              <a:buChar char="•"/>
              <a:defRPr/>
            </a:pPr>
            <a:r>
              <a:rPr lang="en-US" sz="1400" dirty="0">
                <a:solidFill>
                  <a:prstClr val="black"/>
                </a:solidFill>
                <a:latin typeface="Century Gothic" panose="020B0502020202020204"/>
              </a:rPr>
              <a:t>192 Teal Circle</a:t>
            </a:r>
          </a:p>
          <a:p>
            <a:pPr marL="803275" lvl="2" indent="-346075">
              <a:spcBef>
                <a:spcPct val="0"/>
              </a:spcBef>
              <a:spcAft>
                <a:spcPts val="600"/>
              </a:spcAft>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White Horse Drive</a:t>
            </a:r>
          </a:p>
          <a:p>
            <a:pPr marL="803275" lvl="2" indent="-346075">
              <a:spcBef>
                <a:spcPct val="0"/>
              </a:spcBef>
              <a:spcAft>
                <a:spcPts val="600"/>
              </a:spcAft>
              <a:buFont typeface="Arial" panose="020B0604020202020204" pitchFamily="34" charset="0"/>
              <a:buChar char="•"/>
              <a:defRPr/>
            </a:pPr>
            <a:r>
              <a:rPr lang="en-US" sz="1400" dirty="0">
                <a:solidFill>
                  <a:prstClr val="black"/>
                </a:solidFill>
                <a:latin typeface="Century Gothic" panose="020B0502020202020204"/>
              </a:rPr>
              <a:t>Golf Course (18</a:t>
            </a:r>
            <a:r>
              <a:rPr lang="en-US" sz="1400" baseline="30000" dirty="0">
                <a:solidFill>
                  <a:prstClr val="black"/>
                </a:solidFill>
                <a:latin typeface="Century Gothic" panose="020B0502020202020204"/>
              </a:rPr>
              <a:t>th</a:t>
            </a:r>
            <a:r>
              <a:rPr lang="en-US" sz="1400" dirty="0">
                <a:solidFill>
                  <a:prstClr val="black"/>
                </a:solidFill>
                <a:latin typeface="Century Gothic" panose="020B0502020202020204"/>
              </a:rPr>
              <a:t> green and 10</a:t>
            </a:r>
            <a:r>
              <a:rPr lang="en-US" sz="1400" baseline="30000" dirty="0">
                <a:solidFill>
                  <a:prstClr val="black"/>
                </a:solidFill>
                <a:latin typeface="Century Gothic" panose="020B0502020202020204"/>
              </a:rPr>
              <a:t>th</a:t>
            </a:r>
            <a:r>
              <a:rPr lang="en-US" sz="1400" dirty="0">
                <a:solidFill>
                  <a:prstClr val="black"/>
                </a:solidFill>
                <a:latin typeface="Century Gothic" panose="020B0502020202020204"/>
              </a:rPr>
              <a:t> tee box)</a:t>
            </a:r>
            <a:endPar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550" b="0" i="0" u="none" strike="noStrike" kern="1200" cap="none" spc="0" normalizeH="0" baseline="0" noProof="0" dirty="0">
                <a:ln>
                  <a:noFill/>
                </a:ln>
                <a:solidFill>
                  <a:prstClr val="black"/>
                </a:solidFill>
                <a:effectLst/>
                <a:uLnTx/>
                <a:uFillTx/>
                <a:latin typeface="Century Gothic" panose="020B0502020202020204"/>
                <a:ea typeface="+mn-ea"/>
                <a:cs typeface="+mn-cs"/>
              </a:rPr>
              <a:t>Approved by Board at the March 23, 2024 meeting</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550" dirty="0">
                <a:solidFill>
                  <a:prstClr val="black"/>
                </a:solidFill>
                <a:latin typeface="Century Gothic" panose="020B0502020202020204"/>
              </a:rPr>
              <a:t>Total cost:  $210,637</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550" b="0" i="0" u="none" strike="noStrike" kern="1200" cap="none" spc="0" normalizeH="0" baseline="0" noProof="0" dirty="0">
                <a:ln>
                  <a:noFill/>
                </a:ln>
                <a:solidFill>
                  <a:prstClr val="black"/>
                </a:solidFill>
                <a:effectLst/>
                <a:uLnTx/>
                <a:uFillTx/>
                <a:latin typeface="Century Gothic" panose="020B0502020202020204"/>
                <a:ea typeface="+mn-ea"/>
                <a:cs typeface="+mn-cs"/>
              </a:rPr>
              <a:t>Total spend on CIPP Liners (2021-present):  </a:t>
            </a:r>
            <a:r>
              <a:rPr lang="en-US" sz="1550">
                <a:solidFill>
                  <a:prstClr val="black"/>
                </a:solidFill>
                <a:latin typeface="Century Gothic" panose="020B0502020202020204"/>
              </a:rPr>
              <a:t>$948,765</a:t>
            </a:r>
            <a:endParaRPr kumimoji="0" lang="en-US" sz="155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3" name="Picture 2" descr="A picture containing reptile&#10;&#10;Description automatically generated">
            <a:extLst>
              <a:ext uri="{FF2B5EF4-FFF2-40B4-BE49-F238E27FC236}">
                <a16:creationId xmlns:a16="http://schemas.microsoft.com/office/drawing/2014/main" id="{ABCAD4AE-84BF-744D-5383-AEAC7D274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6255" y="2556514"/>
            <a:ext cx="4397745" cy="3298309"/>
          </a:xfrm>
          <a:prstGeom prst="rect">
            <a:avLst/>
          </a:prstGeom>
        </p:spPr>
      </p:pic>
    </p:spTree>
    <p:extLst>
      <p:ext uri="{BB962C8B-B14F-4D97-AF65-F5344CB8AC3E}">
        <p14:creationId xmlns:p14="http://schemas.microsoft.com/office/powerpoint/2010/main" val="4017694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p:txBody>
          <a:bodyPr/>
          <a:lstStyle/>
          <a:p>
            <a:pPr algn="ctr"/>
            <a:r>
              <a:rPr lang="en-US" dirty="0"/>
              <a:t>Yacht Club</a:t>
            </a:r>
          </a:p>
        </p:txBody>
      </p:sp>
      <p:sp>
        <p:nvSpPr>
          <p:cNvPr id="3" name="Title 12">
            <a:extLst>
              <a:ext uri="{FF2B5EF4-FFF2-40B4-BE49-F238E27FC236}">
                <a16:creationId xmlns:a16="http://schemas.microsoft.com/office/drawing/2014/main" id="{D3F3DB87-6CE8-28D9-88F5-232392ADDD74}"/>
              </a:ext>
            </a:extLst>
          </p:cNvPr>
          <p:cNvSpPr txBox="1">
            <a:spLocks/>
          </p:cNvSpPr>
          <p:nvPr/>
        </p:nvSpPr>
        <p:spPr>
          <a:xfrm>
            <a:off x="97652" y="2175030"/>
            <a:ext cx="8948691" cy="2175029"/>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Inside décor added to enhance the customer experience</a:t>
            </a:r>
          </a:p>
          <a:p>
            <a:pPr marL="803275" lvl="2" indent="-346075">
              <a:spcBef>
                <a:spcPct val="0"/>
              </a:spcBef>
              <a:spcAft>
                <a:spcPts val="600"/>
              </a:spcAft>
              <a:buFont typeface="Arial" panose="020B0604020202020204" pitchFamily="34" charset="0"/>
              <a:buChar char="•"/>
              <a:defRPr/>
            </a:pPr>
            <a:r>
              <a:rPr lang="en-US" dirty="0">
                <a:solidFill>
                  <a:prstClr val="black"/>
                </a:solidFill>
                <a:latin typeface="Century Gothic" panose="020B0502020202020204"/>
              </a:rPr>
              <a:t>Panel dividers and artificial plants</a:t>
            </a:r>
          </a:p>
          <a:p>
            <a:pPr marL="803275" lvl="2" indent="-346075">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Total cost:  $2,023.90</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“Record breaking” revenue at newly expanded tiki bar – per Matt Ortt</a:t>
            </a:r>
            <a:endPar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pic>
        <p:nvPicPr>
          <p:cNvPr id="1026" name="Picture 2">
            <a:extLst>
              <a:ext uri="{FF2B5EF4-FFF2-40B4-BE49-F238E27FC236}">
                <a16:creationId xmlns:a16="http://schemas.microsoft.com/office/drawing/2014/main" id="{FA28F89D-DE7C-143F-81F7-1EBD0BAA2B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2712" b="6745"/>
          <a:stretch/>
        </p:blipFill>
        <p:spPr bwMode="auto">
          <a:xfrm>
            <a:off x="0" y="3720055"/>
            <a:ext cx="4394447" cy="31298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57A41CB-85FC-F5BF-C811-7B53C30966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9157" y="3720054"/>
            <a:ext cx="4694843" cy="312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626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p:txBody>
          <a:bodyPr/>
          <a:lstStyle/>
          <a:p>
            <a:pPr algn="ctr"/>
            <a:r>
              <a:rPr lang="en-US" dirty="0"/>
              <a:t>Renovation Initiatives</a:t>
            </a:r>
          </a:p>
        </p:txBody>
      </p:sp>
      <p:sp>
        <p:nvSpPr>
          <p:cNvPr id="3" name="Title 12">
            <a:extLst>
              <a:ext uri="{FF2B5EF4-FFF2-40B4-BE49-F238E27FC236}">
                <a16:creationId xmlns:a16="http://schemas.microsoft.com/office/drawing/2014/main" id="{D3F3DB87-6CE8-28D9-88F5-232392ADDD74}"/>
              </a:ext>
            </a:extLst>
          </p:cNvPr>
          <p:cNvSpPr txBox="1">
            <a:spLocks/>
          </p:cNvSpPr>
          <p:nvPr/>
        </p:nvSpPr>
        <p:spPr>
          <a:xfrm>
            <a:off x="97652" y="2121764"/>
            <a:ext cx="8948691" cy="2228296"/>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Veterans Memorial Pavilion:</a:t>
            </a:r>
          </a:p>
          <a:p>
            <a:pPr marL="803275" marR="0" lvl="2"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Status:  </a:t>
            </a:r>
            <a:r>
              <a:rPr kumimoji="0" lang="en-US" sz="1600" b="0" i="0" u="none" strike="noStrike" kern="1200" cap="none" spc="0" normalizeH="0" baseline="0" noProof="0" dirty="0">
                <a:ln>
                  <a:noFill/>
                </a:ln>
                <a:solidFill>
                  <a:srgbClr val="00B050"/>
                </a:solidFill>
                <a:effectLst/>
                <a:uLnTx/>
                <a:uFillTx/>
                <a:latin typeface="Century Gothic" panose="020B0502020202020204"/>
                <a:ea typeface="+mn-ea"/>
                <a:cs typeface="+mn-cs"/>
              </a:rPr>
              <a:t>Green</a:t>
            </a: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803275" marR="0" lvl="2"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Timeline: June-November 2024</a:t>
            </a:r>
          </a:p>
          <a:p>
            <a:pPr marL="803275" marR="0" lvl="2"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600" dirty="0">
                <a:solidFill>
                  <a:prstClr val="black"/>
                </a:solidFill>
                <a:latin typeface="Century Gothic" panose="020B0502020202020204"/>
              </a:rPr>
              <a:t>Planning stage:</a:t>
            </a:r>
          </a:p>
          <a:p>
            <a:pPr marL="1260475" lvl="3" indent="-346075">
              <a:spcBef>
                <a:spcPct val="0"/>
              </a:spcBef>
              <a:spcAft>
                <a:spcPts val="600"/>
              </a:spcAft>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Contractor and architect identified</a:t>
            </a:r>
          </a:p>
          <a:p>
            <a:pPr marL="1260475" lvl="3" indent="-346075">
              <a:spcBef>
                <a:spcPct val="0"/>
              </a:spcBef>
              <a:spcAft>
                <a:spcPts val="600"/>
              </a:spcAft>
              <a:buFont typeface="Arial" panose="020B0604020202020204" pitchFamily="34" charset="0"/>
              <a:buChar char="•"/>
              <a:defRPr/>
            </a:pPr>
            <a:r>
              <a:rPr lang="en-US" sz="1400" dirty="0">
                <a:solidFill>
                  <a:prstClr val="black"/>
                </a:solidFill>
                <a:latin typeface="Century Gothic" panose="020B0502020202020204"/>
              </a:rPr>
              <a:t>Reached out to Frank Brown for preliminary drawings</a:t>
            </a:r>
          </a:p>
          <a:p>
            <a:pPr marL="1260475" lvl="3" indent="-346075">
              <a:spcBef>
                <a:spcPct val="0"/>
              </a:spcBef>
              <a:spcAft>
                <a:spcPts val="600"/>
              </a:spcAft>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Reviewed with architect</a:t>
            </a:r>
          </a:p>
          <a:p>
            <a:pPr marL="1260475" lvl="3" indent="-346075">
              <a:spcBef>
                <a:spcPct val="0"/>
              </a:spcBef>
              <a:spcAft>
                <a:spcPts val="600"/>
              </a:spcAft>
              <a:buFont typeface="Arial" panose="020B0604020202020204" pitchFamily="34" charset="0"/>
              <a:buChar char="•"/>
              <a:defRPr/>
            </a:pPr>
            <a:r>
              <a:rPr lang="en-US" sz="1400" dirty="0">
                <a:solidFill>
                  <a:prstClr val="black"/>
                </a:solidFill>
                <a:latin typeface="Century Gothic" panose="020B0502020202020204"/>
              </a:rPr>
              <a:t>Reviewed with Marie Gilmore</a:t>
            </a:r>
            <a:endPar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Firehouse:</a:t>
            </a:r>
          </a:p>
          <a:p>
            <a:pPr marL="803275" lvl="2"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Met with OPVFD representative and Frank Brown on July 17</a:t>
            </a:r>
            <a:r>
              <a:rPr lang="en-US" sz="1600" baseline="30000" dirty="0">
                <a:solidFill>
                  <a:prstClr val="black"/>
                </a:solidFill>
                <a:latin typeface="Century Gothic" panose="020B0502020202020204"/>
              </a:rPr>
              <a:t>th</a:t>
            </a:r>
            <a:r>
              <a:rPr lang="en-US" sz="1600" dirty="0">
                <a:solidFill>
                  <a:prstClr val="black"/>
                </a:solidFill>
                <a:latin typeface="Century Gothic" panose="020B0502020202020204"/>
              </a:rPr>
              <a:t> to go over building plans</a:t>
            </a:r>
          </a:p>
          <a:p>
            <a:pPr marL="803275" lvl="2" indent="-346075">
              <a:spcBef>
                <a:spcPct val="0"/>
              </a:spcBef>
              <a:spcAft>
                <a:spcPts val="600"/>
              </a:spcAft>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Revised drawings to be developed based upon meeting</a:t>
            </a:r>
          </a:p>
          <a:p>
            <a:pPr marL="803275" lvl="2"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Next steps:</a:t>
            </a:r>
          </a:p>
          <a:p>
            <a:pPr marL="1260475" lvl="3" indent="-346075">
              <a:spcBef>
                <a:spcPct val="0"/>
              </a:spcBef>
              <a:spcAft>
                <a:spcPts val="600"/>
              </a:spcAft>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Review revised drawings with OPVFD</a:t>
            </a:r>
          </a:p>
          <a:p>
            <a:pPr marL="1260475" lvl="3" indent="-346075">
              <a:spcBef>
                <a:spcPct val="0"/>
              </a:spcBef>
              <a:spcAft>
                <a:spcPts val="600"/>
              </a:spcAft>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Develop funding plan</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1507179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p:txBody>
          <a:bodyPr/>
          <a:lstStyle/>
          <a:p>
            <a:pPr algn="ctr"/>
            <a:r>
              <a:rPr lang="en-US" dirty="0"/>
              <a:t>“Did You Know?”</a:t>
            </a:r>
          </a:p>
        </p:txBody>
      </p:sp>
      <p:sp>
        <p:nvSpPr>
          <p:cNvPr id="3" name="Title 12">
            <a:extLst>
              <a:ext uri="{FF2B5EF4-FFF2-40B4-BE49-F238E27FC236}">
                <a16:creationId xmlns:a16="http://schemas.microsoft.com/office/drawing/2014/main" id="{D3F3DB87-6CE8-28D9-88F5-232392ADDD74}"/>
              </a:ext>
            </a:extLst>
          </p:cNvPr>
          <p:cNvSpPr txBox="1">
            <a:spLocks/>
          </p:cNvSpPr>
          <p:nvPr/>
        </p:nvSpPr>
        <p:spPr>
          <a:xfrm>
            <a:off x="88779" y="2104008"/>
            <a:ext cx="8948691" cy="2334827"/>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“Did You Know” section created on website and on digital sign</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Will rotate facts about Ocean Pines, with the first highlighting Concerts in the Park</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pic>
        <p:nvPicPr>
          <p:cNvPr id="5" name="Picture 4" descr="A white sign with black text&#10;&#10;Description automatically generated">
            <a:extLst>
              <a:ext uri="{FF2B5EF4-FFF2-40B4-BE49-F238E27FC236}">
                <a16:creationId xmlns:a16="http://schemas.microsoft.com/office/drawing/2014/main" id="{F02AB00E-16FC-5584-A6A0-9EC7BE988B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7970" y="3062303"/>
            <a:ext cx="6388060" cy="3795697"/>
          </a:xfrm>
          <a:prstGeom prst="rect">
            <a:avLst/>
          </a:prstGeom>
        </p:spPr>
      </p:pic>
    </p:spTree>
    <p:extLst>
      <p:ext uri="{BB962C8B-B14F-4D97-AF65-F5344CB8AC3E}">
        <p14:creationId xmlns:p14="http://schemas.microsoft.com/office/powerpoint/2010/main" val="147043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p:txBody>
          <a:bodyPr/>
          <a:lstStyle/>
          <a:p>
            <a:pPr algn="ctr"/>
            <a:r>
              <a:rPr lang="en-US" dirty="0"/>
              <a:t>DMA Reserve Study</a:t>
            </a:r>
          </a:p>
        </p:txBody>
      </p:sp>
      <p:sp>
        <p:nvSpPr>
          <p:cNvPr id="3" name="Title 12">
            <a:extLst>
              <a:ext uri="{FF2B5EF4-FFF2-40B4-BE49-F238E27FC236}">
                <a16:creationId xmlns:a16="http://schemas.microsoft.com/office/drawing/2014/main" id="{D3F3DB87-6CE8-28D9-88F5-232392ADDD74}"/>
              </a:ext>
            </a:extLst>
          </p:cNvPr>
          <p:cNvSpPr txBox="1">
            <a:spLocks/>
          </p:cNvSpPr>
          <p:nvPr/>
        </p:nvSpPr>
        <p:spPr>
          <a:xfrm>
            <a:off x="88779" y="2263806"/>
            <a:ext cx="8948691" cy="2175029"/>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Spoke to Doug Greene (DMA) to discuss revised scheduling</a:t>
            </a:r>
          </a:p>
          <a:p>
            <a:pPr marL="803275" lvl="2"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Set for Spring 2026 (April)</a:t>
            </a:r>
          </a:p>
          <a:p>
            <a:pPr marL="803275" lvl="2" indent="-346075">
              <a:spcBef>
                <a:spcPct val="0"/>
              </a:spcBef>
              <a:spcAft>
                <a:spcPts val="600"/>
              </a:spcAft>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C</a:t>
            </a:r>
            <a:r>
              <a:rPr lang="en-US" sz="1600" dirty="0" err="1">
                <a:solidFill>
                  <a:prstClr val="black"/>
                </a:solidFill>
                <a:latin typeface="Century Gothic" panose="020B0502020202020204"/>
              </a:rPr>
              <a:t>onfirmed</a:t>
            </a:r>
            <a:r>
              <a:rPr lang="en-US" sz="1600" dirty="0">
                <a:solidFill>
                  <a:prstClr val="black"/>
                </a:solidFill>
                <a:latin typeface="Century Gothic" panose="020B0502020202020204"/>
              </a:rPr>
              <a:t> within new guidelines of 5 years (last review – November 2021)</a:t>
            </a: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OPA team will participate in beta program by DMA starting November 2024</a:t>
            </a:r>
            <a:endPar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300366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71" name="Freeform 6">
            <a:extLst>
              <a:ext uri="{FF2B5EF4-FFF2-40B4-BE49-F238E27FC236}">
                <a16:creationId xmlns:a16="http://schemas.microsoft.com/office/drawing/2014/main" id="{A14CE2B0-0F0F-433D-8ED6-770921C98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73" name="Freeform 9">
            <a:extLst>
              <a:ext uri="{FF2B5EF4-FFF2-40B4-BE49-F238E27FC236}">
                <a16:creationId xmlns:a16="http://schemas.microsoft.com/office/drawing/2014/main" id="{02AB05CC-4371-4DE4-AAE6-20E4B1579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9144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Title 2">
            <a:extLst>
              <a:ext uri="{FF2B5EF4-FFF2-40B4-BE49-F238E27FC236}">
                <a16:creationId xmlns:a16="http://schemas.microsoft.com/office/drawing/2014/main" id="{8C22DE07-B2C6-4253-B21A-6CF66957EE54}"/>
              </a:ext>
            </a:extLst>
          </p:cNvPr>
          <p:cNvSpPr>
            <a:spLocks noGrp="1"/>
          </p:cNvSpPr>
          <p:nvPr>
            <p:ph type="title"/>
          </p:nvPr>
        </p:nvSpPr>
        <p:spPr>
          <a:xfrm>
            <a:off x="159797" y="3865188"/>
            <a:ext cx="7501632" cy="2983230"/>
          </a:xfrm>
        </p:spPr>
        <p:txBody>
          <a:bodyPr vert="horz" lIns="91440" tIns="45720" rIns="91440" bIns="45720" rtlCol="0" anchor="b">
            <a:normAutofit/>
          </a:bodyPr>
          <a:lstStyle/>
          <a:p>
            <a:pPr>
              <a:lnSpc>
                <a:spcPct val="90000"/>
              </a:lnSpc>
            </a:pPr>
            <a:r>
              <a:rPr lang="en-US" sz="3200" dirty="0">
                <a:cs typeface="+mj-cs"/>
              </a:rPr>
              <a:t>Director of Business Administration – </a:t>
            </a:r>
            <a:br>
              <a:rPr lang="en-US" sz="3200" dirty="0">
                <a:cs typeface="+mj-cs"/>
              </a:rPr>
            </a:br>
            <a:r>
              <a:rPr lang="en-US" sz="3200" dirty="0">
                <a:cs typeface="+mj-cs"/>
              </a:rPr>
              <a:t>Linda Martin</a:t>
            </a:r>
          </a:p>
        </p:txBody>
      </p:sp>
      <p:pic>
        <p:nvPicPr>
          <p:cNvPr id="2050" name="Picture 2">
            <a:extLst>
              <a:ext uri="{FF2B5EF4-FFF2-40B4-BE49-F238E27FC236}">
                <a16:creationId xmlns:a16="http://schemas.microsoft.com/office/drawing/2014/main" id="{2D7B24AE-FD8C-6015-9DE4-5F3BEFB2AA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288" y="9582"/>
            <a:ext cx="8047607" cy="452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24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a:xfrm>
            <a:off x="809997" y="417250"/>
            <a:ext cx="7524003" cy="905523"/>
          </a:xfrm>
        </p:spPr>
        <p:txBody>
          <a:bodyPr/>
          <a:lstStyle/>
          <a:p>
            <a:pPr algn="ctr"/>
            <a:r>
              <a:rPr lang="en-US" dirty="0"/>
              <a:t>4</a:t>
            </a:r>
            <a:r>
              <a:rPr lang="en-US" baseline="30000" dirty="0"/>
              <a:t>th</a:t>
            </a:r>
            <a:r>
              <a:rPr lang="en-US" dirty="0"/>
              <a:t> of July</a:t>
            </a:r>
          </a:p>
        </p:txBody>
      </p:sp>
      <p:sp>
        <p:nvSpPr>
          <p:cNvPr id="7" name="Title 12">
            <a:extLst>
              <a:ext uri="{FF2B5EF4-FFF2-40B4-BE49-F238E27FC236}">
                <a16:creationId xmlns:a16="http://schemas.microsoft.com/office/drawing/2014/main" id="{42666314-3D73-8B9D-2B4E-4C0F93AA1B05}"/>
              </a:ext>
            </a:extLst>
          </p:cNvPr>
          <p:cNvSpPr txBox="1">
            <a:spLocks/>
          </p:cNvSpPr>
          <p:nvPr/>
        </p:nvSpPr>
        <p:spPr>
          <a:xfrm>
            <a:off x="-2" y="2254928"/>
            <a:ext cx="9143999" cy="2094077"/>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Another successful event</a:t>
            </a:r>
          </a:p>
          <a:p>
            <a:pPr marL="803275" marR="0" lvl="2"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600" dirty="0">
                <a:solidFill>
                  <a:prstClr val="black"/>
                </a:solidFill>
                <a:latin typeface="Century Gothic" panose="020B0502020202020204"/>
              </a:rPr>
              <a:t>5K race, carnival, and fireworks</a:t>
            </a:r>
          </a:p>
          <a:p>
            <a:pPr marL="803275" marR="0" lvl="2"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Total:  (</a:t>
            </a:r>
            <a:r>
              <a:rPr lang="en-US" sz="1600" dirty="0">
                <a:solidFill>
                  <a:prstClr val="black"/>
                </a:solidFill>
                <a:latin typeface="Century Gothic" panose="020B0502020202020204"/>
              </a:rPr>
              <a:t>$17,925)</a:t>
            </a:r>
          </a:p>
          <a:p>
            <a:pPr marL="1260475" lvl="3" indent="-346075">
              <a:spcBef>
                <a:spcPct val="0"/>
              </a:spcBef>
              <a:spcAft>
                <a:spcPts val="600"/>
              </a:spcAft>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Revenue:  $18,658</a:t>
            </a:r>
          </a:p>
          <a:p>
            <a:pPr marL="1260475" lvl="3"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Expenses:  $36,583</a:t>
            </a: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pic>
        <p:nvPicPr>
          <p:cNvPr id="3" name="Picture 2">
            <a:extLst>
              <a:ext uri="{FF2B5EF4-FFF2-40B4-BE49-F238E27FC236}">
                <a16:creationId xmlns:a16="http://schemas.microsoft.com/office/drawing/2014/main" id="{7919D5A2-8A4F-A5CC-CF8A-71615D729C4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291"/>
          <a:stretch/>
        </p:blipFill>
        <p:spPr bwMode="auto">
          <a:xfrm>
            <a:off x="5743854" y="1712879"/>
            <a:ext cx="2911872" cy="27454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E943598-FE65-27B1-F172-E5BC69EF15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1" y="4567561"/>
            <a:ext cx="4101483" cy="23070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9480561-B257-1E90-EA19-9C4140930D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5581" y="4567561"/>
            <a:ext cx="3888419" cy="229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40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p:txBody>
          <a:bodyPr/>
          <a:lstStyle/>
          <a:p>
            <a:pPr algn="ctr"/>
            <a:r>
              <a:rPr lang="en-US" dirty="0"/>
              <a:t>Camp Ocean Pines</a:t>
            </a:r>
          </a:p>
        </p:txBody>
      </p:sp>
      <p:sp>
        <p:nvSpPr>
          <p:cNvPr id="3" name="Title 12">
            <a:extLst>
              <a:ext uri="{FF2B5EF4-FFF2-40B4-BE49-F238E27FC236}">
                <a16:creationId xmlns:a16="http://schemas.microsoft.com/office/drawing/2014/main" id="{D3F3DB87-6CE8-28D9-88F5-232392ADDD74}"/>
              </a:ext>
            </a:extLst>
          </p:cNvPr>
          <p:cNvSpPr txBox="1">
            <a:spLocks/>
          </p:cNvSpPr>
          <p:nvPr/>
        </p:nvSpPr>
        <p:spPr>
          <a:xfrm>
            <a:off x="88779" y="2263806"/>
            <a:ext cx="8948691" cy="2175029"/>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First day of camp began on June 17</a:t>
            </a:r>
            <a:r>
              <a:rPr lang="en-US" baseline="30000" dirty="0">
                <a:solidFill>
                  <a:prstClr val="black"/>
                </a:solidFill>
                <a:latin typeface="Century Gothic" panose="020B0502020202020204"/>
              </a:rPr>
              <a:t>th</a:t>
            </a:r>
            <a:endParaRPr lang="en-US" dirty="0">
              <a:solidFill>
                <a:prstClr val="black"/>
              </a:solidFill>
              <a:latin typeface="Century Gothic" panose="020B0502020202020204"/>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Camp registration began on March 4</a:t>
            </a:r>
            <a:r>
              <a:rPr kumimoji="0" lang="en-US" b="0" i="0" u="none" strike="noStrike" kern="1200" cap="none" spc="0" normalizeH="0" baseline="30000" noProof="0" dirty="0">
                <a:ln>
                  <a:noFill/>
                </a:ln>
                <a:solidFill>
                  <a:prstClr val="black"/>
                </a:solidFill>
                <a:effectLst/>
                <a:uLnTx/>
                <a:uFillTx/>
                <a:latin typeface="Century Gothic" panose="020B0502020202020204"/>
                <a:ea typeface="+mn-ea"/>
                <a:cs typeface="+mn-cs"/>
              </a:rPr>
              <a:t>th</a:t>
            </a: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 and was                                        </a:t>
            </a:r>
            <a:r>
              <a:rPr lang="en-US" dirty="0">
                <a:solidFill>
                  <a:prstClr val="black"/>
                </a:solidFill>
                <a:latin typeface="Century Gothic" panose="020B0502020202020204"/>
              </a:rPr>
              <a:t>completely full by the end of that same week</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Camp runs through </a:t>
            </a:r>
            <a:r>
              <a:rPr lang="en-US" dirty="0">
                <a:solidFill>
                  <a:prstClr val="black"/>
                </a:solidFill>
                <a:latin typeface="Century Gothic" panose="020B0502020202020204"/>
              </a:rPr>
              <a:t>to August 23</a:t>
            </a:r>
            <a:r>
              <a:rPr lang="en-US" baseline="30000" dirty="0">
                <a:solidFill>
                  <a:prstClr val="black"/>
                </a:solidFill>
                <a:latin typeface="Century Gothic" panose="020B0502020202020204"/>
              </a:rPr>
              <a:t>rd</a:t>
            </a:r>
            <a:r>
              <a:rPr lang="en-US" dirty="0">
                <a:solidFill>
                  <a:prstClr val="black"/>
                </a:solidFill>
                <a:latin typeface="Century Gothic" panose="020B0502020202020204"/>
              </a:rPr>
              <a:t> </a:t>
            </a:r>
            <a:endPar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pic>
        <p:nvPicPr>
          <p:cNvPr id="5" name="Picture 4" descr="A group of people in yellow shirts&#10;&#10;Description automatically generated">
            <a:extLst>
              <a:ext uri="{FF2B5EF4-FFF2-40B4-BE49-F238E27FC236}">
                <a16:creationId xmlns:a16="http://schemas.microsoft.com/office/drawing/2014/main" id="{CEAC680C-9F19-0C93-3B26-2D00F86CB3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33010" r="2029" b="33463"/>
          <a:stretch/>
        </p:blipFill>
        <p:spPr>
          <a:xfrm>
            <a:off x="2447731" y="3768076"/>
            <a:ext cx="4194777" cy="3112148"/>
          </a:xfrm>
          <a:prstGeom prst="rect">
            <a:avLst/>
          </a:prstGeom>
        </p:spPr>
      </p:pic>
      <p:pic>
        <p:nvPicPr>
          <p:cNvPr id="7" name="Picture 6" descr="A group of kids in a trampoline&#10;&#10;Description automatically generated">
            <a:extLst>
              <a:ext uri="{FF2B5EF4-FFF2-40B4-BE49-F238E27FC236}">
                <a16:creationId xmlns:a16="http://schemas.microsoft.com/office/drawing/2014/main" id="{21C5C8EB-3F0E-3FC9-AF83-14DD0C0A12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671" b="20259"/>
          <a:stretch/>
        </p:blipFill>
        <p:spPr>
          <a:xfrm>
            <a:off x="6717225" y="3773010"/>
            <a:ext cx="2409024" cy="3084990"/>
          </a:xfrm>
          <a:prstGeom prst="rect">
            <a:avLst/>
          </a:prstGeom>
        </p:spPr>
      </p:pic>
      <p:pic>
        <p:nvPicPr>
          <p:cNvPr id="9" name="Picture 8" descr="A group of kids playing a game&#10;&#10;Description automatically generated">
            <a:extLst>
              <a:ext uri="{FF2B5EF4-FFF2-40B4-BE49-F238E27FC236}">
                <a16:creationId xmlns:a16="http://schemas.microsoft.com/office/drawing/2014/main" id="{B6135B38-C2D8-A0F8-0EFF-226FF85774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935" b="19742"/>
          <a:stretch/>
        </p:blipFill>
        <p:spPr>
          <a:xfrm>
            <a:off x="17752" y="3773010"/>
            <a:ext cx="2358952" cy="3084990"/>
          </a:xfrm>
          <a:prstGeom prst="rect">
            <a:avLst/>
          </a:prstGeom>
        </p:spPr>
      </p:pic>
      <p:pic>
        <p:nvPicPr>
          <p:cNvPr id="1026" name="Picture 2" descr="May be an image of 10 people">
            <a:extLst>
              <a:ext uri="{FF2B5EF4-FFF2-40B4-BE49-F238E27FC236}">
                <a16:creationId xmlns:a16="http://schemas.microsoft.com/office/drawing/2014/main" id="{E956A00C-1ABB-9453-6DE5-E69F95B758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1306" y="1379979"/>
            <a:ext cx="3124944" cy="2343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329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p:txBody>
          <a:bodyPr/>
          <a:lstStyle/>
          <a:p>
            <a:pPr algn="ctr"/>
            <a:r>
              <a:rPr lang="en-US" dirty="0"/>
              <a:t>Beach Mats</a:t>
            </a:r>
          </a:p>
        </p:txBody>
      </p:sp>
      <p:sp>
        <p:nvSpPr>
          <p:cNvPr id="3" name="Title 12">
            <a:extLst>
              <a:ext uri="{FF2B5EF4-FFF2-40B4-BE49-F238E27FC236}">
                <a16:creationId xmlns:a16="http://schemas.microsoft.com/office/drawing/2014/main" id="{D3F3DB87-6CE8-28D9-88F5-232392ADDD74}"/>
              </a:ext>
            </a:extLst>
          </p:cNvPr>
          <p:cNvSpPr txBox="1">
            <a:spLocks/>
          </p:cNvSpPr>
          <p:nvPr/>
        </p:nvSpPr>
        <p:spPr>
          <a:xfrm>
            <a:off x="88780" y="2263806"/>
            <a:ext cx="6019058" cy="2175029"/>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Request several time in the past and recently on social media about installing beach mats at the Beach Club</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Per Town of Ocean City</a:t>
            </a:r>
            <a:r>
              <a:rPr lang="en-US" dirty="0">
                <a:solidFill>
                  <a:prstClr val="black"/>
                </a:solidFill>
                <a:latin typeface="Century Gothic" panose="020B0502020202020204"/>
              </a:rPr>
              <a:t>:</a:t>
            </a:r>
          </a:p>
          <a:p>
            <a:pPr marL="803275" lvl="2" indent="-346075">
              <a:spcBef>
                <a:spcPct val="0"/>
              </a:spcBef>
              <a:spcAft>
                <a:spcPts val="600"/>
              </a:spcAft>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Federal guidelines for handicapped access to the beach states beach mats are required to be installed one every half mile</a:t>
            </a:r>
          </a:p>
          <a:p>
            <a:pPr marL="803275" lvl="2"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Beach mat installed at 48</a:t>
            </a:r>
            <a:r>
              <a:rPr lang="en-US" sz="1600" baseline="30000" dirty="0">
                <a:solidFill>
                  <a:prstClr val="black"/>
                </a:solidFill>
                <a:latin typeface="Century Gothic" panose="020B0502020202020204"/>
              </a:rPr>
              <a:t>th</a:t>
            </a:r>
            <a:r>
              <a:rPr lang="en-US" sz="1600" dirty="0">
                <a:solidFill>
                  <a:prstClr val="black"/>
                </a:solidFill>
                <a:latin typeface="Century Gothic" panose="020B0502020202020204"/>
              </a:rPr>
              <a:t> Street (next door to the Beach Club) already meets that requirement</a:t>
            </a:r>
          </a:p>
          <a:p>
            <a:pPr marL="803275" lvl="2"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Liability issues if Ocean Pines installed one on their own as it would be installed over the dune that Ocean City owns</a:t>
            </a:r>
          </a:p>
          <a:p>
            <a:pPr marL="346075" lvl="1" indent="-346075">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Options:</a:t>
            </a:r>
          </a:p>
          <a:p>
            <a:pPr marL="803275" lvl="2"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See the lifeguard at the Beach Club Pool – handicap beach chair available for use</a:t>
            </a: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pic>
        <p:nvPicPr>
          <p:cNvPr id="4" name="Picture 3">
            <a:extLst>
              <a:ext uri="{FF2B5EF4-FFF2-40B4-BE49-F238E27FC236}">
                <a16:creationId xmlns:a16="http://schemas.microsoft.com/office/drawing/2014/main" id="{D610076F-14F7-EA48-DCFF-B856FC40EE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282232" y="3923044"/>
            <a:ext cx="2861768" cy="2926078"/>
          </a:xfrm>
          <a:prstGeom prst="rect">
            <a:avLst/>
          </a:prstGeom>
        </p:spPr>
      </p:pic>
    </p:spTree>
    <p:extLst>
      <p:ext uri="{BB962C8B-B14F-4D97-AF65-F5344CB8AC3E}">
        <p14:creationId xmlns:p14="http://schemas.microsoft.com/office/powerpoint/2010/main" val="3909194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p:txBody>
          <a:bodyPr/>
          <a:lstStyle/>
          <a:p>
            <a:pPr algn="ctr"/>
            <a:r>
              <a:rPr lang="en-US" dirty="0"/>
              <a:t>Mailboxes</a:t>
            </a:r>
          </a:p>
        </p:txBody>
      </p:sp>
      <p:sp>
        <p:nvSpPr>
          <p:cNvPr id="3" name="Title 12">
            <a:extLst>
              <a:ext uri="{FF2B5EF4-FFF2-40B4-BE49-F238E27FC236}">
                <a16:creationId xmlns:a16="http://schemas.microsoft.com/office/drawing/2014/main" id="{D3F3DB87-6CE8-28D9-88F5-232392ADDD74}"/>
              </a:ext>
            </a:extLst>
          </p:cNvPr>
          <p:cNvSpPr txBox="1">
            <a:spLocks/>
          </p:cNvSpPr>
          <p:nvPr/>
        </p:nvSpPr>
        <p:spPr>
          <a:xfrm>
            <a:off x="88779" y="2095130"/>
            <a:ext cx="8948691" cy="2343705"/>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Cleaning has resumed on mailboxes </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Public Works making repairs to mailboxes in lieu of replacing</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More mailboxes have been ordered</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pic>
        <p:nvPicPr>
          <p:cNvPr id="1026" name="Picture 2">
            <a:extLst>
              <a:ext uri="{FF2B5EF4-FFF2-40B4-BE49-F238E27FC236}">
                <a16:creationId xmlns:a16="http://schemas.microsoft.com/office/drawing/2014/main" id="{C7FC3B32-6E4E-0945-2B0D-87FD50886F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3642064"/>
            <a:ext cx="2411952" cy="32159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5BA2440-4838-6E99-56A3-BDFA852C46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1796" y="3642062"/>
            <a:ext cx="2411953" cy="3215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E7BB0C-B2C2-4064-7042-97E570153EAC}"/>
              </a:ext>
            </a:extLst>
          </p:cNvPr>
          <p:cNvSpPr txBox="1"/>
          <p:nvPr/>
        </p:nvSpPr>
        <p:spPr>
          <a:xfrm>
            <a:off x="2823099" y="3393488"/>
            <a:ext cx="3728621" cy="307777"/>
          </a:xfrm>
          <a:prstGeom prst="rect">
            <a:avLst/>
          </a:prstGeom>
          <a:noFill/>
        </p:spPr>
        <p:txBody>
          <a:bodyPr wrap="square" rtlCol="0">
            <a:spAutoFit/>
          </a:bodyPr>
          <a:lstStyle/>
          <a:p>
            <a:r>
              <a:rPr lang="en-US" sz="1400" dirty="0">
                <a:solidFill>
                  <a:schemeClr val="bg1"/>
                </a:solidFill>
              </a:rPr>
              <a:t>Before                                               After</a:t>
            </a:r>
          </a:p>
        </p:txBody>
      </p:sp>
    </p:spTree>
    <p:extLst>
      <p:ext uri="{BB962C8B-B14F-4D97-AF65-F5344CB8AC3E}">
        <p14:creationId xmlns:p14="http://schemas.microsoft.com/office/powerpoint/2010/main" val="4010792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9" name="Rectangle 18">
            <a:extLst>
              <a:ext uri="{FF2B5EF4-FFF2-40B4-BE49-F238E27FC236}">
                <a16:creationId xmlns:a16="http://schemas.microsoft.com/office/drawing/2014/main" id="{2FE8DED1-24FF-4A79-873B-ECE3ABE73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AA6A048-501A-4387-906B-B8A8543E7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819" y="643467"/>
            <a:ext cx="8188361" cy="5571066"/>
          </a:xfrm>
          <a:custGeom>
            <a:avLst/>
            <a:gdLst>
              <a:gd name="connsiteX0" fmla="*/ 195712 w 10917814"/>
              <a:gd name="connsiteY0" fmla="*/ 0 h 5571066"/>
              <a:gd name="connsiteX1" fmla="*/ 5062165 w 10917814"/>
              <a:gd name="connsiteY1" fmla="*/ 0 h 5571066"/>
              <a:gd name="connsiteX2" fmla="*/ 5419638 w 10917814"/>
              <a:gd name="connsiteY2" fmla="*/ 268105 h 5571066"/>
              <a:gd name="connsiteX3" fmla="*/ 5428105 w 10917814"/>
              <a:gd name="connsiteY3" fmla="*/ 271280 h 5571066"/>
              <a:gd name="connsiteX4" fmla="*/ 5440804 w 10917814"/>
              <a:gd name="connsiteY4" fmla="*/ 276043 h 5571066"/>
              <a:gd name="connsiteX5" fmla="*/ 5453505 w 10917814"/>
              <a:gd name="connsiteY5" fmla="*/ 280805 h 5571066"/>
              <a:gd name="connsiteX6" fmla="*/ 5464088 w 10917814"/>
              <a:gd name="connsiteY6" fmla="*/ 280805 h 5571066"/>
              <a:gd name="connsiteX7" fmla="*/ 5476788 w 10917814"/>
              <a:gd name="connsiteY7" fmla="*/ 280805 h 5571066"/>
              <a:gd name="connsiteX8" fmla="*/ 5487371 w 10917814"/>
              <a:gd name="connsiteY8" fmla="*/ 276043 h 5571066"/>
              <a:gd name="connsiteX9" fmla="*/ 5500071 w 10917814"/>
              <a:gd name="connsiteY9" fmla="*/ 271280 h 5571066"/>
              <a:gd name="connsiteX10" fmla="*/ 5508538 w 10917814"/>
              <a:gd name="connsiteY10" fmla="*/ 268105 h 5571066"/>
              <a:gd name="connsiteX11" fmla="*/ 5866011 w 10917814"/>
              <a:gd name="connsiteY11" fmla="*/ 0 h 5571066"/>
              <a:gd name="connsiteX12" fmla="*/ 10722102 w 10917814"/>
              <a:gd name="connsiteY12" fmla="*/ 0 h 5571066"/>
              <a:gd name="connsiteX13" fmla="*/ 10917814 w 10917814"/>
              <a:gd name="connsiteY13" fmla="*/ 195712 h 5571066"/>
              <a:gd name="connsiteX14" fmla="*/ 10917814 w 10917814"/>
              <a:gd name="connsiteY14" fmla="*/ 5375354 h 5571066"/>
              <a:gd name="connsiteX15" fmla="*/ 10722102 w 10917814"/>
              <a:gd name="connsiteY15" fmla="*/ 5571066 h 5571066"/>
              <a:gd name="connsiteX16" fmla="*/ 195712 w 10917814"/>
              <a:gd name="connsiteY16" fmla="*/ 5571066 h 5571066"/>
              <a:gd name="connsiteX17" fmla="*/ 0 w 10917814"/>
              <a:gd name="connsiteY17" fmla="*/ 5375354 h 5571066"/>
              <a:gd name="connsiteX18" fmla="*/ 0 w 10917814"/>
              <a:gd name="connsiteY18" fmla="*/ 195712 h 5571066"/>
              <a:gd name="connsiteX19" fmla="*/ 195712 w 10917814"/>
              <a:gd name="connsiteY19" fmla="*/ 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17814" h="5571066">
                <a:moveTo>
                  <a:pt x="195712" y="0"/>
                </a:moveTo>
                <a:lnTo>
                  <a:pt x="5062165" y="0"/>
                </a:lnTo>
                <a:lnTo>
                  <a:pt x="5419638" y="268105"/>
                </a:lnTo>
                <a:lnTo>
                  <a:pt x="5428105" y="271280"/>
                </a:lnTo>
                <a:lnTo>
                  <a:pt x="5440804" y="276043"/>
                </a:lnTo>
                <a:lnTo>
                  <a:pt x="5453505" y="280805"/>
                </a:lnTo>
                <a:lnTo>
                  <a:pt x="5464088" y="280805"/>
                </a:lnTo>
                <a:lnTo>
                  <a:pt x="5476788" y="280805"/>
                </a:lnTo>
                <a:lnTo>
                  <a:pt x="5487371" y="276043"/>
                </a:lnTo>
                <a:lnTo>
                  <a:pt x="5500071" y="271280"/>
                </a:lnTo>
                <a:lnTo>
                  <a:pt x="5508538" y="268105"/>
                </a:lnTo>
                <a:lnTo>
                  <a:pt x="5866011" y="0"/>
                </a:lnTo>
                <a:lnTo>
                  <a:pt x="10722102" y="0"/>
                </a:lnTo>
                <a:cubicBezTo>
                  <a:pt x="10830191" y="0"/>
                  <a:pt x="10917814" y="87623"/>
                  <a:pt x="10917814" y="195712"/>
                </a:cubicBezTo>
                <a:lnTo>
                  <a:pt x="10917814" y="5375354"/>
                </a:lnTo>
                <a:cubicBezTo>
                  <a:pt x="10917814" y="5483443"/>
                  <a:pt x="10830191" y="5571066"/>
                  <a:pt x="10722102" y="5571066"/>
                </a:cubicBezTo>
                <a:lnTo>
                  <a:pt x="195712" y="5571066"/>
                </a:lnTo>
                <a:cubicBezTo>
                  <a:pt x="87623" y="5571066"/>
                  <a:pt x="0" y="5483443"/>
                  <a:pt x="0" y="5375354"/>
                </a:cubicBezTo>
                <a:lnTo>
                  <a:pt x="0" y="195712"/>
                </a:lnTo>
                <a:cubicBezTo>
                  <a:pt x="0" y="87623"/>
                  <a:pt x="87623" y="0"/>
                  <a:pt x="195712" y="0"/>
                </a:cubicBezTo>
                <a:close/>
              </a:path>
            </a:pathLst>
          </a:custGeom>
          <a:solidFill>
            <a:schemeClr val="bg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2DA06C59-3F02-F27D-BA1E-8E9684FDB7F5}"/>
              </a:ext>
            </a:extLst>
          </p:cNvPr>
          <p:cNvSpPr txBox="1"/>
          <p:nvPr/>
        </p:nvSpPr>
        <p:spPr>
          <a:xfrm>
            <a:off x="648071" y="643468"/>
            <a:ext cx="7434428" cy="5357830"/>
          </a:xfrm>
          <a:prstGeom prst="rect">
            <a:avLst/>
          </a:prstGeom>
          <a:effectLst/>
        </p:spPr>
        <p:txBody>
          <a:bodyPr vert="horz" lIns="91440" tIns="45720" rIns="91440" bIns="45720" rtlCol="0" anchor="t" anchorCtr="0">
            <a:noAutofit/>
          </a:bodyPr>
          <a:lstStyle/>
          <a:p>
            <a:pPr marL="0" lvl="0" defTabSz="457200">
              <a:lnSpc>
                <a:spcPct val="120000"/>
              </a:lnSpc>
              <a:spcBef>
                <a:spcPct val="0"/>
              </a:spcBef>
            </a:pPr>
            <a:r>
              <a:rPr lang="en-US" sz="2800" b="1" u="sng" dirty="0">
                <a:latin typeface="+mj-lt"/>
                <a:ea typeface="+mj-ea"/>
                <a:cs typeface="+mj-cs"/>
              </a:rPr>
              <a:t>Initiatives</a:t>
            </a:r>
            <a:endParaRPr lang="en-US" sz="1600" dirty="0">
              <a:latin typeface="+mj-lt"/>
              <a:ea typeface="+mj-ea"/>
              <a:cs typeface="+mj-cs"/>
            </a:endParaRPr>
          </a:p>
          <a:p>
            <a:pPr marL="688975" lvl="1" indent="-457200" defTabSz="457200">
              <a:lnSpc>
                <a:spcPct val="120000"/>
              </a:lnSpc>
              <a:spcBef>
                <a:spcPct val="0"/>
              </a:spcBef>
              <a:buFont typeface="Arial" panose="020B0604020202020204" pitchFamily="34" charset="0"/>
              <a:buChar char="•"/>
              <a:defRPr/>
            </a:pPr>
            <a:r>
              <a:rPr lang="en-US" sz="1600" dirty="0">
                <a:latin typeface="+mj-lt"/>
                <a:ea typeface="+mj-ea"/>
                <a:cs typeface="+mj-cs"/>
              </a:rPr>
              <a:t>Maintenance</a:t>
            </a:r>
          </a:p>
          <a:p>
            <a:pPr marL="1146175" lvl="2" indent="-457200" defTabSz="457200">
              <a:lnSpc>
                <a:spcPct val="120000"/>
              </a:lnSpc>
              <a:spcBef>
                <a:spcPct val="0"/>
              </a:spcBef>
              <a:buFont typeface="Arial" panose="020B0604020202020204" pitchFamily="34" charset="0"/>
              <a:buChar char="•"/>
              <a:defRPr/>
            </a:pPr>
            <a:r>
              <a:rPr lang="en-US" sz="1600" dirty="0">
                <a:latin typeface="+mj-lt"/>
                <a:ea typeface="+mj-ea"/>
                <a:cs typeface="+mj-cs"/>
              </a:rPr>
              <a:t>Bridge Work</a:t>
            </a:r>
          </a:p>
          <a:p>
            <a:pPr marL="1146175" lvl="2" indent="-457200" defTabSz="457200">
              <a:lnSpc>
                <a:spcPct val="120000"/>
              </a:lnSpc>
              <a:spcBef>
                <a:spcPct val="0"/>
              </a:spcBef>
              <a:buFont typeface="Arial" panose="020B0604020202020204" pitchFamily="34" charset="0"/>
              <a:buChar char="•"/>
              <a:defRPr/>
            </a:pPr>
            <a:r>
              <a:rPr lang="en-US" sz="1600" dirty="0">
                <a:latin typeface="+mj-lt"/>
                <a:ea typeface="+mj-ea"/>
                <a:cs typeface="+mj-cs"/>
              </a:rPr>
              <a:t>Beach Club</a:t>
            </a:r>
          </a:p>
          <a:p>
            <a:pPr marL="1146175" lvl="2" indent="-457200" defTabSz="457200">
              <a:lnSpc>
                <a:spcPct val="120000"/>
              </a:lnSpc>
              <a:spcBef>
                <a:spcPct val="0"/>
              </a:spcBef>
              <a:buFont typeface="Arial" panose="020B0604020202020204" pitchFamily="34" charset="0"/>
              <a:buChar char="•"/>
              <a:defRPr/>
            </a:pPr>
            <a:r>
              <a:rPr lang="en-US" sz="1600" dirty="0">
                <a:latin typeface="+mj-lt"/>
                <a:ea typeface="+mj-ea"/>
                <a:cs typeface="+mj-cs"/>
              </a:rPr>
              <a:t>Swim &amp; Racquet</a:t>
            </a:r>
          </a:p>
          <a:p>
            <a:pPr marL="688975" lvl="1" indent="-457200" defTabSz="457200">
              <a:lnSpc>
                <a:spcPct val="120000"/>
              </a:lnSpc>
              <a:spcBef>
                <a:spcPct val="0"/>
              </a:spcBef>
              <a:buFont typeface="Arial" panose="020B0604020202020204" pitchFamily="34" charset="0"/>
              <a:buChar char="•"/>
              <a:defRPr/>
            </a:pPr>
            <a:r>
              <a:rPr lang="en-US" sz="1600" dirty="0">
                <a:latin typeface="+mj-lt"/>
                <a:ea typeface="+mj-ea"/>
                <a:cs typeface="+mj-cs"/>
              </a:rPr>
              <a:t>Grounds</a:t>
            </a:r>
          </a:p>
          <a:p>
            <a:pPr marL="688975" lvl="1" indent="-457200" defTabSz="457200">
              <a:lnSpc>
                <a:spcPct val="120000"/>
              </a:lnSpc>
              <a:spcBef>
                <a:spcPct val="0"/>
              </a:spcBef>
              <a:buFont typeface="Arial" panose="020B0604020202020204" pitchFamily="34" charset="0"/>
              <a:buChar char="•"/>
              <a:defRPr/>
            </a:pPr>
            <a:r>
              <a:rPr lang="en-US" sz="1600" dirty="0">
                <a:latin typeface="+mj-lt"/>
                <a:ea typeface="+mj-ea"/>
                <a:cs typeface="+mj-cs"/>
              </a:rPr>
              <a:t>Landscaping</a:t>
            </a:r>
          </a:p>
          <a:p>
            <a:pPr marL="688975" lvl="1" indent="-457200" defTabSz="457200">
              <a:lnSpc>
                <a:spcPct val="120000"/>
              </a:lnSpc>
              <a:spcBef>
                <a:spcPct val="0"/>
              </a:spcBef>
              <a:buFont typeface="Arial" panose="020B0604020202020204" pitchFamily="34" charset="0"/>
              <a:buChar char="•"/>
              <a:defRPr/>
            </a:pPr>
            <a:r>
              <a:rPr lang="en-US" sz="1600" dirty="0">
                <a:latin typeface="+mj-lt"/>
                <a:ea typeface="+mj-ea"/>
                <a:cs typeface="+mj-cs"/>
              </a:rPr>
              <a:t>Beautification</a:t>
            </a:r>
          </a:p>
          <a:p>
            <a:pPr marL="688975" lvl="1" indent="-457200" defTabSz="457200">
              <a:lnSpc>
                <a:spcPct val="120000"/>
              </a:lnSpc>
              <a:spcBef>
                <a:spcPct val="0"/>
              </a:spcBef>
              <a:buFont typeface="Arial" panose="020B0604020202020204" pitchFamily="34" charset="0"/>
              <a:buChar char="•"/>
              <a:defRPr/>
            </a:pPr>
            <a:r>
              <a:rPr lang="en-US" sz="1600" dirty="0">
                <a:latin typeface="+mj-lt"/>
                <a:ea typeface="+mj-ea"/>
                <a:cs typeface="+mj-cs"/>
              </a:rPr>
              <a:t>Drainage</a:t>
            </a:r>
          </a:p>
          <a:p>
            <a:pPr marL="688975" lvl="1" indent="-457200" defTabSz="457200">
              <a:lnSpc>
                <a:spcPct val="120000"/>
              </a:lnSpc>
              <a:spcBef>
                <a:spcPct val="0"/>
              </a:spcBef>
              <a:buFont typeface="Arial" panose="020B0604020202020204" pitchFamily="34" charset="0"/>
              <a:buChar char="•"/>
              <a:defRPr/>
            </a:pPr>
            <a:r>
              <a:rPr lang="en-US" sz="1600" dirty="0">
                <a:latin typeface="+mj-lt"/>
                <a:ea typeface="+mj-ea"/>
                <a:cs typeface="+mj-cs"/>
              </a:rPr>
              <a:t>Yacht Club</a:t>
            </a:r>
          </a:p>
          <a:p>
            <a:pPr marL="688975" lvl="1" indent="-457200" defTabSz="457200">
              <a:lnSpc>
                <a:spcPct val="120000"/>
              </a:lnSpc>
              <a:spcBef>
                <a:spcPct val="0"/>
              </a:spcBef>
              <a:buFont typeface="Arial" panose="020B0604020202020204" pitchFamily="34" charset="0"/>
              <a:buChar char="•"/>
              <a:defRPr/>
            </a:pPr>
            <a:r>
              <a:rPr lang="en-US" sz="1600" dirty="0">
                <a:latin typeface="+mj-lt"/>
                <a:ea typeface="+mj-ea"/>
                <a:cs typeface="+mj-cs"/>
              </a:rPr>
              <a:t>Renovation Initiatives</a:t>
            </a:r>
          </a:p>
          <a:p>
            <a:pPr marL="688975" lvl="1" indent="-457200" defTabSz="457200">
              <a:lnSpc>
                <a:spcPct val="120000"/>
              </a:lnSpc>
              <a:spcBef>
                <a:spcPct val="0"/>
              </a:spcBef>
              <a:buFont typeface="Arial" panose="020B0604020202020204" pitchFamily="34" charset="0"/>
              <a:buChar char="•"/>
              <a:defRPr/>
            </a:pPr>
            <a:r>
              <a:rPr lang="en-US" sz="1600" dirty="0">
                <a:latin typeface="+mj-lt"/>
                <a:ea typeface="+mj-ea"/>
                <a:cs typeface="+mj-cs"/>
              </a:rPr>
              <a:t>“Did You Know”</a:t>
            </a:r>
          </a:p>
          <a:p>
            <a:pPr marL="688975" lvl="1" indent="-457200" defTabSz="457200">
              <a:lnSpc>
                <a:spcPct val="120000"/>
              </a:lnSpc>
              <a:spcBef>
                <a:spcPct val="0"/>
              </a:spcBef>
              <a:buFont typeface="Arial" panose="020B0604020202020204" pitchFamily="34" charset="0"/>
              <a:buChar char="•"/>
              <a:defRPr/>
            </a:pPr>
            <a:r>
              <a:rPr lang="en-US" sz="1600" dirty="0">
                <a:latin typeface="+mj-lt"/>
                <a:ea typeface="+mj-ea"/>
                <a:cs typeface="+mj-cs"/>
              </a:rPr>
              <a:t>DMA Reserve Study</a:t>
            </a:r>
          </a:p>
          <a:p>
            <a:pPr marL="688975" lvl="1" indent="-457200" defTabSz="457200">
              <a:lnSpc>
                <a:spcPct val="120000"/>
              </a:lnSpc>
              <a:spcBef>
                <a:spcPct val="0"/>
              </a:spcBef>
              <a:buFont typeface="Arial" panose="020B0604020202020204" pitchFamily="34" charset="0"/>
              <a:buChar char="•"/>
              <a:defRPr/>
            </a:pPr>
            <a:r>
              <a:rPr lang="en-US" sz="1600" dirty="0">
                <a:latin typeface="+mj-lt"/>
                <a:ea typeface="+mj-ea"/>
                <a:cs typeface="+mj-cs"/>
              </a:rPr>
              <a:t>4</a:t>
            </a:r>
            <a:r>
              <a:rPr lang="en-US" sz="1600" baseline="30000" dirty="0">
                <a:latin typeface="+mj-lt"/>
                <a:ea typeface="+mj-ea"/>
                <a:cs typeface="+mj-cs"/>
              </a:rPr>
              <a:t>th</a:t>
            </a:r>
            <a:r>
              <a:rPr lang="en-US" sz="1600" dirty="0">
                <a:latin typeface="+mj-lt"/>
                <a:ea typeface="+mj-ea"/>
                <a:cs typeface="+mj-cs"/>
              </a:rPr>
              <a:t> of July</a:t>
            </a:r>
          </a:p>
          <a:p>
            <a:pPr marL="688975" lvl="1" indent="-457200" defTabSz="457200">
              <a:lnSpc>
                <a:spcPct val="120000"/>
              </a:lnSpc>
              <a:spcBef>
                <a:spcPct val="0"/>
              </a:spcBef>
              <a:buFont typeface="Arial" panose="020B0604020202020204" pitchFamily="34" charset="0"/>
              <a:buChar char="•"/>
              <a:defRPr/>
            </a:pPr>
            <a:r>
              <a:rPr lang="en-US" sz="1600" dirty="0">
                <a:latin typeface="+mj-lt"/>
                <a:ea typeface="+mj-ea"/>
                <a:cs typeface="+mj-cs"/>
              </a:rPr>
              <a:t>Camp Ocean Pines</a:t>
            </a:r>
          </a:p>
          <a:p>
            <a:pPr marL="688975" lvl="1" indent="-457200" defTabSz="457200">
              <a:lnSpc>
                <a:spcPct val="120000"/>
              </a:lnSpc>
              <a:spcBef>
                <a:spcPct val="0"/>
              </a:spcBef>
              <a:buFont typeface="Arial" panose="020B0604020202020204" pitchFamily="34" charset="0"/>
              <a:buChar char="•"/>
              <a:defRPr/>
            </a:pPr>
            <a:r>
              <a:rPr lang="en-US" sz="1600" dirty="0">
                <a:latin typeface="+mj-lt"/>
                <a:ea typeface="+mj-ea"/>
                <a:cs typeface="+mj-cs"/>
              </a:rPr>
              <a:t>Beach Mats</a:t>
            </a:r>
          </a:p>
          <a:p>
            <a:pPr marL="688975" lvl="1" indent="-457200" defTabSz="457200">
              <a:lnSpc>
                <a:spcPct val="120000"/>
              </a:lnSpc>
              <a:spcBef>
                <a:spcPct val="0"/>
              </a:spcBef>
              <a:buFont typeface="Arial" panose="020B0604020202020204" pitchFamily="34" charset="0"/>
              <a:buChar char="•"/>
              <a:defRPr/>
            </a:pPr>
            <a:r>
              <a:rPr lang="en-US" sz="1600" dirty="0">
                <a:latin typeface="+mj-lt"/>
                <a:ea typeface="+mj-ea"/>
                <a:cs typeface="+mj-cs"/>
              </a:rPr>
              <a:t>Mailboxes</a:t>
            </a:r>
          </a:p>
          <a:p>
            <a:pPr marL="688975" lvl="1" indent="-457200" defTabSz="457200">
              <a:lnSpc>
                <a:spcPct val="120000"/>
              </a:lnSpc>
              <a:spcBef>
                <a:spcPct val="0"/>
              </a:spcBef>
              <a:buFont typeface="Arial" panose="020B0604020202020204" pitchFamily="34" charset="0"/>
              <a:buChar char="•"/>
              <a:defRPr/>
            </a:pPr>
            <a:r>
              <a:rPr lang="en-US" sz="1600" dirty="0">
                <a:latin typeface="+mj-lt"/>
                <a:ea typeface="+mj-ea"/>
                <a:cs typeface="+mj-cs"/>
              </a:rPr>
              <a:t>M</a:t>
            </a:r>
            <a:r>
              <a:rPr lang="en-US" sz="1600" spc="0" baseline="0" dirty="0">
                <a:latin typeface="+mj-lt"/>
                <a:ea typeface="+mj-ea"/>
                <a:cs typeface="+mj-cs"/>
              </a:rPr>
              <a:t>etrics</a:t>
            </a:r>
            <a:endParaRPr lang="en-US" spc="0" baseline="0" dirty="0">
              <a:latin typeface="+mj-lt"/>
              <a:ea typeface="+mj-ea"/>
              <a:cs typeface="+mj-cs"/>
            </a:endParaRPr>
          </a:p>
        </p:txBody>
      </p:sp>
    </p:spTree>
    <p:extLst>
      <p:ext uri="{BB962C8B-B14F-4D97-AF65-F5344CB8AC3E}">
        <p14:creationId xmlns:p14="http://schemas.microsoft.com/office/powerpoint/2010/main" val="429328899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p:txBody>
          <a:bodyPr>
            <a:noAutofit/>
          </a:bodyPr>
          <a:lstStyle/>
          <a:p>
            <a:pPr algn="ctr"/>
            <a:r>
              <a:rPr lang="en-US" b="1" u="sng" dirty="0">
                <a:solidFill>
                  <a:schemeClr val="tx1"/>
                </a:solidFill>
              </a:rPr>
              <a:t>CPI Violation Dashboard</a:t>
            </a:r>
            <a:br>
              <a:rPr lang="en-US" b="1" u="sng" dirty="0">
                <a:solidFill>
                  <a:schemeClr val="tx1"/>
                </a:solidFill>
              </a:rPr>
            </a:br>
            <a:r>
              <a:rPr lang="en-US" b="1" u="sng" dirty="0">
                <a:solidFill>
                  <a:schemeClr val="tx1"/>
                </a:solidFill>
              </a:rPr>
              <a:t>June</a:t>
            </a:r>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extLst>
              <p:ext uri="{D42A27DB-BD31-4B8C-83A1-F6EECF244321}">
                <p14:modId xmlns:p14="http://schemas.microsoft.com/office/powerpoint/2010/main" val="1286129689"/>
              </p:ext>
            </p:extLst>
          </p:nvPr>
        </p:nvGraphicFramePr>
        <p:xfrm>
          <a:off x="109536" y="3091340"/>
          <a:ext cx="8847908" cy="950980"/>
        </p:xfrm>
        <a:graphic>
          <a:graphicData uri="http://schemas.openxmlformats.org/drawingml/2006/table">
            <a:tbl>
              <a:tblPr firstRow="1" bandRow="1">
                <a:tableStyleId>{5C22544A-7EE6-4342-B048-85BDC9FD1C3A}</a:tableStyleId>
              </a:tblPr>
              <a:tblGrid>
                <a:gridCol w="2307832">
                  <a:extLst>
                    <a:ext uri="{9D8B030D-6E8A-4147-A177-3AD203B41FA5}">
                      <a16:colId xmlns:a16="http://schemas.microsoft.com/office/drawing/2014/main" val="497003325"/>
                    </a:ext>
                  </a:extLst>
                </a:gridCol>
                <a:gridCol w="2307832">
                  <a:extLst>
                    <a:ext uri="{9D8B030D-6E8A-4147-A177-3AD203B41FA5}">
                      <a16:colId xmlns:a16="http://schemas.microsoft.com/office/drawing/2014/main" val="1596258838"/>
                    </a:ext>
                  </a:extLst>
                </a:gridCol>
                <a:gridCol w="2479867">
                  <a:extLst>
                    <a:ext uri="{9D8B030D-6E8A-4147-A177-3AD203B41FA5}">
                      <a16:colId xmlns:a16="http://schemas.microsoft.com/office/drawing/2014/main" val="4124166728"/>
                    </a:ext>
                  </a:extLst>
                </a:gridCol>
                <a:gridCol w="1752377">
                  <a:extLst>
                    <a:ext uri="{9D8B030D-6E8A-4147-A177-3AD203B41FA5}">
                      <a16:colId xmlns:a16="http://schemas.microsoft.com/office/drawing/2014/main" val="2169824023"/>
                    </a:ext>
                  </a:extLst>
                </a:gridCol>
              </a:tblGrid>
              <a:tr h="342019">
                <a:tc>
                  <a:txBody>
                    <a:bodyPr/>
                    <a:lstStyle/>
                    <a:p>
                      <a:pPr algn="ctr"/>
                      <a:r>
                        <a:rPr lang="en-US" sz="1600" b="0" dirty="0">
                          <a:solidFill>
                            <a:schemeClr val="bg1"/>
                          </a:solidFill>
                          <a:effectLst/>
                        </a:rPr>
                        <a:t>As of 6/1/24</a:t>
                      </a:r>
                      <a:endParaRPr lang="en-US" sz="1600" b="0" dirty="0">
                        <a:solidFill>
                          <a:schemeClr val="bg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solidFill>
                            <a:schemeClr val="bg1"/>
                          </a:solidFill>
                          <a:effectLst/>
                        </a:rPr>
                        <a:t>New Violations</a:t>
                      </a:r>
                      <a:endParaRPr lang="en-US" sz="1600" b="0" dirty="0">
                        <a:solidFill>
                          <a:schemeClr val="bg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Closed Violations</a:t>
                      </a:r>
                      <a:endParaRPr lang="en-US" sz="1600" b="0" dirty="0">
                        <a:solidFill>
                          <a:schemeClr val="bg1"/>
                        </a:solidFill>
                        <a:effectLst/>
                        <a:latin typeface="+mj-lt"/>
                        <a:ea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As of 6/30/24</a:t>
                      </a:r>
                      <a:endParaRPr lang="en-US" sz="1600" b="0" dirty="0">
                        <a:solidFill>
                          <a:schemeClr val="bg1"/>
                        </a:solidFill>
                        <a:effectLst/>
                        <a:latin typeface="+mj-lt"/>
                        <a:ea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4583703"/>
                  </a:ext>
                </a:extLst>
              </a:tr>
              <a:tr h="608961">
                <a:tc>
                  <a:txBody>
                    <a:bodyPr/>
                    <a:lstStyle/>
                    <a:p>
                      <a:pPr algn="ctr"/>
                      <a:r>
                        <a:rPr lang="en-US" sz="1600" b="0" dirty="0">
                          <a:solidFill>
                            <a:schemeClr val="bg1"/>
                          </a:solidFill>
                          <a:latin typeface="+mj-lt"/>
                        </a:rPr>
                        <a:t>247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solidFill>
                            <a:schemeClr val="bg1"/>
                          </a:solidFill>
                          <a:latin typeface="+mj-lt"/>
                        </a:rPr>
                        <a:t>238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224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261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1243918"/>
                  </a:ext>
                </a:extLst>
              </a:tr>
            </a:tbl>
          </a:graphicData>
        </a:graphic>
      </p:graphicFrame>
      <p:sp>
        <p:nvSpPr>
          <p:cNvPr id="10" name="TextBox 9">
            <a:extLst>
              <a:ext uri="{FF2B5EF4-FFF2-40B4-BE49-F238E27FC236}">
                <a16:creationId xmlns:a16="http://schemas.microsoft.com/office/drawing/2014/main" id="{5BAD86D9-C03E-4A30-A454-1333AEBA4A40}"/>
              </a:ext>
            </a:extLst>
          </p:cNvPr>
          <p:cNvSpPr txBox="1"/>
          <p:nvPr/>
        </p:nvSpPr>
        <p:spPr>
          <a:xfrm>
            <a:off x="122598" y="2723080"/>
            <a:ext cx="32831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Violations</a:t>
            </a:r>
          </a:p>
        </p:txBody>
      </p:sp>
      <p:sp>
        <p:nvSpPr>
          <p:cNvPr id="6" name="TextBox 5">
            <a:extLst>
              <a:ext uri="{FF2B5EF4-FFF2-40B4-BE49-F238E27FC236}">
                <a16:creationId xmlns:a16="http://schemas.microsoft.com/office/drawing/2014/main" id="{96545EED-5BDB-2387-3FB6-2B720D18D314}"/>
              </a:ext>
            </a:extLst>
          </p:cNvPr>
          <p:cNvSpPr txBox="1"/>
          <p:nvPr/>
        </p:nvSpPr>
        <p:spPr>
          <a:xfrm>
            <a:off x="122598" y="4509848"/>
            <a:ext cx="9144000" cy="1754326"/>
          </a:xfrm>
          <a:prstGeom prst="rect">
            <a:avLst/>
          </a:prstGeom>
          <a:noFill/>
        </p:spPr>
        <p:txBody>
          <a:bodyPr wrap="square" rtlCol="0">
            <a:spAutoFit/>
          </a:bodyPr>
          <a:lstStyle/>
          <a:p>
            <a:pPr marL="285750" indent="-285750" defTabSz="457200">
              <a:buFont typeface="Arial" panose="020B0604020202020204" pitchFamily="34" charset="0"/>
              <a:buChar char="•"/>
            </a:pPr>
            <a:r>
              <a:rPr lang="en-US" dirty="0">
                <a:solidFill>
                  <a:prstClr val="black"/>
                </a:solidFill>
                <a:latin typeface="Gill Sans MT" panose="020B0502020104020203"/>
              </a:rPr>
              <a:t>238 violations initiated in June:  35 maintenance/trash/debris; 56 no permit;  51 signs;              96 miscellaneous</a:t>
            </a:r>
          </a:p>
          <a:p>
            <a:pPr marL="742950" lvl="1" indent="-285750" defTabSz="457200">
              <a:buFont typeface="Arial" panose="020B0604020202020204" pitchFamily="34" charset="0"/>
              <a:buChar char="•"/>
            </a:pPr>
            <a:r>
              <a:rPr lang="en-US" dirty="0">
                <a:solidFill>
                  <a:prstClr val="black"/>
                </a:solidFill>
                <a:latin typeface="Gill Sans MT" panose="020B0502020104020203"/>
              </a:rPr>
              <a:t>Miscellaneous violations includes stop work orders, trailers, unregistered/junk vehicles, and vehicle parking</a:t>
            </a:r>
          </a:p>
          <a:p>
            <a:pPr marL="285750" indent="-285750" defTabSz="457200">
              <a:buFont typeface="Arial" panose="020B0604020202020204" pitchFamily="34" charset="0"/>
              <a:buChar char="•"/>
            </a:pPr>
            <a:r>
              <a:rPr lang="en-US" dirty="0">
                <a:solidFill>
                  <a:prstClr val="black"/>
                </a:solidFill>
                <a:latin typeface="Gill Sans MT" panose="020B0502020104020203"/>
              </a:rPr>
              <a:t>223 violations complied out; 262 remain open</a:t>
            </a:r>
          </a:p>
          <a:p>
            <a:pPr marL="742950" lvl="1" indent="-285750" defTabSz="457200">
              <a:buFont typeface="Arial" panose="020B0604020202020204" pitchFamily="34" charset="0"/>
              <a:buChar char="•"/>
            </a:pPr>
            <a:r>
              <a:rPr lang="en-US" dirty="0">
                <a:solidFill>
                  <a:prstClr val="black"/>
                </a:solidFill>
                <a:latin typeface="Gill Sans MT" panose="020B0502020104020203"/>
              </a:rPr>
              <a:t>68 maintenance/trash/debris; 84 no permit; 16 signs; 94 miscellaneous</a:t>
            </a:r>
          </a:p>
        </p:txBody>
      </p:sp>
    </p:spTree>
    <p:extLst>
      <p:ext uri="{BB962C8B-B14F-4D97-AF65-F5344CB8AC3E}">
        <p14:creationId xmlns:p14="http://schemas.microsoft.com/office/powerpoint/2010/main" val="1554711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p:txBody>
          <a:bodyPr>
            <a:noAutofit/>
          </a:bodyPr>
          <a:lstStyle/>
          <a:p>
            <a:pPr algn="ctr"/>
            <a:r>
              <a:rPr lang="en-US" b="1" u="sng" dirty="0">
                <a:solidFill>
                  <a:schemeClr val="tx1"/>
                </a:solidFill>
              </a:rPr>
              <a:t>Work Orders</a:t>
            </a:r>
            <a:br>
              <a:rPr lang="en-US" b="1" u="sng" dirty="0">
                <a:solidFill>
                  <a:schemeClr val="tx1"/>
                </a:solidFill>
              </a:rPr>
            </a:br>
            <a:r>
              <a:rPr lang="en-US" b="1" u="sng" dirty="0">
                <a:solidFill>
                  <a:schemeClr val="tx1"/>
                </a:solidFill>
              </a:rPr>
              <a:t>June</a:t>
            </a:r>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extLst>
              <p:ext uri="{D42A27DB-BD31-4B8C-83A1-F6EECF244321}">
                <p14:modId xmlns:p14="http://schemas.microsoft.com/office/powerpoint/2010/main" val="1848072132"/>
              </p:ext>
            </p:extLst>
          </p:nvPr>
        </p:nvGraphicFramePr>
        <p:xfrm>
          <a:off x="571175" y="2521994"/>
          <a:ext cx="8046719" cy="1409061"/>
        </p:xfrm>
        <a:graphic>
          <a:graphicData uri="http://schemas.openxmlformats.org/drawingml/2006/table">
            <a:tbl>
              <a:tblPr firstRow="1" bandRow="1">
                <a:tableStyleId>{5C22544A-7EE6-4342-B048-85BDC9FD1C3A}</a:tableStyleId>
              </a:tblPr>
              <a:tblGrid>
                <a:gridCol w="1797722">
                  <a:extLst>
                    <a:ext uri="{9D8B030D-6E8A-4147-A177-3AD203B41FA5}">
                      <a16:colId xmlns:a16="http://schemas.microsoft.com/office/drawing/2014/main" val="497003325"/>
                    </a:ext>
                  </a:extLst>
                </a:gridCol>
                <a:gridCol w="2164411">
                  <a:extLst>
                    <a:ext uri="{9D8B030D-6E8A-4147-A177-3AD203B41FA5}">
                      <a16:colId xmlns:a16="http://schemas.microsoft.com/office/drawing/2014/main" val="1596258838"/>
                    </a:ext>
                  </a:extLst>
                </a:gridCol>
                <a:gridCol w="2204843">
                  <a:extLst>
                    <a:ext uri="{9D8B030D-6E8A-4147-A177-3AD203B41FA5}">
                      <a16:colId xmlns:a16="http://schemas.microsoft.com/office/drawing/2014/main" val="4124166728"/>
                    </a:ext>
                  </a:extLst>
                </a:gridCol>
                <a:gridCol w="1879743">
                  <a:extLst>
                    <a:ext uri="{9D8B030D-6E8A-4147-A177-3AD203B41FA5}">
                      <a16:colId xmlns:a16="http://schemas.microsoft.com/office/drawing/2014/main" val="2169824023"/>
                    </a:ext>
                  </a:extLst>
                </a:gridCol>
              </a:tblGrid>
              <a:tr h="342019">
                <a:tc>
                  <a:txBody>
                    <a:bodyPr/>
                    <a:lstStyle/>
                    <a:p>
                      <a:pPr algn="ctr"/>
                      <a:r>
                        <a:rPr lang="en-US" sz="1600" b="0" dirty="0">
                          <a:solidFill>
                            <a:schemeClr val="bg1"/>
                          </a:solidFill>
                          <a:effectLst/>
                        </a:rPr>
                        <a:t>Open Work Orders as of 6/1/24</a:t>
                      </a:r>
                      <a:endParaRPr lang="en-US" sz="1600" b="0" dirty="0">
                        <a:solidFill>
                          <a:schemeClr val="bg1"/>
                        </a:solidFill>
                        <a:latin typeface="+mj-lt"/>
                      </a:endParaRPr>
                    </a:p>
                  </a:txBody>
                  <a:tcPr marL="68580" marR="68580" marT="34290" marB="34290"/>
                </a:tc>
                <a:tc>
                  <a:txBody>
                    <a:bodyPr/>
                    <a:lstStyle/>
                    <a:p>
                      <a:pPr algn="ctr"/>
                      <a:r>
                        <a:rPr lang="en-US" sz="1600" b="0" dirty="0">
                          <a:solidFill>
                            <a:schemeClr val="bg1"/>
                          </a:solidFill>
                          <a:effectLst/>
                        </a:rPr>
                        <a:t>New Work Orders</a:t>
                      </a:r>
                      <a:endParaRPr lang="en-US" sz="1600" b="0" dirty="0">
                        <a:solidFill>
                          <a:schemeClr val="bg1"/>
                        </a:solidFill>
                        <a:latin typeface="+mj-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Closed Work Orders</a:t>
                      </a:r>
                      <a:endParaRPr lang="en-US" sz="1600" b="0" dirty="0">
                        <a:solidFill>
                          <a:schemeClr val="bg1"/>
                        </a:solidFill>
                        <a:effectLst/>
                        <a:latin typeface="+mj-lt"/>
                        <a:ea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Open Work Orders as of 6/30/24</a:t>
                      </a:r>
                      <a:endParaRPr lang="en-US" sz="1600" b="0" dirty="0">
                        <a:solidFill>
                          <a:schemeClr val="bg1"/>
                        </a:solidFill>
                        <a:effectLst/>
                        <a:latin typeface="+mj-lt"/>
                        <a:ea typeface="Times New Roman" panose="02020603050405020304" pitchFamily="18" charset="0"/>
                      </a:endParaRPr>
                    </a:p>
                  </a:txBody>
                  <a:tcPr marL="68580" marR="68580" marT="34290" marB="34290"/>
                </a:tc>
                <a:extLst>
                  <a:ext uri="{0D108BD9-81ED-4DB2-BD59-A6C34878D82A}">
                    <a16:rowId xmlns:a16="http://schemas.microsoft.com/office/drawing/2014/main" val="2384583703"/>
                  </a:ext>
                </a:extLst>
              </a:tr>
              <a:tr h="608961">
                <a:tc>
                  <a:txBody>
                    <a:bodyPr/>
                    <a:lstStyle/>
                    <a:p>
                      <a:pPr algn="ctr"/>
                      <a:r>
                        <a:rPr lang="en-US" sz="1600" b="0" dirty="0">
                          <a:solidFill>
                            <a:schemeClr val="bg1"/>
                          </a:solidFill>
                          <a:latin typeface="+mj-lt"/>
                        </a:rPr>
                        <a:t>177</a:t>
                      </a:r>
                    </a:p>
                  </a:txBody>
                  <a:tcPr marL="68580" marR="68580" marT="34290" marB="34290"/>
                </a:tc>
                <a:tc>
                  <a:txBody>
                    <a:bodyPr/>
                    <a:lstStyle/>
                    <a:p>
                      <a:pPr algn="ctr"/>
                      <a:r>
                        <a:rPr lang="en-US" sz="1600" b="0" dirty="0">
                          <a:solidFill>
                            <a:schemeClr val="bg1"/>
                          </a:solidFill>
                          <a:latin typeface="+mj-lt"/>
                        </a:rPr>
                        <a:t>107</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105</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171</a:t>
                      </a:r>
                    </a:p>
                  </a:txBody>
                  <a:tcPr marL="68580" marR="68580" marT="34290" marB="34290"/>
                </a:tc>
                <a:extLst>
                  <a:ext uri="{0D108BD9-81ED-4DB2-BD59-A6C34878D82A}">
                    <a16:rowId xmlns:a16="http://schemas.microsoft.com/office/drawing/2014/main" val="3281243918"/>
                  </a:ext>
                </a:extLst>
              </a:tr>
            </a:tbl>
          </a:graphicData>
        </a:graphic>
      </p:graphicFrame>
      <p:sp>
        <p:nvSpPr>
          <p:cNvPr id="2" name="TextBox 1">
            <a:extLst>
              <a:ext uri="{FF2B5EF4-FFF2-40B4-BE49-F238E27FC236}">
                <a16:creationId xmlns:a16="http://schemas.microsoft.com/office/drawing/2014/main" id="{496AD777-9903-050C-60B7-A95C92E997D2}"/>
              </a:ext>
            </a:extLst>
          </p:cNvPr>
          <p:cNvSpPr txBox="1"/>
          <p:nvPr/>
        </p:nvSpPr>
        <p:spPr>
          <a:xfrm>
            <a:off x="1001195" y="4502597"/>
            <a:ext cx="7332805" cy="1908215"/>
          </a:xfrm>
          <a:prstGeom prst="rect">
            <a:avLst/>
          </a:prstGeom>
          <a:noFill/>
        </p:spPr>
        <p:txBody>
          <a:bodyPr wrap="square" rtlCol="0">
            <a:spAutoFit/>
          </a:bodyPr>
          <a:lstStyle/>
          <a:p>
            <a:pPr marL="285750" indent="-285750" defTabSz="457200">
              <a:buFont typeface="Arial" panose="020B0604020202020204" pitchFamily="34" charset="0"/>
              <a:buChar char="•"/>
            </a:pPr>
            <a:r>
              <a:rPr lang="en-US" dirty="0">
                <a:solidFill>
                  <a:prstClr val="black"/>
                </a:solidFill>
                <a:latin typeface="Gill Sans MT" panose="020B0502020104020203"/>
              </a:rPr>
              <a:t>107 work orders initiated in June:  11 bulkhead;  13 drainage;                                       21 grounds/landscaping; 9 roads; 2 signs; 51 general maintenance</a:t>
            </a:r>
          </a:p>
          <a:p>
            <a:pPr marL="285750" indent="-285750" defTabSz="457200">
              <a:buFont typeface="Arial" panose="020B0604020202020204" pitchFamily="34" charset="0"/>
              <a:buChar char="•"/>
            </a:pPr>
            <a:r>
              <a:rPr lang="en-US" dirty="0">
                <a:solidFill>
                  <a:prstClr val="black"/>
                </a:solidFill>
                <a:latin typeface="Gill Sans MT" panose="020B0502020104020203"/>
              </a:rPr>
              <a:t>Majority still open in drainage (79):</a:t>
            </a:r>
          </a:p>
          <a:p>
            <a:pPr marL="742950" lvl="1" indent="-285750" defTabSz="457200">
              <a:buFont typeface="Arial" panose="020B0604020202020204" pitchFamily="34" charset="0"/>
              <a:buChar char="•"/>
            </a:pPr>
            <a:r>
              <a:rPr lang="en-US" sz="1600" dirty="0">
                <a:solidFill>
                  <a:prstClr val="black"/>
                </a:solidFill>
                <a:latin typeface="Gill Sans MT" panose="020B0502020104020203"/>
              </a:rPr>
              <a:t>33 – over 30 days; 37 – over 60 days</a:t>
            </a:r>
          </a:p>
          <a:p>
            <a:pPr marL="1200150" lvl="2" indent="-285750" defTabSz="457200">
              <a:buFont typeface="Arial" panose="020B0604020202020204" pitchFamily="34" charset="0"/>
              <a:buChar char="•"/>
            </a:pPr>
            <a:r>
              <a:rPr lang="en-US" sz="1400" dirty="0">
                <a:solidFill>
                  <a:prstClr val="black"/>
                </a:solidFill>
                <a:latin typeface="Gill Sans MT" panose="020B0502020104020203"/>
              </a:rPr>
              <a:t>Average 1-4 work orders a day to complete depending upon severity</a:t>
            </a:r>
          </a:p>
          <a:p>
            <a:pPr marL="285750" indent="-285750" defTabSz="457200">
              <a:buFont typeface="Arial" panose="020B0604020202020204" pitchFamily="34" charset="0"/>
              <a:buChar char="•"/>
            </a:pPr>
            <a:r>
              <a:rPr lang="en-US" dirty="0">
                <a:solidFill>
                  <a:prstClr val="black"/>
                </a:solidFill>
                <a:latin typeface="Gill Sans MT" panose="020B0502020104020203"/>
              </a:rPr>
              <a:t>Remainder still open over 30 days:</a:t>
            </a:r>
          </a:p>
          <a:p>
            <a:pPr marL="742950" lvl="1" indent="-285750" defTabSz="457200">
              <a:buFont typeface="Arial" panose="020B0604020202020204" pitchFamily="34" charset="0"/>
              <a:buChar char="•"/>
            </a:pPr>
            <a:r>
              <a:rPr lang="en-US" sz="1600" dirty="0">
                <a:solidFill>
                  <a:prstClr val="black"/>
                </a:solidFill>
                <a:latin typeface="Gill Sans MT" panose="020B0502020104020203"/>
              </a:rPr>
              <a:t>Bulkheads (17); Grounds (15); Roads (10); Signs (2); General Maintenance (14)</a:t>
            </a:r>
          </a:p>
        </p:txBody>
      </p:sp>
    </p:spTree>
    <p:extLst>
      <p:ext uri="{BB962C8B-B14F-4D97-AF65-F5344CB8AC3E}">
        <p14:creationId xmlns:p14="http://schemas.microsoft.com/office/powerpoint/2010/main" val="708287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a:xfrm>
            <a:off x="809997" y="139332"/>
            <a:ext cx="7524003" cy="1663343"/>
          </a:xfrm>
        </p:spPr>
        <p:txBody>
          <a:bodyPr>
            <a:noAutofit/>
          </a:bodyPr>
          <a:lstStyle/>
          <a:p>
            <a:pPr algn="ctr"/>
            <a:r>
              <a:rPr lang="en-US" u="sng" dirty="0">
                <a:solidFill>
                  <a:schemeClr val="tx1"/>
                </a:solidFill>
              </a:rPr>
              <a:t>Customer Service Dashboard</a:t>
            </a:r>
            <a:br>
              <a:rPr lang="en-US" b="0" u="sng" dirty="0">
                <a:solidFill>
                  <a:schemeClr val="tx1"/>
                </a:solidFill>
              </a:rPr>
            </a:br>
            <a:r>
              <a:rPr lang="en-US" sz="3200" b="0" u="sng" dirty="0">
                <a:solidFill>
                  <a:schemeClr val="tx1"/>
                </a:solidFill>
              </a:rPr>
              <a:t>(from info@oceanpines.org)</a:t>
            </a:r>
            <a:br>
              <a:rPr lang="en-US" sz="3200" b="0" u="sng" dirty="0">
                <a:solidFill>
                  <a:schemeClr val="tx1"/>
                </a:solidFill>
              </a:rPr>
            </a:br>
            <a:r>
              <a:rPr lang="en-US" u="sng" dirty="0">
                <a:solidFill>
                  <a:schemeClr val="tx1"/>
                </a:solidFill>
              </a:rPr>
              <a:t>June</a:t>
            </a:r>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extLst>
              <p:ext uri="{D42A27DB-BD31-4B8C-83A1-F6EECF244321}">
                <p14:modId xmlns:p14="http://schemas.microsoft.com/office/powerpoint/2010/main" val="406780534"/>
              </p:ext>
            </p:extLst>
          </p:nvPr>
        </p:nvGraphicFramePr>
        <p:xfrm>
          <a:off x="2159726" y="2125434"/>
          <a:ext cx="4977921" cy="2537460"/>
        </p:xfrm>
        <a:graphic>
          <a:graphicData uri="http://schemas.openxmlformats.org/drawingml/2006/table">
            <a:tbl>
              <a:tblPr firstRow="1" bandRow="1">
                <a:tableStyleId>{5C22544A-7EE6-4342-B048-85BDC9FD1C3A}</a:tableStyleId>
              </a:tblPr>
              <a:tblGrid>
                <a:gridCol w="2457906">
                  <a:extLst>
                    <a:ext uri="{9D8B030D-6E8A-4147-A177-3AD203B41FA5}">
                      <a16:colId xmlns:a16="http://schemas.microsoft.com/office/drawing/2014/main" val="160533530"/>
                    </a:ext>
                  </a:extLst>
                </a:gridCol>
                <a:gridCol w="2520015">
                  <a:extLst>
                    <a:ext uri="{9D8B030D-6E8A-4147-A177-3AD203B41FA5}">
                      <a16:colId xmlns:a16="http://schemas.microsoft.com/office/drawing/2014/main" val="2169824023"/>
                    </a:ext>
                  </a:extLst>
                </a:gridCol>
              </a:tblGrid>
              <a:tr h="227651">
                <a:tc>
                  <a:txBody>
                    <a:bodyPr/>
                    <a:lstStyle/>
                    <a:p>
                      <a:pPr algn="l"/>
                      <a:r>
                        <a:rPr lang="en-US" sz="1800" b="1" dirty="0">
                          <a:solidFill>
                            <a:schemeClr val="bg1"/>
                          </a:solidFill>
                        </a:rPr>
                        <a:t>Type</a:t>
                      </a:r>
                      <a:endParaRPr lang="en-US" sz="1800" b="1"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 Received – June</a:t>
                      </a:r>
                    </a:p>
                  </a:txBody>
                  <a:tcPr marL="68580" marR="68580" marT="34290" marB="34290" anchor="b"/>
                </a:tc>
                <a:extLst>
                  <a:ext uri="{0D108BD9-81ED-4DB2-BD59-A6C34878D82A}">
                    <a16:rowId xmlns:a16="http://schemas.microsoft.com/office/drawing/2014/main" val="2384583703"/>
                  </a:ext>
                </a:extLst>
              </a:tr>
              <a:tr h="250417">
                <a:tc>
                  <a:txBody>
                    <a:bodyPr/>
                    <a:lstStyle/>
                    <a:p>
                      <a:pPr algn="l"/>
                      <a:r>
                        <a:rPr lang="en-US" sz="1800" dirty="0">
                          <a:solidFill>
                            <a:schemeClr val="bg1"/>
                          </a:solidFill>
                        </a:rPr>
                        <a:t>Amenities</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38</a:t>
                      </a:r>
                    </a:p>
                  </a:txBody>
                  <a:tcPr marL="68580" marR="68580" marT="34290" marB="34290"/>
                </a:tc>
                <a:extLst>
                  <a:ext uri="{0D108BD9-81ED-4DB2-BD59-A6C34878D82A}">
                    <a16:rowId xmlns:a16="http://schemas.microsoft.com/office/drawing/2014/main" val="2769008789"/>
                  </a:ext>
                </a:extLst>
              </a:tr>
              <a:tr h="250417">
                <a:tc>
                  <a:txBody>
                    <a:bodyPr/>
                    <a:lstStyle/>
                    <a:p>
                      <a:pPr algn="l"/>
                      <a:r>
                        <a:rPr lang="en-US" sz="1800" dirty="0">
                          <a:solidFill>
                            <a:schemeClr val="bg1"/>
                          </a:solidFill>
                        </a:rPr>
                        <a:t>CPI</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31</a:t>
                      </a:r>
                    </a:p>
                  </a:txBody>
                  <a:tcPr marL="68580" marR="68580" marT="34290" marB="34290"/>
                </a:tc>
                <a:extLst>
                  <a:ext uri="{0D108BD9-81ED-4DB2-BD59-A6C34878D82A}">
                    <a16:rowId xmlns:a16="http://schemas.microsoft.com/office/drawing/2014/main" val="3958475169"/>
                  </a:ext>
                </a:extLst>
              </a:tr>
              <a:tr h="250417">
                <a:tc>
                  <a:txBody>
                    <a:bodyPr/>
                    <a:lstStyle/>
                    <a:p>
                      <a:pPr algn="l"/>
                      <a:r>
                        <a:rPr lang="en-US" sz="1800" dirty="0">
                          <a:solidFill>
                            <a:schemeClr val="bg1"/>
                          </a:solidFill>
                        </a:rPr>
                        <a:t>Drainage</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1</a:t>
                      </a:r>
                    </a:p>
                  </a:txBody>
                  <a:tcPr marL="68580" marR="68580" marT="34290" marB="34290"/>
                </a:tc>
                <a:extLst>
                  <a:ext uri="{0D108BD9-81ED-4DB2-BD59-A6C34878D82A}">
                    <a16:rowId xmlns:a16="http://schemas.microsoft.com/office/drawing/2014/main" val="1924032667"/>
                  </a:ext>
                </a:extLst>
              </a:tr>
              <a:tr h="317588">
                <a:tc>
                  <a:txBody>
                    <a:bodyPr/>
                    <a:lstStyle/>
                    <a:p>
                      <a:pPr algn="l"/>
                      <a:r>
                        <a:rPr lang="en-US" sz="1800" b="0" dirty="0">
                          <a:solidFill>
                            <a:schemeClr val="bg1"/>
                          </a:solidFill>
                          <a:effectLst/>
                        </a:rPr>
                        <a:t>General </a:t>
                      </a:r>
                      <a:endParaRPr lang="en-US" sz="1800" b="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48</a:t>
                      </a:r>
                    </a:p>
                  </a:txBody>
                  <a:tcPr marL="68580" marR="68580" marT="34290" marB="34290"/>
                </a:tc>
                <a:extLst>
                  <a:ext uri="{0D108BD9-81ED-4DB2-BD59-A6C34878D82A}">
                    <a16:rowId xmlns:a16="http://schemas.microsoft.com/office/drawing/2014/main" val="1279019372"/>
                  </a:ext>
                </a:extLst>
              </a:tr>
              <a:tr h="250417">
                <a:tc>
                  <a:txBody>
                    <a:bodyPr/>
                    <a:lstStyle/>
                    <a:p>
                      <a:r>
                        <a:rPr lang="en-US" sz="1800" dirty="0">
                          <a:solidFill>
                            <a:schemeClr val="bg1"/>
                          </a:solidFill>
                        </a:rPr>
                        <a:t>Public Works</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1800" b="0" dirty="0">
                          <a:solidFill>
                            <a:schemeClr val="bg1"/>
                          </a:solidFill>
                          <a:latin typeface="Century Gothic" panose="020B0502020202020204" pitchFamily="34" charset="0"/>
                          <a:cs typeface="Times New Roman" panose="02020603050405020304" pitchFamily="18" charset="0"/>
                        </a:rPr>
                        <a:t>13</a:t>
                      </a:r>
                    </a:p>
                  </a:txBody>
                  <a:tcPr marL="68580" marR="68580" marT="34290" marB="34290"/>
                </a:tc>
                <a:extLst>
                  <a:ext uri="{0D108BD9-81ED-4DB2-BD59-A6C34878D82A}">
                    <a16:rowId xmlns:a16="http://schemas.microsoft.com/office/drawing/2014/main" val="1862857128"/>
                  </a:ext>
                </a:extLst>
              </a:tr>
              <a:tr h="250417">
                <a:tc>
                  <a:txBody>
                    <a:bodyPr/>
                    <a:lstStyle/>
                    <a:p>
                      <a:r>
                        <a:rPr lang="en-US" sz="1800" b="1" dirty="0">
                          <a:solidFill>
                            <a:schemeClr val="bg1"/>
                          </a:solidFill>
                        </a:rPr>
                        <a:t>TOTAL</a:t>
                      </a:r>
                      <a:endParaRPr lang="en-US" sz="1800" b="1"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1800" b="1" dirty="0">
                          <a:solidFill>
                            <a:schemeClr val="bg1"/>
                          </a:solidFill>
                          <a:latin typeface="Century Gothic" panose="020B0502020202020204" pitchFamily="34" charset="0"/>
                          <a:cs typeface="Times New Roman" panose="02020603050405020304" pitchFamily="18" charset="0"/>
                        </a:rPr>
                        <a:t>131</a:t>
                      </a:r>
                    </a:p>
                  </a:txBody>
                  <a:tcPr marL="68580" marR="68580" marT="34290" marB="34290"/>
                </a:tc>
                <a:extLst>
                  <a:ext uri="{0D108BD9-81ED-4DB2-BD59-A6C34878D82A}">
                    <a16:rowId xmlns:a16="http://schemas.microsoft.com/office/drawing/2014/main" val="1802448314"/>
                  </a:ext>
                </a:extLst>
              </a:tr>
            </a:tbl>
          </a:graphicData>
        </a:graphic>
      </p:graphicFrame>
      <p:pic>
        <p:nvPicPr>
          <p:cNvPr id="5" name="Picture 2">
            <a:extLst>
              <a:ext uri="{FF2B5EF4-FFF2-40B4-BE49-F238E27FC236}">
                <a16:creationId xmlns:a16="http://schemas.microsoft.com/office/drawing/2014/main" id="{97C8FB9E-F9E1-9DA5-4E9C-7C66AD0CD3AF}"/>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2800350" y="4802772"/>
            <a:ext cx="3708179" cy="1957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342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723899" y="885433"/>
            <a:ext cx="7696201" cy="2543567"/>
          </a:xfrm>
          <a:effectLst/>
        </p:spPr>
        <p:txBody>
          <a:bodyPr vert="horz" lIns="91440" tIns="45720" rIns="91440" bIns="45720" rtlCol="0" anchor="b">
            <a:normAutofit/>
          </a:bodyPr>
          <a:lstStyle/>
          <a:p>
            <a:pPr algn="ctr"/>
            <a:r>
              <a:rPr lang="en-US" sz="5400" dirty="0">
                <a:solidFill>
                  <a:schemeClr val="tx1"/>
                </a:solidFill>
                <a:cs typeface="+mj-cs"/>
              </a:rPr>
              <a:t>Financials</a:t>
            </a: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188675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8220" y="345134"/>
            <a:ext cx="5707559" cy="1043201"/>
          </a:xfrm>
        </p:spPr>
        <p:txBody>
          <a:bodyPr>
            <a:normAutofit/>
          </a:bodyPr>
          <a:lstStyle/>
          <a:p>
            <a:pPr algn="ctr"/>
            <a:r>
              <a:rPr lang="en-US" sz="2700" dirty="0">
                <a:latin typeface="Century Gothic" panose="020B0502020202020204" pitchFamily="34" charset="0"/>
              </a:rPr>
              <a:t>MONTH OF JUNE 2024 </a:t>
            </a:r>
            <a:br>
              <a:rPr lang="en-US" sz="2700" dirty="0">
                <a:latin typeface="Century Gothic" panose="020B0502020202020204" pitchFamily="34" charset="0"/>
              </a:rPr>
            </a:br>
            <a:r>
              <a:rPr lang="en-US" sz="2700" dirty="0">
                <a:latin typeface="Franklin Gothic Medium" panose="020B0603020102020204" pitchFamily="34" charset="0"/>
              </a:rPr>
              <a:t>FINANCIAL RESULTS</a:t>
            </a:r>
          </a:p>
        </p:txBody>
      </p:sp>
      <p:cxnSp>
        <p:nvCxnSpPr>
          <p:cNvPr id="8" name="Straight Connector 7">
            <a:extLst>
              <a:ext uri="{FF2B5EF4-FFF2-40B4-BE49-F238E27FC236}">
                <a16:creationId xmlns:a16="http://schemas.microsoft.com/office/drawing/2014/main" id="{16A069AC-E94D-40E5-9EDF-5E65AB9AC418}"/>
              </a:ext>
            </a:extLst>
          </p:cNvPr>
          <p:cNvCxnSpPr>
            <a:cxnSpLocks/>
          </p:cNvCxnSpPr>
          <p:nvPr/>
        </p:nvCxnSpPr>
        <p:spPr>
          <a:xfrm>
            <a:off x="5728681" y="6961373"/>
            <a:ext cx="66380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9BB0CDF-5ABB-387D-8A08-0F31CC442672}"/>
              </a:ext>
            </a:extLst>
          </p:cNvPr>
          <p:cNvCxnSpPr>
            <a:cxnSpLocks/>
          </p:cNvCxnSpPr>
          <p:nvPr/>
        </p:nvCxnSpPr>
        <p:spPr>
          <a:xfrm>
            <a:off x="5728681" y="5806701"/>
            <a:ext cx="66380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4" name="Object 3">
            <a:extLst>
              <a:ext uri="{FF2B5EF4-FFF2-40B4-BE49-F238E27FC236}">
                <a16:creationId xmlns:a16="http://schemas.microsoft.com/office/drawing/2014/main" id="{BF6033BC-4D02-6DB4-D2E2-5F8DF834DD6D}"/>
              </a:ext>
            </a:extLst>
          </p:cNvPr>
          <p:cNvGraphicFramePr>
            <a:graphicFrameLocks noChangeAspect="1"/>
          </p:cNvGraphicFramePr>
          <p:nvPr/>
        </p:nvGraphicFramePr>
        <p:xfrm>
          <a:off x="1865120" y="2382679"/>
          <a:ext cx="5046303" cy="3279437"/>
        </p:xfrm>
        <a:graphic>
          <a:graphicData uri="http://schemas.openxmlformats.org/presentationml/2006/ole">
            <mc:AlternateContent xmlns:mc="http://schemas.openxmlformats.org/markup-compatibility/2006">
              <mc:Choice xmlns:v="urn:schemas-microsoft-com:vml" Requires="v">
                <p:oleObj name="Worksheet" r:id="rId2" imgW="4495829" imgH="3876760" progId="Excel.Sheet.12">
                  <p:embed/>
                </p:oleObj>
              </mc:Choice>
              <mc:Fallback>
                <p:oleObj name="Worksheet" r:id="rId2" imgW="4495829" imgH="3876760" progId="Excel.Sheet.12">
                  <p:embed/>
                  <p:pic>
                    <p:nvPicPr>
                      <p:cNvPr id="4" name="Object 3">
                        <a:extLst>
                          <a:ext uri="{FF2B5EF4-FFF2-40B4-BE49-F238E27FC236}">
                            <a16:creationId xmlns:a16="http://schemas.microsoft.com/office/drawing/2014/main" id="{BF6033BC-4D02-6DB4-D2E2-5F8DF834DD6D}"/>
                          </a:ext>
                        </a:extLst>
                      </p:cNvPr>
                      <p:cNvPicPr/>
                      <p:nvPr/>
                    </p:nvPicPr>
                    <p:blipFill>
                      <a:blip r:embed="rId3"/>
                      <a:stretch>
                        <a:fillRect/>
                      </a:stretch>
                    </p:blipFill>
                    <p:spPr>
                      <a:xfrm>
                        <a:off x="1865120" y="2382679"/>
                        <a:ext cx="5046303" cy="3279437"/>
                      </a:xfrm>
                      <a:prstGeom prst="rect">
                        <a:avLst/>
                      </a:prstGeom>
                    </p:spPr>
                  </p:pic>
                </p:oleObj>
              </mc:Fallback>
            </mc:AlternateContent>
          </a:graphicData>
        </a:graphic>
      </p:graphicFrame>
    </p:spTree>
    <p:extLst>
      <p:ext uri="{BB962C8B-B14F-4D97-AF65-F5344CB8AC3E}">
        <p14:creationId xmlns:p14="http://schemas.microsoft.com/office/powerpoint/2010/main" val="366143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60220" y="564017"/>
            <a:ext cx="5623560" cy="1105629"/>
          </a:xfrm>
        </p:spPr>
        <p:txBody>
          <a:bodyPr>
            <a:normAutofit fontScale="90000"/>
          </a:bodyPr>
          <a:lstStyle/>
          <a:p>
            <a:pPr algn="ctr"/>
            <a:r>
              <a:rPr lang="en-US" sz="2700" dirty="0">
                <a:latin typeface="Century Gothic" panose="020B0502020202020204" pitchFamily="34" charset="0"/>
              </a:rPr>
              <a:t>JUNE 2024 YTD</a:t>
            </a:r>
            <a:br>
              <a:rPr lang="en-US" sz="2700" dirty="0">
                <a:latin typeface="Century Gothic" panose="020B0502020202020204" pitchFamily="34" charset="0"/>
              </a:rPr>
            </a:br>
            <a:r>
              <a:rPr lang="en-US" sz="2700" dirty="0">
                <a:latin typeface="Century Gothic" panose="020B0502020202020204" pitchFamily="34" charset="0"/>
              </a:rPr>
              <a:t>FINANCIAL RESULTS</a:t>
            </a:r>
            <a:br>
              <a:rPr lang="en-US" sz="2700" dirty="0">
                <a:latin typeface="Century Gothic" panose="020B0502020202020204" pitchFamily="34" charset="0"/>
              </a:rPr>
            </a:br>
            <a:endParaRPr lang="en-US" sz="2025" dirty="0">
              <a:latin typeface="Franklin Gothic Medium" panose="020B0603020102020204" pitchFamily="34" charset="0"/>
            </a:endParaRPr>
          </a:p>
        </p:txBody>
      </p:sp>
      <p:cxnSp>
        <p:nvCxnSpPr>
          <p:cNvPr id="7" name="Straight Connector 6">
            <a:extLst>
              <a:ext uri="{FF2B5EF4-FFF2-40B4-BE49-F238E27FC236}">
                <a16:creationId xmlns:a16="http://schemas.microsoft.com/office/drawing/2014/main" id="{8ABD57F0-C576-4D33-9D5C-8AA05477F7A7}"/>
              </a:ext>
            </a:extLst>
          </p:cNvPr>
          <p:cNvCxnSpPr/>
          <p:nvPr/>
        </p:nvCxnSpPr>
        <p:spPr>
          <a:xfrm>
            <a:off x="3605346" y="4935497"/>
            <a:ext cx="82296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3FF8C9-394A-4DB1-B0B7-27187982C27B}"/>
              </a:ext>
            </a:extLst>
          </p:cNvPr>
          <p:cNvCxnSpPr/>
          <p:nvPr/>
        </p:nvCxnSpPr>
        <p:spPr>
          <a:xfrm>
            <a:off x="3605346" y="4613232"/>
            <a:ext cx="82296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6E8791C-6187-4DB4-AC51-A3441D2C644F}"/>
              </a:ext>
            </a:extLst>
          </p:cNvPr>
          <p:cNvCxnSpPr/>
          <p:nvPr/>
        </p:nvCxnSpPr>
        <p:spPr>
          <a:xfrm>
            <a:off x="5164725" y="4966221"/>
            <a:ext cx="82296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4BCDB8-FD88-44B1-926B-CAF5B511EF42}"/>
              </a:ext>
            </a:extLst>
          </p:cNvPr>
          <p:cNvCxnSpPr/>
          <p:nvPr/>
        </p:nvCxnSpPr>
        <p:spPr>
          <a:xfrm>
            <a:off x="5164725" y="4622794"/>
            <a:ext cx="82296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BE8885-3D74-48CC-831A-3D441959FAC2}"/>
              </a:ext>
            </a:extLst>
          </p:cNvPr>
          <p:cNvCxnSpPr/>
          <p:nvPr/>
        </p:nvCxnSpPr>
        <p:spPr>
          <a:xfrm>
            <a:off x="6560820" y="4935497"/>
            <a:ext cx="82296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3EE72A-EF33-4FB1-8F07-9D325E592EAB}"/>
              </a:ext>
            </a:extLst>
          </p:cNvPr>
          <p:cNvCxnSpPr/>
          <p:nvPr/>
        </p:nvCxnSpPr>
        <p:spPr>
          <a:xfrm>
            <a:off x="6613067" y="4613331"/>
            <a:ext cx="82296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4" name="Object 3">
            <a:extLst>
              <a:ext uri="{FF2B5EF4-FFF2-40B4-BE49-F238E27FC236}">
                <a16:creationId xmlns:a16="http://schemas.microsoft.com/office/drawing/2014/main" id="{7148DC66-F307-A5D9-A219-618D9B0F935A}"/>
              </a:ext>
            </a:extLst>
          </p:cNvPr>
          <p:cNvGraphicFramePr>
            <a:graphicFrameLocks noChangeAspect="1"/>
          </p:cNvGraphicFramePr>
          <p:nvPr>
            <p:extLst>
              <p:ext uri="{D42A27DB-BD31-4B8C-83A1-F6EECF244321}">
                <p14:modId xmlns:p14="http://schemas.microsoft.com/office/powerpoint/2010/main" val="948955462"/>
              </p:ext>
            </p:extLst>
          </p:nvPr>
        </p:nvGraphicFramePr>
        <p:xfrm>
          <a:off x="1946714" y="2395601"/>
          <a:ext cx="4963184" cy="3363323"/>
        </p:xfrm>
        <a:graphic>
          <a:graphicData uri="http://schemas.openxmlformats.org/presentationml/2006/ole">
            <mc:AlternateContent xmlns:mc="http://schemas.openxmlformats.org/markup-compatibility/2006">
              <mc:Choice xmlns:v="urn:schemas-microsoft-com:vml" Requires="v">
                <p:oleObj name="Worksheet" r:id="rId2" imgW="4495829" imgH="3876760" progId="Excel.Sheet.12">
                  <p:embed/>
                </p:oleObj>
              </mc:Choice>
              <mc:Fallback>
                <p:oleObj name="Worksheet" r:id="rId2" imgW="4495829" imgH="3876760" progId="Excel.Sheet.12">
                  <p:embed/>
                  <p:pic>
                    <p:nvPicPr>
                      <p:cNvPr id="4" name="Object 3">
                        <a:extLst>
                          <a:ext uri="{FF2B5EF4-FFF2-40B4-BE49-F238E27FC236}">
                            <a16:creationId xmlns:a16="http://schemas.microsoft.com/office/drawing/2014/main" id="{7148DC66-F307-A5D9-A219-618D9B0F935A}"/>
                          </a:ext>
                        </a:extLst>
                      </p:cNvPr>
                      <p:cNvPicPr/>
                      <p:nvPr/>
                    </p:nvPicPr>
                    <p:blipFill>
                      <a:blip r:embed="rId3"/>
                      <a:stretch>
                        <a:fillRect/>
                      </a:stretch>
                    </p:blipFill>
                    <p:spPr>
                      <a:xfrm>
                        <a:off x="1946714" y="2395601"/>
                        <a:ext cx="4963184" cy="3363323"/>
                      </a:xfrm>
                      <a:prstGeom prst="rect">
                        <a:avLst/>
                      </a:prstGeom>
                    </p:spPr>
                  </p:pic>
                </p:oleObj>
              </mc:Fallback>
            </mc:AlternateContent>
          </a:graphicData>
        </a:graphic>
      </p:graphicFrame>
    </p:spTree>
    <p:extLst>
      <p:ext uri="{BB962C8B-B14F-4D97-AF65-F5344CB8AC3E}">
        <p14:creationId xmlns:p14="http://schemas.microsoft.com/office/powerpoint/2010/main" val="207406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4C8E-759C-4538-9575-26595E557F40}"/>
              </a:ext>
            </a:extLst>
          </p:cNvPr>
          <p:cNvSpPr>
            <a:spLocks noGrp="1"/>
          </p:cNvSpPr>
          <p:nvPr>
            <p:ph type="title"/>
          </p:nvPr>
        </p:nvSpPr>
        <p:spPr>
          <a:xfrm>
            <a:off x="1608746" y="1102927"/>
            <a:ext cx="5986328" cy="868748"/>
          </a:xfrm>
        </p:spPr>
        <p:txBody>
          <a:bodyPr>
            <a:noAutofit/>
          </a:bodyPr>
          <a:lstStyle/>
          <a:p>
            <a:pPr algn="ctr"/>
            <a:r>
              <a:rPr lang="en-US" sz="2700" dirty="0">
                <a:latin typeface="Franklin Gothic Medium" panose="020B0603020102020204" pitchFamily="34" charset="0"/>
              </a:rPr>
              <a:t>UNAUDITED RESERVE SUMMARY </a:t>
            </a:r>
            <a:br>
              <a:rPr lang="en-US" sz="2700" dirty="0">
                <a:latin typeface="Franklin Gothic Medium" panose="020B0603020102020204" pitchFamily="34" charset="0"/>
              </a:rPr>
            </a:br>
            <a:r>
              <a:rPr lang="en-US" sz="2700" dirty="0">
                <a:latin typeface="Franklin Gothic Medium" panose="020B0603020102020204" pitchFamily="34" charset="0"/>
              </a:rPr>
              <a:t>JUNE 2024 ($ MILLIONS)</a:t>
            </a:r>
          </a:p>
        </p:txBody>
      </p:sp>
      <p:graphicFrame>
        <p:nvGraphicFramePr>
          <p:cNvPr id="4" name="Table 3">
            <a:extLst>
              <a:ext uri="{FF2B5EF4-FFF2-40B4-BE49-F238E27FC236}">
                <a16:creationId xmlns:a16="http://schemas.microsoft.com/office/drawing/2014/main" id="{56339740-C4C2-4E66-9638-BF57A372FE54}"/>
              </a:ext>
            </a:extLst>
          </p:cNvPr>
          <p:cNvGraphicFramePr>
            <a:graphicFrameLocks noGrp="1"/>
          </p:cNvGraphicFramePr>
          <p:nvPr>
            <p:extLst>
              <p:ext uri="{D42A27DB-BD31-4B8C-83A1-F6EECF244321}">
                <p14:modId xmlns:p14="http://schemas.microsoft.com/office/powerpoint/2010/main" val="1793124890"/>
              </p:ext>
            </p:extLst>
          </p:nvPr>
        </p:nvGraphicFramePr>
        <p:xfrm>
          <a:off x="1123107" y="2081182"/>
          <a:ext cx="6957606" cy="3802045"/>
        </p:xfrm>
        <a:graphic>
          <a:graphicData uri="http://schemas.openxmlformats.org/drawingml/2006/table">
            <a:tbl>
              <a:tblPr firstRow="1" bandRow="1">
                <a:tableStyleId>{5C22544A-7EE6-4342-B048-85BDC9FD1C3A}</a:tableStyleId>
              </a:tblPr>
              <a:tblGrid>
                <a:gridCol w="1702835">
                  <a:extLst>
                    <a:ext uri="{9D8B030D-6E8A-4147-A177-3AD203B41FA5}">
                      <a16:colId xmlns:a16="http://schemas.microsoft.com/office/drawing/2014/main" val="1394482498"/>
                    </a:ext>
                  </a:extLst>
                </a:gridCol>
                <a:gridCol w="924699">
                  <a:extLst>
                    <a:ext uri="{9D8B030D-6E8A-4147-A177-3AD203B41FA5}">
                      <a16:colId xmlns:a16="http://schemas.microsoft.com/office/drawing/2014/main" val="3016120161"/>
                    </a:ext>
                  </a:extLst>
                </a:gridCol>
                <a:gridCol w="1071586">
                  <a:extLst>
                    <a:ext uri="{9D8B030D-6E8A-4147-A177-3AD203B41FA5}">
                      <a16:colId xmlns:a16="http://schemas.microsoft.com/office/drawing/2014/main" val="3864248913"/>
                    </a:ext>
                  </a:extLst>
                </a:gridCol>
                <a:gridCol w="958257">
                  <a:extLst>
                    <a:ext uri="{9D8B030D-6E8A-4147-A177-3AD203B41FA5}">
                      <a16:colId xmlns:a16="http://schemas.microsoft.com/office/drawing/2014/main" val="963910479"/>
                    </a:ext>
                  </a:extLst>
                </a:gridCol>
                <a:gridCol w="918641">
                  <a:extLst>
                    <a:ext uri="{9D8B030D-6E8A-4147-A177-3AD203B41FA5}">
                      <a16:colId xmlns:a16="http://schemas.microsoft.com/office/drawing/2014/main" val="2806363114"/>
                    </a:ext>
                  </a:extLst>
                </a:gridCol>
                <a:gridCol w="779335">
                  <a:extLst>
                    <a:ext uri="{9D8B030D-6E8A-4147-A177-3AD203B41FA5}">
                      <a16:colId xmlns:a16="http://schemas.microsoft.com/office/drawing/2014/main" val="2625739660"/>
                    </a:ext>
                  </a:extLst>
                </a:gridCol>
                <a:gridCol w="602253">
                  <a:extLst>
                    <a:ext uri="{9D8B030D-6E8A-4147-A177-3AD203B41FA5}">
                      <a16:colId xmlns:a16="http://schemas.microsoft.com/office/drawing/2014/main" val="2085935011"/>
                    </a:ext>
                  </a:extLst>
                </a:gridCol>
              </a:tblGrid>
              <a:tr h="548640">
                <a:tc>
                  <a:txBody>
                    <a:bodyPr/>
                    <a:lstStyle/>
                    <a:p>
                      <a:endParaRPr lang="en-US" sz="1400" dirty="0">
                        <a:latin typeface="Franklin Gothic Medium" panose="020B0603020102020204" pitchFamily="34" charset="0"/>
                      </a:endParaRPr>
                    </a:p>
                  </a:txBody>
                  <a:tcPr marL="51435" marR="51435" marT="34290" marB="34290"/>
                </a:tc>
                <a:tc>
                  <a:txBody>
                    <a:bodyPr/>
                    <a:lstStyle/>
                    <a:p>
                      <a:pPr algn="ctr"/>
                      <a:r>
                        <a:rPr lang="en-US" sz="1600" dirty="0">
                          <a:latin typeface="Franklin Gothic Medium" panose="020B0603020102020204" pitchFamily="34" charset="0"/>
                        </a:rPr>
                        <a:t>General Replace</a:t>
                      </a:r>
                    </a:p>
                  </a:txBody>
                  <a:tcPr marL="51435" marR="51435" marT="34290" marB="34290" anchor="ctr"/>
                </a:tc>
                <a:tc>
                  <a:txBody>
                    <a:bodyPr/>
                    <a:lstStyle/>
                    <a:p>
                      <a:pPr algn="ctr"/>
                      <a:r>
                        <a:rPr lang="en-US" sz="1600" dirty="0">
                          <a:latin typeface="Franklin Gothic Medium" panose="020B0603020102020204" pitchFamily="34" charset="0"/>
                        </a:rPr>
                        <a:t>Bulkheads</a:t>
                      </a:r>
                    </a:p>
                  </a:txBody>
                  <a:tcPr marL="51435" marR="51435" marT="34290" marB="34290" anchor="ctr"/>
                </a:tc>
                <a:tc>
                  <a:txBody>
                    <a:bodyPr/>
                    <a:lstStyle/>
                    <a:p>
                      <a:pPr algn="ctr"/>
                      <a:r>
                        <a:rPr lang="en-US" sz="1600" dirty="0">
                          <a:latin typeface="Franklin Gothic Medium" panose="020B0603020102020204" pitchFamily="34" charset="0"/>
                        </a:rPr>
                        <a:t>Roads</a:t>
                      </a:r>
                    </a:p>
                  </a:txBody>
                  <a:tcPr marL="51435" marR="51435" marT="34290" marB="34290" anchor="ctr"/>
                </a:tc>
                <a:tc>
                  <a:txBody>
                    <a:bodyPr/>
                    <a:lstStyle/>
                    <a:p>
                      <a:pPr algn="ctr"/>
                      <a:r>
                        <a:rPr lang="en-US" sz="1600" dirty="0">
                          <a:latin typeface="Franklin Gothic Medium" panose="020B0603020102020204" pitchFamily="34" charset="0"/>
                        </a:rPr>
                        <a:t>Drainage</a:t>
                      </a:r>
                    </a:p>
                  </a:txBody>
                  <a:tcPr marL="51435" marR="51435" marT="34290" marB="34290" anchor="ctr"/>
                </a:tc>
                <a:tc>
                  <a:txBody>
                    <a:bodyPr/>
                    <a:lstStyle/>
                    <a:p>
                      <a:pPr algn="ctr"/>
                      <a:r>
                        <a:rPr lang="en-US" sz="1600" dirty="0">
                          <a:latin typeface="Franklin Gothic Medium" panose="020B0603020102020204" pitchFamily="34" charset="0"/>
                        </a:rPr>
                        <a:t>New Capital</a:t>
                      </a:r>
                    </a:p>
                  </a:txBody>
                  <a:tcPr marL="51435" marR="51435" marT="34290" marB="34290" anchor="ctr"/>
                </a:tc>
                <a:tc>
                  <a:txBody>
                    <a:bodyPr/>
                    <a:lstStyle/>
                    <a:p>
                      <a:pPr algn="ctr"/>
                      <a:r>
                        <a:rPr lang="en-US" sz="1600" dirty="0">
                          <a:latin typeface="Franklin Gothic Medium" panose="020B0603020102020204" pitchFamily="34" charset="0"/>
                        </a:rPr>
                        <a:t>Total</a:t>
                      </a:r>
                    </a:p>
                  </a:txBody>
                  <a:tcPr marL="51435" marR="51435" marT="34290" marB="34290" anchor="ctr"/>
                </a:tc>
                <a:extLst>
                  <a:ext uri="{0D108BD9-81ED-4DB2-BD59-A6C34878D82A}">
                    <a16:rowId xmlns:a16="http://schemas.microsoft.com/office/drawing/2014/main" val="3190847527"/>
                  </a:ext>
                </a:extLst>
              </a:tr>
              <a:tr h="438845">
                <a:tc>
                  <a:txBody>
                    <a:bodyPr/>
                    <a:lstStyle/>
                    <a:p>
                      <a:r>
                        <a:rPr lang="en-US" sz="1500" b="1" dirty="0">
                          <a:latin typeface="Franklin Gothic Medium" panose="020B0603020102020204" pitchFamily="34" charset="0"/>
                        </a:rPr>
                        <a:t>4/30/24 Balance</a:t>
                      </a:r>
                    </a:p>
                  </a:txBody>
                  <a:tcPr marL="51435" marR="51435" marT="34290" marB="34290" anchor="ctr"/>
                </a:tc>
                <a:tc>
                  <a:txBody>
                    <a:bodyPr/>
                    <a:lstStyle/>
                    <a:p>
                      <a:pPr algn="ctr"/>
                      <a:r>
                        <a:rPr lang="en-US" sz="1500" b="1" dirty="0">
                          <a:latin typeface="Franklin Gothic Medium" panose="020B0603020102020204" pitchFamily="34" charset="0"/>
                        </a:rPr>
                        <a:t>$5.5</a:t>
                      </a:r>
                    </a:p>
                  </a:txBody>
                  <a:tcPr marL="51435" marR="51435" marT="34290" marB="34290" anchor="ctr"/>
                </a:tc>
                <a:tc>
                  <a:txBody>
                    <a:bodyPr/>
                    <a:lstStyle/>
                    <a:p>
                      <a:pPr algn="ctr"/>
                      <a:r>
                        <a:rPr lang="en-US" sz="1500" b="1" dirty="0">
                          <a:latin typeface="Franklin Gothic Medium" panose="020B0603020102020204" pitchFamily="34" charset="0"/>
                        </a:rPr>
                        <a:t> $0.3</a:t>
                      </a:r>
                    </a:p>
                  </a:txBody>
                  <a:tcPr marL="51435" marR="51435" marT="34290" marB="34290" anchor="ctr"/>
                </a:tc>
                <a:tc>
                  <a:txBody>
                    <a:bodyPr/>
                    <a:lstStyle/>
                    <a:p>
                      <a:pPr algn="ctr"/>
                      <a:r>
                        <a:rPr lang="en-US" sz="1500" b="1" dirty="0">
                          <a:latin typeface="Franklin Gothic Medium" panose="020B0603020102020204" pitchFamily="34" charset="0"/>
                        </a:rPr>
                        <a:t>$0.8</a:t>
                      </a:r>
                    </a:p>
                  </a:txBody>
                  <a:tcPr marL="51435" marR="51435" marT="34290" marB="34290" anchor="ctr"/>
                </a:tc>
                <a:tc>
                  <a:txBody>
                    <a:bodyPr/>
                    <a:lstStyle/>
                    <a:p>
                      <a:pPr algn="ctr"/>
                      <a:r>
                        <a:rPr lang="en-US" sz="1500" b="1" dirty="0">
                          <a:latin typeface="Franklin Gothic Medium" panose="020B0603020102020204" pitchFamily="34" charset="0"/>
                        </a:rPr>
                        <a:t>$0.4</a:t>
                      </a:r>
                    </a:p>
                  </a:txBody>
                  <a:tcPr marL="51435" marR="51435" marT="34290" marB="34290" anchor="ctr"/>
                </a:tc>
                <a:tc>
                  <a:txBody>
                    <a:bodyPr/>
                    <a:lstStyle/>
                    <a:p>
                      <a:pPr algn="ctr"/>
                      <a:r>
                        <a:rPr lang="en-US" sz="1500" b="1" dirty="0">
                          <a:latin typeface="Franklin Gothic Medium" panose="020B0603020102020204" pitchFamily="34" charset="0"/>
                        </a:rPr>
                        <a:t>$0.1</a:t>
                      </a:r>
                    </a:p>
                  </a:txBody>
                  <a:tcPr marL="51435" marR="51435" marT="34290" marB="34290" anchor="ctr"/>
                </a:tc>
                <a:tc>
                  <a:txBody>
                    <a:bodyPr/>
                    <a:lstStyle/>
                    <a:p>
                      <a:pPr algn="ctr"/>
                      <a:r>
                        <a:rPr lang="en-US" sz="1500" b="1" dirty="0">
                          <a:latin typeface="Franklin Gothic Medium" panose="020B0603020102020204" pitchFamily="34" charset="0"/>
                        </a:rPr>
                        <a:t>$7.1</a:t>
                      </a:r>
                    </a:p>
                  </a:txBody>
                  <a:tcPr marL="51435" marR="51435" marT="34290" marB="34290" anchor="ctr"/>
                </a:tc>
                <a:extLst>
                  <a:ext uri="{0D108BD9-81ED-4DB2-BD59-A6C34878D82A}">
                    <a16:rowId xmlns:a16="http://schemas.microsoft.com/office/drawing/2014/main" val="2939790926"/>
                  </a:ext>
                </a:extLst>
              </a:tr>
              <a:tr h="525780">
                <a:tc>
                  <a:txBody>
                    <a:bodyPr/>
                    <a:lstStyle/>
                    <a:p>
                      <a:r>
                        <a:rPr lang="en-US" sz="1500" dirty="0">
                          <a:latin typeface="Franklin Gothic Medium" panose="020B0603020102020204" pitchFamily="34" charset="0"/>
                        </a:rPr>
                        <a:t>Contributions/</a:t>
                      </a:r>
                    </a:p>
                    <a:p>
                      <a:r>
                        <a:rPr lang="en-US" sz="1500" dirty="0">
                          <a:latin typeface="Franklin Gothic Medium" panose="020B0603020102020204" pitchFamily="34" charset="0"/>
                        </a:rPr>
                        <a:t>Interest</a:t>
                      </a:r>
                    </a:p>
                  </a:txBody>
                  <a:tcPr marL="51435" marR="51435" marT="34290" marB="34290" anchor="ctr"/>
                </a:tc>
                <a:tc>
                  <a:txBody>
                    <a:bodyPr/>
                    <a:lstStyle/>
                    <a:p>
                      <a:pPr algn="ctr"/>
                      <a:r>
                        <a:rPr lang="en-US" sz="1500" dirty="0">
                          <a:latin typeface="Franklin Gothic Medium" panose="020B0603020102020204" pitchFamily="34" charset="0"/>
                        </a:rPr>
                        <a:t>  1.7</a:t>
                      </a:r>
                    </a:p>
                  </a:txBody>
                  <a:tcPr marL="51435" marR="51435" marT="34290" marB="34290" anchor="ctr"/>
                </a:tc>
                <a:tc>
                  <a:txBody>
                    <a:bodyPr/>
                    <a:lstStyle/>
                    <a:p>
                      <a:pPr algn="ctr"/>
                      <a:r>
                        <a:rPr lang="en-US" sz="1500" dirty="0">
                          <a:latin typeface="Franklin Gothic Medium" panose="020B0603020102020204" pitchFamily="34" charset="0"/>
                        </a:rPr>
                        <a:t>   1.1</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2.8</a:t>
                      </a:r>
                    </a:p>
                  </a:txBody>
                  <a:tcPr marL="51435" marR="51435" marT="34290" marB="34290" anchor="ctr"/>
                </a:tc>
                <a:extLst>
                  <a:ext uri="{0D108BD9-81ED-4DB2-BD59-A6C34878D82A}">
                    <a16:rowId xmlns:a16="http://schemas.microsoft.com/office/drawing/2014/main" val="823467776"/>
                  </a:ext>
                </a:extLst>
              </a:tr>
              <a:tr h="438845">
                <a:tc>
                  <a:txBody>
                    <a:bodyPr/>
                    <a:lstStyle/>
                    <a:p>
                      <a:r>
                        <a:rPr lang="en-US" sz="1500" dirty="0">
                          <a:latin typeface="Franklin Gothic Medium" panose="020B0603020102020204" pitchFamily="34" charset="0"/>
                        </a:rPr>
                        <a:t>Casino Funds</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0.3</a:t>
                      </a:r>
                    </a:p>
                  </a:txBody>
                  <a:tcPr marL="51435" marR="51435" marT="34290" marB="34290" anchor="ctr"/>
                </a:tc>
                <a:tc>
                  <a:txBody>
                    <a:bodyPr/>
                    <a:lstStyle/>
                    <a:p>
                      <a:pPr algn="ctr"/>
                      <a:r>
                        <a:rPr lang="en-US" sz="1500" dirty="0">
                          <a:latin typeface="Franklin Gothic Medium" panose="020B0603020102020204" pitchFamily="34" charset="0"/>
                        </a:rPr>
                        <a:t>  0.1</a:t>
                      </a:r>
                    </a:p>
                  </a:txBody>
                  <a:tcPr marL="51435" marR="51435" marT="34290" marB="34290" anchor="ctr"/>
                </a:tc>
                <a:tc>
                  <a:txBody>
                    <a:bodyPr/>
                    <a:lstStyle/>
                    <a:p>
                      <a:pPr algn="ctr"/>
                      <a:r>
                        <a:rPr lang="en-US" sz="1500" dirty="0">
                          <a:latin typeface="Franklin Gothic Medium" panose="020B0603020102020204" pitchFamily="34" charset="0"/>
                        </a:rPr>
                        <a:t>-</a:t>
                      </a:r>
                    </a:p>
                  </a:txBody>
                  <a:tcPr marL="51435" marR="51435" marT="34290" marB="34290" anchor="ctr"/>
                </a:tc>
                <a:tc>
                  <a:txBody>
                    <a:bodyPr/>
                    <a:lstStyle/>
                    <a:p>
                      <a:pPr algn="ctr"/>
                      <a:r>
                        <a:rPr lang="en-US" sz="1500" dirty="0">
                          <a:latin typeface="Franklin Gothic Medium" panose="020B0603020102020204" pitchFamily="34" charset="0"/>
                        </a:rPr>
                        <a:t> 0.4</a:t>
                      </a:r>
                    </a:p>
                  </a:txBody>
                  <a:tcPr marL="51435" marR="51435" marT="34290" marB="34290" anchor="ctr"/>
                </a:tc>
                <a:extLst>
                  <a:ext uri="{0D108BD9-81ED-4DB2-BD59-A6C34878D82A}">
                    <a16:rowId xmlns:a16="http://schemas.microsoft.com/office/drawing/2014/main" val="3199560772"/>
                  </a:ext>
                </a:extLst>
              </a:tr>
              <a:tr h="438845">
                <a:tc>
                  <a:txBody>
                    <a:bodyPr/>
                    <a:lstStyle/>
                    <a:p>
                      <a:r>
                        <a:rPr lang="en-US" sz="1500" dirty="0">
                          <a:latin typeface="Franklin Gothic Medium" panose="020B0603020102020204" pitchFamily="34" charset="0"/>
                        </a:rPr>
                        <a:t>Transfer (Spend)</a:t>
                      </a:r>
                    </a:p>
                  </a:txBody>
                  <a:tcPr marL="51435" marR="51435" marT="34290" marB="34290" anchor="ctr"/>
                </a:tc>
                <a:tc>
                  <a:txBody>
                    <a:bodyPr/>
                    <a:lstStyle/>
                    <a:p>
                      <a:pPr algn="ctr"/>
                      <a:r>
                        <a:rPr lang="en-US" sz="1500" dirty="0">
                          <a:latin typeface="Franklin Gothic Medium" panose="020B0603020102020204" pitchFamily="34" charset="0"/>
                        </a:rPr>
                        <a:t>  (0.7)</a:t>
                      </a:r>
                    </a:p>
                  </a:txBody>
                  <a:tcPr marL="51435" marR="51435" marT="34290" marB="34290" anchor="ctr"/>
                </a:tc>
                <a:tc>
                  <a:txBody>
                    <a:bodyPr/>
                    <a:lstStyle/>
                    <a:p>
                      <a:pPr algn="ctr"/>
                      <a:r>
                        <a:rPr lang="en-US" sz="1500" dirty="0">
                          <a:latin typeface="Franklin Gothic Medium" panose="020B0603020102020204" pitchFamily="34" charset="0"/>
                        </a:rPr>
                        <a:t>  (0.1)</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(0.1)</a:t>
                      </a:r>
                    </a:p>
                  </a:txBody>
                  <a:tcPr marL="51435" marR="51435" marT="34290" marB="34290" anchor="ctr"/>
                </a:tc>
                <a:tc>
                  <a:txBody>
                    <a:bodyPr/>
                    <a:lstStyle/>
                    <a:p>
                      <a:pPr algn="ctr"/>
                      <a:r>
                        <a:rPr lang="en-US" sz="1500" dirty="0">
                          <a:latin typeface="Franklin Gothic Medium" panose="020B0603020102020204" pitchFamily="34" charset="0"/>
                        </a:rPr>
                        <a:t>-</a:t>
                      </a:r>
                    </a:p>
                  </a:txBody>
                  <a:tcPr marL="51435" marR="51435" marT="34290" marB="34290" anchor="ctr"/>
                </a:tc>
                <a:tc>
                  <a:txBody>
                    <a:bodyPr/>
                    <a:lstStyle/>
                    <a:p>
                      <a:pPr algn="ctr"/>
                      <a:r>
                        <a:rPr lang="en-US" sz="1500" dirty="0">
                          <a:latin typeface="Franklin Gothic Medium" panose="020B0603020102020204" pitchFamily="34" charset="0"/>
                        </a:rPr>
                        <a:t>(0.9)</a:t>
                      </a:r>
                    </a:p>
                  </a:txBody>
                  <a:tcPr marL="51435" marR="51435" marT="34290" marB="34290" anchor="ctr"/>
                </a:tc>
                <a:extLst>
                  <a:ext uri="{0D108BD9-81ED-4DB2-BD59-A6C34878D82A}">
                    <a16:rowId xmlns:a16="http://schemas.microsoft.com/office/drawing/2014/main" val="2918661611"/>
                  </a:ext>
                </a:extLst>
              </a:tr>
              <a:tr h="438845">
                <a:tc>
                  <a:txBody>
                    <a:bodyPr/>
                    <a:lstStyle/>
                    <a:p>
                      <a:r>
                        <a:rPr lang="en-US" sz="1500" b="1" dirty="0">
                          <a:latin typeface="Franklin Gothic Medium" panose="020B0603020102020204" pitchFamily="34" charset="0"/>
                        </a:rPr>
                        <a:t>6/30/24 Balance</a:t>
                      </a:r>
                    </a:p>
                  </a:txBody>
                  <a:tcPr marL="51435" marR="51435" marT="34290" marB="34290" anchor="ctr"/>
                </a:tc>
                <a:tc>
                  <a:txBody>
                    <a:bodyPr/>
                    <a:lstStyle/>
                    <a:p>
                      <a:pPr algn="ctr"/>
                      <a:r>
                        <a:rPr lang="en-US" sz="1500" b="1" dirty="0">
                          <a:latin typeface="Franklin Gothic Medium" panose="020B0603020102020204" pitchFamily="34" charset="0"/>
                        </a:rPr>
                        <a:t>$6.5</a:t>
                      </a:r>
                    </a:p>
                  </a:txBody>
                  <a:tcPr marL="51435" marR="51435" marT="34290" marB="34290" anchor="ctr"/>
                </a:tc>
                <a:tc>
                  <a:txBody>
                    <a:bodyPr/>
                    <a:lstStyle/>
                    <a:p>
                      <a:pPr algn="ctr"/>
                      <a:r>
                        <a:rPr lang="en-US" sz="1500" b="1" dirty="0">
                          <a:latin typeface="Franklin Gothic Medium" panose="020B0603020102020204" pitchFamily="34" charset="0"/>
                        </a:rPr>
                        <a:t>$1.3</a:t>
                      </a:r>
                    </a:p>
                  </a:txBody>
                  <a:tcPr marL="51435" marR="51435" marT="34290" marB="34290" anchor="ctr"/>
                </a:tc>
                <a:tc>
                  <a:txBody>
                    <a:bodyPr/>
                    <a:lstStyle/>
                    <a:p>
                      <a:pPr algn="ctr"/>
                      <a:r>
                        <a:rPr lang="en-US" sz="1500" b="1" dirty="0">
                          <a:latin typeface="Franklin Gothic Medium" panose="020B0603020102020204" pitchFamily="34" charset="0"/>
                        </a:rPr>
                        <a:t>$1.1</a:t>
                      </a:r>
                    </a:p>
                  </a:txBody>
                  <a:tcPr marL="51435" marR="51435" marT="34290" marB="34290" anchor="ctr"/>
                </a:tc>
                <a:tc>
                  <a:txBody>
                    <a:bodyPr/>
                    <a:lstStyle/>
                    <a:p>
                      <a:pPr algn="ctr"/>
                      <a:r>
                        <a:rPr lang="en-US" sz="1500" b="1" dirty="0">
                          <a:latin typeface="Franklin Gothic Medium" panose="020B0603020102020204" pitchFamily="34" charset="0"/>
                        </a:rPr>
                        <a:t>$0.4</a:t>
                      </a:r>
                    </a:p>
                  </a:txBody>
                  <a:tcPr marL="51435" marR="51435" marT="34290" marB="34290" anchor="ctr"/>
                </a:tc>
                <a:tc>
                  <a:txBody>
                    <a:bodyPr/>
                    <a:lstStyle/>
                    <a:p>
                      <a:pPr algn="ctr"/>
                      <a:r>
                        <a:rPr lang="en-US" sz="1500" b="1" dirty="0">
                          <a:latin typeface="Franklin Gothic Medium" panose="020B0603020102020204" pitchFamily="34" charset="0"/>
                        </a:rPr>
                        <a:t>$0.1</a:t>
                      </a:r>
                    </a:p>
                  </a:txBody>
                  <a:tcPr marL="51435" marR="51435" marT="34290" marB="34290" anchor="ctr"/>
                </a:tc>
                <a:tc>
                  <a:txBody>
                    <a:bodyPr/>
                    <a:lstStyle/>
                    <a:p>
                      <a:pPr algn="ctr"/>
                      <a:r>
                        <a:rPr lang="en-US" sz="1500" b="1" dirty="0">
                          <a:latin typeface="Franklin Gothic Medium" panose="020B0603020102020204" pitchFamily="34" charset="0"/>
                        </a:rPr>
                        <a:t>$9.4</a:t>
                      </a:r>
                    </a:p>
                  </a:txBody>
                  <a:tcPr marL="51435" marR="51435" marT="34290" marB="34290" anchor="ctr"/>
                </a:tc>
                <a:extLst>
                  <a:ext uri="{0D108BD9-81ED-4DB2-BD59-A6C34878D82A}">
                    <a16:rowId xmlns:a16="http://schemas.microsoft.com/office/drawing/2014/main" val="1901422235"/>
                  </a:ext>
                </a:extLst>
              </a:tr>
              <a:tr h="525780">
                <a:tc>
                  <a:txBody>
                    <a:bodyPr/>
                    <a:lstStyle/>
                    <a:p>
                      <a:r>
                        <a:rPr lang="en-US" sz="1500" b="1" dirty="0">
                          <a:latin typeface="Franklin Gothic Medium" panose="020B0603020102020204" pitchFamily="34" charset="0"/>
                        </a:rPr>
                        <a:t>Est Remaining FY Spend</a:t>
                      </a:r>
                    </a:p>
                  </a:txBody>
                  <a:tcPr marL="51435" marR="51435" marT="34290" marB="34290" anchor="ctr"/>
                </a:tc>
                <a:tc>
                  <a:txBody>
                    <a:bodyPr/>
                    <a:lstStyle/>
                    <a:p>
                      <a:pPr algn="ctr"/>
                      <a:r>
                        <a:rPr lang="en-US" sz="1500" b="1" dirty="0">
                          <a:latin typeface="Franklin Gothic Medium" panose="020B0603020102020204" pitchFamily="34" charset="0"/>
                        </a:rPr>
                        <a:t> (0.8)</a:t>
                      </a:r>
                    </a:p>
                  </a:txBody>
                  <a:tcPr marL="51435" marR="51435" marT="34290" marB="34290" anchor="ctr"/>
                </a:tc>
                <a:tc>
                  <a:txBody>
                    <a:bodyPr/>
                    <a:lstStyle/>
                    <a:p>
                      <a:pPr algn="ctr"/>
                      <a:r>
                        <a:rPr lang="en-US" sz="1500" b="1" dirty="0">
                          <a:latin typeface="Franklin Gothic Medium" panose="020B0603020102020204" pitchFamily="34" charset="0"/>
                        </a:rPr>
                        <a:t>  (1.1)</a:t>
                      </a:r>
                    </a:p>
                  </a:txBody>
                  <a:tcPr marL="51435" marR="51435" marT="34290" marB="34290" anchor="ctr"/>
                </a:tc>
                <a:tc>
                  <a:txBody>
                    <a:bodyPr/>
                    <a:lstStyle/>
                    <a:p>
                      <a:pPr algn="ctr"/>
                      <a:r>
                        <a:rPr lang="en-US" sz="1500" b="1" dirty="0">
                          <a:latin typeface="Franklin Gothic Medium" panose="020B0603020102020204" pitchFamily="34" charset="0"/>
                        </a:rPr>
                        <a:t> (0.3)</a:t>
                      </a:r>
                    </a:p>
                  </a:txBody>
                  <a:tcPr marL="51435" marR="51435" marT="34290" marB="34290" anchor="ctr"/>
                </a:tc>
                <a:tc>
                  <a:txBody>
                    <a:bodyPr/>
                    <a:lstStyle/>
                    <a:p>
                      <a:pPr algn="ctr"/>
                      <a:r>
                        <a:rPr lang="en-US" sz="1500" b="1" dirty="0">
                          <a:latin typeface="Franklin Gothic Medium" panose="020B0603020102020204" pitchFamily="34" charset="0"/>
                        </a:rPr>
                        <a:t> (0.1)</a:t>
                      </a:r>
                    </a:p>
                  </a:txBody>
                  <a:tcPr marL="51435" marR="51435" marT="34290" marB="34290" anchor="ctr"/>
                </a:tc>
                <a:tc>
                  <a:txBody>
                    <a:bodyPr/>
                    <a:lstStyle/>
                    <a:p>
                      <a:pPr algn="ctr"/>
                      <a:r>
                        <a:rPr lang="en-US" sz="1500" b="1" dirty="0">
                          <a:latin typeface="Franklin Gothic Medium" panose="020B0603020102020204" pitchFamily="34" charset="0"/>
                        </a:rPr>
                        <a:t>-</a:t>
                      </a:r>
                    </a:p>
                  </a:txBody>
                  <a:tcPr marL="51435" marR="51435" marT="34290" marB="34290" anchor="ctr"/>
                </a:tc>
                <a:tc>
                  <a:txBody>
                    <a:bodyPr/>
                    <a:lstStyle/>
                    <a:p>
                      <a:pPr algn="ctr"/>
                      <a:r>
                        <a:rPr lang="en-US" sz="1500" b="1" dirty="0">
                          <a:latin typeface="Franklin Gothic Medium" panose="020B0603020102020204" pitchFamily="34" charset="0"/>
                        </a:rPr>
                        <a:t>(2.3)</a:t>
                      </a:r>
                    </a:p>
                  </a:txBody>
                  <a:tcPr marL="51435" marR="51435" marT="34290" marB="34290" anchor="ctr"/>
                </a:tc>
                <a:extLst>
                  <a:ext uri="{0D108BD9-81ED-4DB2-BD59-A6C34878D82A}">
                    <a16:rowId xmlns:a16="http://schemas.microsoft.com/office/drawing/2014/main" val="3310204638"/>
                  </a:ext>
                </a:extLst>
              </a:tr>
              <a:tr h="438845">
                <a:tc>
                  <a:txBody>
                    <a:bodyPr/>
                    <a:lstStyle/>
                    <a:p>
                      <a:r>
                        <a:rPr lang="en-US" sz="1500" b="1" dirty="0">
                          <a:latin typeface="Franklin Gothic Medium" panose="020B0603020102020204" pitchFamily="34" charset="0"/>
                        </a:rPr>
                        <a:t>4/30/25 Estimate</a:t>
                      </a:r>
                    </a:p>
                  </a:txBody>
                  <a:tcPr marL="51435" marR="51435" marT="34290" marB="34290" anchor="ctr"/>
                </a:tc>
                <a:tc>
                  <a:txBody>
                    <a:bodyPr/>
                    <a:lstStyle/>
                    <a:p>
                      <a:pPr algn="ctr"/>
                      <a:r>
                        <a:rPr lang="en-US" sz="1500" b="1" dirty="0">
                          <a:latin typeface="Franklin Gothic Medium" panose="020B0603020102020204" pitchFamily="34" charset="0"/>
                        </a:rPr>
                        <a:t>$5.7</a:t>
                      </a:r>
                    </a:p>
                  </a:txBody>
                  <a:tcPr marL="51435" marR="51435" marT="34290" marB="34290" anchor="ctr"/>
                </a:tc>
                <a:tc>
                  <a:txBody>
                    <a:bodyPr/>
                    <a:lstStyle/>
                    <a:p>
                      <a:pPr algn="ctr"/>
                      <a:r>
                        <a:rPr lang="en-US" sz="1500" b="1" dirty="0">
                          <a:latin typeface="Franklin Gothic Medium" panose="020B0603020102020204" pitchFamily="34" charset="0"/>
                        </a:rPr>
                        <a:t>$0.2</a:t>
                      </a:r>
                    </a:p>
                  </a:txBody>
                  <a:tcPr marL="51435" marR="51435" marT="34290" marB="34290" anchor="ctr"/>
                </a:tc>
                <a:tc>
                  <a:txBody>
                    <a:bodyPr/>
                    <a:lstStyle/>
                    <a:p>
                      <a:pPr algn="ctr"/>
                      <a:r>
                        <a:rPr lang="en-US" sz="1500" b="1" dirty="0">
                          <a:latin typeface="Franklin Gothic Medium" panose="020B0603020102020204" pitchFamily="34" charset="0"/>
                        </a:rPr>
                        <a:t>$0.8</a:t>
                      </a:r>
                    </a:p>
                  </a:txBody>
                  <a:tcPr marL="51435" marR="51435" marT="34290" marB="34290" anchor="ctr"/>
                </a:tc>
                <a:tc>
                  <a:txBody>
                    <a:bodyPr/>
                    <a:lstStyle/>
                    <a:p>
                      <a:pPr algn="ctr"/>
                      <a:r>
                        <a:rPr lang="en-US" sz="1500" b="1" dirty="0">
                          <a:latin typeface="Franklin Gothic Medium" panose="020B0603020102020204" pitchFamily="34" charset="0"/>
                        </a:rPr>
                        <a:t>$0.3</a:t>
                      </a:r>
                    </a:p>
                  </a:txBody>
                  <a:tcPr marL="51435" marR="51435" marT="34290" marB="34290" anchor="ctr"/>
                </a:tc>
                <a:tc>
                  <a:txBody>
                    <a:bodyPr/>
                    <a:lstStyle/>
                    <a:p>
                      <a:pPr algn="ctr"/>
                      <a:r>
                        <a:rPr lang="en-US" sz="1500" b="1" dirty="0">
                          <a:latin typeface="Franklin Gothic Medium" panose="020B0603020102020204" pitchFamily="34" charset="0"/>
                        </a:rPr>
                        <a:t>$0.1</a:t>
                      </a:r>
                    </a:p>
                  </a:txBody>
                  <a:tcPr marL="51435" marR="51435" marT="34290" marB="34290" anchor="ctr"/>
                </a:tc>
                <a:tc>
                  <a:txBody>
                    <a:bodyPr/>
                    <a:lstStyle/>
                    <a:p>
                      <a:pPr algn="ctr"/>
                      <a:r>
                        <a:rPr lang="en-US" sz="1500" b="1" dirty="0">
                          <a:latin typeface="Franklin Gothic Medium" panose="020B0603020102020204" pitchFamily="34" charset="0"/>
                        </a:rPr>
                        <a:t>$7.1</a:t>
                      </a:r>
                    </a:p>
                  </a:txBody>
                  <a:tcPr marL="51435" marR="51435" marT="34290" marB="34290" anchor="ctr"/>
                </a:tc>
                <a:extLst>
                  <a:ext uri="{0D108BD9-81ED-4DB2-BD59-A6C34878D82A}">
                    <a16:rowId xmlns:a16="http://schemas.microsoft.com/office/drawing/2014/main" val="3993817256"/>
                  </a:ext>
                </a:extLst>
              </a:tr>
            </a:tbl>
          </a:graphicData>
        </a:graphic>
      </p:graphicFrame>
    </p:spTree>
    <p:extLst>
      <p:ext uri="{BB962C8B-B14F-4D97-AF65-F5344CB8AC3E}">
        <p14:creationId xmlns:p14="http://schemas.microsoft.com/office/powerpoint/2010/main" val="105235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5654767" y="3162471"/>
            <a:ext cx="2335109" cy="1780887"/>
          </a:xfrm>
        </p:spPr>
        <p:txBody>
          <a:bodyPr vert="horz" lIns="68580" tIns="34290" rIns="68580" bIns="0" rtlCol="0" anchor="b">
            <a:noAutofit/>
          </a:bodyPr>
          <a:lstStyle/>
          <a:p>
            <a:pPr defTabSz="685800"/>
            <a:r>
              <a:rPr lang="en-US" sz="3200" dirty="0">
                <a:solidFill>
                  <a:schemeClr val="bg1"/>
                </a:solidFill>
              </a:rPr>
              <a:t>Treasurer’s Report - </a:t>
            </a:r>
            <a:br>
              <a:rPr lang="en-US" sz="3200" dirty="0">
                <a:solidFill>
                  <a:schemeClr val="bg1"/>
                </a:solidFill>
              </a:rPr>
            </a:br>
            <a:r>
              <a:rPr lang="en-US" sz="3200" dirty="0">
                <a:solidFill>
                  <a:schemeClr val="bg1"/>
                </a:solidFill>
              </a:rPr>
              <a:t>Monica Rakowski</a:t>
            </a:r>
          </a:p>
        </p:txBody>
      </p:sp>
      <p:pic>
        <p:nvPicPr>
          <p:cNvPr id="4" name="Picture 3">
            <a:extLst>
              <a:ext uri="{FF2B5EF4-FFF2-40B4-BE49-F238E27FC236}">
                <a16:creationId xmlns:a16="http://schemas.microsoft.com/office/drawing/2014/main" id="{C3617803-0051-4A79-B7E2-BA5BD7564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797" y="2334827"/>
            <a:ext cx="3653817" cy="3350817"/>
          </a:xfrm>
          <a:prstGeom prst="rect">
            <a:avLst/>
          </a:prstGeom>
        </p:spPr>
      </p:pic>
    </p:spTree>
    <p:extLst>
      <p:ext uri="{BB962C8B-B14F-4D97-AF65-F5344CB8AC3E}">
        <p14:creationId xmlns:p14="http://schemas.microsoft.com/office/powerpoint/2010/main" val="177541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F842A-92F4-4637-B96B-ABE0E1852D76}"/>
              </a:ext>
            </a:extLst>
          </p:cNvPr>
          <p:cNvSpPr txBox="1"/>
          <p:nvPr/>
        </p:nvSpPr>
        <p:spPr>
          <a:xfrm>
            <a:off x="1598625" y="1192641"/>
            <a:ext cx="5946749" cy="727838"/>
          </a:xfrm>
          <a:prstGeom prst="rect">
            <a:avLst/>
          </a:prstGeom>
        </p:spPr>
        <p:txBody>
          <a:bodyPr vert="horz" lIns="68580" tIns="34290" rIns="68580" bIns="34290" rtlCol="0" anchor="b">
            <a:normAutofit/>
          </a:bodyPr>
          <a:lstStyle/>
          <a:p>
            <a:pPr algn="ctr">
              <a:lnSpc>
                <a:spcPct val="90000"/>
              </a:lnSpc>
              <a:spcBef>
                <a:spcPct val="0"/>
              </a:spcBef>
              <a:spcAft>
                <a:spcPts val="450"/>
              </a:spcAft>
              <a:defRPr/>
            </a:pPr>
            <a:r>
              <a:rPr lang="en-US" sz="1875" b="1" dirty="0">
                <a:solidFill>
                  <a:prstClr val="black"/>
                </a:solidFill>
                <a:latin typeface="Calibri Light" panose="020F0302020204030204"/>
              </a:rPr>
              <a:t>Cash &amp; Short-Term Investments</a:t>
            </a:r>
          </a:p>
          <a:p>
            <a:pPr algn="ctr">
              <a:lnSpc>
                <a:spcPct val="90000"/>
              </a:lnSpc>
              <a:spcBef>
                <a:spcPct val="0"/>
              </a:spcBef>
              <a:spcAft>
                <a:spcPts val="450"/>
              </a:spcAft>
              <a:defRPr/>
            </a:pPr>
            <a:r>
              <a:rPr lang="en-US" sz="1875" b="1" u="sng" dirty="0">
                <a:solidFill>
                  <a:prstClr val="black"/>
                </a:solidFill>
                <a:latin typeface="Calibri Light" panose="020F0302020204030204"/>
              </a:rPr>
              <a:t>Month of June</a:t>
            </a:r>
            <a:endParaRPr lang="en-US" sz="1875" b="1" dirty="0">
              <a:solidFill>
                <a:srgbClr val="FEFEFE"/>
              </a:solidFill>
              <a:latin typeface="Calibri Light" panose="020F0302020204030204"/>
            </a:endParaRPr>
          </a:p>
        </p:txBody>
      </p:sp>
      <p:sp>
        <p:nvSpPr>
          <p:cNvPr id="4" name="Content Placeholder 2"/>
          <p:cNvSpPr txBox="1">
            <a:spLocks/>
          </p:cNvSpPr>
          <p:nvPr/>
        </p:nvSpPr>
        <p:spPr>
          <a:xfrm>
            <a:off x="1303081" y="2118904"/>
            <a:ext cx="3536708" cy="3223260"/>
          </a:xfrm>
          <a:prstGeom prst="rect">
            <a:avLst/>
          </a:prstGeom>
        </p:spPr>
        <p:txBody>
          <a:bodyPr vert="horz" lIns="68580" tIns="34290" rIns="68580" bIns="34290" rtlCol="0" anchor="ct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As of June 30, 2024, the Association had Approximately (~) $19.1M in Cash</a:t>
            </a:r>
          </a:p>
          <a:p>
            <a:pPr lvl="1"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Cash Increased ~ $1.0M from the Same Time Period Last Year</a:t>
            </a:r>
          </a:p>
          <a:p>
            <a:pPr lvl="1"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Cash Decreased ~ $0.1M from May 2024</a:t>
            </a:r>
          </a:p>
          <a:p>
            <a:pPr lvl="1"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$10.6M Invested in CDAR’s</a:t>
            </a:r>
          </a:p>
          <a:p>
            <a:pPr lvl="1"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$58K in Interest Income Recognized for the Month</a:t>
            </a:r>
          </a:p>
          <a:p>
            <a:pPr lvl="1"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Remaining $8.5M in Insured Cash Sweep, Treasury Bills, Money Market and Other Operating Accounts (Diversified Between 2 Local Banks)</a:t>
            </a:r>
          </a:p>
        </p:txBody>
      </p:sp>
      <p:pic>
        <p:nvPicPr>
          <p:cNvPr id="8" name="Graphic 7" descr="Dollar">
            <a:extLst>
              <a:ext uri="{FF2B5EF4-FFF2-40B4-BE49-F238E27FC236}">
                <a16:creationId xmlns:a16="http://schemas.microsoft.com/office/drawing/2014/main" id="{4FEA77A1-BF0C-4E09-BE54-FF8A202F69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3666" y="2452005"/>
            <a:ext cx="2787254" cy="2787254"/>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29194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51C56D-C595-40BC-A997-BBB3A6F4DAF3}"/>
              </a:ext>
            </a:extLst>
          </p:cNvPr>
          <p:cNvSpPr>
            <a:spLocks noGrp="1"/>
          </p:cNvSpPr>
          <p:nvPr>
            <p:ph type="body" idx="1"/>
          </p:nvPr>
        </p:nvSpPr>
        <p:spPr>
          <a:xfrm>
            <a:off x="773114" y="2733040"/>
            <a:ext cx="7842566" cy="3738879"/>
          </a:xfrm>
        </p:spPr>
        <p:txBody>
          <a:bodyPr>
            <a:normAutofit/>
          </a:bodyPr>
          <a:lstStyle/>
          <a:p>
            <a:pPr lvl="2"/>
            <a:r>
              <a:rPr lang="en-US" sz="2300" dirty="0"/>
              <a:t>Making our community safer and more accessible for those of all ages and abilities to walk, bike, and roll. </a:t>
            </a:r>
          </a:p>
          <a:p>
            <a:pPr lvl="2"/>
            <a:endParaRPr lang="en-US" sz="2300" dirty="0"/>
          </a:p>
          <a:p>
            <a:pPr lvl="2"/>
            <a:r>
              <a:rPr lang="en-US" sz="2300" dirty="0"/>
              <a:t>Patti Stevens Chair, Worcester County Bike &amp; Pedestrian Coalition     Contact: wcbikeped@gmail.com</a:t>
            </a:r>
          </a:p>
          <a:p>
            <a:pPr lvl="1"/>
            <a:r>
              <a:rPr lang="en-US" sz="2300" dirty="0"/>
              <a:t>	Eastern Shore Representative, Maryland Bike &amp; Pedestrian Advisory Committee</a:t>
            </a:r>
          </a:p>
          <a:p>
            <a:r>
              <a:rPr lang="en-US" dirty="0"/>
              <a:t>		                     July 20, 2024</a:t>
            </a:r>
          </a:p>
          <a:p>
            <a:endParaRPr lang="en-US" dirty="0"/>
          </a:p>
        </p:txBody>
      </p:sp>
      <p:sp>
        <p:nvSpPr>
          <p:cNvPr id="3" name="Title 2">
            <a:extLst>
              <a:ext uri="{FF2B5EF4-FFF2-40B4-BE49-F238E27FC236}">
                <a16:creationId xmlns:a16="http://schemas.microsoft.com/office/drawing/2014/main" id="{88A3B388-9AB9-4691-8005-90445786AA2F}"/>
              </a:ext>
            </a:extLst>
          </p:cNvPr>
          <p:cNvSpPr>
            <a:spLocks noGrp="1"/>
          </p:cNvSpPr>
          <p:nvPr>
            <p:ph type="title"/>
          </p:nvPr>
        </p:nvSpPr>
        <p:spPr>
          <a:xfrm>
            <a:off x="1605280" y="1483360"/>
            <a:ext cx="7620000" cy="1137920"/>
          </a:xfrm>
        </p:spPr>
        <p:txBody>
          <a:bodyPr>
            <a:noAutofit/>
          </a:bodyPr>
          <a:lstStyle/>
          <a:p>
            <a:r>
              <a:rPr lang="en-US" sz="3600" dirty="0"/>
              <a:t>Ocean Pines Bike &amp; Pedestrian </a:t>
            </a:r>
            <a:br>
              <a:rPr lang="en-US" sz="3600" dirty="0"/>
            </a:br>
            <a:r>
              <a:rPr lang="en-US" sz="3600" dirty="0"/>
              <a:t>Work Group – Progress Report </a:t>
            </a:r>
          </a:p>
        </p:txBody>
      </p:sp>
      <p:sp>
        <p:nvSpPr>
          <p:cNvPr id="4" name="Slide Number Placeholder 3">
            <a:extLst>
              <a:ext uri="{FF2B5EF4-FFF2-40B4-BE49-F238E27FC236}">
                <a16:creationId xmlns:a16="http://schemas.microsoft.com/office/drawing/2014/main" id="{1D8282B1-D89E-461F-A646-904A1C78359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w Cen MT"/>
                <a:ea typeface="+mn-ea"/>
                <a:cs typeface="+mn-cs"/>
              </a:rPr>
              <a:t>1</a:t>
            </a:r>
          </a:p>
        </p:txBody>
      </p:sp>
    </p:spTree>
    <p:extLst>
      <p:ext uri="{BB962C8B-B14F-4D97-AF65-F5344CB8AC3E}">
        <p14:creationId xmlns:p14="http://schemas.microsoft.com/office/powerpoint/2010/main" val="3539986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a:xfrm>
            <a:off x="809997" y="417250"/>
            <a:ext cx="7524003" cy="905523"/>
          </a:xfrm>
        </p:spPr>
        <p:txBody>
          <a:bodyPr/>
          <a:lstStyle/>
          <a:p>
            <a:pPr algn="ctr"/>
            <a:r>
              <a:rPr lang="en-US" dirty="0"/>
              <a:t>Maintenance</a:t>
            </a:r>
          </a:p>
        </p:txBody>
      </p:sp>
      <p:sp>
        <p:nvSpPr>
          <p:cNvPr id="7" name="Title 12">
            <a:extLst>
              <a:ext uri="{FF2B5EF4-FFF2-40B4-BE49-F238E27FC236}">
                <a16:creationId xmlns:a16="http://schemas.microsoft.com/office/drawing/2014/main" id="{42666314-3D73-8B9D-2B4E-4C0F93AA1B05}"/>
              </a:ext>
            </a:extLst>
          </p:cNvPr>
          <p:cNvSpPr txBox="1">
            <a:spLocks/>
          </p:cNvSpPr>
          <p:nvPr/>
        </p:nvSpPr>
        <p:spPr>
          <a:xfrm>
            <a:off x="-2" y="2254928"/>
            <a:ext cx="9143999" cy="2094077"/>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err="1">
                <a:ln>
                  <a:noFill/>
                </a:ln>
                <a:solidFill>
                  <a:prstClr val="black"/>
                </a:solidFill>
                <a:effectLst/>
                <a:uLnTx/>
                <a:uFillTx/>
                <a:latin typeface="Century Gothic" panose="020B0502020202020204"/>
                <a:ea typeface="+mn-ea"/>
                <a:cs typeface="+mn-cs"/>
              </a:rPr>
              <a:t>Bridg</a:t>
            </a:r>
            <a:r>
              <a:rPr lang="en-US" dirty="0">
                <a:solidFill>
                  <a:prstClr val="black"/>
                </a:solidFill>
                <a:latin typeface="Century Gothic" panose="020B0502020202020204"/>
              </a:rPr>
              <a:t>e Work</a:t>
            </a: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a:t>
            </a:r>
          </a:p>
          <a:p>
            <a:pPr marL="803275" lvl="2"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Replacement of bridge wingwalls and piles required by SHA inspection</a:t>
            </a:r>
          </a:p>
          <a:p>
            <a:pPr marL="803275" lvl="2"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Total cost:  $149,500</a:t>
            </a:r>
          </a:p>
          <a:p>
            <a:pPr marL="803275" lvl="2"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Approved by Board at the September 30, 2023 Meeting</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pic>
        <p:nvPicPr>
          <p:cNvPr id="1026" name="Picture 2">
            <a:extLst>
              <a:ext uri="{FF2B5EF4-FFF2-40B4-BE49-F238E27FC236}">
                <a16:creationId xmlns:a16="http://schemas.microsoft.com/office/drawing/2014/main" id="{14FF4CDF-2EA4-138E-32C4-B32BF810E4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766350"/>
            <a:ext cx="4065973" cy="2710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D96165C-29E8-953F-5505-D268BB790D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8024" y="3766350"/>
            <a:ext cx="4065975" cy="271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199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C3B87DF-0E32-156D-3219-47690AC184EC}"/>
              </a:ext>
            </a:extLst>
          </p:cNvPr>
          <p:cNvSpPr>
            <a:spLocks noGrp="1"/>
          </p:cNvSpPr>
          <p:nvPr>
            <p:ph type="title"/>
          </p:nvPr>
        </p:nvSpPr>
        <p:spPr>
          <a:xfrm>
            <a:off x="429370" y="1036155"/>
            <a:ext cx="8285260" cy="1075811"/>
          </a:xfrm>
        </p:spPr>
        <p:txBody>
          <a:bodyPr vert="horz" lIns="68580" tIns="34290" rIns="68580" bIns="34290" rtlCol="0" anchor="b">
            <a:normAutofit/>
          </a:bodyPr>
          <a:lstStyle/>
          <a:p>
            <a:r>
              <a:rPr lang="en-US" sz="3450" dirty="0"/>
              <a:t>Ocean Pines Community Pedestrian &amp; Bike Safety &amp; Access Workgroup </a:t>
            </a:r>
          </a:p>
        </p:txBody>
      </p:sp>
      <p:sp>
        <p:nvSpPr>
          <p:cNvPr id="17"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70" y="2183032"/>
            <a:ext cx="8229600" cy="13716"/>
          </a:xfrm>
          <a:custGeom>
            <a:avLst/>
            <a:gdLst>
              <a:gd name="connsiteX0" fmla="*/ 0 w 8229600"/>
              <a:gd name="connsiteY0" fmla="*/ 0 h 13716"/>
              <a:gd name="connsiteX1" fmla="*/ 521208 w 8229600"/>
              <a:gd name="connsiteY1" fmla="*/ 0 h 13716"/>
              <a:gd name="connsiteX2" fmla="*/ 1371600 w 8229600"/>
              <a:gd name="connsiteY2" fmla="*/ 0 h 13716"/>
              <a:gd name="connsiteX3" fmla="*/ 2221992 w 8229600"/>
              <a:gd name="connsiteY3" fmla="*/ 0 h 13716"/>
              <a:gd name="connsiteX4" fmla="*/ 3072384 w 8229600"/>
              <a:gd name="connsiteY4" fmla="*/ 0 h 13716"/>
              <a:gd name="connsiteX5" fmla="*/ 3511296 w 8229600"/>
              <a:gd name="connsiteY5" fmla="*/ 0 h 13716"/>
              <a:gd name="connsiteX6" fmla="*/ 4114800 w 8229600"/>
              <a:gd name="connsiteY6" fmla="*/ 0 h 13716"/>
              <a:gd name="connsiteX7" fmla="*/ 4553712 w 8229600"/>
              <a:gd name="connsiteY7" fmla="*/ 0 h 13716"/>
              <a:gd name="connsiteX8" fmla="*/ 5239512 w 8229600"/>
              <a:gd name="connsiteY8" fmla="*/ 0 h 13716"/>
              <a:gd name="connsiteX9" fmla="*/ 5843016 w 8229600"/>
              <a:gd name="connsiteY9" fmla="*/ 0 h 13716"/>
              <a:gd name="connsiteX10" fmla="*/ 6611112 w 8229600"/>
              <a:gd name="connsiteY10" fmla="*/ 0 h 13716"/>
              <a:gd name="connsiteX11" fmla="*/ 7461504 w 8229600"/>
              <a:gd name="connsiteY11" fmla="*/ 0 h 13716"/>
              <a:gd name="connsiteX12" fmla="*/ 8229600 w 8229600"/>
              <a:gd name="connsiteY12" fmla="*/ 0 h 13716"/>
              <a:gd name="connsiteX13" fmla="*/ 8229600 w 8229600"/>
              <a:gd name="connsiteY13" fmla="*/ 13716 h 13716"/>
              <a:gd name="connsiteX14" fmla="*/ 7461504 w 8229600"/>
              <a:gd name="connsiteY14" fmla="*/ 13716 h 13716"/>
              <a:gd name="connsiteX15" fmla="*/ 6940296 w 8229600"/>
              <a:gd name="connsiteY15" fmla="*/ 13716 h 13716"/>
              <a:gd name="connsiteX16" fmla="*/ 6419088 w 8229600"/>
              <a:gd name="connsiteY16" fmla="*/ 13716 h 13716"/>
              <a:gd name="connsiteX17" fmla="*/ 5650992 w 8229600"/>
              <a:gd name="connsiteY17" fmla="*/ 13716 h 13716"/>
              <a:gd name="connsiteX18" fmla="*/ 5129784 w 8229600"/>
              <a:gd name="connsiteY18" fmla="*/ 13716 h 13716"/>
              <a:gd name="connsiteX19" fmla="*/ 4690872 w 8229600"/>
              <a:gd name="connsiteY19" fmla="*/ 13716 h 13716"/>
              <a:gd name="connsiteX20" fmla="*/ 4087368 w 8229600"/>
              <a:gd name="connsiteY20" fmla="*/ 13716 h 13716"/>
              <a:gd name="connsiteX21" fmla="*/ 3401568 w 8229600"/>
              <a:gd name="connsiteY21" fmla="*/ 13716 h 13716"/>
              <a:gd name="connsiteX22" fmla="*/ 2798064 w 8229600"/>
              <a:gd name="connsiteY22" fmla="*/ 13716 h 13716"/>
              <a:gd name="connsiteX23" fmla="*/ 2276856 w 8229600"/>
              <a:gd name="connsiteY23" fmla="*/ 13716 h 13716"/>
              <a:gd name="connsiteX24" fmla="*/ 1426464 w 8229600"/>
              <a:gd name="connsiteY24" fmla="*/ 13716 h 13716"/>
              <a:gd name="connsiteX25" fmla="*/ 740664 w 8229600"/>
              <a:gd name="connsiteY25" fmla="*/ 13716 h 13716"/>
              <a:gd name="connsiteX26" fmla="*/ 0 w 8229600"/>
              <a:gd name="connsiteY26" fmla="*/ 13716 h 13716"/>
              <a:gd name="connsiteX27" fmla="*/ 0 w 8229600"/>
              <a:gd name="connsiteY27"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3716"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169" y="6566"/>
                  <a:pt x="8229218" y="9895"/>
                  <a:pt x="8229600" y="13716"/>
                </a:cubicBezTo>
                <a:cubicBezTo>
                  <a:pt x="7940706" y="-13865"/>
                  <a:pt x="7792584" y="-20581"/>
                  <a:pt x="7461504" y="13716"/>
                </a:cubicBezTo>
                <a:cubicBezTo>
                  <a:pt x="7130424" y="48013"/>
                  <a:pt x="7080072" y="39273"/>
                  <a:pt x="6940296" y="13716"/>
                </a:cubicBezTo>
                <a:cubicBezTo>
                  <a:pt x="6800520" y="-11841"/>
                  <a:pt x="6672872" y="22099"/>
                  <a:pt x="6419088" y="13716"/>
                </a:cubicBezTo>
                <a:cubicBezTo>
                  <a:pt x="6165304" y="5333"/>
                  <a:pt x="5869721" y="415"/>
                  <a:pt x="5650992" y="13716"/>
                </a:cubicBezTo>
                <a:cubicBezTo>
                  <a:pt x="5432263" y="27017"/>
                  <a:pt x="5308310" y="-1549"/>
                  <a:pt x="5129784" y="13716"/>
                </a:cubicBezTo>
                <a:cubicBezTo>
                  <a:pt x="4951258" y="28981"/>
                  <a:pt x="4799696" y="10785"/>
                  <a:pt x="4690872" y="13716"/>
                </a:cubicBezTo>
                <a:cubicBezTo>
                  <a:pt x="4582048" y="16647"/>
                  <a:pt x="4311124" y="-12408"/>
                  <a:pt x="4087368" y="13716"/>
                </a:cubicBezTo>
                <a:cubicBezTo>
                  <a:pt x="3863612" y="39840"/>
                  <a:pt x="3730288" y="8802"/>
                  <a:pt x="3401568" y="13716"/>
                </a:cubicBezTo>
                <a:cubicBezTo>
                  <a:pt x="3072848" y="18630"/>
                  <a:pt x="3020684" y="27853"/>
                  <a:pt x="2798064" y="13716"/>
                </a:cubicBezTo>
                <a:cubicBezTo>
                  <a:pt x="2575444" y="-421"/>
                  <a:pt x="2440915" y="-11924"/>
                  <a:pt x="2276856" y="13716"/>
                </a:cubicBezTo>
                <a:cubicBezTo>
                  <a:pt x="2112797" y="39356"/>
                  <a:pt x="1726502" y="-14132"/>
                  <a:pt x="1426464" y="13716"/>
                </a:cubicBezTo>
                <a:cubicBezTo>
                  <a:pt x="1126426" y="41564"/>
                  <a:pt x="992925" y="16444"/>
                  <a:pt x="740664" y="13716"/>
                </a:cubicBezTo>
                <a:cubicBezTo>
                  <a:pt x="488403" y="10988"/>
                  <a:pt x="195650" y="-20633"/>
                  <a:pt x="0" y="13716"/>
                </a:cubicBezTo>
                <a:cubicBezTo>
                  <a:pt x="120" y="8944"/>
                  <a:pt x="-32" y="6034"/>
                  <a:pt x="0" y="0"/>
                </a:cubicBezTo>
                <a:close/>
              </a:path>
              <a:path w="8229600" h="13716"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365" y="6754"/>
                  <a:pt x="8229865" y="9234"/>
                  <a:pt x="8229600" y="13716"/>
                </a:cubicBezTo>
                <a:cubicBezTo>
                  <a:pt x="8075287" y="30482"/>
                  <a:pt x="7821366" y="17278"/>
                  <a:pt x="7626096" y="13716"/>
                </a:cubicBezTo>
                <a:cubicBezTo>
                  <a:pt x="7430826" y="10154"/>
                  <a:pt x="7320004" y="-14241"/>
                  <a:pt x="7022592" y="13716"/>
                </a:cubicBezTo>
                <a:cubicBezTo>
                  <a:pt x="6725180" y="41673"/>
                  <a:pt x="6348804" y="-18597"/>
                  <a:pt x="6172200" y="13716"/>
                </a:cubicBezTo>
                <a:cubicBezTo>
                  <a:pt x="5995596" y="46029"/>
                  <a:pt x="5788102" y="18318"/>
                  <a:pt x="5650992" y="13716"/>
                </a:cubicBezTo>
                <a:cubicBezTo>
                  <a:pt x="5513882" y="9114"/>
                  <a:pt x="5198399" y="24549"/>
                  <a:pt x="4882896" y="13716"/>
                </a:cubicBezTo>
                <a:cubicBezTo>
                  <a:pt x="4567393" y="2883"/>
                  <a:pt x="4557008" y="22393"/>
                  <a:pt x="4443984" y="13716"/>
                </a:cubicBezTo>
                <a:cubicBezTo>
                  <a:pt x="4330960" y="5039"/>
                  <a:pt x="4061674" y="24319"/>
                  <a:pt x="3758184" y="13716"/>
                </a:cubicBezTo>
                <a:cubicBezTo>
                  <a:pt x="3454694" y="3113"/>
                  <a:pt x="3380392" y="14547"/>
                  <a:pt x="3236976" y="13716"/>
                </a:cubicBezTo>
                <a:cubicBezTo>
                  <a:pt x="3093560" y="12885"/>
                  <a:pt x="2632116" y="33035"/>
                  <a:pt x="2386584" y="13716"/>
                </a:cubicBezTo>
                <a:cubicBezTo>
                  <a:pt x="2141052" y="-5603"/>
                  <a:pt x="2110884" y="24205"/>
                  <a:pt x="1947672" y="13716"/>
                </a:cubicBezTo>
                <a:cubicBezTo>
                  <a:pt x="1784460" y="3227"/>
                  <a:pt x="1535467" y="-4111"/>
                  <a:pt x="1261872" y="13716"/>
                </a:cubicBezTo>
                <a:cubicBezTo>
                  <a:pt x="988277" y="31543"/>
                  <a:pt x="1021096" y="5803"/>
                  <a:pt x="822960" y="13716"/>
                </a:cubicBezTo>
                <a:cubicBezTo>
                  <a:pt x="624824" y="21629"/>
                  <a:pt x="298309" y="-3289"/>
                  <a:pt x="0" y="13716"/>
                </a:cubicBezTo>
                <a:cubicBezTo>
                  <a:pt x="52" y="10594"/>
                  <a:pt x="386" y="5364"/>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descr="A yellow sign with black text&#10;&#10;Description automatically generated">
            <a:extLst>
              <a:ext uri="{FF2B5EF4-FFF2-40B4-BE49-F238E27FC236}">
                <a16:creationId xmlns:a16="http://schemas.microsoft.com/office/drawing/2014/main" id="{F55BA6CC-E74E-D925-0829-CEAEF0A1761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48" r="4252"/>
          <a:stretch/>
        </p:blipFill>
        <p:spPr>
          <a:xfrm>
            <a:off x="7983064" y="1045358"/>
            <a:ext cx="1024118" cy="1086494"/>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6" name="Text Placeholder 5">
            <a:extLst>
              <a:ext uri="{FF2B5EF4-FFF2-40B4-BE49-F238E27FC236}">
                <a16:creationId xmlns:a16="http://schemas.microsoft.com/office/drawing/2014/main" id="{3927D840-4F2C-256D-23B0-F2B04F1840F7}"/>
              </a:ext>
            </a:extLst>
          </p:cNvPr>
          <p:cNvSpPr>
            <a:spLocks noGrp="1"/>
          </p:cNvSpPr>
          <p:nvPr>
            <p:ph type="body" sz="half" idx="2"/>
          </p:nvPr>
        </p:nvSpPr>
        <p:spPr>
          <a:xfrm>
            <a:off x="3559588" y="2290870"/>
            <a:ext cx="5464534" cy="4201370"/>
          </a:xfrm>
        </p:spPr>
        <p:txBody>
          <a:bodyPr vert="horz" lIns="68580" tIns="34290" rIns="68580" bIns="34290" rtlCol="0" anchor="t">
            <a:normAutofit/>
          </a:bodyPr>
          <a:lstStyle/>
          <a:p>
            <a:pPr indent="-171450">
              <a:buFont typeface="Arial" panose="020B0604020202020204" pitchFamily="34" charset="0"/>
              <a:buChar char="•"/>
            </a:pPr>
            <a:r>
              <a:rPr lang="en-US" sz="1650" dirty="0"/>
              <a:t>Goal – Identify ways to improve safety and accessibility for people to walk, bike, and roll in and around Ocean Pines.       	</a:t>
            </a:r>
            <a:r>
              <a:rPr lang="en-US" sz="1650" i="1" dirty="0">
                <a:solidFill>
                  <a:srgbClr val="FF0000"/>
                </a:solidFill>
              </a:rPr>
              <a:t>MD VISION ZERO – CRASHES are NO ACCIDENT</a:t>
            </a:r>
          </a:p>
          <a:p>
            <a:pPr indent="-171450">
              <a:buFont typeface="Arial" panose="020B0604020202020204" pitchFamily="34" charset="0"/>
              <a:buChar char="•"/>
            </a:pPr>
            <a:r>
              <a:rPr lang="en-US" sz="1650" dirty="0"/>
              <a:t>Data and research show most crashes are caused by human error and road design flaws and can be prevented      	         	</a:t>
            </a:r>
            <a:r>
              <a:rPr lang="en-US" sz="1650" i="1" dirty="0">
                <a:solidFill>
                  <a:srgbClr val="FF0000"/>
                </a:solidFill>
              </a:rPr>
              <a:t>by the 3 Es - Education, Engineering, Enforcement </a:t>
            </a:r>
          </a:p>
          <a:p>
            <a:pPr indent="-171450">
              <a:buFont typeface="Arial" panose="020B0604020202020204" pitchFamily="34" charset="0"/>
              <a:buChar char="•"/>
            </a:pPr>
            <a:r>
              <a:rPr lang="en-US" sz="1650" dirty="0"/>
              <a:t>Communities around the state with bike and pedestrian plans have obtained state grants and technical assistance.</a:t>
            </a:r>
          </a:p>
          <a:p>
            <a:pPr indent="-171450">
              <a:buFont typeface="Arial" panose="020B0604020202020204" pitchFamily="34" charset="0"/>
              <a:buChar char="•"/>
            </a:pPr>
            <a:r>
              <a:rPr lang="en-US" sz="1650" dirty="0"/>
              <a:t>Worcester County Trails &amp; Greenway Project is seeking input for trails and paths to connect communities. </a:t>
            </a:r>
          </a:p>
          <a:p>
            <a:pPr indent="-171450">
              <a:buFont typeface="Arial" panose="020B0604020202020204" pitchFamily="34" charset="0"/>
              <a:buChar char="•"/>
            </a:pPr>
            <a:r>
              <a:rPr lang="en-US" sz="1650" dirty="0"/>
              <a:t>Workgroup includes representatives of Ocean Pines Chamber of Commerce, residents, public safety and public works and will engage SHA District 1 &amp; Worcester County.</a:t>
            </a:r>
          </a:p>
          <a:p>
            <a:pPr indent="-171450">
              <a:buFont typeface="Arial" panose="020B0604020202020204" pitchFamily="34" charset="0"/>
              <a:buChar char="•"/>
            </a:pPr>
            <a:r>
              <a:rPr lang="en-US" sz="1650" dirty="0"/>
              <a:t>Introduced at Ocean Pines Association  Board meeting in October 2023</a:t>
            </a:r>
          </a:p>
          <a:p>
            <a:pPr indent="-171450">
              <a:buFont typeface="Arial" panose="020B0604020202020204" pitchFamily="34" charset="0"/>
              <a:buChar char="•"/>
            </a:pPr>
            <a:endParaRPr lang="en-US" sz="1650" dirty="0"/>
          </a:p>
          <a:p>
            <a:pPr indent="-171450">
              <a:buFont typeface="Arial" panose="020B0604020202020204" pitchFamily="34" charset="0"/>
              <a:buChar char="•"/>
            </a:pPr>
            <a:endParaRPr lang="en-US" sz="1650" dirty="0"/>
          </a:p>
          <a:p>
            <a:endParaRPr lang="en-US" sz="1650" dirty="0"/>
          </a:p>
        </p:txBody>
      </p:sp>
      <p:pic>
        <p:nvPicPr>
          <p:cNvPr id="18" name="Picture 17" descr="A map with a line going through it&#10;&#10;Description automatically generated with medium confidence">
            <a:extLst>
              <a:ext uri="{FF2B5EF4-FFF2-40B4-BE49-F238E27FC236}">
                <a16:creationId xmlns:a16="http://schemas.microsoft.com/office/drawing/2014/main" id="{00BEED40-64B7-6602-E2D9-258344BDD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79" y="4429423"/>
            <a:ext cx="3439709" cy="1471298"/>
          </a:xfrm>
          <a:prstGeom prst="rect">
            <a:avLst/>
          </a:prstGeom>
        </p:spPr>
      </p:pic>
      <p:grpSp>
        <p:nvGrpSpPr>
          <p:cNvPr id="2" name="Group 1">
            <a:extLst>
              <a:ext uri="{FF2B5EF4-FFF2-40B4-BE49-F238E27FC236}">
                <a16:creationId xmlns:a16="http://schemas.microsoft.com/office/drawing/2014/main" id="{3C975712-5FEA-5D75-9C29-F72DD5594FE8}"/>
              </a:ext>
            </a:extLst>
          </p:cNvPr>
          <p:cNvGrpSpPr/>
          <p:nvPr/>
        </p:nvGrpSpPr>
        <p:grpSpPr>
          <a:xfrm>
            <a:off x="646869" y="2321925"/>
            <a:ext cx="2268137" cy="2022716"/>
            <a:chOff x="646869" y="2321925"/>
            <a:chExt cx="2268137" cy="2022716"/>
          </a:xfrm>
        </p:grpSpPr>
        <p:pic>
          <p:nvPicPr>
            <p:cNvPr id="14" name="Picture 13" descr="A map of a city&#10;&#10;Description automatically generated">
              <a:extLst>
                <a:ext uri="{FF2B5EF4-FFF2-40B4-BE49-F238E27FC236}">
                  <a16:creationId xmlns:a16="http://schemas.microsoft.com/office/drawing/2014/main" id="{EF001098-C8BE-8A13-68AB-E0B347A99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461" y="2321925"/>
              <a:ext cx="2150545" cy="2022716"/>
            </a:xfrm>
            <a:prstGeom prst="rect">
              <a:avLst/>
            </a:prstGeom>
          </p:spPr>
        </p:pic>
        <p:sp>
          <p:nvSpPr>
            <p:cNvPr id="19" name="TextBox 18">
              <a:extLst>
                <a:ext uri="{FF2B5EF4-FFF2-40B4-BE49-F238E27FC236}">
                  <a16:creationId xmlns:a16="http://schemas.microsoft.com/office/drawing/2014/main" id="{099E794B-E518-48C6-46F6-6C721867B78E}"/>
                </a:ext>
              </a:extLst>
            </p:cNvPr>
            <p:cNvSpPr txBox="1"/>
            <p:nvPr/>
          </p:nvSpPr>
          <p:spPr>
            <a:xfrm>
              <a:off x="646869" y="2401991"/>
              <a:ext cx="979715" cy="323165"/>
            </a:xfrm>
            <a:prstGeom prst="rect">
              <a:avLst/>
            </a:prstGeom>
            <a:solidFill>
              <a:srgbClr val="FFC000"/>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Problem</a:t>
              </a:r>
            </a:p>
          </p:txBody>
        </p:sp>
      </p:grpSp>
      <p:sp>
        <p:nvSpPr>
          <p:cNvPr id="20" name="TextBox 19">
            <a:extLst>
              <a:ext uri="{FF2B5EF4-FFF2-40B4-BE49-F238E27FC236}">
                <a16:creationId xmlns:a16="http://schemas.microsoft.com/office/drawing/2014/main" id="{63840AF8-BFE2-4C74-E5DF-BCFC95EEE83D}"/>
              </a:ext>
            </a:extLst>
          </p:cNvPr>
          <p:cNvSpPr txBox="1"/>
          <p:nvPr/>
        </p:nvSpPr>
        <p:spPr>
          <a:xfrm>
            <a:off x="1935291" y="4635765"/>
            <a:ext cx="1395737" cy="323165"/>
          </a:xfrm>
          <a:prstGeom prst="rect">
            <a:avLst/>
          </a:prstGeom>
          <a:solidFill>
            <a:srgbClr val="FFC000"/>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Opportunity</a:t>
            </a:r>
          </a:p>
        </p:txBody>
      </p:sp>
    </p:spTree>
    <p:extLst>
      <p:ext uri="{BB962C8B-B14F-4D97-AF65-F5344CB8AC3E}">
        <p14:creationId xmlns:p14="http://schemas.microsoft.com/office/powerpoint/2010/main" val="4006920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A10D62-6B85-387C-57F7-4DBFC70C38D2}"/>
              </a:ext>
            </a:extLst>
          </p:cNvPr>
          <p:cNvSpPr>
            <a:spLocks noGrp="1"/>
          </p:cNvSpPr>
          <p:nvPr>
            <p:ph type="title"/>
          </p:nvPr>
        </p:nvSpPr>
        <p:spPr>
          <a:xfrm>
            <a:off x="187287" y="273050"/>
            <a:ext cx="8499513" cy="869950"/>
          </a:xfrm>
        </p:spPr>
        <p:txBody>
          <a:bodyPr anchor="ctr">
            <a:normAutofit fontScale="90000"/>
          </a:bodyPr>
          <a:lstStyle/>
          <a:p>
            <a:r>
              <a:rPr lang="en-US" dirty="0"/>
              <a:t>Bike/Ped Safety and Access Activities</a:t>
            </a:r>
          </a:p>
        </p:txBody>
      </p:sp>
      <p:sp>
        <p:nvSpPr>
          <p:cNvPr id="4" name="Slide Number Placeholder 3">
            <a:extLst>
              <a:ext uri="{FF2B5EF4-FFF2-40B4-BE49-F238E27FC236}">
                <a16:creationId xmlns:a16="http://schemas.microsoft.com/office/drawing/2014/main" id="{4E8DCB8C-17AD-FDCD-444D-066DDB416383}"/>
              </a:ext>
            </a:extLst>
          </p:cNvPr>
          <p:cNvSpPr>
            <a:spLocks noGrp="1"/>
          </p:cNvSpPr>
          <p:nvPr>
            <p:ph type="sldNum" sz="quarter" idx="12"/>
          </p:nvPr>
        </p:nvSpPr>
        <p:spPr>
          <a:xfrm>
            <a:off x="0" y="1272222"/>
            <a:ext cx="533400" cy="244476"/>
          </a:xfrm>
        </p:spPr>
        <p:txBody>
          <a:bodyPr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A48ADEB4-F0AA-46A2-8657-545FCEDA6F3D}" type="slidenum">
              <a:rPr kumimoji="0" lang="en-US" sz="11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90000"/>
                </a:lnSpc>
                <a:spcBef>
                  <a:spcPts val="0"/>
                </a:spcBef>
                <a:spcAft>
                  <a:spcPts val="600"/>
                </a:spcAft>
                <a:buClrTx/>
                <a:buSzTx/>
                <a:buFontTx/>
                <a:buNone/>
                <a:tabLst/>
                <a:defRPr/>
              </a:pPr>
              <a:t>31</a:t>
            </a:fld>
            <a:endParaRPr kumimoji="0" lang="en-US" sz="1100" b="1" i="0" u="none" strike="noStrike" kern="1200" cap="none" spc="0" normalizeH="0" baseline="0" noProof="0">
              <a:ln>
                <a:noFill/>
              </a:ln>
              <a:solidFill>
                <a:srgbClr val="FFFFFF"/>
              </a:solidFill>
              <a:effectLst/>
              <a:uLnTx/>
              <a:uFillTx/>
              <a:latin typeface="Tw Cen MT"/>
              <a:ea typeface="+mn-ea"/>
              <a:cs typeface="+mn-cs"/>
            </a:endParaRPr>
          </a:p>
        </p:txBody>
      </p:sp>
      <p:sp>
        <p:nvSpPr>
          <p:cNvPr id="2" name="TextBox 1">
            <a:extLst>
              <a:ext uri="{FF2B5EF4-FFF2-40B4-BE49-F238E27FC236}">
                <a16:creationId xmlns:a16="http://schemas.microsoft.com/office/drawing/2014/main" id="{121AD082-E636-F2BC-9CA9-5DB5A78CCA47}"/>
              </a:ext>
            </a:extLst>
          </p:cNvPr>
          <p:cNvSpPr txBox="1"/>
          <p:nvPr/>
        </p:nvSpPr>
        <p:spPr>
          <a:xfrm>
            <a:off x="187286" y="1662908"/>
            <a:ext cx="8499514"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NOVEMBER </a:t>
            </a:r>
            <a:r>
              <a:rPr kumimoji="0" lang="en-US" sz="1800" b="0" i="0" u="none" strike="noStrike" kern="1200" cap="none" spc="0" normalizeH="0" baseline="0" noProof="0" dirty="0">
                <a:ln>
                  <a:noFill/>
                </a:ln>
                <a:solidFill>
                  <a:prstClr val="black"/>
                </a:solidFill>
                <a:effectLst/>
                <a:uLnTx/>
                <a:uFillTx/>
                <a:latin typeface="Tw Cen MT"/>
                <a:ea typeface="+mn-ea"/>
                <a:cs typeface="+mn-cs"/>
              </a:rPr>
              <a:t>– Identified issues and opportunities, other interested parties. Walked trails with GM John Viola and </a:t>
            </a:r>
            <a:r>
              <a:rPr kumimoji="0" lang="en-US" sz="1800" b="0" i="0" u="none" strike="noStrike" kern="1200" cap="none" spc="0" normalizeH="0" baseline="0" noProof="0" dirty="0" err="1">
                <a:ln>
                  <a:noFill/>
                </a:ln>
                <a:solidFill>
                  <a:prstClr val="black"/>
                </a:solidFill>
                <a:effectLst/>
                <a:uLnTx/>
                <a:uFillTx/>
                <a:latin typeface="Tw Cen MT"/>
                <a:ea typeface="+mn-ea"/>
                <a:cs typeface="+mn-cs"/>
              </a:rPr>
              <a:t>Nobie</a:t>
            </a:r>
            <a:r>
              <a:rPr kumimoji="0" lang="en-US" sz="1800" b="0" i="0" u="none" strike="noStrike" kern="1200" cap="none" spc="0" normalizeH="0" baseline="0" noProof="0" dirty="0">
                <a:ln>
                  <a:noFill/>
                </a:ln>
                <a:solidFill>
                  <a:prstClr val="black"/>
                </a:solidFill>
                <a:effectLst/>
                <a:uLnTx/>
                <a:uFillTx/>
                <a:latin typeface="Tw Cen MT"/>
                <a:ea typeface="+mn-ea"/>
                <a:cs typeface="+mn-cs"/>
              </a:rPr>
              <a:t> </a:t>
            </a:r>
            <a:r>
              <a:rPr kumimoji="0" lang="en-US" sz="1800" b="0" i="0" u="none" strike="noStrike" kern="1200" cap="none" spc="0" normalizeH="0" baseline="0" noProof="0" dirty="0" err="1">
                <a:ln>
                  <a:noFill/>
                </a:ln>
                <a:solidFill>
                  <a:prstClr val="black"/>
                </a:solidFill>
                <a:effectLst/>
                <a:uLnTx/>
                <a:uFillTx/>
                <a:latin typeface="Tw Cen MT"/>
                <a:ea typeface="+mn-ea"/>
                <a:cs typeface="+mn-cs"/>
              </a:rPr>
              <a:t>Violante</a:t>
            </a:r>
            <a:r>
              <a:rPr kumimoji="0" lang="en-US" sz="1800" b="0" i="0" u="none" strike="noStrike" kern="1200" cap="none" spc="0" normalizeH="0" baseline="0" noProof="0" dirty="0">
                <a:ln>
                  <a:noFill/>
                </a:ln>
                <a:solidFill>
                  <a:prstClr val="black"/>
                </a:solidFill>
                <a:effectLst/>
                <a:uLnTx/>
                <a:uFillTx/>
                <a:latin typeface="Tw Cen MT"/>
                <a:ea typeface="+mn-ea"/>
                <a:cs typeface="+mn-cs"/>
              </a:rPr>
              <a:t> to discuss needed safety improvements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DECEMBER/JANUARY </a:t>
            </a:r>
            <a:r>
              <a:rPr kumimoji="0" lang="en-US" sz="1800" b="0" i="0" u="none" strike="noStrike" kern="1200" cap="none" spc="0" normalizeH="0" baseline="0" noProof="0" dirty="0">
                <a:ln>
                  <a:noFill/>
                </a:ln>
                <a:solidFill>
                  <a:prstClr val="black"/>
                </a:solidFill>
                <a:effectLst/>
                <a:uLnTx/>
                <a:uFillTx/>
                <a:latin typeface="Tw Cen MT"/>
                <a:ea typeface="+mn-ea"/>
                <a:cs typeface="+mn-cs"/>
              </a:rPr>
              <a:t>and signs installed at Sherwood Trail Crossings.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PD monitors speed violations in various areas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FEBRUARY</a:t>
            </a:r>
            <a:r>
              <a:rPr kumimoji="0" lang="en-US" sz="1800" b="0" i="0" u="none" strike="noStrike" kern="1200" cap="none" spc="0" normalizeH="0" baseline="0" noProof="0" dirty="0">
                <a:ln>
                  <a:noFill/>
                </a:ln>
                <a:solidFill>
                  <a:prstClr val="black"/>
                </a:solidFill>
                <a:effectLst/>
                <a:uLnTx/>
                <a:uFillTx/>
                <a:latin typeface="Tw Cen MT"/>
                <a:ea typeface="+mn-ea"/>
                <a:cs typeface="+mn-cs"/>
              </a:rPr>
              <a:t> -Sidewalk and Crosswalk at 589 + Manklin Creek Rd completed </a:t>
            </a:r>
            <a:r>
              <a:rPr kumimoji="0" lang="en-US" sz="1800" b="0" i="1" u="none" strike="noStrike" kern="1200" cap="none" spc="0" normalizeH="0" baseline="0" noProof="0" dirty="0">
                <a:ln>
                  <a:noFill/>
                </a:ln>
                <a:solidFill>
                  <a:prstClr val="black"/>
                </a:solidFill>
                <a:effectLst/>
                <a:uLnTx/>
                <a:uFillTx/>
                <a:latin typeface="Tw Cen MT"/>
                <a:ea typeface="+mn-ea"/>
                <a:cs typeface="+mn-cs"/>
              </a:rPr>
              <a:t>after 10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MARCH</a:t>
            </a:r>
            <a:r>
              <a:rPr kumimoji="0" lang="en-US" sz="1800" b="0" i="0" u="none" strike="noStrike" kern="1200" cap="none" spc="0" normalizeH="0" baseline="0" noProof="0" dirty="0">
                <a:ln>
                  <a:noFill/>
                </a:ln>
                <a:solidFill>
                  <a:prstClr val="black"/>
                </a:solidFill>
                <a:effectLst/>
                <a:uLnTx/>
                <a:uFillTx/>
                <a:latin typeface="Tw Cen MT"/>
                <a:ea typeface="+mn-ea"/>
                <a:cs typeface="+mn-cs"/>
              </a:rPr>
              <a:t> –Reviewed and provided comments on County master plan for OP priorities. Planned OP Day activities and information gathering. Prepared and submitted 2 grants.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APRIL</a:t>
            </a:r>
            <a:r>
              <a:rPr kumimoji="0" lang="en-US" sz="1800" b="0" i="0" u="none" strike="noStrike" kern="1200" cap="none" spc="0" normalizeH="0" baseline="0" noProof="0" dirty="0">
                <a:ln>
                  <a:noFill/>
                </a:ln>
                <a:solidFill>
                  <a:prstClr val="black"/>
                </a:solidFill>
                <a:effectLst/>
                <a:uLnTx/>
                <a:uFillTx/>
                <a:latin typeface="Tw Cen MT"/>
                <a:ea typeface="+mn-ea"/>
                <a:cs typeface="+mn-cs"/>
              </a:rPr>
              <a:t> – Residents share concerns/priorities for bike/walk safety at Ocean Pines 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MAY</a:t>
            </a:r>
            <a:r>
              <a:rPr kumimoji="0" lang="en-US" sz="1800" b="0" i="0" u="none" strike="noStrike" kern="1200" cap="none" spc="0" normalizeH="0" baseline="0" noProof="0" dirty="0">
                <a:ln>
                  <a:noFill/>
                </a:ln>
                <a:solidFill>
                  <a:prstClr val="black"/>
                </a:solidFill>
                <a:effectLst/>
                <a:uLnTx/>
                <a:uFillTx/>
                <a:latin typeface="Tw Cen MT"/>
                <a:ea typeface="+mn-ea"/>
                <a:cs typeface="+mn-cs"/>
              </a:rPr>
              <a:t> - Maryland State Highway Office </a:t>
            </a:r>
            <a:r>
              <a:rPr kumimoji="0" lang="en-US" sz="1800" b="0" i="0" u="none" strike="noStrike" kern="1200" cap="none" spc="0" normalizeH="0" baseline="0" noProof="0" dirty="0">
                <a:ln>
                  <a:noFill/>
                </a:ln>
                <a:solidFill>
                  <a:srgbClr val="00B050"/>
                </a:solidFill>
                <a:effectLst/>
                <a:uLnTx/>
                <a:uFillTx/>
                <a:latin typeface="Tw Cen MT"/>
                <a:ea typeface="+mn-ea"/>
                <a:cs typeface="+mn-cs"/>
              </a:rPr>
              <a:t>awards OPPD grant </a:t>
            </a:r>
            <a:r>
              <a:rPr kumimoji="0" lang="en-US" sz="1800" b="0" i="0" u="none" strike="noStrike" kern="1200" cap="none" spc="0" normalizeH="0" baseline="0" noProof="0" dirty="0">
                <a:ln>
                  <a:noFill/>
                </a:ln>
                <a:solidFill>
                  <a:prstClr val="black"/>
                </a:solidFill>
                <a:effectLst/>
                <a:uLnTx/>
                <a:uFillTx/>
                <a:latin typeface="Tw Cen MT"/>
                <a:ea typeface="+mn-ea"/>
                <a:cs typeface="+mn-cs"/>
              </a:rPr>
              <a:t>to fund bike rodeo, e-bike safety course, lights, reflectors, safety guidelines to give out to employees and residents. Community Bike Ride held and participants share safety concerns, suggestions.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JUNE</a:t>
            </a:r>
            <a:r>
              <a:rPr kumimoji="0" lang="en-US" sz="1800" b="0" i="0" u="none" strike="noStrike" kern="1200" cap="none" spc="0" normalizeH="0" baseline="0" noProof="0" dirty="0">
                <a:ln>
                  <a:noFill/>
                </a:ln>
                <a:solidFill>
                  <a:prstClr val="black"/>
                </a:solidFill>
                <a:effectLst/>
                <a:uLnTx/>
                <a:uFillTx/>
                <a:latin typeface="Tw Cen MT"/>
                <a:ea typeface="+mn-ea"/>
                <a:cs typeface="+mn-cs"/>
              </a:rPr>
              <a:t> - Coastal Association of Realtors </a:t>
            </a:r>
            <a:r>
              <a:rPr kumimoji="0" lang="en-US" sz="1800" b="0" i="0" u="none" strike="noStrike" kern="1200" cap="none" spc="0" normalizeH="0" baseline="0" noProof="0" dirty="0">
                <a:ln>
                  <a:noFill/>
                </a:ln>
                <a:solidFill>
                  <a:srgbClr val="00B050"/>
                </a:solidFill>
                <a:effectLst/>
                <a:uLnTx/>
                <a:uFillTx/>
                <a:latin typeface="Tw Cen MT"/>
                <a:ea typeface="+mn-ea"/>
                <a:cs typeface="+mn-cs"/>
              </a:rPr>
              <a:t>awards grant for </a:t>
            </a:r>
            <a:r>
              <a:rPr kumimoji="0" lang="en-US" sz="1800" b="0" i="0" u="none" strike="noStrike" kern="1200" cap="none" spc="0" normalizeH="0" baseline="0" noProof="0" dirty="0">
                <a:ln>
                  <a:noFill/>
                </a:ln>
                <a:solidFill>
                  <a:prstClr val="black"/>
                </a:solidFill>
                <a:effectLst/>
                <a:uLnTx/>
                <a:uFillTx/>
                <a:latin typeface="Tw Cen MT"/>
                <a:ea typeface="+mn-ea"/>
                <a:cs typeface="+mn-cs"/>
              </a:rPr>
              <a:t>demonstration project to paint bike/ped stencils in colorful blocks along segments of heavily used roads in Ocean Pines.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w Cen MT"/>
                <a:ea typeface="+mn-ea"/>
                <a:cs typeface="+mn-cs"/>
              </a:rPr>
              <a:t>SUMMER</a:t>
            </a:r>
            <a:r>
              <a:rPr kumimoji="0" lang="en-US" sz="1800" b="0" i="0" u="none" strike="noStrike" kern="1200" cap="none" spc="0" normalizeH="0" baseline="0" noProof="0" dirty="0">
                <a:ln>
                  <a:noFill/>
                </a:ln>
                <a:solidFill>
                  <a:prstClr val="black"/>
                </a:solidFill>
                <a:effectLst/>
                <a:uLnTx/>
                <a:uFillTx/>
                <a:latin typeface="Tw Cen MT"/>
                <a:ea typeface="+mn-ea"/>
                <a:cs typeface="+mn-cs"/>
              </a:rPr>
              <a:t> – Distribute lights, reflectors, safety info to summer workers through Chamber and to residents at Farmers Markets and other events.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Tw Cen MT"/>
                <a:ea typeface="+mn-ea"/>
                <a:cs typeface="+mn-cs"/>
              </a:rPr>
              <a:t>FALL </a:t>
            </a:r>
            <a:r>
              <a:rPr kumimoji="0" lang="en-US" sz="1800" b="0" i="0" u="none" strike="noStrike" kern="1200" cap="none" spc="0" normalizeH="0" baseline="0" noProof="0" dirty="0">
                <a:ln>
                  <a:noFill/>
                </a:ln>
                <a:solidFill>
                  <a:prstClr val="black"/>
                </a:solidFill>
                <a:effectLst/>
                <a:uLnTx/>
                <a:uFillTx/>
                <a:latin typeface="Tw Cen MT"/>
                <a:ea typeface="+mn-ea"/>
                <a:cs typeface="+mn-cs"/>
              </a:rPr>
              <a:t>– Conduct Bike Rodeo and E-Bike Safety Education Course working with Ocean Pines Recreation and Police Departments.  Plan Demonstration Project to Mark Bike/Ped Lanes.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3710954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A10D62-6B85-387C-57F7-4DBFC70C38D2}"/>
              </a:ext>
            </a:extLst>
          </p:cNvPr>
          <p:cNvSpPr>
            <a:spLocks noGrp="1"/>
          </p:cNvSpPr>
          <p:nvPr>
            <p:ph type="title"/>
          </p:nvPr>
        </p:nvSpPr>
        <p:spPr>
          <a:xfrm>
            <a:off x="278780" y="273050"/>
            <a:ext cx="8408020" cy="869950"/>
          </a:xfrm>
        </p:spPr>
        <p:txBody>
          <a:bodyPr anchor="ctr">
            <a:normAutofit/>
          </a:bodyPr>
          <a:lstStyle/>
          <a:p>
            <a:r>
              <a:rPr lang="en-US" dirty="0"/>
              <a:t> Work Group Member Contributions </a:t>
            </a:r>
          </a:p>
        </p:txBody>
      </p:sp>
      <p:sp>
        <p:nvSpPr>
          <p:cNvPr id="4" name="Slide Number Placeholder 3">
            <a:extLst>
              <a:ext uri="{FF2B5EF4-FFF2-40B4-BE49-F238E27FC236}">
                <a16:creationId xmlns:a16="http://schemas.microsoft.com/office/drawing/2014/main" id="{4E8DCB8C-17AD-FDCD-444D-066DDB416383}"/>
              </a:ext>
            </a:extLst>
          </p:cNvPr>
          <p:cNvSpPr>
            <a:spLocks noGrp="1"/>
          </p:cNvSpPr>
          <p:nvPr>
            <p:ph type="sldNum" sz="quarter" idx="12"/>
          </p:nvPr>
        </p:nvSpPr>
        <p:spPr>
          <a:xfrm>
            <a:off x="0" y="1272222"/>
            <a:ext cx="533400" cy="244476"/>
          </a:xfrm>
        </p:spPr>
        <p:txBody>
          <a:bodyPr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A48ADEB4-F0AA-46A2-8657-545FCEDA6F3D}" type="slidenum">
              <a:rPr kumimoji="0" lang="en-US" sz="11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90000"/>
                </a:lnSpc>
                <a:spcBef>
                  <a:spcPts val="0"/>
                </a:spcBef>
                <a:spcAft>
                  <a:spcPts val="600"/>
                </a:spcAft>
                <a:buClrTx/>
                <a:buSzTx/>
                <a:buFontTx/>
                <a:buNone/>
                <a:tabLst/>
                <a:defRPr/>
              </a:pPr>
              <a:t>32</a:t>
            </a:fld>
            <a:endParaRPr kumimoji="0" lang="en-US" sz="1100" b="1" i="0" u="none" strike="noStrike" kern="1200" cap="none" spc="0" normalizeH="0" baseline="0" noProof="0">
              <a:ln>
                <a:noFill/>
              </a:ln>
              <a:solidFill>
                <a:srgbClr val="FFFFFF"/>
              </a:solidFill>
              <a:effectLst/>
              <a:uLnTx/>
              <a:uFillTx/>
              <a:latin typeface="Tw Cen MT"/>
              <a:ea typeface="+mn-ea"/>
              <a:cs typeface="+mn-cs"/>
            </a:endParaRPr>
          </a:p>
        </p:txBody>
      </p:sp>
      <p:sp>
        <p:nvSpPr>
          <p:cNvPr id="17" name="Text Placeholder 3">
            <a:extLst>
              <a:ext uri="{FF2B5EF4-FFF2-40B4-BE49-F238E27FC236}">
                <a16:creationId xmlns:a16="http://schemas.microsoft.com/office/drawing/2014/main" id="{0FF61C6F-D87E-F30D-3AEB-4205BECE1F01}"/>
              </a:ext>
            </a:extLst>
          </p:cNvPr>
          <p:cNvSpPr>
            <a:spLocks noGrp="1"/>
          </p:cNvSpPr>
          <p:nvPr>
            <p:ph type="body" idx="2"/>
          </p:nvPr>
        </p:nvSpPr>
        <p:spPr>
          <a:xfrm>
            <a:off x="367990" y="1795749"/>
            <a:ext cx="8408020" cy="4572000"/>
          </a:xfrm>
          <a:noFill/>
        </p:spPr>
        <p:txBody>
          <a:bodyPr numCol="1">
            <a:normAutofit fontScale="47500" lnSpcReduction="20000"/>
          </a:bodyPr>
          <a:lstStyle/>
          <a:p>
            <a:pPr>
              <a:buClr>
                <a:schemeClr val="bg1"/>
              </a:buClr>
            </a:pPr>
            <a:r>
              <a:rPr lang="en-US" sz="2900" dirty="0">
                <a:solidFill>
                  <a:schemeClr val="tx1"/>
                </a:solidFill>
                <a:latin typeface="Arial" panose="020B0604020202020204" pitchFamily="34" charset="0"/>
                <a:cs typeface="Arial" panose="020B0604020202020204" pitchFamily="34" charset="0"/>
              </a:rPr>
              <a:t>Eddie Wells – Senior Director of Public Works and his team completed 5 new crosswalks and installed signs along Sherwood Trail. Built sidewalk connector to new Manklin/589 Crosswalk.</a:t>
            </a:r>
          </a:p>
          <a:p>
            <a:pPr>
              <a:buClr>
                <a:schemeClr val="bg1"/>
              </a:buClr>
            </a:pPr>
            <a:r>
              <a:rPr lang="en-US" sz="2900" dirty="0">
                <a:solidFill>
                  <a:schemeClr val="tx1"/>
                </a:solidFill>
                <a:latin typeface="Arial" panose="020B0604020202020204" pitchFamily="34" charset="0"/>
                <a:cs typeface="Arial" panose="020B0604020202020204" pitchFamily="34" charset="0"/>
              </a:rPr>
              <a:t>Chief Tim Robinson, Police Department helped prepare and submitted Maryland Highway Safety Grant to fund safety education and community outreach. Monitors &amp; reports traffic safety data. Coordinated with Public Works on sign and crosswalk placements.  </a:t>
            </a:r>
          </a:p>
          <a:p>
            <a:pPr>
              <a:buClr>
                <a:schemeClr val="bg1"/>
              </a:buClr>
            </a:pPr>
            <a:r>
              <a:rPr lang="en-US" sz="2900" dirty="0">
                <a:solidFill>
                  <a:schemeClr val="tx1"/>
                </a:solidFill>
                <a:latin typeface="Arial" panose="020B0604020202020204" pitchFamily="34" charset="0"/>
                <a:cs typeface="Arial" panose="020B0604020202020204" pitchFamily="34" charset="0"/>
              </a:rPr>
              <a:t>Dr Paul Rogers – MD State Fatality Review Team, reported bike/ped incident data. Requested and secured proposal from ALTA Engineers for bike/ped safety and access study for Ocean Pines.</a:t>
            </a:r>
          </a:p>
          <a:p>
            <a:pPr>
              <a:buClr>
                <a:schemeClr val="bg1"/>
              </a:buClr>
            </a:pPr>
            <a:r>
              <a:rPr lang="en-US" sz="2900" dirty="0">
                <a:solidFill>
                  <a:schemeClr val="tx1"/>
                </a:solidFill>
                <a:latin typeface="Arial" panose="020B0604020202020204" pitchFamily="34" charset="0"/>
                <a:cs typeface="Arial" panose="020B0604020202020204" pitchFamily="34" charset="0"/>
              </a:rPr>
              <a:t>Pam McGregor – Member OP Rec &amp; Park Advisory Committee led Community Bike Ride, working with schools and recreation department to plan bike rodeo. Set up &amp; staffed Ocean Pines Day display.</a:t>
            </a:r>
          </a:p>
          <a:p>
            <a:pPr>
              <a:buClr>
                <a:schemeClr val="bg1"/>
              </a:buClr>
            </a:pPr>
            <a:r>
              <a:rPr lang="en-US" sz="2900" dirty="0">
                <a:solidFill>
                  <a:schemeClr val="tx1"/>
                </a:solidFill>
                <a:latin typeface="Arial" panose="020B0604020202020204" pitchFamily="34" charset="0"/>
                <a:cs typeface="Arial" panose="020B0604020202020204" pitchFamily="34" charset="0"/>
              </a:rPr>
              <a:t>Mickey Lobb – Realtor and avid cyclist, provided property ownership info, secured Coastal Association of Realtors grant for best practice pilot project.  Will assist with Bike Safety Education. </a:t>
            </a:r>
          </a:p>
          <a:p>
            <a:pPr>
              <a:buClr>
                <a:schemeClr val="bg1"/>
              </a:buClr>
            </a:pPr>
            <a:r>
              <a:rPr lang="en-US" sz="2900" dirty="0">
                <a:solidFill>
                  <a:schemeClr val="tx1"/>
                </a:solidFill>
                <a:latin typeface="Arial" panose="020B0604020202020204" pitchFamily="34" charset="0"/>
                <a:cs typeface="Arial" panose="020B0604020202020204" pitchFamily="34" charset="0"/>
              </a:rPr>
              <a:t>Kerrie Bunting- Worcester Chamber of Commerce in Ocean Pines, hosted initial meetings. Provided business information and feedback and is assisting with employer outreach. </a:t>
            </a:r>
          </a:p>
          <a:p>
            <a:pPr>
              <a:buClr>
                <a:schemeClr val="bg1"/>
              </a:buClr>
            </a:pPr>
            <a:r>
              <a:rPr lang="en-US" sz="2900" dirty="0">
                <a:solidFill>
                  <a:schemeClr val="tx1"/>
                </a:solidFill>
                <a:latin typeface="Arial" panose="020B0604020202020204" pitchFamily="34" charset="0"/>
                <a:cs typeface="Arial" panose="020B0604020202020204" pitchFamily="34" charset="0"/>
              </a:rPr>
              <a:t>Patti Stevens – Chair, Worcester County Bike and Pedestrian Coalition prepared grant proposals, submitted comments on Trails Master Plan, nagged/nudged MDOT-SHA on 589 crosswalk.</a:t>
            </a:r>
            <a:endParaRPr lang="en-US" sz="2900" dirty="0"/>
          </a:p>
          <a:p>
            <a:pPr marL="285750" indent="-285750">
              <a:buClr>
                <a:schemeClr val="bg1"/>
              </a:buClr>
              <a:buFont typeface="Courier New" panose="02070309020205020404" pitchFamily="49" charset="0"/>
              <a:buChar char="o"/>
            </a:pPr>
            <a:endParaRPr lang="en-US" dirty="0"/>
          </a:p>
        </p:txBody>
      </p:sp>
    </p:spTree>
    <p:extLst>
      <p:ext uri="{BB962C8B-B14F-4D97-AF65-F5344CB8AC3E}">
        <p14:creationId xmlns:p14="http://schemas.microsoft.com/office/powerpoint/2010/main" val="2050540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886A5-EF46-E9EE-DC18-955DDB395BFE}"/>
              </a:ext>
            </a:extLst>
          </p:cNvPr>
          <p:cNvSpPr>
            <a:spLocks noGrp="1"/>
          </p:cNvSpPr>
          <p:nvPr>
            <p:ph type="title"/>
          </p:nvPr>
        </p:nvSpPr>
        <p:spPr>
          <a:xfrm>
            <a:off x="345440" y="273050"/>
            <a:ext cx="8341360" cy="869950"/>
          </a:xfrm>
        </p:spPr>
        <p:txBody>
          <a:bodyPr>
            <a:normAutofit fontScale="90000"/>
          </a:bodyPr>
          <a:lstStyle/>
          <a:p>
            <a:r>
              <a:rPr lang="en-US" dirty="0"/>
              <a:t>Worcester County Master Plan  Recommendations for Ocean Pines</a:t>
            </a:r>
          </a:p>
        </p:txBody>
      </p:sp>
      <p:sp>
        <p:nvSpPr>
          <p:cNvPr id="3" name="Slide Number Placeholder 2">
            <a:extLst>
              <a:ext uri="{FF2B5EF4-FFF2-40B4-BE49-F238E27FC236}">
                <a16:creationId xmlns:a16="http://schemas.microsoft.com/office/drawing/2014/main" id="{947AFD8C-497E-40A6-B9E0-6E395064DC5A}"/>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48ADEB4-F0AA-46A2-8657-545FCEDA6F3D}"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pic>
        <p:nvPicPr>
          <p:cNvPr id="7" name="Content Placeholder 6" descr="A map with different colored lines&#10;&#10;Description automatically generated">
            <a:extLst>
              <a:ext uri="{FF2B5EF4-FFF2-40B4-BE49-F238E27FC236}">
                <a16:creationId xmlns:a16="http://schemas.microsoft.com/office/drawing/2014/main" id="{F068448E-FB6D-0B1B-74BD-A64AEA04197C}"/>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064260" y="1666240"/>
            <a:ext cx="7777480" cy="3820160"/>
          </a:xfrm>
        </p:spPr>
      </p:pic>
      <p:sp>
        <p:nvSpPr>
          <p:cNvPr id="4" name="Text Placeholder 3">
            <a:extLst>
              <a:ext uri="{FF2B5EF4-FFF2-40B4-BE49-F238E27FC236}">
                <a16:creationId xmlns:a16="http://schemas.microsoft.com/office/drawing/2014/main" id="{C8A5F8BC-2A92-328C-FE25-5591A9094DBC}"/>
              </a:ext>
            </a:extLst>
          </p:cNvPr>
          <p:cNvSpPr>
            <a:spLocks noGrp="1"/>
          </p:cNvSpPr>
          <p:nvPr>
            <p:ph type="body" idx="2"/>
          </p:nvPr>
        </p:nvSpPr>
        <p:spPr>
          <a:xfrm>
            <a:off x="101600" y="1948498"/>
            <a:ext cx="3119120" cy="4726622"/>
          </a:xfrm>
        </p:spPr>
        <p:txBody>
          <a:bodyPr>
            <a:normAutofit/>
          </a:bodyPr>
          <a:lstStyle/>
          <a:p>
            <a:r>
              <a:rPr lang="en-US" sz="2000" u="sng" dirty="0"/>
              <a:t>SHORT TERM w/in 5 years</a:t>
            </a:r>
            <a:r>
              <a:rPr lang="en-US" sz="2000" dirty="0"/>
              <a:t>:</a:t>
            </a:r>
          </a:p>
          <a:p>
            <a:r>
              <a:rPr lang="en-US" sz="2000" dirty="0"/>
              <a:t> Route 589 </a:t>
            </a:r>
            <a:r>
              <a:rPr lang="en-US" sz="2000" dirty="0" err="1"/>
              <a:t>Sidepath</a:t>
            </a:r>
            <a:r>
              <a:rPr lang="en-US" sz="2000" dirty="0"/>
              <a:t> Trail, 10-12 ft wide, set back from Road w/ barrier</a:t>
            </a:r>
          </a:p>
          <a:p>
            <a:r>
              <a:rPr lang="en-US" sz="2000" dirty="0"/>
              <a:t>Ocean Parkway on road bike trail on existing shoulder, 6-7 ft wide</a:t>
            </a:r>
          </a:p>
          <a:p>
            <a:r>
              <a:rPr lang="en-US" sz="2000" dirty="0"/>
              <a:t>Yacht Club on road trail</a:t>
            </a:r>
          </a:p>
          <a:p>
            <a:r>
              <a:rPr lang="en-US" sz="2000" u="sng" dirty="0"/>
              <a:t>LONG TERM in 10+ years</a:t>
            </a:r>
          </a:p>
          <a:p>
            <a:r>
              <a:rPr lang="en-US" sz="2000" dirty="0"/>
              <a:t>Route 90 Side Path &amp; on road trail across the Bridge </a:t>
            </a:r>
          </a:p>
        </p:txBody>
      </p:sp>
      <p:sp>
        <p:nvSpPr>
          <p:cNvPr id="8" name="TextBox 7">
            <a:extLst>
              <a:ext uri="{FF2B5EF4-FFF2-40B4-BE49-F238E27FC236}">
                <a16:creationId xmlns:a16="http://schemas.microsoft.com/office/drawing/2014/main" id="{C21A4838-2A78-CF0A-FF64-665A847DCF24}"/>
              </a:ext>
            </a:extLst>
          </p:cNvPr>
          <p:cNvSpPr txBox="1"/>
          <p:nvPr/>
        </p:nvSpPr>
        <p:spPr>
          <a:xfrm>
            <a:off x="3423920" y="5648960"/>
            <a:ext cx="54178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Others Segments:   Route 611 Off Road Trail, Berlin to Snow Hill Side Path on RR Easement </a:t>
            </a:r>
          </a:p>
        </p:txBody>
      </p:sp>
    </p:spTree>
    <p:extLst>
      <p:ext uri="{BB962C8B-B14F-4D97-AF65-F5344CB8AC3E}">
        <p14:creationId xmlns:p14="http://schemas.microsoft.com/office/powerpoint/2010/main" val="878169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74EC9-EA51-53B3-8BB8-1C0C91961E92}"/>
              </a:ext>
            </a:extLst>
          </p:cNvPr>
          <p:cNvSpPr>
            <a:spLocks noGrp="1"/>
          </p:cNvSpPr>
          <p:nvPr>
            <p:ph type="title"/>
          </p:nvPr>
        </p:nvSpPr>
        <p:spPr/>
        <p:txBody>
          <a:bodyPr/>
          <a:lstStyle/>
          <a:p>
            <a:r>
              <a:rPr lang="en-US" dirty="0"/>
              <a:t>Suggested Feedback on Draft Plan</a:t>
            </a:r>
          </a:p>
        </p:txBody>
      </p:sp>
      <p:sp>
        <p:nvSpPr>
          <p:cNvPr id="3" name="Slide Number Placeholder 2">
            <a:extLst>
              <a:ext uri="{FF2B5EF4-FFF2-40B4-BE49-F238E27FC236}">
                <a16:creationId xmlns:a16="http://schemas.microsoft.com/office/drawing/2014/main" id="{CAEA590A-2164-CF22-4D93-0354FAF7EDA5}"/>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48ADEB4-F0AA-46A2-8657-545FCEDA6F3D}"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
        <p:nvSpPr>
          <p:cNvPr id="4" name="Content Placeholder 3">
            <a:extLst>
              <a:ext uri="{FF2B5EF4-FFF2-40B4-BE49-F238E27FC236}">
                <a16:creationId xmlns:a16="http://schemas.microsoft.com/office/drawing/2014/main" id="{02758ADD-A93D-8550-5EA2-A8CEA86A358E}"/>
              </a:ext>
            </a:extLst>
          </p:cNvPr>
          <p:cNvSpPr>
            <a:spLocks noGrp="1"/>
          </p:cNvSpPr>
          <p:nvPr>
            <p:ph sz="quarter" idx="1"/>
          </p:nvPr>
        </p:nvSpPr>
        <p:spPr/>
        <p:txBody>
          <a:bodyPr/>
          <a:lstStyle/>
          <a:p>
            <a:r>
              <a:rPr lang="en-US" dirty="0"/>
              <a:t>Prioritize 589 off-road trail in 3 phases:</a:t>
            </a:r>
          </a:p>
          <a:p>
            <a:pPr marL="365760" lvl="1" indent="0">
              <a:buNone/>
            </a:pPr>
            <a:r>
              <a:rPr lang="en-US" dirty="0"/>
              <a:t>1-  Connect South and North gates of Ocean Pines</a:t>
            </a:r>
          </a:p>
          <a:p>
            <a:pPr marL="365760" lvl="1" indent="0">
              <a:buNone/>
            </a:pPr>
            <a:r>
              <a:rPr lang="en-US" dirty="0"/>
              <a:t>2 – North gate to Schools &amp; </a:t>
            </a:r>
            <a:r>
              <a:rPr lang="en-US" dirty="0" err="1"/>
              <a:t>Showell</a:t>
            </a:r>
            <a:r>
              <a:rPr lang="en-US" dirty="0"/>
              <a:t> Park</a:t>
            </a:r>
          </a:p>
          <a:p>
            <a:pPr marL="365760" lvl="1" indent="0">
              <a:buNone/>
            </a:pPr>
            <a:r>
              <a:rPr lang="en-US" dirty="0"/>
              <a:t>3 - South gate to Grey’s Corner Rd  </a:t>
            </a:r>
          </a:p>
          <a:p>
            <a:r>
              <a:rPr lang="en-US" dirty="0"/>
              <a:t>Add Ocean Pines Beach Club as a priority destination in Ocean City</a:t>
            </a:r>
          </a:p>
          <a:p>
            <a:r>
              <a:rPr lang="en-US" dirty="0"/>
              <a:t>If/when Route 90 is redesigned and widened the bike/ped should be off road, separated path</a:t>
            </a:r>
          </a:p>
          <a:p>
            <a:r>
              <a:rPr lang="en-US" dirty="0"/>
              <a:t>Other comments?    </a:t>
            </a:r>
          </a:p>
        </p:txBody>
      </p:sp>
    </p:spTree>
    <p:extLst>
      <p:ext uri="{BB962C8B-B14F-4D97-AF65-F5344CB8AC3E}">
        <p14:creationId xmlns:p14="http://schemas.microsoft.com/office/powerpoint/2010/main" val="857660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B47C8-5DC8-77F6-EB59-EE9A63D1379D}"/>
              </a:ext>
            </a:extLst>
          </p:cNvPr>
          <p:cNvSpPr>
            <a:spLocks noGrp="1"/>
          </p:cNvSpPr>
          <p:nvPr>
            <p:ph type="title"/>
          </p:nvPr>
        </p:nvSpPr>
        <p:spPr/>
        <p:txBody>
          <a:bodyPr/>
          <a:lstStyle/>
          <a:p>
            <a:r>
              <a:rPr lang="en-US" dirty="0"/>
              <a:t> Issues Identified by Residents</a:t>
            </a:r>
          </a:p>
        </p:txBody>
      </p:sp>
      <p:sp>
        <p:nvSpPr>
          <p:cNvPr id="3" name="Slide Number Placeholder 2">
            <a:extLst>
              <a:ext uri="{FF2B5EF4-FFF2-40B4-BE49-F238E27FC236}">
                <a16:creationId xmlns:a16="http://schemas.microsoft.com/office/drawing/2014/main" id="{24A948DE-2271-0228-3AFB-48630DFE801A}"/>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48ADEB4-F0AA-46A2-8657-545FCEDA6F3D}"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
        <p:nvSpPr>
          <p:cNvPr id="4" name="Content Placeholder 3">
            <a:extLst>
              <a:ext uri="{FF2B5EF4-FFF2-40B4-BE49-F238E27FC236}">
                <a16:creationId xmlns:a16="http://schemas.microsoft.com/office/drawing/2014/main" id="{E08C70A4-76B2-E7C2-6AAB-B96AEAE2A682}"/>
              </a:ext>
            </a:extLst>
          </p:cNvPr>
          <p:cNvSpPr>
            <a:spLocks noGrp="1"/>
          </p:cNvSpPr>
          <p:nvPr>
            <p:ph sz="quarter" idx="1"/>
          </p:nvPr>
        </p:nvSpPr>
        <p:spPr>
          <a:xfrm>
            <a:off x="266700" y="1602954"/>
            <a:ext cx="8153400" cy="4720728"/>
          </a:xfrm>
        </p:spPr>
        <p:txBody>
          <a:bodyPr>
            <a:normAutofit/>
          </a:bodyPr>
          <a:lstStyle/>
          <a:p>
            <a:r>
              <a:rPr lang="en-US" dirty="0"/>
              <a:t>Crosswalks and signs needed to major recreation areas with significant bike/walk traffic: </a:t>
            </a:r>
          </a:p>
          <a:p>
            <a:pPr lvl="1"/>
            <a:r>
              <a:rPr lang="en-US" dirty="0"/>
              <a:t>Across Ocean Parkway by N Fire Station to White Horse Park Trail </a:t>
            </a:r>
          </a:p>
          <a:p>
            <a:pPr lvl="1"/>
            <a:r>
              <a:rPr lang="en-US" dirty="0"/>
              <a:t>Across Ocean Parkway by Public Works/S Fire Station with path to Manklin Recreation Center.</a:t>
            </a:r>
          </a:p>
          <a:p>
            <a:r>
              <a:rPr lang="en-US" dirty="0"/>
              <a:t>Need a bike/walk route out of South OP onto 589, possibly along construction road from Triple Crown to new light at AGH </a:t>
            </a:r>
            <a:r>
              <a:rPr lang="en-US" dirty="0" err="1"/>
              <a:t>Gudelsky</a:t>
            </a:r>
            <a:r>
              <a:rPr lang="en-US" dirty="0"/>
              <a:t> Medical Center</a:t>
            </a:r>
          </a:p>
          <a:p>
            <a:endParaRPr lang="en-US" dirty="0"/>
          </a:p>
          <a:p>
            <a:pPr marL="365760" lvl="1" indent="0">
              <a:buNone/>
            </a:pPr>
            <a:endParaRPr lang="en-US" dirty="0"/>
          </a:p>
        </p:txBody>
      </p:sp>
    </p:spTree>
    <p:extLst>
      <p:ext uri="{BB962C8B-B14F-4D97-AF65-F5344CB8AC3E}">
        <p14:creationId xmlns:p14="http://schemas.microsoft.com/office/powerpoint/2010/main" val="397032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5449F-D4BC-B41A-B2FF-D44583AF1F4C}"/>
              </a:ext>
            </a:extLst>
          </p:cNvPr>
          <p:cNvSpPr>
            <a:spLocks noGrp="1"/>
          </p:cNvSpPr>
          <p:nvPr>
            <p:ph type="title"/>
          </p:nvPr>
        </p:nvSpPr>
        <p:spPr/>
        <p:txBody>
          <a:bodyPr/>
          <a:lstStyle/>
          <a:p>
            <a:r>
              <a:rPr lang="en-US" dirty="0"/>
              <a:t>Improve Existing Walk/Bike Areas</a:t>
            </a:r>
          </a:p>
        </p:txBody>
      </p:sp>
      <p:pic>
        <p:nvPicPr>
          <p:cNvPr id="7" name="Content Placeholder 6" descr="A road with a white line&#10;&#10;Description automatically generated">
            <a:extLst>
              <a:ext uri="{FF2B5EF4-FFF2-40B4-BE49-F238E27FC236}">
                <a16:creationId xmlns:a16="http://schemas.microsoft.com/office/drawing/2014/main" id="{A57CA83D-6049-FE19-B636-A9F7F2123AF4}"/>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rot="5400000">
            <a:off x="287510" y="2139778"/>
            <a:ext cx="4405524" cy="3304143"/>
          </a:xfrm>
        </p:spPr>
      </p:pic>
      <p:pic>
        <p:nvPicPr>
          <p:cNvPr id="9" name="Content Placeholder 8">
            <a:extLst>
              <a:ext uri="{FF2B5EF4-FFF2-40B4-BE49-F238E27FC236}">
                <a16:creationId xmlns:a16="http://schemas.microsoft.com/office/drawing/2014/main" id="{8D4AB592-B45A-A7DB-4946-41D3BACE625E}"/>
              </a:ext>
            </a:extLst>
          </p:cNvPr>
          <p:cNvPicPr>
            <a:picLocks noGrp="1" noChangeAspect="1"/>
          </p:cNvPicPr>
          <p:nvPr>
            <p:ph sz="quarter" idx="2"/>
          </p:nvPr>
        </p:nvPicPr>
        <p:blipFill>
          <a:blip r:embed="rId4"/>
          <a:stretch>
            <a:fillRect/>
          </a:stretch>
        </p:blipFill>
        <p:spPr>
          <a:xfrm>
            <a:off x="4825386" y="1666188"/>
            <a:ext cx="3729592" cy="2865291"/>
          </a:xfrm>
        </p:spPr>
      </p:pic>
      <p:sp>
        <p:nvSpPr>
          <p:cNvPr id="5" name="Slide Number Placeholder 4">
            <a:extLst>
              <a:ext uri="{FF2B5EF4-FFF2-40B4-BE49-F238E27FC236}">
                <a16:creationId xmlns:a16="http://schemas.microsoft.com/office/drawing/2014/main" id="{AC95451F-2A25-A8B7-E9F9-2F0FDBAE2C06}"/>
              </a:ext>
            </a:extLst>
          </p:cNvPr>
          <p:cNvSpPr>
            <a:spLocks noGrp="1"/>
          </p:cNvSpPr>
          <p:nvPr>
            <p:ph type="sldNum" sz="quarter" idx="16"/>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48ADEB4-F0AA-46A2-8657-545FCEDA6F3D}"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
        <p:nvSpPr>
          <p:cNvPr id="10" name="TextBox 9">
            <a:extLst>
              <a:ext uri="{FF2B5EF4-FFF2-40B4-BE49-F238E27FC236}">
                <a16:creationId xmlns:a16="http://schemas.microsoft.com/office/drawing/2014/main" id="{F01C2E7F-411C-0B18-80CB-5721FE1450BD}"/>
              </a:ext>
            </a:extLst>
          </p:cNvPr>
          <p:cNvSpPr txBox="1"/>
          <p:nvPr/>
        </p:nvSpPr>
        <p:spPr>
          <a:xfrm>
            <a:off x="4686300" y="4690408"/>
            <a:ext cx="3977089" cy="1938992"/>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REMOVE PINE NEEDLES, WEEDS, BLUE REFLECTORS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FILL HOLES/PAVE HOLES LEFT BY UTILITY WORK to allow full width of shoulder</a:t>
            </a:r>
          </a:p>
        </p:txBody>
      </p:sp>
    </p:spTree>
    <p:extLst>
      <p:ext uri="{BB962C8B-B14F-4D97-AF65-F5344CB8AC3E}">
        <p14:creationId xmlns:p14="http://schemas.microsoft.com/office/powerpoint/2010/main" val="680066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7F68A-DDBC-8260-50DF-8BCA15839C1D}"/>
              </a:ext>
            </a:extLst>
          </p:cNvPr>
          <p:cNvSpPr>
            <a:spLocks noGrp="1"/>
          </p:cNvSpPr>
          <p:nvPr>
            <p:ph type="title"/>
          </p:nvPr>
        </p:nvSpPr>
        <p:spPr/>
        <p:txBody>
          <a:bodyPr/>
          <a:lstStyle/>
          <a:p>
            <a:r>
              <a:rPr lang="en-US" dirty="0"/>
              <a:t>Apply Best Practices in Ocean Pines </a:t>
            </a:r>
          </a:p>
        </p:txBody>
      </p:sp>
      <p:sp>
        <p:nvSpPr>
          <p:cNvPr id="3" name="Content Placeholder 2">
            <a:extLst>
              <a:ext uri="{FF2B5EF4-FFF2-40B4-BE49-F238E27FC236}">
                <a16:creationId xmlns:a16="http://schemas.microsoft.com/office/drawing/2014/main" id="{A6C7F503-7EEA-2DCC-289A-BB355A44C34B}"/>
              </a:ext>
            </a:extLst>
          </p:cNvPr>
          <p:cNvSpPr>
            <a:spLocks noGrp="1"/>
          </p:cNvSpPr>
          <p:nvPr>
            <p:ph sz="quarter" idx="1"/>
          </p:nvPr>
        </p:nvSpPr>
        <p:spPr>
          <a:xfrm>
            <a:off x="473903" y="1589566"/>
            <a:ext cx="4021897" cy="5039833"/>
          </a:xfrm>
        </p:spPr>
        <p:txBody>
          <a:bodyPr>
            <a:normAutofit fontScale="85000" lnSpcReduction="20000"/>
          </a:bodyPr>
          <a:lstStyle/>
          <a:p>
            <a:r>
              <a:rPr lang="en-US" dirty="0"/>
              <a:t>JHU Public Health study in 6 cities, AARP funded pilot projects in more</a:t>
            </a:r>
          </a:p>
          <a:p>
            <a:r>
              <a:rPr lang="en-US" dirty="0"/>
              <a:t>Volunteer Team paints bright color blocks with stencils showing Bike/Ped directions to mark lane</a:t>
            </a:r>
          </a:p>
          <a:p>
            <a:r>
              <a:rPr lang="en-US" dirty="0"/>
              <a:t>Improves road sharing safety, increases use for active transportation  </a:t>
            </a:r>
            <a:r>
              <a:rPr lang="en-US" dirty="0">
                <a:solidFill>
                  <a:srgbClr val="C00000"/>
                </a:solidFill>
              </a:rPr>
              <a:t>27%</a:t>
            </a:r>
          </a:p>
          <a:p>
            <a:r>
              <a:rPr lang="en-US" dirty="0"/>
              <a:t>Work Group would like to work with OPA to do this in 6-8 locations on Ocean Pkwy</a:t>
            </a:r>
          </a:p>
        </p:txBody>
      </p:sp>
      <p:pic>
        <p:nvPicPr>
          <p:cNvPr id="7" name="Content Placeholder 6" descr="A couple of people riding bicycles on a street&#10;&#10;Description automatically generated">
            <a:extLst>
              <a:ext uri="{FF2B5EF4-FFF2-40B4-BE49-F238E27FC236}">
                <a16:creationId xmlns:a16="http://schemas.microsoft.com/office/drawing/2014/main" id="{7F8ACE17-F850-849F-FC3C-3464F1A0A08F}"/>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741103" y="4031257"/>
            <a:ext cx="4021897" cy="2402594"/>
          </a:xfrm>
        </p:spPr>
      </p:pic>
      <p:sp>
        <p:nvSpPr>
          <p:cNvPr id="5" name="Slide Number Placeholder 4">
            <a:extLst>
              <a:ext uri="{FF2B5EF4-FFF2-40B4-BE49-F238E27FC236}">
                <a16:creationId xmlns:a16="http://schemas.microsoft.com/office/drawing/2014/main" id="{288D349A-6D49-6C54-0845-16CCDC533B4D}"/>
              </a:ext>
            </a:extLst>
          </p:cNvPr>
          <p:cNvSpPr>
            <a:spLocks noGrp="1"/>
          </p:cNvSpPr>
          <p:nvPr>
            <p:ph type="sldNum" sz="quarter" idx="16"/>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48ADEB4-F0AA-46A2-8657-545FCEDA6F3D}"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pic>
        <p:nvPicPr>
          <p:cNvPr id="10" name="Picture 9">
            <a:extLst>
              <a:ext uri="{FF2B5EF4-FFF2-40B4-BE49-F238E27FC236}">
                <a16:creationId xmlns:a16="http://schemas.microsoft.com/office/drawing/2014/main" id="{E8F8B710-23D8-52CD-482B-39D263DB143B}"/>
              </a:ext>
            </a:extLst>
          </p:cNvPr>
          <p:cNvPicPr>
            <a:picLocks noChangeAspect="1"/>
          </p:cNvPicPr>
          <p:nvPr/>
        </p:nvPicPr>
        <p:blipFill>
          <a:blip r:embed="rId3"/>
          <a:stretch>
            <a:fillRect/>
          </a:stretch>
        </p:blipFill>
        <p:spPr>
          <a:xfrm>
            <a:off x="5673601" y="1684068"/>
            <a:ext cx="2156900" cy="2274855"/>
          </a:xfrm>
          <a:prstGeom prst="rect">
            <a:avLst/>
          </a:prstGeom>
        </p:spPr>
      </p:pic>
      <p:cxnSp>
        <p:nvCxnSpPr>
          <p:cNvPr id="12" name="Straight Arrow Connector 11">
            <a:extLst>
              <a:ext uri="{FF2B5EF4-FFF2-40B4-BE49-F238E27FC236}">
                <a16:creationId xmlns:a16="http://schemas.microsoft.com/office/drawing/2014/main" id="{122CADBE-16C3-3F5E-0938-9C1E9EA87E63}"/>
              </a:ext>
            </a:extLst>
          </p:cNvPr>
          <p:cNvCxnSpPr>
            <a:cxnSpLocks/>
          </p:cNvCxnSpPr>
          <p:nvPr/>
        </p:nvCxnSpPr>
        <p:spPr>
          <a:xfrm flipV="1">
            <a:off x="3569465" y="4896997"/>
            <a:ext cx="0" cy="34152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68583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a:xfrm>
            <a:off x="809997" y="417250"/>
            <a:ext cx="7524003" cy="905523"/>
          </a:xfrm>
        </p:spPr>
        <p:txBody>
          <a:bodyPr/>
          <a:lstStyle/>
          <a:p>
            <a:pPr algn="ctr"/>
            <a:r>
              <a:rPr lang="en-US" dirty="0"/>
              <a:t>Maintenance</a:t>
            </a:r>
          </a:p>
        </p:txBody>
      </p:sp>
      <p:sp>
        <p:nvSpPr>
          <p:cNvPr id="7" name="Title 12">
            <a:extLst>
              <a:ext uri="{FF2B5EF4-FFF2-40B4-BE49-F238E27FC236}">
                <a16:creationId xmlns:a16="http://schemas.microsoft.com/office/drawing/2014/main" id="{42666314-3D73-8B9D-2B4E-4C0F93AA1B05}"/>
              </a:ext>
            </a:extLst>
          </p:cNvPr>
          <p:cNvSpPr txBox="1">
            <a:spLocks/>
          </p:cNvSpPr>
          <p:nvPr/>
        </p:nvSpPr>
        <p:spPr>
          <a:xfrm>
            <a:off x="106532" y="2201662"/>
            <a:ext cx="8806649" cy="3195962"/>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Beach Club:</a:t>
            </a:r>
          </a:p>
          <a:p>
            <a:pPr marL="803275" marR="0" lvl="2"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Reported that boards were coming up and nails exposed; GM instructed Public Works to immediately repair</a:t>
            </a:r>
          </a:p>
          <a:p>
            <a:pPr marL="0" marR="0" lvl="0" indent="0" algn="l" defTabSz="914400" rtl="0" eaLnBrk="1" fontAlgn="auto" latinLnBrk="0" hangingPunct="1">
              <a:lnSpc>
                <a:spcPct val="100000"/>
              </a:lnSpc>
              <a:spcBef>
                <a:spcPct val="0"/>
              </a:spcBef>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j-ea"/>
                <a:cs typeface="+mj-cs"/>
              </a:rPr>
              <a:t>  </a:t>
            </a:r>
            <a:endParaRPr kumimoji="0" lang="en-US" sz="1100" b="0" i="0" u="none" strike="noStrike" kern="1200" cap="none" spc="0" normalizeH="0" baseline="0" noProof="0" dirty="0">
              <a:ln>
                <a:noFill/>
              </a:ln>
              <a:solidFill>
                <a:prstClr val="black"/>
              </a:solidFill>
              <a:effectLst/>
              <a:uLnTx/>
              <a:uFillTx/>
              <a:latin typeface="Century Gothic" panose="020B0502020202020204"/>
              <a:ea typeface="+mj-ea"/>
              <a:cs typeface="+mj-cs"/>
            </a:endParaRP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j-ea"/>
                <a:cs typeface="+mj-cs"/>
              </a:rPr>
              <a:t>                                       BEFORE                                                                                        AFTER</a:t>
            </a:r>
          </a:p>
        </p:txBody>
      </p:sp>
      <p:pic>
        <p:nvPicPr>
          <p:cNvPr id="3" name="Picture 2">
            <a:extLst>
              <a:ext uri="{FF2B5EF4-FFF2-40B4-BE49-F238E27FC236}">
                <a16:creationId xmlns:a16="http://schemas.microsoft.com/office/drawing/2014/main" id="{C2BDEF9F-0271-19EE-E6E8-888739BAD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515" y="3586576"/>
            <a:ext cx="2453566" cy="327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B9CECB74-EC83-B24C-D96F-7E2AEDFC02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572"/>
          <a:stretch/>
        </p:blipFill>
        <p:spPr bwMode="auto">
          <a:xfrm>
            <a:off x="5431703" y="3586579"/>
            <a:ext cx="3712294" cy="328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3527145A-1BBC-6C41-233C-A8189736D0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6578"/>
            <a:ext cx="2453565" cy="327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617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a:xfrm>
            <a:off x="809997" y="417250"/>
            <a:ext cx="7524003" cy="905523"/>
          </a:xfrm>
        </p:spPr>
        <p:txBody>
          <a:bodyPr/>
          <a:lstStyle/>
          <a:p>
            <a:pPr algn="ctr"/>
            <a:r>
              <a:rPr lang="en-US" dirty="0"/>
              <a:t>Maintenance</a:t>
            </a:r>
          </a:p>
        </p:txBody>
      </p:sp>
      <p:sp>
        <p:nvSpPr>
          <p:cNvPr id="7" name="Title 12">
            <a:extLst>
              <a:ext uri="{FF2B5EF4-FFF2-40B4-BE49-F238E27FC236}">
                <a16:creationId xmlns:a16="http://schemas.microsoft.com/office/drawing/2014/main" id="{42666314-3D73-8B9D-2B4E-4C0F93AA1B05}"/>
              </a:ext>
            </a:extLst>
          </p:cNvPr>
          <p:cNvSpPr txBox="1">
            <a:spLocks/>
          </p:cNvSpPr>
          <p:nvPr/>
        </p:nvSpPr>
        <p:spPr>
          <a:xfrm>
            <a:off x="106533" y="2201662"/>
            <a:ext cx="3808520" cy="3195962"/>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Swim and Racquet:</a:t>
            </a:r>
          </a:p>
          <a:p>
            <a:pPr marL="803275" marR="0" lvl="2"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Boards replaced for safety issues</a:t>
            </a:r>
          </a:p>
          <a:p>
            <a:pPr marL="803275" marR="0" lvl="2"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600" dirty="0">
                <a:solidFill>
                  <a:prstClr val="black"/>
                </a:solidFill>
                <a:latin typeface="Century Gothic" panose="020B0502020202020204"/>
              </a:rPr>
              <a:t>Considering changing smaller slips into </a:t>
            </a:r>
            <a:r>
              <a:rPr lang="en-US" sz="1600" dirty="0" err="1">
                <a:solidFill>
                  <a:prstClr val="black"/>
                </a:solidFill>
                <a:latin typeface="Century Gothic" panose="020B0502020202020204"/>
              </a:rPr>
              <a:t>pwc</a:t>
            </a:r>
            <a:r>
              <a:rPr lang="en-US" sz="1600" dirty="0">
                <a:solidFill>
                  <a:prstClr val="black"/>
                </a:solidFill>
                <a:latin typeface="Century Gothic" panose="020B0502020202020204"/>
              </a:rPr>
              <a:t> slips</a:t>
            </a: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j-ea"/>
                <a:cs typeface="+mj-cs"/>
              </a:rPr>
              <a:t>  </a:t>
            </a:r>
            <a:endParaRPr kumimoji="0" lang="en-US" sz="11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pic>
        <p:nvPicPr>
          <p:cNvPr id="3074" name="Picture 2">
            <a:extLst>
              <a:ext uri="{FF2B5EF4-FFF2-40B4-BE49-F238E27FC236}">
                <a16:creationId xmlns:a16="http://schemas.microsoft.com/office/drawing/2014/main" id="{6444D6D1-5981-8F68-8437-B39A50BD8C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7522" y="1875038"/>
            <a:ext cx="3666478" cy="24443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8064BAA-461D-D9D0-A80D-D78B564E7D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7522" y="4413680"/>
            <a:ext cx="3666478" cy="244431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BC761337-AF8A-AF63-A392-3BA65D7C7F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927462"/>
            <a:ext cx="5228949" cy="294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600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p:txBody>
          <a:bodyPr/>
          <a:lstStyle/>
          <a:p>
            <a:pPr algn="ctr"/>
            <a:r>
              <a:rPr lang="en-US" dirty="0"/>
              <a:t>Maintenance</a:t>
            </a:r>
          </a:p>
        </p:txBody>
      </p:sp>
      <p:sp>
        <p:nvSpPr>
          <p:cNvPr id="3" name="Title 12">
            <a:extLst>
              <a:ext uri="{FF2B5EF4-FFF2-40B4-BE49-F238E27FC236}">
                <a16:creationId xmlns:a16="http://schemas.microsoft.com/office/drawing/2014/main" id="{D3F3DB87-6CE8-28D9-88F5-232392ADDD74}"/>
              </a:ext>
            </a:extLst>
          </p:cNvPr>
          <p:cNvSpPr txBox="1">
            <a:spLocks/>
          </p:cNvSpPr>
          <p:nvPr/>
        </p:nvSpPr>
        <p:spPr>
          <a:xfrm>
            <a:off x="4470233" y="2095130"/>
            <a:ext cx="4567237" cy="4572000"/>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Reports by the Aquatics Advisory Committee of pathway around Swim &amp; Racquet Club has major cracks</a:t>
            </a:r>
          </a:p>
          <a:p>
            <a:pPr marL="803275" lvl="2" indent="-346075">
              <a:spcBef>
                <a:spcPct val="0"/>
              </a:spcBef>
              <a:spcAft>
                <a:spcPts val="600"/>
              </a:spcAft>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Team was already addressing this safety issue</a:t>
            </a:r>
          </a:p>
          <a:p>
            <a:pPr marL="803275" lvl="2" indent="-346075">
              <a:spcBef>
                <a:spcPct val="0"/>
              </a:spcBef>
              <a:spcAft>
                <a:spcPts val="600"/>
              </a:spcAft>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Patched cracks with cold patch </a:t>
            </a:r>
            <a:endParaRPr lang="en-US" sz="1600" dirty="0">
              <a:solidFill>
                <a:prstClr val="black"/>
              </a:solidFill>
              <a:latin typeface="Century Gothic" panose="020B0502020202020204"/>
            </a:endParaRPr>
          </a:p>
          <a:p>
            <a:pPr marL="803275" lvl="2" indent="-346075">
              <a:spcBef>
                <a:spcPct val="0"/>
              </a:spcBef>
              <a:spcAft>
                <a:spcPts val="600"/>
              </a:spcAft>
              <a:buFont typeface="Arial" panose="020B0604020202020204" pitchFamily="34" charset="0"/>
              <a:buChar char="•"/>
              <a:defRPr/>
            </a:pPr>
            <a:r>
              <a:rPr lang="en-US" sz="1600" dirty="0">
                <a:solidFill>
                  <a:prstClr val="black"/>
                </a:solidFill>
              </a:rPr>
              <a:t>Getting estimate of a thin overlay of asphalt</a:t>
            </a:r>
          </a:p>
          <a:p>
            <a:pPr marL="346075" lvl="1" indent="-346075">
              <a:spcBef>
                <a:spcPct val="0"/>
              </a:spcBef>
              <a:spcAft>
                <a:spcPts val="600"/>
              </a:spcAft>
              <a:buFont typeface="Arial" panose="020B0604020202020204" pitchFamily="34" charset="0"/>
              <a:buChar char="•"/>
              <a:defRPr/>
            </a:pPr>
            <a:r>
              <a:rPr lang="en-US" dirty="0">
                <a:solidFill>
                  <a:prstClr val="black"/>
                </a:solidFill>
                <a:latin typeface="Century Gothic" panose="020B0502020202020204"/>
              </a:rPr>
              <a:t>Team addressing repairing bathroom stall doors and adding hand rails in all stalls that was also reported by the Aquatics Advisory Committee</a:t>
            </a:r>
            <a:endPar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pic>
        <p:nvPicPr>
          <p:cNvPr id="5" name="Picture 2">
            <a:extLst>
              <a:ext uri="{FF2B5EF4-FFF2-40B4-BE49-F238E27FC236}">
                <a16:creationId xmlns:a16="http://schemas.microsoft.com/office/drawing/2014/main" id="{C00A3CA5-35B2-BFD1-6A44-A526AA7D95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633"/>
          <a:stretch/>
        </p:blipFill>
        <p:spPr bwMode="auto">
          <a:xfrm>
            <a:off x="4763" y="2230537"/>
            <a:ext cx="4465470" cy="36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779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a:xfrm>
            <a:off x="809997" y="417250"/>
            <a:ext cx="7524003" cy="905523"/>
          </a:xfrm>
        </p:spPr>
        <p:txBody>
          <a:bodyPr/>
          <a:lstStyle/>
          <a:p>
            <a:pPr algn="ctr"/>
            <a:r>
              <a:rPr lang="en-US" dirty="0"/>
              <a:t>Grounds</a:t>
            </a:r>
          </a:p>
        </p:txBody>
      </p:sp>
      <p:sp>
        <p:nvSpPr>
          <p:cNvPr id="7" name="Title 12">
            <a:extLst>
              <a:ext uri="{FF2B5EF4-FFF2-40B4-BE49-F238E27FC236}">
                <a16:creationId xmlns:a16="http://schemas.microsoft.com/office/drawing/2014/main" id="{42666314-3D73-8B9D-2B4E-4C0F93AA1B05}"/>
              </a:ext>
            </a:extLst>
          </p:cNvPr>
          <p:cNvSpPr txBox="1">
            <a:spLocks/>
          </p:cNvSpPr>
          <p:nvPr/>
        </p:nvSpPr>
        <p:spPr>
          <a:xfrm>
            <a:off x="186429" y="2476867"/>
            <a:ext cx="8637975" cy="2244998"/>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600" dirty="0">
                <a:solidFill>
                  <a:prstClr val="black"/>
                </a:solidFill>
                <a:latin typeface="Century Gothic" panose="020B0502020202020204"/>
              </a:rPr>
              <a:t>Received </a:t>
            </a:r>
            <a:r>
              <a:rPr lang="en-US" sz="1600" dirty="0" err="1">
                <a:solidFill>
                  <a:prstClr val="black"/>
                </a:solidFill>
                <a:latin typeface="Century Gothic" panose="020B0502020202020204"/>
              </a:rPr>
              <a:t>info@oceanpines</a:t>
            </a:r>
            <a:r>
              <a:rPr lang="en-US" sz="1600" dirty="0">
                <a:solidFill>
                  <a:prstClr val="black"/>
                </a:solidFill>
                <a:latin typeface="Century Gothic" panose="020B0502020202020204"/>
              </a:rPr>
              <a:t> email on 7/18 about cutting around the pond</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Public Works immediately addressed and grounds were cut</a:t>
            </a:r>
          </a:p>
        </p:txBody>
      </p:sp>
      <p:pic>
        <p:nvPicPr>
          <p:cNvPr id="8" name="Picture 7" descr="A tractor next to a pond&#10;&#10;Description automatically generated">
            <a:extLst>
              <a:ext uri="{FF2B5EF4-FFF2-40B4-BE49-F238E27FC236}">
                <a16:creationId xmlns:a16="http://schemas.microsoft.com/office/drawing/2014/main" id="{78559991-9AB0-5DB6-0F7C-C79A8E4BA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7678" y="3675356"/>
            <a:ext cx="5658034" cy="3182644"/>
          </a:xfrm>
          <a:prstGeom prst="rect">
            <a:avLst/>
          </a:prstGeom>
        </p:spPr>
      </p:pic>
    </p:spTree>
    <p:extLst>
      <p:ext uri="{BB962C8B-B14F-4D97-AF65-F5344CB8AC3E}">
        <p14:creationId xmlns:p14="http://schemas.microsoft.com/office/powerpoint/2010/main" val="3448500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a:xfrm>
            <a:off x="809997" y="417250"/>
            <a:ext cx="7524003" cy="905523"/>
          </a:xfrm>
        </p:spPr>
        <p:txBody>
          <a:bodyPr/>
          <a:lstStyle/>
          <a:p>
            <a:pPr algn="ctr"/>
            <a:r>
              <a:rPr lang="en-US" dirty="0"/>
              <a:t>Landscaping</a:t>
            </a:r>
          </a:p>
        </p:txBody>
      </p:sp>
      <p:sp>
        <p:nvSpPr>
          <p:cNvPr id="7" name="Title 12">
            <a:extLst>
              <a:ext uri="{FF2B5EF4-FFF2-40B4-BE49-F238E27FC236}">
                <a16:creationId xmlns:a16="http://schemas.microsoft.com/office/drawing/2014/main" id="{42666314-3D73-8B9D-2B4E-4C0F93AA1B05}"/>
              </a:ext>
            </a:extLst>
          </p:cNvPr>
          <p:cNvSpPr txBox="1">
            <a:spLocks/>
          </p:cNvSpPr>
          <p:nvPr/>
        </p:nvSpPr>
        <p:spPr>
          <a:xfrm>
            <a:off x="-2" y="1917573"/>
            <a:ext cx="4083451" cy="2244998"/>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600" dirty="0">
                <a:solidFill>
                  <a:prstClr val="black"/>
                </a:solidFill>
                <a:latin typeface="Century Gothic" panose="020B0502020202020204"/>
              </a:rPr>
              <a:t>Dog Park</a:t>
            </a: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a:p>
            <a:pPr marL="803275" marR="0" lvl="2"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Additional sand and mulch installed</a:t>
            </a:r>
          </a:p>
          <a:p>
            <a:pPr marL="803275" marR="0" lvl="2"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400" dirty="0">
                <a:solidFill>
                  <a:prstClr val="black"/>
                </a:solidFill>
                <a:latin typeface="Century Gothic" panose="020B0502020202020204"/>
              </a:rPr>
              <a:t>Mulch:  $5,600</a:t>
            </a:r>
          </a:p>
        </p:txBody>
      </p:sp>
      <p:pic>
        <p:nvPicPr>
          <p:cNvPr id="4" name="Picture 3" descr="A dirt area with trees and a fence&#10;&#10;Description automatically generated">
            <a:extLst>
              <a:ext uri="{FF2B5EF4-FFF2-40B4-BE49-F238E27FC236}">
                <a16:creationId xmlns:a16="http://schemas.microsoft.com/office/drawing/2014/main" id="{62D716AA-8741-28F5-BB63-AB8080DC4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643" y="4730737"/>
            <a:ext cx="2841413" cy="2131060"/>
          </a:xfrm>
          <a:prstGeom prst="rect">
            <a:avLst/>
          </a:prstGeom>
        </p:spPr>
      </p:pic>
      <p:pic>
        <p:nvPicPr>
          <p:cNvPr id="5" name="Picture 4" descr="A pile of dirt in front of trees&#10;&#10;Description automatically generated">
            <a:extLst>
              <a:ext uri="{FF2B5EF4-FFF2-40B4-BE49-F238E27FC236}">
                <a16:creationId xmlns:a16="http://schemas.microsoft.com/office/drawing/2014/main" id="{348935C5-0351-769B-1131-6FA942611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776284"/>
            <a:ext cx="2841413" cy="2131060"/>
          </a:xfrm>
          <a:prstGeom prst="rect">
            <a:avLst/>
          </a:prstGeom>
        </p:spPr>
      </p:pic>
      <p:pic>
        <p:nvPicPr>
          <p:cNvPr id="6" name="Picture 5" descr="A person driving a cart with a log on the side of the road&#10;&#10;Description automatically generated">
            <a:extLst>
              <a:ext uri="{FF2B5EF4-FFF2-40B4-BE49-F238E27FC236}">
                <a16:creationId xmlns:a16="http://schemas.microsoft.com/office/drawing/2014/main" id="{B8449FE9-E89E-7EE7-6F5D-D2F55A1649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01" r="37941"/>
          <a:stretch/>
        </p:blipFill>
        <p:spPr>
          <a:xfrm rot="5400000">
            <a:off x="6580188" y="1658894"/>
            <a:ext cx="2122181" cy="3005443"/>
          </a:xfrm>
          <a:prstGeom prst="rect">
            <a:avLst/>
          </a:prstGeom>
        </p:spPr>
      </p:pic>
      <p:pic>
        <p:nvPicPr>
          <p:cNvPr id="9" name="Picture 8" descr="A tractor on a playground&#10;&#10;Description automatically generated">
            <a:extLst>
              <a:ext uri="{FF2B5EF4-FFF2-40B4-BE49-F238E27FC236}">
                <a16:creationId xmlns:a16="http://schemas.microsoft.com/office/drawing/2014/main" id="{B6899E27-1388-EAF0-62D6-510C07AF25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014" r="32653"/>
          <a:stretch/>
        </p:blipFill>
        <p:spPr>
          <a:xfrm rot="5400000">
            <a:off x="6572676" y="4286677"/>
            <a:ext cx="2137205" cy="3005443"/>
          </a:xfrm>
          <a:prstGeom prst="rect">
            <a:avLst/>
          </a:prstGeom>
        </p:spPr>
      </p:pic>
      <p:sp>
        <p:nvSpPr>
          <p:cNvPr id="10" name="Title 12">
            <a:extLst>
              <a:ext uri="{FF2B5EF4-FFF2-40B4-BE49-F238E27FC236}">
                <a16:creationId xmlns:a16="http://schemas.microsoft.com/office/drawing/2014/main" id="{73C6D986-4091-C55B-FE42-129B8646EF0A}"/>
              </a:ext>
            </a:extLst>
          </p:cNvPr>
          <p:cNvSpPr txBox="1">
            <a:spLocks/>
          </p:cNvSpPr>
          <p:nvPr/>
        </p:nvSpPr>
        <p:spPr>
          <a:xfrm>
            <a:off x="4083449" y="3301957"/>
            <a:ext cx="2086673" cy="2449185"/>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lvl="1" indent="-346075">
              <a:spcBef>
                <a:spcPct val="0"/>
              </a:spcBef>
              <a:spcAft>
                <a:spcPts val="600"/>
              </a:spcAft>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Playgrounds:</a:t>
            </a:r>
          </a:p>
          <a:p>
            <a:pPr marL="803275" lvl="2" indent="-346075">
              <a:spcBef>
                <a:spcPct val="0"/>
              </a:spcBef>
              <a:spcAft>
                <a:spcPts val="600"/>
              </a:spcAft>
              <a:buFont typeface="Arial" panose="020B0604020202020204" pitchFamily="34" charset="0"/>
              <a:buChar char="•"/>
              <a:defRPr/>
            </a:pPr>
            <a:r>
              <a:rPr lang="en-US" sz="1400" dirty="0">
                <a:solidFill>
                  <a:prstClr val="black"/>
                </a:solidFill>
                <a:latin typeface="Century Gothic" panose="020B0502020202020204"/>
              </a:rPr>
              <a:t>Mulch installed at all playgrounds by Public Works</a:t>
            </a:r>
          </a:p>
          <a:p>
            <a:pPr marL="803275" lvl="2" indent="-346075">
              <a:spcBef>
                <a:spcPct val="0"/>
              </a:spcBef>
              <a:spcAft>
                <a:spcPts val="600"/>
              </a:spcAft>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Total cost to date:  $6,916</a:t>
            </a:r>
          </a:p>
          <a:p>
            <a:pPr marL="803275" lvl="2" indent="-346075">
              <a:spcBef>
                <a:spcPct val="0"/>
              </a:spcBef>
              <a:spcAft>
                <a:spcPts val="600"/>
              </a:spcAft>
              <a:buFont typeface="Arial" panose="020B0604020202020204" pitchFamily="34" charset="0"/>
              <a:buChar char="•"/>
              <a:defRPr/>
            </a:pPr>
            <a:r>
              <a:rPr lang="en-US" sz="1400" dirty="0">
                <a:solidFill>
                  <a:prstClr val="black"/>
                </a:solidFill>
                <a:latin typeface="Century Gothic" panose="020B0502020202020204"/>
              </a:rPr>
              <a:t>Overall budget:  $10,000</a:t>
            </a:r>
            <a:endPar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961797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p:txBody>
          <a:bodyPr/>
          <a:lstStyle/>
          <a:p>
            <a:pPr algn="ctr"/>
            <a:r>
              <a:rPr lang="en-US" dirty="0"/>
              <a:t>Beautification</a:t>
            </a:r>
          </a:p>
        </p:txBody>
      </p:sp>
      <p:sp>
        <p:nvSpPr>
          <p:cNvPr id="3" name="Title 12">
            <a:extLst>
              <a:ext uri="{FF2B5EF4-FFF2-40B4-BE49-F238E27FC236}">
                <a16:creationId xmlns:a16="http://schemas.microsoft.com/office/drawing/2014/main" id="{D3F3DB87-6CE8-28D9-88F5-232392ADDD74}"/>
              </a:ext>
            </a:extLst>
          </p:cNvPr>
          <p:cNvSpPr txBox="1">
            <a:spLocks/>
          </p:cNvSpPr>
          <p:nvPr/>
        </p:nvSpPr>
        <p:spPr>
          <a:xfrm>
            <a:off x="88780" y="2263806"/>
            <a:ext cx="8893174" cy="2175029"/>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New signs installed at Recreation Complex and Community Gardens</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Cost:  $2,900 (Recreation Complex sign) and $565 (Community Gardens sign)</a:t>
            </a:r>
            <a:endPar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pic>
        <p:nvPicPr>
          <p:cNvPr id="5" name="Picture 4" descr="A sign in a park&#10;&#10;Description automatically generated">
            <a:extLst>
              <a:ext uri="{FF2B5EF4-FFF2-40B4-BE49-F238E27FC236}">
                <a16:creationId xmlns:a16="http://schemas.microsoft.com/office/drawing/2014/main" id="{E2D04CD2-B539-0E1E-7C17-F90448C60F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478011" y="3900237"/>
            <a:ext cx="3403449" cy="2552587"/>
          </a:xfrm>
          <a:prstGeom prst="rect">
            <a:avLst/>
          </a:prstGeom>
        </p:spPr>
      </p:pic>
      <p:pic>
        <p:nvPicPr>
          <p:cNvPr id="7" name="Picture 6" descr="A sign in a park&#10;&#10;Description automatically generated">
            <a:extLst>
              <a:ext uri="{FF2B5EF4-FFF2-40B4-BE49-F238E27FC236}">
                <a16:creationId xmlns:a16="http://schemas.microsoft.com/office/drawing/2014/main" id="{5A01C4CF-835B-4E84-2FB2-969EACD231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90" t="11744" r="39915" b="6667"/>
          <a:stretch/>
        </p:blipFill>
        <p:spPr>
          <a:xfrm rot="5400000">
            <a:off x="1061616" y="3055355"/>
            <a:ext cx="3449255" cy="4196545"/>
          </a:xfrm>
          <a:prstGeom prst="rect">
            <a:avLst/>
          </a:prstGeom>
        </p:spPr>
      </p:pic>
    </p:spTree>
    <p:extLst>
      <p:ext uri="{BB962C8B-B14F-4D97-AF65-F5344CB8AC3E}">
        <p14:creationId xmlns:p14="http://schemas.microsoft.com/office/powerpoint/2010/main" val="50812199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SIBSON CONSULTING Document">
  <a:themeElements>
    <a:clrScheme name="Sibson">
      <a:dk1>
        <a:sysClr val="windowText" lastClr="000000"/>
      </a:dk1>
      <a:lt1>
        <a:sysClr val="window" lastClr="FFFFFF"/>
      </a:lt1>
      <a:dk2>
        <a:srgbClr val="000000"/>
      </a:dk2>
      <a:lt2>
        <a:srgbClr val="B2B4B3"/>
      </a:lt2>
      <a:accent1>
        <a:srgbClr val="A0CFEB"/>
      </a:accent1>
      <a:accent2>
        <a:srgbClr val="0065BD"/>
      </a:accent2>
      <a:accent3>
        <a:srgbClr val="429C35"/>
      </a:accent3>
      <a:accent4>
        <a:srgbClr val="616365"/>
      </a:accent4>
      <a:accent5>
        <a:srgbClr val="C4262E"/>
      </a:accent5>
      <a:accent6>
        <a:srgbClr val="EEAF30"/>
      </a:accent6>
      <a:hlink>
        <a:srgbClr val="0065BD"/>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Segal Report 1">
        <a:dk1>
          <a:srgbClr val="000000"/>
        </a:dk1>
        <a:lt1>
          <a:srgbClr val="FFFFFF"/>
        </a:lt1>
        <a:dk2>
          <a:srgbClr val="000000"/>
        </a:dk2>
        <a:lt2>
          <a:srgbClr val="B2B4B3"/>
        </a:lt2>
        <a:accent1>
          <a:srgbClr val="A0CFEB"/>
        </a:accent1>
        <a:accent2>
          <a:srgbClr val="C4262E"/>
        </a:accent2>
        <a:accent3>
          <a:srgbClr val="FFFFFF"/>
        </a:accent3>
        <a:accent4>
          <a:srgbClr val="000000"/>
        </a:accent4>
        <a:accent5>
          <a:srgbClr val="CDE4F3"/>
        </a:accent5>
        <a:accent6>
          <a:srgbClr val="B12129"/>
        </a:accent6>
        <a:hlink>
          <a:srgbClr val="3F9C35"/>
        </a:hlink>
        <a:folHlink>
          <a:srgbClr val="0098D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IBSON CONSULTING Document" id="{8B48DD64-9FB5-4282-8588-7B21241C64BB}" vid="{85534FED-CE0B-46C2-A386-62A7B1E79165}"/>
    </a:ext>
  </a:extLst>
</a:theme>
</file>

<file path=ppt/theme/theme2.xml><?xml version="1.0" encoding="utf-8"?>
<a:theme xmlns:a="http://schemas.openxmlformats.org/drawingml/2006/main" name="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4.xml><?xml version="1.0" encoding="utf-8"?>
<a:theme xmlns:a="http://schemas.openxmlformats.org/drawingml/2006/main" name="Default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05420c5-ce29-4fd8-9b0b-06107616db1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58D88600E1A94FA3EA08FFB8100B44" ma:contentTypeVersion="12" ma:contentTypeDescription="Create a new document." ma:contentTypeScope="" ma:versionID="07e4ddd58a83c4db61c786069a0f1040">
  <xsd:schema xmlns:xsd="http://www.w3.org/2001/XMLSchema" xmlns:xs="http://www.w3.org/2001/XMLSchema" xmlns:p="http://schemas.microsoft.com/office/2006/metadata/properties" xmlns:ns3="005420c5-ce29-4fd8-9b0b-06107616db10" xmlns:ns4="2410f877-682a-4a84-b4b9-52eb2a99858c" targetNamespace="http://schemas.microsoft.com/office/2006/metadata/properties" ma:root="true" ma:fieldsID="1f8d1c40977bbf3988b8287b743bd47e" ns3:_="" ns4:_="">
    <xsd:import namespace="005420c5-ce29-4fd8-9b0b-06107616db10"/>
    <xsd:import namespace="2410f877-682a-4a84-b4b9-52eb2a99858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ObjectDetectorVersions"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5420c5-ce29-4fd8-9b0b-06107616db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10f877-682a-4a84-b4b9-52eb2a9985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C4FE95-5FDD-4F38-A968-D37070C529A2}">
  <ds:schemaRefs>
    <ds:schemaRef ds:uri="http://schemas.microsoft.com/office/2006/metadata/properties"/>
    <ds:schemaRef ds:uri="http://purl.org/dc/terms/"/>
    <ds:schemaRef ds:uri="http://schemas.microsoft.com/office/2006/documentManagement/types"/>
    <ds:schemaRef ds:uri="http://purl.org/dc/elements/1.1/"/>
    <ds:schemaRef ds:uri="http://www.w3.org/XML/1998/namespace"/>
    <ds:schemaRef ds:uri="http://schemas.microsoft.com/office/infopath/2007/PartnerControls"/>
    <ds:schemaRef ds:uri="005420c5-ce29-4fd8-9b0b-06107616db10"/>
    <ds:schemaRef ds:uri="http://purl.org/dc/dcmitype/"/>
    <ds:schemaRef ds:uri="http://schemas.openxmlformats.org/package/2006/metadata/core-properties"/>
    <ds:schemaRef ds:uri="2410f877-682a-4a84-b4b9-52eb2a99858c"/>
  </ds:schemaRefs>
</ds:datastoreItem>
</file>

<file path=customXml/itemProps2.xml><?xml version="1.0" encoding="utf-8"?>
<ds:datastoreItem xmlns:ds="http://schemas.openxmlformats.org/officeDocument/2006/customXml" ds:itemID="{3CA0E10A-4563-40F3-ADDD-5B4D89EAB1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5420c5-ce29-4fd8-9b0b-06107616db10"/>
    <ds:schemaRef ds:uri="2410f877-682a-4a84-b4b9-52eb2a9985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739C01-A55D-4154-8A5A-0B12F33738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183530</TotalTime>
  <Words>2285</Words>
  <Application>Microsoft Office PowerPoint</Application>
  <PresentationFormat>On-screen Show (4:3)</PresentationFormat>
  <Paragraphs>316</Paragraphs>
  <Slides>37</Slides>
  <Notes>3</Notes>
  <HiddenSlides>0</HiddenSlides>
  <MMClips>0</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1</vt:i4>
      </vt:variant>
      <vt:variant>
        <vt:lpstr>Slide Titles</vt:lpstr>
      </vt:variant>
      <vt:variant>
        <vt:i4>37</vt:i4>
      </vt:variant>
    </vt:vector>
  </HeadingPairs>
  <TitlesOfParts>
    <vt:vector size="59" baseType="lpstr">
      <vt:lpstr>Aptos</vt:lpstr>
      <vt:lpstr>Arial</vt:lpstr>
      <vt:lpstr>Arial Black</vt:lpstr>
      <vt:lpstr>Arial Narrow</vt:lpstr>
      <vt:lpstr>Calibri</vt:lpstr>
      <vt:lpstr>Calibri Light</vt:lpstr>
      <vt:lpstr>Century Gothic</vt:lpstr>
      <vt:lpstr>Corbel</vt:lpstr>
      <vt:lpstr>Courier New</vt:lpstr>
      <vt:lpstr>Franklin Gothic Medium</vt:lpstr>
      <vt:lpstr>Gill Sans MT</vt:lpstr>
      <vt:lpstr>Symbol</vt:lpstr>
      <vt:lpstr>Times New Roman</vt:lpstr>
      <vt:lpstr>Tw Cen MT</vt:lpstr>
      <vt:lpstr>Wingdings</vt:lpstr>
      <vt:lpstr>Wingdings 2</vt:lpstr>
      <vt:lpstr>SIBSON CONSULTING Document</vt:lpstr>
      <vt:lpstr>Data slides</vt:lpstr>
      <vt:lpstr>Quotable</vt:lpstr>
      <vt:lpstr>Default Theme</vt:lpstr>
      <vt:lpstr>Office Theme</vt:lpstr>
      <vt:lpstr>Worksheet</vt:lpstr>
      <vt:lpstr>GM Leadership Report –  John Viola</vt:lpstr>
      <vt:lpstr>PowerPoint Presentation</vt:lpstr>
      <vt:lpstr>Maintenance</vt:lpstr>
      <vt:lpstr>Maintenance</vt:lpstr>
      <vt:lpstr>Maintenance</vt:lpstr>
      <vt:lpstr>Maintenance</vt:lpstr>
      <vt:lpstr>Grounds</vt:lpstr>
      <vt:lpstr>Landscaping</vt:lpstr>
      <vt:lpstr>Beautification</vt:lpstr>
      <vt:lpstr>Drainage</vt:lpstr>
      <vt:lpstr>Yacht Club</vt:lpstr>
      <vt:lpstr>Renovation Initiatives</vt:lpstr>
      <vt:lpstr>“Did You Know?”</vt:lpstr>
      <vt:lpstr>DMA Reserve Study</vt:lpstr>
      <vt:lpstr>Director of Business Administration –  Linda Martin</vt:lpstr>
      <vt:lpstr>4th of July</vt:lpstr>
      <vt:lpstr>Camp Ocean Pines</vt:lpstr>
      <vt:lpstr>Beach Mats</vt:lpstr>
      <vt:lpstr>Mailboxes</vt:lpstr>
      <vt:lpstr>CPI Violation Dashboard June</vt:lpstr>
      <vt:lpstr>Work Orders June</vt:lpstr>
      <vt:lpstr>Customer Service Dashboard (from info@oceanpines.org) June</vt:lpstr>
      <vt:lpstr>Financials</vt:lpstr>
      <vt:lpstr>MONTH OF JUNE 2024  FINANCIAL RESULTS</vt:lpstr>
      <vt:lpstr>JUNE 2024 YTD FINANCIAL RESULTS </vt:lpstr>
      <vt:lpstr>UNAUDITED RESERVE SUMMARY  JUNE 2024 ($ MILLIONS)</vt:lpstr>
      <vt:lpstr>Treasurer’s Report -  Monica Rakowski</vt:lpstr>
      <vt:lpstr>PowerPoint Presentation</vt:lpstr>
      <vt:lpstr>Ocean Pines Bike &amp; Pedestrian  Work Group – Progress Report </vt:lpstr>
      <vt:lpstr>Ocean Pines Community Pedestrian &amp; Bike Safety &amp; Access Workgroup </vt:lpstr>
      <vt:lpstr>Bike/Ped Safety and Access Activities</vt:lpstr>
      <vt:lpstr> Work Group Member Contributions </vt:lpstr>
      <vt:lpstr>Worcester County Master Plan  Recommendations for Ocean Pines</vt:lpstr>
      <vt:lpstr>Suggested Feedback on Draft Plan</vt:lpstr>
      <vt:lpstr> Issues Identified by Residents</vt:lpstr>
      <vt:lpstr>Improve Existing Walk/Bike Areas</vt:lpstr>
      <vt:lpstr>Apply Best Practices in Ocean Pines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Meeting</dc:title>
  <dc:creator>Michelle Bennett</dc:creator>
  <cp:lastModifiedBy>Linda Martin</cp:lastModifiedBy>
  <cp:revision>1578</cp:revision>
  <cp:lastPrinted>2024-07-19T18:35:34Z</cp:lastPrinted>
  <dcterms:created xsi:type="dcterms:W3CDTF">2021-01-13T14:26:54Z</dcterms:created>
  <dcterms:modified xsi:type="dcterms:W3CDTF">2024-07-20T12:20:31Z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0x010100DF58D88600E1A94FA3EA08FFB8100B44</vt:lpwstr>
  </property>
</Properties>
</file>