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398" r:id="rId2"/>
    <p:sldMasterId id="2147484422" r:id="rId3"/>
  </p:sldMasterIdLst>
  <p:notesMasterIdLst>
    <p:notesMasterId r:id="rId41"/>
  </p:notesMasterIdLst>
  <p:handoutMasterIdLst>
    <p:handoutMasterId r:id="rId42"/>
  </p:handoutMasterIdLst>
  <p:sldIdLst>
    <p:sldId id="267" r:id="rId4"/>
    <p:sldId id="1358" r:id="rId5"/>
    <p:sldId id="274" r:id="rId6"/>
    <p:sldId id="281" r:id="rId7"/>
    <p:sldId id="280" r:id="rId8"/>
    <p:sldId id="1397" r:id="rId9"/>
    <p:sldId id="733" r:id="rId10"/>
    <p:sldId id="1453" r:id="rId11"/>
    <p:sldId id="1344" r:id="rId12"/>
    <p:sldId id="1444" r:id="rId13"/>
    <p:sldId id="1445" r:id="rId14"/>
    <p:sldId id="1446" r:id="rId15"/>
    <p:sldId id="1448" r:id="rId16"/>
    <p:sldId id="1452" r:id="rId17"/>
    <p:sldId id="1451" r:id="rId18"/>
    <p:sldId id="1454" r:id="rId19"/>
    <p:sldId id="1449" r:id="rId20"/>
    <p:sldId id="1450" r:id="rId21"/>
    <p:sldId id="654" r:id="rId22"/>
    <p:sldId id="1403" r:id="rId23"/>
    <p:sldId id="652" r:id="rId24"/>
    <p:sldId id="1346" r:id="rId25"/>
    <p:sldId id="655" r:id="rId26"/>
    <p:sldId id="582" r:id="rId27"/>
    <p:sldId id="623" r:id="rId28"/>
    <p:sldId id="284" r:id="rId29"/>
    <p:sldId id="1359" r:id="rId30"/>
    <p:sldId id="1349" r:id="rId31"/>
    <p:sldId id="1440" r:id="rId32"/>
    <p:sldId id="1442" r:id="rId33"/>
    <p:sldId id="1441" r:id="rId34"/>
    <p:sldId id="1350" r:id="rId35"/>
    <p:sldId id="1392" r:id="rId36"/>
    <p:sldId id="567" r:id="rId37"/>
    <p:sldId id="1360" r:id="rId38"/>
    <p:sldId id="1361" r:id="rId39"/>
    <p:sldId id="291"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1CC"/>
    <a:srgbClr val="D65C00"/>
    <a:srgbClr val="E4E1DE"/>
    <a:srgbClr val="5F5ACC"/>
    <a:srgbClr val="FF0000"/>
    <a:srgbClr val="BCE1EC"/>
    <a:srgbClr val="FFFF00"/>
    <a:srgbClr val="FFFF66"/>
    <a:srgbClr val="04D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snapToGrid="0">
      <p:cViewPr varScale="1">
        <p:scale>
          <a:sx n="110" d="100"/>
          <a:sy n="110" d="100"/>
        </p:scale>
        <p:origin x="816"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noFill/>
        <a:ln>
          <a:noFill/>
        </a:ln>
      </dgm:spPr>
      <dgm:t>
        <a:bodyPr/>
        <a:lstStyle/>
        <a:p>
          <a:pPr marL="0" lvl="0" algn="l" defTabSz="1244600">
            <a:lnSpc>
              <a:spcPct val="100000"/>
            </a:lnSpc>
            <a:spcBef>
              <a:spcPct val="0"/>
            </a:spcBef>
            <a:spcAft>
              <a:spcPts val="600"/>
            </a:spcAft>
            <a:buNone/>
          </a:pPr>
          <a:r>
            <a:rPr lang="en-US" sz="2400" b="1" u="sng" kern="1200" dirty="0">
              <a:solidFill>
                <a:schemeClr val="tx1"/>
              </a:solidFill>
              <a:latin typeface="Calibri" panose="020F0502020204030204" pitchFamily="34" charset="0"/>
              <a:cs typeface="Calibri" panose="020F0502020204030204" pitchFamily="34" charset="0"/>
            </a:rPr>
            <a:t>Initiatives</a:t>
          </a:r>
          <a:endParaRPr lang="en-US" sz="3200" b="1" u="sng" kern="1200" dirty="0">
            <a:solidFill>
              <a:schemeClr val="tx1"/>
            </a:solidFill>
            <a:latin typeface="Calibri" panose="020F0502020204030204" pitchFamily="34" charset="0"/>
            <a:cs typeface="Calibri" panose="020F0502020204030204" pitchFamily="34" charset="0"/>
          </a:endParaRPr>
        </a:p>
      </dgm:t>
    </dgm:pt>
    <dgm:pt modelId="{6BFC6230-1E06-4372-97E4-3FE1629361ED}" type="sibTrans" cxnId="{2431257B-6215-409A-A5EA-776FCF225ED4}">
      <dgm:prSet/>
      <dgm:spPr/>
      <dgm:t>
        <a:bodyPr/>
        <a:lstStyle/>
        <a:p>
          <a:endParaRPr lang="en-US" sz="1600"/>
        </a:p>
      </dgm:t>
    </dgm:pt>
    <dgm:pt modelId="{A403FB1D-0A94-496E-995F-4AAC8EFE8D61}" type="parTrans" cxnId="{2431257B-6215-409A-A5EA-776FCF225ED4}">
      <dgm:prSet/>
      <dgm:spPr/>
      <dgm:t>
        <a:bodyPr/>
        <a:lstStyle/>
        <a:p>
          <a:endParaRPr lang="en-US" sz="1600"/>
        </a:p>
      </dgm:t>
    </dgm:pt>
    <dgm:pt modelId="{C8330427-0822-4E52-B101-8F71B7704093}">
      <dgm:prSet custT="1"/>
      <dgm:spPr>
        <a:noFill/>
        <a:ln>
          <a:noFill/>
        </a:ln>
      </dgm:spPr>
      <dgm:t>
        <a:bodyPr/>
        <a:lstStyle/>
        <a:p>
          <a:pPr marL="400050" marR="0" lvl="0" indent="-231775" algn="l" defTabSz="977900" eaLnBrk="1" fontAlgn="auto" latinLnBrk="0" hangingPunct="1">
            <a:lnSpc>
              <a:spcPct val="90000"/>
            </a:lnSpc>
            <a:spcBef>
              <a:spcPts val="0"/>
            </a:spcBef>
            <a:spcAft>
              <a:spcPts val="1800"/>
            </a:spcAft>
            <a:buClrTx/>
            <a:buSzTx/>
            <a:buFont typeface="Arial" panose="020B0604020202020204" pitchFamily="34" charset="0"/>
            <a:buNone/>
            <a:tabLst/>
            <a:defRPr/>
          </a:pPr>
          <a:endParaRPr lang="en-US" sz="1800" kern="1200" dirty="0">
            <a:solidFill>
              <a:schemeClr val="tx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gm:t>
    </dgm:pt>
    <dgm:pt modelId="{3C3F3C89-C0AA-4665-A4CF-A6FE61D29742}" type="sibTrans" cxnId="{386085F2-9FBD-4522-949E-142CE8E8A297}">
      <dgm:prSet/>
      <dgm:spPr/>
      <dgm:t>
        <a:bodyPr/>
        <a:lstStyle/>
        <a:p>
          <a:endParaRPr lang="en-US" sz="1600"/>
        </a:p>
      </dgm:t>
    </dgm:pt>
    <dgm:pt modelId="{50838DAC-9624-48C2-A863-AB02E02EDFB2}" type="parTrans" cxnId="{386085F2-9FBD-4522-949E-142CE8E8A297}">
      <dgm:prSet/>
      <dgm:spPr/>
      <dgm:t>
        <a:bodyPr/>
        <a:lstStyle/>
        <a:p>
          <a:endParaRPr lang="en-US" sz="1600"/>
        </a:p>
      </dgm:t>
    </dgm:pt>
    <dgm:pt modelId="{0AD9B432-AA33-42A7-A388-5401F59636B1}">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Mailboxes</a:t>
          </a:r>
        </a:p>
      </dgm:t>
    </dgm:pt>
    <dgm:pt modelId="{B1056687-E461-4415-97C4-B2C24EDD4996}" type="parTrans" cxnId="{59A135B3-6556-4193-BBFA-05375437B550}">
      <dgm:prSet/>
      <dgm:spPr/>
      <dgm:t>
        <a:bodyPr/>
        <a:lstStyle/>
        <a:p>
          <a:endParaRPr lang="en-US"/>
        </a:p>
      </dgm:t>
    </dgm:pt>
    <dgm:pt modelId="{B107DA7E-D8A7-4ECB-845F-EA73F7F29266}" type="sibTrans" cxnId="{59A135B3-6556-4193-BBFA-05375437B550}">
      <dgm:prSet/>
      <dgm:spPr/>
      <dgm:t>
        <a:bodyPr/>
        <a:lstStyle/>
        <a:p>
          <a:endParaRPr lang="en-US"/>
        </a:p>
      </dgm:t>
    </dgm:pt>
    <dgm:pt modelId="{8CD139A6-FEED-4C94-8176-4DD524F028BE}">
      <dgm:prSet custT="1"/>
      <dgm:spPr>
        <a:noFill/>
        <a:ln>
          <a:noFill/>
        </a:ln>
      </dgm:spPr>
      <dgm:t>
        <a:bodyPr/>
        <a:lstStyle/>
        <a:p>
          <a:pPr marL="400050" lvl="0" indent="-225425" algn="l" defTabSz="977900">
            <a:lnSpc>
              <a:spcPct val="100000"/>
            </a:lnSpc>
            <a:spcBef>
              <a:spcPts val="0"/>
            </a:spcBef>
            <a:spcAft>
              <a:spcPts val="0"/>
            </a:spcAft>
            <a:buFont typeface="Arial" panose="020B0604020202020204" pitchFamily="34" charset="0"/>
            <a:buChar char="•"/>
          </a:pPr>
          <a:r>
            <a:rPr lang="en-US" sz="2000" kern="1200" dirty="0">
              <a:solidFill>
                <a:schemeClr val="tx1"/>
              </a:solidFill>
              <a:latin typeface="Calibri" panose="020F0502020204030204" pitchFamily="34" charset="0"/>
              <a:cs typeface="Calibri" panose="020F0502020204030204" pitchFamily="34" charset="0"/>
            </a:rPr>
            <a:t>Metrics</a:t>
          </a:r>
        </a:p>
      </dgm:t>
    </dgm:pt>
    <dgm:pt modelId="{24461201-9E6E-4496-8B34-1E8872FDC963}" type="parTrans" cxnId="{E541504D-72C4-47D2-B2EF-E382F911238C}">
      <dgm:prSet/>
      <dgm:spPr/>
      <dgm:t>
        <a:bodyPr/>
        <a:lstStyle/>
        <a:p>
          <a:endParaRPr lang="en-US"/>
        </a:p>
      </dgm:t>
    </dgm:pt>
    <dgm:pt modelId="{C5E82110-5112-4E1D-80DE-F953E2A6DB59}" type="sibTrans" cxnId="{E541504D-72C4-47D2-B2EF-E382F911238C}">
      <dgm:prSet/>
      <dgm:spPr/>
      <dgm:t>
        <a:bodyPr/>
        <a:lstStyle/>
        <a:p>
          <a:endParaRPr lang="en-US"/>
        </a:p>
      </dgm:t>
    </dgm:pt>
    <dgm:pt modelId="{67C30939-F6E2-4A3A-BE59-AFFF16344262}">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North Gate Bridge</a:t>
          </a:r>
        </a:p>
      </dgm:t>
    </dgm:pt>
    <dgm:pt modelId="{AF4C6E23-815A-4124-AEEA-4A3333C0CBC1}" type="parTrans" cxnId="{570B3B29-6891-47FC-B012-E3DE38864B49}">
      <dgm:prSet/>
      <dgm:spPr/>
      <dgm:t>
        <a:bodyPr/>
        <a:lstStyle/>
        <a:p>
          <a:endParaRPr lang="en-US"/>
        </a:p>
      </dgm:t>
    </dgm:pt>
    <dgm:pt modelId="{BCFB4753-173F-4F42-BBE6-B033CCBC43EF}" type="sibTrans" cxnId="{570B3B29-6891-47FC-B012-E3DE38864B49}">
      <dgm:prSet/>
      <dgm:spPr/>
      <dgm:t>
        <a:bodyPr/>
        <a:lstStyle/>
        <a:p>
          <a:endParaRPr lang="en-US"/>
        </a:p>
      </dgm:t>
    </dgm:pt>
    <dgm:pt modelId="{BB813D09-A8F6-4C2C-8669-EE0ADA640562}">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Yacht Club Fence – Pool Area Maintenance</a:t>
          </a:r>
        </a:p>
      </dgm:t>
    </dgm:pt>
    <dgm:pt modelId="{549D95E7-CD1C-4E17-9DE7-12A146F47BDD}" type="parTrans" cxnId="{8C7B9828-B1B9-4C81-83F9-62BD37860646}">
      <dgm:prSet/>
      <dgm:spPr/>
    </dgm:pt>
    <dgm:pt modelId="{4C2232C7-D484-46F5-8DBB-5B9FF2CA6B65}" type="sibTrans" cxnId="{8C7B9828-B1B9-4C81-83F9-62BD37860646}">
      <dgm:prSet/>
      <dgm:spPr/>
    </dgm:pt>
    <dgm:pt modelId="{B23C0CF7-1E5C-48D2-BA85-DFA148C99EEE}">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Pickleball Courts – New Courts &amp; Court Maintenance</a:t>
          </a:r>
        </a:p>
      </dgm:t>
    </dgm:pt>
    <dgm:pt modelId="{6BA445B2-878F-41BB-84D7-6AA4F2658471}" type="parTrans" cxnId="{1F8B7FA7-9FFC-4ED5-93FD-433EC75B4A3F}">
      <dgm:prSet/>
      <dgm:spPr/>
    </dgm:pt>
    <dgm:pt modelId="{35835C33-9928-4430-B2C1-3EA089F05778}" type="sibTrans" cxnId="{1F8B7FA7-9FFC-4ED5-93FD-433EC75B4A3F}">
      <dgm:prSet/>
      <dgm:spPr/>
    </dgm:pt>
    <dgm:pt modelId="{D8C8E491-0F1B-4F43-AF57-A23BBD9B114E}">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Golf Teak Benches – Maintenance </a:t>
          </a:r>
        </a:p>
      </dgm:t>
    </dgm:pt>
    <dgm:pt modelId="{046E6BB3-CBEB-40D8-824B-523F3BB59B96}" type="parTrans" cxnId="{F63D005D-BFA3-4590-B0A4-8E4FFD76B536}">
      <dgm:prSet/>
      <dgm:spPr/>
    </dgm:pt>
    <dgm:pt modelId="{EED847A5-90A4-4895-BF9C-D7668B537C7A}" type="sibTrans" cxnId="{F63D005D-BFA3-4590-B0A4-8E4FFD76B536}">
      <dgm:prSet/>
      <dgm:spPr/>
    </dgm:pt>
    <dgm:pt modelId="{D0F9FCD3-AA7A-4642-8EA0-DA7D552E89B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Drainage</a:t>
          </a:r>
        </a:p>
      </dgm:t>
    </dgm:pt>
    <dgm:pt modelId="{11FB0149-C75A-4A66-BABC-841B5130B65C}" type="parTrans" cxnId="{FE415BB8-0262-4773-83BD-B59B6CD425A4}">
      <dgm:prSet/>
      <dgm:spPr/>
    </dgm:pt>
    <dgm:pt modelId="{47879A74-D508-441C-B0BB-86718D0935A7}" type="sibTrans" cxnId="{FE415BB8-0262-4773-83BD-B59B6CD425A4}">
      <dgm:prSet/>
      <dgm:spPr/>
    </dgm:pt>
    <dgm:pt modelId="{627806B2-7E4C-48F3-92B5-7283255AD459}">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Bulkheads &amp; Dredging</a:t>
          </a:r>
        </a:p>
      </dgm:t>
    </dgm:pt>
    <dgm:pt modelId="{5E720F5B-9428-42F6-B939-3216D364FCE7}" type="parTrans" cxnId="{29168FB0-C24F-417C-A867-D5B9025C8F52}">
      <dgm:prSet/>
      <dgm:spPr/>
    </dgm:pt>
    <dgm:pt modelId="{A32E26F1-214D-419F-8BB1-231A07644E94}" type="sibTrans" cxnId="{29168FB0-C24F-417C-A867-D5B9025C8F52}">
      <dgm:prSet/>
      <dgm:spPr/>
    </dgm:pt>
    <dgm:pt modelId="{7CDAF50E-AF8A-4C05-9C1A-611549448B65}">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Paving</a:t>
          </a:r>
        </a:p>
      </dgm:t>
    </dgm:pt>
    <dgm:pt modelId="{E599757B-E68B-4833-AD5A-6A7E3B95E608}" type="parTrans" cxnId="{AEF25AE9-7985-436D-9BF6-1144E40EC292}">
      <dgm:prSet/>
      <dgm:spPr/>
    </dgm:pt>
    <dgm:pt modelId="{FAF56B64-15E2-46F0-BE4F-6F4E73F95658}" type="sibTrans" cxnId="{AEF25AE9-7985-436D-9BF6-1144E40EC292}">
      <dgm:prSet/>
      <dgm:spPr/>
    </dgm:pt>
    <dgm:pt modelId="{BD05D886-5B87-49CB-9536-3938EC67DFD0}">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Marina – Gas Pumps</a:t>
          </a:r>
        </a:p>
      </dgm:t>
    </dgm:pt>
    <dgm:pt modelId="{B4CFA638-5734-4757-8D1E-973867E2903C}" type="parTrans" cxnId="{5D3D399B-5BE1-4FC0-949B-9C8F2754422F}">
      <dgm:prSet/>
      <dgm:spPr/>
    </dgm:pt>
    <dgm:pt modelId="{CC55D1FF-189A-4BF4-8A94-744EC6A59B37}" type="sibTrans" cxnId="{5D3D399B-5BE1-4FC0-949B-9C8F2754422F}">
      <dgm:prSet/>
      <dgm:spPr/>
    </dgm:pt>
    <dgm:pt modelId="{BA135264-7875-4EC1-8F5A-848711A4618F}">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Pools</a:t>
          </a:r>
        </a:p>
      </dgm:t>
    </dgm:pt>
    <dgm:pt modelId="{F443AD71-0371-4B6E-8CD2-D0418B0D29A3}" type="parTrans" cxnId="{8950A73A-FC21-46B6-93C3-E0D9137EBE3E}">
      <dgm:prSet/>
      <dgm:spPr/>
    </dgm:pt>
    <dgm:pt modelId="{2EEFD6B5-20BC-4DDF-AC49-395B2280C035}" type="sibTrans" cxnId="{8950A73A-FC21-46B6-93C3-E0D9137EBE3E}">
      <dgm:prSet/>
      <dgm:spPr/>
    </dgm:pt>
    <dgm:pt modelId="{99CBBE08-78AF-4DE1-9BCD-D4B6489FD13B}">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Audit</a:t>
          </a:r>
        </a:p>
      </dgm:t>
    </dgm:pt>
    <dgm:pt modelId="{1322C19A-7142-4C1C-93D0-C82B064AFC86}" type="parTrans" cxnId="{014B9DF9-0010-4160-B727-98764447D40E}">
      <dgm:prSet/>
      <dgm:spPr/>
    </dgm:pt>
    <dgm:pt modelId="{8423661F-5333-4B74-8BAB-C50944626254}" type="sibTrans" cxnId="{014B9DF9-0010-4160-B727-98764447D40E}">
      <dgm:prSet/>
      <dgm:spPr/>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15885" custLinFactNeighborY="-7066">
        <dgm:presLayoutVars>
          <dgm:bulletEnabled val="1"/>
        </dgm:presLayoutVars>
      </dgm:prSet>
      <dgm:spPr/>
    </dgm:pt>
  </dgm:ptLst>
  <dgm:cxnLst>
    <dgm:cxn modelId="{ADCCD503-2BDC-494F-BBD3-5276A6501671}" type="presOf" srcId="{BB813D09-A8F6-4C2C-8669-EE0ADA640562}" destId="{17F224EC-808A-4A8F-B7DC-2E5B9557C321}" srcOrd="0" destOrd="3" presId="urn:microsoft.com/office/officeart/2005/8/layout/default"/>
    <dgm:cxn modelId="{61935C08-B66E-4ACC-A047-1C4A69BD629E}" type="presOf" srcId="{D0F9FCD3-AA7A-4642-8EA0-DA7D552E89B3}" destId="{17F224EC-808A-4A8F-B7DC-2E5B9557C321}" srcOrd="0" destOrd="6" presId="urn:microsoft.com/office/officeart/2005/8/layout/default"/>
    <dgm:cxn modelId="{6C6CC20F-B28E-4E07-BB03-D6E4E95589DB}" type="presOf" srcId="{13B849B3-EE92-4F22-8F7E-142A51942BD8}" destId="{17F224EC-808A-4A8F-B7DC-2E5B9557C321}" srcOrd="0" destOrd="0" presId="urn:microsoft.com/office/officeart/2005/8/layout/default"/>
    <dgm:cxn modelId="{8C7B9828-B1B9-4C81-83F9-62BD37860646}" srcId="{13B849B3-EE92-4F22-8F7E-142A51942BD8}" destId="{BB813D09-A8F6-4C2C-8669-EE0ADA640562}" srcOrd="2" destOrd="0" parTransId="{549D95E7-CD1C-4E17-9DE7-12A146F47BDD}" sibTransId="{4C2232C7-D484-46F5-8DBB-5B9FF2CA6B65}"/>
    <dgm:cxn modelId="{570B3B29-6891-47FC-B012-E3DE38864B49}" srcId="{13B849B3-EE92-4F22-8F7E-142A51942BD8}" destId="{67C30939-F6E2-4A3A-BE59-AFFF16344262}" srcOrd="1" destOrd="0" parTransId="{AF4C6E23-815A-4124-AEEA-4A3333C0CBC1}" sibTransId="{BCFB4753-173F-4F42-BBE6-B033CCBC43EF}"/>
    <dgm:cxn modelId="{8950A73A-FC21-46B6-93C3-E0D9137EBE3E}" srcId="{13B849B3-EE92-4F22-8F7E-142A51942BD8}" destId="{BA135264-7875-4EC1-8F5A-848711A4618F}" srcOrd="7" destOrd="0" parTransId="{F443AD71-0371-4B6E-8CD2-D0418B0D29A3}" sibTransId="{2EEFD6B5-20BC-4DDF-AC49-395B2280C035}"/>
    <dgm:cxn modelId="{F63D005D-BFA3-4590-B0A4-8E4FFD76B536}" srcId="{13B849B3-EE92-4F22-8F7E-142A51942BD8}" destId="{D8C8E491-0F1B-4F43-AF57-A23BBD9B114E}" srcOrd="4" destOrd="0" parTransId="{046E6BB3-CBEB-40D8-824B-523F3BB59B96}" sibTransId="{EED847A5-90A4-4895-BF9C-D7668B537C7A}"/>
    <dgm:cxn modelId="{D4524B5E-0E17-47F4-B223-0C261C5A3DE4}" type="presOf" srcId="{0AD9B432-AA33-42A7-A388-5401F59636B1}" destId="{17F224EC-808A-4A8F-B7DC-2E5B9557C321}" srcOrd="0" destOrd="11" presId="urn:microsoft.com/office/officeart/2005/8/layout/default"/>
    <dgm:cxn modelId="{5B344146-9D21-4B1F-A1B0-51FF10118557}" type="presOf" srcId="{7CDAF50E-AF8A-4C05-9C1A-611549448B65}" destId="{17F224EC-808A-4A8F-B7DC-2E5B9557C321}" srcOrd="0" destOrd="7" presId="urn:microsoft.com/office/officeart/2005/8/layout/default"/>
    <dgm:cxn modelId="{E541504D-72C4-47D2-B2EF-E382F911238C}" srcId="{13B849B3-EE92-4F22-8F7E-142A51942BD8}" destId="{8CD139A6-FEED-4C94-8176-4DD524F028BE}" srcOrd="11" destOrd="0" parTransId="{24461201-9E6E-4496-8B34-1E8872FDC963}" sibTransId="{C5E82110-5112-4E1D-80DE-F953E2A6DB59}"/>
    <dgm:cxn modelId="{F1149256-4846-48E4-9448-7313A86590DD}" type="presOf" srcId="{C8330427-0822-4E52-B101-8F71B7704093}" destId="{17F224EC-808A-4A8F-B7DC-2E5B9557C321}" srcOrd="0" destOrd="13" presId="urn:microsoft.com/office/officeart/2005/8/layout/default"/>
    <dgm:cxn modelId="{79EA8F77-3399-4AB5-AC6A-D57012E3AD5D}" type="presOf" srcId="{67C30939-F6E2-4A3A-BE59-AFFF16344262}" destId="{17F224EC-808A-4A8F-B7DC-2E5B9557C321}" srcOrd="0" destOrd="2" presId="urn:microsoft.com/office/officeart/2005/8/layout/default"/>
    <dgm:cxn modelId="{4125BF78-B160-4ED8-9235-44656EE77B83}" type="presOf" srcId="{BA135264-7875-4EC1-8F5A-848711A4618F}" destId="{17F224EC-808A-4A8F-B7DC-2E5B9557C321}" srcOrd="0" destOrd="8" presId="urn:microsoft.com/office/officeart/2005/8/layout/default"/>
    <dgm:cxn modelId="{67D9E07A-4D8C-410E-8115-B08A4739B6AE}" type="presOf" srcId="{D8C8E491-0F1B-4F43-AF57-A23BBD9B114E}" destId="{17F224EC-808A-4A8F-B7DC-2E5B9557C321}" srcOrd="0" destOrd="5" presId="urn:microsoft.com/office/officeart/2005/8/layout/default"/>
    <dgm:cxn modelId="{2431257B-6215-409A-A5EA-776FCF225ED4}" srcId="{462F5009-0BF7-4DC7-8761-648C3A31CE0C}" destId="{13B849B3-EE92-4F22-8F7E-142A51942BD8}" srcOrd="0" destOrd="0" parTransId="{A403FB1D-0A94-496E-995F-4AAC8EFE8D61}" sibTransId="{6BFC6230-1E06-4372-97E4-3FE1629361ED}"/>
    <dgm:cxn modelId="{06ADBC85-DF5C-4E0A-951D-70A50A339BD3}" type="presOf" srcId="{BD05D886-5B87-49CB-9536-3938EC67DFD0}" destId="{17F224EC-808A-4A8F-B7DC-2E5B9557C321}" srcOrd="0" destOrd="1" presId="urn:microsoft.com/office/officeart/2005/8/layout/default"/>
    <dgm:cxn modelId="{5D3D399B-5BE1-4FC0-949B-9C8F2754422F}" srcId="{13B849B3-EE92-4F22-8F7E-142A51942BD8}" destId="{BD05D886-5B87-49CB-9536-3938EC67DFD0}" srcOrd="0" destOrd="0" parTransId="{B4CFA638-5734-4757-8D1E-973867E2903C}" sibTransId="{CC55D1FF-189A-4BF4-8A94-744EC6A59B37}"/>
    <dgm:cxn modelId="{6973F5A6-6242-4889-8437-FA4C75A69F63}" type="presOf" srcId="{8CD139A6-FEED-4C94-8176-4DD524F028BE}" destId="{17F224EC-808A-4A8F-B7DC-2E5B9557C321}" srcOrd="0" destOrd="12" presId="urn:microsoft.com/office/officeart/2005/8/layout/default"/>
    <dgm:cxn modelId="{1F8B7FA7-9FFC-4ED5-93FD-433EC75B4A3F}" srcId="{13B849B3-EE92-4F22-8F7E-142A51942BD8}" destId="{B23C0CF7-1E5C-48D2-BA85-DFA148C99EEE}" srcOrd="3" destOrd="0" parTransId="{6BA445B2-878F-41BB-84D7-6AA4F2658471}" sibTransId="{35835C33-9928-4430-B2C1-3EA089F05778}"/>
    <dgm:cxn modelId="{29168FB0-C24F-417C-A867-D5B9025C8F52}" srcId="{13B849B3-EE92-4F22-8F7E-142A51942BD8}" destId="{627806B2-7E4C-48F3-92B5-7283255AD459}" srcOrd="9" destOrd="0" parTransId="{5E720F5B-9428-42F6-B939-3216D364FCE7}" sibTransId="{A32E26F1-214D-419F-8BB1-231A07644E94}"/>
    <dgm:cxn modelId="{59A135B3-6556-4193-BBFA-05375437B550}" srcId="{13B849B3-EE92-4F22-8F7E-142A51942BD8}" destId="{0AD9B432-AA33-42A7-A388-5401F59636B1}" srcOrd="10" destOrd="0" parTransId="{B1056687-E461-4415-97C4-B2C24EDD4996}" sibTransId="{B107DA7E-D8A7-4ECB-845F-EA73F7F29266}"/>
    <dgm:cxn modelId="{CCE1F8B4-7969-4A76-995D-27F66152D78E}" type="presOf" srcId="{B23C0CF7-1E5C-48D2-BA85-DFA148C99EEE}" destId="{17F224EC-808A-4A8F-B7DC-2E5B9557C321}" srcOrd="0" destOrd="4" presId="urn:microsoft.com/office/officeart/2005/8/layout/default"/>
    <dgm:cxn modelId="{FE415BB8-0262-4773-83BD-B59B6CD425A4}" srcId="{13B849B3-EE92-4F22-8F7E-142A51942BD8}" destId="{D0F9FCD3-AA7A-4642-8EA0-DA7D552E89B3}" srcOrd="5" destOrd="0" parTransId="{11FB0149-C75A-4A66-BABC-841B5130B65C}" sibTransId="{47879A74-D508-441C-B0BB-86718D0935A7}"/>
    <dgm:cxn modelId="{C6A483B8-C8A1-4F81-B127-BCA5EFA8B70B}" type="presOf" srcId="{462F5009-0BF7-4DC7-8761-648C3A31CE0C}" destId="{341FFF4B-AFD9-4B69-9A5C-89DD38ED72EA}" srcOrd="0" destOrd="0" presId="urn:microsoft.com/office/officeart/2005/8/layout/default"/>
    <dgm:cxn modelId="{04029CBC-2C63-4459-8C61-8F0C6508D49B}" type="presOf" srcId="{99CBBE08-78AF-4DE1-9BCD-D4B6489FD13B}" destId="{17F224EC-808A-4A8F-B7DC-2E5B9557C321}" srcOrd="0" destOrd="9" presId="urn:microsoft.com/office/officeart/2005/8/layout/default"/>
    <dgm:cxn modelId="{AEF25AE9-7985-436D-9BF6-1144E40EC292}" srcId="{13B849B3-EE92-4F22-8F7E-142A51942BD8}" destId="{7CDAF50E-AF8A-4C05-9C1A-611549448B65}" srcOrd="6" destOrd="0" parTransId="{E599757B-E68B-4833-AD5A-6A7E3B95E608}" sibTransId="{FAF56B64-15E2-46F0-BE4F-6F4E73F95658}"/>
    <dgm:cxn modelId="{386085F2-9FBD-4522-949E-142CE8E8A297}" srcId="{13B849B3-EE92-4F22-8F7E-142A51942BD8}" destId="{C8330427-0822-4E52-B101-8F71B7704093}" srcOrd="12" destOrd="0" parTransId="{50838DAC-9624-48C2-A863-AB02E02EDFB2}" sibTransId="{3C3F3C89-C0AA-4665-A4CF-A6FE61D29742}"/>
    <dgm:cxn modelId="{014B9DF9-0010-4160-B727-98764447D40E}" srcId="{13B849B3-EE92-4F22-8F7E-142A51942BD8}" destId="{99CBBE08-78AF-4DE1-9BCD-D4B6489FD13B}" srcOrd="8" destOrd="0" parTransId="{1322C19A-7142-4C1C-93D0-C82B064AFC86}" sibTransId="{8423661F-5333-4B74-8BAB-C50944626254}"/>
    <dgm:cxn modelId="{200061FD-CC4E-486C-94A7-626423D00EFB}" type="presOf" srcId="{627806B2-7E4C-48F3-92B5-7283255AD459}" destId="{17F224EC-808A-4A8F-B7DC-2E5B9557C321}" srcOrd="0" destOrd="10" presId="urn:microsoft.com/office/officeart/2005/8/layout/default"/>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4018" y="0"/>
          <a:ext cx="8221563" cy="5716535"/>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244600">
            <a:lnSpc>
              <a:spcPct val="100000"/>
            </a:lnSpc>
            <a:spcBef>
              <a:spcPct val="0"/>
            </a:spcBef>
            <a:spcAft>
              <a:spcPts val="600"/>
            </a:spcAft>
            <a:buNone/>
          </a:pPr>
          <a:r>
            <a:rPr lang="en-US" sz="2400" b="1" u="sng" kern="1200" dirty="0">
              <a:solidFill>
                <a:schemeClr val="tx1"/>
              </a:solidFill>
              <a:latin typeface="Calibri" panose="020F0502020204030204" pitchFamily="34" charset="0"/>
              <a:cs typeface="Calibri" panose="020F0502020204030204" pitchFamily="34" charset="0"/>
            </a:rPr>
            <a:t>Initiatives</a:t>
          </a:r>
          <a:endParaRPr lang="en-US" sz="3200" b="1" u="sng" kern="1200" dirty="0">
            <a:solidFill>
              <a:schemeClr val="tx1"/>
            </a:solidFill>
            <a:latin typeface="Calibri" panose="020F050202020403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Marina – Gas Pumps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North Gate Bridge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Yacht Club Fence – Pool Area Maintenance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Pickleball Courts – New Courts &amp; Court Maintenance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Golf Teak Benches – Maintenance </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Drainage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Paving</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Pools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Audit</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Bulkheads &amp; Dredging</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solidFill>
                <a:schemeClr val="tx1"/>
              </a:solidFill>
              <a:latin typeface="Calibri" panose="020F0502020204030204" pitchFamily="34" charset="0"/>
              <a:cs typeface="Calibri" panose="020F0502020204030204" pitchFamily="34" charset="0"/>
            </a:rPr>
            <a:t>Mailboxes</a:t>
          </a:r>
        </a:p>
        <a:p>
          <a:pPr marL="400050" lvl="0" indent="-225425" algn="l" defTabSz="977900">
            <a:lnSpc>
              <a:spcPct val="100000"/>
            </a:lnSpc>
            <a:spcBef>
              <a:spcPct val="0"/>
            </a:spcBef>
            <a:spcAft>
              <a:spcPts val="0"/>
            </a:spcAft>
            <a:buFont typeface="Arial" panose="020B0604020202020204" pitchFamily="34" charset="0"/>
            <a:buChar char="•"/>
          </a:pPr>
          <a:r>
            <a:rPr lang="en-US" sz="2000" kern="1200" dirty="0">
              <a:solidFill>
                <a:schemeClr val="tx1"/>
              </a:solidFill>
              <a:latin typeface="Calibri" panose="020F0502020204030204" pitchFamily="34" charset="0"/>
              <a:cs typeface="Calibri" panose="020F0502020204030204" pitchFamily="34" charset="0"/>
            </a:rPr>
            <a:t>Metrics</a:t>
          </a:r>
        </a:p>
        <a:p>
          <a:pPr marL="400050" marR="0" lvl="0" indent="-231775" algn="l" defTabSz="977900" eaLnBrk="1" fontAlgn="auto" latinLnBrk="0" hangingPunct="1">
            <a:lnSpc>
              <a:spcPct val="90000"/>
            </a:lnSpc>
            <a:spcBef>
              <a:spcPct val="0"/>
            </a:spcBef>
            <a:spcAft>
              <a:spcPts val="1800"/>
            </a:spcAft>
            <a:buClrTx/>
            <a:buSzTx/>
            <a:buFont typeface="Arial" panose="020B0604020202020204" pitchFamily="34" charset="0"/>
            <a:buNone/>
            <a:tabLst/>
            <a:defRPr/>
          </a:pPr>
          <a:endParaRPr lang="en-US" sz="1800" kern="1200" dirty="0">
            <a:solidFill>
              <a:schemeClr val="tx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sp:txBody>
      <dsp:txXfrm>
        <a:off x="4018" y="0"/>
        <a:ext cx="8221563" cy="57165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6/21/2022</a:t>
            </a:fld>
            <a:endParaRPr dirty="0"/>
          </a:p>
        </p:txBody>
      </p:sp>
      <p:sp>
        <p:nvSpPr>
          <p:cNvPr id="4" name="Footer Placeholder 3"/>
          <p:cNvSpPr>
            <a:spLocks noGrp="1"/>
          </p:cNvSpPr>
          <p:nvPr>
            <p:ph type="ftr" sz="quarter" idx="2"/>
          </p:nvPr>
        </p:nvSpPr>
        <p:spPr>
          <a:xfrm>
            <a:off x="0" y="8829973"/>
            <a:ext cx="3037840"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6/21/2022</a:t>
            </a:fld>
            <a:endParaRPr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73"/>
            <a:ext cx="3037840"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73"/>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6/21/2022</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98B5F13F-7E1A-4580-A55C-09F2476A26E1}"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83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4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08444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618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17096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3799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517525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402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6/21/2022</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6790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305711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705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2913167"/>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9939ED1-20B6-486E-AD1A-0AF57D3268A8}" type="datetime1">
              <a:rPr lang="en-US" smtClean="0"/>
              <a:t>6/21/2022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46056018"/>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5.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5.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20.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p:nvPr>
        </p:nvSpPr>
        <p:spPr>
          <a:xfrm>
            <a:off x="1089462" y="976508"/>
            <a:ext cx="4143979" cy="2367221"/>
          </a:xfrm>
        </p:spPr>
        <p:txBody>
          <a:bodyPr>
            <a:normAutofit/>
          </a:bodyPr>
          <a:lstStyle/>
          <a:p>
            <a:r>
              <a:rPr lang="en-US" sz="4700" dirty="0">
                <a:latin typeface="Franklin Gothic Medium" panose="020B0603020102020204" pitchFamily="34" charset="0"/>
              </a:rPr>
              <a:t>Board of Directors Meeting</a:t>
            </a:r>
          </a:p>
        </p:txBody>
      </p:sp>
      <p:sp>
        <p:nvSpPr>
          <p:cNvPr id="4" name="Subtitle 3"/>
          <p:cNvSpPr>
            <a:spLocks noGrp="1"/>
          </p:cNvSpPr>
          <p:nvPr>
            <p:ph type="subTitle" idx="1"/>
          </p:nvPr>
        </p:nvSpPr>
        <p:spPr>
          <a:xfrm>
            <a:off x="1089462" y="3531204"/>
            <a:ext cx="4148190" cy="1606576"/>
          </a:xfrm>
        </p:spPr>
        <p:txBody>
          <a:bodyPr>
            <a:normAutofit/>
          </a:bodyPr>
          <a:lstStyle/>
          <a:p>
            <a:r>
              <a:rPr lang="en-US" sz="2400" dirty="0">
                <a:latin typeface="Franklin Gothic Medium" panose="020B0603020102020204" pitchFamily="34" charset="0"/>
              </a:rPr>
              <a:t>June 22, 2022</a:t>
            </a:r>
          </a:p>
        </p:txBody>
      </p:sp>
      <p:cxnSp>
        <p:nvCxnSpPr>
          <p:cNvPr id="10" name="Straight Connector 16">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3" y="3528543"/>
            <a:ext cx="415208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9" name="Group 18">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482171"/>
            <a:ext cx="3055899" cy="5149101"/>
            <a:chOff x="7477388" y="482171"/>
            <a:chExt cx="4074533" cy="5149101"/>
          </a:xfrm>
        </p:grpSpPr>
        <p:sp>
          <p:nvSpPr>
            <p:cNvPr id="20" name="Rectangle 19">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718" y="977965"/>
            <a:ext cx="2339583"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279" y="1999767"/>
            <a:ext cx="2099328" cy="2099328"/>
          </a:xfrm>
          <a:prstGeom prst="rect">
            <a:avLst/>
          </a:prstGeom>
        </p:spPr>
      </p:pic>
      <p:pic>
        <p:nvPicPr>
          <p:cNvPr id="25" name="Picture 24">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7" name="Straight Connector 26">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62838" y="16171"/>
            <a:ext cx="4418147" cy="514833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Yacht Club Fence –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Pool Area Maintenance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Replacement needed, as footers failed in the concrete and the fence was loose and leaning</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Prior fence removed and post reattached with a stronger anchoring system</a:t>
            </a:r>
          </a:p>
          <a:p>
            <a:pPr marL="684213" lvl="1" indent="-227013">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Calibri" panose="020F0502020204030204" pitchFamily="34" charset="0"/>
              </a:rPr>
              <a:t>$9,300 (cost includes both fence and temporary fence)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Concrete contractor finished items – total cost $2,000</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Total project completed by Memorial Day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icture containing sky, outdoor, grass, ground&#10;&#10;Description automatically generated">
            <a:extLst>
              <a:ext uri="{FF2B5EF4-FFF2-40B4-BE49-F238E27FC236}">
                <a16:creationId xmlns:a16="http://schemas.microsoft.com/office/drawing/2014/main" id="{8C17F938-A3CC-FC72-99CF-9472ABED6C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596" b="14325"/>
          <a:stretch/>
        </p:blipFill>
        <p:spPr>
          <a:xfrm>
            <a:off x="4220277" y="3004457"/>
            <a:ext cx="4778855" cy="2690949"/>
          </a:xfrm>
          <a:prstGeom prst="rect">
            <a:avLst/>
          </a:prstGeom>
        </p:spPr>
      </p:pic>
      <p:pic>
        <p:nvPicPr>
          <p:cNvPr id="9" name="Picture 8" descr="A picture containing sky, outdoor, grass, stone&#10;&#10;Description automatically generated">
            <a:extLst>
              <a:ext uri="{FF2B5EF4-FFF2-40B4-BE49-F238E27FC236}">
                <a16:creationId xmlns:a16="http://schemas.microsoft.com/office/drawing/2014/main" id="{306DB325-D1EF-C825-336A-3BD26952B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361" y="127760"/>
            <a:ext cx="3831771" cy="2554514"/>
          </a:xfrm>
          <a:prstGeom prst="rect">
            <a:avLst/>
          </a:prstGeom>
        </p:spPr>
      </p:pic>
    </p:spTree>
    <p:extLst>
      <p:ext uri="{BB962C8B-B14F-4D97-AF65-F5344CB8AC3E}">
        <p14:creationId xmlns:p14="http://schemas.microsoft.com/office/powerpoint/2010/main" val="316448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3762103" y="-9956"/>
            <a:ext cx="5259977" cy="647048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Pickleball Courts – New Courts and Court Maintenance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Construction on the new pickleball courts remains on schedule</a:t>
            </a:r>
          </a:p>
          <a:p>
            <a:pPr marL="684213" lvl="1" indent="-227013">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Subbase completed by Public Works</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ATC currently on-site to install new courts</a:t>
            </a:r>
          </a:p>
          <a:p>
            <a:pPr marL="1141413" lvl="2"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id the base and a 4-inch paving pass</a:t>
            </a:r>
          </a:p>
          <a:p>
            <a:pPr marL="1141413" lvl="2" indent="-227013">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ATC started installing the footers for the fences and nets on 6/17/22</a:t>
            </a:r>
          </a:p>
          <a:p>
            <a:pPr marL="1141413" lvl="2"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ATC will then install surface asphalt – takes 14 days to cure and concrete from the footers 28 days to cure; after that, the courts will need to be coated</a:t>
            </a:r>
          </a:p>
          <a:p>
            <a:pPr marL="227013" indent="-227013">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Still on target to have work done by the end of July on new courts</a:t>
            </a:r>
          </a:p>
          <a:p>
            <a:pPr marL="227013" indent="-227013">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Court repairs starting soon</a:t>
            </a:r>
          </a:p>
          <a:p>
            <a:pPr marL="684213" lvl="1" indent="-227013">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Crack repairs require a consistent temperature of 75 degrees or more, so the contractor wanted to wait until June to start the repairs</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Court will then be painted and will need 7-10 days to dry</a:t>
            </a:r>
          </a:p>
          <a:p>
            <a:pPr marL="227013" indent="-227013">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Scheduling with contractor to always have at least 4 courts open, if possible</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road with grass and trees on the side&#10;&#10;Description automatically generated with low confidence">
            <a:extLst>
              <a:ext uri="{FF2B5EF4-FFF2-40B4-BE49-F238E27FC236}">
                <a16:creationId xmlns:a16="http://schemas.microsoft.com/office/drawing/2014/main" id="{7E44381D-34D7-4BA0-75D8-518F4A2DD2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143"/>
          <a:stretch/>
        </p:blipFill>
        <p:spPr>
          <a:xfrm>
            <a:off x="0" y="0"/>
            <a:ext cx="3631474" cy="3259691"/>
          </a:xfrm>
          <a:prstGeom prst="rect">
            <a:avLst/>
          </a:prstGeom>
        </p:spPr>
      </p:pic>
      <p:pic>
        <p:nvPicPr>
          <p:cNvPr id="4" name="Picture 3" descr="A picture containing grass, sky, outdoor&#10;&#10;Description automatically generated">
            <a:extLst>
              <a:ext uri="{FF2B5EF4-FFF2-40B4-BE49-F238E27FC236}">
                <a16:creationId xmlns:a16="http://schemas.microsoft.com/office/drawing/2014/main" id="{88C58D09-7FF9-BD54-FD67-DA856B510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976"/>
          <a:stretch/>
        </p:blipFill>
        <p:spPr>
          <a:xfrm>
            <a:off x="0" y="3328070"/>
            <a:ext cx="3631474" cy="3535780"/>
          </a:xfrm>
          <a:prstGeom prst="rect">
            <a:avLst/>
          </a:prstGeom>
        </p:spPr>
      </p:pic>
    </p:spTree>
    <p:extLst>
      <p:ext uri="{BB962C8B-B14F-4D97-AF65-F5344CB8AC3E}">
        <p14:creationId xmlns:p14="http://schemas.microsoft.com/office/powerpoint/2010/main" val="249371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62838" y="16171"/>
            <a:ext cx="3477345" cy="475335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Golf Teak Benches - Maintenance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Teak benches purchased in 2008 (life – 20 </a:t>
            </a: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years)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Benches being refurbished in-house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Power washing - $25 for materials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Other minor repairs made on benches</a:t>
            </a: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Origin</a:t>
            </a: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al cost:  $27,363.07</a:t>
            </a:r>
          </a:p>
          <a:p>
            <a:pPr marL="227013" indent="-227013">
              <a:buFont typeface="Arial" panose="020B0604020202020204" pitchFamily="34" charset="0"/>
              <a:buChar char="•"/>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Net book value:  $19,900.45</a:t>
            </a:r>
          </a:p>
          <a:p>
            <a:pPr marL="227013" indent="-227013">
              <a:buFont typeface="Arial" panose="020B0604020202020204" pitchFamily="34" charset="0"/>
              <a:buChar char="•"/>
              <a:defRPr/>
            </a:pP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To be placed back in service week of June 20</a:t>
            </a:r>
            <a:r>
              <a:rPr lang="en-US" sz="19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th</a:t>
            </a: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picture containing ground, building, outdoor, wooden&#10;&#10;Description automatically generated">
            <a:extLst>
              <a:ext uri="{FF2B5EF4-FFF2-40B4-BE49-F238E27FC236}">
                <a16:creationId xmlns:a16="http://schemas.microsoft.com/office/drawing/2014/main" id="{C5E3BB28-260C-31E2-EFCA-305B5219CB20}"/>
              </a:ext>
            </a:extLst>
          </p:cNvPr>
          <p:cNvPicPr>
            <a:picLocks noChangeAspect="1"/>
          </p:cNvPicPr>
          <p:nvPr/>
        </p:nvPicPr>
        <p:blipFill rotWithShape="1">
          <a:blip r:embed="rId2">
            <a:extLst>
              <a:ext uri="{28A0092B-C50C-407E-A947-70E740481C1C}">
                <a14:useLocalDpi xmlns:a14="http://schemas.microsoft.com/office/drawing/2010/main" val="0"/>
              </a:ext>
            </a:extLst>
          </a:blip>
          <a:srcRect l="5472" t="24635" r="2592" b="41587"/>
          <a:stretch/>
        </p:blipFill>
        <p:spPr>
          <a:xfrm>
            <a:off x="4415245" y="0"/>
            <a:ext cx="4728754" cy="2316480"/>
          </a:xfrm>
          <a:prstGeom prst="rect">
            <a:avLst/>
          </a:prstGeom>
        </p:spPr>
      </p:pic>
      <p:pic>
        <p:nvPicPr>
          <p:cNvPr id="5" name="Picture 4" descr="A picture containing table, floor, chair, indoor&#10;&#10;Description automatically generated">
            <a:extLst>
              <a:ext uri="{FF2B5EF4-FFF2-40B4-BE49-F238E27FC236}">
                <a16:creationId xmlns:a16="http://schemas.microsoft.com/office/drawing/2014/main" id="{D9ADD719-47F3-615B-7560-BF42575455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921" r="2593" b="27364"/>
          <a:stretch/>
        </p:blipFill>
        <p:spPr>
          <a:xfrm>
            <a:off x="4415245" y="2619100"/>
            <a:ext cx="4728754" cy="3476829"/>
          </a:xfrm>
          <a:prstGeom prst="rect">
            <a:avLst/>
          </a:prstGeom>
        </p:spPr>
      </p:pic>
    </p:spTree>
    <p:extLst>
      <p:ext uri="{BB962C8B-B14F-4D97-AF65-F5344CB8AC3E}">
        <p14:creationId xmlns:p14="http://schemas.microsoft.com/office/powerpoint/2010/main" val="303264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5312867" y="0"/>
            <a:ext cx="3686351" cy="563654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Drainage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CIPP planned to begin the end of this month</a:t>
            </a:r>
          </a:p>
          <a:p>
            <a:pPr marL="227013" lvl="0" indent="-227013">
              <a:buFont typeface="Arial" panose="020B0604020202020204" pitchFamily="34" charset="0"/>
              <a:buChar char="•"/>
              <a:defRPr/>
            </a:pP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Bainbridge:</a:t>
            </a:r>
          </a:p>
          <a:p>
            <a:pPr marL="684213" lvl="1" indent="-227013">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Utilities currently being relocated underneath </a:t>
            </a:r>
            <a:r>
              <a:rPr lang="en-US" dirty="0" err="1">
                <a:solidFill>
                  <a:prstClr val="black"/>
                </a:solidFill>
                <a:latin typeface="Calibri" panose="020F0502020204030204" pitchFamily="34" charset="0"/>
                <a:ea typeface="Calibri" panose="020F0502020204030204" pitchFamily="34" charset="0"/>
                <a:cs typeface="Calibri" panose="020F0502020204030204" pitchFamily="34" charset="0"/>
              </a:rPr>
              <a:t>Beaconhill</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Pinehurst and </a:t>
            </a:r>
            <a:r>
              <a:rPr lang="en-US" dirty="0" err="1">
                <a:solidFill>
                  <a:prstClr val="black"/>
                </a:solidFill>
                <a:latin typeface="Calibri" panose="020F0502020204030204" pitchFamily="34" charset="0"/>
                <a:ea typeface="Calibri" panose="020F0502020204030204" pitchFamily="34" charset="0"/>
                <a:cs typeface="Calibri" panose="020F0502020204030204" pitchFamily="34" charset="0"/>
              </a:rPr>
              <a:t>Sandyhook</a:t>
            </a: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684213" lvl="1" indent="-227013">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Bridge being built by Public Works and will be installed once complete</a:t>
            </a:r>
            <a:endPar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solidFill>
                  <a:prstClr val="black"/>
                </a:solidFill>
                <a:latin typeface="Calibri" panose="020F0502020204030204" pitchFamily="34" charset="0"/>
                <a:ea typeface="Calibri" panose="020F0502020204030204" pitchFamily="34" charset="0"/>
                <a:cs typeface="Calibri" panose="020F0502020204030204" pitchFamily="34" charset="0"/>
              </a:rPr>
              <a:t>Drainage work being done on hole #14</a:t>
            </a:r>
          </a:p>
          <a:p>
            <a:pPr marL="684213" lvl="1" indent="-227013">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Contractor finished cleaning drainage on 6/10/22</a:t>
            </a:r>
          </a:p>
          <a:p>
            <a:pPr marL="684213" lvl="1" indent="-227013">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Public Works will be blowing out the pipes and catch basins to the outfall area at Pintail Park</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picture containing tree, grass, outdoor, field&#10;&#10;Description automatically generated">
            <a:extLst>
              <a:ext uri="{FF2B5EF4-FFF2-40B4-BE49-F238E27FC236}">
                <a16:creationId xmlns:a16="http://schemas.microsoft.com/office/drawing/2014/main" id="{3AD26A2F-5FD6-BE55-84BA-72FA4547A4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94" b="4096"/>
          <a:stretch/>
        </p:blipFill>
        <p:spPr>
          <a:xfrm>
            <a:off x="2656433" y="3429001"/>
            <a:ext cx="2502081" cy="3429000"/>
          </a:xfrm>
          <a:prstGeom prst="rect">
            <a:avLst/>
          </a:prstGeom>
        </p:spPr>
      </p:pic>
      <p:pic>
        <p:nvPicPr>
          <p:cNvPr id="5" name="Picture 4" descr="A picture containing tree, grass, outdoor, field&#10;&#10;Description automatically generated">
            <a:extLst>
              <a:ext uri="{FF2B5EF4-FFF2-40B4-BE49-F238E27FC236}">
                <a16:creationId xmlns:a16="http://schemas.microsoft.com/office/drawing/2014/main" id="{13D4C52A-5EE0-8307-1195-06B2367B2D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4"/>
          <a:stretch/>
        </p:blipFill>
        <p:spPr>
          <a:xfrm>
            <a:off x="0" y="3429000"/>
            <a:ext cx="2502080" cy="3429000"/>
          </a:xfrm>
          <a:prstGeom prst="rect">
            <a:avLst/>
          </a:prstGeom>
        </p:spPr>
      </p:pic>
      <p:pic>
        <p:nvPicPr>
          <p:cNvPr id="4" name="Picture 3" descr="A picture containing grass, outdoor, tree, ground&#10;&#10;Description automatically generated">
            <a:extLst>
              <a:ext uri="{FF2B5EF4-FFF2-40B4-BE49-F238E27FC236}">
                <a16:creationId xmlns:a16="http://schemas.microsoft.com/office/drawing/2014/main" id="{A4E0668B-860A-AB54-4CE8-9C73B7030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6434" y="0"/>
            <a:ext cx="2502081" cy="3336108"/>
          </a:xfrm>
          <a:prstGeom prst="rect">
            <a:avLst/>
          </a:prstGeom>
        </p:spPr>
      </p:pic>
      <p:pic>
        <p:nvPicPr>
          <p:cNvPr id="8" name="Picture 7" descr="A picture containing outdoor, tree, grass, plant&#10;&#10;Description automatically generated">
            <a:extLst>
              <a:ext uri="{FF2B5EF4-FFF2-40B4-BE49-F238E27FC236}">
                <a16:creationId xmlns:a16="http://schemas.microsoft.com/office/drawing/2014/main" id="{E7DFF8DF-23D9-4FAE-9DA6-6F55EB20EC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2502081" cy="3336108"/>
          </a:xfrm>
          <a:prstGeom prst="rect">
            <a:avLst/>
          </a:prstGeom>
        </p:spPr>
      </p:pic>
    </p:spTree>
    <p:extLst>
      <p:ext uri="{BB962C8B-B14F-4D97-AF65-F5344CB8AC3E}">
        <p14:creationId xmlns:p14="http://schemas.microsoft.com/office/powerpoint/2010/main" val="81861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62838" y="-79628"/>
            <a:ext cx="8752562" cy="642137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Paving</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Bid package to be sent out in July; bids due back by end of August</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Paving to begin after Labor Day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Areas to include:  </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Barnacle Court</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Battersea Road</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Beach Court</a:t>
            </a:r>
          </a:p>
          <a:p>
            <a:pPr marL="684213" lvl="1" indent="-227013">
              <a:buFont typeface="Arial" panose="020B0604020202020204" pitchFamily="34" charset="0"/>
              <a:buChar char="•"/>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Birdnest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Drive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Canal Road</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Dinghy Court</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Fosse Grange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Garrett Drive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Ivanhoe Court</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Liberty Bell Court</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Little John Court</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Moonraker Road</a:t>
            </a:r>
          </a:p>
          <a:p>
            <a:pPr marL="684213" lvl="1" indent="-227013">
              <a:buFont typeface="Arial" panose="020B0604020202020204" pitchFamily="34" charset="0"/>
              <a:buChar char="•"/>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Moonshell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Drive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Rabbit Run Lane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Surfer’s Way</a:t>
            </a:r>
          </a:p>
          <a:p>
            <a:pPr marL="684213" lvl="1" indent="-227013">
              <a:buFont typeface="Arial" panose="020B0604020202020204" pitchFamily="34" charset="0"/>
              <a:buChar char="•"/>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Watergreen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Lane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Weeping Willow Court</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Wharf Lane</a:t>
            </a:r>
          </a:p>
          <a:p>
            <a:pPr marL="684213" lvl="1" indent="-227013">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Willow Way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Ocean Parkway to be edged and restriped</a:t>
            </a: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745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62838" y="16171"/>
            <a:ext cx="8752562" cy="45593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Pools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Due to staff shortages, hours of operation at select Ocean Pines pools have been adjusted</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p</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osted hours are subject to staff availability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Schedule for week of June 20</a:t>
            </a: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684213" lvl="1" indent="-227013">
              <a:buFont typeface="Arial" panose="020B0604020202020204" pitchFamily="34" charset="0"/>
              <a:buChar char="•"/>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Beach Club Pool:  open daily 10 a.m. – 6 p.m.</a:t>
            </a:r>
          </a:p>
          <a:p>
            <a:pPr marL="684213" lvl="1" indent="-227013">
              <a:buFont typeface="Arial" panose="020B0604020202020204" pitchFamily="34" charset="0"/>
              <a:buChar char="•"/>
              <a:defRPr/>
            </a:pP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Mumfords</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Landing Pool:  open June 21, 23, &amp; 26 10 a.m. – 6 p.m. (closed June 20, 22, 24, 25)</a:t>
            </a:r>
          </a:p>
          <a:p>
            <a:pPr marL="684213" lvl="1" indent="-227013">
              <a:buFont typeface="Arial" panose="020B0604020202020204" pitchFamily="34" charset="0"/>
              <a:buChar char="•"/>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Sports Core Pool:  open June 20-24 10 a.m. – 2 p.m. (6-10 a.m. swim members/classes only; after 2 p.m. regularly scheduled classes only)</a:t>
            </a:r>
          </a:p>
          <a:p>
            <a:pPr marL="684213" lvl="1" indent="-227013">
              <a:buFont typeface="Arial" panose="020B0604020202020204" pitchFamily="34" charset="0"/>
              <a:buChar char="•"/>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Swim &amp; Racquet Club Pool:  open June 20, 22, 24, &amp; 25 10 a.m. – 6 p.m. (closed June 21, 23, &amp; 26)</a:t>
            </a:r>
          </a:p>
          <a:p>
            <a:pPr marL="684213" lvl="1" indent="-227013">
              <a:buFont typeface="Arial" panose="020B0604020202020204" pitchFamily="34" charset="0"/>
              <a:buChar char="•"/>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Yacht Club Pool:  open daily 10 a.m. – 6 p.m. (8-10 a.m. swim members only)</a:t>
            </a:r>
          </a:p>
          <a:p>
            <a:pPr marL="684213" lvl="1" indent="-227013">
              <a:buFont typeface="Arial" panose="020B0604020202020204" pitchFamily="34" charset="0"/>
              <a:buChar char="•"/>
              <a:defRPr/>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230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62838" y="16171"/>
            <a:ext cx="8752562" cy="302044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3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Audit</a:t>
            </a:r>
            <a:endPar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Auditors were in the field at OPA Admin for first full two weeks of June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Majority of substantive and control testing occurred during this time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week we are working with auditors to complete open items and review financial statements, supplemental schedules, and prospective footnotes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No significant issued identified at this point in time</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Preliminary draft of final audit report to be released in July and finalized 2 weeks prior to annual meeting</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727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62838" y="-44792"/>
            <a:ext cx="8752562" cy="298966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Bulkheads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2021/2022 Bulkheads:</a:t>
            </a:r>
          </a:p>
          <a:p>
            <a:pPr marL="684213" lvl="1" indent="-227013">
              <a:buFont typeface="Arial" panose="020B0604020202020204" pitchFamily="34" charset="0"/>
              <a:buChar char="•"/>
              <a:defRPr/>
            </a:pPr>
            <a:r>
              <a:rPr kumimoji="0" lang="en-US" sz="17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Finished backfilling new bulkheads (week of 6/13)</a:t>
            </a:r>
          </a:p>
          <a:p>
            <a:pPr marL="684213" lvl="1" indent="-227013">
              <a:buFont typeface="Arial" panose="020B0604020202020204" pitchFamily="34" charset="0"/>
              <a:buChar char="•"/>
              <a:defRPr/>
            </a:pPr>
            <a:r>
              <a:rPr lang="en-US" sz="1700" dirty="0">
                <a:latin typeface="Calibri" panose="020F0502020204030204" pitchFamily="34" charset="0"/>
                <a:ea typeface="Calibri" panose="020F0502020204030204" pitchFamily="34" charset="0"/>
                <a:cs typeface="Calibri" panose="020F0502020204030204" pitchFamily="34" charset="0"/>
              </a:rPr>
              <a:t>Sod arrived and installed 6/17</a:t>
            </a:r>
          </a:p>
          <a:p>
            <a:pPr marL="684213" lvl="1" indent="-227013">
              <a:buFont typeface="Arial" panose="020B0604020202020204" pitchFamily="34" charset="0"/>
              <a:buChar char="•"/>
              <a:defRPr/>
            </a:pPr>
            <a:r>
              <a:rPr kumimoji="0" lang="en-US" sz="17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Final clean up of area week of 6/20 and project will then be complete</a:t>
            </a:r>
          </a:p>
          <a:p>
            <a:pPr marL="227013" indent="-227013">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Calibri" panose="020F0502020204030204" pitchFamily="34" charset="0"/>
              </a:rPr>
              <a:t>2022/2023 Bulkheads:</a:t>
            </a:r>
          </a:p>
          <a:p>
            <a:pPr marL="684213" lvl="1" indent="-227013">
              <a:buFont typeface="Arial" panose="020B0604020202020204" pitchFamily="34" charset="0"/>
              <a:buChar char="•"/>
              <a:defRPr/>
            </a:pPr>
            <a:r>
              <a:rPr lang="en-US" sz="1700" dirty="0">
                <a:latin typeface="Calibri" panose="020F0502020204030204" pitchFamily="34" charset="0"/>
                <a:ea typeface="Calibri" panose="020F0502020204030204" pitchFamily="34" charset="0"/>
                <a:cs typeface="Calibri" panose="020F0502020204030204" pitchFamily="34" charset="0"/>
              </a:rPr>
              <a:t>Includes 1, 3, 5, 7, 9, 11, 13, 15, 17, &amp; 19 North Pintail Drive and Pintail Park bulkheads</a:t>
            </a:r>
          </a:p>
          <a:p>
            <a:pPr marL="684213" lvl="1" indent="-227013">
              <a:buFont typeface="Arial" panose="020B0604020202020204" pitchFamily="34" charset="0"/>
              <a:buChar char="•"/>
              <a:defRPr/>
            </a:pPr>
            <a:r>
              <a:rPr lang="en-US" sz="1700" dirty="0">
                <a:latin typeface="Calibri" panose="020F0502020204030204" pitchFamily="34" charset="0"/>
                <a:ea typeface="Calibri" panose="020F0502020204030204" pitchFamily="34" charset="0"/>
                <a:cs typeface="Calibri" panose="020F0502020204030204" pitchFamily="34" charset="0"/>
              </a:rPr>
              <a:t>Permit applied for with MDE – waiting on approval</a:t>
            </a:r>
          </a:p>
          <a:p>
            <a:pPr marL="684213" lvl="1" indent="-227013">
              <a:buFont typeface="Arial" panose="020B0604020202020204" pitchFamily="34" charset="0"/>
              <a:buChar char="•"/>
              <a:defRPr/>
            </a:pPr>
            <a:r>
              <a:rPr lang="en-US" sz="1700" dirty="0">
                <a:latin typeface="Calibri" panose="020F0502020204030204" pitchFamily="34" charset="0"/>
                <a:ea typeface="Calibri" panose="020F0502020204030204" pitchFamily="34" charset="0"/>
                <a:cs typeface="Calibri" panose="020F0502020204030204" pitchFamily="34" charset="0"/>
              </a:rPr>
              <a:t>Next steps:  Worcester County approval</a:t>
            </a:r>
          </a:p>
          <a:p>
            <a:pPr marL="684213" lvl="1" indent="-227013">
              <a:buFont typeface="Arial" panose="020B0604020202020204" pitchFamily="34" charset="0"/>
              <a:buChar char="•"/>
              <a:defRPr/>
            </a:pPr>
            <a:r>
              <a:rPr kumimoji="0" lang="en-US" sz="17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Estimated start time:  Fall 2022</a:t>
            </a:r>
          </a:p>
        </p:txBody>
      </p:sp>
      <p:sp>
        <p:nvSpPr>
          <p:cNvPr id="3" name="TextBox 2">
            <a:extLst>
              <a:ext uri="{FF2B5EF4-FFF2-40B4-BE49-F238E27FC236}">
                <a16:creationId xmlns:a16="http://schemas.microsoft.com/office/drawing/2014/main" id="{E9945A9F-578A-0568-EF24-405FB12920B2}"/>
              </a:ext>
            </a:extLst>
          </p:cNvPr>
          <p:cNvSpPr txBox="1"/>
          <p:nvPr/>
        </p:nvSpPr>
        <p:spPr>
          <a:xfrm>
            <a:off x="158482" y="2972721"/>
            <a:ext cx="8752562" cy="349749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Dredging</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In March, finally received MDE permit approval for 2020 applications (MDE – 2 years to process permit)</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County permit received this month</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Contractor to perform work in July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Dredging to take place at:  15 Beach Court, 31 Boatswain Drive, 12 Carriage Lane, 21 Goldeneye Court, 18 Harborview Drive, 34 Harborview Drive, 33 Seabreeze, 58 Skyline Court, 59 Skyline Court, 68 Skyline Court, 35 </a:t>
            </a:r>
            <a:r>
              <a:rPr lang="en-US" sz="1900" dirty="0" err="1">
                <a:latin typeface="Calibri" panose="020F0502020204030204" pitchFamily="34" charset="0"/>
                <a:ea typeface="Calibri" panose="020F0502020204030204" pitchFamily="34" charset="0"/>
                <a:cs typeface="Calibri" panose="020F0502020204030204" pitchFamily="34" charset="0"/>
              </a:rPr>
              <a:t>Watergreen</a:t>
            </a:r>
            <a:r>
              <a:rPr lang="en-US" sz="1900" dirty="0">
                <a:latin typeface="Calibri" panose="020F0502020204030204" pitchFamily="34" charset="0"/>
                <a:ea typeface="Calibri" panose="020F0502020204030204" pitchFamily="34" charset="0"/>
                <a:cs typeface="Calibri" panose="020F0502020204030204" pitchFamily="34" charset="0"/>
              </a:rPr>
              <a:t> Lane, 7 White Sail Circle, 9 White Sail Circle, 4 Windward Court</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Working on applying for permit with MDE for the 2021/2022 applications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23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04503" y="16171"/>
            <a:ext cx="4171406" cy="566732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Mailboxes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Mailboxes and pedestals ordered in May; waiting for delivery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Calibri" panose="020F0502020204030204" pitchFamily="34" charset="0"/>
                <a:ea typeface="Calibri" panose="020F0502020204030204" pitchFamily="34" charset="0"/>
                <a:cs typeface="Calibri" panose="020F0502020204030204" pitchFamily="34" charset="0"/>
              </a:rPr>
              <a:t>Postmaster contacted on scheduling for installation of pedestals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High priority locations deter</a:t>
            </a:r>
            <a:r>
              <a:rPr lang="en-US" sz="1900" dirty="0">
                <a:latin typeface="Calibri" panose="020F0502020204030204" pitchFamily="34" charset="0"/>
                <a:ea typeface="Calibri" panose="020F0502020204030204" pitchFamily="34" charset="0"/>
                <a:cs typeface="Calibri" panose="020F0502020204030204" pitchFamily="34" charset="0"/>
              </a:rPr>
              <a:t>mined and will be installed as soon as material arrives</a:t>
            </a:r>
          </a:p>
          <a:p>
            <a:pPr marL="684213" lvl="1" indent="-227013">
              <a:buFont typeface="Arial" panose="020B0604020202020204" pitchFamily="34" charset="0"/>
              <a:buChar char="•"/>
              <a:defRPr/>
            </a:pPr>
            <a:r>
              <a:rPr kumimoji="0" lang="en-US"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Pedestals</a:t>
            </a:r>
            <a:r>
              <a:rPr lang="en-US" dirty="0">
                <a:latin typeface="Calibri" panose="020F0502020204030204" pitchFamily="34" charset="0"/>
                <a:ea typeface="Calibri" panose="020F0502020204030204" pitchFamily="34" charset="0"/>
                <a:cs typeface="Calibri" panose="020F0502020204030204" pitchFamily="34" charset="0"/>
              </a:rPr>
              <a:t> to be replaced first at White Horse Park, Lookout Point, Sundial Circle, Crest Haven Drive, Offshore Lane, Tail of the Fox Drive, Royal Oaks Drive, Bridgewater Road, Brandywine Drive, Cannon Drive, Fairway Lane, Charleston Road</a:t>
            </a:r>
          </a:p>
          <a:p>
            <a:pPr marL="684213" lvl="1" indent="-227013">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Mailboxes to be replaced first on Royal Oaks Drive, Boston Drive, and Cannon Drive</a:t>
            </a:r>
            <a:endParaRPr kumimoji="0" lang="en-US"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7B7698-565E-2498-EFB6-24786996D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561" y="0"/>
            <a:ext cx="4550439" cy="341282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7868D01F-75F4-F75C-3995-E7BEF16D6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67724" y="3828206"/>
            <a:ext cx="2606692" cy="1955019"/>
          </a:xfrm>
          <a:prstGeom prst="rect">
            <a:avLst/>
          </a:prstGeom>
        </p:spPr>
      </p:pic>
      <p:pic>
        <p:nvPicPr>
          <p:cNvPr id="5" name="Picture 4" descr="A picture containing furniture, cabinet, chest of drawers&#10;&#10;Description automatically generated">
            <a:extLst>
              <a:ext uri="{FF2B5EF4-FFF2-40B4-BE49-F238E27FC236}">
                <a16:creationId xmlns:a16="http://schemas.microsoft.com/office/drawing/2014/main" id="{1CF94DEE-EB82-915E-09B8-225BE3D776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54" r="9189"/>
          <a:stretch/>
        </p:blipFill>
        <p:spPr>
          <a:xfrm rot="10800000">
            <a:off x="6992827" y="3753392"/>
            <a:ext cx="2151173" cy="2355668"/>
          </a:xfrm>
          <a:prstGeom prst="rect">
            <a:avLst/>
          </a:prstGeom>
        </p:spPr>
      </p:pic>
    </p:spTree>
    <p:extLst>
      <p:ext uri="{BB962C8B-B14F-4D97-AF65-F5344CB8AC3E}">
        <p14:creationId xmlns:p14="http://schemas.microsoft.com/office/powerpoint/2010/main" val="396515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628650" y="128996"/>
            <a:ext cx="7886700" cy="550273"/>
          </a:xfrm>
        </p:spPr>
        <p:txBody>
          <a:bodyPr>
            <a:normAutofit fontScale="90000"/>
          </a:bodyPr>
          <a:lstStyle/>
          <a:p>
            <a:pPr algn="ctr"/>
            <a:r>
              <a:rPr lang="en-US" b="1" u="sng" dirty="0"/>
              <a:t>CPI Violation Dashboard</a:t>
            </a:r>
            <a:br>
              <a:rPr lang="en-US" b="1" u="sng" dirty="0"/>
            </a:br>
            <a:r>
              <a:rPr lang="en-US" b="1" u="sng" dirty="0"/>
              <a:t>MAY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109536" y="2521994"/>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tx1"/>
                          </a:solidFill>
                          <a:effectLst/>
                          <a:latin typeface="+mj-lt"/>
                          <a:ea typeface="Times New Roman" panose="02020603050405020304" pitchFamily="18" charset="0"/>
                        </a:rPr>
                        <a:t>As of 4/30/22</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effectLst/>
                          <a:latin typeface="+mj-lt"/>
                          <a:ea typeface="Times New Roman" panose="02020603050405020304" pitchFamily="18" charset="0"/>
                        </a:rPr>
                        <a:t>New Violations</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Closed Violations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As of 5/31/22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2384583703"/>
                  </a:ext>
                </a:extLst>
              </a:tr>
              <a:tr h="608961">
                <a:tc>
                  <a:txBody>
                    <a:bodyPr/>
                    <a:lstStyle/>
                    <a:p>
                      <a:pPr algn="ctr"/>
                      <a:r>
                        <a:rPr lang="en-US" sz="1600" b="0" dirty="0">
                          <a:solidFill>
                            <a:schemeClr val="tx1"/>
                          </a:solidFill>
                          <a:latin typeface="+mj-lt"/>
                        </a:rPr>
                        <a:t>87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latin typeface="+mj-lt"/>
                        </a:rPr>
                        <a:t>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41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66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122598" y="4184560"/>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tx1"/>
                          </a:solidFill>
                          <a:effectLst/>
                          <a:latin typeface="+mj-lt"/>
                          <a:ea typeface="Times New Roman" panose="02020603050405020304" pitchFamily="18" charset="0"/>
                        </a:rPr>
                        <a:t>As of 4/30/22</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effectLst/>
                          <a:latin typeface="+mj-lt"/>
                          <a:ea typeface="Times New Roman" panose="02020603050405020304" pitchFamily="18" charset="0"/>
                        </a:rPr>
                        <a:t>New Violations to Legal</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Closed Violations in Legal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As of 5/31/22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4164457521"/>
                  </a:ext>
                </a:extLst>
              </a:tr>
              <a:tr h="608961">
                <a:tc>
                  <a:txBody>
                    <a:bodyPr/>
                    <a:lstStyle/>
                    <a:p>
                      <a:pPr algn="ctr"/>
                      <a:r>
                        <a:rPr lang="en-US" sz="1600" b="0" dirty="0">
                          <a:solidFill>
                            <a:schemeClr val="tx1"/>
                          </a:solidFill>
                          <a:latin typeface="+mj-lt"/>
                        </a:rPr>
                        <a:t>55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latin typeface="+mj-lt"/>
                        </a:rPr>
                        <a:t>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753395"/>
            <a:ext cx="3283132" cy="369332"/>
          </a:xfrm>
          <a:prstGeom prst="rect">
            <a:avLst/>
          </a:prstGeom>
          <a:noFill/>
        </p:spPr>
        <p:txBody>
          <a:bodyPr wrap="square" rtlCol="0">
            <a:spAutoFit/>
          </a:bodyPr>
          <a:lstStyle/>
          <a:p>
            <a:r>
              <a:rPr lang="en-US" dirty="0"/>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19572"/>
            <a:ext cx="3283132" cy="369332"/>
          </a:xfrm>
          <a:prstGeom prst="rect">
            <a:avLst/>
          </a:prstGeom>
          <a:noFill/>
        </p:spPr>
        <p:txBody>
          <a:bodyPr wrap="square" rtlCol="0">
            <a:spAutoFit/>
          </a:bodyPr>
          <a:lstStyle/>
          <a:p>
            <a:r>
              <a:rPr lang="en-US" dirty="0"/>
              <a:t>Violations (</a:t>
            </a:r>
            <a:r>
              <a:rPr lang="en-US"/>
              <a:t>includes legal)</a:t>
            </a:r>
            <a:endParaRPr lang="en-US" dirty="0"/>
          </a:p>
        </p:txBody>
      </p:sp>
    </p:spTree>
    <p:extLst>
      <p:ext uri="{BB962C8B-B14F-4D97-AF65-F5344CB8AC3E}">
        <p14:creationId xmlns:p14="http://schemas.microsoft.com/office/powerpoint/2010/main" val="155471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262F5-AFA8-1DB9-62B3-241E9726A1F3}"/>
              </a:ext>
            </a:extLst>
          </p:cNvPr>
          <p:cNvPicPr>
            <a:picLocks noChangeAspect="1"/>
          </p:cNvPicPr>
          <p:nvPr/>
        </p:nvPicPr>
        <p:blipFill>
          <a:blip r:embed="rId2"/>
          <a:stretch>
            <a:fillRect/>
          </a:stretch>
        </p:blipFill>
        <p:spPr>
          <a:xfrm>
            <a:off x="0" y="452841"/>
            <a:ext cx="4293326" cy="5120640"/>
          </a:xfrm>
          <a:prstGeom prst="rect">
            <a:avLst/>
          </a:prstGeom>
        </p:spPr>
      </p:pic>
      <p:pic>
        <p:nvPicPr>
          <p:cNvPr id="5" name="Picture 4">
            <a:extLst>
              <a:ext uri="{FF2B5EF4-FFF2-40B4-BE49-F238E27FC236}">
                <a16:creationId xmlns:a16="http://schemas.microsoft.com/office/drawing/2014/main" id="{8E989AC7-894B-1CD8-107D-FDE45227D2D5}"/>
              </a:ext>
            </a:extLst>
          </p:cNvPr>
          <p:cNvPicPr>
            <a:picLocks noChangeAspect="1"/>
          </p:cNvPicPr>
          <p:nvPr/>
        </p:nvPicPr>
        <p:blipFill>
          <a:blip r:embed="rId3"/>
          <a:stretch>
            <a:fillRect/>
          </a:stretch>
        </p:blipFill>
        <p:spPr>
          <a:xfrm>
            <a:off x="4898910" y="452841"/>
            <a:ext cx="4245090" cy="5120640"/>
          </a:xfrm>
          <a:prstGeom prst="rect">
            <a:avLst/>
          </a:prstGeom>
        </p:spPr>
      </p:pic>
    </p:spTree>
    <p:extLst>
      <p:ext uri="{BB962C8B-B14F-4D97-AF65-F5344CB8AC3E}">
        <p14:creationId xmlns:p14="http://schemas.microsoft.com/office/powerpoint/2010/main" val="298946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628650" y="128996"/>
            <a:ext cx="7886700" cy="550273"/>
          </a:xfrm>
        </p:spPr>
        <p:txBody>
          <a:bodyPr>
            <a:normAutofit fontScale="90000"/>
          </a:bodyPr>
          <a:lstStyle/>
          <a:p>
            <a:pPr algn="ctr"/>
            <a:r>
              <a:rPr lang="en-US" b="1" u="sng" dirty="0"/>
              <a:t>WORK ORDERS</a:t>
            </a:r>
            <a:br>
              <a:rPr lang="en-US" b="1" u="sng" dirty="0"/>
            </a:br>
            <a:r>
              <a:rPr lang="en-US" b="1" u="sng" dirty="0"/>
              <a:t>may</a:t>
            </a:r>
            <a:br>
              <a:rPr lang="en-US" b="1" u="sng" dirty="0"/>
            </a:br>
            <a:r>
              <a:rPr lang="en-US" b="1" u="sng" dirty="0"/>
              <a:t> </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16522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tx1"/>
                          </a:solidFill>
                          <a:effectLst/>
                          <a:latin typeface="+mj-lt"/>
                          <a:ea typeface="Times New Roman" panose="02020603050405020304" pitchFamily="18" charset="0"/>
                        </a:rPr>
                        <a:t>Open Work Orders as of 4/30/22</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effectLst/>
                          <a:latin typeface="+mj-lt"/>
                          <a:ea typeface="Times New Roman" panose="02020603050405020304" pitchFamily="18" charset="0"/>
                        </a:rPr>
                        <a:t>New Work Orders</a:t>
                      </a:r>
                      <a:endParaRPr lang="en-US" sz="1600" b="0" dirty="0">
                        <a:solidFill>
                          <a:schemeClr val="tx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Closed Work Orders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Open Work Orders as of 5/31/22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2384583703"/>
                  </a:ext>
                </a:extLst>
              </a:tr>
              <a:tr h="608961">
                <a:tc>
                  <a:txBody>
                    <a:bodyPr/>
                    <a:lstStyle/>
                    <a:p>
                      <a:pPr algn="ctr"/>
                      <a:r>
                        <a:rPr lang="en-US" sz="1600" b="0" dirty="0">
                          <a:solidFill>
                            <a:schemeClr val="tx1"/>
                          </a:solidFill>
                          <a:latin typeface="+mj-lt"/>
                        </a:rPr>
                        <a:t>146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0" dirty="0">
                          <a:solidFill>
                            <a:schemeClr val="tx1"/>
                          </a:solidFill>
                          <a:latin typeface="+mj-lt"/>
                        </a:rPr>
                        <a:t>146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111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j-lt"/>
                          <a:ea typeface="Times New Roman" panose="02020603050405020304" pitchFamily="18" charset="0"/>
                        </a:rPr>
                        <a:t>181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281243918"/>
                  </a:ext>
                </a:extLst>
              </a:tr>
            </a:tbl>
          </a:graphicData>
        </a:graphic>
      </p:graphicFrame>
      <p:sp>
        <p:nvSpPr>
          <p:cNvPr id="5" name="TextBox 4">
            <a:extLst>
              <a:ext uri="{FF2B5EF4-FFF2-40B4-BE49-F238E27FC236}">
                <a16:creationId xmlns:a16="http://schemas.microsoft.com/office/drawing/2014/main" id="{993A2DE9-0BB3-B3EC-EC28-C6C385411411}"/>
              </a:ext>
            </a:extLst>
          </p:cNvPr>
          <p:cNvSpPr txBox="1"/>
          <p:nvPr/>
        </p:nvSpPr>
        <p:spPr>
          <a:xfrm>
            <a:off x="1306285" y="4249775"/>
            <a:ext cx="6975566" cy="1384995"/>
          </a:xfrm>
          <a:prstGeom prst="rect">
            <a:avLst/>
          </a:prstGeom>
          <a:noFill/>
        </p:spPr>
        <p:txBody>
          <a:bodyPr wrap="square" rtlCol="0">
            <a:spAutoFit/>
          </a:bodyPr>
          <a:lstStyle/>
          <a:p>
            <a:pPr marL="285750" indent="-285750">
              <a:buFont typeface="Arial" panose="020B0604020202020204" pitchFamily="34" charset="0"/>
              <a:buChar char="•"/>
            </a:pPr>
            <a:r>
              <a:rPr lang="en-US" dirty="0"/>
              <a:t>146 work orders initiated in May:  10 bulkhead; 34 drainage; 15 grounds/landscaping; 14 roads; 10 signs; 63 general maintenance</a:t>
            </a:r>
          </a:p>
          <a:p>
            <a:pPr marL="285750" indent="-285750">
              <a:buFont typeface="Arial" panose="020B0604020202020204" pitchFamily="34" charset="0"/>
              <a:buChar char="•"/>
            </a:pPr>
            <a:r>
              <a:rPr lang="en-US" dirty="0"/>
              <a:t>Majority still open in drainage and general maintenance</a:t>
            </a:r>
          </a:p>
          <a:p>
            <a:pPr marL="742950" lvl="1" indent="-285750">
              <a:buFont typeface="Arial" panose="020B0604020202020204" pitchFamily="34" charset="0"/>
              <a:buChar char="•"/>
            </a:pPr>
            <a:r>
              <a:rPr lang="en-US" sz="1600" dirty="0"/>
              <a:t>Drainage (9 – over 30 days; 9 – over 60 days; 13 – over 90 days</a:t>
            </a:r>
          </a:p>
          <a:p>
            <a:pPr marL="1200150" lvl="2" indent="-285750">
              <a:buFont typeface="Arial" panose="020B0604020202020204" pitchFamily="34" charset="0"/>
              <a:buChar char="•"/>
            </a:pPr>
            <a:r>
              <a:rPr lang="en-US" sz="1400" dirty="0"/>
              <a:t>Average 1-4 work orders a day to complete depending upon severity</a:t>
            </a:r>
            <a:endParaRPr lang="en-US" dirty="0"/>
          </a:p>
        </p:txBody>
      </p:sp>
    </p:spTree>
    <p:extLst>
      <p:ext uri="{BB962C8B-B14F-4D97-AF65-F5344CB8AC3E}">
        <p14:creationId xmlns:p14="http://schemas.microsoft.com/office/powerpoint/2010/main" val="319662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628650" y="128996"/>
            <a:ext cx="7886700" cy="550273"/>
          </a:xfrm>
        </p:spPr>
        <p:txBody>
          <a:bodyPr>
            <a:normAutofit fontScale="90000"/>
          </a:bodyPr>
          <a:lstStyle/>
          <a:p>
            <a:pPr algn="ctr"/>
            <a:r>
              <a:rPr lang="en-US" b="1" u="sng" dirty="0"/>
              <a:t>CUSTOMER SERVICE DASHBOARD</a:t>
            </a:r>
            <a:br>
              <a:rPr lang="en-US" b="1" u="sng" dirty="0"/>
            </a:br>
            <a:r>
              <a:rPr lang="en-US" sz="3100" u="sng" dirty="0"/>
              <a:t>(FROM INFO@OCEANPINES.ORG)</a:t>
            </a:r>
            <a:br>
              <a:rPr lang="en-US" sz="3100" b="1" u="sng" dirty="0"/>
            </a:br>
            <a:r>
              <a:rPr lang="en-US" sz="3100" b="1" u="sng" dirty="0"/>
              <a:t>may</a:t>
            </a:r>
            <a:endParaRPr lang="en-US" b="1" u="sng" dirty="0"/>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2148398" y="2160270"/>
          <a:ext cx="4989249" cy="2537460"/>
        </p:xfrm>
        <a:graphic>
          <a:graphicData uri="http://schemas.openxmlformats.org/drawingml/2006/table">
            <a:tbl>
              <a:tblPr firstRow="1" bandRow="1">
                <a:tableStyleId>{5C22544A-7EE6-4342-B048-85BDC9FD1C3A}</a:tableStyleId>
              </a:tblPr>
              <a:tblGrid>
                <a:gridCol w="2469234">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tx1"/>
                          </a:solidFill>
                          <a:latin typeface="Times New Roman" panose="02020603050405020304" pitchFamily="18" charset="0"/>
                          <a:cs typeface="Times New Roman" panose="02020603050405020304" pitchFamily="18" charset="0"/>
                        </a:rPr>
                        <a:t>Type</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Received – May</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2384583703"/>
                  </a:ext>
                </a:extLst>
              </a:tr>
              <a:tr h="250417">
                <a:tc>
                  <a:txBody>
                    <a:bodyPr/>
                    <a:lstStyle/>
                    <a:p>
                      <a:pPr algn="l"/>
                      <a:r>
                        <a:rPr lang="en-US" sz="1800" dirty="0">
                          <a:latin typeface="Times New Roman" panose="02020603050405020304" pitchFamily="18" charset="0"/>
                          <a:cs typeface="Times New Roman" panose="02020603050405020304" pitchFamily="18" charset="0"/>
                        </a:rPr>
                        <a:t>Amenities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2769008789"/>
                  </a:ext>
                </a:extLst>
              </a:tr>
              <a:tr h="250417">
                <a:tc>
                  <a:txBody>
                    <a:bodyPr/>
                    <a:lstStyle/>
                    <a:p>
                      <a:pPr algn="l"/>
                      <a:r>
                        <a:rPr lang="en-US" sz="1800" dirty="0">
                          <a:latin typeface="Times New Roman" panose="02020603050405020304" pitchFamily="18" charset="0"/>
                          <a:cs typeface="Times New Roman" panose="02020603050405020304" pitchFamily="18" charset="0"/>
                        </a:rPr>
                        <a:t>CPI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3958475169"/>
                  </a:ext>
                </a:extLst>
              </a:tr>
              <a:tr h="250417">
                <a:tc>
                  <a:txBody>
                    <a:bodyPr/>
                    <a:lstStyle/>
                    <a:p>
                      <a:pPr algn="l"/>
                      <a:r>
                        <a:rPr lang="en-US" sz="1800" dirty="0">
                          <a:latin typeface="Times New Roman" panose="02020603050405020304" pitchFamily="18" charset="0"/>
                          <a:cs typeface="Times New Roman" panose="02020603050405020304" pitchFamily="18" charset="0"/>
                        </a:rPr>
                        <a:t>Drainage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1924032667"/>
                  </a:ext>
                </a:extLst>
              </a:tr>
              <a:tr h="317588">
                <a:tc>
                  <a:txBody>
                    <a:bodyPr/>
                    <a:lstStyle/>
                    <a:p>
                      <a:pPr algn="l"/>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General </a:t>
                      </a:r>
                      <a:endParaRPr lang="en-US" sz="1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1279019372"/>
                  </a:ext>
                </a:extLst>
              </a:tr>
              <a:tr h="250417">
                <a:tc>
                  <a:txBody>
                    <a:bodyPr/>
                    <a:lstStyle/>
                    <a:p>
                      <a:r>
                        <a:rPr lang="en-US" sz="1800" dirty="0">
                          <a:latin typeface="Times New Roman" panose="02020603050405020304" pitchFamily="18" charset="0"/>
                          <a:cs typeface="Times New Roman" panose="02020603050405020304" pitchFamily="18" charset="0"/>
                        </a:rPr>
                        <a:t>Public 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800" b="0" dirty="0">
                          <a:latin typeface="Times New Roman" panose="02020603050405020304" pitchFamily="18" charset="0"/>
                          <a:cs typeface="Times New Roman" panose="02020603050405020304" pitchFamily="18" charset="0"/>
                        </a:rPr>
                        <a:t>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1862857128"/>
                  </a:ext>
                </a:extLst>
              </a:tr>
              <a:tr h="250417">
                <a:tc>
                  <a:txBody>
                    <a:bodyPr/>
                    <a:lstStyle/>
                    <a:p>
                      <a:r>
                        <a:rPr lang="en-US" sz="1800" b="1" dirty="0">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800" b="1">
                          <a:latin typeface="Times New Roman" panose="02020603050405020304" pitchFamily="18" charset="0"/>
                          <a:cs typeface="Times New Roman" panose="02020603050405020304" pitchFamily="18" charset="0"/>
                        </a:rPr>
                        <a:t>139</a:t>
                      </a:r>
                      <a:endParaRPr lang="en-US" sz="1800" b="1"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8E84"/>
                    </a:solidFill>
                  </a:tcPr>
                </a:tc>
                <a:extLst>
                  <a:ext uri="{0D108BD9-81ED-4DB2-BD59-A6C34878D82A}">
                    <a16:rowId xmlns:a16="http://schemas.microsoft.com/office/drawing/2014/main" val="1802448314"/>
                  </a:ext>
                </a:extLst>
              </a:tr>
            </a:tbl>
          </a:graphicData>
        </a:graphic>
      </p:graphicFrame>
    </p:spTree>
    <p:extLst>
      <p:ext uri="{BB962C8B-B14F-4D97-AF65-F5344CB8AC3E}">
        <p14:creationId xmlns:p14="http://schemas.microsoft.com/office/powerpoint/2010/main" val="3816342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057B-1C75-4C9C-906A-0189E0B94574}"/>
              </a:ext>
            </a:extLst>
          </p:cNvPr>
          <p:cNvSpPr>
            <a:spLocks noGrp="1"/>
          </p:cNvSpPr>
          <p:nvPr>
            <p:ph type="title"/>
          </p:nvPr>
        </p:nvSpPr>
        <p:spPr/>
        <p:txBody>
          <a:bodyPr>
            <a:normAutofit/>
          </a:bodyPr>
          <a:lstStyle/>
          <a:p>
            <a:pPr algn="ctr"/>
            <a:r>
              <a:rPr lang="en-US" sz="4400" b="1" dirty="0"/>
              <a:t>Financials</a:t>
            </a:r>
            <a:br>
              <a:rPr lang="en-US" sz="2600" b="1" dirty="0"/>
            </a:br>
            <a:br>
              <a:rPr lang="en-US" sz="2600" b="1" dirty="0"/>
            </a:br>
            <a:br>
              <a:rPr lang="en-US" sz="2600" b="1" dirty="0"/>
            </a:br>
            <a:endParaRPr lang="en-US" sz="2600" b="1" dirty="0"/>
          </a:p>
        </p:txBody>
      </p:sp>
    </p:spTree>
    <p:extLst>
      <p:ext uri="{BB962C8B-B14F-4D97-AF65-F5344CB8AC3E}">
        <p14:creationId xmlns:p14="http://schemas.microsoft.com/office/powerpoint/2010/main" val="331654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3118" y="59729"/>
            <a:ext cx="7497763" cy="1222375"/>
          </a:xfrm>
        </p:spPr>
        <p:txBody>
          <a:bodyPr>
            <a:normAutofit fontScale="90000"/>
          </a:bodyPr>
          <a:lstStyle/>
          <a:p>
            <a:pPr algn="ctr"/>
            <a:br>
              <a:rPr lang="en-US" sz="2800" b="1" dirty="0">
                <a:latin typeface="Century Gothic" panose="020B0502020202020204" pitchFamily="34" charset="0"/>
              </a:rPr>
            </a:br>
            <a:r>
              <a:rPr lang="en-US" sz="2800" b="1" dirty="0">
                <a:latin typeface="Century Gothic" panose="020B0502020202020204" pitchFamily="34" charset="0"/>
              </a:rPr>
              <a:t>PRELIMINARY month of MAY</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370940" y="1282104"/>
          <a:ext cx="6402120" cy="5137900"/>
        </p:xfrm>
        <a:graphic>
          <a:graphicData uri="http://schemas.openxmlformats.org/drawingml/2006/table">
            <a:tbl>
              <a:tblPr firstRow="1" bandRow="1">
                <a:tableStyleId>{5C22544A-7EE6-4342-B048-85BDC9FD1C3A}</a:tableStyleId>
              </a:tblPr>
              <a:tblGrid>
                <a:gridCol w="3713704">
                  <a:extLst>
                    <a:ext uri="{9D8B030D-6E8A-4147-A177-3AD203B41FA5}">
                      <a16:colId xmlns:a16="http://schemas.microsoft.com/office/drawing/2014/main" val="2078890817"/>
                    </a:ext>
                  </a:extLst>
                </a:gridCol>
                <a:gridCol w="2688416">
                  <a:extLst>
                    <a:ext uri="{9D8B030D-6E8A-4147-A177-3AD203B41FA5}">
                      <a16:colId xmlns:a16="http://schemas.microsoft.com/office/drawing/2014/main" val="1772542581"/>
                    </a:ext>
                  </a:extLst>
                </a:gridCol>
              </a:tblGrid>
              <a:tr h="383759">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83759">
                <a:tc>
                  <a:txBody>
                    <a:bodyPr/>
                    <a:lstStyle/>
                    <a:p>
                      <a:r>
                        <a:rPr lang="en-US" sz="1600" dirty="0"/>
                        <a:t>Golf Ops + Maintenance</a:t>
                      </a:r>
                    </a:p>
                  </a:txBody>
                  <a:tcPr/>
                </a:tc>
                <a:tc>
                  <a:txBody>
                    <a:bodyPr/>
                    <a:lstStyle/>
                    <a:p>
                      <a:pPr algn="ctr"/>
                      <a:r>
                        <a:rPr lang="en-US" sz="1600" dirty="0"/>
                        <a:t> 40</a:t>
                      </a:r>
                    </a:p>
                  </a:txBody>
                  <a:tcPr/>
                </a:tc>
                <a:extLst>
                  <a:ext uri="{0D108BD9-81ED-4DB2-BD59-A6C34878D82A}">
                    <a16:rowId xmlns:a16="http://schemas.microsoft.com/office/drawing/2014/main" val="4017784582"/>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Yacht Club</a:t>
                      </a:r>
                    </a:p>
                  </a:txBody>
                  <a:tcPr/>
                </a:tc>
                <a:tc>
                  <a:txBody>
                    <a:bodyPr/>
                    <a:lstStyle/>
                    <a:p>
                      <a:pPr algn="ctr"/>
                      <a:r>
                        <a:rPr lang="en-US" sz="1600" dirty="0"/>
                        <a:t> 38</a:t>
                      </a:r>
                    </a:p>
                  </a:txBody>
                  <a:tcPr/>
                </a:tc>
                <a:extLst>
                  <a:ext uri="{0D108BD9-81ED-4DB2-BD59-A6C34878D82A}">
                    <a16:rowId xmlns:a16="http://schemas.microsoft.com/office/drawing/2014/main" val="2890164068"/>
                  </a:ext>
                </a:extLst>
              </a:tr>
              <a:tr h="383759">
                <a:tc>
                  <a:txBody>
                    <a:bodyPr/>
                    <a:lstStyle/>
                    <a:p>
                      <a:r>
                        <a:rPr lang="en-US" sz="1600" dirty="0"/>
                        <a:t>Public Works</a:t>
                      </a:r>
                    </a:p>
                  </a:txBody>
                  <a:tcPr/>
                </a:tc>
                <a:tc>
                  <a:txBody>
                    <a:bodyPr/>
                    <a:lstStyle/>
                    <a:p>
                      <a:pPr algn="ctr"/>
                      <a:r>
                        <a:rPr lang="en-US" sz="1600" dirty="0"/>
                        <a:t> 30</a:t>
                      </a:r>
                    </a:p>
                  </a:txBody>
                  <a:tcPr/>
                </a:tc>
                <a:extLst>
                  <a:ext uri="{0D108BD9-81ED-4DB2-BD59-A6C34878D82A}">
                    <a16:rowId xmlns:a16="http://schemas.microsoft.com/office/drawing/2014/main" val="1467608961"/>
                  </a:ext>
                </a:extLst>
              </a:tr>
              <a:tr h="383759">
                <a:tc>
                  <a:txBody>
                    <a:bodyPr/>
                    <a:lstStyle/>
                    <a:p>
                      <a:r>
                        <a:rPr lang="en-US" sz="1600" dirty="0"/>
                        <a:t>Beach Club</a:t>
                      </a:r>
                    </a:p>
                  </a:txBody>
                  <a:tcPr/>
                </a:tc>
                <a:tc>
                  <a:txBody>
                    <a:bodyPr/>
                    <a:lstStyle/>
                    <a:p>
                      <a:pPr algn="ctr"/>
                      <a:r>
                        <a:rPr lang="en-US" sz="1600" dirty="0"/>
                        <a:t> 26</a:t>
                      </a:r>
                    </a:p>
                  </a:txBody>
                  <a:tcPr/>
                </a:tc>
                <a:extLst>
                  <a:ext uri="{0D108BD9-81ED-4DB2-BD59-A6C34878D82A}">
                    <a16:rowId xmlns:a16="http://schemas.microsoft.com/office/drawing/2014/main" val="3976702052"/>
                  </a:ext>
                </a:extLst>
              </a:tr>
              <a:tr h="4556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General Maintenance</a:t>
                      </a:r>
                    </a:p>
                  </a:txBody>
                  <a:tcPr/>
                </a:tc>
                <a:tc>
                  <a:txBody>
                    <a:bodyPr/>
                    <a:lstStyle/>
                    <a:p>
                      <a:pPr algn="ctr"/>
                      <a:r>
                        <a:rPr lang="en-US" sz="1600" dirty="0"/>
                        <a:t> 16</a:t>
                      </a:r>
                    </a:p>
                  </a:txBody>
                  <a:tcPr/>
                </a:tc>
                <a:extLst>
                  <a:ext uri="{0D108BD9-81ED-4DB2-BD59-A6C34878D82A}">
                    <a16:rowId xmlns:a16="http://schemas.microsoft.com/office/drawing/2014/main" val="2175427186"/>
                  </a:ext>
                </a:extLst>
              </a:tr>
              <a:tr h="383759">
                <a:tc>
                  <a:txBody>
                    <a:bodyPr/>
                    <a:lstStyle/>
                    <a:p>
                      <a:r>
                        <a:rPr lang="en-US" sz="1600" dirty="0"/>
                        <a:t>General Admin</a:t>
                      </a:r>
                    </a:p>
                  </a:txBody>
                  <a:tcPr/>
                </a:tc>
                <a:tc>
                  <a:txBody>
                    <a:bodyPr/>
                    <a:lstStyle/>
                    <a:p>
                      <a:pPr algn="ctr"/>
                      <a:r>
                        <a:rPr lang="en-US" sz="1600" dirty="0"/>
                        <a:t> 15</a:t>
                      </a:r>
                    </a:p>
                  </a:txBody>
                  <a:tcPr/>
                </a:tc>
                <a:extLst>
                  <a:ext uri="{0D108BD9-81ED-4DB2-BD59-A6C34878D82A}">
                    <a16:rowId xmlns:a16="http://schemas.microsoft.com/office/drawing/2014/main" val="3233637016"/>
                  </a:ext>
                </a:extLst>
              </a:tr>
              <a:tr h="383759">
                <a:tc>
                  <a:txBody>
                    <a:bodyPr/>
                    <a:lstStyle/>
                    <a:p>
                      <a:r>
                        <a:rPr lang="en-US" sz="1600" dirty="0"/>
                        <a:t>Finance</a:t>
                      </a:r>
                    </a:p>
                  </a:txBody>
                  <a:tcPr/>
                </a:tc>
                <a:tc>
                  <a:txBody>
                    <a:bodyPr/>
                    <a:lstStyle/>
                    <a:p>
                      <a:pPr algn="ctr"/>
                      <a:r>
                        <a:rPr lang="en-US" sz="1600" dirty="0"/>
                        <a:t> 12</a:t>
                      </a:r>
                    </a:p>
                  </a:txBody>
                  <a:tcPr/>
                </a:tc>
                <a:extLst>
                  <a:ext uri="{0D108BD9-81ED-4DB2-BD59-A6C34878D82A}">
                    <a16:rowId xmlns:a16="http://schemas.microsoft.com/office/drawing/2014/main" val="917740097"/>
                  </a:ext>
                </a:extLst>
              </a:tr>
              <a:tr h="383759">
                <a:tc>
                  <a:txBody>
                    <a:bodyPr/>
                    <a:lstStyle/>
                    <a:p>
                      <a:r>
                        <a:rPr lang="en-US" sz="1600" dirty="0"/>
                        <a:t>Police</a:t>
                      </a:r>
                    </a:p>
                  </a:txBody>
                  <a:tcPr/>
                </a:tc>
                <a:tc>
                  <a:txBody>
                    <a:bodyPr/>
                    <a:lstStyle/>
                    <a:p>
                      <a:pPr algn="ctr"/>
                      <a:r>
                        <a:rPr lang="en-US" sz="1600" dirty="0"/>
                        <a:t>   9</a:t>
                      </a:r>
                    </a:p>
                  </a:txBody>
                  <a:tcPr/>
                </a:tc>
                <a:extLst>
                  <a:ext uri="{0D108BD9-81ED-4DB2-BD59-A6C34878D82A}">
                    <a16:rowId xmlns:a16="http://schemas.microsoft.com/office/drawing/2014/main" val="3331119431"/>
                  </a:ext>
                </a:extLst>
              </a:tr>
              <a:tr h="383759">
                <a:tc>
                  <a:txBody>
                    <a:bodyPr/>
                    <a:lstStyle/>
                    <a:p>
                      <a:r>
                        <a:rPr lang="en-US" sz="1600" dirty="0"/>
                        <a:t>Beach Parking</a:t>
                      </a:r>
                    </a:p>
                  </a:txBody>
                  <a:tcPr/>
                </a:tc>
                <a:tc>
                  <a:txBody>
                    <a:bodyPr/>
                    <a:lstStyle/>
                    <a:p>
                      <a:pPr algn="ctr"/>
                      <a:r>
                        <a:rPr lang="en-US" sz="1600" dirty="0"/>
                        <a:t>  (36)</a:t>
                      </a:r>
                    </a:p>
                  </a:txBody>
                  <a:tcPr/>
                </a:tc>
                <a:extLst>
                  <a:ext uri="{0D108BD9-81ED-4DB2-BD59-A6C34878D82A}">
                    <a16:rowId xmlns:a16="http://schemas.microsoft.com/office/drawing/2014/main" val="834841750"/>
                  </a:ext>
                </a:extLst>
              </a:tr>
              <a:tr h="851628">
                <a:tc>
                  <a:txBody>
                    <a:bodyPr/>
                    <a:lstStyle/>
                    <a:p>
                      <a:r>
                        <a:rPr lang="en-US" sz="1600" dirty="0"/>
                        <a:t>Other Net (Marinas, Clubhouse Grille, Racquet Sports, Rec &amp; Parks, </a:t>
                      </a:r>
                      <a:r>
                        <a:rPr lang="en-US" sz="1600"/>
                        <a:t>CPI, Marketing</a:t>
                      </a:r>
                      <a:r>
                        <a:rPr lang="en-US" sz="1600" dirty="0"/>
                        <a:t>, GM Office)</a:t>
                      </a:r>
                    </a:p>
                  </a:txBody>
                  <a:tcPr/>
                </a:tc>
                <a:tc>
                  <a:txBody>
                    <a:bodyPr/>
                    <a:lstStyle/>
                    <a:p>
                      <a:pPr algn="ctr"/>
                      <a:r>
                        <a:rPr lang="en-US" sz="1600" dirty="0"/>
                        <a:t>   </a:t>
                      </a:r>
                    </a:p>
                    <a:p>
                      <a:pPr algn="ctr"/>
                      <a:r>
                        <a:rPr lang="en-US" sz="1600" dirty="0"/>
                        <a:t>   13</a:t>
                      </a:r>
                    </a:p>
                  </a:txBody>
                  <a:tcPr/>
                </a:tc>
                <a:extLst>
                  <a:ext uri="{0D108BD9-81ED-4DB2-BD59-A6C34878D82A}">
                    <a16:rowId xmlns:a16="http://schemas.microsoft.com/office/drawing/2014/main" val="3908455180"/>
                  </a:ext>
                </a:extLst>
              </a:tr>
              <a:tr h="376776">
                <a:tc>
                  <a:txBody>
                    <a:bodyPr/>
                    <a:lstStyle/>
                    <a:p>
                      <a:r>
                        <a:rPr lang="en-US" sz="1600" dirty="0"/>
                        <a:t>               </a:t>
                      </a:r>
                      <a:r>
                        <a:rPr lang="en-US" sz="1600" b="1" dirty="0"/>
                        <a:t>TOTAL</a:t>
                      </a:r>
                    </a:p>
                  </a:txBody>
                  <a:tcPr/>
                </a:tc>
                <a:tc>
                  <a:txBody>
                    <a:bodyPr/>
                    <a:lstStyle/>
                    <a:p>
                      <a:pPr algn="ctr"/>
                      <a:r>
                        <a:rPr lang="en-US" sz="1600" b="1" dirty="0"/>
                        <a:t>$163</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967820" y="6341045"/>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5967820" y="5936767"/>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idx="4294967295"/>
          </p:nvPr>
        </p:nvSpPr>
        <p:spPr>
          <a:xfrm>
            <a:off x="4938900" y="967167"/>
            <a:ext cx="3113479" cy="2374516"/>
          </a:xfrm>
        </p:spPr>
        <p:txBody>
          <a:bodyPr vert="horz" lIns="91440" tIns="45720" rIns="91440" bIns="0" rtlCol="0" anchor="b">
            <a:normAutofit/>
          </a:bodyPr>
          <a:lstStyle/>
          <a:p>
            <a:pPr defTabSz="914400"/>
            <a:r>
              <a:rPr lang="en-US" sz="3600" dirty="0"/>
              <a:t>Treasurer’s Report - </a:t>
            </a:r>
            <a:br>
              <a:rPr lang="en-US" sz="3600" dirty="0"/>
            </a:br>
            <a:r>
              <a:rPr lang="en-US" sz="3600" dirty="0" err="1"/>
              <a:t>larry</a:t>
            </a:r>
            <a:r>
              <a:rPr lang="en-US" sz="3600" dirty="0"/>
              <a:t> Perrone</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cxnSp>
        <p:nvCxnSpPr>
          <p:cNvPr id="30" name="Straight Connector 29">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4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May</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Overall Investment Rate of Return for May Approx. </a:t>
            </a:r>
            <a:r>
              <a:rPr lang="en-US" sz="1800" dirty="0">
                <a:solidFill>
                  <a:prstClr val="black"/>
                </a:solidFill>
                <a:latin typeface="Calibri" panose="020F0502020204030204"/>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.75%</a:t>
            </a:r>
          </a:p>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May 31, 2022, the Association had Approx. $18.6 </a:t>
            </a:r>
            <a:r>
              <a:rPr lang="en-US" sz="1800" dirty="0">
                <a:solidFill>
                  <a:prstClr val="black"/>
                </a:solidFill>
                <a:latin typeface="Calibri" panose="020F0502020204030204"/>
              </a:rPr>
              <a:t>M</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illion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Cash</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$2.4 </a:t>
            </a:r>
            <a:r>
              <a:rPr lang="en-US" sz="1800" dirty="0">
                <a:solidFill>
                  <a:prstClr val="black"/>
                </a:solidFill>
                <a:latin typeface="Calibri" panose="020F0502020204030204"/>
              </a:rPr>
              <a:t>M</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illion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800" dirty="0">
                <a:solidFill>
                  <a:prstClr val="black"/>
                </a:solidFill>
                <a:latin typeface="Calibri" panose="020F0502020204030204"/>
              </a:rPr>
              <a:t>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nvested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CDAR’s, Fully FDIC Insured</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$16</a:t>
            </a:r>
            <a:r>
              <a:rPr lang="en-US" sz="1800" dirty="0">
                <a:solidFill>
                  <a:prstClr val="black"/>
                </a:solidFill>
                <a:latin typeface="Calibri" panose="020F0502020204030204"/>
              </a:rPr>
              <a:t>.2 M</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illion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lang="en-US" sz="1800" dirty="0">
                <a:solidFill>
                  <a:prstClr val="black"/>
                </a:solidFill>
                <a:latin typeface="Calibri" panose="020F0502020204030204"/>
              </a:rPr>
              <a:t>Insured Cash Sweep, Money Market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Other </a:t>
            </a:r>
            <a:r>
              <a:rPr lang="en-US" sz="1800" dirty="0">
                <a:solidFill>
                  <a:prstClr val="black"/>
                </a:solidFill>
                <a:latin typeface="Calibri" panose="020F0502020204030204"/>
              </a:rPr>
              <a:t>O</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800" dirty="0">
                <a:solidFill>
                  <a:prstClr val="black"/>
                </a:solidFill>
                <a:latin typeface="Calibri" panose="020F0502020204030204"/>
              </a:rPr>
              <a:t>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ccounts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Fully </a:t>
            </a:r>
            <a:r>
              <a:rPr lang="en-US" sz="1800" dirty="0">
                <a:solidFill>
                  <a:prstClr val="black"/>
                </a:solidFill>
                <a:latin typeface="Calibri" panose="020F0502020204030204"/>
              </a:rPr>
              <a:t>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nsured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12634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Title 1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4200" dirty="0"/>
              <a:t>Public Comments</a:t>
            </a:r>
          </a:p>
        </p:txBody>
      </p:sp>
      <p:pic>
        <p:nvPicPr>
          <p:cNvPr id="17" name="Graphic 16" descr="Chat">
            <a:extLst>
              <a:ext uri="{FF2B5EF4-FFF2-40B4-BE49-F238E27FC236}">
                <a16:creationId xmlns:a16="http://schemas.microsoft.com/office/drawing/2014/main" id="{C6628076-1485-4C57-AED5-A7C36F4A3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521" y="1275798"/>
            <a:ext cx="3720332" cy="3720332"/>
          </a:xfrm>
          <a:prstGeom prst="rect">
            <a:avLst/>
          </a:prstGeom>
        </p:spPr>
      </p:pic>
      <p:cxnSp>
        <p:nvCxnSpPr>
          <p:cNvPr id="32" name="Straight Connector 3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6" name="Straight Connector 3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1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5A8B-1DEB-4107-BBC0-D85DAB96CB20}"/>
              </a:ext>
            </a:extLst>
          </p:cNvPr>
          <p:cNvSpPr>
            <a:spLocks noGrp="1"/>
          </p:cNvSpPr>
          <p:nvPr>
            <p:ph type="title"/>
          </p:nvPr>
        </p:nvSpPr>
        <p:spPr>
          <a:xfrm>
            <a:off x="1443491" y="804520"/>
            <a:ext cx="6664811" cy="1049235"/>
          </a:xfrm>
        </p:spPr>
        <p:txBody>
          <a:bodyPr>
            <a:normAutofit/>
          </a:bodyPr>
          <a:lstStyle/>
          <a:p>
            <a:pPr algn="r"/>
            <a:r>
              <a:rPr lang="en-US" sz="4200" dirty="0"/>
              <a:t>Public Comments</a:t>
            </a:r>
          </a:p>
        </p:txBody>
      </p:sp>
      <p:sp>
        <p:nvSpPr>
          <p:cNvPr id="3" name="Content Placeholder 2">
            <a:extLst>
              <a:ext uri="{FF2B5EF4-FFF2-40B4-BE49-F238E27FC236}">
                <a16:creationId xmlns:a16="http://schemas.microsoft.com/office/drawing/2014/main" id="{9C3756CA-17A1-488D-B777-7FF47F430B0B}"/>
              </a:ext>
            </a:extLst>
          </p:cNvPr>
          <p:cNvSpPr>
            <a:spLocks noGrp="1"/>
          </p:cNvSpPr>
          <p:nvPr>
            <p:ph idx="1"/>
          </p:nvPr>
        </p:nvSpPr>
        <p:spPr>
          <a:xfrm>
            <a:off x="1443491" y="2015733"/>
            <a:ext cx="6571343" cy="4037747"/>
          </a:xfrm>
        </p:spPr>
        <p:txBody>
          <a:bodyPr>
            <a:normAutofit fontScale="92500" lnSpcReduction="10000"/>
          </a:bodyPr>
          <a:lstStyle/>
          <a:p>
            <a:pPr marL="0" indent="0" algn="ctr">
              <a:buNone/>
            </a:pPr>
            <a:r>
              <a:rPr lang="en-US" dirty="0"/>
              <a:t>Members wishing to make comments must state their name and address.  Time limit for comments is 5 minutes.  Comments may be made on any topic of interest to the member that pertains to the mission of OPA.  Order for comments for hybrid meetings:  1</a:t>
            </a:r>
            <a:r>
              <a:rPr lang="en-US" baseline="30000" dirty="0"/>
              <a:t>st</a:t>
            </a:r>
            <a:r>
              <a:rPr lang="en-US" dirty="0"/>
              <a:t> – members in attendance in-person; 2</a:t>
            </a:r>
            <a:r>
              <a:rPr lang="en-US" baseline="30000" dirty="0"/>
              <a:t>nd</a:t>
            </a:r>
            <a:r>
              <a:rPr lang="en-US" dirty="0"/>
              <a:t> – MS Teams Participants (use of “raise hand” function required to enter speaking queue); 3</a:t>
            </a:r>
            <a:r>
              <a:rPr lang="en-US" baseline="30000" dirty="0"/>
              <a:t>rd</a:t>
            </a:r>
            <a:r>
              <a:rPr lang="en-US" dirty="0"/>
              <a:t> – members participating through the MS Teams call-in (audio only) function.  To enter call-in queue, text Josh Davis at 443-377-1079.  Chat function of MS Teams is for Public Comments only; all other comments in the chat function will be considered out of order, as will be speaking during the meeting without being given the floor by the Chair.</a:t>
            </a:r>
          </a:p>
        </p:txBody>
      </p:sp>
      <p:pic>
        <p:nvPicPr>
          <p:cNvPr id="6" name="Graphic 5" descr="Chat">
            <a:extLst>
              <a:ext uri="{FF2B5EF4-FFF2-40B4-BE49-F238E27FC236}">
                <a16:creationId xmlns:a16="http://schemas.microsoft.com/office/drawing/2014/main" id="{F3C6C4E6-4359-4154-A937-39A3D772F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557" y="-77141"/>
            <a:ext cx="2240912" cy="2240912"/>
          </a:xfrm>
          <a:prstGeom prst="rect">
            <a:avLst/>
          </a:prstGeom>
        </p:spPr>
      </p:pic>
    </p:spTree>
    <p:extLst>
      <p:ext uri="{BB962C8B-B14F-4D97-AF65-F5344CB8AC3E}">
        <p14:creationId xmlns:p14="http://schemas.microsoft.com/office/powerpoint/2010/main" val="48472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45">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47">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2" name="Rectangle 51">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Title 12">
            <a:extLst>
              <a:ext uri="{FF2B5EF4-FFF2-40B4-BE49-F238E27FC236}">
                <a16:creationId xmlns:a16="http://schemas.microsoft.com/office/drawing/2014/main" id="{75BE681B-1F17-4D99-BDF1-2748AEA0E4A9}"/>
              </a:ext>
            </a:extLst>
          </p:cNvPr>
          <p:cNvSpPr txBox="1">
            <a:spLocks/>
          </p:cNvSpPr>
          <p:nvPr/>
        </p:nvSpPr>
        <p:spPr>
          <a:xfrm>
            <a:off x="1332546" y="1823431"/>
            <a:ext cx="6817399" cy="2249015"/>
          </a:xfrm>
          <a:prstGeom prst="rect">
            <a:avLst/>
          </a:prstGeom>
        </p:spPr>
        <p:txBody>
          <a:bodyPr vert="horz" lIns="91440" tIns="45720" rIns="91440" bIns="0" rtlCol="0" anchor="b">
            <a:normAutofit fontScale="250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12713" defTabSz="914400">
              <a:spcAft>
                <a:spcPts val="1200"/>
              </a:spcAft>
            </a:pPr>
            <a:r>
              <a:rPr lang="en-US" sz="14400" u="sng" dirty="0"/>
              <a:t>Purchase requests</a:t>
            </a:r>
          </a:p>
          <a:p>
            <a:pPr marL="112713" defTabSz="914400">
              <a:spcAft>
                <a:spcPts val="1200"/>
              </a:spcAft>
            </a:pPr>
            <a:br>
              <a:rPr lang="en-US" sz="3600" dirty="0"/>
            </a:br>
            <a:endParaRPr lang="en-US" sz="3600" dirty="0"/>
          </a:p>
          <a:p>
            <a:pPr marL="798513" indent="-685800" defTabSz="914400">
              <a:spcAft>
                <a:spcPts val="1200"/>
              </a:spcAft>
              <a:buFont typeface="Arial" panose="020B0604020202020204" pitchFamily="34" charset="0"/>
              <a:buChar char="•"/>
            </a:pPr>
            <a:r>
              <a:rPr lang="en-US" sz="8000" dirty="0"/>
              <a:t>Golf maintenance – front deck rough mower</a:t>
            </a:r>
          </a:p>
          <a:p>
            <a:pPr marL="798513" indent="-685800" defTabSz="914400">
              <a:spcAft>
                <a:spcPts val="1200"/>
              </a:spcAft>
              <a:buFont typeface="Arial" panose="020B0604020202020204" pitchFamily="34" charset="0"/>
              <a:buChar char="•"/>
            </a:pPr>
            <a:r>
              <a:rPr lang="en-US" sz="8000" dirty="0"/>
              <a:t>Golf maintenance – rough unit</a:t>
            </a:r>
          </a:p>
          <a:p>
            <a:pPr marL="798513" indent="-685800" defTabSz="914400">
              <a:spcAft>
                <a:spcPts val="1200"/>
              </a:spcAft>
              <a:buFont typeface="Arial" panose="020B0604020202020204" pitchFamily="34" charset="0"/>
              <a:buChar char="•"/>
            </a:pPr>
            <a:r>
              <a:rPr lang="en-US" sz="8000" dirty="0"/>
              <a:t>Golf maintenance – spray rig</a:t>
            </a:r>
          </a:p>
          <a:p>
            <a:pPr marL="112713" defTabSz="914400">
              <a:spcAft>
                <a:spcPts val="1200"/>
              </a:spcAft>
            </a:pPr>
            <a:r>
              <a:rPr lang="en-US" sz="8000" dirty="0"/>
              <a:t>	</a:t>
            </a:r>
          </a:p>
          <a:p>
            <a:pPr marL="112713" defTabSz="914400">
              <a:spcAft>
                <a:spcPts val="1200"/>
              </a:spcAft>
            </a:pPr>
            <a:br>
              <a:rPr lang="en-US" sz="3600" dirty="0"/>
            </a:br>
            <a:r>
              <a:rPr lang="en-US" sz="2600" dirty="0"/>
              <a:t>	</a:t>
            </a:r>
          </a:p>
        </p:txBody>
      </p:sp>
      <p:cxnSp>
        <p:nvCxnSpPr>
          <p:cNvPr id="56" name="Straight Connector 55">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8" name="Picture 57">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76913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56" name="Rectangle 105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58" name="Picture 105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60" name="Straight Connector 105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64" name="Rectangle 106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6" name="Straight Connector 106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1748F1DB-600A-5465-4670-CA9458F15DF6}"/>
              </a:ext>
            </a:extLst>
          </p:cNvPr>
          <p:cNvSpPr txBox="1"/>
          <p:nvPr/>
        </p:nvSpPr>
        <p:spPr>
          <a:xfrm>
            <a:off x="1088685" y="804520"/>
            <a:ext cx="2647617"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cap="all" dirty="0">
                <a:latin typeface="+mj-lt"/>
                <a:ea typeface="+mj-ea"/>
                <a:cs typeface="+mj-cs"/>
              </a:rPr>
              <a:t>PURCHASE REQUESTS</a:t>
            </a:r>
          </a:p>
        </p:txBody>
      </p:sp>
      <p:sp>
        <p:nvSpPr>
          <p:cNvPr id="1068" name="Rectangle 106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710F148D-50BA-423D-A4EA-780B041B5946}"/>
              </a:ext>
            </a:extLst>
          </p:cNvPr>
          <p:cNvSpPr txBox="1"/>
          <p:nvPr/>
        </p:nvSpPr>
        <p:spPr>
          <a:xfrm>
            <a:off x="1088685" y="2015732"/>
            <a:ext cx="2644893" cy="3450613"/>
          </a:xfrm>
          <a:prstGeom prst="rect">
            <a:avLst/>
          </a:prstGeom>
        </p:spPr>
        <p:txBody>
          <a:bodyPr vert="horz" lIns="91440" tIns="45720" rIns="91440" bIns="45720" rtlCol="0" anchor="t">
            <a:normAutofit/>
          </a:bodyPr>
          <a:lstStyle/>
          <a:p>
            <a:pPr algn="ctr">
              <a:lnSpc>
                <a:spcPct val="120000"/>
              </a:lnSpc>
              <a:spcAft>
                <a:spcPts val="600"/>
              </a:spcAft>
              <a:buClr>
                <a:schemeClr val="accent1"/>
              </a:buClr>
              <a:buSzPct val="100000"/>
            </a:pPr>
            <a:r>
              <a:rPr lang="en-US" dirty="0"/>
              <a:t>Front Deck Rough Mower</a:t>
            </a:r>
          </a:p>
          <a:p>
            <a:pPr algn="ctr">
              <a:lnSpc>
                <a:spcPct val="120000"/>
              </a:lnSpc>
              <a:spcAft>
                <a:spcPts val="600"/>
              </a:spcAft>
              <a:buClr>
                <a:schemeClr val="accent1"/>
              </a:buClr>
              <a:buSzPct val="100000"/>
            </a:pPr>
            <a:endParaRPr lang="en-US" dirty="0"/>
          </a:p>
          <a:p>
            <a:pPr algn="ctr">
              <a:lnSpc>
                <a:spcPct val="120000"/>
              </a:lnSpc>
              <a:spcAft>
                <a:spcPts val="600"/>
              </a:spcAft>
              <a:buClr>
                <a:schemeClr val="accent1"/>
              </a:buClr>
              <a:buSzPct val="100000"/>
            </a:pPr>
            <a:r>
              <a:rPr lang="en-US" dirty="0"/>
              <a:t>Requesting authorization to go forward with staff recommendation for $25,903.28 for John Deere </a:t>
            </a:r>
          </a:p>
        </p:txBody>
      </p:sp>
      <p:grpSp>
        <p:nvGrpSpPr>
          <p:cNvPr id="1070" name="Group 106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1071" name="Rectangle 107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7" name="Picture 3">
            <a:extLst>
              <a:ext uri="{FF2B5EF4-FFF2-40B4-BE49-F238E27FC236}">
                <a16:creationId xmlns:a16="http://schemas.microsoft.com/office/drawing/2014/main" id="{784A65CA-4A1A-DB8F-4129-C788ECDB31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42" r="18107" b="-2"/>
          <a:stretch/>
        </p:blipFill>
        <p:spPr bwMode="auto">
          <a:xfrm>
            <a:off x="4570444" y="1116345"/>
            <a:ext cx="3616163" cy="386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107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76" name="Straight Connector 107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8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30" name="Group 29">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31" name="Rectangle 30">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itle 12"/>
          <p:cNvSpPr>
            <a:spLocks noGrp="1"/>
          </p:cNvSpPr>
          <p:nvPr>
            <p:ph type="title"/>
          </p:nvPr>
        </p:nvSpPr>
        <p:spPr>
          <a:xfrm>
            <a:off x="1793556" y="1590734"/>
            <a:ext cx="5554405" cy="2520012"/>
          </a:xfrm>
          <a:solidFill>
            <a:schemeClr val="bg2"/>
          </a:solidFill>
        </p:spPr>
        <p:txBody>
          <a:bodyPr vert="horz" lIns="91440" tIns="45720" rIns="91440" bIns="0" rtlCol="0" anchor="ctr">
            <a:normAutofit/>
          </a:bodyPr>
          <a:lstStyle/>
          <a:p>
            <a:pPr algn="ctr" defTabSz="914400"/>
            <a:r>
              <a:rPr lang="en-US" sz="5200" dirty="0">
                <a:solidFill>
                  <a:schemeClr val="tx2"/>
                </a:solidFill>
              </a:rPr>
              <a:t>Approval of Agenda</a:t>
            </a:r>
          </a:p>
        </p:txBody>
      </p:sp>
      <p:cxnSp>
        <p:nvCxnSpPr>
          <p:cNvPr id="34" name="Straight Connector 33">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780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7" name="Picture 205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59" name="Straight Connector 205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63" name="Rectangle 206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5" name="Straight Connector 206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67" name="Rectangle 206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710F148D-50BA-423D-A4EA-780B041B5946}"/>
              </a:ext>
            </a:extLst>
          </p:cNvPr>
          <p:cNvSpPr txBox="1"/>
          <p:nvPr/>
        </p:nvSpPr>
        <p:spPr>
          <a:xfrm>
            <a:off x="1088685" y="2015732"/>
            <a:ext cx="2644893" cy="3450613"/>
          </a:xfrm>
          <a:prstGeom prst="rect">
            <a:avLst/>
          </a:prstGeom>
        </p:spPr>
        <p:txBody>
          <a:bodyPr vert="horz" lIns="91440" tIns="45720" rIns="91440" bIns="45720" rtlCol="0" anchor="t">
            <a:normAutofit/>
          </a:bodyPr>
          <a:lstStyle/>
          <a:p>
            <a:pPr algn="ctr">
              <a:lnSpc>
                <a:spcPct val="110000"/>
              </a:lnSpc>
              <a:spcAft>
                <a:spcPts val="600"/>
              </a:spcAft>
              <a:buClr>
                <a:schemeClr val="accent1"/>
              </a:buClr>
              <a:buSzPct val="100000"/>
            </a:pPr>
            <a:r>
              <a:rPr lang="en-US" dirty="0"/>
              <a:t>Rough Unit</a:t>
            </a:r>
          </a:p>
          <a:p>
            <a:pPr algn="ctr">
              <a:lnSpc>
                <a:spcPct val="110000"/>
              </a:lnSpc>
              <a:spcAft>
                <a:spcPts val="600"/>
              </a:spcAft>
              <a:buClr>
                <a:schemeClr val="accent1"/>
              </a:buClr>
              <a:buSzPct val="100000"/>
            </a:pPr>
            <a:endParaRPr lang="en-US" dirty="0"/>
          </a:p>
          <a:p>
            <a:pPr algn="ctr">
              <a:lnSpc>
                <a:spcPct val="110000"/>
              </a:lnSpc>
              <a:spcAft>
                <a:spcPts val="600"/>
              </a:spcAft>
              <a:buClr>
                <a:schemeClr val="accent1"/>
              </a:buClr>
              <a:buSzPct val="100000"/>
            </a:pPr>
            <a:r>
              <a:rPr lang="en-US" dirty="0"/>
              <a:t>Requesting authorization to go forward with staff recommendation for $78,446.00 for Turf Equipment and Supply </a:t>
            </a:r>
          </a:p>
        </p:txBody>
      </p:sp>
      <p:grpSp>
        <p:nvGrpSpPr>
          <p:cNvPr id="2069" name="Group 206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2070" name="Rectangle 206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a:extLst>
              <a:ext uri="{FF2B5EF4-FFF2-40B4-BE49-F238E27FC236}">
                <a16:creationId xmlns:a16="http://schemas.microsoft.com/office/drawing/2014/main" id="{0D7D44E0-7C59-9E07-1CD9-28B175A9C3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37" r="20411" b="-2"/>
          <a:stretch/>
        </p:blipFill>
        <p:spPr bwMode="auto">
          <a:xfrm>
            <a:off x="4570444" y="1116345"/>
            <a:ext cx="3616163" cy="386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07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75" name="Straight Connector 207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1A186F-B36E-46ED-70A1-44CAB71EA31B}"/>
              </a:ext>
            </a:extLst>
          </p:cNvPr>
          <p:cNvSpPr txBox="1"/>
          <p:nvPr/>
        </p:nvSpPr>
        <p:spPr>
          <a:xfrm>
            <a:off x="1088685" y="804520"/>
            <a:ext cx="2647617"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cap="all" dirty="0">
                <a:latin typeface="+mj-lt"/>
                <a:ea typeface="+mj-ea"/>
                <a:cs typeface="+mj-cs"/>
              </a:rPr>
              <a:t>PURCHASE REQUESTS</a:t>
            </a:r>
          </a:p>
        </p:txBody>
      </p:sp>
    </p:spTree>
    <p:extLst>
      <p:ext uri="{BB962C8B-B14F-4D97-AF65-F5344CB8AC3E}">
        <p14:creationId xmlns:p14="http://schemas.microsoft.com/office/powerpoint/2010/main" val="1098011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81" name="Picture 308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83" name="Straight Connector 308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87" name="Rectangle 3086">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9" name="Straight Connector 3088">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91" name="Rectangle 3090">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710F148D-50BA-423D-A4EA-780B041B5946}"/>
              </a:ext>
            </a:extLst>
          </p:cNvPr>
          <p:cNvSpPr txBox="1"/>
          <p:nvPr/>
        </p:nvSpPr>
        <p:spPr>
          <a:xfrm>
            <a:off x="1088685" y="2015732"/>
            <a:ext cx="2644893" cy="3450613"/>
          </a:xfrm>
          <a:prstGeom prst="rect">
            <a:avLst/>
          </a:prstGeom>
        </p:spPr>
        <p:txBody>
          <a:bodyPr vert="horz" lIns="91440" tIns="45720" rIns="91440" bIns="45720" rtlCol="0" anchor="t">
            <a:normAutofit/>
          </a:bodyPr>
          <a:lstStyle/>
          <a:p>
            <a:pPr algn="ctr">
              <a:lnSpc>
                <a:spcPct val="110000"/>
              </a:lnSpc>
              <a:spcAft>
                <a:spcPts val="600"/>
              </a:spcAft>
              <a:buClr>
                <a:schemeClr val="accent1"/>
              </a:buClr>
              <a:buSzPct val="100000"/>
            </a:pPr>
            <a:r>
              <a:rPr lang="en-US" dirty="0"/>
              <a:t>Spray Rig</a:t>
            </a:r>
          </a:p>
          <a:p>
            <a:pPr algn="ctr">
              <a:lnSpc>
                <a:spcPct val="110000"/>
              </a:lnSpc>
              <a:spcAft>
                <a:spcPts val="600"/>
              </a:spcAft>
              <a:buClr>
                <a:schemeClr val="accent1"/>
              </a:buClr>
              <a:buSzPct val="100000"/>
            </a:pPr>
            <a:endParaRPr lang="en-US" dirty="0"/>
          </a:p>
          <a:p>
            <a:pPr algn="ctr">
              <a:lnSpc>
                <a:spcPct val="110000"/>
              </a:lnSpc>
              <a:spcAft>
                <a:spcPts val="600"/>
              </a:spcAft>
              <a:buClr>
                <a:schemeClr val="accent1"/>
              </a:buClr>
              <a:buSzPct val="100000"/>
            </a:pPr>
            <a:r>
              <a:rPr lang="en-US" dirty="0"/>
              <a:t>Requesting authorization to go forward with staff recommendation for $52,187.00 for Turf Equipment and Supply </a:t>
            </a:r>
          </a:p>
        </p:txBody>
      </p:sp>
      <p:grpSp>
        <p:nvGrpSpPr>
          <p:cNvPr id="3093" name="Group 3092">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3094" name="Rectangle 3093">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CDBE03AA-882C-5C4D-2789-F0A0A6E65C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8" r="-176" b="-2"/>
          <a:stretch/>
        </p:blipFill>
        <p:spPr bwMode="auto">
          <a:xfrm>
            <a:off x="4446772" y="1643119"/>
            <a:ext cx="3865493" cy="2988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3096">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99" name="Straight Connector 3098">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0BA432-4E57-9FA7-E135-0B7171834B67}"/>
              </a:ext>
            </a:extLst>
          </p:cNvPr>
          <p:cNvSpPr txBox="1"/>
          <p:nvPr/>
        </p:nvSpPr>
        <p:spPr>
          <a:xfrm>
            <a:off x="1088685" y="804520"/>
            <a:ext cx="2647617"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cap="all" dirty="0">
                <a:latin typeface="+mj-lt"/>
                <a:ea typeface="+mj-ea"/>
                <a:cs typeface="+mj-cs"/>
              </a:rPr>
              <a:t>PURCHASE REQUESTS</a:t>
            </a:r>
          </a:p>
        </p:txBody>
      </p:sp>
    </p:spTree>
    <p:extLst>
      <p:ext uri="{BB962C8B-B14F-4D97-AF65-F5344CB8AC3E}">
        <p14:creationId xmlns:p14="http://schemas.microsoft.com/office/powerpoint/2010/main" val="3475519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45">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47">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2" name="Rectangle 51">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Title 12">
            <a:extLst>
              <a:ext uri="{FF2B5EF4-FFF2-40B4-BE49-F238E27FC236}">
                <a16:creationId xmlns:a16="http://schemas.microsoft.com/office/drawing/2014/main" id="{75BE681B-1F17-4D99-BDF1-2748AEA0E4A9}"/>
              </a:ext>
            </a:extLst>
          </p:cNvPr>
          <p:cNvSpPr txBox="1">
            <a:spLocks/>
          </p:cNvSpPr>
          <p:nvPr/>
        </p:nvSpPr>
        <p:spPr>
          <a:xfrm>
            <a:off x="1265823" y="1677241"/>
            <a:ext cx="6817399" cy="2502155"/>
          </a:xfrm>
          <a:prstGeom prst="rect">
            <a:avLst/>
          </a:prstGeom>
        </p:spPr>
        <p:txBody>
          <a:bodyPr vert="horz" lIns="91440" tIns="45720" rIns="91440" bIns="0" rtlCol="0" anchor="b">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12713" defTabSz="914400">
              <a:spcAft>
                <a:spcPts val="600"/>
              </a:spcAft>
            </a:pPr>
            <a:r>
              <a:rPr lang="en-US" sz="3600" u="sng" dirty="0"/>
              <a:t>CPI VIOLATIONS</a:t>
            </a:r>
            <a:br>
              <a:rPr lang="en-US" sz="6600" dirty="0"/>
            </a:br>
            <a:endParaRPr lang="en-US" sz="2600" dirty="0"/>
          </a:p>
          <a:p>
            <a:pPr marL="112713" defTabSz="914400">
              <a:spcAft>
                <a:spcPts val="600"/>
              </a:spcAft>
            </a:pPr>
            <a:r>
              <a:rPr lang="en-US" sz="2600" dirty="0"/>
              <a:t>None	</a:t>
            </a:r>
          </a:p>
          <a:p>
            <a:pPr marL="112713" defTabSz="914400">
              <a:spcAft>
                <a:spcPts val="600"/>
              </a:spcAft>
            </a:pPr>
            <a:endParaRPr lang="en-US" sz="6600" dirty="0">
              <a:highlight>
                <a:srgbClr val="FFFF00"/>
              </a:highlight>
            </a:endParaRPr>
          </a:p>
        </p:txBody>
      </p:sp>
      <p:cxnSp>
        <p:nvCxnSpPr>
          <p:cNvPr id="56" name="Straight Connector 55">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8" name="Picture 57">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242209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2">
            <a:extLst>
              <a:ext uri="{FF2B5EF4-FFF2-40B4-BE49-F238E27FC236}">
                <a16:creationId xmlns:a16="http://schemas.microsoft.com/office/drawing/2014/main" id="{75BE681B-1F17-4D99-BDF1-2748AEA0E4A9}"/>
              </a:ext>
            </a:extLst>
          </p:cNvPr>
          <p:cNvSpPr txBox="1">
            <a:spLocks/>
          </p:cNvSpPr>
          <p:nvPr/>
        </p:nvSpPr>
        <p:spPr>
          <a:xfrm>
            <a:off x="1265823" y="1677241"/>
            <a:ext cx="6817399" cy="2502155"/>
          </a:xfrm>
          <a:prstGeom prst="rect">
            <a:avLst/>
          </a:prstGeom>
        </p:spPr>
        <p:txBody>
          <a:bodyPr vert="horz" lIns="91440" tIns="45720" rIns="91440" bIns="0" rtlCol="0" anchor="b">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12713" defTabSz="914400">
              <a:spcAft>
                <a:spcPts val="600"/>
              </a:spcAft>
            </a:pPr>
            <a:r>
              <a:rPr lang="en-US" sz="3600" u="sng" dirty="0"/>
              <a:t>Unfinished business</a:t>
            </a:r>
            <a:br>
              <a:rPr lang="en-US" sz="6600" dirty="0"/>
            </a:br>
            <a:endParaRPr lang="en-US" sz="2600" dirty="0"/>
          </a:p>
          <a:p>
            <a:pPr marL="112713" defTabSz="914400">
              <a:spcAft>
                <a:spcPts val="600"/>
              </a:spcAft>
            </a:pPr>
            <a:r>
              <a:rPr lang="en-US" sz="2600" dirty="0"/>
              <a:t>None	</a:t>
            </a:r>
          </a:p>
          <a:p>
            <a:pPr marL="112713" defTabSz="914400">
              <a:spcAft>
                <a:spcPts val="600"/>
              </a:spcAft>
            </a:pPr>
            <a:endParaRPr lang="en-US" sz="6600" dirty="0">
              <a:highlight>
                <a:srgbClr val="FFFF00"/>
              </a:highlight>
            </a:endParaRPr>
          </a:p>
        </p:txBody>
      </p:sp>
    </p:spTree>
    <p:extLst>
      <p:ext uri="{BB962C8B-B14F-4D97-AF65-F5344CB8AC3E}">
        <p14:creationId xmlns:p14="http://schemas.microsoft.com/office/powerpoint/2010/main" val="3901916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0" name="Picture 8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92" name="Straight Connector 9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6" name="Rectangle 9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Title 12">
            <a:extLst>
              <a:ext uri="{FF2B5EF4-FFF2-40B4-BE49-F238E27FC236}">
                <a16:creationId xmlns:a16="http://schemas.microsoft.com/office/drawing/2014/main" id="{75BE681B-1F17-4D99-BDF1-2748AEA0E4A9}"/>
              </a:ext>
            </a:extLst>
          </p:cNvPr>
          <p:cNvSpPr txBox="1">
            <a:spLocks/>
          </p:cNvSpPr>
          <p:nvPr/>
        </p:nvSpPr>
        <p:spPr>
          <a:xfrm>
            <a:off x="496390" y="278674"/>
            <a:ext cx="8098970" cy="4659086"/>
          </a:xfrm>
          <a:prstGeom prst="rect">
            <a:avLst/>
          </a:prstGeom>
        </p:spPr>
        <p:txBody>
          <a:bodyPr vert="horz" lIns="91440" tIns="45720" rIns="91440" bIns="0" rtlCol="0" anchor="b">
            <a:normAutofit fontScale="700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12713" defTabSz="914400">
              <a:spcAft>
                <a:spcPts val="600"/>
              </a:spcAft>
            </a:pPr>
            <a:r>
              <a:rPr lang="en-US" sz="3600" u="sng" dirty="0"/>
              <a:t>new Business</a:t>
            </a:r>
            <a:br>
              <a:rPr lang="en-US" sz="6600" dirty="0"/>
            </a:br>
            <a:endParaRPr lang="en-US" sz="2600" dirty="0"/>
          </a:p>
          <a:p>
            <a:pPr marL="569913" indent="-457200" defTabSz="914400">
              <a:spcAft>
                <a:spcPts val="1200"/>
              </a:spcAft>
              <a:buFont typeface="Arial" panose="020B0604020202020204" pitchFamily="34" charset="0"/>
              <a:buChar char="•"/>
            </a:pPr>
            <a:r>
              <a:rPr lang="en-US" sz="2400" dirty="0"/>
              <a:t>Review of resolution b-04 – Colette horn</a:t>
            </a:r>
          </a:p>
          <a:p>
            <a:pPr marL="569913" indent="-457200" defTabSz="914400">
              <a:spcAft>
                <a:spcPts val="1200"/>
              </a:spcAft>
              <a:buFont typeface="Arial" panose="020B0604020202020204" pitchFamily="34" charset="0"/>
              <a:buChar char="•"/>
            </a:pPr>
            <a:r>
              <a:rPr lang="en-US" sz="2400" dirty="0"/>
              <a:t>Review of resolution M-01 – Colette horn</a:t>
            </a:r>
          </a:p>
          <a:p>
            <a:pPr marL="569913" indent="-457200" defTabSz="914400">
              <a:spcAft>
                <a:spcPts val="1200"/>
              </a:spcAft>
              <a:buFont typeface="Arial" panose="020B0604020202020204" pitchFamily="34" charset="0"/>
              <a:buChar char="•"/>
            </a:pPr>
            <a:r>
              <a:rPr lang="en-US" sz="2400" dirty="0"/>
              <a:t>Consideration in rescinding resolution m-08 – Colette horn</a:t>
            </a:r>
          </a:p>
          <a:p>
            <a:pPr marL="569913" indent="-457200" defTabSz="914400">
              <a:spcAft>
                <a:spcPts val="1200"/>
              </a:spcAft>
              <a:buFont typeface="Arial" panose="020B0604020202020204" pitchFamily="34" charset="0"/>
              <a:buChar char="•"/>
            </a:pPr>
            <a:r>
              <a:rPr lang="en-US" sz="2400" dirty="0"/>
              <a:t>Motion to approve a revision to resolution b-03 meetings of association members (hybrid) – Colette horn</a:t>
            </a:r>
          </a:p>
          <a:p>
            <a:pPr marL="569913" indent="-457200" defTabSz="914400">
              <a:spcAft>
                <a:spcPts val="1200"/>
              </a:spcAft>
              <a:buFont typeface="Arial" panose="020B0604020202020204" pitchFamily="34" charset="0"/>
              <a:buChar char="•"/>
            </a:pPr>
            <a:r>
              <a:rPr lang="en-US" sz="2400" dirty="0"/>
              <a:t>Motion for first reading to amend resolution m-06 for electronic voting – </a:t>
            </a:r>
            <a:r>
              <a:rPr lang="en-US" sz="2400" dirty="0" err="1"/>
              <a:t>larry</a:t>
            </a:r>
            <a:r>
              <a:rPr lang="en-US" sz="2400" dirty="0"/>
              <a:t> </a:t>
            </a:r>
            <a:r>
              <a:rPr lang="en-US" sz="2400" dirty="0" err="1"/>
              <a:t>perrone</a:t>
            </a:r>
            <a:endParaRPr lang="en-US" sz="2400" dirty="0"/>
          </a:p>
          <a:p>
            <a:pPr marL="569913" indent="-457200" defTabSz="914400">
              <a:spcAft>
                <a:spcPts val="1200"/>
              </a:spcAft>
              <a:buFont typeface="Arial" panose="020B0604020202020204" pitchFamily="34" charset="0"/>
              <a:buChar char="•"/>
            </a:pPr>
            <a:r>
              <a:rPr lang="en-US" sz="2400" dirty="0"/>
              <a:t>Drone video of ocean pines – Colette horn</a:t>
            </a:r>
          </a:p>
          <a:p>
            <a:pPr marL="569913" indent="-457200" defTabSz="914400">
              <a:spcAft>
                <a:spcPts val="1200"/>
              </a:spcAft>
              <a:buFont typeface="Arial" panose="020B0604020202020204" pitchFamily="34" charset="0"/>
              <a:buChar char="•"/>
            </a:pPr>
            <a:r>
              <a:rPr lang="en-US" sz="2400" dirty="0"/>
              <a:t>Motion to adjourn to closed session for the purpose of discussing matters pertaining to employees and personnel; specifically pertaining to the gm position as permitted by the md homeowner’s association act, section 11B-111 (</a:t>
            </a:r>
            <a:r>
              <a:rPr lang="en-US" sz="2400" dirty="0" err="1"/>
              <a:t>i</a:t>
            </a:r>
            <a:r>
              <a:rPr lang="en-US" sz="2400" dirty="0"/>
              <a:t>) – Colette horn</a:t>
            </a:r>
          </a:p>
          <a:p>
            <a:pPr marL="112713" defTabSz="914400">
              <a:spcAft>
                <a:spcPts val="600"/>
              </a:spcAft>
            </a:pPr>
            <a:r>
              <a:rPr lang="en-US" sz="2600" dirty="0"/>
              <a:t>	</a:t>
            </a:r>
          </a:p>
        </p:txBody>
      </p:sp>
      <p:cxnSp>
        <p:nvCxnSpPr>
          <p:cNvPr id="100" name="Straight Connector 9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 name="Picture 10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992627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0" name="Picture 8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92" name="Straight Connector 9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6" name="Rectangle 9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8" name="Rectangle 9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2" name="Title 12">
            <a:extLst>
              <a:ext uri="{FF2B5EF4-FFF2-40B4-BE49-F238E27FC236}">
                <a16:creationId xmlns:a16="http://schemas.microsoft.com/office/drawing/2014/main" id="{75BE681B-1F17-4D99-BDF1-2748AEA0E4A9}"/>
              </a:ext>
            </a:extLst>
          </p:cNvPr>
          <p:cNvSpPr txBox="1">
            <a:spLocks/>
          </p:cNvSpPr>
          <p:nvPr/>
        </p:nvSpPr>
        <p:spPr>
          <a:xfrm>
            <a:off x="1271452" y="288101"/>
            <a:ext cx="7019688" cy="2681521"/>
          </a:xfrm>
          <a:prstGeom prst="rect">
            <a:avLst/>
          </a:prstGeom>
        </p:spPr>
        <p:txBody>
          <a:bodyPr vert="horz" lIns="91440" tIns="45720" rIns="91440" bIns="0" rtlCol="0" anchor="b">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12713" marR="0" lvl="0" indent="0" algn="l" defTabSz="914400" rtl="0" eaLnBrk="1" fontAlgn="auto" latinLnBrk="0" hangingPunct="1">
              <a:lnSpc>
                <a:spcPct val="90000"/>
              </a:lnSpc>
              <a:spcBef>
                <a:spcPct val="0"/>
              </a:spcBef>
              <a:spcAft>
                <a:spcPts val="600"/>
              </a:spcAft>
              <a:buClrTx/>
              <a:buSzTx/>
              <a:buFontTx/>
              <a:buNone/>
              <a:tabLst/>
              <a:defRPr/>
            </a:pPr>
            <a:r>
              <a:rPr kumimoji="0" lang="en-US" b="0" i="0" u="sng" strike="noStrike" kern="1200" cap="all" spc="0" normalizeH="0" baseline="0" noProof="0" dirty="0">
                <a:ln>
                  <a:noFill/>
                </a:ln>
                <a:solidFill>
                  <a:prstClr val="black"/>
                </a:solidFill>
                <a:effectLst/>
                <a:uLnTx/>
                <a:uFillTx/>
                <a:latin typeface="Gill Sans MT" panose="020B0502020104020203"/>
                <a:ea typeface="+mj-ea"/>
                <a:cs typeface="+mj-cs"/>
              </a:rPr>
              <a:t>Appointments</a:t>
            </a:r>
            <a:endParaRPr lang="en-US" sz="6000" dirty="0">
              <a:solidFill>
                <a:prstClr val="black"/>
              </a:solidFill>
              <a:latin typeface="Gill Sans MT" panose="020B0502020104020203"/>
            </a:endParaRPr>
          </a:p>
          <a:p>
            <a:pPr marL="112713" marR="0" lvl="0" indent="0" algn="l" defTabSz="914400" rtl="0" eaLnBrk="1" fontAlgn="auto" latinLnBrk="0" hangingPunct="1">
              <a:lnSpc>
                <a:spcPct val="90000"/>
              </a:lnSpc>
              <a:spcBef>
                <a:spcPct val="0"/>
              </a:spcBef>
              <a:spcAft>
                <a:spcPts val="600"/>
              </a:spcAft>
              <a:buClrTx/>
              <a:buSzTx/>
              <a:buFontTx/>
              <a:buNone/>
              <a:tabLst/>
              <a:defRPr/>
            </a:pPr>
            <a:endParaRPr kumimoji="0" lang="en-US" sz="700" b="0" i="0" u="none" strike="noStrike" kern="1200" cap="all" spc="0" normalizeH="0" baseline="0" noProof="0" dirty="0">
              <a:ln>
                <a:noFill/>
              </a:ln>
              <a:solidFill>
                <a:prstClr val="black"/>
              </a:solidFill>
              <a:effectLst/>
              <a:uLnTx/>
              <a:uFillTx/>
              <a:latin typeface="Gill Sans MT" panose="020B0502020104020203"/>
              <a:ea typeface="+mj-ea"/>
              <a:cs typeface="+mj-cs"/>
            </a:endParaRPr>
          </a:p>
          <a:p>
            <a:pPr marL="569913" marR="0" lvl="0" indent="-4572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400" b="0" i="0" u="none" strike="noStrike" kern="1200" cap="all" spc="0" normalizeH="0" baseline="0" noProof="0" dirty="0">
                <a:ln>
                  <a:noFill/>
                </a:ln>
                <a:solidFill>
                  <a:prstClr val="black"/>
                </a:solidFill>
                <a:effectLst/>
                <a:uLnTx/>
                <a:uFillTx/>
                <a:latin typeface="Gill Sans MT" panose="020B0502020104020203"/>
                <a:ea typeface="+mj-ea"/>
                <a:cs typeface="+mj-cs"/>
              </a:rPr>
              <a:t>Ron </a:t>
            </a:r>
            <a:r>
              <a:rPr kumimoji="0" lang="en-US" sz="2400" b="0" i="0" u="none" strike="noStrike" kern="1200" cap="all" spc="0" normalizeH="0" baseline="0" noProof="0" dirty="0" err="1">
                <a:ln>
                  <a:noFill/>
                </a:ln>
                <a:solidFill>
                  <a:prstClr val="black"/>
                </a:solidFill>
                <a:effectLst/>
                <a:uLnTx/>
                <a:uFillTx/>
                <a:latin typeface="Gill Sans MT" panose="020B0502020104020203"/>
                <a:ea typeface="+mj-ea"/>
                <a:cs typeface="+mj-cs"/>
              </a:rPr>
              <a:t>kurtz</a:t>
            </a:r>
            <a:r>
              <a:rPr kumimoji="0" lang="en-US" sz="2400" b="0" i="0" u="none" strike="noStrike" kern="1200" cap="all" spc="0" normalizeH="0" baseline="0" noProof="0" dirty="0">
                <a:ln>
                  <a:noFill/>
                </a:ln>
                <a:solidFill>
                  <a:prstClr val="black"/>
                </a:solidFill>
                <a:effectLst/>
                <a:uLnTx/>
                <a:uFillTx/>
                <a:latin typeface="Gill Sans MT" panose="020B0502020104020203"/>
                <a:ea typeface="+mj-ea"/>
                <a:cs typeface="+mj-cs"/>
              </a:rPr>
              <a:t> – 1</a:t>
            </a:r>
            <a:r>
              <a:rPr kumimoji="0" lang="en-US" sz="2400" b="0" i="0" u="none" strike="noStrike" kern="1200" cap="all" spc="0" normalizeH="0" baseline="30000" noProof="0" dirty="0">
                <a:ln>
                  <a:noFill/>
                </a:ln>
                <a:solidFill>
                  <a:prstClr val="black"/>
                </a:solidFill>
                <a:effectLst/>
                <a:uLnTx/>
                <a:uFillTx/>
                <a:latin typeface="Gill Sans MT" panose="020B0502020104020203"/>
                <a:ea typeface="+mj-ea"/>
                <a:cs typeface="+mj-cs"/>
              </a:rPr>
              <a:t>st</a:t>
            </a:r>
            <a:r>
              <a:rPr kumimoji="0" lang="en-US" sz="2400" b="0" i="0" u="none" strike="noStrike" kern="1200" cap="all" spc="0" normalizeH="0" baseline="0" noProof="0" dirty="0">
                <a:ln>
                  <a:noFill/>
                </a:ln>
                <a:solidFill>
                  <a:prstClr val="black"/>
                </a:solidFill>
                <a:effectLst/>
                <a:uLnTx/>
                <a:uFillTx/>
                <a:latin typeface="Gill Sans MT" panose="020B0502020104020203"/>
                <a:ea typeface="+mj-ea"/>
                <a:cs typeface="+mj-cs"/>
              </a:rPr>
              <a:t> term – racquet sports</a:t>
            </a:r>
          </a:p>
        </p:txBody>
      </p:sp>
      <p:cxnSp>
        <p:nvCxnSpPr>
          <p:cNvPr id="100" name="Straight Connector 9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 name="Picture 10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794958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41">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6" name="Rectangle 45">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9DA985-D751-4383-9898-A106D2E7BBE0}"/>
              </a:ext>
            </a:extLst>
          </p:cNvPr>
          <p:cNvSpPr>
            <a:spLocks noGrp="1"/>
          </p:cNvSpPr>
          <p:nvPr>
            <p:ph type="title"/>
          </p:nvPr>
        </p:nvSpPr>
        <p:spPr>
          <a:xfrm>
            <a:off x="1167803" y="1584552"/>
            <a:ext cx="6824441" cy="3202052"/>
          </a:xfrm>
        </p:spPr>
        <p:txBody>
          <a:bodyPr vert="horz" lIns="91440" tIns="45720" rIns="91440" bIns="0" rtlCol="0" anchor="ctr">
            <a:normAutofit/>
          </a:bodyPr>
          <a:lstStyle/>
          <a:p>
            <a:pPr algn="ctr" defTabSz="914400"/>
            <a:r>
              <a:rPr lang="en-US" sz="4400" u="sng" dirty="0"/>
              <a:t>NEXT MEETING DATE</a:t>
            </a:r>
            <a:br>
              <a:rPr lang="en-US" sz="4400" dirty="0"/>
            </a:br>
            <a:r>
              <a:rPr lang="en-US" sz="3600" dirty="0"/>
              <a:t>Wednesday, July 27</a:t>
            </a:r>
            <a:r>
              <a:rPr lang="en-US" sz="3600" baseline="30000" dirty="0"/>
              <a:t>th</a:t>
            </a:r>
            <a:r>
              <a:rPr lang="en-US" sz="3600" dirty="0"/>
              <a:t> </a:t>
            </a:r>
            <a:br>
              <a:rPr lang="en-US" sz="3600" dirty="0"/>
            </a:br>
            <a:r>
              <a:rPr lang="en-US" sz="3600" dirty="0"/>
              <a:t>at 11:00 a.m.</a:t>
            </a:r>
            <a:br>
              <a:rPr lang="en-US" sz="3600" dirty="0"/>
            </a:br>
            <a:r>
              <a:rPr lang="en-US" sz="3100" dirty="0"/>
              <a:t>(HYBRID MEETING IN board room)</a:t>
            </a:r>
            <a:br>
              <a:rPr lang="en-US" sz="3100" dirty="0"/>
            </a:br>
            <a:endParaRPr lang="en-US" sz="3600" dirty="0"/>
          </a:p>
        </p:txBody>
      </p:sp>
      <p:pic>
        <p:nvPicPr>
          <p:cNvPr id="52" name="Picture 51">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4" name="Straight Connector 53">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3" name="Straight Connector 4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Title 12"/>
          <p:cNvSpPr>
            <a:spLocks noGrp="1"/>
          </p:cNvSpPr>
          <p:nvPr>
            <p:ph type="title"/>
          </p:nvPr>
        </p:nvSpPr>
        <p:spPr>
          <a:xfrm>
            <a:off x="1089462" y="962902"/>
            <a:ext cx="3132288" cy="2380828"/>
          </a:xfrm>
        </p:spPr>
        <p:txBody>
          <a:bodyPr vert="horz" lIns="91440" tIns="45720" rIns="91440" bIns="0" rtlCol="0" anchor="b">
            <a:normAutofit/>
          </a:bodyPr>
          <a:lstStyle/>
          <a:p>
            <a:pPr defTabSz="914400"/>
            <a:r>
              <a:rPr lang="en-US" sz="2900" dirty="0" err="1"/>
              <a:t>AdjournMent</a:t>
            </a:r>
            <a:endParaRPr lang="en-US" sz="2900" dirty="0"/>
          </a:p>
        </p:txBody>
      </p:sp>
      <p:cxnSp>
        <p:nvCxnSpPr>
          <p:cNvPr id="51" name="Straight Connector 5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4" name="Picture 13" descr="NEWOceanPinesAssociation_Circle_logo small">
            <a:extLst>
              <a:ext uri="{FF2B5EF4-FFF2-40B4-BE49-F238E27FC236}">
                <a16:creationId xmlns:a16="http://schemas.microsoft.com/office/drawing/2014/main" id="{6A279D93-FF02-466C-8AF1-9638CA40E474}"/>
              </a:ext>
            </a:extLst>
          </p:cNvPr>
          <p:cNvPicPr>
            <a:picLocks noChangeAspect="1"/>
          </p:cNvPicPr>
          <p:nvPr/>
        </p:nvPicPr>
        <p:blipFill>
          <a:blip r:embed="rId3" cstate="print"/>
          <a:stretch>
            <a:fillRect/>
          </a:stretch>
        </p:blipFill>
        <p:spPr bwMode="auto">
          <a:xfrm>
            <a:off x="4570808" y="1275798"/>
            <a:ext cx="3720331" cy="3720331"/>
          </a:xfrm>
          <a:prstGeom prst="rect">
            <a:avLst/>
          </a:prstGeom>
          <a:noFill/>
        </p:spPr>
      </p:pic>
      <p:pic>
        <p:nvPicPr>
          <p:cNvPr id="53" name="Picture 5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5" name="Straight Connector 5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7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1473740" y="802298"/>
            <a:ext cx="6186693" cy="3822329"/>
          </a:xfrm>
        </p:spPr>
        <p:txBody>
          <a:bodyPr vert="horz" lIns="91440" tIns="45720" rIns="91440" bIns="0" rtlCol="0" anchor="b">
            <a:normAutofit/>
          </a:bodyPr>
          <a:lstStyle/>
          <a:p>
            <a:pPr algn="ctr" defTabSz="914400"/>
            <a:br>
              <a:rPr lang="en-US" sz="2100" dirty="0"/>
            </a:br>
            <a:br>
              <a:rPr lang="en-US" sz="2100" dirty="0"/>
            </a:br>
            <a:br>
              <a:rPr lang="en-US" sz="2100" dirty="0"/>
            </a:br>
            <a:r>
              <a:rPr lang="en-US" b="1" dirty="0"/>
              <a:t>Approval of Minutes</a:t>
            </a:r>
            <a:br>
              <a:rPr lang="en-US" sz="2100" dirty="0"/>
            </a:br>
            <a:br>
              <a:rPr lang="en-US" sz="2100" dirty="0"/>
            </a:br>
            <a:r>
              <a:rPr lang="en-US" sz="2400" dirty="0"/>
              <a:t>may 25, 2022 – Regular Meeting</a:t>
            </a:r>
            <a:br>
              <a:rPr lang="en-US" sz="2400" dirty="0"/>
            </a:br>
            <a:r>
              <a:rPr lang="en-US" sz="2400" dirty="0"/>
              <a:t>June 9, 2022 – special meeting</a:t>
            </a:r>
            <a:br>
              <a:rPr lang="en-US" sz="2400" dirty="0"/>
            </a:br>
            <a:br>
              <a:rPr lang="en-US" sz="2400" dirty="0"/>
            </a:br>
            <a:br>
              <a:rPr lang="en-US" sz="2100" dirty="0">
                <a:highlight>
                  <a:srgbClr val="FFFF00"/>
                </a:highlight>
              </a:rPr>
            </a:br>
            <a:br>
              <a:rPr lang="en-US" sz="2100" dirty="0"/>
            </a:br>
            <a:endParaRPr lang="en-US" sz="2100" dirty="0"/>
          </a:p>
        </p:txBody>
      </p:sp>
      <p:cxnSp>
        <p:nvCxnSpPr>
          <p:cNvPr id="30" name="Straight Connector 2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71030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9" name="Straight Connector 3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3300" dirty="0"/>
              <a:t>President’s Remarks</a:t>
            </a:r>
            <a:br>
              <a:rPr lang="en-US" sz="3300" dirty="0"/>
            </a:br>
            <a:br>
              <a:rPr lang="en-US" sz="3300" dirty="0"/>
            </a:br>
            <a:r>
              <a:rPr lang="en-US" sz="3300" dirty="0"/>
              <a:t>colette horn</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735554" y="967167"/>
            <a:ext cx="3720332" cy="3720332"/>
          </a:xfrm>
          <a:prstGeom prst="rect">
            <a:avLst/>
          </a:prstGeom>
          <a:noFill/>
        </p:spPr>
      </p:pic>
      <p:cxnSp>
        <p:nvCxnSpPr>
          <p:cNvPr id="47" name="Straight Connector 46">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9" name="Picture 48">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1" name="Straight Connector 50">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0" name="Picture 159">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62" name="Straight Connector 161">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6" name="Rectangle 165">
            <a:extLst>
              <a:ext uri="{FF2B5EF4-FFF2-40B4-BE49-F238E27FC236}">
                <a16:creationId xmlns:a16="http://schemas.microsoft.com/office/drawing/2014/main" id="{229C93CD-877B-4A89-AC8A-768E0D893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3845BB70-1EF0-4722-B492-785F65F6D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1083350" y="802298"/>
            <a:ext cx="4156127" cy="2541431"/>
          </a:xfrm>
        </p:spPr>
        <p:txBody>
          <a:bodyPr vert="horz" lIns="91440" tIns="45720" rIns="91440" bIns="0" rtlCol="0" anchor="b">
            <a:normAutofit/>
          </a:bodyPr>
          <a:lstStyle/>
          <a:p>
            <a:pPr defTabSz="914400"/>
            <a:r>
              <a:rPr lang="en-US" sz="4300"/>
              <a:t>GM Leadership Report – </a:t>
            </a:r>
            <a:br>
              <a:rPr lang="en-US" sz="4300"/>
            </a:br>
            <a:r>
              <a:rPr lang="en-US" sz="4300"/>
              <a:t>John Viola</a:t>
            </a:r>
          </a:p>
        </p:txBody>
      </p:sp>
      <p:cxnSp>
        <p:nvCxnSpPr>
          <p:cNvPr id="170" name="Straight Connector 169">
            <a:extLst>
              <a:ext uri="{FF2B5EF4-FFF2-40B4-BE49-F238E27FC236}">
                <a16:creationId xmlns:a16="http://schemas.microsoft.com/office/drawing/2014/main" id="{F577C617-75CE-4DC4-B39D-C5E92D04A2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3" y="3526496"/>
            <a:ext cx="415208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72" name="Group 171">
            <a:extLst>
              <a:ext uri="{FF2B5EF4-FFF2-40B4-BE49-F238E27FC236}">
                <a16:creationId xmlns:a16="http://schemas.microsoft.com/office/drawing/2014/main" id="{4FFB8341-96F9-4495-AD0E-FDE80860E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14608" y="477854"/>
            <a:ext cx="2946425" cy="2496254"/>
            <a:chOff x="7807230" y="2012810"/>
            <a:chExt cx="3251252" cy="3459865"/>
          </a:xfrm>
        </p:grpSpPr>
        <p:sp>
          <p:nvSpPr>
            <p:cNvPr id="173" name="Rectangle 172">
              <a:extLst>
                <a:ext uri="{FF2B5EF4-FFF2-40B4-BE49-F238E27FC236}">
                  <a16:creationId xmlns:a16="http://schemas.microsoft.com/office/drawing/2014/main" id="{970112B6-31EE-457E-9CCD-63BAB8C3D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0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7768071D-C0BF-4DB7-8417-6522DBEE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2087"/>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E566F495-168A-430E-BFAF-A028E6CCFD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07176" y="3139262"/>
            <a:ext cx="2946426" cy="2478034"/>
            <a:chOff x="7807230" y="2012810"/>
            <a:chExt cx="3251252" cy="3459865"/>
          </a:xfrm>
        </p:grpSpPr>
        <p:sp>
          <p:nvSpPr>
            <p:cNvPr id="177" name="Rectangle 176">
              <a:extLst>
                <a:ext uri="{FF2B5EF4-FFF2-40B4-BE49-F238E27FC236}">
                  <a16:creationId xmlns:a16="http://schemas.microsoft.com/office/drawing/2014/main" id="{B971CBE4-6E0B-46D7-B56D-CB7923E5A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D2D03A49-B9C5-4383-8A19-2F871D044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picture containing floor, chair, window, indoor&#10;&#10;Description automatically generated">
            <a:extLst>
              <a:ext uri="{FF2B5EF4-FFF2-40B4-BE49-F238E27FC236}">
                <a16:creationId xmlns:a16="http://schemas.microsoft.com/office/drawing/2014/main" id="{EAB21E6B-202C-527C-8B55-2E01DA7BC47B}"/>
              </a:ext>
            </a:extLst>
          </p:cNvPr>
          <p:cNvPicPr>
            <a:picLocks/>
          </p:cNvPicPr>
          <p:nvPr/>
        </p:nvPicPr>
        <p:blipFill rotWithShape="1">
          <a:blip r:embed="rId3" cstate="print">
            <a:extLst>
              <a:ext uri="{28A0092B-C50C-407E-A947-70E740481C1C}">
                <a14:useLocalDpi xmlns:a14="http://schemas.microsoft.com/office/drawing/2010/main" val="0"/>
              </a:ext>
            </a:extLst>
          </a:blip>
          <a:srcRect t="7561" r="1" b="31904"/>
          <a:stretch/>
        </p:blipFill>
        <p:spPr>
          <a:xfrm>
            <a:off x="5723317" y="3168595"/>
            <a:ext cx="2919350" cy="2423160"/>
          </a:xfrm>
          <a:prstGeom prst="rect">
            <a:avLst/>
          </a:prstGeom>
        </p:spPr>
      </p:pic>
      <p:pic>
        <p:nvPicPr>
          <p:cNvPr id="13" name="Picture 12" descr="A picture containing outdoor, sky, ground, house&#10;&#10;Description automatically generated">
            <a:extLst>
              <a:ext uri="{FF2B5EF4-FFF2-40B4-BE49-F238E27FC236}">
                <a16:creationId xmlns:a16="http://schemas.microsoft.com/office/drawing/2014/main" id="{4662DC21-0AFE-0A9C-B138-61A6D4C893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9" r="4374" b="2"/>
          <a:stretch/>
        </p:blipFill>
        <p:spPr>
          <a:xfrm>
            <a:off x="5744454" y="517776"/>
            <a:ext cx="2888055" cy="2418809"/>
          </a:xfrm>
          <a:prstGeom prst="rect">
            <a:avLst/>
          </a:prstGeom>
        </p:spPr>
      </p:pic>
      <p:pic>
        <p:nvPicPr>
          <p:cNvPr id="180" name="Picture 179">
            <a:extLst>
              <a:ext uri="{FF2B5EF4-FFF2-40B4-BE49-F238E27FC236}">
                <a16:creationId xmlns:a16="http://schemas.microsoft.com/office/drawing/2014/main" id="{E97AC793-493B-4EEE-9750-EC3D7627474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2" name="Straight Connector 181">
            <a:extLst>
              <a:ext uri="{FF2B5EF4-FFF2-40B4-BE49-F238E27FC236}">
                <a16:creationId xmlns:a16="http://schemas.microsoft.com/office/drawing/2014/main" id="{921D84F5-DA97-471F-9A8A-FB3F7694E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3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1711692354"/>
              </p:ext>
            </p:extLst>
          </p:nvPr>
        </p:nvGraphicFramePr>
        <p:xfrm>
          <a:off x="335280" y="113212"/>
          <a:ext cx="8229600" cy="6191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2338792" y="79763"/>
            <a:ext cx="3727269" cy="634442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Marina – Gas Pumps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Pricing situation $5.00 - $6.00</a:t>
            </a:r>
          </a:p>
          <a:p>
            <a:pPr marL="684213" lvl="1" indent="-227013">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Need to have outside company address “gear mechanisms”</a:t>
            </a:r>
          </a:p>
          <a:p>
            <a:pPr marL="684213" lvl="1" indent="-227013">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There was shut down time</a:t>
            </a:r>
          </a:p>
          <a:p>
            <a:pPr marL="227013" indent="-227013">
              <a:buFont typeface="Arial" panose="020B0604020202020204" pitchFamily="34" charset="0"/>
              <a:buChar char="•"/>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“Line leak” associated with the ground portion product piping of the above ground storage tank system (AST)</a:t>
            </a:r>
          </a:p>
          <a:p>
            <a:pPr marL="684213" lvl="1" indent="-227013">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We have addressed and have 2 of the 5 pumps operational</a:t>
            </a:r>
          </a:p>
          <a:p>
            <a:pPr marL="684213" lvl="1" indent="-227013">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There was shutdown time</a:t>
            </a:r>
          </a:p>
          <a:p>
            <a:pPr marL="227013" indent="-227013">
              <a:buFont typeface="Arial" panose="020B0604020202020204" pitchFamily="34" charset="0"/>
              <a:buChar char="•"/>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Next steps:</a:t>
            </a:r>
          </a:p>
          <a:p>
            <a:pPr marL="684213" lvl="1" indent="-227013">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We need to submit a work plan to MDE that details the current piping layout and corrective actions proposed to handle compromised piping</a:t>
            </a:r>
          </a:p>
          <a:p>
            <a:pPr marL="684213" lvl="1" indent="-227013">
              <a:buFont typeface="Arial" panose="020B0604020202020204" pitchFamily="34" charset="0"/>
              <a:buChar char="•"/>
              <a:defRPr/>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26" name="DA9FADA7-06EF-4FB4-90CA-FCF66EDC2582" descr="Marina2.jpg">
            <a:extLst>
              <a:ext uri="{FF2B5EF4-FFF2-40B4-BE49-F238E27FC236}">
                <a16:creationId xmlns:a16="http://schemas.microsoft.com/office/drawing/2014/main" id="{26A9BD7A-8959-8BCF-1624-8A0227221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726"/>
            <a:ext cx="2361111" cy="419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10;&#10;Description automatically generated">
            <a:extLst>
              <a:ext uri="{FF2B5EF4-FFF2-40B4-BE49-F238E27FC236}">
                <a16:creationId xmlns:a16="http://schemas.microsoft.com/office/drawing/2014/main" id="{D1628606-0888-5188-43F3-B038ACA5C446}"/>
              </a:ext>
            </a:extLst>
          </p:cNvPr>
          <p:cNvPicPr>
            <a:picLocks noChangeAspect="1"/>
          </p:cNvPicPr>
          <p:nvPr/>
        </p:nvPicPr>
        <p:blipFill rotWithShape="1">
          <a:blip r:embed="rId3">
            <a:extLst>
              <a:ext uri="{28A0092B-C50C-407E-A947-70E740481C1C}">
                <a14:useLocalDpi xmlns:a14="http://schemas.microsoft.com/office/drawing/2010/main" val="0"/>
              </a:ext>
            </a:extLst>
          </a:blip>
          <a:srcRect l="28337" t="16456" r="21819" b="22667"/>
          <a:stretch/>
        </p:blipFill>
        <p:spPr>
          <a:xfrm>
            <a:off x="6017622" y="1"/>
            <a:ext cx="3128083" cy="2952206"/>
          </a:xfrm>
          <a:prstGeom prst="rect">
            <a:avLst/>
          </a:prstGeom>
        </p:spPr>
      </p:pic>
      <p:pic>
        <p:nvPicPr>
          <p:cNvPr id="5" name="Picture 4" descr="Map&#10;&#10;Description automatically generated">
            <a:extLst>
              <a:ext uri="{FF2B5EF4-FFF2-40B4-BE49-F238E27FC236}">
                <a16:creationId xmlns:a16="http://schemas.microsoft.com/office/drawing/2014/main" id="{6BA2C9DB-9BB8-E2D3-5E7C-0D7D57ABD481}"/>
              </a:ext>
            </a:extLst>
          </p:cNvPr>
          <p:cNvPicPr>
            <a:picLocks noChangeAspect="1"/>
          </p:cNvPicPr>
          <p:nvPr/>
        </p:nvPicPr>
        <p:blipFill rotWithShape="1">
          <a:blip r:embed="rId4">
            <a:extLst>
              <a:ext uri="{28A0092B-C50C-407E-A947-70E740481C1C}">
                <a14:useLocalDpi xmlns:a14="http://schemas.microsoft.com/office/drawing/2010/main" val="0"/>
              </a:ext>
            </a:extLst>
          </a:blip>
          <a:srcRect l="23083" t="17188" r="18397" b="17137"/>
          <a:stretch/>
        </p:blipFill>
        <p:spPr>
          <a:xfrm>
            <a:off x="6015917" y="3390642"/>
            <a:ext cx="3128083" cy="2712701"/>
          </a:xfrm>
          <a:prstGeom prst="rect">
            <a:avLst/>
          </a:prstGeom>
        </p:spPr>
      </p:pic>
    </p:spTree>
    <p:extLst>
      <p:ext uri="{BB962C8B-B14F-4D97-AF65-F5344CB8AC3E}">
        <p14:creationId xmlns:p14="http://schemas.microsoft.com/office/powerpoint/2010/main" val="213869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3DA8D3-97E9-493C-A90A-CBC00E6300BC}"/>
              </a:ext>
            </a:extLst>
          </p:cNvPr>
          <p:cNvSpPr txBox="1"/>
          <p:nvPr/>
        </p:nvSpPr>
        <p:spPr>
          <a:xfrm>
            <a:off x="125963" y="62116"/>
            <a:ext cx="8904826" cy="182120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North Gate Bridge</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Lights now in stock – will be delivered and installed after 4</a:t>
            </a:r>
            <a:r>
              <a:rPr lang="en-US" sz="2000" baseline="30000" dirty="0">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of July</a:t>
            </a:r>
          </a:p>
          <a:p>
            <a:pPr marL="342900" indent="-3429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Concrete mason to pour the columns for the 4 pole lights on the corner of the bridge</a:t>
            </a:r>
          </a:p>
          <a:p>
            <a:pPr marL="342900" indent="-3429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For safety concerns, wood put up in former guard shack location</a:t>
            </a:r>
          </a:p>
        </p:txBody>
      </p:sp>
      <p:pic>
        <p:nvPicPr>
          <p:cNvPr id="5" name="Picture 4">
            <a:extLst>
              <a:ext uri="{FF2B5EF4-FFF2-40B4-BE49-F238E27FC236}">
                <a16:creationId xmlns:a16="http://schemas.microsoft.com/office/drawing/2014/main" id="{FF412E5D-C1FE-41CF-A151-B6C5689007AF}"/>
              </a:ext>
            </a:extLst>
          </p:cNvPr>
          <p:cNvPicPr>
            <a:picLocks noChangeAspect="1"/>
          </p:cNvPicPr>
          <p:nvPr/>
        </p:nvPicPr>
        <p:blipFill>
          <a:blip r:embed="rId2"/>
          <a:stretch>
            <a:fillRect/>
          </a:stretch>
        </p:blipFill>
        <p:spPr>
          <a:xfrm>
            <a:off x="0" y="3209372"/>
            <a:ext cx="4084320" cy="2893424"/>
          </a:xfrm>
          <a:prstGeom prst="rect">
            <a:avLst/>
          </a:prstGeom>
        </p:spPr>
      </p:pic>
      <p:pic>
        <p:nvPicPr>
          <p:cNvPr id="4" name="Picture 3" descr="A picture containing outdoor, ground, wooden, day&#10;&#10;Description automatically generated">
            <a:extLst>
              <a:ext uri="{FF2B5EF4-FFF2-40B4-BE49-F238E27FC236}">
                <a16:creationId xmlns:a16="http://schemas.microsoft.com/office/drawing/2014/main" id="{1A87B4F6-65AA-0E14-FAC4-2E5ECCDE3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641" y="3209371"/>
            <a:ext cx="4023360" cy="2893423"/>
          </a:xfrm>
          <a:prstGeom prst="rect">
            <a:avLst/>
          </a:prstGeom>
        </p:spPr>
      </p:pic>
    </p:spTree>
    <p:extLst>
      <p:ext uri="{BB962C8B-B14F-4D97-AF65-F5344CB8AC3E}">
        <p14:creationId xmlns:p14="http://schemas.microsoft.com/office/powerpoint/2010/main" val="299484094"/>
      </p:ext>
    </p:extLst>
  </p:cSld>
  <p:clrMapOvr>
    <a:masterClrMapping/>
  </p:clrMapOvr>
</p:sld>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27962</TotalTime>
  <Words>1893</Words>
  <Application>Microsoft Office PowerPoint</Application>
  <PresentationFormat>On-screen Show (4:3)</PresentationFormat>
  <Paragraphs>248</Paragraphs>
  <Slides>37</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37</vt:i4>
      </vt:variant>
    </vt:vector>
  </HeadingPairs>
  <TitlesOfParts>
    <vt:vector size="53" baseType="lpstr">
      <vt:lpstr>Arial</vt:lpstr>
      <vt:lpstr>Arial Black</vt:lpstr>
      <vt:lpstr>Arial Narrow</vt:lpstr>
      <vt:lpstr>Calibri</vt:lpstr>
      <vt:lpstr>Calibri Light</vt:lpstr>
      <vt:lpstr>Century Gothic</vt:lpstr>
      <vt:lpstr>Corbel</vt:lpstr>
      <vt:lpstr>Franklin Gothic Medium</vt:lpstr>
      <vt:lpstr>Gill Sans MT</vt:lpstr>
      <vt:lpstr>Symbol</vt:lpstr>
      <vt:lpstr>Times New Roman</vt:lpstr>
      <vt:lpstr>Wingdings</vt:lpstr>
      <vt:lpstr>Wingdings 2</vt:lpstr>
      <vt:lpstr>SIBSON CONSULTING Document</vt:lpstr>
      <vt:lpstr>Gallery</vt:lpstr>
      <vt:lpstr>Data slides</vt:lpstr>
      <vt:lpstr>Board of Directors Meeting</vt:lpstr>
      <vt:lpstr>PowerPoint Presentation</vt:lpstr>
      <vt:lpstr>Approval of Agenda</vt:lpstr>
      <vt:lpstr>   Approval of Minutes  may 25, 2022 – Regular Meeting June 9, 2022 – special meeting    </vt:lpstr>
      <vt:lpstr>President’s Remarks  colette horn</vt:lpstr>
      <vt:lpstr>GM Leadership Report –  John Viola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 Violation Dashboard MAY</vt:lpstr>
      <vt:lpstr>WORK ORDERS may  </vt:lpstr>
      <vt:lpstr>CUSTOMER SERVICE DASHBOARD (FROM INFO@OCEANPINES.ORG) may</vt:lpstr>
      <vt:lpstr>Financials   </vt:lpstr>
      <vt:lpstr> PRELIMINARY month of MAY Favor/(Unfavorable) Vs. Budget (in 000’s) </vt:lpstr>
      <vt:lpstr>Treasurer’s Report -  larry Perrone</vt:lpstr>
      <vt:lpstr>PowerPoint Presentation</vt:lpstr>
      <vt:lpstr>Public Comments</vt:lpstr>
      <vt:lpstr>Public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MEETING DATE Wednesday, July 27th  at 11:00 a.m. (HYBRID MEETING IN board room) </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Linda Martin</cp:lastModifiedBy>
  <cp:revision>711</cp:revision>
  <cp:lastPrinted>2022-06-22T13:54:33Z</cp:lastPrinted>
  <dcterms:created xsi:type="dcterms:W3CDTF">2021-01-13T14:26:54Z</dcterms:created>
  <dcterms:modified xsi:type="dcterms:W3CDTF">2022-06-22T14:09:15Z</dcterms:modified>
</cp:coreProperties>
</file>