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43" r:id="rId4"/>
    <p:sldMasterId id="2147484422" r:id="rId5"/>
    <p:sldMasterId id="2147484426" r:id="rId6"/>
    <p:sldMasterId id="2147484458" r:id="rId7"/>
  </p:sldMasterIdLst>
  <p:notesMasterIdLst>
    <p:notesMasterId r:id="rId52"/>
  </p:notesMasterIdLst>
  <p:handoutMasterIdLst>
    <p:handoutMasterId r:id="rId53"/>
  </p:handoutMasterIdLst>
  <p:sldIdLst>
    <p:sldId id="267" r:id="rId8"/>
    <p:sldId id="274" r:id="rId9"/>
    <p:sldId id="281" r:id="rId10"/>
    <p:sldId id="280" r:id="rId11"/>
    <p:sldId id="1397" r:id="rId12"/>
    <p:sldId id="733" r:id="rId13"/>
    <p:sldId id="1544" r:id="rId14"/>
    <p:sldId id="1592" r:id="rId15"/>
    <p:sldId id="1597" r:id="rId16"/>
    <p:sldId id="1603" r:id="rId17"/>
    <p:sldId id="1572" r:id="rId18"/>
    <p:sldId id="1596" r:id="rId19"/>
    <p:sldId id="1590" r:id="rId20"/>
    <p:sldId id="1600" r:id="rId21"/>
    <p:sldId id="1594" r:id="rId22"/>
    <p:sldId id="654" r:id="rId23"/>
    <p:sldId id="1418" r:id="rId24"/>
    <p:sldId id="652" r:id="rId25"/>
    <p:sldId id="1599" r:id="rId26"/>
    <p:sldId id="1608" r:id="rId27"/>
    <p:sldId id="1611" r:id="rId28"/>
    <p:sldId id="1609" r:id="rId29"/>
    <p:sldId id="1610" r:id="rId30"/>
    <p:sldId id="1612" r:id="rId31"/>
    <p:sldId id="1605" r:id="rId32"/>
    <p:sldId id="1593" r:id="rId33"/>
    <p:sldId id="1598" r:id="rId34"/>
    <p:sldId id="1441" r:id="rId35"/>
    <p:sldId id="653" r:id="rId36"/>
    <p:sldId id="663" r:id="rId37"/>
    <p:sldId id="662" r:id="rId38"/>
    <p:sldId id="666" r:id="rId39"/>
    <p:sldId id="624" r:id="rId40"/>
    <p:sldId id="665" r:id="rId41"/>
    <p:sldId id="667" r:id="rId42"/>
    <p:sldId id="582" r:id="rId43"/>
    <p:sldId id="623" r:id="rId44"/>
    <p:sldId id="1443" r:id="rId45"/>
    <p:sldId id="1444" r:id="rId46"/>
    <p:sldId id="1552" r:id="rId47"/>
    <p:sldId id="1613" r:id="rId48"/>
    <p:sldId id="1614" r:id="rId49"/>
    <p:sldId id="1615" r:id="rId50"/>
    <p:sldId id="291"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96"/>
    <a:srgbClr val="00B8AF"/>
    <a:srgbClr val="04D2B0"/>
    <a:srgbClr val="FF0000"/>
    <a:srgbClr val="F5EADF"/>
    <a:srgbClr val="D4D1CC"/>
    <a:srgbClr val="5F5ACC"/>
    <a:srgbClr val="D65C00"/>
    <a:srgbClr val="E4E1DE"/>
    <a:srgbClr val="BCE1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FB62BB-57E2-47F9-BE13-43813C530A92}" v="647" dt="2023-06-16T19:17:38.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95" autoAdjust="0"/>
    <p:restoredTop sz="94706" autoAdjust="0"/>
  </p:normalViewPr>
  <p:slideViewPr>
    <p:cSldViewPr snapToGrid="0">
      <p:cViewPr varScale="1">
        <p:scale>
          <a:sx n="110" d="100"/>
          <a:sy n="110" d="100"/>
        </p:scale>
        <p:origin x="1764" y="108"/>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139"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F5009-0BF7-4DC7-8761-648C3A31CE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3B849B3-EE92-4F22-8F7E-142A51942BD8}">
      <dgm:prSet custT="1"/>
      <dgm:spPr>
        <a:noFill/>
        <a:ln>
          <a:noFill/>
        </a:ln>
      </dgm:spPr>
      <dgm:t>
        <a:bodyPr/>
        <a:lstStyle/>
        <a:p>
          <a:pPr marL="0" lvl="0" algn="l" defTabSz="1244600">
            <a:lnSpc>
              <a:spcPct val="100000"/>
            </a:lnSpc>
            <a:spcBef>
              <a:spcPct val="0"/>
            </a:spcBef>
            <a:spcAft>
              <a:spcPts val="600"/>
            </a:spcAft>
            <a:buNone/>
          </a:pPr>
          <a:endParaRPr lang="en-US" sz="2800" b="1" u="sng" kern="1200" dirty="0">
            <a:solidFill>
              <a:schemeClr val="bg1"/>
            </a:solidFill>
            <a:latin typeface="Calibri" panose="020F0502020204030204" pitchFamily="34" charset="0"/>
            <a:cs typeface="Calibri" panose="020F0502020204030204" pitchFamily="34" charset="0"/>
          </a:endParaRPr>
        </a:p>
        <a:p>
          <a:pPr marL="0" lvl="0" algn="l" defTabSz="1244600">
            <a:lnSpc>
              <a:spcPct val="100000"/>
            </a:lnSpc>
            <a:spcBef>
              <a:spcPct val="0"/>
            </a:spcBef>
            <a:spcAft>
              <a:spcPts val="600"/>
            </a:spcAft>
            <a:buNone/>
          </a:pPr>
          <a:r>
            <a:rPr lang="en-US" sz="3200" b="1" u="sng" kern="1200" dirty="0">
              <a:solidFill>
                <a:schemeClr val="bg1"/>
              </a:solidFill>
              <a:latin typeface="+mj-lt"/>
              <a:cs typeface="Calibri" panose="020F0502020204030204" pitchFamily="34" charset="0"/>
            </a:rPr>
            <a:t>Initiatives</a:t>
          </a:r>
        </a:p>
        <a:p>
          <a:pPr marL="0" lvl="0" algn="l" defTabSz="1244600">
            <a:lnSpc>
              <a:spcPct val="100000"/>
            </a:lnSpc>
            <a:spcBef>
              <a:spcPct val="0"/>
            </a:spcBef>
            <a:spcAft>
              <a:spcPts val="600"/>
            </a:spcAft>
            <a:buNone/>
          </a:pPr>
          <a:endParaRPr lang="en-US" sz="200" b="1" u="sng" kern="1200" dirty="0">
            <a:solidFill>
              <a:schemeClr val="bg1"/>
            </a:solidFill>
            <a:latin typeface="Century Gothic" panose="020B0502020202020204" pitchFamily="34" charset="0"/>
            <a:cs typeface="Calibri" panose="020F0502020204030204" pitchFamily="34" charset="0"/>
          </a:endParaRPr>
        </a:p>
      </dgm:t>
    </dgm:pt>
    <dgm:pt modelId="{6BFC6230-1E06-4372-97E4-3FE1629361ED}" type="sibTrans" cxnId="{2431257B-6215-409A-A5EA-776FCF225ED4}">
      <dgm:prSet/>
      <dgm:spPr/>
      <dgm:t>
        <a:bodyPr/>
        <a:lstStyle/>
        <a:p>
          <a:endParaRPr lang="en-US" sz="1600"/>
        </a:p>
      </dgm:t>
    </dgm:pt>
    <dgm:pt modelId="{A403FB1D-0A94-496E-995F-4AAC8EFE8D61}" type="parTrans" cxnId="{2431257B-6215-409A-A5EA-776FCF225ED4}">
      <dgm:prSet/>
      <dgm:spPr/>
      <dgm:t>
        <a:bodyPr/>
        <a:lstStyle/>
        <a:p>
          <a:endParaRPr lang="en-US" sz="1600"/>
        </a:p>
      </dgm:t>
    </dgm:pt>
    <dgm:pt modelId="{E109FBF0-BBC6-41C1-BB84-097644EE1BFF}">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Cell Service</a:t>
          </a:r>
        </a:p>
      </dgm:t>
    </dgm:pt>
    <dgm:pt modelId="{A73F221E-9898-4255-BAC3-095C01364806}" type="sibTrans" cxnId="{57CF90C3-73B4-4A2D-8ACF-C6779A96FFFA}">
      <dgm:prSet/>
      <dgm:spPr/>
      <dgm:t>
        <a:bodyPr/>
        <a:lstStyle/>
        <a:p>
          <a:endParaRPr lang="en-US"/>
        </a:p>
      </dgm:t>
    </dgm:pt>
    <dgm:pt modelId="{12D5B012-FF33-4350-9F6B-487CE20A5AE5}" type="parTrans" cxnId="{57CF90C3-73B4-4A2D-8ACF-C6779A96FFFA}">
      <dgm:prSet/>
      <dgm:spPr/>
      <dgm:t>
        <a:bodyPr/>
        <a:lstStyle/>
        <a:p>
          <a:endParaRPr lang="en-US"/>
        </a:p>
      </dgm:t>
    </dgm:pt>
    <dgm:pt modelId="{638E793D-8809-4E21-9B0C-CFB481595828}">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Maintenance</a:t>
          </a:r>
        </a:p>
      </dgm:t>
    </dgm:pt>
    <dgm:pt modelId="{3A6168EA-1E3F-4E20-B865-10EECBCA2AB3}" type="sibTrans" cxnId="{C12CA545-EDA0-4605-8F8F-D778C81383AC}">
      <dgm:prSet/>
      <dgm:spPr/>
      <dgm:t>
        <a:bodyPr/>
        <a:lstStyle/>
        <a:p>
          <a:endParaRPr lang="en-US"/>
        </a:p>
      </dgm:t>
    </dgm:pt>
    <dgm:pt modelId="{48A9A241-CBC9-4B10-8756-975624E21917}" type="parTrans" cxnId="{C12CA545-EDA0-4605-8F8F-D778C81383AC}">
      <dgm:prSet/>
      <dgm:spPr/>
      <dgm:t>
        <a:bodyPr/>
        <a:lstStyle/>
        <a:p>
          <a:endParaRPr lang="en-US"/>
        </a:p>
      </dgm:t>
    </dgm:pt>
    <dgm:pt modelId="{662020BD-BA0D-42D3-84DF-7FA53C41F14B}">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Rules Reminder</a:t>
          </a:r>
        </a:p>
      </dgm:t>
    </dgm:pt>
    <dgm:pt modelId="{87E73410-982A-4FFE-8040-6BD6096D0BFA}" type="sibTrans" cxnId="{A9EB783B-1FDC-428C-8903-91484FDE1D4B}">
      <dgm:prSet/>
      <dgm:spPr/>
      <dgm:t>
        <a:bodyPr/>
        <a:lstStyle/>
        <a:p>
          <a:endParaRPr lang="en-US"/>
        </a:p>
      </dgm:t>
    </dgm:pt>
    <dgm:pt modelId="{7A9284B6-102C-4E0F-87AC-71C9D3C1791B}" type="parTrans" cxnId="{A9EB783B-1FDC-428C-8903-91484FDE1D4B}">
      <dgm:prSet/>
      <dgm:spPr/>
      <dgm:t>
        <a:bodyPr/>
        <a:lstStyle/>
        <a:p>
          <a:endParaRPr lang="en-US"/>
        </a:p>
      </dgm:t>
    </dgm:pt>
    <dgm:pt modelId="{86EE2E84-B9B3-446E-B9FE-0636AF4E56DA}">
      <dgm:prSet custT="1"/>
      <dgm:spPr>
        <a:noFill/>
        <a:ln>
          <a:noFill/>
        </a:ln>
      </dgm:spPr>
      <dgm:t>
        <a:bodyPr/>
        <a:lstStyle/>
        <a:p>
          <a:pPr marL="401638" marR="0" lvl="0" indent="-233363"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Metrics</a:t>
          </a:r>
        </a:p>
      </dgm:t>
    </dgm:pt>
    <dgm:pt modelId="{EC3E5013-C0B8-47E2-B783-5D7BC3F7DBC7}" type="sibTrans" cxnId="{460AAB47-031E-4306-8694-0F7CF4DC0105}">
      <dgm:prSet/>
      <dgm:spPr/>
      <dgm:t>
        <a:bodyPr/>
        <a:lstStyle/>
        <a:p>
          <a:endParaRPr lang="en-US"/>
        </a:p>
      </dgm:t>
    </dgm:pt>
    <dgm:pt modelId="{36C9FC37-182B-4CEF-9ADE-5A5449E0A97C}" type="parTrans" cxnId="{460AAB47-031E-4306-8694-0F7CF4DC0105}">
      <dgm:prSet/>
      <dgm:spPr/>
      <dgm:t>
        <a:bodyPr/>
        <a:lstStyle/>
        <a:p>
          <a:endParaRPr lang="en-US"/>
        </a:p>
      </dgm:t>
    </dgm:pt>
    <dgm:pt modelId="{72C26034-A2BA-4897-A8FA-2DE07D665797}">
      <dgm:prSet custT="1"/>
      <dgm:spPr>
        <a:noFill/>
        <a:ln>
          <a:noFill/>
        </a:ln>
      </dgm:spPr>
      <dgm:t>
        <a:bodyPr/>
        <a:lstStyle/>
        <a:p>
          <a:pPr marL="400050" lvl="0" indent="-231775" algn="l" defTabSz="977900">
            <a:lnSpc>
              <a:spcPct val="100000"/>
            </a:lnSpc>
            <a:spcBef>
              <a:spcPts val="0"/>
            </a:spcBef>
            <a:spcAft>
              <a:spcPts val="0"/>
            </a:spcAft>
            <a:buClrTx/>
            <a:buSzTx/>
            <a:buFont typeface="Arial" panose="020B0604020202020204" pitchFamily="34" charset="0"/>
            <a:buChar char="•"/>
          </a:pPr>
          <a:r>
            <a:rPr lang="en-US" sz="2000" kern="1200" spc="0" baseline="0" dirty="0">
              <a:solidFill>
                <a:schemeClr val="bg1"/>
              </a:solidFill>
              <a:latin typeface="Century Gothic" panose="020B0502020202020204" pitchFamily="34" charset="0"/>
              <a:cs typeface="Calibri" panose="020F0502020204030204" pitchFamily="34" charset="0"/>
            </a:rPr>
            <a:t>Recreation &amp; Parks Events</a:t>
          </a:r>
        </a:p>
      </dgm:t>
    </dgm:pt>
    <dgm:pt modelId="{5C68EBCA-E379-4FAD-8802-DB5CEC5F4903}" type="parTrans" cxnId="{D1165B72-BE1F-457F-B54E-502BC4AAAB84}">
      <dgm:prSet/>
      <dgm:spPr/>
      <dgm:t>
        <a:bodyPr/>
        <a:lstStyle/>
        <a:p>
          <a:endParaRPr lang="en-US"/>
        </a:p>
      </dgm:t>
    </dgm:pt>
    <dgm:pt modelId="{6CDDED09-2C9B-4917-A595-97C69FD23913}" type="sibTrans" cxnId="{D1165B72-BE1F-457F-B54E-502BC4AAAB84}">
      <dgm:prSet/>
      <dgm:spPr/>
      <dgm:t>
        <a:bodyPr/>
        <a:lstStyle/>
        <a:p>
          <a:endParaRPr lang="en-US"/>
        </a:p>
      </dgm:t>
    </dgm:pt>
    <dgm:pt modelId="{AF088A2B-F6AF-4BF5-A88F-6A119E8840F6}">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Marina Gas Dock</a:t>
          </a:r>
        </a:p>
      </dgm:t>
    </dgm:pt>
    <dgm:pt modelId="{7E144E56-06B0-4437-80B3-2F109FC7E9FD}" type="parTrans" cxnId="{E4503C26-3A2F-4688-98EE-5CB3C38E7603}">
      <dgm:prSet/>
      <dgm:spPr/>
      <dgm:t>
        <a:bodyPr/>
        <a:lstStyle/>
        <a:p>
          <a:endParaRPr lang="en-US"/>
        </a:p>
      </dgm:t>
    </dgm:pt>
    <dgm:pt modelId="{55266530-DC38-4893-A836-A6C662DF6DA2}" type="sibTrans" cxnId="{E4503C26-3A2F-4688-98EE-5CB3C38E7603}">
      <dgm:prSet/>
      <dgm:spPr/>
      <dgm:t>
        <a:bodyPr/>
        <a:lstStyle/>
        <a:p>
          <a:endParaRPr lang="en-US"/>
        </a:p>
      </dgm:t>
    </dgm:pt>
    <dgm:pt modelId="{032FC464-B2AE-4C37-96D2-5E271F83FA1E}">
      <dgm:prSet custT="1"/>
      <dgm:spPr>
        <a:noFill/>
        <a:ln>
          <a:noFill/>
        </a:ln>
      </dgm:spPr>
      <dgm:t>
        <a:bodyPr/>
        <a:lstStyle/>
        <a:p>
          <a:pPr marL="400050" marR="0" lvl="0" indent="-166688"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Racquet Center</a:t>
          </a:r>
        </a:p>
      </dgm:t>
    </dgm:pt>
    <dgm:pt modelId="{13229442-23B9-49EE-8ECD-DE73C2B9B32B}" type="parTrans" cxnId="{FBAFE95C-6471-4B65-8541-4CC0942A00CE}">
      <dgm:prSet/>
      <dgm:spPr/>
      <dgm:t>
        <a:bodyPr/>
        <a:lstStyle/>
        <a:p>
          <a:endParaRPr lang="en-US"/>
        </a:p>
      </dgm:t>
    </dgm:pt>
    <dgm:pt modelId="{5C2D03AD-D3A2-4949-836C-8993ED27450A}" type="sibTrans" cxnId="{FBAFE95C-6471-4B65-8541-4CC0942A00CE}">
      <dgm:prSet/>
      <dgm:spPr/>
      <dgm:t>
        <a:bodyPr/>
        <a:lstStyle/>
        <a:p>
          <a:endParaRPr lang="en-US"/>
        </a:p>
      </dgm:t>
    </dgm:pt>
    <dgm:pt modelId="{CC49310D-A665-4FB9-BA06-6C3730B0C139}">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Golf</a:t>
          </a:r>
        </a:p>
      </dgm:t>
    </dgm:pt>
    <dgm:pt modelId="{41C46E48-20EF-451F-9B15-F7D5AA079E35}" type="parTrans" cxnId="{EF5EBE95-60BB-4879-8478-76FDF851E7D9}">
      <dgm:prSet/>
      <dgm:spPr/>
      <dgm:t>
        <a:bodyPr/>
        <a:lstStyle/>
        <a:p>
          <a:endParaRPr lang="en-US"/>
        </a:p>
      </dgm:t>
    </dgm:pt>
    <dgm:pt modelId="{69D23376-81BE-4285-AD9A-F97414A33B9D}" type="sibTrans" cxnId="{EF5EBE95-60BB-4879-8478-76FDF851E7D9}">
      <dgm:prSet/>
      <dgm:spPr/>
      <dgm:t>
        <a:bodyPr/>
        <a:lstStyle/>
        <a:p>
          <a:endParaRPr lang="en-US"/>
        </a:p>
      </dgm:t>
    </dgm:pt>
    <dgm:pt modelId="{4105CCCE-4A42-4CBB-A8B9-14D96D3EC2A4}">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Capital Items</a:t>
          </a:r>
        </a:p>
      </dgm:t>
    </dgm:pt>
    <dgm:pt modelId="{2D47191D-05B1-48D3-9A67-E57CD8D9FD8F}" type="parTrans" cxnId="{E4575E3D-92E3-4325-89CC-BFAD8F83EFCF}">
      <dgm:prSet/>
      <dgm:spPr/>
      <dgm:t>
        <a:bodyPr/>
        <a:lstStyle/>
        <a:p>
          <a:endParaRPr lang="en-US"/>
        </a:p>
      </dgm:t>
    </dgm:pt>
    <dgm:pt modelId="{0EE80783-95DC-432C-9301-40D415902222}" type="sibTrans" cxnId="{E4575E3D-92E3-4325-89CC-BFAD8F83EFCF}">
      <dgm:prSet/>
      <dgm:spPr/>
      <dgm:t>
        <a:bodyPr/>
        <a:lstStyle/>
        <a:p>
          <a:endParaRPr lang="en-US"/>
        </a:p>
      </dgm:t>
    </dgm:pt>
    <dgm:pt modelId="{7B52616A-7CF5-4A7C-9EE9-1227AF69007B}">
      <dgm:prSet custT="1"/>
      <dgm:spPr>
        <a:noFill/>
        <a:ln>
          <a:noFill/>
        </a:ln>
      </dgm:spPr>
      <dgm:t>
        <a:bodyPr/>
        <a:lstStyle/>
        <a:p>
          <a:pPr marL="401638" marR="0" lvl="0" indent="-233363"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Addendum</a:t>
          </a:r>
        </a:p>
      </dgm:t>
    </dgm:pt>
    <dgm:pt modelId="{F9D176F3-798B-462D-BD72-DF14EC02202D}" type="parTrans" cxnId="{8185341B-DBEF-4666-AB17-D391D787DEB2}">
      <dgm:prSet/>
      <dgm:spPr/>
      <dgm:t>
        <a:bodyPr/>
        <a:lstStyle/>
        <a:p>
          <a:endParaRPr lang="en-US"/>
        </a:p>
      </dgm:t>
    </dgm:pt>
    <dgm:pt modelId="{A2980560-57D9-4B12-9F73-9148F02805B2}" type="sibTrans" cxnId="{8185341B-DBEF-4666-AB17-D391D787DEB2}">
      <dgm:prSet/>
      <dgm:spPr/>
      <dgm:t>
        <a:bodyPr/>
        <a:lstStyle/>
        <a:p>
          <a:endParaRPr lang="en-US"/>
        </a:p>
      </dgm:t>
    </dgm:pt>
    <dgm:pt modelId="{623477A3-64B0-4EA3-B808-6D62B81B2B59}">
      <dgm:prSet custT="1"/>
      <dgm:spPr>
        <a:noFill/>
        <a:ln>
          <a:noFill/>
        </a:ln>
      </dgm:spPr>
      <dgm:t>
        <a:bodyPr/>
        <a:lstStyle/>
        <a:p>
          <a:pPr marL="401638" marR="0" lvl="0" indent="-233363" algn="l" defTabSz="9779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kern="1200" spc="0" baseline="0" dirty="0">
            <a:solidFill>
              <a:schemeClr val="bg1"/>
            </a:solidFill>
            <a:latin typeface="Century Gothic" panose="020B0502020202020204" pitchFamily="34" charset="0"/>
            <a:cs typeface="Calibri" panose="020F0502020204030204" pitchFamily="34" charset="0"/>
          </a:endParaRPr>
        </a:p>
      </dgm:t>
    </dgm:pt>
    <dgm:pt modelId="{4C420851-206B-4CFE-8477-33E3DC8928A5}" type="parTrans" cxnId="{DBDD04D7-71CC-4909-BE92-FAFED60980A4}">
      <dgm:prSet/>
      <dgm:spPr/>
      <dgm:t>
        <a:bodyPr/>
        <a:lstStyle/>
        <a:p>
          <a:endParaRPr lang="en-US"/>
        </a:p>
      </dgm:t>
    </dgm:pt>
    <dgm:pt modelId="{7F3ADF2B-509C-41DD-904A-7F70545630D5}" type="sibTrans" cxnId="{DBDD04D7-71CC-4909-BE92-FAFED60980A4}">
      <dgm:prSet/>
      <dgm:spPr/>
      <dgm:t>
        <a:bodyPr/>
        <a:lstStyle/>
        <a:p>
          <a:endParaRPr lang="en-US"/>
        </a:p>
      </dgm:t>
    </dgm:pt>
    <dgm:pt modelId="{341FFF4B-AFD9-4B69-9A5C-89DD38ED72EA}" type="pres">
      <dgm:prSet presAssocID="{462F5009-0BF7-4DC7-8761-648C3A31CE0C}" presName="diagram" presStyleCnt="0">
        <dgm:presLayoutVars>
          <dgm:dir/>
          <dgm:resizeHandles val="exact"/>
        </dgm:presLayoutVars>
      </dgm:prSet>
      <dgm:spPr/>
    </dgm:pt>
    <dgm:pt modelId="{17F224EC-808A-4A8F-B7DC-2E5B9557C321}" type="pres">
      <dgm:prSet presAssocID="{13B849B3-EE92-4F22-8F7E-142A51942BD8}" presName="node" presStyleLbl="node1" presStyleIdx="0" presStyleCnt="1" custScaleY="83146" custLinFactNeighborX="506" custLinFactNeighborY="-13540">
        <dgm:presLayoutVars>
          <dgm:bulletEnabled val="1"/>
        </dgm:presLayoutVars>
      </dgm:prSet>
      <dgm:spPr/>
    </dgm:pt>
  </dgm:ptLst>
  <dgm:cxnLst>
    <dgm:cxn modelId="{D1B8A704-2C17-4CBE-9740-6D8EC80DB6C5}" type="presOf" srcId="{623477A3-64B0-4EA3-B808-6D62B81B2B59}" destId="{17F224EC-808A-4A8F-B7DC-2E5B9557C321}" srcOrd="0" destOrd="11" presId="urn:microsoft.com/office/officeart/2005/8/layout/default"/>
    <dgm:cxn modelId="{4C8BA205-D6F2-4E76-B27A-9821362ADB2E}" type="presOf" srcId="{CC49310D-A665-4FB9-BA06-6C3730B0C139}" destId="{17F224EC-808A-4A8F-B7DC-2E5B9557C321}" srcOrd="0" destOrd="4" presId="urn:microsoft.com/office/officeart/2005/8/layout/default"/>
    <dgm:cxn modelId="{6C6CC20F-B28E-4E07-BB03-D6E4E95589DB}" type="presOf" srcId="{13B849B3-EE92-4F22-8F7E-142A51942BD8}" destId="{17F224EC-808A-4A8F-B7DC-2E5B9557C321}" srcOrd="0" destOrd="0" presId="urn:microsoft.com/office/officeart/2005/8/layout/default"/>
    <dgm:cxn modelId="{16B9E40F-F127-48AF-B872-4759A05DE384}" type="presOf" srcId="{AF088A2B-F6AF-4BF5-A88F-6A119E8840F6}" destId="{17F224EC-808A-4A8F-B7DC-2E5B9557C321}" srcOrd="0" destOrd="2" presId="urn:microsoft.com/office/officeart/2005/8/layout/default"/>
    <dgm:cxn modelId="{8185341B-DBEF-4666-AB17-D391D787DEB2}" srcId="{662020BD-BA0D-42D3-84DF-7FA53C41F14B}" destId="{7B52616A-7CF5-4A7C-9EE9-1227AF69007B}" srcOrd="1" destOrd="0" parTransId="{F9D176F3-798B-462D-BD72-DF14EC02202D}" sibTransId="{A2980560-57D9-4B12-9F73-9148F02805B2}"/>
    <dgm:cxn modelId="{E4503C26-3A2F-4688-98EE-5CB3C38E7603}" srcId="{13B849B3-EE92-4F22-8F7E-142A51942BD8}" destId="{AF088A2B-F6AF-4BF5-A88F-6A119E8840F6}" srcOrd="1" destOrd="0" parTransId="{7E144E56-06B0-4437-80B3-2F109FC7E9FD}" sibTransId="{55266530-DC38-4893-A836-A6C662DF6DA2}"/>
    <dgm:cxn modelId="{A9EB783B-1FDC-428C-8903-91484FDE1D4B}" srcId="{13B849B3-EE92-4F22-8F7E-142A51942BD8}" destId="{662020BD-BA0D-42D3-84DF-7FA53C41F14B}" srcOrd="7" destOrd="0" parTransId="{7A9284B6-102C-4E0F-87AC-71C9D3C1791B}" sibTransId="{87E73410-982A-4FFE-8040-6BD6096D0BFA}"/>
    <dgm:cxn modelId="{E4575E3D-92E3-4325-89CC-BFAD8F83EFCF}" srcId="{13B849B3-EE92-4F22-8F7E-142A51942BD8}" destId="{4105CCCE-4A42-4CBB-A8B9-14D96D3EC2A4}" srcOrd="4" destOrd="0" parTransId="{2D47191D-05B1-48D3-9A67-E57CD8D9FD8F}" sibTransId="{0EE80783-95DC-432C-9301-40D415902222}"/>
    <dgm:cxn modelId="{20204B3E-3EB7-4FAF-87A9-D7C83EA5ADC5}" type="presOf" srcId="{4105CCCE-4A42-4CBB-A8B9-14D96D3EC2A4}" destId="{17F224EC-808A-4A8F-B7DC-2E5B9557C321}" srcOrd="0" destOrd="5" presId="urn:microsoft.com/office/officeart/2005/8/layout/default"/>
    <dgm:cxn modelId="{EFF5FF5B-CF1E-452C-A4A0-AE82D75DB173}" type="presOf" srcId="{638E793D-8809-4E21-9B0C-CFB481595828}" destId="{17F224EC-808A-4A8F-B7DC-2E5B9557C321}" srcOrd="0" destOrd="3" presId="urn:microsoft.com/office/officeart/2005/8/layout/default"/>
    <dgm:cxn modelId="{FBAFE95C-6471-4B65-8541-4CC0942A00CE}" srcId="{13B849B3-EE92-4F22-8F7E-142A51942BD8}" destId="{032FC464-B2AE-4C37-96D2-5E271F83FA1E}" srcOrd="5" destOrd="0" parTransId="{13229442-23B9-49EE-8ECD-DE73C2B9B32B}" sibTransId="{5C2D03AD-D3A2-4949-836C-8993ED27450A}"/>
    <dgm:cxn modelId="{C12CA545-EDA0-4605-8F8F-D778C81383AC}" srcId="{13B849B3-EE92-4F22-8F7E-142A51942BD8}" destId="{638E793D-8809-4E21-9B0C-CFB481595828}" srcOrd="2" destOrd="0" parTransId="{48A9A241-CBC9-4B10-8756-975624E21917}" sibTransId="{3A6168EA-1E3F-4E20-B865-10EECBCA2AB3}"/>
    <dgm:cxn modelId="{460AAB47-031E-4306-8694-0F7CF4DC0105}" srcId="{662020BD-BA0D-42D3-84DF-7FA53C41F14B}" destId="{86EE2E84-B9B3-446E-B9FE-0636AF4E56DA}" srcOrd="0" destOrd="0" parTransId="{36C9FC37-182B-4CEF-9ADE-5A5449E0A97C}" sibTransId="{EC3E5013-C0B8-47E2-B783-5D7BC3F7DBC7}"/>
    <dgm:cxn modelId="{9E32C66F-82D7-4EDA-9E16-12FF5DED43DE}" type="presOf" srcId="{7B52616A-7CF5-4A7C-9EE9-1227AF69007B}" destId="{17F224EC-808A-4A8F-B7DC-2E5B9557C321}" srcOrd="0" destOrd="10" presId="urn:microsoft.com/office/officeart/2005/8/layout/default"/>
    <dgm:cxn modelId="{5A15A651-59D7-47AA-9776-E8C5FD97741F}" type="presOf" srcId="{86EE2E84-B9B3-446E-B9FE-0636AF4E56DA}" destId="{17F224EC-808A-4A8F-B7DC-2E5B9557C321}" srcOrd="0" destOrd="9" presId="urn:microsoft.com/office/officeart/2005/8/layout/default"/>
    <dgm:cxn modelId="{D1165B72-BE1F-457F-B54E-502BC4AAAB84}" srcId="{13B849B3-EE92-4F22-8F7E-142A51942BD8}" destId="{72C26034-A2BA-4897-A8FA-2DE07D665797}" srcOrd="6" destOrd="0" parTransId="{5C68EBCA-E379-4FAD-8802-DB5CEC5F4903}" sibTransId="{6CDDED09-2C9B-4917-A595-97C69FD23913}"/>
    <dgm:cxn modelId="{2431257B-6215-409A-A5EA-776FCF225ED4}" srcId="{462F5009-0BF7-4DC7-8761-648C3A31CE0C}" destId="{13B849B3-EE92-4F22-8F7E-142A51942BD8}" srcOrd="0" destOrd="0" parTransId="{A403FB1D-0A94-496E-995F-4AAC8EFE8D61}" sibTransId="{6BFC6230-1E06-4372-97E4-3FE1629361ED}"/>
    <dgm:cxn modelId="{EF5EBE95-60BB-4879-8478-76FDF851E7D9}" srcId="{13B849B3-EE92-4F22-8F7E-142A51942BD8}" destId="{CC49310D-A665-4FB9-BA06-6C3730B0C139}" srcOrd="3" destOrd="0" parTransId="{41C46E48-20EF-451F-9B15-F7D5AA079E35}" sibTransId="{69D23376-81BE-4285-AD9A-F97414A33B9D}"/>
    <dgm:cxn modelId="{C36E9BA4-2817-4F6C-AE3A-F54B02CB6273}" type="presOf" srcId="{E109FBF0-BBC6-41C1-BB84-097644EE1BFF}" destId="{17F224EC-808A-4A8F-B7DC-2E5B9557C321}" srcOrd="0" destOrd="1" presId="urn:microsoft.com/office/officeart/2005/8/layout/default"/>
    <dgm:cxn modelId="{D1F9E1B5-06A6-45A1-BEE0-1585E18C32FB}" type="presOf" srcId="{662020BD-BA0D-42D3-84DF-7FA53C41F14B}" destId="{17F224EC-808A-4A8F-B7DC-2E5B9557C321}" srcOrd="0" destOrd="8" presId="urn:microsoft.com/office/officeart/2005/8/layout/default"/>
    <dgm:cxn modelId="{C6A483B8-C8A1-4F81-B127-BCA5EFA8B70B}" type="presOf" srcId="{462F5009-0BF7-4DC7-8761-648C3A31CE0C}" destId="{341FFF4B-AFD9-4B69-9A5C-89DD38ED72EA}" srcOrd="0" destOrd="0" presId="urn:microsoft.com/office/officeart/2005/8/layout/default"/>
    <dgm:cxn modelId="{2596BBBB-569C-4899-9587-93D2685632FF}" type="presOf" srcId="{032FC464-B2AE-4C37-96D2-5E271F83FA1E}" destId="{17F224EC-808A-4A8F-B7DC-2E5B9557C321}" srcOrd="0" destOrd="6" presId="urn:microsoft.com/office/officeart/2005/8/layout/default"/>
    <dgm:cxn modelId="{57CF90C3-73B4-4A2D-8ACF-C6779A96FFFA}" srcId="{13B849B3-EE92-4F22-8F7E-142A51942BD8}" destId="{E109FBF0-BBC6-41C1-BB84-097644EE1BFF}" srcOrd="0" destOrd="0" parTransId="{12D5B012-FF33-4350-9F6B-487CE20A5AE5}" sibTransId="{A73F221E-9898-4255-BAC3-095C01364806}"/>
    <dgm:cxn modelId="{DBDD04D7-71CC-4909-BE92-FAFED60980A4}" srcId="{13B849B3-EE92-4F22-8F7E-142A51942BD8}" destId="{623477A3-64B0-4EA3-B808-6D62B81B2B59}" srcOrd="8" destOrd="0" parTransId="{4C420851-206B-4CFE-8477-33E3DC8928A5}" sibTransId="{7F3ADF2B-509C-41DD-904A-7F70545630D5}"/>
    <dgm:cxn modelId="{943BD9DF-A978-482D-BA7E-26DEDABF1D84}" type="presOf" srcId="{72C26034-A2BA-4897-A8FA-2DE07D665797}" destId="{17F224EC-808A-4A8F-B7DC-2E5B9557C321}" srcOrd="0" destOrd="7" presId="urn:microsoft.com/office/officeart/2005/8/layout/default"/>
    <dgm:cxn modelId="{14DFBC19-D3A1-4154-B6C1-2C201F856D38}" type="presParOf" srcId="{341FFF4B-AFD9-4B69-9A5C-89DD38ED72EA}" destId="{17F224EC-808A-4A8F-B7DC-2E5B9557C321}" srcOrd="0"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224EC-808A-4A8F-B7DC-2E5B9557C321}">
      <dsp:nvSpPr>
        <dsp:cNvPr id="0" name=""/>
        <dsp:cNvSpPr/>
      </dsp:nvSpPr>
      <dsp:spPr>
        <a:xfrm>
          <a:off x="8215" y="127381"/>
          <a:ext cx="8404264" cy="4192685"/>
        </a:xfrm>
        <a:prstGeom prst="rect">
          <a:avLst/>
        </a:prstGeom>
        <a:no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ts val="600"/>
            </a:spcAft>
            <a:buNone/>
          </a:pPr>
          <a:endParaRPr lang="en-US" sz="2800" b="1" u="sng" kern="1200" dirty="0">
            <a:solidFill>
              <a:schemeClr val="bg1"/>
            </a:solidFill>
            <a:latin typeface="Calibri" panose="020F0502020204030204" pitchFamily="34" charset="0"/>
            <a:cs typeface="Calibri" panose="020F0502020204030204" pitchFamily="34" charset="0"/>
          </a:endParaRPr>
        </a:p>
        <a:p>
          <a:pPr marL="0" lvl="0" indent="0" algn="l" defTabSz="1244600">
            <a:lnSpc>
              <a:spcPct val="100000"/>
            </a:lnSpc>
            <a:spcBef>
              <a:spcPct val="0"/>
            </a:spcBef>
            <a:spcAft>
              <a:spcPts val="600"/>
            </a:spcAft>
            <a:buNone/>
          </a:pPr>
          <a:r>
            <a:rPr lang="en-US" sz="3200" b="1" u="sng" kern="1200" dirty="0">
              <a:solidFill>
                <a:schemeClr val="bg1"/>
              </a:solidFill>
              <a:latin typeface="+mj-lt"/>
              <a:cs typeface="Calibri" panose="020F0502020204030204" pitchFamily="34" charset="0"/>
            </a:rPr>
            <a:t>Initiatives</a:t>
          </a:r>
        </a:p>
        <a:p>
          <a:pPr marL="0" lvl="0" indent="0" algn="l" defTabSz="1244600">
            <a:lnSpc>
              <a:spcPct val="100000"/>
            </a:lnSpc>
            <a:spcBef>
              <a:spcPct val="0"/>
            </a:spcBef>
            <a:spcAft>
              <a:spcPts val="600"/>
            </a:spcAft>
            <a:buNone/>
          </a:pPr>
          <a:endParaRPr lang="en-US" sz="200" b="1" u="sng" kern="1200" dirty="0">
            <a:solidFill>
              <a:schemeClr val="bg1"/>
            </a:solidFill>
            <a:latin typeface="Century Gothic" panose="020B0502020202020204" pitchFamily="34" charset="0"/>
            <a:cs typeface="Calibri" panose="020F0502020204030204" pitchFamily="34" charset="0"/>
          </a:endParaRP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Cell Service</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Marina Gas Dock</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Maintenance</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Golf</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Capital Items</a:t>
          </a:r>
        </a:p>
        <a:p>
          <a:pPr marL="400050" marR="0" lvl="0" indent="-166688"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Racquet Center</a:t>
          </a:r>
        </a:p>
        <a:p>
          <a:pPr marL="400050" lvl="0" indent="-231775" algn="l" defTabSz="977900">
            <a:lnSpc>
              <a:spcPct val="100000"/>
            </a:lnSpc>
            <a:spcBef>
              <a:spcPct val="0"/>
            </a:spcBef>
            <a:spcAft>
              <a:spcPts val="0"/>
            </a:spcAft>
            <a:buClrTx/>
            <a:buSzTx/>
            <a:buFont typeface="Arial" panose="020B0604020202020204" pitchFamily="34" charset="0"/>
            <a:buChar char="•"/>
          </a:pPr>
          <a:r>
            <a:rPr lang="en-US" sz="2000" kern="1200" spc="0" baseline="0" dirty="0">
              <a:solidFill>
                <a:schemeClr val="bg1"/>
              </a:solidFill>
              <a:latin typeface="Century Gothic" panose="020B0502020202020204" pitchFamily="34" charset="0"/>
              <a:cs typeface="Calibri" panose="020F0502020204030204" pitchFamily="34" charset="0"/>
            </a:rPr>
            <a:t>Recreation &amp; Parks Events</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Rules Reminder</a:t>
          </a:r>
        </a:p>
        <a:p>
          <a:pPr marL="401638" marR="0" lvl="0" indent="-233363"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Metrics</a:t>
          </a:r>
        </a:p>
        <a:p>
          <a:pPr marL="401638" marR="0" lvl="0" indent="-233363"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Addendum</a:t>
          </a:r>
        </a:p>
        <a:p>
          <a:pPr marL="401638" marR="0" lvl="0" indent="-233363" algn="l" defTabSz="97790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600" kern="1200" spc="0" baseline="0" dirty="0">
            <a:solidFill>
              <a:schemeClr val="bg1"/>
            </a:solidFill>
            <a:latin typeface="Century Gothic" panose="020B0502020202020204" pitchFamily="34" charset="0"/>
            <a:cs typeface="Calibri" panose="020F0502020204030204" pitchFamily="34" charset="0"/>
          </a:endParaRPr>
        </a:p>
      </dsp:txBody>
      <dsp:txXfrm>
        <a:off x="8215" y="127381"/>
        <a:ext cx="8404264" cy="41926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6434"/>
          </a:xfrm>
          <a:prstGeom prst="rect">
            <a:avLst/>
          </a:prstGeom>
        </p:spPr>
        <p:txBody>
          <a:bodyPr vert="horz" lIns="93117" tIns="46559" rIns="93117" bIns="46559" rtlCol="0"/>
          <a:lstStyle>
            <a:lvl1pPr algn="l">
              <a:defRPr sz="1200"/>
            </a:lvl1pPr>
          </a:lstStyle>
          <a:p>
            <a:endParaRPr dirty="0"/>
          </a:p>
        </p:txBody>
      </p:sp>
      <p:sp>
        <p:nvSpPr>
          <p:cNvPr id="3" name="Date Placeholder 2"/>
          <p:cNvSpPr>
            <a:spLocks noGrp="1"/>
          </p:cNvSpPr>
          <p:nvPr>
            <p:ph type="dt" sz="quarter" idx="1"/>
          </p:nvPr>
        </p:nvSpPr>
        <p:spPr>
          <a:xfrm>
            <a:off x="3970941" y="0"/>
            <a:ext cx="3037840" cy="466434"/>
          </a:xfrm>
          <a:prstGeom prst="rect">
            <a:avLst/>
          </a:prstGeom>
        </p:spPr>
        <p:txBody>
          <a:bodyPr vert="horz" lIns="93117" tIns="46559" rIns="93117" bIns="46559" rtlCol="0"/>
          <a:lstStyle>
            <a:lvl1pPr algn="r">
              <a:defRPr sz="1200"/>
            </a:lvl1pPr>
          </a:lstStyle>
          <a:p>
            <a:fld id="{20EA5F0D-C1DC-412F-A146-DDB3A74B588F}" type="datetimeFigureOut">
              <a:rPr lang="en-US"/>
              <a:t>6/16/2023</a:t>
            </a:fld>
            <a:endParaRPr dirty="0"/>
          </a:p>
        </p:txBody>
      </p:sp>
      <p:sp>
        <p:nvSpPr>
          <p:cNvPr id="4" name="Footer Placeholder 3"/>
          <p:cNvSpPr>
            <a:spLocks noGrp="1"/>
          </p:cNvSpPr>
          <p:nvPr>
            <p:ph type="ftr" sz="quarter" idx="2"/>
          </p:nvPr>
        </p:nvSpPr>
        <p:spPr>
          <a:xfrm>
            <a:off x="3" y="8829979"/>
            <a:ext cx="3037840" cy="466433"/>
          </a:xfrm>
          <a:prstGeom prst="rect">
            <a:avLst/>
          </a:prstGeom>
        </p:spPr>
        <p:txBody>
          <a:bodyPr vert="horz" lIns="93117" tIns="46559" rIns="93117" bIns="46559" rtlCol="0" anchor="b"/>
          <a:lstStyle>
            <a:lvl1pPr algn="l">
              <a:defRPr sz="1200"/>
            </a:lvl1pPr>
          </a:lstStyle>
          <a:p>
            <a:endParaRPr dirty="0"/>
          </a:p>
        </p:txBody>
      </p:sp>
      <p:sp>
        <p:nvSpPr>
          <p:cNvPr id="5" name="Slide Number Placeholder 4"/>
          <p:cNvSpPr>
            <a:spLocks noGrp="1"/>
          </p:cNvSpPr>
          <p:nvPr>
            <p:ph type="sldNum" sz="quarter" idx="3"/>
          </p:nvPr>
        </p:nvSpPr>
        <p:spPr>
          <a:xfrm>
            <a:off x="3970941" y="8829979"/>
            <a:ext cx="3037840" cy="466433"/>
          </a:xfrm>
          <a:prstGeom prst="rect">
            <a:avLst/>
          </a:prstGeom>
        </p:spPr>
        <p:txBody>
          <a:bodyPr vert="horz" lIns="93117" tIns="46559" rIns="93117" bIns="46559"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7T18:41:13.827"/>
    </inkml:context>
    <inkml:brush xml:id="br0">
      <inkml:brushProperty name="width" value="0.35" units="cm"/>
      <inkml:brushProperty name="height" value="0.35" units="cm"/>
    </inkml:brush>
  </inkml:definitions>
  <inkml:trace contextRef="#ctx0" brushRef="#br0">182 1 24575,'0'2'0,"0"0"0,-1-1 0,1 1 0,-1 0 0,-1 2 0,-1 7 0,-8 37 0,11-45 0,-2 2 0,0 0 0,1 0 0,-1 0 0,-1-1 0,1 1 0,-1-1 0,0 1 0,0-1 0,-6 6 0,5-5 0,1-1 0,-1 1 0,-3 8 0,3-7 0,-7 10 0,6-9 0,1-1 0,0 1 0,-7 14 0,6-9 0,1-3 0,4-8 0,-1 1 0,1-1 0,-1 0 0,1 0 0,-1 0 0,1 0 0,-1 1 0,0-1 0,0 0 0,0 0 0,0 0 0,0 0 0,0 0 0,0-1 0,-1 2 0,1-1 0,-1 0 0,1 0 0,0 0 0,0 0 0,0 0 0,0 0 0,0 0 0,0 1 0,0-1 0,0 0 0,0 0 0,-1 4 0,1 0 0,-1 0 0,-1 7 0,2-8 0,1-1 0,-1 0 0,0 0 0,0 0 0,0 0 0,0 0 0,-1 0 0,1 0 0,-4 4 0,-1-2 0,4-3 0,0 0 0,1-1 0,-1 1 0,-2 3 0,4-5 0,0 1 0,-1-1 0,1 1 0,0-1 0,0 0 0,0 1 0,-1-1 0,1 1 0,0-1 0,0 1 0,0-1 0,0 1 0,0-1 0,0 1 0,0-1 0,0 1 0,0-1 0,0 1 0,0-1 0,0 1 0,0-1 0,1 1 0,-1-1 0,0 1 0,0-1 0,1 1 0,4 5 0,0 0 0,1 0 0,-1-1 0,1 0 0,11 7 0,1 3 0,33 23 0,-44-33 0,-1 0 0,9 10 0,-9-8 0,0-1 0,9 6 0,51 35 0,-34-27 0,-21-13 0,12 8 0,-18-11 0,1-1 0,-1 1 0,7 1 0,4 3 0,-8-3 0,-6-3 0,1 0 0,0-1 0,-1 0 0,1 1 0,-1-1 0,1 0 0,4 1 0,-7-2 0,1 0 0,-1 0 0,1 0 0,0 0 0,-1-1 0,1 1 0,-1 0 0,1 0 0,-1-1 0,1 1 0,0 0 0,-1-1 0,1 1 0,-1 0 0,0-1 0,1 0 0,9-9 0,-6 5 0,3-2 0,1 0 0,0 0 0,0 1 0,13-7 0,-16 9 0,-1 1 0,1-1 0,6-6 0,-6 6 0,0-1 0,6-4 0,-9 8 0,0-1 0,0 1 0,-1-1 0,1 0 0,-1 1 0,0-1 0,3-3 0,4-7 0,4 0 0,-8 9 0,0-1 0,7-9 0,0-7 0,-9 16 0,0 0 0,0 1 0,0-1 0,0 1 0,5-6 0,3 0 0,-1-2 0,1 1 0,15-11 0,3 3 0,8-5 0,-35 22 0,-1 1 0,1-1 0,-1 1 0,1-1 0,0 1 0,-1-1 0,1 1 0,-1-1 0,1 0 0,-1 1 0,1-1 0,-1 0 0,0 1 0,1-1 0,-1 0 0,0 1 0,0-1 0,1 0 0,-1 0 0,0 0 0,0 1 0,0-1 0,0 0 0,0 0 0,0 0 0,-1-1 0,1 1 0,-1-1 0,0 1 0,0 0 0,1-1 0,-1 1 0,0 0 0,0 0 0,0-1 0,0 1 0,-3-1 0,-19-16 0,15 12 0,-12-11 0,-4-3 0,16 14 0,1-1 0,0 0 0,0 0 0,-10-15 0,14 16 0,0 2 0,0-1 0,-1 0 0,0 1 0,0-1 0,0 1 0,-6-4 0,1 2 0,4 2 0,0 0 0,0 1 0,0 0 0,-10-4 0,-27-9 0,19 7 0,15 6 0,0 0 0,0 0 0,-1 1 0,-9-2 0,14 3 0,-1 0 0,1 0 0,0 0 0,0-1 0,-1 0 0,2 0 0,-1 0 0,0-1 0,0 1 0,-4-5 0,4 4 0,0 0 0,-1 0 0,1 0 0,-1 0 0,0 1 0,0-1 0,-6 0 0,7 2 0,0 0 0,0 0 0,-1 1 0,-4-1 0,8 1 0,0 0 0,0 0 0,0 0 0,0 0 0,0 1 0,0-1 0,-1 0 0,1 0 0,0 1 0,1-1 0,-1 1 0,0-1 0,0 1 0,0 0 0,0-1 0,0 1 0,0-1 0,0 1 0,1 0 0,-1 0 0,-1 1 0,1 0 0,-1 1 0,1 0 0,0 0 0,0-1 0,0 1 0,0 0 0,1 0 0,-2 5 0,2 2 0,1 13 0,-1-13 0,0 11 0,0-17 0,-1-1 0,1 0 0,-1 0 0,0 0 0,0 0 0,0 0 0,-2 5 0,-13 25 0,0 3 0,11-28 0,2-4 0,1 0 0,0 0 0,0 0 0,1 0 0,-3 7 0,4-8 0,-3 6 0,1 1 0,1-1 0,0 1 0,0 13 0,1-22 0,0 0 0,0 0 0,0 0 0,0-1 0,1 1 0,-1 0 0,0 0 0,0 0 0,1-1 0,-1 1 0,0 0 0,0 0 0,1 0 0,-1-1 0,1 1 0,0 0 0,0 0 0,0-1 0,-1 1 0,1-1 0,0 0 0,-1 1 0,1-1 0,0 0 0,-1 0 0,1 0 0,-1 1 0,1-1 0,0 0 0,-1 0 0,1 0 0,0 0 0,0 0 0,-1 0 0,2-1 0,2 0 0,1-1 0,-1 1 0,0-1 0,0 0 0,5-3 0,-2 1 0,1-1 0,13-10 0,-17 12 0,7-6 0,0 0 0,-1 0 0,0-1 0,13-16 0,2-1 0,-19 20 0,1 0 0,9-13 0,-14 18 0,-2 1 0,1 0 0,0 0 0,-1 0 0,1 0 0,-1 0 0,1 0 0,-1 0 0,1-2 0,-1 3 0,0-1 0,0 1 0,0-1 0,0 1 0,0-1 0,-1 1 0,1-1 0,0 1 0,0 0 0,0-1 0,-1 1 0,1-1 0,0 1 0,-1-1 0,1 1 0,0 0 0,-1-1 0,1 1 0,0-1 0,-1 1 0,1 0 0,-1 0 0,0-1 0,-1-1 0,0 1 0,0 0 0,-1 0 0,1 0 0,0 0 0,-1 0 0,1 0 0,-1 0 0,-4 0 0,6 1 0,0 0 0,0 0 0,0 0 0,1 0 0,-1 0 0,0 0 0,0 0 0,0 0 0,1 0 0,-1 1 0,0-1 0,0 0 0,0 0 0,1 1 0,-1-1 0,0 1 0,0-1 0,1 1 0,-1-1 0,1 1 0,-1-1 0,1 1 0,-1 0 0,0-1 0,1 1 0,-1-1 0,1 1 0,0 0 0,-1-1 0,1 1 0,-1 0 0,1 0 0,0 0 0,-1 1 0,-1 15 0,2-12 0,-1 0 0,0 0 0,-1 5 0,0-4 0,0 0 0,-1 0 0,0 1 0,0-1 0,0-1 0,-7 10 0,5-9 0,-1 0 0,0 0 0,1 0 0,-2 0 0,-11 7 0,17-12 0,-1 1 0,0-1 0,1 1 0,-1-1 0,1 1 0,0-1 0,-1 1 0,1 0 0,0-1 0,0 1 0,0 0 0,0 0 0,1 0 0,-1 0 0,0 0 0,0 4 0,0-1 0,1 0 0,-1 1 0,1 0 0,1-1 0,0 7 0,-1-11 0,0 1 0,0-1 0,0 0 0,1 0 0,-1 0 0,0 0 0,1 0 0,-1 0 0,1 0 0,-1 0 0,1 0 0,-1 0 0,1 0 0,0 0 0,0 0 0,-1 0 0,1 0 0,0-1 0,2 3 0,-1-3 0,0 1 0,0 0 0,0-1 0,0 1 0,0 0 0,0-1 0,1 0 0,-2 0 0,5 0 0,108-1 0,-113 1 0,1 0 0,-1 0 0,0 0 0,1 0 0,-1 0 0,0-1 0,0 1 0,1 0 0,-1-1 0,0 1 0,0-1 0,0 1 0,2-1 0,-2-1 0,1 1 0,-1-1 0,0 1 0,0-1 0,0 1 0,1-1 0,0-3 0,6-8 0,-5 10 0,-1-1 0,0 0 0,2-3 0,-2 1 0,0 0 0,1 0 0,0 0 0,0 1 0,1-1 0,5-5 0,-4 4 0,0 0 0,-1 1 0,0-2 0,5-10 0,-8 17 0,-1 0 0,0 0 0,1 1 0,-1-1 0,0 0 0,0 0 0,0 0 0,1 0 0,-1 1 0,0-1 0,0 0 0,0 0 0,0 0 0,-1 0 0,1-1 0,-1 0 0,0 0 0,0 0 0,0 1 0,0-1 0,-2-2 0,4 5 0,1 1 0,0-1 0,-1 1 0,1-1 0,0 0 0,0 0 0,3 1 0,21 8 0,-15-6 0,31 14 0,-42-18 0,0 0 0,0 0 0,0 0 0,0 0 0,0 0 0,0 0 0,0 0 0,-1 0 0,1 0 0,0 0 0,0 0 0,0 0 0,0 0 0,0 0 0,0 0 0,0 1 0,0-1 0,0 0 0,0 0 0,0 0 0,0 0 0,0 0 0,0 0 0,0 0 0,-1 0 0,1 0 0,0 0 0,0 0 0,0 1 0,0-1 0,0 0 0,0 0 0,0 0 0,0 0 0,0 0 0,0 0 0,0 0 0,0 0 0,0 0 0,0 1 0,1-1 0,-1 0 0,0 0 0,0 0 0,0 0 0,0 0 0,0 0 0,0 0 0,0 0 0,0 0 0,0 0 0,0 0 0,0 0 0,0 1 0,0-1 0,0 0 0,0 0 0,1 0 0,-1 0 0,0 0 0,-12 2 0,4 0 0,1 0 0,-1 2 0,-10 4 0,15-7 0,0 1 0,1 0 0,-1 0 0,1 0 0,-1 0 0,1 0 0,0 1 0,0-1 0,-3 4 0,3-3 0,0 1 0,1-1 0,-1 0 0,1 1 0,0-1 0,0 1 0,0-1 0,0 1 0,1 0 0,-1-1 0,1 8 0,0-9 0,0 0 0,0 0 0,0 0 0,-1 1 0,1-1 0,-1 0 0,1 0 0,-1 0 0,0 0 0,0 0 0,0 0 0,0 0 0,0-1 0,0 1 0,0 0 0,-1-1 0,1 1 0,-1 0 0,1-1 0,0 0 0,-1 1 0,0-1 0,0 0 0,1 0 0,-1 0 0,0 0 0,0 0 0,0 0 0,0-1 0,0 1 0,-3 0 0,2 0 0,-1-1 0,1 1 0,-1 0 0,1 0 0,0 0 0,-1 0 0,-4 3 0,-3 1-1365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7T18:41:14.893"/>
    </inkml:context>
    <inkml:brush xml:id="br0">
      <inkml:brushProperty name="width" value="0.35" units="cm"/>
      <inkml:brushProperty name="height" value="0.35" units="cm"/>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6434"/>
          </a:xfrm>
          <a:prstGeom prst="rect">
            <a:avLst/>
          </a:prstGeom>
        </p:spPr>
        <p:txBody>
          <a:bodyPr vert="horz" lIns="93117" tIns="46559" rIns="93117" bIns="46559" rtlCol="0"/>
          <a:lstStyle>
            <a:lvl1pPr algn="l">
              <a:defRPr sz="1200"/>
            </a:lvl1pPr>
          </a:lstStyle>
          <a:p>
            <a:endParaRPr dirty="0"/>
          </a:p>
        </p:txBody>
      </p:sp>
      <p:sp>
        <p:nvSpPr>
          <p:cNvPr id="3" name="Date Placeholder 2"/>
          <p:cNvSpPr>
            <a:spLocks noGrp="1"/>
          </p:cNvSpPr>
          <p:nvPr>
            <p:ph type="dt" idx="1"/>
          </p:nvPr>
        </p:nvSpPr>
        <p:spPr>
          <a:xfrm>
            <a:off x="3970941" y="0"/>
            <a:ext cx="3037840" cy="466434"/>
          </a:xfrm>
          <a:prstGeom prst="rect">
            <a:avLst/>
          </a:prstGeom>
        </p:spPr>
        <p:txBody>
          <a:bodyPr vert="horz" lIns="93117" tIns="46559" rIns="93117" bIns="46559" rtlCol="0"/>
          <a:lstStyle>
            <a:lvl1pPr algn="r">
              <a:defRPr sz="1200"/>
            </a:lvl1pPr>
          </a:lstStyle>
          <a:p>
            <a:fld id="{A8CDE508-72C8-4AB5-AA9C-1584D31690E0}" type="datetimeFigureOut">
              <a:rPr lang="en-US"/>
              <a:t>6/16/2023</a:t>
            </a:fld>
            <a:endParaRPr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17" tIns="46559" rIns="93117" bIns="46559" rtlCol="0" anchor="ctr"/>
          <a:lstStyle/>
          <a:p>
            <a:endParaRPr dirty="0"/>
          </a:p>
        </p:txBody>
      </p:sp>
      <p:sp>
        <p:nvSpPr>
          <p:cNvPr id="5" name="Notes Placeholder 4"/>
          <p:cNvSpPr>
            <a:spLocks noGrp="1"/>
          </p:cNvSpPr>
          <p:nvPr>
            <p:ph type="body" sz="quarter" idx="3"/>
          </p:nvPr>
        </p:nvSpPr>
        <p:spPr>
          <a:xfrm>
            <a:off x="701041" y="4473899"/>
            <a:ext cx="5608320" cy="3137535"/>
          </a:xfrm>
          <a:prstGeom prst="rect">
            <a:avLst/>
          </a:prstGeom>
        </p:spPr>
        <p:txBody>
          <a:bodyPr vert="horz" lIns="93117" tIns="46559" rIns="93117" bIns="4655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3" y="8829979"/>
            <a:ext cx="3037840" cy="466433"/>
          </a:xfrm>
          <a:prstGeom prst="rect">
            <a:avLst/>
          </a:prstGeom>
        </p:spPr>
        <p:txBody>
          <a:bodyPr vert="horz" lIns="93117" tIns="46559" rIns="93117" bIns="46559" rtlCol="0" anchor="b"/>
          <a:lstStyle>
            <a:lvl1pPr algn="l">
              <a:defRPr sz="1200"/>
            </a:lvl1pPr>
          </a:lstStyle>
          <a:p>
            <a:endParaRPr dirty="0"/>
          </a:p>
        </p:txBody>
      </p:sp>
      <p:sp>
        <p:nvSpPr>
          <p:cNvPr id="7" name="Slide Number Placeholder 6"/>
          <p:cNvSpPr>
            <a:spLocks noGrp="1"/>
          </p:cNvSpPr>
          <p:nvPr>
            <p:ph type="sldNum" sz="quarter" idx="5"/>
          </p:nvPr>
        </p:nvSpPr>
        <p:spPr>
          <a:xfrm>
            <a:off x="3970941" y="8829979"/>
            <a:ext cx="3037840" cy="466433"/>
          </a:xfrm>
          <a:prstGeom prst="rect">
            <a:avLst/>
          </a:prstGeom>
        </p:spPr>
        <p:txBody>
          <a:bodyPr vert="horz" lIns="93117" tIns="46559" rIns="93117" bIns="46559"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77469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3903"/>
          <a:stretch/>
        </p:blipFill>
        <p:spPr bwMode="gray">
          <a:xfrm>
            <a:off x="4568646" y="3429000"/>
            <a:ext cx="4575354" cy="3429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5989837"/>
            <a:ext cx="2676912" cy="368363"/>
          </a:xfrm>
          <a:prstGeom prst="rect">
            <a:avLst/>
          </a:prstGeom>
        </p:spPr>
      </p:pic>
      <p:sp>
        <p:nvSpPr>
          <p:cNvPr id="15"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dirty="0"/>
              <a:t>Click icon to add picture</a:t>
            </a:r>
          </a:p>
        </p:txBody>
      </p:sp>
      <p:sp>
        <p:nvSpPr>
          <p:cNvPr id="16"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7"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10"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Tree>
    <p:extLst>
      <p:ext uri="{BB962C8B-B14F-4D97-AF65-F5344CB8AC3E}">
        <p14:creationId xmlns:p14="http://schemas.microsoft.com/office/powerpoint/2010/main" val="255760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009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7934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3570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15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1" name="Straight Connector 10"/>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4903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Comparis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12"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8980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Four Conten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43400" cy="2600865"/>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59080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733800"/>
            <a:ext cx="4343400" cy="2743200"/>
          </a:xfrm>
        </p:spPr>
        <p:txBody>
          <a:bodyPr/>
          <a:lstStyle>
            <a:lvl1pPr>
              <a:defRPr sz="1400"/>
            </a:lvl1pPr>
            <a:lvl2pPr>
              <a:buClr>
                <a:schemeClr val="accent5"/>
              </a:buCl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733800"/>
            <a:ext cx="4267200" cy="27432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13"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4" name="Straight Connector 1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58416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Title Onl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8"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9" name="Straight Connector 8"/>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75102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Custom Blank">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7"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1410354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04800" y="990600"/>
            <a:ext cx="4114800" cy="5486400"/>
          </a:xfrm>
        </p:spPr>
        <p:txBody>
          <a:bodyPr/>
          <a:lstStyle>
            <a:lvl1pPr marL="0" indent="0">
              <a:buNone/>
              <a:defRPr sz="1200">
                <a:latin typeface="Arial Narrow" panose="020B0606020202030204" pitchFamily="34" charset="0"/>
              </a:defRPr>
            </a:lvl1pPr>
            <a:lvl2pPr marL="153988" indent="-153988">
              <a:defRPr sz="1200">
                <a:latin typeface="Arial Narrow" panose="020B0606020202030204" pitchFamily="34" charset="0"/>
              </a:defRPr>
            </a:lvl2pPr>
            <a:lvl3pPr marL="325438" indent="-171450">
              <a:defRPr sz="1200">
                <a:latin typeface="Arial Narrow" panose="020B0606020202030204" pitchFamily="34" charset="0"/>
              </a:defRPr>
            </a:lvl3pPr>
            <a:lvl4pPr marL="461963" indent="-153988">
              <a:defRPr sz="1200">
                <a:latin typeface="Arial Narrow" panose="020B0606020202030204" pitchFamily="34" charset="0"/>
              </a:defRPr>
            </a:lvl4pPr>
            <a:lvl5pPr marL="581025" indent="-119063">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1"/>
          </p:nvPr>
        </p:nvSpPr>
        <p:spPr>
          <a:xfrm>
            <a:off x="4724400" y="990600"/>
            <a:ext cx="4114800" cy="4495800"/>
          </a:xfrm>
        </p:spPr>
        <p:txBody>
          <a:bodyPr/>
          <a:lstStyle>
            <a:lvl1pPr marL="0" indent="0">
              <a:buNone/>
              <a:defRPr sz="1200">
                <a:latin typeface="Arial Narrow" panose="020B0606020202030204" pitchFamily="34" charset="0"/>
              </a:defRPr>
            </a:lvl1pPr>
            <a:lvl2pPr marL="161925" indent="-161925">
              <a:defRPr sz="1200">
                <a:latin typeface="Arial Narrow" panose="020B0606020202030204" pitchFamily="34" charset="0"/>
              </a:defRPr>
            </a:lvl2pPr>
            <a:lvl3pPr marL="307975" indent="-146050">
              <a:defRPr sz="1200">
                <a:latin typeface="Arial Narrow" panose="020B0606020202030204" pitchFamily="34" charset="0"/>
              </a:defRPr>
            </a:lvl3pPr>
            <a:lvl4pPr marL="427038" indent="-136525">
              <a:defRPr sz="1200">
                <a:latin typeface="Arial Narrow" panose="020B0606020202030204" pitchFamily="34" charset="0"/>
              </a:defRPr>
            </a:lvl4pPr>
            <a:lvl5pPr marL="530225" indent="-103188">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2"/>
          </p:nvPr>
        </p:nvSpPr>
        <p:spPr>
          <a:xfrm>
            <a:off x="4724400" y="5562600"/>
            <a:ext cx="4114800" cy="914400"/>
          </a:xfrm>
        </p:spPr>
        <p:txBody>
          <a:bodyPr/>
          <a:lstStyle>
            <a:lvl1pPr marL="0" indent="0">
              <a:buNone/>
              <a:defRPr sz="1000">
                <a:solidFill>
                  <a:schemeClr val="accent4"/>
                </a:solidFill>
                <a:latin typeface="Arial Narrow" panose="020B0606020202030204" pitchFamily="34" charset="0"/>
              </a:defRPr>
            </a:lvl1pPr>
            <a:lvl2pPr marL="211138" indent="0">
              <a:buNone/>
              <a:defRPr sz="1000">
                <a:solidFill>
                  <a:schemeClr val="accent4"/>
                </a:solidFill>
                <a:latin typeface="Arial Narrow" panose="020B0606020202030204" pitchFamily="34" charset="0"/>
              </a:defRPr>
            </a:lvl2pPr>
            <a:lvl3pPr marL="396875" indent="0">
              <a:buNone/>
              <a:defRPr sz="1000">
                <a:solidFill>
                  <a:schemeClr val="accent4"/>
                </a:solidFill>
                <a:latin typeface="Arial Narrow" panose="020B0606020202030204" pitchFamily="34" charset="0"/>
              </a:defRPr>
            </a:lvl3pPr>
            <a:lvl4pPr marL="595313" indent="0">
              <a:buNone/>
              <a:defRPr sz="1000">
                <a:solidFill>
                  <a:schemeClr val="accent4"/>
                </a:solidFill>
                <a:latin typeface="Arial Narrow" panose="020B0606020202030204" pitchFamily="34" charset="0"/>
              </a:defRPr>
            </a:lvl4pPr>
            <a:lvl5pPr marL="793750" indent="0">
              <a:buNone/>
              <a:defRPr sz="1000">
                <a:solidFill>
                  <a:schemeClr val="accent4"/>
                </a:solidFill>
                <a:latin typeface="Arial Narrow" panose="020B0606020202030204" pitchFamily="34" charset="0"/>
              </a:defRPr>
            </a:lvl5pPr>
          </a:lstStyle>
          <a:p>
            <a:pPr lvl="0"/>
            <a:r>
              <a:rPr lang="en-US"/>
              <a:t>Edit Master text styles</a:t>
            </a:r>
          </a:p>
        </p:txBody>
      </p:sp>
      <p:cxnSp>
        <p:nvCxnSpPr>
          <p:cNvPr id="7" name="Straight Connector 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2246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dirty="0"/>
          </a:p>
        </p:txBody>
      </p:sp>
    </p:spTree>
    <p:extLst>
      <p:ext uri="{BB962C8B-B14F-4D97-AF65-F5344CB8AC3E}">
        <p14:creationId xmlns:p14="http://schemas.microsoft.com/office/powerpoint/2010/main" val="151682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2752"/>
          <a:stretch/>
        </p:blipFill>
        <p:spPr bwMode="gray">
          <a:xfrm>
            <a:off x="4629551" y="3443954"/>
            <a:ext cx="4484537" cy="3414045"/>
          </a:xfrm>
          <a:prstGeom prst="rect">
            <a:avLst/>
          </a:prstGeom>
        </p:spPr>
      </p:pic>
      <p:sp>
        <p:nvSpPr>
          <p:cNvPr id="3"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dirty="0"/>
              <a:t>Click icon to add picture</a:t>
            </a:r>
          </a:p>
        </p:txBody>
      </p:sp>
      <p:sp>
        <p:nvSpPr>
          <p:cNvPr id="15"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6"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5993827"/>
            <a:ext cx="2674334" cy="368127"/>
          </a:xfrm>
          <a:prstGeom prst="rect">
            <a:avLst/>
          </a:prstGeom>
        </p:spPr>
      </p:pic>
    </p:spTree>
    <p:extLst>
      <p:ext uri="{BB962C8B-B14F-4D97-AF65-F5344CB8AC3E}">
        <p14:creationId xmlns:p14="http://schemas.microsoft.com/office/powerpoint/2010/main" val="2605268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sp>
        <p:nvSpPr>
          <p:cNvPr id="7" name="Text Placeholder 6"/>
          <p:cNvSpPr>
            <a:spLocks noGrp="1"/>
          </p:cNvSpPr>
          <p:nvPr>
            <p:ph type="body" sz="quarter" idx="13"/>
          </p:nvPr>
        </p:nvSpPr>
        <p:spPr>
          <a:xfrm>
            <a:off x="115889" y="965201"/>
            <a:ext cx="3887787" cy="349251"/>
          </a:xfrm>
        </p:spPr>
        <p:txBody>
          <a:bodyPr/>
          <a:lstStyle/>
          <a:p>
            <a:pPr lvl="0"/>
            <a:r>
              <a:rPr lang="en-US" dirty="0"/>
              <a:t>Click to edit Master text styles</a:t>
            </a:r>
          </a:p>
        </p:txBody>
      </p:sp>
    </p:spTree>
    <p:extLst>
      <p:ext uri="{BB962C8B-B14F-4D97-AF65-F5344CB8AC3E}">
        <p14:creationId xmlns:p14="http://schemas.microsoft.com/office/powerpoint/2010/main" val="4098006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graphicFrame>
        <p:nvGraphicFramePr>
          <p:cNvPr id="5" name="Table 4"/>
          <p:cNvGraphicFramePr>
            <a:graphicFrameLocks noGrp="1"/>
          </p:cNvGraphicFramePr>
          <p:nvPr userDrawn="1">
            <p:extLst>
              <p:ext uri="{D42A27DB-BD31-4B8C-83A1-F6EECF244321}">
                <p14:modId xmlns:p14="http://schemas.microsoft.com/office/powerpoint/2010/main" val="1413022696"/>
              </p:ext>
            </p:extLst>
          </p:nvPr>
        </p:nvGraphicFramePr>
        <p:xfrm>
          <a:off x="204788" y="1403202"/>
          <a:ext cx="5953649" cy="3870960"/>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416167">
                <a:tc>
                  <a:txBody>
                    <a:bodyPr/>
                    <a:lstStyle/>
                    <a:p>
                      <a:r>
                        <a:rPr lang="en-US" sz="1500" dirty="0">
                          <a:solidFill>
                            <a:schemeClr val="bg1"/>
                          </a:solidFill>
                          <a:latin typeface="Arial"/>
                          <a:cs typeface="Arial"/>
                        </a:rPr>
                        <a:t>Answer Choices</a:t>
                      </a: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a:solidFill>
                            <a:schemeClr val="bg1"/>
                          </a:solidFill>
                          <a:latin typeface="Arial"/>
                          <a:cs typeface="Arial"/>
                        </a:rPr>
                        <a:t>Responses</a:t>
                      </a: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16167">
                <a:tc>
                  <a:txBody>
                    <a:bodyPr/>
                    <a:lstStyle/>
                    <a:p>
                      <a:r>
                        <a:rPr lang="en-US" sz="1400" dirty="0">
                          <a:solidFill>
                            <a:schemeClr val="tx1"/>
                          </a:solidFill>
                          <a:latin typeface="Arial"/>
                          <a:cs typeface="Arial"/>
                        </a:rPr>
                        <a:t>Less than one year</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167">
                <a:tc>
                  <a:txBody>
                    <a:bodyPr/>
                    <a:lstStyle/>
                    <a:p>
                      <a:r>
                        <a:rPr lang="en-US" sz="1400" dirty="0">
                          <a:solidFill>
                            <a:schemeClr val="tx1"/>
                          </a:solidFill>
                          <a:latin typeface="Arial"/>
                          <a:cs typeface="Arial"/>
                        </a:rPr>
                        <a:t>1 to 3 years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6167">
                <a:tc>
                  <a:txBody>
                    <a:bodyPr/>
                    <a:lstStyle/>
                    <a:p>
                      <a:r>
                        <a:rPr lang="en-US" sz="1400" dirty="0">
                          <a:solidFill>
                            <a:schemeClr val="tx1"/>
                          </a:solidFill>
                          <a:latin typeface="Arial"/>
                          <a:cs typeface="Arial"/>
                        </a:rPr>
                        <a:t>3 to 5 years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25.00%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25</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6167">
                <a:tc>
                  <a:txBody>
                    <a:bodyPr/>
                    <a:lstStyle/>
                    <a:p>
                      <a:r>
                        <a:rPr lang="en-US" sz="1400" dirty="0">
                          <a:solidFill>
                            <a:schemeClr val="tx1"/>
                          </a:solidFill>
                          <a:latin typeface="Arial"/>
                          <a:cs typeface="Arial"/>
                        </a:rPr>
                        <a:t>5 to 7 years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15.00%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15</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6167">
                <a:tc>
                  <a:txBody>
                    <a:bodyPr/>
                    <a:lstStyle/>
                    <a:p>
                      <a:r>
                        <a:rPr lang="en-US" sz="1400" dirty="0">
                          <a:solidFill>
                            <a:schemeClr val="tx1"/>
                          </a:solidFill>
                          <a:latin typeface="Arial"/>
                          <a:cs typeface="Arial"/>
                        </a:rPr>
                        <a:t>More than seven</a:t>
                      </a:r>
                      <a:r>
                        <a:rPr lang="en-US" sz="1400" baseline="0" dirty="0">
                          <a:solidFill>
                            <a:schemeClr val="tx1"/>
                          </a:solidFill>
                          <a:latin typeface="Arial"/>
                          <a:cs typeface="Arial"/>
                        </a:rPr>
                        <a:t>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40.00%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40</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6167">
                <a:tc>
                  <a:txBody>
                    <a:bodyPr/>
                    <a:lstStyle/>
                    <a:p>
                      <a:r>
                        <a:rPr lang="en-US" sz="1400" dirty="0">
                          <a:solidFill>
                            <a:srgbClr val="FFFFFF"/>
                          </a:solidFill>
                          <a:latin typeface="Arial"/>
                          <a:cs typeface="Arial"/>
                        </a:rPr>
                        <a:t>Total</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a:solidFill>
                            <a:srgbClr val="FFFFFF"/>
                          </a:solidFill>
                          <a:latin typeface="Arial"/>
                          <a:cs typeface="Arial"/>
                        </a:rPr>
                        <a:t>100</a:t>
                      </a: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9" y="965201"/>
            <a:ext cx="4478337" cy="349251"/>
          </a:xfrm>
        </p:spPr>
        <p:txBody>
          <a:bodyPr/>
          <a:lstStyle/>
          <a:p>
            <a:pPr lvl="0"/>
            <a:r>
              <a:rPr lang="en-US" dirty="0"/>
              <a:t>Click to edit Master text styles</a:t>
            </a:r>
          </a:p>
        </p:txBody>
      </p:sp>
    </p:spTree>
    <p:extLst>
      <p:ext uri="{BB962C8B-B14F-4D97-AF65-F5344CB8AC3E}">
        <p14:creationId xmlns:p14="http://schemas.microsoft.com/office/powerpoint/2010/main" val="97397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272BD6-CB13-404C-BBAB-5920B3CC15CD}" type="datetime1">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344139843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304C30-85AE-4A92-984D-60C6A1DBFA42}" type="datetime1">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417891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2D159-92A4-4119-87A8-8289266E0BBE}" type="datetime1">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331017676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F74D32-E27B-4CF1-9451-12DE577B47D6}" type="datetime1">
              <a:rPr lang="en-US" smtClean="0"/>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204288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8A779-EBE4-4697-A0A3-DA9E551BDAFC}" type="datetime1">
              <a:rPr lang="en-US" smtClean="0"/>
              <a:t>6/16/2023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652249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A666EE-F406-4A69-AC6B-1272CEEE21CC}" type="datetime1">
              <a:rPr lang="en-US" smtClean="0"/>
              <a:t>6/16/2023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507911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EFEFA-CBB5-452B-A6E0-F41E3EEAFFAB}" type="datetime1">
              <a:rPr lang="en-US" smtClean="0"/>
              <a:t>6/16/2023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09894241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2693F-7E9C-473F-B9BE-A99371B937BA}" type="datetime1">
              <a:rPr lang="en-US" smtClean="0"/>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417466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Alt_Title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829"/>
          <a:stretch/>
        </p:blipFill>
        <p:spPr bwMode="gray">
          <a:xfrm flipV="1">
            <a:off x="4539274" y="0"/>
            <a:ext cx="4604726" cy="4572592"/>
          </a:xfrm>
          <a:prstGeom prst="rect">
            <a:avLst/>
          </a:prstGeom>
        </p:spPr>
      </p:pic>
      <p:sp>
        <p:nvSpPr>
          <p:cNvPr id="15"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2019 by The Segal Group, Inc. All rights reserved. </a:t>
            </a:r>
          </a:p>
        </p:txBody>
      </p:sp>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622237"/>
            <a:ext cx="2676912" cy="368363"/>
          </a:xfrm>
          <a:prstGeom prst="rect">
            <a:avLst/>
          </a:prstGeom>
        </p:spPr>
      </p:pic>
      <p:sp>
        <p:nvSpPr>
          <p:cNvPr id="16" name="Text Placeholder 3"/>
          <p:cNvSpPr>
            <a:spLocks noGrp="1"/>
          </p:cNvSpPr>
          <p:nvPr>
            <p:ph type="body" sz="quarter" idx="11" hasCustomPrompt="1"/>
          </p:nvPr>
        </p:nvSpPr>
        <p:spPr>
          <a:xfrm>
            <a:off x="0" y="3733800"/>
            <a:ext cx="4253472" cy="378565"/>
          </a:xfr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1168" tIns="64008" rIns="201168" bIns="64008" numCol="1" anchor="ctr" anchorCtr="0" compatLnSpc="1">
            <a:prstTxWarp prst="textNoShape">
              <a:avLst/>
            </a:prstTxWarp>
            <a:spAutoFit/>
          </a:bodyPr>
          <a:lstStyle>
            <a:lvl1pPr marL="0" indent="0">
              <a:buNone/>
              <a:defRPr lang="en-US" sz="1800" b="1" dirty="0">
                <a:solidFill>
                  <a:schemeClr val="bg1"/>
                </a:solidFill>
              </a:defRPr>
            </a:lvl1pPr>
          </a:lstStyle>
          <a:p>
            <a:pPr lvl="0"/>
            <a:r>
              <a:rPr lang="en-US" dirty="0"/>
              <a:t>Click to edit DRAFT or Client Name</a:t>
            </a:r>
          </a:p>
        </p:txBody>
      </p:sp>
    </p:spTree>
    <p:extLst>
      <p:ext uri="{BB962C8B-B14F-4D97-AF65-F5344CB8AC3E}">
        <p14:creationId xmlns:p14="http://schemas.microsoft.com/office/powerpoint/2010/main" val="705254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49939ED1-20B6-486E-AD1A-0AF57D3268A8}" type="datetime1">
              <a:rPr lang="en-US" smtClean="0"/>
              <a:t>6/16/2023</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2683886"/>
      </p:ext>
    </p:extLst>
  </p:cSld>
  <p:clrMapOvr>
    <a:masterClrMapping/>
  </p:clrMapOvr>
  <p:hf sldNum="0"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939ED1-20B6-486E-AD1A-0AF57D3268A8}" type="datetime1">
              <a:rPr lang="en-US" smtClean="0"/>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9574709"/>
      </p:ext>
    </p:extLst>
  </p:cSld>
  <p:clrMapOvr>
    <a:masterClrMapping/>
  </p:clrMapOvr>
  <p:hf sldNum="0"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49939ED1-20B6-486E-AD1A-0AF57D3268A8}" type="datetime1">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52015357"/>
      </p:ext>
    </p:extLst>
  </p:cSld>
  <p:clrMapOvr>
    <a:masterClrMapping/>
  </p:clrMapOvr>
  <p:hf sldNum="0"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49939ED1-20B6-486E-AD1A-0AF57D3268A8}" type="datetime1">
              <a:rPr lang="en-US" smtClean="0"/>
              <a:t>6/16/2023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90457975"/>
      </p:ext>
    </p:extLst>
  </p:cSld>
  <p:clrMapOvr>
    <a:masterClrMapping/>
  </p:clrMapOvr>
  <p:hf sldNum="0" hdr="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C606F1-6C94-4B42-9107-EF88F69A149F}" type="datetime1">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909348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D18A4-7AB3-4151-BAC9-99ED2866EE8D}" type="datetime1">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3572606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CE95A8D-EBA0-4BF6-AE99-54C9718622BD}" type="datetime1">
              <a:rPr lang="en-US" smtClean="0"/>
              <a:t>6/16/2023</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350883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272BD6-CB13-404C-BBAB-5920B3CC15CD}" type="datetime1">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3278458971"/>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304C30-85AE-4A92-984D-60C6A1DBFA42}" type="datetime1">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3709217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2D159-92A4-4119-87A8-8289266E0BBE}" type="datetime1">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376206527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Alt_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rot="16454853">
            <a:off x="4470200" y="-124166"/>
            <a:ext cx="4544556" cy="4478750"/>
          </a:xfrm>
          <a:prstGeom prst="rect">
            <a:avLst/>
          </a:prstGeom>
        </p:spPr>
      </p:pic>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sp>
        <p:nvSpPr>
          <p:cNvPr id="11" name="Text Placeholder 3"/>
          <p:cNvSpPr>
            <a:spLocks noGrp="1"/>
          </p:cNvSpPr>
          <p:nvPr>
            <p:ph type="body" sz="quarter" idx="11" hasCustomPrompt="1"/>
          </p:nvPr>
        </p:nvSpPr>
        <p:spPr>
          <a:xfrm>
            <a:off x="0" y="3733800"/>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14"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615352"/>
            <a:ext cx="2674334" cy="368127"/>
          </a:xfrm>
          <a:prstGeom prst="rect">
            <a:avLst/>
          </a:prstGeom>
        </p:spPr>
      </p:pic>
    </p:spTree>
    <p:extLst>
      <p:ext uri="{BB962C8B-B14F-4D97-AF65-F5344CB8AC3E}">
        <p14:creationId xmlns:p14="http://schemas.microsoft.com/office/powerpoint/2010/main" val="1032457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F74D32-E27B-4CF1-9451-12DE577B47D6}" type="datetime1">
              <a:rPr lang="en-US" smtClean="0"/>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280022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8A779-EBE4-4697-A0A3-DA9E551BDAFC}" type="datetime1">
              <a:rPr lang="en-US" smtClean="0"/>
              <a:t>6/16/2023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3587114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A666EE-F406-4A69-AC6B-1272CEEE21CC}" type="datetime1">
              <a:rPr lang="en-US" smtClean="0"/>
              <a:t>6/16/2023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33737403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EFEFA-CBB5-452B-A6E0-F41E3EEAFFAB}" type="datetime1">
              <a:rPr lang="en-US" smtClean="0"/>
              <a:t>6/16/2023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726402616"/>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2693F-7E9C-473F-B9BE-A99371B937BA}" type="datetime1">
              <a:rPr lang="en-US" smtClean="0"/>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627588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49939ED1-20B6-486E-AD1A-0AF57D3268A8}" type="datetime1">
              <a:rPr lang="en-US" smtClean="0"/>
              <a:t>6/16/2023</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98493835"/>
      </p:ext>
    </p:extLst>
  </p:cSld>
  <p:clrMapOvr>
    <a:masterClrMapping/>
  </p:clrMapOvr>
  <p:hf sldNum="0" hd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939ED1-20B6-486E-AD1A-0AF57D3268A8}" type="datetime1">
              <a:rPr lang="en-US" smtClean="0"/>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68581644"/>
      </p:ext>
    </p:extLst>
  </p:cSld>
  <p:clrMapOvr>
    <a:masterClrMapping/>
  </p:clrMapOvr>
  <p:hf sldNum="0" hdr="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49939ED1-20B6-486E-AD1A-0AF57D3268A8}" type="datetime1">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77399687"/>
      </p:ext>
    </p:extLst>
  </p:cSld>
  <p:clrMapOvr>
    <a:masterClrMapping/>
  </p:clrMapOvr>
  <p:hf sldNum="0" hd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49939ED1-20B6-486E-AD1A-0AF57D3268A8}" type="datetime1">
              <a:rPr lang="en-US" smtClean="0"/>
              <a:t>6/16/2023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99573219"/>
      </p:ext>
    </p:extLst>
  </p:cSld>
  <p:clrMapOvr>
    <a:masterClrMapping/>
  </p:clrMapOvr>
  <p:hf sldNum="0" hdr="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C606F1-6C94-4B42-9107-EF88F69A149F}" type="datetime1">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92809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Section_Page">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3" name="Text Placeholder 2"/>
          <p:cNvSpPr>
            <a:spLocks noGrp="1"/>
          </p:cNvSpPr>
          <p:nvPr>
            <p:ph type="body" sz="quarter" idx="10" hasCustomPrompt="1"/>
          </p:nvPr>
        </p:nvSpPr>
        <p:spPr>
          <a:xfrm>
            <a:off x="152399" y="1295400"/>
            <a:ext cx="8229601" cy="5078104"/>
          </a:xfrm>
        </p:spPr>
        <p:txBody>
          <a:bodyPr/>
          <a:lstStyle>
            <a:lvl1pPr marL="342900" indent="-342900">
              <a:buFont typeface="+mj-lt"/>
              <a:buNone/>
              <a:defRPr sz="2000" b="0">
                <a:latin typeface="Arial Black" pitchFamily="34" charset="0"/>
              </a:defRPr>
            </a:lvl1pPr>
            <a:lvl2pPr marL="569913" indent="-212725">
              <a:buClr>
                <a:schemeClr val="accent5"/>
              </a:buClr>
              <a:defRPr sz="2000" b="1"/>
            </a:lvl2pPr>
            <a:lvl3pPr marL="914400" indent="-223838">
              <a:buClr>
                <a:schemeClr val="accent5"/>
              </a:buClr>
              <a:defRPr sz="2000" b="1"/>
            </a:lvl3pPr>
            <a:lvl4pPr marL="1258888" indent="-231775">
              <a:buClr>
                <a:schemeClr val="accent5"/>
              </a:buClr>
              <a:defRPr sz="2000" b="1"/>
            </a:lvl4pPr>
            <a:lvl5pPr marL="1484313" indent="-225425">
              <a:buClr>
                <a:schemeClr val="accent5"/>
              </a:buClr>
              <a:defRPr sz="2000" b="1"/>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8322211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D18A4-7AB3-4151-BAC9-99ED2866EE8D}" type="datetime1">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268907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68437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6" name="Straight Connector 5"/>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2766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24685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45901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581400"/>
            <a:ext cx="43434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581400"/>
            <a:ext cx="42672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766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7696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bwMode="auto">
          <a:xfrm>
            <a:off x="67654" y="990600"/>
            <a:ext cx="8915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8" name="Pictur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0357866"/>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 id="2147484359" r:id="rId16"/>
    <p:sldLayoutId id="2147484360" r:id="rId17"/>
    <p:sldLayoutId id="2147484361" r:id="rId18"/>
  </p:sldLayoutIdLst>
  <p:hf sldNum="0" hdr="0" ftr="0" dt="0"/>
  <p:txStyles>
    <p:titleStyle>
      <a:lvl1pPr algn="l" rtl="0" eaLnBrk="1" fontAlgn="base" hangingPunct="1">
        <a:lnSpc>
          <a:spcPct val="90000"/>
        </a:lnSpc>
        <a:spcBef>
          <a:spcPct val="0"/>
        </a:spcBef>
        <a:spcAft>
          <a:spcPct val="0"/>
        </a:spcAft>
        <a:defRPr sz="2200" b="1">
          <a:solidFill>
            <a:schemeClr val="tx2"/>
          </a:solidFill>
          <a:latin typeface="+mj-lt"/>
          <a:ea typeface="+mj-ea"/>
          <a:cs typeface="+mj-cs"/>
        </a:defRPr>
      </a:lvl1pPr>
      <a:lvl2pPr algn="l" rtl="0" eaLnBrk="1" fontAlgn="base" hangingPunct="1">
        <a:lnSpc>
          <a:spcPct val="90000"/>
        </a:lnSpc>
        <a:spcBef>
          <a:spcPct val="0"/>
        </a:spcBef>
        <a:spcAft>
          <a:spcPct val="0"/>
        </a:spcAft>
        <a:defRPr sz="2200" b="1">
          <a:solidFill>
            <a:schemeClr val="tx2"/>
          </a:solidFill>
          <a:latin typeface="Arial" charset="0"/>
        </a:defRPr>
      </a:lvl2pPr>
      <a:lvl3pPr algn="l" rtl="0" eaLnBrk="1" fontAlgn="base" hangingPunct="1">
        <a:lnSpc>
          <a:spcPct val="90000"/>
        </a:lnSpc>
        <a:spcBef>
          <a:spcPct val="0"/>
        </a:spcBef>
        <a:spcAft>
          <a:spcPct val="0"/>
        </a:spcAft>
        <a:defRPr sz="2200" b="1">
          <a:solidFill>
            <a:schemeClr val="tx2"/>
          </a:solidFill>
          <a:latin typeface="Arial" charset="0"/>
        </a:defRPr>
      </a:lvl3pPr>
      <a:lvl4pPr algn="l" rtl="0" eaLnBrk="1" fontAlgn="base" hangingPunct="1">
        <a:lnSpc>
          <a:spcPct val="90000"/>
        </a:lnSpc>
        <a:spcBef>
          <a:spcPct val="0"/>
        </a:spcBef>
        <a:spcAft>
          <a:spcPct val="0"/>
        </a:spcAft>
        <a:defRPr sz="2200" b="1">
          <a:solidFill>
            <a:schemeClr val="tx2"/>
          </a:solidFill>
          <a:latin typeface="Arial" charset="0"/>
        </a:defRPr>
      </a:lvl4pPr>
      <a:lvl5pPr algn="l" rtl="0" eaLnBrk="1" fontAlgn="base" hangingPunct="1">
        <a:lnSpc>
          <a:spcPct val="90000"/>
        </a:lnSpc>
        <a:spcBef>
          <a:spcPct val="0"/>
        </a:spcBef>
        <a:spcAft>
          <a:spcPct val="0"/>
        </a:spcAft>
        <a:defRPr sz="2200" b="1">
          <a:solidFill>
            <a:schemeClr val="tx2"/>
          </a:solidFill>
          <a:latin typeface="Arial" charset="0"/>
        </a:defRPr>
      </a:lvl5pPr>
      <a:lvl6pPr marL="457200" algn="l" rtl="0" eaLnBrk="1" fontAlgn="base" hangingPunct="1">
        <a:lnSpc>
          <a:spcPct val="90000"/>
        </a:lnSpc>
        <a:spcBef>
          <a:spcPct val="0"/>
        </a:spcBef>
        <a:spcAft>
          <a:spcPct val="0"/>
        </a:spcAft>
        <a:defRPr sz="2200" b="1">
          <a:solidFill>
            <a:schemeClr val="tx2"/>
          </a:solidFill>
          <a:latin typeface="Arial" charset="0"/>
        </a:defRPr>
      </a:lvl6pPr>
      <a:lvl7pPr marL="914400" algn="l" rtl="0" eaLnBrk="1" fontAlgn="base" hangingPunct="1">
        <a:lnSpc>
          <a:spcPct val="90000"/>
        </a:lnSpc>
        <a:spcBef>
          <a:spcPct val="0"/>
        </a:spcBef>
        <a:spcAft>
          <a:spcPct val="0"/>
        </a:spcAft>
        <a:defRPr sz="2200" b="1">
          <a:solidFill>
            <a:schemeClr val="tx2"/>
          </a:solidFill>
          <a:latin typeface="Arial" charset="0"/>
        </a:defRPr>
      </a:lvl7pPr>
      <a:lvl8pPr marL="1371600" algn="l" rtl="0" eaLnBrk="1" fontAlgn="base" hangingPunct="1">
        <a:lnSpc>
          <a:spcPct val="90000"/>
        </a:lnSpc>
        <a:spcBef>
          <a:spcPct val="0"/>
        </a:spcBef>
        <a:spcAft>
          <a:spcPct val="0"/>
        </a:spcAft>
        <a:defRPr sz="2200" b="1">
          <a:solidFill>
            <a:schemeClr val="tx2"/>
          </a:solidFill>
          <a:latin typeface="Arial" charset="0"/>
        </a:defRPr>
      </a:lvl8pPr>
      <a:lvl9pPr marL="1828800" algn="l" rtl="0" eaLnBrk="1" fontAlgn="base" hangingPunct="1">
        <a:lnSpc>
          <a:spcPct val="90000"/>
        </a:lnSpc>
        <a:spcBef>
          <a:spcPct val="0"/>
        </a:spcBef>
        <a:spcAft>
          <a:spcPct val="0"/>
        </a:spcAft>
        <a:defRPr sz="2200" b="1">
          <a:solidFill>
            <a:schemeClr val="tx2"/>
          </a:solidFill>
          <a:latin typeface="Arial" charset="0"/>
        </a:defRPr>
      </a:lvl9pPr>
    </p:titleStyle>
    <p:bodyStyle>
      <a:lvl1pPr marL="209550" indent="-209550" algn="l" rtl="0" eaLnBrk="1" fontAlgn="base" hangingPunct="1">
        <a:lnSpc>
          <a:spcPct val="90000"/>
        </a:lnSpc>
        <a:spcBef>
          <a:spcPct val="65000"/>
        </a:spcBef>
        <a:spcAft>
          <a:spcPct val="0"/>
        </a:spcAft>
        <a:buClr>
          <a:schemeClr val="accent5"/>
        </a:buClr>
        <a:buFont typeface="Wingdings" pitchFamily="34" charset="2"/>
        <a:buChar char="Ø"/>
        <a:defRPr sz="1600">
          <a:solidFill>
            <a:schemeClr val="tx1"/>
          </a:solidFill>
          <a:latin typeface="+mn-lt"/>
          <a:ea typeface="+mn-ea"/>
          <a:cs typeface="+mn-cs"/>
        </a:defRPr>
      </a:lvl1pPr>
      <a:lvl2pPr marL="395288" indent="-184150" algn="l" rtl="0" eaLnBrk="1" fontAlgn="base" hangingPunct="1">
        <a:lnSpc>
          <a:spcPct val="90000"/>
        </a:lnSpc>
        <a:spcBef>
          <a:spcPct val="30000"/>
        </a:spcBef>
        <a:spcAft>
          <a:spcPct val="0"/>
        </a:spcAft>
        <a:buClr>
          <a:schemeClr val="accent5"/>
        </a:buClr>
        <a:buFont typeface="Symbol" pitchFamily="82" charset="2"/>
        <a:buChar char="·"/>
        <a:defRPr sz="1600">
          <a:solidFill>
            <a:schemeClr val="tx1"/>
          </a:solidFill>
          <a:latin typeface="+mn-lt"/>
        </a:defRPr>
      </a:lvl2pPr>
      <a:lvl3pPr marL="593725"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3pPr>
      <a:lvl4pPr marL="792163"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4pPr>
      <a:lvl5pPr marL="977900" indent="-184150" algn="l" rtl="0" eaLnBrk="1" fontAlgn="base" hangingPunct="1">
        <a:lnSpc>
          <a:spcPct val="90000"/>
        </a:lnSpc>
        <a:spcBef>
          <a:spcPct val="15000"/>
        </a:spcBef>
        <a:spcAft>
          <a:spcPct val="0"/>
        </a:spcAft>
        <a:buClr>
          <a:schemeClr val="accent5"/>
        </a:buClr>
        <a:buChar char="›"/>
        <a:defRPr sz="1600">
          <a:solidFill>
            <a:schemeClr val="tx1"/>
          </a:solidFill>
          <a:latin typeface="+mn-lt"/>
        </a:defRPr>
      </a:lvl5pPr>
      <a:lvl6pPr marL="14351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6pPr>
      <a:lvl7pPr marL="18923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7pPr>
      <a:lvl8pPr marL="23495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8pPr>
      <a:lvl9pPr marL="28067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444508"/>
            <a:ext cx="8229600" cy="52169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982199"/>
            <a:ext cx="5332506" cy="332192"/>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7" y="6420103"/>
            <a:ext cx="62603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dirty="0"/>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9" y="972237"/>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260871"/>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Lst>
  <p:txStyles>
    <p:titleStyle>
      <a:lvl1pPr algn="l" defTabSz="457189"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189" rtl="0" eaLnBrk="1" latinLnBrk="0" hangingPunct="1">
        <a:spcBef>
          <a:spcPct val="20000"/>
        </a:spcBef>
        <a:buFont typeface="Arial"/>
        <a:buNone/>
        <a:defRPr sz="10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6/16/2023</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02384892"/>
      </p:ext>
    </p:extLst>
  </p:cSld>
  <p:clrMap bg1="dk1" tx1="lt1" bg2="dk2" tx2="lt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 id="2147484438" r:id="rId12"/>
    <p:sldLayoutId id="2147484439" r:id="rId13"/>
    <p:sldLayoutId id="2147484440" r:id="rId14"/>
    <p:sldLayoutId id="2147484441"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49939ED1-20B6-486E-AD1A-0AF57D3268A8}" type="datetime1">
              <a:rPr lang="en-US" smtClean="0"/>
              <a:t>6/16/2023</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30476603"/>
      </p:ext>
    </p:extLst>
  </p:cSld>
  <p:clrMap bg1="dk1" tx1="lt1" bg2="dk2" tx2="lt2" accent1="accent1" accent2="accent2" accent3="accent3" accent4="accent4" accent5="accent5" accent6="accent6" hlink="hlink" folHlink="folHlink"/>
  <p:sldLayoutIdLst>
    <p:sldLayoutId id="2147484459" r:id="rId1"/>
    <p:sldLayoutId id="2147484460" r:id="rId2"/>
    <p:sldLayoutId id="2147484461" r:id="rId3"/>
    <p:sldLayoutId id="2147484462" r:id="rId4"/>
    <p:sldLayoutId id="2147484463" r:id="rId5"/>
    <p:sldLayoutId id="2147484464" r:id="rId6"/>
    <p:sldLayoutId id="2147484465" r:id="rId7"/>
    <p:sldLayoutId id="2147484466" r:id="rId8"/>
    <p:sldLayoutId id="2147484467" r:id="rId9"/>
    <p:sldLayoutId id="2147484468" r:id="rId10"/>
    <p:sldLayoutId id="2147484469" r:id="rId11"/>
    <p:sldLayoutId id="2147484470" r:id="rId12"/>
    <p:sldLayoutId id="2147484471" r:id="rId13"/>
    <p:sldLayoutId id="2147484472" r:id="rId14"/>
  </p:sldLayoutIdLst>
  <p:hf sldNum="0" hdr="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hyperlink" Target="https://tinylittlereveries.blogspot.com/2016/01/6-tips-to-get-you-blogging-againno.html" TargetMode="External"/><Relationship Id="rId7" Type="http://schemas.openxmlformats.org/officeDocument/2006/relationships/image" Target="../media/image280.png"/><Relationship Id="rId2" Type="http://schemas.openxmlformats.org/officeDocument/2006/relationships/image" Target="../media/image26.jpeg"/><Relationship Id="rId1" Type="http://schemas.openxmlformats.org/officeDocument/2006/relationships/slideLayout" Target="../slideLayouts/slideLayout27.xml"/><Relationship Id="rId6" Type="http://schemas.openxmlformats.org/officeDocument/2006/relationships/customXml" Target="../ink/ink1.xml"/><Relationship Id="rId5" Type="http://schemas.openxmlformats.org/officeDocument/2006/relationships/hyperlink" Target="https://www.wallpaperflare.com/two-gray-trash-cans-recycle-garbage-can-ton-waste-waste-bins-wallpaper-zygee" TargetMode="External"/><Relationship Id="rId10" Type="http://schemas.openxmlformats.org/officeDocument/2006/relationships/image" Target="../media/image28.jpeg"/><Relationship Id="rId4" Type="http://schemas.openxmlformats.org/officeDocument/2006/relationships/image" Target="../media/image27.png"/><Relationship Id="rId9" Type="http://schemas.openxmlformats.org/officeDocument/2006/relationships/image" Target="../media/image29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https://files.constantcontact.com/4fdfceab001/4cd6bb01-03f4-42e5-8212-a383c9bfe9d8.png?rdr=true" TargetMode="Externa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jpeg"/><Relationship Id="rId1" Type="http://schemas.openxmlformats.org/officeDocument/2006/relationships/slideLayout" Target="../slideLayouts/slideLayout25.xml"/><Relationship Id="rId4" Type="http://schemas.openxmlformats.org/officeDocument/2006/relationships/image" Target="../media/image38.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www.pngall.com/tower-png" TargetMode="External"/><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7.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8.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7500" y="639097"/>
            <a:ext cx="4834654" cy="3781101"/>
          </a:xfrm>
        </p:spPr>
        <p:txBody>
          <a:bodyPr>
            <a:normAutofit/>
          </a:bodyPr>
          <a:lstStyle/>
          <a:p>
            <a:r>
              <a:rPr lang="en-US" dirty="0">
                <a:latin typeface="Franklin Gothic Medium" panose="020B0603020102020204" pitchFamily="34" charset="0"/>
              </a:rPr>
              <a:t>Board of Directors Meeting</a:t>
            </a:r>
          </a:p>
        </p:txBody>
      </p:sp>
      <p:sp>
        <p:nvSpPr>
          <p:cNvPr id="19" name="Freeform: Shape 12">
            <a:extLst>
              <a:ext uri="{FF2B5EF4-FFF2-40B4-BE49-F238E27FC236}">
                <a16:creationId xmlns:a16="http://schemas.microsoft.com/office/drawing/2014/main" id="{B95EB505-AE12-4878-88D1-3A93384E0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9141714"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ubtitle 3"/>
          <p:cNvSpPr>
            <a:spLocks noGrp="1"/>
          </p:cNvSpPr>
          <p:nvPr>
            <p:ph type="subTitle" idx="1"/>
          </p:nvPr>
        </p:nvSpPr>
        <p:spPr>
          <a:xfrm>
            <a:off x="607500" y="5280847"/>
            <a:ext cx="4834654" cy="785656"/>
          </a:xfrm>
        </p:spPr>
        <p:txBody>
          <a:bodyPr>
            <a:normAutofit/>
          </a:bodyPr>
          <a:lstStyle/>
          <a:p>
            <a:r>
              <a:rPr lang="en-US" sz="2400" dirty="0">
                <a:solidFill>
                  <a:srgbClr val="FFFFFF"/>
                </a:solidFill>
                <a:latin typeface="Franklin Gothic Medium"/>
              </a:rPr>
              <a:t>June 17, 2023</a:t>
            </a:r>
          </a:p>
        </p:txBody>
      </p:sp>
      <p:sp>
        <p:nvSpPr>
          <p:cNvPr id="22" name="Rectangle 14">
            <a:extLst>
              <a:ext uri="{FF2B5EF4-FFF2-40B4-BE49-F238E27FC236}">
                <a16:creationId xmlns:a16="http://schemas.microsoft.com/office/drawing/2014/main" id="{A12BC7B8-5515-40FA-A38E-1054E2061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006" y="0"/>
            <a:ext cx="348799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4">
            <a:extLst>
              <a:ext uri="{FF2B5EF4-FFF2-40B4-BE49-F238E27FC236}">
                <a16:creationId xmlns:a16="http://schemas.microsoft.com/office/drawing/2014/main" id="{DD55F7DD-ACF1-44A0-B9B5-FC5A87544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604" y="958640"/>
            <a:ext cx="2522798"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eeting">
            <a:extLst>
              <a:ext uri="{FF2B5EF4-FFF2-40B4-BE49-F238E27FC236}">
                <a16:creationId xmlns:a16="http://schemas.microsoft.com/office/drawing/2014/main" id="{80607E5A-D77F-43FC-8C0E-97F0202CBC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6554" y="2376463"/>
            <a:ext cx="2075365" cy="2075365"/>
          </a:xfrm>
          <a:prstGeom prst="rect">
            <a:avLst/>
          </a:prstGeom>
        </p:spPr>
      </p:pic>
    </p:spTree>
    <p:extLst>
      <p:ext uri="{BB962C8B-B14F-4D97-AF65-F5344CB8AC3E}">
        <p14:creationId xmlns:p14="http://schemas.microsoft.com/office/powerpoint/2010/main" val="54717719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363893" y="79213"/>
            <a:ext cx="8406883" cy="1130175"/>
          </a:xfrm>
        </p:spPr>
        <p:txBody>
          <a:bodyPr/>
          <a:lstStyle/>
          <a:p>
            <a:pPr algn="ctr"/>
            <a:r>
              <a:rPr lang="en-US" dirty="0"/>
              <a:t>Golf</a:t>
            </a:r>
          </a:p>
        </p:txBody>
      </p:sp>
      <p:sp>
        <p:nvSpPr>
          <p:cNvPr id="7" name="TextBox 6">
            <a:extLst>
              <a:ext uri="{FF2B5EF4-FFF2-40B4-BE49-F238E27FC236}">
                <a16:creationId xmlns:a16="http://schemas.microsoft.com/office/drawing/2014/main" id="{B33DA8D3-97E9-493C-A90A-CBC00E6300BC}"/>
              </a:ext>
            </a:extLst>
          </p:cNvPr>
          <p:cNvSpPr txBox="1"/>
          <p:nvPr/>
        </p:nvSpPr>
        <p:spPr>
          <a:xfrm>
            <a:off x="363893" y="2185988"/>
            <a:ext cx="8546841" cy="4224824"/>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90000"/>
              </a:lnSpc>
              <a:spcBef>
                <a:spcPct val="2000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D7B1E110-FB45-80B0-B4A5-7A1E82EB55D3}"/>
              </a:ext>
            </a:extLst>
          </p:cNvPr>
          <p:cNvSpPr txBox="1"/>
          <p:nvPr/>
        </p:nvSpPr>
        <p:spPr>
          <a:xfrm>
            <a:off x="363893" y="1950097"/>
            <a:ext cx="4576664" cy="5139869"/>
          </a:xfrm>
          <a:prstGeom prst="rect">
            <a:avLst/>
          </a:prstGeom>
          <a:noFill/>
        </p:spPr>
        <p:txBody>
          <a:bodyPr wrap="square">
            <a:spAutoFit/>
          </a:bodyPr>
          <a:lstStyle/>
          <a:p>
            <a:pPr marR="0">
              <a:spcBef>
                <a:spcPts val="0"/>
              </a:spcBef>
              <a:spcAft>
                <a:spcPts val="0"/>
              </a:spcAft>
            </a:pPr>
            <a:r>
              <a:rPr lang="en-US" u="sng" dirty="0">
                <a:solidFill>
                  <a:srgbClr val="000000"/>
                </a:solidFill>
                <a:ea typeface="Times New Roman" panose="02020603050405020304" pitchFamily="18" charset="0"/>
              </a:rPr>
              <a:t>Golf</a:t>
            </a:r>
          </a:p>
          <a:p>
            <a:pPr marR="0">
              <a:spcBef>
                <a:spcPts val="0"/>
              </a:spcBef>
              <a:spcAft>
                <a:spcPts val="0"/>
              </a:spcAft>
            </a:pPr>
            <a:endParaRPr lang="en-US" sz="800" u="sng" dirty="0">
              <a:solidFill>
                <a:srgbClr val="000000"/>
              </a:solidFill>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600" dirty="0">
                <a:solidFill>
                  <a:srgbClr val="000000"/>
                </a:solidFill>
                <a:ea typeface="Times New Roman" panose="02020603050405020304" pitchFamily="18" charset="0"/>
              </a:rPr>
              <a:t>Raven's Roost Golf Tournament</a:t>
            </a:r>
          </a:p>
          <a:p>
            <a:pPr marL="742950" lvl="1" indent="-285750">
              <a:buFont typeface="Arial" panose="020B0604020202020204" pitchFamily="34" charset="0"/>
              <a:buChar char="•"/>
            </a:pPr>
            <a:r>
              <a:rPr lang="en-US" sz="1600" dirty="0">
                <a:solidFill>
                  <a:srgbClr val="000000"/>
                </a:solidFill>
                <a:ea typeface="Times New Roman" panose="02020603050405020304" pitchFamily="18" charset="0"/>
              </a:rPr>
              <a:t>Held June 2</a:t>
            </a:r>
            <a:r>
              <a:rPr lang="en-US" sz="1600" baseline="30000" dirty="0">
                <a:solidFill>
                  <a:srgbClr val="000000"/>
                </a:solidFill>
                <a:ea typeface="Times New Roman" panose="02020603050405020304" pitchFamily="18" charset="0"/>
              </a:rPr>
              <a:t>nd</a:t>
            </a:r>
            <a:r>
              <a:rPr lang="en-US" sz="1600" dirty="0">
                <a:solidFill>
                  <a:srgbClr val="000000"/>
                </a:solidFill>
                <a:ea typeface="Times New Roman" panose="02020603050405020304" pitchFamily="18" charset="0"/>
              </a:rPr>
              <a:t> </a:t>
            </a:r>
          </a:p>
          <a:p>
            <a:pPr marL="742950" lvl="1" indent="-285750">
              <a:buFont typeface="Arial" panose="020B0604020202020204" pitchFamily="34" charset="0"/>
              <a:buChar char="•"/>
            </a:pPr>
            <a:r>
              <a:rPr lang="en-US" sz="1600" dirty="0">
                <a:solidFill>
                  <a:srgbClr val="000000"/>
                </a:solidFill>
                <a:ea typeface="Times New Roman" panose="02020603050405020304" pitchFamily="18" charset="0"/>
              </a:rPr>
              <a:t>128 players participated</a:t>
            </a:r>
          </a:p>
          <a:p>
            <a:pPr marL="742950" lvl="1" indent="-285750">
              <a:buFont typeface="Arial" panose="020B0604020202020204" pitchFamily="34" charset="0"/>
              <a:buChar char="•"/>
            </a:pPr>
            <a:r>
              <a:rPr lang="en-US" sz="1600" dirty="0">
                <a:solidFill>
                  <a:srgbClr val="000000"/>
                </a:solidFill>
                <a:ea typeface="Times New Roman" panose="02020603050405020304" pitchFamily="18" charset="0"/>
              </a:rPr>
              <a:t>Increase from 99 players in 2022</a:t>
            </a:r>
          </a:p>
          <a:p>
            <a:pPr lvl="1"/>
            <a:endParaRPr lang="en-US" sz="800" dirty="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600" dirty="0">
                <a:solidFill>
                  <a:srgbClr val="000000"/>
                </a:solidFill>
                <a:effectLst/>
                <a:ea typeface="Times New Roman" panose="02020603050405020304" pitchFamily="18" charset="0"/>
              </a:rPr>
              <a:t>2023 Men's Club Championship</a:t>
            </a:r>
          </a:p>
          <a:p>
            <a:pPr marL="742950" lvl="1" indent="-285750">
              <a:buFont typeface="Arial" panose="020B0604020202020204" pitchFamily="34" charset="0"/>
              <a:buChar char="•"/>
            </a:pPr>
            <a:r>
              <a:rPr lang="en-US" sz="1600" dirty="0">
                <a:solidFill>
                  <a:srgbClr val="000000"/>
                </a:solidFill>
                <a:effectLst/>
                <a:ea typeface="Times New Roman" panose="02020603050405020304" pitchFamily="18" charset="0"/>
              </a:rPr>
              <a:t>June 24</a:t>
            </a:r>
            <a:r>
              <a:rPr lang="en-US" sz="1600" baseline="30000" dirty="0">
                <a:solidFill>
                  <a:srgbClr val="000000"/>
                </a:solidFill>
                <a:effectLst/>
                <a:ea typeface="Times New Roman" panose="02020603050405020304" pitchFamily="18" charset="0"/>
              </a:rPr>
              <a:t>th</a:t>
            </a:r>
            <a:r>
              <a:rPr lang="en-US" sz="1600" dirty="0">
                <a:solidFill>
                  <a:srgbClr val="000000"/>
                </a:solidFill>
                <a:effectLst/>
                <a:ea typeface="Times New Roman" panose="02020603050405020304" pitchFamily="18" charset="0"/>
              </a:rPr>
              <a:t> &amp; 25</a:t>
            </a:r>
            <a:r>
              <a:rPr lang="en-US" sz="1600" baseline="30000" dirty="0">
                <a:solidFill>
                  <a:srgbClr val="000000"/>
                </a:solidFill>
                <a:effectLst/>
                <a:ea typeface="Times New Roman" panose="02020603050405020304" pitchFamily="18" charset="0"/>
              </a:rPr>
              <a:t>th</a:t>
            </a:r>
            <a:r>
              <a:rPr lang="en-US" sz="1600" dirty="0">
                <a:solidFill>
                  <a:srgbClr val="000000"/>
                </a:solidFill>
                <a:effectLst/>
                <a:ea typeface="Times New Roman" panose="02020603050405020304" pitchFamily="18" charset="0"/>
              </a:rPr>
              <a:t>.</a:t>
            </a:r>
          </a:p>
          <a:p>
            <a:pPr lvl="1"/>
            <a:r>
              <a:rPr lang="en-US" sz="800" dirty="0">
                <a:solidFill>
                  <a:srgbClr val="000000"/>
                </a:solidFill>
                <a:effectLst/>
                <a:ea typeface="Times New Roman" panose="02020603050405020304" pitchFamily="18" charset="0"/>
              </a:rPr>
              <a:t> </a:t>
            </a:r>
            <a:endParaRPr lang="en-US" sz="800" dirty="0">
              <a:effectLst/>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600" dirty="0">
                <a:solidFill>
                  <a:srgbClr val="000000"/>
                </a:solidFill>
                <a:effectLst/>
                <a:ea typeface="Times New Roman" panose="02020603050405020304" pitchFamily="18" charset="0"/>
              </a:rPr>
              <a:t>Course &amp; Pro Shop continue to be busy.  May sales numbers up over 2022   (8 months in a row).</a:t>
            </a:r>
          </a:p>
          <a:p>
            <a:pPr marR="0">
              <a:spcBef>
                <a:spcPts val="0"/>
              </a:spcBef>
              <a:spcAft>
                <a:spcPts val="0"/>
              </a:spcAft>
            </a:pPr>
            <a:endParaRPr lang="en-US" sz="1200" dirty="0">
              <a:effectLst/>
              <a:ea typeface="Calibri" panose="020F0502020204030204" pitchFamily="34" charset="0"/>
            </a:endParaRPr>
          </a:p>
          <a:p>
            <a:pPr marR="0">
              <a:spcBef>
                <a:spcPts val="0"/>
              </a:spcBef>
              <a:spcAft>
                <a:spcPts val="0"/>
              </a:spcAft>
            </a:pPr>
            <a:r>
              <a:rPr lang="en-US" u="sng" dirty="0">
                <a:effectLst/>
                <a:ea typeface="Calibri" panose="020F0502020204030204" pitchFamily="34" charset="0"/>
              </a:rPr>
              <a:t>Golf Maintenance</a:t>
            </a:r>
          </a:p>
          <a:p>
            <a:pPr marR="0">
              <a:spcBef>
                <a:spcPts val="0"/>
              </a:spcBef>
              <a:spcAft>
                <a:spcPts val="0"/>
              </a:spcAft>
            </a:pPr>
            <a:endParaRPr lang="en-US" sz="800" u="sng" dirty="0">
              <a:effectLst/>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600" dirty="0">
                <a:effectLst/>
                <a:ea typeface="Calibri" panose="020F0502020204030204" pitchFamily="34" charset="0"/>
              </a:rPr>
              <a:t>Verticutting the fairways and greens as part of our thatch management program</a:t>
            </a:r>
          </a:p>
          <a:p>
            <a:pPr marL="285750" marR="0" indent="-285750">
              <a:spcBef>
                <a:spcPts val="0"/>
              </a:spcBef>
              <a:spcAft>
                <a:spcPts val="0"/>
              </a:spcAft>
              <a:buFont typeface="Arial" panose="020B0604020202020204" pitchFamily="34" charset="0"/>
              <a:buChar char="•"/>
            </a:pPr>
            <a:endParaRPr lang="en-US" sz="800" dirty="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600" dirty="0">
                <a:effectLst/>
                <a:ea typeface="Calibri" panose="020F0502020204030204" pitchFamily="34" charset="0"/>
              </a:rPr>
              <a:t>Using moisture meters to daily monitor greens, tees, and fairways so we can irrigate accordingly.</a:t>
            </a:r>
          </a:p>
          <a:p>
            <a:pPr marR="0">
              <a:spcBef>
                <a:spcPts val="0"/>
              </a:spcBef>
              <a:spcAft>
                <a:spcPts val="0"/>
              </a:spcAft>
            </a:pPr>
            <a:endParaRPr lang="en-US" sz="1600" dirty="0">
              <a:effectLst/>
              <a:latin typeface="Calibri" panose="020F0502020204030204" pitchFamily="34" charset="0"/>
              <a:ea typeface="Calibri" panose="020F0502020204030204" pitchFamily="34" charset="0"/>
            </a:endParaRPr>
          </a:p>
        </p:txBody>
      </p:sp>
      <p:pic>
        <p:nvPicPr>
          <p:cNvPr id="5" name="Picture 4" descr="A picture containing outdoor, field, grass, lawn&#10;&#10;Description automatically generated">
            <a:extLst>
              <a:ext uri="{FF2B5EF4-FFF2-40B4-BE49-F238E27FC236}">
                <a16:creationId xmlns:a16="http://schemas.microsoft.com/office/drawing/2014/main" id="{125975D1-1337-D746-F8AA-47E0A7B622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0208" y="1950097"/>
            <a:ext cx="3091621" cy="4122161"/>
          </a:xfrm>
          <a:prstGeom prst="rect">
            <a:avLst/>
          </a:prstGeom>
        </p:spPr>
      </p:pic>
      <p:sp>
        <p:nvSpPr>
          <p:cNvPr id="6" name="TextBox 5">
            <a:extLst>
              <a:ext uri="{FF2B5EF4-FFF2-40B4-BE49-F238E27FC236}">
                <a16:creationId xmlns:a16="http://schemas.microsoft.com/office/drawing/2014/main" id="{5975F3ED-22F7-5A88-269F-B55A8DCAB79B}"/>
              </a:ext>
            </a:extLst>
          </p:cNvPr>
          <p:cNvSpPr txBox="1"/>
          <p:nvPr/>
        </p:nvSpPr>
        <p:spPr>
          <a:xfrm>
            <a:off x="5530209" y="6141507"/>
            <a:ext cx="3172409" cy="338554"/>
          </a:xfrm>
          <a:prstGeom prst="rect">
            <a:avLst/>
          </a:prstGeom>
          <a:noFill/>
        </p:spPr>
        <p:txBody>
          <a:bodyPr wrap="square" rtlCol="0">
            <a:spAutoFit/>
          </a:bodyPr>
          <a:lstStyle/>
          <a:p>
            <a:pPr algn="ctr"/>
            <a:r>
              <a:rPr lang="en-US" sz="1600" dirty="0"/>
              <a:t>Verticutting</a:t>
            </a:r>
          </a:p>
        </p:txBody>
      </p:sp>
    </p:spTree>
    <p:extLst>
      <p:ext uri="{BB962C8B-B14F-4D97-AF65-F5344CB8AC3E}">
        <p14:creationId xmlns:p14="http://schemas.microsoft.com/office/powerpoint/2010/main" val="405669642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433773" y="328863"/>
            <a:ext cx="8061749" cy="970450"/>
          </a:xfrm>
        </p:spPr>
        <p:txBody>
          <a:bodyPr/>
          <a:lstStyle/>
          <a:p>
            <a:r>
              <a:rPr lang="en-US" dirty="0"/>
              <a:t>Capital Items</a:t>
            </a:r>
          </a:p>
        </p:txBody>
      </p:sp>
      <p:sp>
        <p:nvSpPr>
          <p:cNvPr id="7" name="TextBox 6">
            <a:extLst>
              <a:ext uri="{FF2B5EF4-FFF2-40B4-BE49-F238E27FC236}">
                <a16:creationId xmlns:a16="http://schemas.microsoft.com/office/drawing/2014/main" id="{B33DA8D3-97E9-493C-A90A-CBC00E6300BC}"/>
              </a:ext>
            </a:extLst>
          </p:cNvPr>
          <p:cNvSpPr txBox="1"/>
          <p:nvPr/>
        </p:nvSpPr>
        <p:spPr>
          <a:xfrm>
            <a:off x="494472" y="2185988"/>
            <a:ext cx="7940352" cy="4224824"/>
          </a:xfrm>
          <a:prstGeom prst="rect">
            <a:avLst/>
          </a:prstGeom>
          <a:effectLst/>
        </p:spPr>
        <p:txBody>
          <a:bodyPr vert="horz" lIns="91440" tIns="45720" rIns="91440" bIns="45720" rtlCol="0" anchor="ctr">
            <a:normAutofit/>
          </a:bodyPr>
          <a:lstStyle/>
          <a:p>
            <a:pPr marR="0" lvl="0" defTabSz="457200" rtl="0" eaLnBrk="1" fontAlgn="auto" latinLnBrk="0" hangingPunct="1">
              <a:lnSpc>
                <a:spcPct val="90000"/>
              </a:lnSpc>
              <a:spcBef>
                <a:spcPct val="20000"/>
              </a:spcBef>
              <a:spcAft>
                <a:spcPts val="600"/>
              </a:spcAft>
              <a:buClrTx/>
              <a:buSzTx/>
              <a:tabLst/>
              <a:defRPr/>
            </a:pPr>
            <a:endParaRPr kumimoji="0" lang="en-US" sz="1800" b="0"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53D5FFD3-54A5-893E-6AB4-F0021AC5BCEC}"/>
              </a:ext>
            </a:extLst>
          </p:cNvPr>
          <p:cNvSpPr txBox="1"/>
          <p:nvPr/>
        </p:nvSpPr>
        <p:spPr>
          <a:xfrm>
            <a:off x="189764" y="2301378"/>
            <a:ext cx="6271996" cy="769441"/>
          </a:xfrm>
          <a:prstGeom prst="rect">
            <a:avLst/>
          </a:prstGeom>
          <a:noFill/>
        </p:spPr>
        <p:txBody>
          <a:bodyPr wrap="square" rtlCol="0">
            <a:spAutoFit/>
          </a:bodyPr>
          <a:lstStyle/>
          <a:p>
            <a:pPr marL="0" marR="0">
              <a:spcBef>
                <a:spcPts val="0"/>
              </a:spcBef>
              <a:spcAft>
                <a:spcPts val="0"/>
              </a:spcAft>
            </a:pPr>
            <a:r>
              <a:rPr lang="en-US" sz="2200" dirty="0">
                <a:effectLst/>
                <a:latin typeface="Calibri" panose="020F0502020204030204" pitchFamily="34" charset="0"/>
                <a:ea typeface="Calibri" panose="020F0502020204030204" pitchFamily="34" charset="0"/>
              </a:rPr>
              <a:t> </a:t>
            </a:r>
            <a:r>
              <a:rPr lang="en-US" sz="2200" dirty="0">
                <a:ea typeface="Calibri" panose="020F0502020204030204" pitchFamily="34" charset="0"/>
              </a:rPr>
              <a:t>Proposed FY2024-2025 Capital Initiatives</a:t>
            </a:r>
          </a:p>
          <a:p>
            <a:pPr marL="0" marR="0">
              <a:spcBef>
                <a:spcPts val="0"/>
              </a:spcBef>
              <a:spcAft>
                <a:spcPts val="0"/>
              </a:spcAft>
            </a:pPr>
            <a:endParaRPr lang="en-US" sz="22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A69855EB-D1A6-3436-C210-2DF0CEED08A3}"/>
              </a:ext>
            </a:extLst>
          </p:cNvPr>
          <p:cNvSpPr txBox="1"/>
          <p:nvPr/>
        </p:nvSpPr>
        <p:spPr>
          <a:xfrm>
            <a:off x="335902" y="2894156"/>
            <a:ext cx="4460033" cy="3139321"/>
          </a:xfrm>
          <a:prstGeom prst="rect">
            <a:avLst/>
          </a:prstGeom>
          <a:noFill/>
        </p:spPr>
        <p:txBody>
          <a:bodyPr wrap="square" rtlCol="0">
            <a:spAutoFit/>
          </a:bodyPr>
          <a:lstStyle/>
          <a:p>
            <a:pPr marL="285750" indent="-285750">
              <a:buFont typeface="Arial" panose="020B0604020202020204" pitchFamily="34" charset="0"/>
              <a:buChar char="•"/>
            </a:pPr>
            <a:r>
              <a:rPr lang="en-US" dirty="0"/>
              <a:t>Bainbridge Park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Boat Slip Toll Booths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Firehouse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Irrigation System</a:t>
            </a:r>
          </a:p>
          <a:p>
            <a:endParaRPr lang="en-US" dirty="0"/>
          </a:p>
          <a:p>
            <a:pPr marL="285750" indent="-285750">
              <a:buFont typeface="Arial" panose="020B0604020202020204" pitchFamily="34" charset="0"/>
              <a:buChar char="•"/>
            </a:pPr>
            <a:r>
              <a:rPr lang="en-US" dirty="0"/>
              <a:t>Racquet Building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Pavilion for Veteran’s Memorial Park</a:t>
            </a:r>
          </a:p>
        </p:txBody>
      </p:sp>
      <p:sp>
        <p:nvSpPr>
          <p:cNvPr id="4" name="TextBox 3">
            <a:extLst>
              <a:ext uri="{FF2B5EF4-FFF2-40B4-BE49-F238E27FC236}">
                <a16:creationId xmlns:a16="http://schemas.microsoft.com/office/drawing/2014/main" id="{49A7266D-A6D4-887E-3F55-19F48CE8C97E}"/>
              </a:ext>
            </a:extLst>
          </p:cNvPr>
          <p:cNvSpPr txBox="1"/>
          <p:nvPr/>
        </p:nvSpPr>
        <p:spPr>
          <a:xfrm>
            <a:off x="4023360" y="6226146"/>
            <a:ext cx="4570034" cy="369332"/>
          </a:xfrm>
          <a:prstGeom prst="rect">
            <a:avLst/>
          </a:prstGeom>
          <a:noFill/>
        </p:spPr>
        <p:txBody>
          <a:bodyPr wrap="square" rtlCol="0">
            <a:spAutoFit/>
          </a:bodyPr>
          <a:lstStyle/>
          <a:p>
            <a:pPr marL="285750" indent="-285750" algn="r">
              <a:buFont typeface="Wingdings" panose="05000000000000000000" pitchFamily="2" charset="2"/>
              <a:buChar char="v"/>
            </a:pPr>
            <a:r>
              <a:rPr lang="en-US" i="1" dirty="0"/>
              <a:t>See Addendum for Additional Detail</a:t>
            </a:r>
          </a:p>
        </p:txBody>
      </p:sp>
    </p:spTree>
    <p:extLst>
      <p:ext uri="{BB962C8B-B14F-4D97-AF65-F5344CB8AC3E}">
        <p14:creationId xmlns:p14="http://schemas.microsoft.com/office/powerpoint/2010/main" val="280125231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606438" y="0"/>
            <a:ext cx="8061749" cy="1362268"/>
          </a:xfrm>
        </p:spPr>
        <p:txBody>
          <a:bodyPr/>
          <a:lstStyle/>
          <a:p>
            <a:pPr algn="ct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dirty="0"/>
              <a:t>Bainbridge Park</a:t>
            </a:r>
          </a:p>
        </p:txBody>
      </p:sp>
      <p:sp>
        <p:nvSpPr>
          <p:cNvPr id="7" name="TextBox 6">
            <a:extLst>
              <a:ext uri="{FF2B5EF4-FFF2-40B4-BE49-F238E27FC236}">
                <a16:creationId xmlns:a16="http://schemas.microsoft.com/office/drawing/2014/main" id="{B33DA8D3-97E9-493C-A90A-CBC00E6300BC}"/>
              </a:ext>
            </a:extLst>
          </p:cNvPr>
          <p:cNvSpPr txBox="1"/>
          <p:nvPr/>
        </p:nvSpPr>
        <p:spPr>
          <a:xfrm>
            <a:off x="363893" y="2185988"/>
            <a:ext cx="8546841" cy="4224824"/>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90000"/>
              </a:lnSpc>
              <a:spcBef>
                <a:spcPct val="2000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8A2FFBFB-A59A-81E2-B705-EE50DB8C2AC5}"/>
              </a:ext>
            </a:extLst>
          </p:cNvPr>
          <p:cNvSpPr txBox="1"/>
          <p:nvPr/>
        </p:nvSpPr>
        <p:spPr>
          <a:xfrm>
            <a:off x="363893" y="2485624"/>
            <a:ext cx="7884267" cy="3416320"/>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cs typeface="Times New Roman" panose="02020603050405020304" pitchFamily="18" charset="0"/>
              </a:rPr>
              <a:t>I have formed a work group for replacement of the Bainbridge Park Playground.  In addition, converting it to an ADA compliant playground.</a:t>
            </a:r>
          </a:p>
          <a:p>
            <a:pPr marR="0" lvl="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cs typeface="Times New Roman" panose="02020603050405020304" pitchFamily="18" charset="0"/>
              </a:rPr>
              <a:t>We have begun discussions for </a:t>
            </a:r>
            <a:r>
              <a:rPr lang="en-US" dirty="0">
                <a:latin typeface="Calibri" panose="020F0502020204030204" pitchFamily="34" charset="0"/>
                <a:ea typeface="Times New Roman" panose="02020603050405020304" pitchFamily="18" charset="0"/>
                <a:cs typeface="Times New Roman" panose="02020603050405020304" pitchFamily="18" charset="0"/>
              </a:rPr>
              <a:t>pre-planning with two c</a:t>
            </a:r>
            <a:r>
              <a:rPr lang="en-US" dirty="0">
                <a:effectLst/>
                <a:latin typeface="Calibri" panose="020F0502020204030204" pitchFamily="34" charset="0"/>
                <a:ea typeface="Times New Roman" panose="02020603050405020304" pitchFamily="18" charset="0"/>
                <a:cs typeface="Times New Roman" panose="02020603050405020304" pitchFamily="18" charset="0"/>
              </a:rPr>
              <a:t>ompanies. </a:t>
            </a:r>
          </a:p>
          <a:p>
            <a:pPr marR="0" lvl="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dirty="0">
                <a:effectLst/>
                <a:latin typeface="Calibri" panose="020F0502020204030204" pitchFamily="34" charset="0"/>
                <a:ea typeface="Times New Roman" panose="02020603050405020304" pitchFamily="18" charset="0"/>
              </a:rPr>
              <a:t>Apparently, Gametime presented plans to the Recreation and Parks Committee last year</a:t>
            </a:r>
          </a:p>
          <a:p>
            <a:pPr marR="0" lvl="1">
              <a:spcBef>
                <a:spcPts val="0"/>
              </a:spcBef>
              <a:spcAft>
                <a:spcPts val="0"/>
              </a:spcAft>
            </a:pP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cs typeface="Times New Roman" panose="02020603050405020304" pitchFamily="18" charset="0"/>
              </a:rPr>
              <a:t>As with all projects of this nature, we will be looking into grants to help with funding.</a:t>
            </a:r>
          </a:p>
          <a:p>
            <a:pPr marL="342900" marR="0" lvl="0" indent="-342900">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An ADA Survey was sent out on Thursday, June 15</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baseline="30000" dirty="0">
                <a:latin typeface="Calibri" panose="020F0502020204030204" pitchFamily="34" charset="0"/>
                <a:ea typeface="Calibri" panose="020F0502020204030204" pitchFamily="34" charset="0"/>
                <a:cs typeface="Times New Roman" panose="02020603050405020304" pitchFamily="18" charset="0"/>
              </a:rPr>
              <a:t>.</a:t>
            </a:r>
            <a:r>
              <a:rPr lang="en-US"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92967843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727587" y="270807"/>
            <a:ext cx="8061749" cy="1492679"/>
          </a:xfrm>
        </p:spPr>
        <p:txBody>
          <a:bodyPr/>
          <a:lstStyle/>
          <a:p>
            <a:pPr algn="ctr"/>
            <a:r>
              <a:rPr lang="en-US" dirty="0"/>
              <a:t>Racquet Center</a:t>
            </a:r>
            <a:br>
              <a:rPr lang="en-US" dirty="0"/>
            </a:br>
            <a:r>
              <a:rPr lang="en-US" dirty="0"/>
              <a:t>Events</a:t>
            </a:r>
          </a:p>
        </p:txBody>
      </p:sp>
      <p:sp>
        <p:nvSpPr>
          <p:cNvPr id="7" name="TextBox 6">
            <a:extLst>
              <a:ext uri="{FF2B5EF4-FFF2-40B4-BE49-F238E27FC236}">
                <a16:creationId xmlns:a16="http://schemas.microsoft.com/office/drawing/2014/main" id="{B33DA8D3-97E9-493C-A90A-CBC00E6300BC}"/>
              </a:ext>
            </a:extLst>
          </p:cNvPr>
          <p:cNvSpPr txBox="1"/>
          <p:nvPr/>
        </p:nvSpPr>
        <p:spPr>
          <a:xfrm>
            <a:off x="363893" y="2185988"/>
            <a:ext cx="8546841" cy="4224824"/>
          </a:xfrm>
          <a:prstGeom prst="rect">
            <a:avLst/>
          </a:prstGeom>
          <a:effectLst/>
        </p:spPr>
        <p:txBody>
          <a:bodyPr vert="horz" lIns="91440" tIns="45720" rIns="91440" bIns="45720" rtlCol="0" anchor="ctr">
            <a:normAutofit/>
          </a:bodyPr>
          <a:lstStyle/>
          <a:p>
            <a:pPr marR="0" lvl="0" defTabSz="457200" rtl="0" eaLnBrk="1" fontAlgn="auto" latinLnBrk="0" hangingPunct="1">
              <a:lnSpc>
                <a:spcPct val="90000"/>
              </a:lnSpc>
              <a:spcBef>
                <a:spcPct val="20000"/>
              </a:spcBef>
              <a:spcAft>
                <a:spcPts val="600"/>
              </a:spcAft>
              <a:buClrTx/>
              <a:buSzTx/>
              <a:tabLst/>
              <a:defRPr/>
            </a:pPr>
            <a:endParaRPr kumimoji="0" lang="en-US" sz="1800" b="0"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371D6640-E926-3FE5-47D4-6D66A54E8675}"/>
              </a:ext>
            </a:extLst>
          </p:cNvPr>
          <p:cNvSpPr txBox="1"/>
          <p:nvPr/>
        </p:nvSpPr>
        <p:spPr>
          <a:xfrm>
            <a:off x="792901" y="2316616"/>
            <a:ext cx="4945224" cy="4154984"/>
          </a:xfrm>
          <a:prstGeom prst="rect">
            <a:avLst/>
          </a:prstGeom>
          <a:noFill/>
        </p:spPr>
        <p:txBody>
          <a:bodyPr wrap="square" rtlCol="0">
            <a:spAutoFit/>
          </a:bodyPr>
          <a:lstStyle/>
          <a:p>
            <a:r>
              <a:rPr lang="en-US" sz="2200" dirty="0"/>
              <a:t>Open House</a:t>
            </a:r>
          </a:p>
          <a:p>
            <a:pPr marL="285750" indent="-285750">
              <a:buFont typeface="Arial" panose="020B0604020202020204" pitchFamily="34" charset="0"/>
              <a:buChar char="•"/>
            </a:pPr>
            <a:r>
              <a:rPr lang="en-US" sz="2000" dirty="0"/>
              <a:t>Held Saturday, May 27, 2023</a:t>
            </a:r>
          </a:p>
          <a:p>
            <a:endParaRPr lang="en-US" sz="2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Platform Clinics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Saturdays in June at 9:30am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Tim Johnson is hosting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US" sz="220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Davis Cup/Tennis Event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June 10</a:t>
            </a:r>
            <a:r>
              <a:rPr kumimoji="0" lang="en-US" sz="2000" b="0" i="0" u="none" strike="noStrike" kern="1200" cap="none" spc="0" normalizeH="0" baseline="30000" noProof="0" dirty="0">
                <a:ln>
                  <a:noFill/>
                </a:ln>
                <a:solidFill>
                  <a:prstClr val="black"/>
                </a:solidFill>
                <a:effectLst/>
                <a:uLnTx/>
                <a:uFillTx/>
                <a:latin typeface="Century Gothic" panose="020B0502020202020204"/>
                <a:ea typeface="Calibri" panose="020F0502020204030204" pitchFamily="34" charset="0"/>
                <a:cs typeface="+mn-cs"/>
              </a:rPr>
              <a:t>th</a:t>
            </a:r>
            <a:r>
              <a:rPr kumimoji="0" lang="en-US" sz="20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“Pickle Bowl”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June 23</a:t>
            </a:r>
            <a:r>
              <a:rPr kumimoji="0" lang="en-US" sz="2000" b="0" i="0" u="none" strike="noStrike" kern="1200" cap="none" spc="0" normalizeH="0" baseline="30000" noProof="0" dirty="0">
                <a:ln>
                  <a:noFill/>
                </a:ln>
                <a:solidFill>
                  <a:prstClr val="black"/>
                </a:solidFill>
                <a:effectLst/>
                <a:uLnTx/>
                <a:uFillTx/>
                <a:latin typeface="Century Gothic" panose="020B0502020202020204"/>
                <a:ea typeface="Calibri" panose="020F0502020204030204" pitchFamily="34" charset="0"/>
                <a:cs typeface="+mn-cs"/>
              </a:rPr>
              <a:t>rd</a:t>
            </a:r>
            <a:r>
              <a:rPr kumimoji="0" lang="en-US" sz="20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 </a:t>
            </a:r>
            <a:endParaRPr lang="en-US" sz="2000" dirty="0"/>
          </a:p>
        </p:txBody>
      </p:sp>
      <p:sp>
        <p:nvSpPr>
          <p:cNvPr id="5" name="TextBox 4">
            <a:extLst>
              <a:ext uri="{FF2B5EF4-FFF2-40B4-BE49-F238E27FC236}">
                <a16:creationId xmlns:a16="http://schemas.microsoft.com/office/drawing/2014/main" id="{B4528454-6B3B-7CAC-8522-694743D164BD}"/>
              </a:ext>
            </a:extLst>
          </p:cNvPr>
          <p:cNvSpPr txBox="1"/>
          <p:nvPr/>
        </p:nvSpPr>
        <p:spPr>
          <a:xfrm>
            <a:off x="5001208" y="5943600"/>
            <a:ext cx="3788128" cy="369332"/>
          </a:xfrm>
          <a:prstGeom prst="rect">
            <a:avLst/>
          </a:prstGeom>
          <a:noFill/>
        </p:spPr>
        <p:txBody>
          <a:bodyPr wrap="square" rtlCol="0">
            <a:spAutoFit/>
          </a:bodyPr>
          <a:lstStyle/>
          <a:p>
            <a:pPr marL="285750" indent="-285750" algn="r">
              <a:buFont typeface="Wingdings" panose="05000000000000000000" pitchFamily="2" charset="2"/>
              <a:buChar char="v"/>
            </a:pPr>
            <a:r>
              <a:rPr lang="en-US" i="1" dirty="0"/>
              <a:t>See Addendum for details</a:t>
            </a:r>
          </a:p>
        </p:txBody>
      </p:sp>
      <p:pic>
        <p:nvPicPr>
          <p:cNvPr id="6" name="Picture 5" descr="A sign on a grass field&#10;&#10;Description automatically generated with low confidence">
            <a:extLst>
              <a:ext uri="{FF2B5EF4-FFF2-40B4-BE49-F238E27FC236}">
                <a16:creationId xmlns:a16="http://schemas.microsoft.com/office/drawing/2014/main" id="{1D670ADC-3072-3B09-98CC-B5FAD0688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403" y="2185988"/>
            <a:ext cx="4101737" cy="30763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541063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410498" y="-52095"/>
            <a:ext cx="8061749" cy="1819468"/>
          </a:xfrm>
        </p:spPr>
        <p:txBody>
          <a:bodyPr/>
          <a:lstStyle/>
          <a:p>
            <a:pPr algn="ct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dirty="0"/>
              <a:t>Recreation and Parks</a:t>
            </a:r>
            <a:br>
              <a:rPr lang="en-US" dirty="0"/>
            </a:br>
            <a:endParaRPr lang="en-US" dirty="0"/>
          </a:p>
        </p:txBody>
      </p:sp>
      <p:sp>
        <p:nvSpPr>
          <p:cNvPr id="7" name="TextBox 6">
            <a:extLst>
              <a:ext uri="{FF2B5EF4-FFF2-40B4-BE49-F238E27FC236}">
                <a16:creationId xmlns:a16="http://schemas.microsoft.com/office/drawing/2014/main" id="{B33DA8D3-97E9-493C-A90A-CBC00E6300BC}"/>
              </a:ext>
            </a:extLst>
          </p:cNvPr>
          <p:cNvSpPr txBox="1"/>
          <p:nvPr/>
        </p:nvSpPr>
        <p:spPr>
          <a:xfrm>
            <a:off x="363893" y="2179282"/>
            <a:ext cx="3585099" cy="3521722"/>
          </a:xfrm>
          <a:prstGeom prst="rect">
            <a:avLst/>
          </a:prstGeom>
          <a:effectLst/>
        </p:spPr>
        <p:txBody>
          <a:bodyPr vert="horz" lIns="91440" tIns="45720" rIns="91440" bIns="45720" rtlCol="0" anchor="ctr">
            <a:normAutofit/>
          </a:bodyPr>
          <a:lstStyle/>
          <a:p>
            <a:pPr marR="0" lvl="0" defTabSz="457200" rtl="0" eaLnBrk="1" fontAlgn="auto" latinLnBrk="0" hangingPunct="1">
              <a:lnSpc>
                <a:spcPct val="90000"/>
              </a:lnSpc>
              <a:spcBef>
                <a:spcPct val="20000"/>
              </a:spcBef>
              <a:spcAft>
                <a:spcPts val="600"/>
              </a:spcAft>
              <a:buClrTx/>
              <a:buSzTx/>
              <a:tabLst/>
              <a:defRPr/>
            </a:pPr>
            <a:endParaRPr kumimoji="0" lang="en-US" sz="1800" b="0"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8A2FFBFB-A59A-81E2-B705-EE50DB8C2AC5}"/>
              </a:ext>
            </a:extLst>
          </p:cNvPr>
          <p:cNvSpPr txBox="1"/>
          <p:nvPr/>
        </p:nvSpPr>
        <p:spPr>
          <a:xfrm>
            <a:off x="272729" y="2272589"/>
            <a:ext cx="3797558" cy="3200876"/>
          </a:xfrm>
          <a:prstGeom prst="rect">
            <a:avLst/>
          </a:prstGeom>
          <a:noFill/>
        </p:spPr>
        <p:txBody>
          <a:bodyPr wrap="square">
            <a:spAutoFit/>
          </a:bodyPr>
          <a:lstStyle/>
          <a:p>
            <a:pPr marL="0" marR="0">
              <a:spcBef>
                <a:spcPts val="0"/>
              </a:spcBef>
              <a:spcAft>
                <a:spcPts val="0"/>
              </a:spcAft>
            </a:pPr>
            <a:r>
              <a:rPr lang="en-US" sz="2200" dirty="0">
                <a:effectLst/>
                <a:ea typeface="Calibri" panose="020F0502020204030204" pitchFamily="34" charset="0"/>
              </a:rPr>
              <a:t>Veterans Memorial </a:t>
            </a:r>
          </a:p>
          <a:p>
            <a:pPr marL="0" marR="0">
              <a:spcBef>
                <a:spcPts val="0"/>
              </a:spcBef>
              <a:spcAft>
                <a:spcPts val="0"/>
              </a:spcAft>
            </a:pPr>
            <a:endParaRPr lang="en-US" sz="800" dirty="0">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000" i="1" dirty="0">
                <a:effectLst/>
                <a:ea typeface="Calibri" panose="020F0502020204030204" pitchFamily="34" charset="0"/>
              </a:rPr>
              <a:t>Events Held</a:t>
            </a:r>
          </a:p>
          <a:p>
            <a:pPr marL="285750" marR="0" indent="-285750">
              <a:spcBef>
                <a:spcPts val="0"/>
              </a:spcBef>
              <a:spcAft>
                <a:spcPts val="0"/>
              </a:spcAft>
              <a:buFont typeface="Arial" panose="020B0604020202020204" pitchFamily="34" charset="0"/>
              <a:buChar char="•"/>
            </a:pPr>
            <a:endParaRPr lang="en-US" sz="800" dirty="0">
              <a:effectLst/>
              <a:ea typeface="Calibri" panose="020F0502020204030204" pitchFamily="34" charset="0"/>
            </a:endParaRPr>
          </a:p>
          <a:p>
            <a:pPr marL="742950" lvl="1" indent="-285750">
              <a:buFont typeface="Wingdings" panose="05000000000000000000" pitchFamily="2" charset="2"/>
              <a:buChar char="Ø"/>
            </a:pPr>
            <a:r>
              <a:rPr lang="en-US" dirty="0">
                <a:effectLst/>
                <a:ea typeface="Calibri" panose="020F0502020204030204" pitchFamily="34" charset="0"/>
              </a:rPr>
              <a:t>Field trip for 5</a:t>
            </a:r>
            <a:r>
              <a:rPr lang="en-US" baseline="30000" dirty="0">
                <a:effectLst/>
                <a:ea typeface="Calibri" panose="020F0502020204030204" pitchFamily="34" charset="0"/>
              </a:rPr>
              <a:t>th</a:t>
            </a:r>
            <a:r>
              <a:rPr lang="en-US" dirty="0">
                <a:effectLst/>
                <a:ea typeface="Calibri" panose="020F0502020204030204" pitchFamily="34" charset="0"/>
              </a:rPr>
              <a:t> Graders  </a:t>
            </a:r>
          </a:p>
          <a:p>
            <a:pPr marL="742950" lvl="1" indent="-285750">
              <a:buFont typeface="Wingdings" panose="05000000000000000000" pitchFamily="2" charset="2"/>
              <a:buChar char="Ø"/>
            </a:pPr>
            <a:r>
              <a:rPr lang="en-US" dirty="0">
                <a:effectLst/>
                <a:ea typeface="Calibri" panose="020F0502020204030204" pitchFamily="34" charset="0"/>
              </a:rPr>
              <a:t>Memorial Day Event </a:t>
            </a:r>
          </a:p>
          <a:p>
            <a:pPr marL="742950" lvl="1" indent="-285750">
              <a:buFont typeface="Wingdings" panose="05000000000000000000" pitchFamily="2" charset="2"/>
              <a:buChar char="Ø"/>
            </a:pPr>
            <a:r>
              <a:rPr lang="en-US" dirty="0">
                <a:effectLst/>
                <a:ea typeface="Calibri" panose="020F0502020204030204" pitchFamily="34" charset="0"/>
              </a:rPr>
              <a:t>Kiwanis Car Show </a:t>
            </a:r>
          </a:p>
          <a:p>
            <a:pPr marL="742950" lvl="1" indent="-285750">
              <a:buFont typeface="Wingdings" panose="05000000000000000000" pitchFamily="2" charset="2"/>
              <a:buChar char="v"/>
            </a:pPr>
            <a:endParaRPr lang="en-US" sz="800" dirty="0">
              <a:ea typeface="Calibri" panose="020F0502020204030204" pitchFamily="34" charset="0"/>
            </a:endParaRPr>
          </a:p>
          <a:p>
            <a:pPr marL="342900" indent="-342900">
              <a:buFont typeface="Arial" panose="020B0604020202020204" pitchFamily="34" charset="0"/>
              <a:buChar char="•"/>
            </a:pPr>
            <a:r>
              <a:rPr lang="en-US" sz="2000" i="1" dirty="0">
                <a:effectLst/>
                <a:ea typeface="Calibri" panose="020F0502020204030204" pitchFamily="34" charset="0"/>
              </a:rPr>
              <a:t>Upcoming Events</a:t>
            </a:r>
            <a:endParaRPr lang="en-US" dirty="0">
              <a:effectLst/>
              <a:ea typeface="Calibri" panose="020F0502020204030204" pitchFamily="34" charset="0"/>
            </a:endParaRPr>
          </a:p>
          <a:p>
            <a:pPr marL="285750" indent="-285750">
              <a:buFont typeface="Arial" panose="020B0604020202020204" pitchFamily="34" charset="0"/>
              <a:buChar char="•"/>
            </a:pPr>
            <a:endParaRPr lang="en-US" sz="800" dirty="0">
              <a:ea typeface="Calibri" panose="020F0502020204030204" pitchFamily="34" charset="0"/>
            </a:endParaRPr>
          </a:p>
          <a:p>
            <a:pPr marL="742950" lvl="1" indent="-285750">
              <a:buFont typeface="Wingdings" panose="05000000000000000000" pitchFamily="2" charset="2"/>
              <a:buChar char="Ø"/>
            </a:pPr>
            <a:r>
              <a:rPr lang="en-US" dirty="0">
                <a:effectLst/>
                <a:ea typeface="Calibri" panose="020F0502020204030204" pitchFamily="34" charset="0"/>
              </a:rPr>
              <a:t>Summer Camp</a:t>
            </a:r>
          </a:p>
          <a:p>
            <a:pPr marL="742950" lvl="1" indent="-285750">
              <a:buFont typeface="Wingdings" panose="05000000000000000000" pitchFamily="2" charset="2"/>
              <a:buChar char="Ø"/>
            </a:pPr>
            <a:r>
              <a:rPr lang="en-US" dirty="0">
                <a:effectLst/>
                <a:ea typeface="Calibri" panose="020F0502020204030204" pitchFamily="34" charset="0"/>
              </a:rPr>
              <a:t>Concert Schedule</a:t>
            </a:r>
          </a:p>
          <a:p>
            <a:pPr marL="742950" lvl="1" indent="-285750">
              <a:buFont typeface="Wingdings" panose="05000000000000000000" pitchFamily="2" charset="2"/>
              <a:buChar char="Ø"/>
            </a:pPr>
            <a:r>
              <a:rPr lang="en-US" dirty="0">
                <a:effectLst/>
                <a:latin typeface="Calibri" panose="020F0502020204030204" pitchFamily="34" charset="0"/>
                <a:ea typeface="Calibri" panose="020F0502020204030204" pitchFamily="34" charset="0"/>
              </a:rPr>
              <a:t> </a:t>
            </a:r>
            <a:r>
              <a:rPr lang="en-US" dirty="0">
                <a:effectLst/>
                <a:ea typeface="Calibri" panose="020F0502020204030204" pitchFamily="34" charset="0"/>
              </a:rPr>
              <a:t>Family Fun Night</a:t>
            </a:r>
          </a:p>
        </p:txBody>
      </p:sp>
      <p:pic>
        <p:nvPicPr>
          <p:cNvPr id="5" name="Picture 4" descr="A person standing in a line with a group of people&#10;&#10;Description automatically generated with low confidence">
            <a:extLst>
              <a:ext uri="{FF2B5EF4-FFF2-40B4-BE49-F238E27FC236}">
                <a16:creationId xmlns:a16="http://schemas.microsoft.com/office/drawing/2014/main" id="{739075F4-3917-B9FA-4B96-4B95ED1AFA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5009" y="2055618"/>
            <a:ext cx="3445329" cy="2296886"/>
          </a:xfrm>
          <a:prstGeom prst="rect">
            <a:avLst/>
          </a:prstGeom>
        </p:spPr>
      </p:pic>
      <p:pic>
        <p:nvPicPr>
          <p:cNvPr id="10" name="Picture 9" descr="A group of people marching in a parade&#10;&#10;Description automatically generated with medium confidence">
            <a:extLst>
              <a:ext uri="{FF2B5EF4-FFF2-40B4-BE49-F238E27FC236}">
                <a16:creationId xmlns:a16="http://schemas.microsoft.com/office/drawing/2014/main" id="{434CDA0B-4B3A-31E3-8E3F-9F7566B72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008" y="4401023"/>
            <a:ext cx="3445329" cy="2298034"/>
          </a:xfrm>
          <a:prstGeom prst="rect">
            <a:avLst/>
          </a:prstGeom>
        </p:spPr>
      </p:pic>
      <p:sp>
        <p:nvSpPr>
          <p:cNvPr id="2" name="TextBox 1">
            <a:extLst>
              <a:ext uri="{FF2B5EF4-FFF2-40B4-BE49-F238E27FC236}">
                <a16:creationId xmlns:a16="http://schemas.microsoft.com/office/drawing/2014/main" id="{5BDA9134-0F6D-D80B-8E70-753A6F433F71}"/>
              </a:ext>
            </a:extLst>
          </p:cNvPr>
          <p:cNvSpPr txBox="1"/>
          <p:nvPr/>
        </p:nvSpPr>
        <p:spPr>
          <a:xfrm>
            <a:off x="363893" y="6112913"/>
            <a:ext cx="4404098" cy="369332"/>
          </a:xfrm>
          <a:prstGeom prst="rect">
            <a:avLst/>
          </a:prstGeom>
          <a:noFill/>
        </p:spPr>
        <p:txBody>
          <a:bodyPr wrap="square" rtlCol="0">
            <a:spAutoFit/>
          </a:bodyPr>
          <a:lstStyle/>
          <a:p>
            <a:pPr marL="285750" indent="-285750" algn="r">
              <a:buFont typeface="Wingdings" panose="05000000000000000000" pitchFamily="2" charset="2"/>
              <a:buChar char="v"/>
            </a:pPr>
            <a:r>
              <a:rPr lang="en-US" i="1" dirty="0"/>
              <a:t>See Addendum for Details</a:t>
            </a:r>
          </a:p>
        </p:txBody>
      </p:sp>
    </p:spTree>
    <p:extLst>
      <p:ext uri="{BB962C8B-B14F-4D97-AF65-F5344CB8AC3E}">
        <p14:creationId xmlns:p14="http://schemas.microsoft.com/office/powerpoint/2010/main" val="54846698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652942" y="345233"/>
            <a:ext cx="8061749" cy="989046"/>
          </a:xfrm>
        </p:spPr>
        <p:txBody>
          <a:bodyPr/>
          <a:lstStyle/>
          <a:p>
            <a:pPr algn="ct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dirty="0"/>
              <a:t>Rules Reminder</a:t>
            </a:r>
          </a:p>
        </p:txBody>
      </p:sp>
      <p:sp>
        <p:nvSpPr>
          <p:cNvPr id="7" name="TextBox 6">
            <a:extLst>
              <a:ext uri="{FF2B5EF4-FFF2-40B4-BE49-F238E27FC236}">
                <a16:creationId xmlns:a16="http://schemas.microsoft.com/office/drawing/2014/main" id="{B33DA8D3-97E9-493C-A90A-CBC00E6300BC}"/>
              </a:ext>
            </a:extLst>
          </p:cNvPr>
          <p:cNvSpPr txBox="1"/>
          <p:nvPr/>
        </p:nvSpPr>
        <p:spPr>
          <a:xfrm>
            <a:off x="363893" y="2185988"/>
            <a:ext cx="8546841" cy="4224824"/>
          </a:xfrm>
          <a:prstGeom prst="rect">
            <a:avLst/>
          </a:prstGeom>
          <a:effectLst/>
        </p:spPr>
        <p:txBody>
          <a:bodyPr vert="horz" lIns="91440" tIns="45720" rIns="91440" bIns="45720" rtlCol="0" anchor="ctr">
            <a:normAutofit/>
          </a:bodyPr>
          <a:lstStyle/>
          <a:p>
            <a:pPr marR="0" lvl="0" defTabSz="457200" rtl="0" eaLnBrk="1" fontAlgn="auto" latinLnBrk="0" hangingPunct="1">
              <a:lnSpc>
                <a:spcPct val="90000"/>
              </a:lnSpc>
              <a:spcBef>
                <a:spcPct val="20000"/>
              </a:spcBef>
              <a:spcAft>
                <a:spcPts val="600"/>
              </a:spcAft>
              <a:buClrTx/>
              <a:buSzTx/>
              <a:tabLst/>
              <a:defRPr/>
            </a:pPr>
            <a:endParaRPr kumimoji="0" lang="en-US" sz="1800" b="0"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8A2FFBFB-A59A-81E2-B705-EE50DB8C2AC5}"/>
              </a:ext>
            </a:extLst>
          </p:cNvPr>
          <p:cNvSpPr txBox="1"/>
          <p:nvPr/>
        </p:nvSpPr>
        <p:spPr>
          <a:xfrm>
            <a:off x="233266" y="2419254"/>
            <a:ext cx="4208107" cy="4154984"/>
          </a:xfrm>
          <a:prstGeom prst="rect">
            <a:avLst/>
          </a:prstGeom>
          <a:noFill/>
        </p:spPr>
        <p:txBody>
          <a:bodyPr wrap="square">
            <a:spAutoFit/>
          </a:bodyPr>
          <a:lstStyle/>
          <a:p>
            <a:pPr marL="285750" indent="-285750">
              <a:buFont typeface="Arial" panose="020B0604020202020204" pitchFamily="34" charset="0"/>
              <a:buChar char="•"/>
            </a:pPr>
            <a:r>
              <a:rPr lang="en-US" sz="2400" dirty="0">
                <a:effectLst/>
                <a:ea typeface="Calibri" panose="020F0502020204030204" pitchFamily="34" charset="0"/>
              </a:rPr>
              <a:t>ALL DOGS MUST BE ON A LEASH even on Ocean Pines Property – County Law</a:t>
            </a:r>
          </a:p>
          <a:p>
            <a:pPr marL="285750" indent="-285750">
              <a:buFont typeface="Arial" panose="020B0604020202020204" pitchFamily="34" charset="0"/>
              <a:buChar char="•"/>
            </a:pPr>
            <a:endParaRPr lang="en-US" sz="2400" dirty="0">
              <a:ea typeface="Calibri" panose="020F0502020204030204" pitchFamily="34" charset="0"/>
            </a:endParaRPr>
          </a:p>
          <a:p>
            <a:pPr marL="285750" indent="-285750">
              <a:buFont typeface="Arial" panose="020B0604020202020204" pitchFamily="34" charset="0"/>
              <a:buChar char="•"/>
            </a:pPr>
            <a:r>
              <a:rPr lang="en-US" sz="2400" dirty="0">
                <a:effectLst/>
                <a:ea typeface="Calibri" panose="020F0502020204030204" pitchFamily="34" charset="0"/>
              </a:rPr>
              <a:t>CURB YOUR DOG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TRASH CANS – Cans must be returned the evening trash is picked up and stored not to be seen.</a:t>
            </a:r>
          </a:p>
        </p:txBody>
      </p:sp>
      <p:pic>
        <p:nvPicPr>
          <p:cNvPr id="5" name="Picture 4" descr="A dog holding a leash in its mouth&#10;&#10;Description automatically generated with medium confidence">
            <a:extLst>
              <a:ext uri="{FF2B5EF4-FFF2-40B4-BE49-F238E27FC236}">
                <a16:creationId xmlns:a16="http://schemas.microsoft.com/office/drawing/2014/main" id="{204FF6AD-FF22-EA0C-B7DD-80E039DFE94E}"/>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988" t="7044" r="3562"/>
          <a:stretch/>
        </p:blipFill>
        <p:spPr>
          <a:xfrm>
            <a:off x="4041141" y="1991404"/>
            <a:ext cx="2500605" cy="2628028"/>
          </a:xfrm>
          <a:prstGeom prst="rect">
            <a:avLst/>
          </a:prstGeom>
        </p:spPr>
      </p:pic>
      <p:pic>
        <p:nvPicPr>
          <p:cNvPr id="6" name="Picture 5" descr="A child pushing a garbage can&#10;&#10;Description automatically generated with low confidence">
            <a:extLst>
              <a:ext uri="{FF2B5EF4-FFF2-40B4-BE49-F238E27FC236}">
                <a16:creationId xmlns:a16="http://schemas.microsoft.com/office/drawing/2014/main" id="{30CB350A-7425-97F8-CDDC-7A37937E029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866984" y="4508397"/>
            <a:ext cx="3043750" cy="22844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1" name="Group 10">
            <a:extLst>
              <a:ext uri="{FF2B5EF4-FFF2-40B4-BE49-F238E27FC236}">
                <a16:creationId xmlns:a16="http://schemas.microsoft.com/office/drawing/2014/main" id="{94EB45EE-0D9A-2132-B6DA-74FCE437395E}"/>
              </a:ext>
            </a:extLst>
          </p:cNvPr>
          <p:cNvGrpSpPr/>
          <p:nvPr/>
        </p:nvGrpSpPr>
        <p:grpSpPr>
          <a:xfrm>
            <a:off x="7326213" y="5294576"/>
            <a:ext cx="255325" cy="228303"/>
            <a:chOff x="3817991" y="2033691"/>
            <a:chExt cx="795960" cy="711720"/>
          </a:xfrm>
        </p:grpSpPr>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26BBE988-DA47-9669-2588-0352CC6DCD9A}"/>
                    </a:ext>
                  </a:extLst>
                </p14:cNvPr>
                <p14:cNvContentPartPr/>
                <p14:nvPr/>
              </p14:nvContentPartPr>
              <p14:xfrm>
                <a:off x="3817991" y="2033691"/>
                <a:ext cx="795960" cy="711720"/>
              </p14:xfrm>
            </p:contentPart>
          </mc:Choice>
          <mc:Fallback xmlns="">
            <p:pic>
              <p:nvPicPr>
                <p:cNvPr id="9" name="Ink 8">
                  <a:extLst>
                    <a:ext uri="{FF2B5EF4-FFF2-40B4-BE49-F238E27FC236}">
                      <a16:creationId xmlns:a16="http://schemas.microsoft.com/office/drawing/2014/main" id="{26BBE988-DA47-9669-2588-0352CC6DCD9A}"/>
                    </a:ext>
                  </a:extLst>
                </p:cNvPr>
                <p:cNvPicPr/>
                <p:nvPr/>
              </p:nvPicPr>
              <p:blipFill>
                <a:blip r:embed="rId7"/>
                <a:stretch>
                  <a:fillRect/>
                </a:stretch>
              </p:blipFill>
              <p:spPr>
                <a:xfrm>
                  <a:off x="3755351" y="1971051"/>
                  <a:ext cx="921600" cy="837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A4F6D588-2E4E-9420-98C0-0401B79CF630}"/>
                    </a:ext>
                  </a:extLst>
                </p14:cNvPr>
                <p14:cNvContentPartPr/>
                <p14:nvPr/>
              </p14:nvContentPartPr>
              <p14:xfrm>
                <a:off x="4198511" y="2463171"/>
                <a:ext cx="360" cy="360"/>
              </p14:xfrm>
            </p:contentPart>
          </mc:Choice>
          <mc:Fallback xmlns="">
            <p:pic>
              <p:nvPicPr>
                <p:cNvPr id="10" name="Ink 9">
                  <a:extLst>
                    <a:ext uri="{FF2B5EF4-FFF2-40B4-BE49-F238E27FC236}">
                      <a16:creationId xmlns:a16="http://schemas.microsoft.com/office/drawing/2014/main" id="{A4F6D588-2E4E-9420-98C0-0401B79CF630}"/>
                    </a:ext>
                  </a:extLst>
                </p:cNvPr>
                <p:cNvPicPr/>
                <p:nvPr/>
              </p:nvPicPr>
              <p:blipFill>
                <a:blip r:embed="rId9"/>
                <a:stretch>
                  <a:fillRect/>
                </a:stretch>
              </p:blipFill>
              <p:spPr>
                <a:xfrm>
                  <a:off x="4135871" y="2400171"/>
                  <a:ext cx="126000" cy="126000"/>
                </a:xfrm>
                <a:prstGeom prst="rect">
                  <a:avLst/>
                </a:prstGeom>
              </p:spPr>
            </p:pic>
          </mc:Fallback>
        </mc:AlternateContent>
      </p:grpSp>
      <p:pic>
        <p:nvPicPr>
          <p:cNvPr id="13" name="Picture 12" descr="A picture containing logo, font, symbol, graphics&#10;&#10;Description automatically generated">
            <a:extLst>
              <a:ext uri="{FF2B5EF4-FFF2-40B4-BE49-F238E27FC236}">
                <a16:creationId xmlns:a16="http://schemas.microsoft.com/office/drawing/2014/main" id="{57C85BA5-618D-31D4-3334-B5D49E328F2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76854">
            <a:off x="7231816" y="5250392"/>
            <a:ext cx="313714" cy="314911"/>
          </a:xfrm>
          <a:prstGeom prst="flowChartConnector">
            <a:avLst/>
          </a:prstGeom>
        </p:spPr>
      </p:pic>
    </p:spTree>
    <p:extLst>
      <p:ext uri="{BB962C8B-B14F-4D97-AF65-F5344CB8AC3E}">
        <p14:creationId xmlns:p14="http://schemas.microsoft.com/office/powerpoint/2010/main" val="305989808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p:txBody>
          <a:bodyPr>
            <a:noAutofit/>
          </a:bodyPr>
          <a:lstStyle/>
          <a:p>
            <a:pPr algn="ctr"/>
            <a:r>
              <a:rPr lang="en-US" b="1" u="sng" dirty="0">
                <a:solidFill>
                  <a:schemeClr val="bg1"/>
                </a:solidFill>
              </a:rPr>
              <a:t>CPI Violation Dashboard</a:t>
            </a:r>
            <a:br>
              <a:rPr lang="en-US" b="1" u="sng" dirty="0">
                <a:solidFill>
                  <a:schemeClr val="bg1"/>
                </a:solidFill>
              </a:rPr>
            </a:br>
            <a:r>
              <a:rPr lang="en-US" b="1" u="sng" dirty="0">
                <a:solidFill>
                  <a:schemeClr val="bg1"/>
                </a:solidFill>
              </a:rPr>
              <a:t>May</a:t>
            </a:r>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nvGraphicFramePr>
        <p:xfrm>
          <a:off x="109536" y="2461025"/>
          <a:ext cx="8847908" cy="950980"/>
        </p:xfrm>
        <a:graphic>
          <a:graphicData uri="http://schemas.openxmlformats.org/drawingml/2006/table">
            <a:tbl>
              <a:tblPr firstRow="1" bandRow="1">
                <a:tableStyleId>{5C22544A-7EE6-4342-B048-85BDC9FD1C3A}</a:tableStyleId>
              </a:tblPr>
              <a:tblGrid>
                <a:gridCol w="2307832">
                  <a:extLst>
                    <a:ext uri="{9D8B030D-6E8A-4147-A177-3AD203B41FA5}">
                      <a16:colId xmlns:a16="http://schemas.microsoft.com/office/drawing/2014/main" val="497003325"/>
                    </a:ext>
                  </a:extLst>
                </a:gridCol>
                <a:gridCol w="2307832">
                  <a:extLst>
                    <a:ext uri="{9D8B030D-6E8A-4147-A177-3AD203B41FA5}">
                      <a16:colId xmlns:a16="http://schemas.microsoft.com/office/drawing/2014/main" val="1596258838"/>
                    </a:ext>
                  </a:extLst>
                </a:gridCol>
                <a:gridCol w="2479867">
                  <a:extLst>
                    <a:ext uri="{9D8B030D-6E8A-4147-A177-3AD203B41FA5}">
                      <a16:colId xmlns:a16="http://schemas.microsoft.com/office/drawing/2014/main" val="4124166728"/>
                    </a:ext>
                  </a:extLst>
                </a:gridCol>
                <a:gridCol w="1752377">
                  <a:extLst>
                    <a:ext uri="{9D8B030D-6E8A-4147-A177-3AD203B41FA5}">
                      <a16:colId xmlns:a16="http://schemas.microsoft.com/office/drawing/2014/main" val="2169824023"/>
                    </a:ext>
                  </a:extLst>
                </a:gridCol>
              </a:tblGrid>
              <a:tr h="342019">
                <a:tc>
                  <a:txBody>
                    <a:bodyPr/>
                    <a:lstStyle/>
                    <a:p>
                      <a:pPr algn="ctr"/>
                      <a:r>
                        <a:rPr lang="en-US" sz="1600" b="0" dirty="0">
                          <a:solidFill>
                            <a:schemeClr val="bg1"/>
                          </a:solidFill>
                          <a:effectLst/>
                        </a:rPr>
                        <a:t>As of 4/30/23</a:t>
                      </a:r>
                      <a:endParaRPr lang="en-US" sz="1600" b="0" dirty="0">
                        <a:solidFill>
                          <a:schemeClr val="bg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solidFill>
                            <a:schemeClr val="bg1"/>
                          </a:solidFill>
                          <a:effectLst/>
                        </a:rPr>
                        <a:t>New Violations</a:t>
                      </a:r>
                      <a:endParaRPr lang="en-US" sz="1600" b="0" dirty="0">
                        <a:solidFill>
                          <a:schemeClr val="bg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Closed Violations</a:t>
                      </a:r>
                      <a:endParaRPr lang="en-US" sz="1600" b="0" dirty="0">
                        <a:solidFill>
                          <a:schemeClr val="bg1"/>
                        </a:solidFill>
                        <a:effectLst/>
                        <a:latin typeface="+mj-lt"/>
                        <a:ea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As of 5/31/23</a:t>
                      </a:r>
                      <a:endParaRPr lang="en-US" sz="1600" b="0" dirty="0">
                        <a:solidFill>
                          <a:schemeClr val="bg1"/>
                        </a:solidFill>
                        <a:effectLst/>
                        <a:latin typeface="+mj-lt"/>
                        <a:ea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4583703"/>
                  </a:ext>
                </a:extLst>
              </a:tr>
              <a:tr h="608961">
                <a:tc>
                  <a:txBody>
                    <a:bodyPr/>
                    <a:lstStyle/>
                    <a:p>
                      <a:pPr algn="ctr"/>
                      <a:r>
                        <a:rPr lang="en-US" sz="1600" b="0" dirty="0">
                          <a:solidFill>
                            <a:schemeClr val="bg1"/>
                          </a:solidFill>
                          <a:latin typeface="+mj-lt"/>
                        </a:rPr>
                        <a:t>142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solidFill>
                            <a:schemeClr val="bg1"/>
                          </a:solidFill>
                          <a:latin typeface="+mj-lt"/>
                        </a:rPr>
                        <a:t>73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48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167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1243918"/>
                  </a:ext>
                </a:extLst>
              </a:tr>
            </a:tbl>
          </a:graphicData>
        </a:graphic>
      </p:graphicFrame>
      <p:graphicFrame>
        <p:nvGraphicFramePr>
          <p:cNvPr id="7" name="Table 6">
            <a:extLst>
              <a:ext uri="{FF2B5EF4-FFF2-40B4-BE49-F238E27FC236}">
                <a16:creationId xmlns:a16="http://schemas.microsoft.com/office/drawing/2014/main" id="{0E3754EE-6586-4285-A2A9-8AC53E80F57D}"/>
              </a:ext>
            </a:extLst>
          </p:cNvPr>
          <p:cNvGraphicFramePr>
            <a:graphicFrameLocks noGrp="1"/>
          </p:cNvGraphicFramePr>
          <p:nvPr/>
        </p:nvGraphicFramePr>
        <p:xfrm>
          <a:off x="122598" y="3740425"/>
          <a:ext cx="8847908" cy="1165221"/>
        </p:xfrm>
        <a:graphic>
          <a:graphicData uri="http://schemas.openxmlformats.org/drawingml/2006/table">
            <a:tbl>
              <a:tblPr firstRow="1" bandRow="1">
                <a:tableStyleId>{5C22544A-7EE6-4342-B048-85BDC9FD1C3A}</a:tableStyleId>
              </a:tblPr>
              <a:tblGrid>
                <a:gridCol w="2307832">
                  <a:extLst>
                    <a:ext uri="{9D8B030D-6E8A-4147-A177-3AD203B41FA5}">
                      <a16:colId xmlns:a16="http://schemas.microsoft.com/office/drawing/2014/main" val="1297023615"/>
                    </a:ext>
                  </a:extLst>
                </a:gridCol>
                <a:gridCol w="2307832">
                  <a:extLst>
                    <a:ext uri="{9D8B030D-6E8A-4147-A177-3AD203B41FA5}">
                      <a16:colId xmlns:a16="http://schemas.microsoft.com/office/drawing/2014/main" val="2467889929"/>
                    </a:ext>
                  </a:extLst>
                </a:gridCol>
                <a:gridCol w="2479867">
                  <a:extLst>
                    <a:ext uri="{9D8B030D-6E8A-4147-A177-3AD203B41FA5}">
                      <a16:colId xmlns:a16="http://schemas.microsoft.com/office/drawing/2014/main" val="3024108081"/>
                    </a:ext>
                  </a:extLst>
                </a:gridCol>
                <a:gridCol w="1752377">
                  <a:extLst>
                    <a:ext uri="{9D8B030D-6E8A-4147-A177-3AD203B41FA5}">
                      <a16:colId xmlns:a16="http://schemas.microsoft.com/office/drawing/2014/main" val="2219323468"/>
                    </a:ext>
                  </a:extLst>
                </a:gridCol>
              </a:tblGrid>
              <a:tr h="342019">
                <a:tc>
                  <a:txBody>
                    <a:bodyPr/>
                    <a:lstStyle/>
                    <a:p>
                      <a:pPr algn="ctr"/>
                      <a:r>
                        <a:rPr lang="en-US" sz="1600" b="0" dirty="0">
                          <a:solidFill>
                            <a:schemeClr val="bg1"/>
                          </a:solidFill>
                          <a:effectLst/>
                        </a:rPr>
                        <a:t>As of 4/30/23</a:t>
                      </a:r>
                      <a:endParaRPr lang="en-US" sz="1600" b="0" dirty="0">
                        <a:solidFill>
                          <a:schemeClr val="bg1"/>
                        </a:solidFill>
                        <a:latin typeface="+mj-lt"/>
                      </a:endParaRPr>
                    </a:p>
                  </a:txBody>
                  <a:tcPr marL="68580" marR="68580" marT="34290" marB="34290"/>
                </a:tc>
                <a:tc>
                  <a:txBody>
                    <a:bodyPr/>
                    <a:lstStyle/>
                    <a:p>
                      <a:pPr algn="ctr"/>
                      <a:r>
                        <a:rPr lang="en-US" sz="1600" b="0" dirty="0">
                          <a:solidFill>
                            <a:schemeClr val="bg1"/>
                          </a:solidFill>
                          <a:effectLst/>
                        </a:rPr>
                        <a:t>New Violations to Legal</a:t>
                      </a:r>
                      <a:endParaRPr lang="en-US" sz="1600" b="0" dirty="0">
                        <a:solidFill>
                          <a:schemeClr val="bg1"/>
                        </a:solidFill>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Closed Violations in </a:t>
                      </a:r>
                      <a:r>
                        <a:rPr lang="en-US" sz="1600" b="0" dirty="0" err="1">
                          <a:solidFill>
                            <a:schemeClr val="bg1"/>
                          </a:solidFill>
                          <a:effectLst/>
                        </a:rPr>
                        <a:t>Legl</a:t>
                      </a:r>
                      <a:endParaRPr lang="en-US" sz="1600" b="0" dirty="0">
                        <a:solidFill>
                          <a:schemeClr val="bg1"/>
                        </a:solidFill>
                        <a:effectLst/>
                        <a:latin typeface="+mj-lt"/>
                        <a:ea typeface="Times New Roman" panose="02020603050405020304" pitchFamily="18"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As of 5/31/23</a:t>
                      </a:r>
                      <a:endParaRPr lang="en-US" sz="1600" b="0" dirty="0">
                        <a:solidFill>
                          <a:schemeClr val="bg1"/>
                        </a:solidFill>
                        <a:effectLst/>
                        <a:latin typeface="+mj-lt"/>
                        <a:ea typeface="Times New Roman" panose="02020603050405020304" pitchFamily="18" charset="0"/>
                      </a:endParaRPr>
                    </a:p>
                  </a:txBody>
                  <a:tcPr marL="68580" marR="68580" marT="34290" marB="34290"/>
                </a:tc>
                <a:extLst>
                  <a:ext uri="{0D108BD9-81ED-4DB2-BD59-A6C34878D82A}">
                    <a16:rowId xmlns:a16="http://schemas.microsoft.com/office/drawing/2014/main" val="4164457521"/>
                  </a:ext>
                </a:extLst>
              </a:tr>
              <a:tr h="608961">
                <a:tc>
                  <a:txBody>
                    <a:bodyPr/>
                    <a:lstStyle/>
                    <a:p>
                      <a:pPr algn="ctr"/>
                      <a:r>
                        <a:rPr lang="en-US" sz="1600" b="0" dirty="0">
                          <a:solidFill>
                            <a:schemeClr val="bg1"/>
                          </a:solidFill>
                          <a:latin typeface="+mj-lt"/>
                        </a:rPr>
                        <a:t>50</a:t>
                      </a:r>
                    </a:p>
                  </a:txBody>
                  <a:tcPr marL="68580" marR="68580" marT="34290" marB="34290"/>
                </a:tc>
                <a:tc>
                  <a:txBody>
                    <a:bodyPr/>
                    <a:lstStyle/>
                    <a:p>
                      <a:pPr algn="ctr"/>
                      <a:r>
                        <a:rPr lang="en-US" sz="1600" b="0" dirty="0">
                          <a:solidFill>
                            <a:schemeClr val="bg1"/>
                          </a:solidFill>
                          <a:latin typeface="+mj-lt"/>
                        </a:rPr>
                        <a:t>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8</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42</a:t>
                      </a:r>
                    </a:p>
                  </a:txBody>
                  <a:tcPr marL="68580" marR="68580" marT="34290" marB="34290"/>
                </a:tc>
                <a:extLst>
                  <a:ext uri="{0D108BD9-81ED-4DB2-BD59-A6C34878D82A}">
                    <a16:rowId xmlns:a16="http://schemas.microsoft.com/office/drawing/2014/main" val="3987292436"/>
                  </a:ext>
                </a:extLst>
              </a:tr>
            </a:tbl>
          </a:graphicData>
        </a:graphic>
      </p:graphicFrame>
      <p:sp>
        <p:nvSpPr>
          <p:cNvPr id="8" name="TextBox 7">
            <a:extLst>
              <a:ext uri="{FF2B5EF4-FFF2-40B4-BE49-F238E27FC236}">
                <a16:creationId xmlns:a16="http://schemas.microsoft.com/office/drawing/2014/main" id="{36059364-C590-4F63-8537-4BEE9C5A6CAB}"/>
              </a:ext>
            </a:extLst>
          </p:cNvPr>
          <p:cNvSpPr txBox="1"/>
          <p:nvPr/>
        </p:nvSpPr>
        <p:spPr>
          <a:xfrm>
            <a:off x="87086" y="3378932"/>
            <a:ext cx="32831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Legal Cases</a:t>
            </a:r>
          </a:p>
        </p:txBody>
      </p:sp>
      <p:sp>
        <p:nvSpPr>
          <p:cNvPr id="10" name="TextBox 9">
            <a:extLst>
              <a:ext uri="{FF2B5EF4-FFF2-40B4-BE49-F238E27FC236}">
                <a16:creationId xmlns:a16="http://schemas.microsoft.com/office/drawing/2014/main" id="{5BAD86D9-C03E-4A30-A454-1333AEBA4A40}"/>
              </a:ext>
            </a:extLst>
          </p:cNvPr>
          <p:cNvSpPr txBox="1"/>
          <p:nvPr/>
        </p:nvSpPr>
        <p:spPr>
          <a:xfrm>
            <a:off x="87086" y="2128273"/>
            <a:ext cx="32831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Violations (includes legal)</a:t>
            </a:r>
          </a:p>
        </p:txBody>
      </p:sp>
      <p:sp>
        <p:nvSpPr>
          <p:cNvPr id="2" name="TextBox 1">
            <a:extLst>
              <a:ext uri="{FF2B5EF4-FFF2-40B4-BE49-F238E27FC236}">
                <a16:creationId xmlns:a16="http://schemas.microsoft.com/office/drawing/2014/main" id="{51B85F77-1758-B0F5-6AE1-909BB9012E19}"/>
              </a:ext>
            </a:extLst>
          </p:cNvPr>
          <p:cNvSpPr txBox="1"/>
          <p:nvPr/>
        </p:nvSpPr>
        <p:spPr>
          <a:xfrm>
            <a:off x="87086" y="4949785"/>
            <a:ext cx="8961120" cy="166199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73 violations initiated in May:  56 maintenance/trash/grass; 2 dangerous tree; 6 no permit; 9 miscellaneous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Miscellaneous violations includes signs, stop work orders, trailers, unregistered/junk vehicles, and vehicle parking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48 complied out; 167 remain open (includes the 42 violations in legal)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74 maintenance/trash; 3 dangerous trees; 32 no permit; 58 miscellaneous</a:t>
            </a:r>
          </a:p>
        </p:txBody>
      </p:sp>
    </p:spTree>
    <p:extLst>
      <p:ext uri="{BB962C8B-B14F-4D97-AF65-F5344CB8AC3E}">
        <p14:creationId xmlns:p14="http://schemas.microsoft.com/office/powerpoint/2010/main" val="1554711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p:txBody>
          <a:bodyPr>
            <a:noAutofit/>
          </a:bodyPr>
          <a:lstStyle/>
          <a:p>
            <a:pPr algn="ctr"/>
            <a:r>
              <a:rPr lang="en-US" b="1" u="sng" dirty="0">
                <a:solidFill>
                  <a:schemeClr val="bg1"/>
                </a:solidFill>
              </a:rPr>
              <a:t>Work Orders</a:t>
            </a:r>
            <a:br>
              <a:rPr lang="en-US" b="1" u="sng" dirty="0">
                <a:solidFill>
                  <a:schemeClr val="bg1"/>
                </a:solidFill>
              </a:rPr>
            </a:br>
            <a:r>
              <a:rPr lang="en-US" b="1" u="sng" dirty="0">
                <a:solidFill>
                  <a:schemeClr val="bg1"/>
                </a:solidFill>
              </a:rPr>
              <a:t>May</a:t>
            </a:r>
            <a:endParaRPr lang="en-US" b="1" u="sng" dirty="0"/>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nvGraphicFramePr>
        <p:xfrm>
          <a:off x="571175" y="2521994"/>
          <a:ext cx="8046719" cy="1409061"/>
        </p:xfrm>
        <a:graphic>
          <a:graphicData uri="http://schemas.openxmlformats.org/drawingml/2006/table">
            <a:tbl>
              <a:tblPr firstRow="1" bandRow="1">
                <a:tableStyleId>{5C22544A-7EE6-4342-B048-85BDC9FD1C3A}</a:tableStyleId>
              </a:tblPr>
              <a:tblGrid>
                <a:gridCol w="1797722">
                  <a:extLst>
                    <a:ext uri="{9D8B030D-6E8A-4147-A177-3AD203B41FA5}">
                      <a16:colId xmlns:a16="http://schemas.microsoft.com/office/drawing/2014/main" val="497003325"/>
                    </a:ext>
                  </a:extLst>
                </a:gridCol>
                <a:gridCol w="2164411">
                  <a:extLst>
                    <a:ext uri="{9D8B030D-6E8A-4147-A177-3AD203B41FA5}">
                      <a16:colId xmlns:a16="http://schemas.microsoft.com/office/drawing/2014/main" val="1596258838"/>
                    </a:ext>
                  </a:extLst>
                </a:gridCol>
                <a:gridCol w="2204843">
                  <a:extLst>
                    <a:ext uri="{9D8B030D-6E8A-4147-A177-3AD203B41FA5}">
                      <a16:colId xmlns:a16="http://schemas.microsoft.com/office/drawing/2014/main" val="4124166728"/>
                    </a:ext>
                  </a:extLst>
                </a:gridCol>
                <a:gridCol w="1879743">
                  <a:extLst>
                    <a:ext uri="{9D8B030D-6E8A-4147-A177-3AD203B41FA5}">
                      <a16:colId xmlns:a16="http://schemas.microsoft.com/office/drawing/2014/main" val="2169824023"/>
                    </a:ext>
                  </a:extLst>
                </a:gridCol>
              </a:tblGrid>
              <a:tr h="342019">
                <a:tc>
                  <a:txBody>
                    <a:bodyPr/>
                    <a:lstStyle/>
                    <a:p>
                      <a:pPr algn="ctr"/>
                      <a:r>
                        <a:rPr lang="en-US" sz="1600" b="0" dirty="0">
                          <a:solidFill>
                            <a:schemeClr val="bg1"/>
                          </a:solidFill>
                          <a:effectLst/>
                        </a:rPr>
                        <a:t>Open Work Orders as of 4/30/23</a:t>
                      </a:r>
                      <a:endParaRPr lang="en-US" sz="1600" b="0" dirty="0">
                        <a:solidFill>
                          <a:schemeClr val="bg1"/>
                        </a:solidFill>
                        <a:latin typeface="+mj-lt"/>
                      </a:endParaRPr>
                    </a:p>
                  </a:txBody>
                  <a:tcPr marL="68580" marR="68580" marT="34290" marB="34290"/>
                </a:tc>
                <a:tc>
                  <a:txBody>
                    <a:bodyPr/>
                    <a:lstStyle/>
                    <a:p>
                      <a:pPr algn="ctr"/>
                      <a:r>
                        <a:rPr lang="en-US" sz="1600" b="0" dirty="0">
                          <a:solidFill>
                            <a:schemeClr val="bg1"/>
                          </a:solidFill>
                          <a:effectLst/>
                        </a:rPr>
                        <a:t>New Work Orders</a:t>
                      </a:r>
                      <a:endParaRPr lang="en-US" sz="1600" b="0" dirty="0">
                        <a:solidFill>
                          <a:schemeClr val="bg1"/>
                        </a:solidFill>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Closed Work Orders</a:t>
                      </a:r>
                      <a:endParaRPr lang="en-US" sz="1600" b="0" dirty="0">
                        <a:solidFill>
                          <a:schemeClr val="bg1"/>
                        </a:solidFill>
                        <a:effectLst/>
                        <a:latin typeface="+mj-lt"/>
                        <a:ea typeface="Times New Roman" panose="02020603050405020304" pitchFamily="18"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Open Work Orders as of 5/31/23</a:t>
                      </a:r>
                      <a:endParaRPr lang="en-US" sz="1600" b="0" dirty="0">
                        <a:solidFill>
                          <a:schemeClr val="bg1"/>
                        </a:solidFill>
                        <a:effectLst/>
                        <a:latin typeface="+mj-lt"/>
                        <a:ea typeface="Times New Roman" panose="02020603050405020304" pitchFamily="18" charset="0"/>
                      </a:endParaRPr>
                    </a:p>
                  </a:txBody>
                  <a:tcPr marL="68580" marR="68580" marT="34290" marB="34290"/>
                </a:tc>
                <a:extLst>
                  <a:ext uri="{0D108BD9-81ED-4DB2-BD59-A6C34878D82A}">
                    <a16:rowId xmlns:a16="http://schemas.microsoft.com/office/drawing/2014/main" val="2384583703"/>
                  </a:ext>
                </a:extLst>
              </a:tr>
              <a:tr h="608961">
                <a:tc>
                  <a:txBody>
                    <a:bodyPr/>
                    <a:lstStyle/>
                    <a:p>
                      <a:pPr algn="ctr"/>
                      <a:r>
                        <a:rPr lang="en-US" sz="1600" b="0" dirty="0">
                          <a:solidFill>
                            <a:schemeClr val="bg1"/>
                          </a:solidFill>
                          <a:latin typeface="+mj-lt"/>
                        </a:rPr>
                        <a:t>106</a:t>
                      </a:r>
                    </a:p>
                  </a:txBody>
                  <a:tcPr marL="68580" marR="68580" marT="34290" marB="34290"/>
                </a:tc>
                <a:tc>
                  <a:txBody>
                    <a:bodyPr/>
                    <a:lstStyle/>
                    <a:p>
                      <a:pPr algn="ctr"/>
                      <a:r>
                        <a:rPr lang="en-US" sz="1600" b="0" dirty="0">
                          <a:solidFill>
                            <a:schemeClr val="bg1"/>
                          </a:solidFill>
                          <a:latin typeface="+mj-lt"/>
                        </a:rPr>
                        <a:t>121</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117</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110</a:t>
                      </a:r>
                    </a:p>
                  </a:txBody>
                  <a:tcPr marL="68580" marR="68580" marT="34290" marB="34290"/>
                </a:tc>
                <a:extLst>
                  <a:ext uri="{0D108BD9-81ED-4DB2-BD59-A6C34878D82A}">
                    <a16:rowId xmlns:a16="http://schemas.microsoft.com/office/drawing/2014/main" val="3281243918"/>
                  </a:ext>
                </a:extLst>
              </a:tr>
            </a:tbl>
          </a:graphicData>
        </a:graphic>
      </p:graphicFrame>
      <p:sp>
        <p:nvSpPr>
          <p:cNvPr id="5" name="TextBox 4">
            <a:extLst>
              <a:ext uri="{FF2B5EF4-FFF2-40B4-BE49-F238E27FC236}">
                <a16:creationId xmlns:a16="http://schemas.microsoft.com/office/drawing/2014/main" id="{993A2DE9-0BB3-B3EC-EC28-C6C385411411}"/>
              </a:ext>
            </a:extLst>
          </p:cNvPr>
          <p:cNvSpPr txBox="1"/>
          <p:nvPr/>
        </p:nvSpPr>
        <p:spPr>
          <a:xfrm>
            <a:off x="571175" y="4955176"/>
            <a:ext cx="8046718" cy="13849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121 work orders initiated in May:  5 bulkhead; 25 drainage;                              20 grounds/landscaping; 8 roads; 3 signs; 60 general maintenance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Majority still open in drainage (44):</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entury Gothic" panose="020B0502020202020204"/>
                <a:ea typeface="+mn-ea"/>
                <a:cs typeface="+mn-cs"/>
              </a:rPr>
              <a:t>16 </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 over 30 days</a:t>
            </a:r>
            <a:r>
              <a:rPr kumimoji="0" lang="en-US" sz="1600" b="0" i="0" u="none" strike="noStrike" kern="1200" cap="none" spc="0" normalizeH="0" baseline="0" noProof="0">
                <a:ln>
                  <a:noFill/>
                </a:ln>
                <a:solidFill>
                  <a:prstClr val="black"/>
                </a:solidFill>
                <a:effectLst/>
                <a:uLnTx/>
                <a:uFillTx/>
                <a:latin typeface="Century Gothic" panose="020B0502020202020204"/>
                <a:ea typeface="+mn-ea"/>
                <a:cs typeface="+mn-cs"/>
              </a:rPr>
              <a:t>; 9 – over 60 days</a:t>
            </a:r>
            <a:endPar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Average 1-4 work orders a day to complete depending upon severity</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08287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a:xfrm>
            <a:off x="809997" y="139332"/>
            <a:ext cx="7524003" cy="1663343"/>
          </a:xfrm>
        </p:spPr>
        <p:txBody>
          <a:bodyPr>
            <a:noAutofit/>
          </a:bodyPr>
          <a:lstStyle/>
          <a:p>
            <a:pPr algn="ctr"/>
            <a:r>
              <a:rPr lang="en-US" u="sng" dirty="0">
                <a:solidFill>
                  <a:schemeClr val="bg1"/>
                </a:solidFill>
              </a:rPr>
              <a:t>Customer Service Dashboard</a:t>
            </a:r>
            <a:br>
              <a:rPr lang="en-US" b="0" u="sng" dirty="0">
                <a:solidFill>
                  <a:schemeClr val="bg1"/>
                </a:solidFill>
              </a:rPr>
            </a:br>
            <a:r>
              <a:rPr lang="en-US" sz="3200" b="0" u="sng" dirty="0">
                <a:solidFill>
                  <a:schemeClr val="bg1"/>
                </a:solidFill>
              </a:rPr>
              <a:t>(from info@oceanpines.org)</a:t>
            </a:r>
            <a:br>
              <a:rPr lang="en-US" sz="3200" b="0" u="sng" dirty="0">
                <a:solidFill>
                  <a:schemeClr val="bg1"/>
                </a:solidFill>
              </a:rPr>
            </a:br>
            <a:r>
              <a:rPr lang="en-US" u="sng" dirty="0">
                <a:solidFill>
                  <a:schemeClr val="bg1"/>
                </a:solidFill>
              </a:rPr>
              <a:t>May</a:t>
            </a:r>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nvGraphicFramePr>
        <p:xfrm>
          <a:off x="2159726" y="2125434"/>
          <a:ext cx="4977921" cy="2537460"/>
        </p:xfrm>
        <a:graphic>
          <a:graphicData uri="http://schemas.openxmlformats.org/drawingml/2006/table">
            <a:tbl>
              <a:tblPr firstRow="1" bandRow="1">
                <a:tableStyleId>{5C22544A-7EE6-4342-B048-85BDC9FD1C3A}</a:tableStyleId>
              </a:tblPr>
              <a:tblGrid>
                <a:gridCol w="2457906">
                  <a:extLst>
                    <a:ext uri="{9D8B030D-6E8A-4147-A177-3AD203B41FA5}">
                      <a16:colId xmlns:a16="http://schemas.microsoft.com/office/drawing/2014/main" val="160533530"/>
                    </a:ext>
                  </a:extLst>
                </a:gridCol>
                <a:gridCol w="2520015">
                  <a:extLst>
                    <a:ext uri="{9D8B030D-6E8A-4147-A177-3AD203B41FA5}">
                      <a16:colId xmlns:a16="http://schemas.microsoft.com/office/drawing/2014/main" val="2169824023"/>
                    </a:ext>
                  </a:extLst>
                </a:gridCol>
              </a:tblGrid>
              <a:tr h="227651">
                <a:tc>
                  <a:txBody>
                    <a:bodyPr/>
                    <a:lstStyle/>
                    <a:p>
                      <a:pPr algn="l"/>
                      <a:r>
                        <a:rPr lang="en-US" sz="1800" b="1" dirty="0">
                          <a:solidFill>
                            <a:schemeClr val="bg1"/>
                          </a:solidFill>
                        </a:rPr>
                        <a:t>Type</a:t>
                      </a:r>
                      <a:endParaRPr lang="en-US" sz="18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rPr>
                        <a:t># Received – May</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b"/>
                </a:tc>
                <a:extLst>
                  <a:ext uri="{0D108BD9-81ED-4DB2-BD59-A6C34878D82A}">
                    <a16:rowId xmlns:a16="http://schemas.microsoft.com/office/drawing/2014/main" val="2384583703"/>
                  </a:ext>
                </a:extLst>
              </a:tr>
              <a:tr h="250417">
                <a:tc>
                  <a:txBody>
                    <a:bodyPr/>
                    <a:lstStyle/>
                    <a:p>
                      <a:pPr algn="l"/>
                      <a:r>
                        <a:rPr lang="en-US" sz="1800" dirty="0">
                          <a:solidFill>
                            <a:schemeClr val="bg1"/>
                          </a:solidFill>
                        </a:rPr>
                        <a:t>Amenities</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35</a:t>
                      </a:r>
                    </a:p>
                  </a:txBody>
                  <a:tcPr marL="68580" marR="68580" marT="34290" marB="34290"/>
                </a:tc>
                <a:extLst>
                  <a:ext uri="{0D108BD9-81ED-4DB2-BD59-A6C34878D82A}">
                    <a16:rowId xmlns:a16="http://schemas.microsoft.com/office/drawing/2014/main" val="2769008789"/>
                  </a:ext>
                </a:extLst>
              </a:tr>
              <a:tr h="250417">
                <a:tc>
                  <a:txBody>
                    <a:bodyPr/>
                    <a:lstStyle/>
                    <a:p>
                      <a:pPr algn="l"/>
                      <a:r>
                        <a:rPr lang="en-US" sz="1800" dirty="0">
                          <a:solidFill>
                            <a:schemeClr val="bg1"/>
                          </a:solidFill>
                        </a:rPr>
                        <a:t>CPI</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13</a:t>
                      </a:r>
                    </a:p>
                  </a:txBody>
                  <a:tcPr marL="68580" marR="68580" marT="34290" marB="34290"/>
                </a:tc>
                <a:extLst>
                  <a:ext uri="{0D108BD9-81ED-4DB2-BD59-A6C34878D82A}">
                    <a16:rowId xmlns:a16="http://schemas.microsoft.com/office/drawing/2014/main" val="3958475169"/>
                  </a:ext>
                </a:extLst>
              </a:tr>
              <a:tr h="250417">
                <a:tc>
                  <a:txBody>
                    <a:bodyPr/>
                    <a:lstStyle/>
                    <a:p>
                      <a:pPr algn="l"/>
                      <a:r>
                        <a:rPr lang="en-US" sz="1800" dirty="0">
                          <a:solidFill>
                            <a:schemeClr val="bg1"/>
                          </a:solidFill>
                        </a:rPr>
                        <a:t>Drainage</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0</a:t>
                      </a:r>
                    </a:p>
                  </a:txBody>
                  <a:tcPr marL="68580" marR="68580" marT="34290" marB="34290"/>
                </a:tc>
                <a:extLst>
                  <a:ext uri="{0D108BD9-81ED-4DB2-BD59-A6C34878D82A}">
                    <a16:rowId xmlns:a16="http://schemas.microsoft.com/office/drawing/2014/main" val="1924032667"/>
                  </a:ext>
                </a:extLst>
              </a:tr>
              <a:tr h="317588">
                <a:tc>
                  <a:txBody>
                    <a:bodyPr/>
                    <a:lstStyle/>
                    <a:p>
                      <a:pPr algn="l"/>
                      <a:r>
                        <a:rPr lang="en-US" sz="1800" b="0" dirty="0">
                          <a:solidFill>
                            <a:schemeClr val="bg1"/>
                          </a:solidFill>
                          <a:effectLst/>
                        </a:rPr>
                        <a:t>General </a:t>
                      </a:r>
                      <a:endParaRPr lang="en-US" sz="1800" b="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84</a:t>
                      </a:r>
                    </a:p>
                  </a:txBody>
                  <a:tcPr marL="68580" marR="68580" marT="34290" marB="34290"/>
                </a:tc>
                <a:extLst>
                  <a:ext uri="{0D108BD9-81ED-4DB2-BD59-A6C34878D82A}">
                    <a16:rowId xmlns:a16="http://schemas.microsoft.com/office/drawing/2014/main" val="1279019372"/>
                  </a:ext>
                </a:extLst>
              </a:tr>
              <a:tr h="250417">
                <a:tc>
                  <a:txBody>
                    <a:bodyPr/>
                    <a:lstStyle/>
                    <a:p>
                      <a:r>
                        <a:rPr lang="en-US" sz="1800" dirty="0">
                          <a:solidFill>
                            <a:schemeClr val="bg1"/>
                          </a:solidFill>
                        </a:rPr>
                        <a:t>Public Works</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800" b="0" dirty="0">
                          <a:solidFill>
                            <a:schemeClr val="bg1"/>
                          </a:solidFill>
                          <a:latin typeface="Century Gothic" panose="020B0502020202020204" pitchFamily="34" charset="0"/>
                          <a:cs typeface="Times New Roman" panose="02020603050405020304" pitchFamily="18" charset="0"/>
                        </a:rPr>
                        <a:t>24</a:t>
                      </a:r>
                    </a:p>
                  </a:txBody>
                  <a:tcPr marL="68580" marR="68580" marT="34290" marB="34290"/>
                </a:tc>
                <a:extLst>
                  <a:ext uri="{0D108BD9-81ED-4DB2-BD59-A6C34878D82A}">
                    <a16:rowId xmlns:a16="http://schemas.microsoft.com/office/drawing/2014/main" val="1862857128"/>
                  </a:ext>
                </a:extLst>
              </a:tr>
              <a:tr h="250417">
                <a:tc>
                  <a:txBody>
                    <a:bodyPr/>
                    <a:lstStyle/>
                    <a:p>
                      <a:r>
                        <a:rPr lang="en-US" sz="1800" b="1" dirty="0">
                          <a:solidFill>
                            <a:schemeClr val="bg1"/>
                          </a:solidFill>
                        </a:rPr>
                        <a:t>TOTAL</a:t>
                      </a:r>
                      <a:endParaRPr lang="en-US" sz="1800" b="1"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800" b="1">
                          <a:solidFill>
                            <a:schemeClr val="bg1"/>
                          </a:solidFill>
                          <a:latin typeface="Century Gothic" panose="020B0502020202020204" pitchFamily="34" charset="0"/>
                          <a:cs typeface="Times New Roman" panose="02020603050405020304" pitchFamily="18" charset="0"/>
                        </a:rPr>
                        <a:t>156</a:t>
                      </a:r>
                      <a:endParaRPr lang="en-US" sz="1800" b="1" dirty="0">
                        <a:solidFill>
                          <a:schemeClr val="bg1"/>
                        </a:solidFill>
                        <a:latin typeface="Century Gothic" panose="020B050202020202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802448314"/>
                  </a:ext>
                </a:extLst>
              </a:tr>
            </a:tbl>
          </a:graphicData>
        </a:graphic>
      </p:graphicFrame>
      <p:pic>
        <p:nvPicPr>
          <p:cNvPr id="5" name="Picture 2">
            <a:extLst>
              <a:ext uri="{FF2B5EF4-FFF2-40B4-BE49-F238E27FC236}">
                <a16:creationId xmlns:a16="http://schemas.microsoft.com/office/drawing/2014/main" id="{97C8FB9E-F9E1-9DA5-4E9C-7C66AD0CD3AF}"/>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2800350" y="4802772"/>
            <a:ext cx="3708179" cy="1957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342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541125" y="2789852"/>
            <a:ext cx="8061749" cy="970450"/>
          </a:xfrm>
        </p:spPr>
        <p:txBody>
          <a:bodyPr/>
          <a:lstStyle/>
          <a:p>
            <a:pPr algn="ctr"/>
            <a:r>
              <a:rPr lang="en-US" dirty="0">
                <a:solidFill>
                  <a:schemeClr val="tx1"/>
                </a:solidFill>
              </a:rPr>
              <a:t>Addendum</a:t>
            </a:r>
          </a:p>
        </p:txBody>
      </p:sp>
      <p:sp>
        <p:nvSpPr>
          <p:cNvPr id="7" name="TextBox 6">
            <a:extLst>
              <a:ext uri="{FF2B5EF4-FFF2-40B4-BE49-F238E27FC236}">
                <a16:creationId xmlns:a16="http://schemas.microsoft.com/office/drawing/2014/main" id="{B33DA8D3-97E9-493C-A90A-CBC00E6300BC}"/>
              </a:ext>
            </a:extLst>
          </p:cNvPr>
          <p:cNvSpPr txBox="1"/>
          <p:nvPr/>
        </p:nvSpPr>
        <p:spPr>
          <a:xfrm>
            <a:off x="494472" y="2185988"/>
            <a:ext cx="7940352" cy="4224824"/>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90000"/>
              </a:lnSpc>
              <a:spcBef>
                <a:spcPct val="2000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1685107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723899" y="885433"/>
            <a:ext cx="7696201" cy="2543567"/>
          </a:xfrm>
          <a:effectLst/>
        </p:spPr>
        <p:txBody>
          <a:bodyPr vert="horz" lIns="91440" tIns="45720" rIns="91440" bIns="45720" rtlCol="0" anchor="b">
            <a:normAutofit/>
          </a:bodyPr>
          <a:lstStyle/>
          <a:p>
            <a:pPr algn="ctr"/>
            <a:r>
              <a:rPr lang="en-US" sz="5400" dirty="0">
                <a:solidFill>
                  <a:schemeClr val="tx1"/>
                </a:solidFill>
                <a:cs typeface="+mj-cs"/>
              </a:rPr>
              <a:t>Approval of Agenda</a:t>
            </a:r>
          </a:p>
        </p:txBody>
      </p:sp>
      <p:sp>
        <p:nvSpPr>
          <p:cNvPr id="22" name="Freeform: Shape 2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780884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606438" y="0"/>
            <a:ext cx="8061749" cy="1362268"/>
          </a:xfrm>
        </p:spPr>
        <p:txBody>
          <a:bodyPr/>
          <a:lstStyle/>
          <a:p>
            <a:pPr algn="ct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endParaRPr lang="en-US" dirty="0"/>
          </a:p>
        </p:txBody>
      </p:sp>
      <p:sp>
        <p:nvSpPr>
          <p:cNvPr id="7" name="TextBox 6">
            <a:extLst>
              <a:ext uri="{FF2B5EF4-FFF2-40B4-BE49-F238E27FC236}">
                <a16:creationId xmlns:a16="http://schemas.microsoft.com/office/drawing/2014/main" id="{B33DA8D3-97E9-493C-A90A-CBC00E6300BC}"/>
              </a:ext>
            </a:extLst>
          </p:cNvPr>
          <p:cNvSpPr txBox="1"/>
          <p:nvPr/>
        </p:nvSpPr>
        <p:spPr>
          <a:xfrm>
            <a:off x="205273" y="2185988"/>
            <a:ext cx="8705461" cy="4224824"/>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90000"/>
              </a:lnSpc>
              <a:spcBef>
                <a:spcPct val="2000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AD11CBDB-17D3-25B6-60DD-CF2E1F873466}"/>
              </a:ext>
            </a:extLst>
          </p:cNvPr>
          <p:cNvSpPr txBox="1"/>
          <p:nvPr/>
        </p:nvSpPr>
        <p:spPr>
          <a:xfrm>
            <a:off x="205273" y="251927"/>
            <a:ext cx="8705461" cy="1200329"/>
          </a:xfrm>
          <a:prstGeom prst="rect">
            <a:avLst/>
          </a:prstGeom>
          <a:noFill/>
        </p:spPr>
        <p:txBody>
          <a:bodyPr wrap="square" rtlCol="0">
            <a:spAutoFit/>
          </a:bodyPr>
          <a:lstStyle/>
          <a:p>
            <a:pPr algn="ctr"/>
            <a:r>
              <a:rPr lang="en-US" sz="4000" b="1" dirty="0">
                <a:solidFill>
                  <a:schemeClr val="bg1"/>
                </a:solidFill>
                <a:latin typeface="+mj-lt"/>
              </a:rPr>
              <a:t>Marina Gas Dock</a:t>
            </a:r>
          </a:p>
          <a:p>
            <a:pPr algn="ctr"/>
            <a:r>
              <a:rPr lang="en-US" sz="3200" b="1" dirty="0">
                <a:solidFill>
                  <a:schemeClr val="bg1"/>
                </a:solidFill>
                <a:latin typeface="+mj-lt"/>
              </a:rPr>
              <a:t>Did You Know?</a:t>
            </a:r>
          </a:p>
        </p:txBody>
      </p:sp>
      <p:sp>
        <p:nvSpPr>
          <p:cNvPr id="6" name="TextBox 5">
            <a:extLst>
              <a:ext uri="{FF2B5EF4-FFF2-40B4-BE49-F238E27FC236}">
                <a16:creationId xmlns:a16="http://schemas.microsoft.com/office/drawing/2014/main" id="{72D6E694-74DF-3CA6-F6CF-F549C8697545}"/>
              </a:ext>
            </a:extLst>
          </p:cNvPr>
          <p:cNvSpPr txBox="1"/>
          <p:nvPr/>
        </p:nvSpPr>
        <p:spPr>
          <a:xfrm>
            <a:off x="93305" y="2185988"/>
            <a:ext cx="8817429" cy="4462760"/>
          </a:xfrm>
          <a:prstGeom prst="rect">
            <a:avLst/>
          </a:prstGeom>
          <a:noFill/>
        </p:spPr>
        <p:txBody>
          <a:bodyPr wrap="square">
            <a:sp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ea typeface="Calibri" panose="020F0502020204030204" pitchFamily="34" charset="0"/>
              </a:rPr>
              <a:t>Overall, aluminum docks are said to be safe as they are "bonded“. </a:t>
            </a:r>
          </a:p>
          <a:p>
            <a:pPr marL="0" marR="0">
              <a:spcBef>
                <a:spcPts val="0"/>
              </a:spcBef>
              <a:spcAft>
                <a:spcPts val="0"/>
              </a:spcAft>
            </a:pPr>
            <a:r>
              <a:rPr lang="en-US" sz="1400" dirty="0">
                <a:solidFill>
                  <a:srgbClr val="000000"/>
                </a:solidFill>
                <a:effectLst/>
                <a:ea typeface="Calibri" panose="020F0502020204030204" pitchFamily="34" charset="0"/>
              </a:rPr>
              <a:t>  </a:t>
            </a:r>
            <a:endParaRPr lang="en-US" sz="1400" dirty="0">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ea typeface="Calibri" panose="020F0502020204030204" pitchFamily="34" charset="0"/>
              </a:rPr>
              <a:t>Bonded is the same thing as grounded. If lightning strikes, the charge will go to a grounding rod rather than any person or equipment, including the gas lines.  </a:t>
            </a:r>
          </a:p>
          <a:p>
            <a:pPr marL="0" marR="0">
              <a:spcBef>
                <a:spcPts val="0"/>
              </a:spcBef>
              <a:spcAft>
                <a:spcPts val="0"/>
              </a:spcAft>
            </a:pPr>
            <a:r>
              <a:rPr lang="en-US" sz="1400" dirty="0">
                <a:solidFill>
                  <a:srgbClr val="000000"/>
                </a:solidFill>
                <a:effectLst/>
                <a:ea typeface="Calibri" panose="020F0502020204030204" pitchFamily="34" charset="0"/>
              </a:rPr>
              <a:t>  </a:t>
            </a:r>
            <a:endParaRPr lang="en-US" sz="1400" dirty="0">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ea typeface="Calibri" panose="020F0502020204030204" pitchFamily="34" charset="0"/>
              </a:rPr>
              <a:t>State of Maryland officials were onsite since the beginning of the project, working with installers and guiding OPA through the process. The state has certified the entire gas system, including plumbing and electrical. </a:t>
            </a:r>
          </a:p>
          <a:p>
            <a:pPr marL="0" marR="0">
              <a:spcBef>
                <a:spcPts val="0"/>
              </a:spcBef>
              <a:spcAft>
                <a:spcPts val="0"/>
              </a:spcAft>
            </a:pPr>
            <a:r>
              <a:rPr lang="en-US" sz="1400" dirty="0">
                <a:solidFill>
                  <a:srgbClr val="000000"/>
                </a:solidFill>
                <a:effectLst/>
                <a:ea typeface="Calibri" panose="020F0502020204030204" pitchFamily="34" charset="0"/>
              </a:rPr>
              <a:t> </a:t>
            </a:r>
            <a:endParaRPr lang="en-US" sz="1400" dirty="0">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ea typeface="Calibri" panose="020F0502020204030204" pitchFamily="34" charset="0"/>
              </a:rPr>
              <a:t>The contractor also did an inspection. </a:t>
            </a:r>
          </a:p>
          <a:p>
            <a:pPr marL="0" marR="0">
              <a:spcBef>
                <a:spcPts val="0"/>
              </a:spcBef>
              <a:spcAft>
                <a:spcPts val="0"/>
              </a:spcAft>
            </a:pPr>
            <a:r>
              <a:rPr lang="en-US" sz="1400" dirty="0">
                <a:solidFill>
                  <a:srgbClr val="000000"/>
                </a:solidFill>
                <a:effectLst/>
                <a:ea typeface="Calibri" panose="020F0502020204030204" pitchFamily="34" charset="0"/>
              </a:rPr>
              <a:t> </a:t>
            </a:r>
            <a:endParaRPr lang="en-US" sz="1400" dirty="0">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ea typeface="Calibri" panose="020F0502020204030204" pitchFamily="34" charset="0"/>
              </a:rPr>
              <a:t>Installation was done following standards of the American Boat and Yacht Council and the International Brotherhood of Electrical Workers/National Electrical Contractors Association. </a:t>
            </a:r>
          </a:p>
          <a:p>
            <a:pPr marL="0" marR="0">
              <a:spcBef>
                <a:spcPts val="0"/>
              </a:spcBef>
              <a:spcAft>
                <a:spcPts val="0"/>
              </a:spcAft>
            </a:pPr>
            <a:r>
              <a:rPr lang="en-US" sz="1400" dirty="0">
                <a:solidFill>
                  <a:srgbClr val="000000"/>
                </a:solidFill>
                <a:effectLst/>
                <a:ea typeface="Calibri" panose="020F0502020204030204" pitchFamily="34" charset="0"/>
              </a:rPr>
              <a:t> </a:t>
            </a:r>
            <a:endParaRPr lang="en-US" sz="1400" dirty="0">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ea typeface="Calibri" panose="020F0502020204030204" pitchFamily="34" charset="0"/>
              </a:rPr>
              <a:t>Other safety measures include new piping that meets new federal safety standards. The wiring is also explosive proof, so if there were leaks or fumes from gas pumps, they would not ignite.  </a:t>
            </a:r>
          </a:p>
          <a:p>
            <a:pPr marL="0" marR="0">
              <a:spcBef>
                <a:spcPts val="0"/>
              </a:spcBef>
              <a:spcAft>
                <a:spcPts val="0"/>
              </a:spcAft>
            </a:pPr>
            <a:r>
              <a:rPr lang="en-US" sz="1400" dirty="0">
                <a:solidFill>
                  <a:srgbClr val="000000"/>
                </a:solidFill>
                <a:effectLst/>
                <a:ea typeface="Calibri" panose="020F0502020204030204" pitchFamily="34" charset="0"/>
              </a:rPr>
              <a:t> </a:t>
            </a:r>
            <a:endParaRPr lang="en-US" sz="1400" dirty="0">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ea typeface="Calibri" panose="020F0502020204030204" pitchFamily="34" charset="0"/>
              </a:rPr>
              <a:t>Many marinas have aluminum docks. They require less maintenance, have a long life, and are cooler to the touch and more environmentally friendly. No paint or other chemicals go into the bay while power washing.  </a:t>
            </a:r>
            <a:r>
              <a:rPr lang="en-US" sz="1800" dirty="0">
                <a:solidFill>
                  <a:srgbClr val="000000"/>
                </a:solidFill>
                <a:effectLst/>
                <a:latin typeface="Calibri" panose="020F0502020204030204" pitchFamily="34"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77161369-A23D-D259-90EB-DDC319CB0A43}"/>
              </a:ext>
            </a:extLst>
          </p:cNvPr>
          <p:cNvSpPr txBox="1"/>
          <p:nvPr/>
        </p:nvSpPr>
        <p:spPr>
          <a:xfrm>
            <a:off x="93305" y="111967"/>
            <a:ext cx="2024744" cy="369332"/>
          </a:xfrm>
          <a:prstGeom prst="rect">
            <a:avLst/>
          </a:prstGeom>
          <a:noFill/>
        </p:spPr>
        <p:txBody>
          <a:bodyPr wrap="square" rtlCol="0">
            <a:spAutoFit/>
          </a:bodyPr>
          <a:lstStyle/>
          <a:p>
            <a:r>
              <a:rPr lang="en-US" dirty="0">
                <a:solidFill>
                  <a:schemeClr val="bg1"/>
                </a:solidFill>
              </a:rPr>
              <a:t>Addendum</a:t>
            </a:r>
          </a:p>
        </p:txBody>
      </p:sp>
    </p:spTree>
    <p:extLst>
      <p:ext uri="{BB962C8B-B14F-4D97-AF65-F5344CB8AC3E}">
        <p14:creationId xmlns:p14="http://schemas.microsoft.com/office/powerpoint/2010/main" val="14590446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541125" y="0"/>
            <a:ext cx="8061749" cy="1362268"/>
          </a:xfrm>
        </p:spPr>
        <p:txBody>
          <a:bodyPr/>
          <a:lstStyle/>
          <a:p>
            <a:pPr algn="ct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dirty="0"/>
              <a:t>Boat Slip Toll Booths</a:t>
            </a:r>
          </a:p>
        </p:txBody>
      </p:sp>
      <p:sp>
        <p:nvSpPr>
          <p:cNvPr id="7" name="TextBox 6">
            <a:extLst>
              <a:ext uri="{FF2B5EF4-FFF2-40B4-BE49-F238E27FC236}">
                <a16:creationId xmlns:a16="http://schemas.microsoft.com/office/drawing/2014/main" id="{B33DA8D3-97E9-493C-A90A-CBC00E6300BC}"/>
              </a:ext>
            </a:extLst>
          </p:cNvPr>
          <p:cNvSpPr txBox="1"/>
          <p:nvPr/>
        </p:nvSpPr>
        <p:spPr>
          <a:xfrm>
            <a:off x="363893" y="2185988"/>
            <a:ext cx="8546841" cy="4224824"/>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90000"/>
              </a:lnSpc>
              <a:spcBef>
                <a:spcPct val="2000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47273852-00D0-F89D-AFC7-7E34960CE538}"/>
              </a:ext>
            </a:extLst>
          </p:cNvPr>
          <p:cNvSpPr txBox="1"/>
          <p:nvPr/>
        </p:nvSpPr>
        <p:spPr>
          <a:xfrm>
            <a:off x="111967" y="167951"/>
            <a:ext cx="2379306" cy="369332"/>
          </a:xfrm>
          <a:prstGeom prst="rect">
            <a:avLst/>
          </a:prstGeom>
          <a:noFill/>
        </p:spPr>
        <p:txBody>
          <a:bodyPr wrap="square" rtlCol="0">
            <a:spAutoFit/>
          </a:bodyPr>
          <a:lstStyle/>
          <a:p>
            <a:r>
              <a:rPr lang="en-US">
                <a:solidFill>
                  <a:schemeClr val="bg1"/>
                </a:solidFill>
              </a:rPr>
              <a:t>Addendum</a:t>
            </a:r>
            <a:endParaRPr lang="en-US" dirty="0">
              <a:solidFill>
                <a:schemeClr val="bg1"/>
              </a:solidFill>
            </a:endParaRPr>
          </a:p>
        </p:txBody>
      </p:sp>
      <p:sp>
        <p:nvSpPr>
          <p:cNvPr id="10" name="TextBox 9">
            <a:extLst>
              <a:ext uri="{FF2B5EF4-FFF2-40B4-BE49-F238E27FC236}">
                <a16:creationId xmlns:a16="http://schemas.microsoft.com/office/drawing/2014/main" id="{AB614ED4-5C12-0406-213D-3D2A91B1FEC7}"/>
              </a:ext>
            </a:extLst>
          </p:cNvPr>
          <p:cNvSpPr txBox="1"/>
          <p:nvPr/>
        </p:nvSpPr>
        <p:spPr>
          <a:xfrm>
            <a:off x="233266" y="2185988"/>
            <a:ext cx="8014894" cy="4247317"/>
          </a:xfrm>
          <a:prstGeom prst="rect">
            <a:avLst/>
          </a:prstGeom>
          <a:noFill/>
        </p:spPr>
        <p:txBody>
          <a:bodyPr wrap="square">
            <a:spAutoFit/>
          </a:bodyPr>
          <a:lstStyle/>
          <a:p>
            <a:pPr marR="0" lvl="0">
              <a:spcBef>
                <a:spcPts val="0"/>
              </a:spcBef>
              <a:spcAft>
                <a:spcPts val="0"/>
              </a:spcAft>
            </a:pPr>
            <a:r>
              <a:rPr lang="en-US" sz="1800" dirty="0">
                <a:effectLst/>
                <a:ea typeface="Calibri" panose="020F0502020204030204" pitchFamily="34" charset="0"/>
              </a:rPr>
              <a:t>Research (Benchmark)</a:t>
            </a:r>
          </a:p>
          <a:p>
            <a:pPr marR="0" lvl="0">
              <a:spcBef>
                <a:spcPts val="0"/>
              </a:spcBef>
              <a:spcAft>
                <a:spcPts val="0"/>
              </a:spcAft>
            </a:pPr>
            <a:endParaRPr lang="en-US" sz="1800" dirty="0">
              <a:effectLst/>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dirty="0">
                <a:effectLst/>
                <a:ea typeface="Calibri" panose="020F0502020204030204" pitchFamily="34" charset="0"/>
              </a:rPr>
              <a:t>Discussing the possibly of putting gates at our boat ramps</a:t>
            </a:r>
          </a:p>
          <a:p>
            <a:pPr marR="0" lvl="0">
              <a:spcBef>
                <a:spcPts val="0"/>
              </a:spcBef>
              <a:spcAft>
                <a:spcPts val="0"/>
              </a:spcAft>
            </a:pPr>
            <a:endParaRPr lang="en-US" dirty="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dirty="0">
                <a:effectLst/>
                <a:ea typeface="Calibri" panose="020F0502020204030204" pitchFamily="34" charset="0"/>
              </a:rPr>
              <a:t>What others in the area are doing</a:t>
            </a:r>
          </a:p>
          <a:p>
            <a:pPr marR="0" lvl="0">
              <a:spcBef>
                <a:spcPts val="0"/>
              </a:spcBef>
              <a:spcAft>
                <a:spcPts val="0"/>
              </a:spcAft>
            </a:pPr>
            <a:endParaRPr lang="en-US" dirty="0">
              <a:effectLst/>
              <a:ea typeface="Calibri" panose="020F0502020204030204" pitchFamily="34" charset="0"/>
            </a:endParaRPr>
          </a:p>
          <a:p>
            <a:pPr marL="742950" lvl="1" indent="-285750">
              <a:buFont typeface="Arial" panose="020B0604020202020204" pitchFamily="34" charset="0"/>
              <a:buChar char="•"/>
            </a:pPr>
            <a:r>
              <a:rPr lang="en-US" dirty="0"/>
              <a:t>Wicomico County: All boat launches are free</a:t>
            </a:r>
          </a:p>
          <a:p>
            <a:pPr marL="742950" lvl="1" indent="-285750">
              <a:buFont typeface="Arial" panose="020B0604020202020204" pitchFamily="34" charset="0"/>
              <a:buChar char="•"/>
            </a:pPr>
            <a:r>
              <a:rPr lang="en-US" dirty="0"/>
              <a:t>Worcester County: All boat launches are free </a:t>
            </a:r>
          </a:p>
          <a:p>
            <a:pPr marL="742950" lvl="1" indent="-285750">
              <a:buFont typeface="Arial" panose="020B0604020202020204" pitchFamily="34" charset="0"/>
              <a:buChar char="•"/>
            </a:pPr>
            <a:r>
              <a:rPr lang="en-US" dirty="0"/>
              <a:t>Assateague: $10 for in-state and $12 for out-of-state residents</a:t>
            </a:r>
          </a:p>
          <a:p>
            <a:pPr marL="742950" lvl="1" indent="-285750">
              <a:buFont typeface="Arial" panose="020B0604020202020204" pitchFamily="34" charset="0"/>
              <a:buChar char="•"/>
            </a:pPr>
            <a:r>
              <a:rPr lang="en-US" dirty="0"/>
              <a:t>Ocean City:</a:t>
            </a:r>
          </a:p>
          <a:p>
            <a:pPr marL="1200150" lvl="2" indent="-285750">
              <a:buFont typeface="Arial" panose="020B0604020202020204" pitchFamily="34" charset="0"/>
              <a:buChar char="•"/>
            </a:pPr>
            <a:r>
              <a:rPr lang="en-US" dirty="0"/>
              <a:t>64th St. Boat Ramp: No fee</a:t>
            </a:r>
          </a:p>
          <a:p>
            <a:pPr marL="1200150" lvl="2" indent="-285750">
              <a:buFont typeface="Arial" panose="020B0604020202020204" pitchFamily="34" charset="0"/>
              <a:buChar char="•"/>
            </a:pPr>
            <a:r>
              <a:rPr lang="en-US" dirty="0"/>
              <a:t>Caribbean Drive Boat Ramp: $50 for an annual pass</a:t>
            </a:r>
          </a:p>
          <a:p>
            <a:pPr marL="742950" lvl="1" indent="-285750">
              <a:buFont typeface="Arial" panose="020B0604020202020204" pitchFamily="34" charset="0"/>
              <a:buChar char="•"/>
            </a:pPr>
            <a:r>
              <a:rPr lang="en-US" dirty="0"/>
              <a:t>Indian River Marina (Delaware): No fee if your boat is registered in Delaware</a:t>
            </a:r>
          </a:p>
          <a:p>
            <a:pPr marL="742950" lvl="1" indent="-285750">
              <a:buFont typeface="Arial" panose="020B0604020202020204" pitchFamily="34" charset="0"/>
              <a:buChar char="•"/>
            </a:pPr>
            <a:r>
              <a:rPr lang="en-US" dirty="0"/>
              <a:t>Snow Hill: No fees; parking fee if parked overnight </a:t>
            </a:r>
          </a:p>
        </p:txBody>
      </p:sp>
    </p:spTree>
    <p:extLst>
      <p:ext uri="{BB962C8B-B14F-4D97-AF65-F5344CB8AC3E}">
        <p14:creationId xmlns:p14="http://schemas.microsoft.com/office/powerpoint/2010/main" val="1555995288"/>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606438" y="0"/>
            <a:ext cx="8061749" cy="1362268"/>
          </a:xfrm>
        </p:spPr>
        <p:txBody>
          <a:bodyPr/>
          <a:lstStyle/>
          <a:p>
            <a:pPr algn="ct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sz="3200" dirty="0"/>
              <a:t>Firehouse</a:t>
            </a:r>
            <a:endParaRPr lang="en-US" dirty="0"/>
          </a:p>
        </p:txBody>
      </p:sp>
      <p:sp>
        <p:nvSpPr>
          <p:cNvPr id="2" name="TextBox 1">
            <a:extLst>
              <a:ext uri="{FF2B5EF4-FFF2-40B4-BE49-F238E27FC236}">
                <a16:creationId xmlns:a16="http://schemas.microsoft.com/office/drawing/2014/main" id="{47273852-00D0-F89D-AFC7-7E34960CE538}"/>
              </a:ext>
            </a:extLst>
          </p:cNvPr>
          <p:cNvSpPr txBox="1"/>
          <p:nvPr/>
        </p:nvSpPr>
        <p:spPr>
          <a:xfrm>
            <a:off x="111967" y="167951"/>
            <a:ext cx="2379306" cy="369332"/>
          </a:xfrm>
          <a:prstGeom prst="rect">
            <a:avLst/>
          </a:prstGeom>
          <a:noFill/>
        </p:spPr>
        <p:txBody>
          <a:bodyPr wrap="square" rtlCol="0">
            <a:spAutoFit/>
          </a:bodyPr>
          <a:lstStyle/>
          <a:p>
            <a:r>
              <a:rPr lang="en-US">
                <a:solidFill>
                  <a:schemeClr val="bg1"/>
                </a:solidFill>
              </a:rPr>
              <a:t>Addendum</a:t>
            </a:r>
            <a:endParaRPr lang="en-US" dirty="0">
              <a:solidFill>
                <a:schemeClr val="bg1"/>
              </a:solidFill>
            </a:endParaRPr>
          </a:p>
        </p:txBody>
      </p:sp>
      <p:pic>
        <p:nvPicPr>
          <p:cNvPr id="6" name="Picture 5" descr="A drawing of a house&#10;&#10;Description automatically generated with medium confidence">
            <a:extLst>
              <a:ext uri="{FF2B5EF4-FFF2-40B4-BE49-F238E27FC236}">
                <a16:creationId xmlns:a16="http://schemas.microsoft.com/office/drawing/2014/main" id="{C03F4314-486F-3EAC-6FDD-4FD69C931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8981"/>
            <a:ext cx="9161182" cy="1979847"/>
          </a:xfrm>
          <a:prstGeom prst="rect">
            <a:avLst/>
          </a:prstGeom>
        </p:spPr>
      </p:pic>
      <p:sp>
        <p:nvSpPr>
          <p:cNvPr id="8" name="TextBox 7">
            <a:extLst>
              <a:ext uri="{FF2B5EF4-FFF2-40B4-BE49-F238E27FC236}">
                <a16:creationId xmlns:a16="http://schemas.microsoft.com/office/drawing/2014/main" id="{E07F2A37-4C69-02E1-10C0-869BBFA2130E}"/>
              </a:ext>
            </a:extLst>
          </p:cNvPr>
          <p:cNvSpPr txBox="1"/>
          <p:nvPr/>
        </p:nvSpPr>
        <p:spPr>
          <a:xfrm>
            <a:off x="8070979" y="2569698"/>
            <a:ext cx="821094" cy="369332"/>
          </a:xfrm>
          <a:prstGeom prst="rect">
            <a:avLst/>
          </a:prstGeom>
          <a:noFill/>
        </p:spPr>
        <p:txBody>
          <a:bodyPr wrap="square" rtlCol="0">
            <a:spAutoFit/>
          </a:bodyPr>
          <a:lstStyle/>
          <a:p>
            <a:pPr algn="r"/>
            <a:r>
              <a:rPr lang="en-US" dirty="0"/>
              <a:t>Front</a:t>
            </a:r>
          </a:p>
        </p:txBody>
      </p:sp>
      <p:pic>
        <p:nvPicPr>
          <p:cNvPr id="10" name="Picture 9" descr="A drawing of a house&#10;&#10;Description automatically generated with medium confidence">
            <a:extLst>
              <a:ext uri="{FF2B5EF4-FFF2-40B4-BE49-F238E27FC236}">
                <a16:creationId xmlns:a16="http://schemas.microsoft.com/office/drawing/2014/main" id="{327A7404-B27E-3AF0-7D23-DC87C23D8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748801"/>
            <a:ext cx="9144000" cy="1840402"/>
          </a:xfrm>
          <a:prstGeom prst="rect">
            <a:avLst/>
          </a:prstGeom>
        </p:spPr>
      </p:pic>
      <p:sp>
        <p:nvSpPr>
          <p:cNvPr id="11" name="TextBox 10">
            <a:extLst>
              <a:ext uri="{FF2B5EF4-FFF2-40B4-BE49-F238E27FC236}">
                <a16:creationId xmlns:a16="http://schemas.microsoft.com/office/drawing/2014/main" id="{9227D3B0-B639-EF52-9CC6-59EFEC904A7C}"/>
              </a:ext>
            </a:extLst>
          </p:cNvPr>
          <p:cNvSpPr txBox="1"/>
          <p:nvPr/>
        </p:nvSpPr>
        <p:spPr>
          <a:xfrm>
            <a:off x="251874" y="4830792"/>
            <a:ext cx="746502" cy="369332"/>
          </a:xfrm>
          <a:prstGeom prst="rect">
            <a:avLst/>
          </a:prstGeom>
          <a:noFill/>
        </p:spPr>
        <p:txBody>
          <a:bodyPr wrap="square" rtlCol="0">
            <a:spAutoFit/>
          </a:bodyPr>
          <a:lstStyle/>
          <a:p>
            <a:r>
              <a:rPr lang="en-US" dirty="0"/>
              <a:t>Back</a:t>
            </a:r>
          </a:p>
        </p:txBody>
      </p:sp>
    </p:spTree>
    <p:extLst>
      <p:ext uri="{BB962C8B-B14F-4D97-AF65-F5344CB8AC3E}">
        <p14:creationId xmlns:p14="http://schemas.microsoft.com/office/powerpoint/2010/main" val="282835107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606438" y="0"/>
            <a:ext cx="8061749" cy="1362268"/>
          </a:xfrm>
        </p:spPr>
        <p:txBody>
          <a:bodyPr/>
          <a:lstStyle/>
          <a:p>
            <a:pPr algn="ct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sz="3200" dirty="0"/>
              <a:t>Firehouse Cont.</a:t>
            </a:r>
            <a:endParaRPr lang="en-US" dirty="0"/>
          </a:p>
        </p:txBody>
      </p:sp>
      <p:sp>
        <p:nvSpPr>
          <p:cNvPr id="2" name="TextBox 1">
            <a:extLst>
              <a:ext uri="{FF2B5EF4-FFF2-40B4-BE49-F238E27FC236}">
                <a16:creationId xmlns:a16="http://schemas.microsoft.com/office/drawing/2014/main" id="{47273852-00D0-F89D-AFC7-7E34960CE538}"/>
              </a:ext>
            </a:extLst>
          </p:cNvPr>
          <p:cNvSpPr txBox="1"/>
          <p:nvPr/>
        </p:nvSpPr>
        <p:spPr>
          <a:xfrm>
            <a:off x="111967" y="167951"/>
            <a:ext cx="2379306" cy="369332"/>
          </a:xfrm>
          <a:prstGeom prst="rect">
            <a:avLst/>
          </a:prstGeom>
          <a:noFill/>
        </p:spPr>
        <p:txBody>
          <a:bodyPr wrap="square" rtlCol="0">
            <a:spAutoFit/>
          </a:bodyPr>
          <a:lstStyle/>
          <a:p>
            <a:r>
              <a:rPr lang="en-US">
                <a:solidFill>
                  <a:schemeClr val="bg1"/>
                </a:solidFill>
              </a:rPr>
              <a:t>Addendum</a:t>
            </a:r>
            <a:endParaRPr lang="en-US" dirty="0">
              <a:solidFill>
                <a:schemeClr val="bg1"/>
              </a:solidFill>
            </a:endParaRPr>
          </a:p>
        </p:txBody>
      </p:sp>
      <p:pic>
        <p:nvPicPr>
          <p:cNvPr id="13" name="Picture 12" descr="A blueprint of a house&#10;&#10;Description automatically generated with medium confidence">
            <a:extLst>
              <a:ext uri="{FF2B5EF4-FFF2-40B4-BE49-F238E27FC236}">
                <a16:creationId xmlns:a16="http://schemas.microsoft.com/office/drawing/2014/main" id="{741BA059-0306-675D-D0BC-BA3B89C46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06" y="2272724"/>
            <a:ext cx="7794506" cy="4476001"/>
          </a:xfrm>
          <a:prstGeom prst="rect">
            <a:avLst/>
          </a:prstGeom>
        </p:spPr>
      </p:pic>
      <p:sp>
        <p:nvSpPr>
          <p:cNvPr id="4" name="TextBox 3">
            <a:extLst>
              <a:ext uri="{FF2B5EF4-FFF2-40B4-BE49-F238E27FC236}">
                <a16:creationId xmlns:a16="http://schemas.microsoft.com/office/drawing/2014/main" id="{21D40FC6-98D8-6EAD-BCF1-2A6B3DAA42ED}"/>
              </a:ext>
            </a:extLst>
          </p:cNvPr>
          <p:cNvSpPr txBox="1"/>
          <p:nvPr/>
        </p:nvSpPr>
        <p:spPr>
          <a:xfrm>
            <a:off x="7007289" y="6307493"/>
            <a:ext cx="933062" cy="369332"/>
          </a:xfrm>
          <a:prstGeom prst="rect">
            <a:avLst/>
          </a:prstGeom>
          <a:noFill/>
        </p:spPr>
        <p:txBody>
          <a:bodyPr wrap="square" rtlCol="0">
            <a:spAutoFit/>
          </a:bodyPr>
          <a:lstStyle/>
          <a:p>
            <a:pPr algn="r"/>
            <a:r>
              <a:rPr lang="en-US" dirty="0"/>
              <a:t>Inside</a:t>
            </a:r>
          </a:p>
        </p:txBody>
      </p:sp>
    </p:spTree>
    <p:extLst>
      <p:ext uri="{BB962C8B-B14F-4D97-AF65-F5344CB8AC3E}">
        <p14:creationId xmlns:p14="http://schemas.microsoft.com/office/powerpoint/2010/main" val="274530934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606438" y="0"/>
            <a:ext cx="8061749" cy="1362268"/>
          </a:xfrm>
        </p:spPr>
        <p:txBody>
          <a:bodyPr/>
          <a:lstStyle/>
          <a:p>
            <a:pPr algn="ct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sz="3200" dirty="0"/>
              <a:t>Racquet Center</a:t>
            </a:r>
            <a:endParaRPr lang="en-US" dirty="0"/>
          </a:p>
        </p:txBody>
      </p:sp>
      <p:sp>
        <p:nvSpPr>
          <p:cNvPr id="2" name="TextBox 1">
            <a:extLst>
              <a:ext uri="{FF2B5EF4-FFF2-40B4-BE49-F238E27FC236}">
                <a16:creationId xmlns:a16="http://schemas.microsoft.com/office/drawing/2014/main" id="{47273852-00D0-F89D-AFC7-7E34960CE538}"/>
              </a:ext>
            </a:extLst>
          </p:cNvPr>
          <p:cNvSpPr txBox="1"/>
          <p:nvPr/>
        </p:nvSpPr>
        <p:spPr>
          <a:xfrm>
            <a:off x="111967" y="167951"/>
            <a:ext cx="2379306" cy="369332"/>
          </a:xfrm>
          <a:prstGeom prst="rect">
            <a:avLst/>
          </a:prstGeom>
          <a:noFill/>
        </p:spPr>
        <p:txBody>
          <a:bodyPr wrap="square" rtlCol="0">
            <a:spAutoFit/>
          </a:bodyPr>
          <a:lstStyle/>
          <a:p>
            <a:r>
              <a:rPr lang="en-US">
                <a:solidFill>
                  <a:schemeClr val="bg1"/>
                </a:solidFill>
              </a:rPr>
              <a:t>Addendum</a:t>
            </a:r>
            <a:endParaRPr lang="en-US" dirty="0">
              <a:solidFill>
                <a:schemeClr val="bg1"/>
              </a:solidFill>
            </a:endParaRPr>
          </a:p>
        </p:txBody>
      </p:sp>
      <p:pic>
        <p:nvPicPr>
          <p:cNvPr id="10" name="Picture 9" descr="A drawing of a building&#10;&#10;Description automatically generated">
            <a:extLst>
              <a:ext uri="{FF2B5EF4-FFF2-40B4-BE49-F238E27FC236}">
                <a16:creationId xmlns:a16="http://schemas.microsoft.com/office/drawing/2014/main" id="{CB442839-6B13-3894-1F58-AE1D2070C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67" y="1903443"/>
            <a:ext cx="4749282" cy="2545889"/>
          </a:xfrm>
          <a:prstGeom prst="rect">
            <a:avLst/>
          </a:prstGeom>
        </p:spPr>
      </p:pic>
      <p:pic>
        <p:nvPicPr>
          <p:cNvPr id="12" name="Picture 11" descr="A drawing of a building&#10;&#10;Description automatically generated">
            <a:extLst>
              <a:ext uri="{FF2B5EF4-FFF2-40B4-BE49-F238E27FC236}">
                <a16:creationId xmlns:a16="http://schemas.microsoft.com/office/drawing/2014/main" id="{373A6F73-9248-422B-47D5-9FC84E47A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629" y="3273638"/>
            <a:ext cx="4506686" cy="3584362"/>
          </a:xfrm>
          <a:prstGeom prst="rect">
            <a:avLst/>
          </a:prstGeom>
        </p:spPr>
      </p:pic>
      <p:sp>
        <p:nvSpPr>
          <p:cNvPr id="14" name="TextBox 13">
            <a:extLst>
              <a:ext uri="{FF2B5EF4-FFF2-40B4-BE49-F238E27FC236}">
                <a16:creationId xmlns:a16="http://schemas.microsoft.com/office/drawing/2014/main" id="{A74E33C3-97B3-022C-9B2A-2185539A2E5C}"/>
              </a:ext>
            </a:extLst>
          </p:cNvPr>
          <p:cNvSpPr txBox="1"/>
          <p:nvPr/>
        </p:nvSpPr>
        <p:spPr>
          <a:xfrm>
            <a:off x="671804" y="4609322"/>
            <a:ext cx="1474237" cy="369332"/>
          </a:xfrm>
          <a:prstGeom prst="rect">
            <a:avLst/>
          </a:prstGeom>
          <a:noFill/>
        </p:spPr>
        <p:txBody>
          <a:bodyPr wrap="square" rtlCol="0">
            <a:spAutoFit/>
          </a:bodyPr>
          <a:lstStyle/>
          <a:p>
            <a:r>
              <a:rPr lang="en-US" dirty="0"/>
              <a:t>One Floor</a:t>
            </a:r>
          </a:p>
        </p:txBody>
      </p:sp>
      <p:sp>
        <p:nvSpPr>
          <p:cNvPr id="15" name="TextBox 14">
            <a:extLst>
              <a:ext uri="{FF2B5EF4-FFF2-40B4-BE49-F238E27FC236}">
                <a16:creationId xmlns:a16="http://schemas.microsoft.com/office/drawing/2014/main" id="{FDB920A3-2676-E790-E9D8-0FC73CD5E9C1}"/>
              </a:ext>
            </a:extLst>
          </p:cNvPr>
          <p:cNvSpPr txBox="1"/>
          <p:nvPr/>
        </p:nvSpPr>
        <p:spPr>
          <a:xfrm>
            <a:off x="7417837" y="3055775"/>
            <a:ext cx="1362270" cy="369332"/>
          </a:xfrm>
          <a:prstGeom prst="rect">
            <a:avLst/>
          </a:prstGeom>
          <a:noFill/>
        </p:spPr>
        <p:txBody>
          <a:bodyPr wrap="square" rtlCol="0">
            <a:spAutoFit/>
          </a:bodyPr>
          <a:lstStyle/>
          <a:p>
            <a:r>
              <a:rPr lang="en-US" dirty="0"/>
              <a:t>Two Floors</a:t>
            </a:r>
          </a:p>
        </p:txBody>
      </p:sp>
    </p:spTree>
    <p:extLst>
      <p:ext uri="{BB962C8B-B14F-4D97-AF65-F5344CB8AC3E}">
        <p14:creationId xmlns:p14="http://schemas.microsoft.com/office/powerpoint/2010/main" val="78719684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727587" y="270807"/>
            <a:ext cx="8061749" cy="1492679"/>
          </a:xfrm>
        </p:spPr>
        <p:txBody>
          <a:bodyPr/>
          <a:lstStyle/>
          <a:p>
            <a:pPr algn="ctr"/>
            <a:r>
              <a:rPr lang="en-US" dirty="0"/>
              <a:t>Racquet Center</a:t>
            </a:r>
            <a:br>
              <a:rPr lang="en-US" dirty="0"/>
            </a:br>
            <a:r>
              <a:rPr lang="en-US" dirty="0"/>
              <a:t>Events</a:t>
            </a:r>
          </a:p>
        </p:txBody>
      </p:sp>
      <p:sp>
        <p:nvSpPr>
          <p:cNvPr id="7" name="TextBox 6">
            <a:extLst>
              <a:ext uri="{FF2B5EF4-FFF2-40B4-BE49-F238E27FC236}">
                <a16:creationId xmlns:a16="http://schemas.microsoft.com/office/drawing/2014/main" id="{B33DA8D3-97E9-493C-A90A-CBC00E6300BC}"/>
              </a:ext>
            </a:extLst>
          </p:cNvPr>
          <p:cNvSpPr txBox="1"/>
          <p:nvPr/>
        </p:nvSpPr>
        <p:spPr>
          <a:xfrm>
            <a:off x="363893" y="2185988"/>
            <a:ext cx="8546841" cy="4224824"/>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90000"/>
              </a:lnSpc>
              <a:spcBef>
                <a:spcPct val="2000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371D6640-E926-3FE5-47D4-6D66A54E8675}"/>
              </a:ext>
            </a:extLst>
          </p:cNvPr>
          <p:cNvSpPr txBox="1"/>
          <p:nvPr/>
        </p:nvSpPr>
        <p:spPr>
          <a:xfrm>
            <a:off x="111868" y="2185988"/>
            <a:ext cx="4945224" cy="39087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Open House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Held Saturday, May 27, 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Overwhelming success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10 facility tours for new people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60 people participated overall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30 NEW Pickleball participants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15 New Tennis participants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15 NEW Spec Tennis participants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Pro Shop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Now selling Spec Tennis Paddles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Stringing tennis racquets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New sleeves of tennis balls, spec balls, and pickleballs are available as well</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0A9DEC42-0A6A-C01A-2DDF-903A898C5F6F}"/>
              </a:ext>
            </a:extLst>
          </p:cNvPr>
          <p:cNvSpPr txBox="1"/>
          <p:nvPr/>
        </p:nvSpPr>
        <p:spPr>
          <a:xfrm>
            <a:off x="5169261" y="2185988"/>
            <a:ext cx="3610846" cy="39395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Platform Clinics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Saturdays in June at 9:30am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Tim Johnson is hosting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US" sz="1800" b="1"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Davis Cup/Tennis Event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June 10</a:t>
            </a:r>
            <a:r>
              <a:rPr kumimoji="0" lang="en-US" sz="1600" b="0" i="0" u="none" strike="noStrike" kern="1200" cap="none" spc="0" normalizeH="0" baseline="30000" noProof="0" dirty="0">
                <a:ln>
                  <a:noFill/>
                </a:ln>
                <a:solidFill>
                  <a:prstClr val="black"/>
                </a:solidFill>
                <a:effectLst/>
                <a:uLnTx/>
                <a:uFillTx/>
                <a:latin typeface="Century Gothic" panose="020B0502020202020204"/>
                <a:ea typeface="Calibri" panose="020F0502020204030204" pitchFamily="34" charset="0"/>
                <a:cs typeface="+mn-cs"/>
              </a:rPr>
              <a:t>th</a:t>
            </a:r>
            <a:r>
              <a:rPr kumimoji="0" lang="en-US" sz="16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Teams are divided by country and choose their players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This is a member PLUS 1 event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“Pickle Bowl”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June 23</a:t>
            </a:r>
            <a:r>
              <a:rPr kumimoji="0" lang="en-US" sz="1600" b="0" i="0" u="none" strike="noStrike" kern="1200" cap="none" spc="0" normalizeH="0" baseline="30000" noProof="0" dirty="0">
                <a:ln>
                  <a:noFill/>
                </a:ln>
                <a:solidFill>
                  <a:prstClr val="black"/>
                </a:solidFill>
                <a:effectLst/>
                <a:uLnTx/>
                <a:uFillTx/>
                <a:latin typeface="Century Gothic" panose="020B0502020202020204"/>
                <a:ea typeface="Calibri" panose="020F0502020204030204" pitchFamily="34" charset="0"/>
                <a:cs typeface="+mn-cs"/>
              </a:rPr>
              <a:t>rd</a:t>
            </a:r>
            <a:r>
              <a:rPr kumimoji="0" lang="en-US" sz="16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A 1-day in house pickleball tournament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mn-cs"/>
              </a:rPr>
              <a:t>50 players max</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5" name="TextBox 4">
            <a:extLst>
              <a:ext uri="{FF2B5EF4-FFF2-40B4-BE49-F238E27FC236}">
                <a16:creationId xmlns:a16="http://schemas.microsoft.com/office/drawing/2014/main" id="{35755515-C71C-BD0B-68E9-F4E50C856B3E}"/>
              </a:ext>
            </a:extLst>
          </p:cNvPr>
          <p:cNvSpPr txBox="1"/>
          <p:nvPr/>
        </p:nvSpPr>
        <p:spPr>
          <a:xfrm>
            <a:off x="111868" y="111286"/>
            <a:ext cx="2351414" cy="369332"/>
          </a:xfrm>
          <a:prstGeom prst="rect">
            <a:avLst/>
          </a:prstGeom>
          <a:noFill/>
        </p:spPr>
        <p:txBody>
          <a:bodyPr wrap="square" rtlCol="0">
            <a:spAutoFit/>
          </a:bodyPr>
          <a:lstStyle/>
          <a:p>
            <a:r>
              <a:rPr lang="en-US">
                <a:solidFill>
                  <a:schemeClr val="bg1"/>
                </a:solidFill>
              </a:rPr>
              <a:t>Addendum</a:t>
            </a:r>
            <a:endParaRPr lang="en-US" dirty="0">
              <a:solidFill>
                <a:schemeClr val="bg1"/>
              </a:solidFill>
            </a:endParaRPr>
          </a:p>
        </p:txBody>
      </p:sp>
    </p:spTree>
    <p:extLst>
      <p:ext uri="{BB962C8B-B14F-4D97-AF65-F5344CB8AC3E}">
        <p14:creationId xmlns:p14="http://schemas.microsoft.com/office/powerpoint/2010/main" val="341623344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410498" y="-52095"/>
            <a:ext cx="8061749" cy="1819468"/>
          </a:xfrm>
        </p:spPr>
        <p:txBody>
          <a:bodyPr/>
          <a:lstStyle/>
          <a:p>
            <a:pPr algn="ct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dirty="0"/>
              <a:t>Recreation and Parks</a:t>
            </a:r>
            <a:br>
              <a:rPr lang="en-US" dirty="0"/>
            </a:br>
            <a:r>
              <a:rPr lang="en-US" dirty="0"/>
              <a:t>Events Held</a:t>
            </a:r>
          </a:p>
        </p:txBody>
      </p:sp>
      <p:sp>
        <p:nvSpPr>
          <p:cNvPr id="7" name="TextBox 6">
            <a:extLst>
              <a:ext uri="{FF2B5EF4-FFF2-40B4-BE49-F238E27FC236}">
                <a16:creationId xmlns:a16="http://schemas.microsoft.com/office/drawing/2014/main" id="{B33DA8D3-97E9-493C-A90A-CBC00E6300BC}"/>
              </a:ext>
            </a:extLst>
          </p:cNvPr>
          <p:cNvSpPr txBox="1"/>
          <p:nvPr/>
        </p:nvSpPr>
        <p:spPr>
          <a:xfrm>
            <a:off x="363893" y="2185988"/>
            <a:ext cx="8546841" cy="4224824"/>
          </a:xfrm>
          <a:prstGeom prst="rect">
            <a:avLst/>
          </a:prstGeom>
          <a:effectLst/>
        </p:spPr>
        <p:txBody>
          <a:bodyPr vert="horz" lIns="91440" tIns="45720" rIns="91440" bIns="45720" rtlCol="0" anchor="ctr">
            <a:normAutofit/>
          </a:bodyPr>
          <a:lstStyle/>
          <a:p>
            <a:pPr marR="0" lvl="0" defTabSz="457200" rtl="0" eaLnBrk="1" fontAlgn="auto" latinLnBrk="0" hangingPunct="1">
              <a:lnSpc>
                <a:spcPct val="90000"/>
              </a:lnSpc>
              <a:spcBef>
                <a:spcPct val="20000"/>
              </a:spcBef>
              <a:spcAft>
                <a:spcPts val="600"/>
              </a:spcAft>
              <a:buClrTx/>
              <a:buSzTx/>
              <a:tabLst/>
              <a:defRPr/>
            </a:pPr>
            <a:endParaRPr kumimoji="0" lang="en-US" sz="1800" b="0"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8A2FFBFB-A59A-81E2-B705-EE50DB8C2AC5}"/>
              </a:ext>
            </a:extLst>
          </p:cNvPr>
          <p:cNvSpPr txBox="1"/>
          <p:nvPr/>
        </p:nvSpPr>
        <p:spPr>
          <a:xfrm>
            <a:off x="233266" y="2179282"/>
            <a:ext cx="4208107" cy="4431983"/>
          </a:xfrm>
          <a:prstGeom prst="rect">
            <a:avLst/>
          </a:prstGeom>
          <a:noFill/>
        </p:spPr>
        <p:txBody>
          <a:bodyPr wrap="square">
            <a:spAutoFit/>
          </a:bodyPr>
          <a:lstStyle/>
          <a:p>
            <a:pPr marL="0" marR="0">
              <a:spcBef>
                <a:spcPts val="0"/>
              </a:spcBef>
              <a:spcAft>
                <a:spcPts val="0"/>
              </a:spcAft>
            </a:pPr>
            <a:r>
              <a:rPr lang="en-US" sz="1800" dirty="0">
                <a:effectLst/>
                <a:ea typeface="Calibri" panose="020F0502020204030204" pitchFamily="34" charset="0"/>
              </a:rPr>
              <a:t>Veterans Memorial</a:t>
            </a:r>
          </a:p>
          <a:p>
            <a:pPr marL="0" marR="0">
              <a:spcBef>
                <a:spcPts val="0"/>
              </a:spcBef>
              <a:spcAft>
                <a:spcPts val="0"/>
              </a:spcAft>
            </a:pPr>
            <a:r>
              <a:rPr lang="en-US" sz="1800" dirty="0">
                <a:effectLst/>
                <a:ea typeface="Calibri" panose="020F0502020204030204" pitchFamily="34" charset="0"/>
              </a:rPr>
              <a:t> </a:t>
            </a:r>
          </a:p>
          <a:p>
            <a:pPr marL="285750" marR="0" indent="-285750">
              <a:spcBef>
                <a:spcPts val="0"/>
              </a:spcBef>
              <a:spcAft>
                <a:spcPts val="0"/>
              </a:spcAft>
              <a:buFont typeface="Arial" panose="020B0604020202020204" pitchFamily="34" charset="0"/>
              <a:buChar char="•"/>
            </a:pPr>
            <a:r>
              <a:rPr lang="en-US" sz="1800" dirty="0">
                <a:effectLst/>
                <a:ea typeface="Calibri" panose="020F0502020204030204" pitchFamily="34" charset="0"/>
              </a:rPr>
              <a:t>Field trip for 5</a:t>
            </a:r>
            <a:r>
              <a:rPr lang="en-US" sz="1800" baseline="30000" dirty="0">
                <a:effectLst/>
                <a:ea typeface="Calibri" panose="020F0502020204030204" pitchFamily="34" charset="0"/>
              </a:rPr>
              <a:t>th</a:t>
            </a:r>
            <a:r>
              <a:rPr lang="en-US" sz="1800" dirty="0">
                <a:effectLst/>
                <a:ea typeface="Calibri" panose="020F0502020204030204" pitchFamily="34" charset="0"/>
              </a:rPr>
              <a:t> Graders   </a:t>
            </a:r>
          </a:p>
          <a:p>
            <a:pPr marL="742950" lvl="1" indent="-285750">
              <a:buFont typeface="Arial" panose="020B0604020202020204" pitchFamily="34" charset="0"/>
              <a:buChar char="•"/>
            </a:pPr>
            <a:r>
              <a:rPr lang="en-US" sz="1600" dirty="0">
                <a:effectLst/>
                <a:ea typeface="Calibri" panose="020F0502020204030204" pitchFamily="34" charset="0"/>
              </a:rPr>
              <a:t>600 students attended the Veterans Memorial where they received books and a lot of great information from the members of the Veterans Memorial Group</a:t>
            </a:r>
          </a:p>
          <a:p>
            <a:pPr marL="0" marR="0">
              <a:spcBef>
                <a:spcPts val="0"/>
              </a:spcBef>
              <a:spcAft>
                <a:spcPts val="0"/>
              </a:spcAft>
            </a:pPr>
            <a:endParaRPr lang="en-US" sz="800" dirty="0">
              <a:effectLst/>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ea typeface="Calibri" panose="020F0502020204030204" pitchFamily="34" charset="0"/>
              </a:rPr>
              <a:t>Memorial Day Event </a:t>
            </a:r>
          </a:p>
          <a:p>
            <a:pPr marL="742950" lvl="1" indent="-285750">
              <a:buFont typeface="Arial" panose="020B0604020202020204" pitchFamily="34" charset="0"/>
              <a:buChar char="•"/>
            </a:pPr>
            <a:r>
              <a:rPr lang="en-US" sz="1600" dirty="0">
                <a:effectLst/>
                <a:ea typeface="Calibri" panose="020F0502020204030204" pitchFamily="34" charset="0"/>
              </a:rPr>
              <a:t>The Veterans Memorial Group put on an amazing event recognizing and honoring our Veterans.</a:t>
            </a:r>
          </a:p>
          <a:p>
            <a:pPr lvl="1"/>
            <a:endParaRPr lang="en-US" sz="800" dirty="0">
              <a:effectLst/>
              <a:ea typeface="Calibri" panose="020F0502020204030204" pitchFamily="34" charset="0"/>
            </a:endParaRPr>
          </a:p>
          <a:p>
            <a:pPr marL="285750" indent="-285750">
              <a:buFont typeface="Arial" panose="020B0604020202020204" pitchFamily="34" charset="0"/>
              <a:buChar char="•"/>
            </a:pPr>
            <a:r>
              <a:rPr lang="en-US" dirty="0">
                <a:effectLst/>
                <a:ea typeface="Calibri" panose="020F0502020204030204" pitchFamily="34" charset="0"/>
              </a:rPr>
              <a:t>Kiwanis Car Show </a:t>
            </a:r>
          </a:p>
          <a:p>
            <a:pPr marL="742950" lvl="1" indent="-285750">
              <a:buFont typeface="Arial" panose="020B0604020202020204" pitchFamily="34" charset="0"/>
              <a:buChar char="•"/>
            </a:pPr>
            <a:r>
              <a:rPr lang="en-US" sz="1600" dirty="0">
                <a:effectLst/>
                <a:ea typeface="Calibri" panose="020F0502020204030204" pitchFamily="34" charset="0"/>
              </a:rPr>
              <a:t>Held June 3  </a:t>
            </a:r>
            <a:endParaRPr lang="en-US" dirty="0"/>
          </a:p>
        </p:txBody>
      </p:sp>
      <p:pic>
        <p:nvPicPr>
          <p:cNvPr id="5" name="Picture 4" descr="A person standing in a line with a group of people&#10;&#10;Description automatically generated with low confidence">
            <a:extLst>
              <a:ext uri="{FF2B5EF4-FFF2-40B4-BE49-F238E27FC236}">
                <a16:creationId xmlns:a16="http://schemas.microsoft.com/office/drawing/2014/main" id="{739075F4-3917-B9FA-4B96-4B95ED1AFA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5009" y="2055618"/>
            <a:ext cx="3445329" cy="2296886"/>
          </a:xfrm>
          <a:prstGeom prst="rect">
            <a:avLst/>
          </a:prstGeom>
        </p:spPr>
      </p:pic>
      <p:pic>
        <p:nvPicPr>
          <p:cNvPr id="10" name="Picture 9" descr="A group of people marching in a parade&#10;&#10;Description automatically generated with medium confidence">
            <a:extLst>
              <a:ext uri="{FF2B5EF4-FFF2-40B4-BE49-F238E27FC236}">
                <a16:creationId xmlns:a16="http://schemas.microsoft.com/office/drawing/2014/main" id="{434CDA0B-4B3A-31E3-8E3F-9F7566B72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008" y="4401023"/>
            <a:ext cx="3445329" cy="2298034"/>
          </a:xfrm>
          <a:prstGeom prst="rect">
            <a:avLst/>
          </a:prstGeom>
        </p:spPr>
      </p:pic>
      <p:sp>
        <p:nvSpPr>
          <p:cNvPr id="2" name="TextBox 1">
            <a:extLst>
              <a:ext uri="{FF2B5EF4-FFF2-40B4-BE49-F238E27FC236}">
                <a16:creationId xmlns:a16="http://schemas.microsoft.com/office/drawing/2014/main" id="{E0894B62-5B5B-7FA5-8901-DFB9F14A3EAD}"/>
              </a:ext>
            </a:extLst>
          </p:cNvPr>
          <p:cNvSpPr txBox="1"/>
          <p:nvPr/>
        </p:nvSpPr>
        <p:spPr>
          <a:xfrm>
            <a:off x="139959" y="167951"/>
            <a:ext cx="1772817" cy="369332"/>
          </a:xfrm>
          <a:prstGeom prst="rect">
            <a:avLst/>
          </a:prstGeom>
          <a:noFill/>
        </p:spPr>
        <p:txBody>
          <a:bodyPr wrap="square" rtlCol="0">
            <a:spAutoFit/>
          </a:bodyPr>
          <a:lstStyle/>
          <a:p>
            <a:r>
              <a:rPr lang="en-US">
                <a:solidFill>
                  <a:schemeClr val="bg1"/>
                </a:solidFill>
              </a:rPr>
              <a:t>Addendum</a:t>
            </a:r>
            <a:endParaRPr lang="en-US" dirty="0">
              <a:solidFill>
                <a:schemeClr val="bg1"/>
              </a:solidFill>
            </a:endParaRPr>
          </a:p>
        </p:txBody>
      </p:sp>
    </p:spTree>
    <p:extLst>
      <p:ext uri="{BB962C8B-B14F-4D97-AF65-F5344CB8AC3E}">
        <p14:creationId xmlns:p14="http://schemas.microsoft.com/office/powerpoint/2010/main" val="21751879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363893" y="0"/>
            <a:ext cx="8061749" cy="1688839"/>
          </a:xfrm>
        </p:spPr>
        <p:txBody>
          <a:bodyPr/>
          <a:lstStyle/>
          <a:p>
            <a:pPr algn="ctr"/>
            <a:br>
              <a:rPr lang="en-US" sz="3200" dirty="0"/>
            </a:br>
            <a:br>
              <a:rPr lang="en-US" sz="3200" dirty="0"/>
            </a:br>
            <a:br>
              <a:rPr lang="en-US" sz="3200" dirty="0"/>
            </a:br>
            <a:br>
              <a:rPr lang="en-US" sz="3200" dirty="0"/>
            </a:br>
            <a:br>
              <a:rPr lang="en-US" sz="3200" dirty="0"/>
            </a:br>
            <a:br>
              <a:rPr lang="en-US" sz="3200" dirty="0"/>
            </a:br>
            <a:br>
              <a:rPr lang="en-US" sz="3200" dirty="0"/>
            </a:br>
            <a:r>
              <a:rPr lang="en-US" dirty="0"/>
              <a:t>Recreation and Parks</a:t>
            </a:r>
            <a:br>
              <a:rPr lang="en-US" dirty="0"/>
            </a:br>
            <a:r>
              <a:rPr lang="en-US" dirty="0"/>
              <a:t>Upcoming Events</a:t>
            </a:r>
          </a:p>
        </p:txBody>
      </p:sp>
      <p:sp>
        <p:nvSpPr>
          <p:cNvPr id="7" name="TextBox 6">
            <a:extLst>
              <a:ext uri="{FF2B5EF4-FFF2-40B4-BE49-F238E27FC236}">
                <a16:creationId xmlns:a16="http://schemas.microsoft.com/office/drawing/2014/main" id="{B33DA8D3-97E9-493C-A90A-CBC00E6300BC}"/>
              </a:ext>
            </a:extLst>
          </p:cNvPr>
          <p:cNvSpPr txBox="1"/>
          <p:nvPr/>
        </p:nvSpPr>
        <p:spPr>
          <a:xfrm>
            <a:off x="363893" y="2185988"/>
            <a:ext cx="8546841" cy="4224824"/>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90000"/>
              </a:lnSpc>
              <a:spcBef>
                <a:spcPct val="2000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8A2FFBFB-A59A-81E2-B705-EE50DB8C2AC5}"/>
              </a:ext>
            </a:extLst>
          </p:cNvPr>
          <p:cNvSpPr txBox="1"/>
          <p:nvPr/>
        </p:nvSpPr>
        <p:spPr>
          <a:xfrm>
            <a:off x="363893" y="2185988"/>
            <a:ext cx="7884267" cy="443198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strike="noStrike" kern="1200" cap="none" spc="0" normalizeH="0" baseline="0" noProof="0" dirty="0">
                <a:ln>
                  <a:noFill/>
                </a:ln>
                <a:solidFill>
                  <a:prstClr val="black"/>
                </a:solidFill>
                <a:effectLst/>
                <a:uLnTx/>
                <a:uFillTx/>
                <a:ea typeface="Calibri" panose="020F0502020204030204" pitchFamily="34" charset="0"/>
                <a:cs typeface="+mn-cs"/>
              </a:rPr>
              <a:t>Camp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mn-cs"/>
              </a:rPr>
              <a:t>Summer camp counselors to arrive June 12</a:t>
            </a:r>
            <a:r>
              <a:rPr kumimoji="0" lang="en-US" sz="1600" b="0" i="0" u="none" strike="noStrike" kern="1200" cap="none" spc="0" normalizeH="0" baseline="30000" noProof="0" dirty="0">
                <a:ln>
                  <a:noFill/>
                </a:ln>
                <a:solidFill>
                  <a:prstClr val="black"/>
                </a:solidFill>
                <a:effectLst/>
                <a:uLnTx/>
                <a:uFillTx/>
                <a:ea typeface="Calibri" panose="020F0502020204030204" pitchFamily="34" charset="0"/>
                <a:cs typeface="+mn-cs"/>
              </a:rPr>
              <a:t>th</a:t>
            </a:r>
            <a:r>
              <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mn-cs"/>
              </a:rPr>
              <a:t>Our campers to arrive June 19</a:t>
            </a:r>
            <a:r>
              <a:rPr kumimoji="0" lang="en-US" sz="1600" b="0" i="0" u="none" strike="noStrike" kern="1200" cap="none" spc="0" normalizeH="0" baseline="30000" noProof="0" dirty="0">
                <a:ln>
                  <a:noFill/>
                </a:ln>
                <a:solidFill>
                  <a:prstClr val="black"/>
                </a:solidFill>
                <a:effectLst/>
                <a:uLnTx/>
                <a:uFillTx/>
                <a:ea typeface="Calibri" panose="020F0502020204030204" pitchFamily="34" charset="0"/>
                <a:cs typeface="+mn-cs"/>
              </a:rPr>
              <a:t>th</a:t>
            </a:r>
            <a:endPar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strike="noStrike" kern="1200" cap="none" spc="0" normalizeH="0" baseline="0" noProof="0" dirty="0">
                <a:ln>
                  <a:noFill/>
                </a:ln>
                <a:solidFill>
                  <a:prstClr val="black"/>
                </a:solidFill>
                <a:effectLst/>
                <a:uLnTx/>
                <a:uFillTx/>
                <a:ea typeface="Calibri" panose="020F0502020204030204" pitchFamily="34" charset="0"/>
                <a:cs typeface="+mn-cs"/>
              </a:rPr>
              <a:t>Concert Schedule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mn-cs"/>
              </a:rPr>
              <a:t>June 22</a:t>
            </a:r>
            <a:r>
              <a:rPr kumimoji="0" lang="en-US" sz="1600" b="0" i="0" u="none" strike="noStrike" kern="1200" cap="none" spc="0" normalizeH="0" baseline="30000" noProof="0" dirty="0">
                <a:ln>
                  <a:noFill/>
                </a:ln>
                <a:solidFill>
                  <a:prstClr val="black"/>
                </a:solidFill>
                <a:effectLst/>
                <a:uLnTx/>
                <a:uFillTx/>
                <a:ea typeface="Calibri" panose="020F0502020204030204" pitchFamily="34" charset="0"/>
                <a:cs typeface="+mn-cs"/>
              </a:rPr>
              <a:t>nd</a:t>
            </a:r>
            <a:r>
              <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mn-cs"/>
              </a:rPr>
              <a:t>  is the first concert “Uptown Band” starting at 7pm in White Horse Park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strike="noStrike" kern="1200" cap="none" spc="0" normalizeH="0" baseline="0" noProof="0" dirty="0">
                <a:ln>
                  <a:noFill/>
                </a:ln>
                <a:solidFill>
                  <a:prstClr val="black"/>
                </a:solidFill>
                <a:effectLst/>
                <a:uLnTx/>
                <a:uFillTx/>
                <a:ea typeface="Calibri" panose="020F0502020204030204" pitchFamily="34" charset="0"/>
                <a:cs typeface="+mn-cs"/>
              </a:rPr>
              <a:t>Family Fun Night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mn-cs"/>
              </a:rPr>
              <a:t>Beginning June 21</a:t>
            </a:r>
            <a:r>
              <a:rPr kumimoji="0" lang="en-US" sz="1600" b="0" i="0" u="none" strike="noStrike" kern="1200" cap="none" spc="0" normalizeH="0" baseline="30000" noProof="0" dirty="0">
                <a:ln>
                  <a:noFill/>
                </a:ln>
                <a:solidFill>
                  <a:prstClr val="black"/>
                </a:solidFill>
                <a:effectLst/>
                <a:uLnTx/>
                <a:uFillTx/>
                <a:ea typeface="Calibri" panose="020F0502020204030204" pitchFamily="34" charset="0"/>
                <a:cs typeface="+mn-cs"/>
              </a:rPr>
              <a:t>st</a:t>
            </a:r>
            <a:r>
              <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mn-cs"/>
              </a:rPr>
              <a:t> at 6pm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mn-cs"/>
              </a:rPr>
              <a:t>Held again this year at the Yacht Club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strike="noStrike" kern="1200" cap="none" spc="0" normalizeH="0" baseline="0" noProof="0" dirty="0">
                <a:ln>
                  <a:noFill/>
                </a:ln>
                <a:solidFill>
                  <a:prstClr val="black"/>
                </a:solidFill>
                <a:effectLst/>
                <a:uLnTx/>
                <a:uFillTx/>
                <a:ea typeface="Calibri" panose="020F0502020204030204" pitchFamily="34" charset="0"/>
                <a:cs typeface="+mn-cs"/>
              </a:rPr>
              <a:t>Jolly Rogers Tickets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mn-cs"/>
              </a:rPr>
              <a:t>Now on sale at the Recreation Department – Waterpark, Speed World, Day time rides, Nighttime rides </a:t>
            </a:r>
          </a:p>
          <a:p>
            <a:pPr marR="0" lvl="0" algn="l" defTabSz="914400" rtl="0" eaLnBrk="1" fontAlgn="auto" latinLnBrk="0" hangingPunct="1">
              <a:lnSpc>
                <a:spcPct val="100000"/>
              </a:lnSpc>
              <a:spcBef>
                <a:spcPts val="0"/>
              </a:spcBef>
              <a:spcAft>
                <a:spcPts val="0"/>
              </a:spcAft>
              <a:buClrTx/>
              <a:buSzTx/>
              <a:tabLst/>
              <a:defRPr/>
            </a:pPr>
            <a:endParaRPr lang="en-US" sz="1600" dirty="0">
              <a:solidFill>
                <a:prstClr val="black"/>
              </a:solidFill>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6" name="TextBox 5">
            <a:extLst>
              <a:ext uri="{FF2B5EF4-FFF2-40B4-BE49-F238E27FC236}">
                <a16:creationId xmlns:a16="http://schemas.microsoft.com/office/drawing/2014/main" id="{25817CEC-732C-B2AC-FEFA-CA9B0207CA9C}"/>
              </a:ext>
            </a:extLst>
          </p:cNvPr>
          <p:cNvSpPr txBox="1"/>
          <p:nvPr/>
        </p:nvSpPr>
        <p:spPr>
          <a:xfrm>
            <a:off x="93306" y="139959"/>
            <a:ext cx="1912776" cy="382555"/>
          </a:xfrm>
          <a:prstGeom prst="rect">
            <a:avLst/>
          </a:prstGeom>
          <a:noFill/>
        </p:spPr>
        <p:txBody>
          <a:bodyPr wrap="square" rtlCol="0">
            <a:spAutoFit/>
          </a:bodyPr>
          <a:lstStyle/>
          <a:p>
            <a:r>
              <a:rPr lang="en-US">
                <a:solidFill>
                  <a:schemeClr val="bg1"/>
                </a:solidFill>
              </a:rPr>
              <a:t>Addendum</a:t>
            </a:r>
            <a:endParaRPr lang="en-US" dirty="0">
              <a:solidFill>
                <a:schemeClr val="bg1"/>
              </a:solidFill>
            </a:endParaRPr>
          </a:p>
        </p:txBody>
      </p:sp>
    </p:spTree>
    <p:extLst>
      <p:ext uri="{BB962C8B-B14F-4D97-AF65-F5344CB8AC3E}">
        <p14:creationId xmlns:p14="http://schemas.microsoft.com/office/powerpoint/2010/main" val="1495354445"/>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723899" y="885433"/>
            <a:ext cx="7696201" cy="2543567"/>
          </a:xfrm>
          <a:effectLst/>
        </p:spPr>
        <p:txBody>
          <a:bodyPr vert="horz" lIns="91440" tIns="45720" rIns="91440" bIns="45720" rtlCol="0" anchor="b">
            <a:normAutofit/>
          </a:bodyPr>
          <a:lstStyle/>
          <a:p>
            <a:pPr algn="ctr"/>
            <a:r>
              <a:rPr lang="en-US" sz="5400" dirty="0">
                <a:solidFill>
                  <a:schemeClr val="tx1"/>
                </a:solidFill>
                <a:cs typeface="+mj-cs"/>
              </a:rPr>
              <a:t>Financials</a:t>
            </a:r>
          </a:p>
        </p:txBody>
      </p:sp>
      <p:sp>
        <p:nvSpPr>
          <p:cNvPr id="22" name="Freeform: Shape 2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188675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330370"/>
            <a:ext cx="7498080" cy="1121358"/>
          </a:xfrm>
        </p:spPr>
        <p:txBody>
          <a:bodyPr>
            <a:normAutofit fontScale="90000"/>
          </a:bodyPr>
          <a:lstStyle/>
          <a:p>
            <a:pPr algn="ctr"/>
            <a:r>
              <a:rPr lang="en-US" sz="3600" b="1" dirty="0">
                <a:latin typeface="Century Gothic" panose="020B0502020202020204" pitchFamily="34" charset="0"/>
              </a:rPr>
              <a:t>UNAUDITED FINANCIAL CHANGE</a:t>
            </a:r>
            <a:br>
              <a:rPr lang="en-US" sz="3600" b="1" dirty="0">
                <a:latin typeface="Century Gothic" panose="020B0502020202020204" pitchFamily="34" charset="0"/>
              </a:rPr>
            </a:br>
            <a:r>
              <a:rPr lang="en-US" sz="3600" b="1" dirty="0">
                <a:latin typeface="Century Gothic" panose="020B0502020202020204" pitchFamily="34" charset="0"/>
              </a:rPr>
              <a:t>MONTH OF APRIL 2023</a:t>
            </a:r>
            <a:endParaRPr lang="en-US" sz="2700" dirty="0">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nvGraphicFramePr>
        <p:xfrm>
          <a:off x="274320" y="2264705"/>
          <a:ext cx="8595360" cy="3057265"/>
        </p:xfrm>
        <a:graphic>
          <a:graphicData uri="http://schemas.openxmlformats.org/drawingml/2006/table">
            <a:tbl>
              <a:tblPr>
                <a:tableStyleId>{5C22544A-7EE6-4342-B048-85BDC9FD1C3A}</a:tableStyleId>
              </a:tblPr>
              <a:tblGrid>
                <a:gridCol w="2628271">
                  <a:extLst>
                    <a:ext uri="{9D8B030D-6E8A-4147-A177-3AD203B41FA5}">
                      <a16:colId xmlns:a16="http://schemas.microsoft.com/office/drawing/2014/main" val="1529911752"/>
                    </a:ext>
                  </a:extLst>
                </a:gridCol>
                <a:gridCol w="1976011">
                  <a:extLst>
                    <a:ext uri="{9D8B030D-6E8A-4147-A177-3AD203B41FA5}">
                      <a16:colId xmlns:a16="http://schemas.microsoft.com/office/drawing/2014/main" val="1196787798"/>
                    </a:ext>
                  </a:extLst>
                </a:gridCol>
                <a:gridCol w="2054867">
                  <a:extLst>
                    <a:ext uri="{9D8B030D-6E8A-4147-A177-3AD203B41FA5}">
                      <a16:colId xmlns:a16="http://schemas.microsoft.com/office/drawing/2014/main" val="1193626519"/>
                    </a:ext>
                  </a:extLst>
                </a:gridCol>
                <a:gridCol w="1936211">
                  <a:extLst>
                    <a:ext uri="{9D8B030D-6E8A-4147-A177-3AD203B41FA5}">
                      <a16:colId xmlns:a16="http://schemas.microsoft.com/office/drawing/2014/main" val="3714425827"/>
                    </a:ext>
                  </a:extLst>
                </a:gridCol>
              </a:tblGrid>
              <a:tr h="362803">
                <a:tc gridSpan="4">
                  <a:txBody>
                    <a:bodyPr/>
                    <a:lstStyle/>
                    <a:p>
                      <a:pPr algn="ctr" fontAlgn="b"/>
                      <a:r>
                        <a:rPr lang="en-US" sz="1800" b="1" u="none" strike="noStrike" dirty="0">
                          <a:effectLst/>
                          <a:latin typeface="Century Gothic" panose="020B0502020202020204" pitchFamily="34" charset="0"/>
                        </a:rPr>
                        <a:t>April (In 000’s)</a:t>
                      </a:r>
                      <a:endParaRPr lang="en-US" sz="1800" b="1" i="0" u="none" strike="noStrike" dirty="0">
                        <a:solidFill>
                          <a:srgbClr val="000000"/>
                        </a:solidFill>
                        <a:effectLst/>
                        <a:latin typeface="Century Gothic" panose="020B0502020202020204" pitchFamily="34" charset="0"/>
                      </a:endParaRPr>
                    </a:p>
                  </a:txBody>
                  <a:tcPr marL="8663" marR="8663" marT="8663" marB="0" anchor="b">
                    <a:lnL w="12700" cmpd="sng">
                      <a:noFill/>
                    </a:lnL>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scheme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35703382"/>
                  </a:ext>
                </a:extLst>
              </a:tr>
              <a:tr h="454399">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10000"/>
                        <a:lumOff val="90000"/>
                      </a:schemeClr>
                    </a:solidFill>
                  </a:tcPr>
                </a:tc>
                <a:tc rowSpan="3">
                  <a:txBody>
                    <a:bodyPr/>
                    <a:lstStyle/>
                    <a:p>
                      <a:pPr algn="ctr" fontAlgn="ctr"/>
                      <a:r>
                        <a:rPr lang="en-US" sz="1600" u="none" strike="noStrike" dirty="0">
                          <a:effectLst/>
                          <a:latin typeface="Century Gothic" panose="020B0502020202020204" pitchFamily="34" charset="0"/>
                        </a:rPr>
                        <a:t>Budget</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schemeClr>
                    </a:solidFill>
                  </a:tcPr>
                </a:tc>
                <a:tc rowSpan="3">
                  <a:txBody>
                    <a:bodyPr/>
                    <a:lstStyle/>
                    <a:p>
                      <a:pPr algn="ctr" fontAlgn="ctr"/>
                      <a:r>
                        <a:rPr lang="en-US" sz="1600" u="none" strike="noStrike" dirty="0">
                          <a:effectLst/>
                          <a:latin typeface="Century Gothic" panose="020B0502020202020204" pitchFamily="34" charset="0"/>
                        </a:rPr>
                        <a:t>Current Year</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schemeClr>
                    </a:solidFill>
                  </a:tcPr>
                </a:tc>
                <a:tc rowSpan="3">
                  <a:txBody>
                    <a:bodyPr/>
                    <a:lstStyle/>
                    <a:p>
                      <a:pPr algn="ctr" fontAlgn="ctr"/>
                      <a:r>
                        <a:rPr lang="en-US" sz="1600" u="none" strike="noStrike" dirty="0">
                          <a:effectLst/>
                          <a:latin typeface="Century Gothic" panose="020B0502020202020204" pitchFamily="34" charset="0"/>
                        </a:rPr>
                        <a:t>Favor/ (Unfavor) vs. Budget</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schemeClr>
                    </a:solidFill>
                  </a:tcPr>
                </a:tc>
                <a:extLst>
                  <a:ext uri="{0D108BD9-81ED-4DB2-BD59-A6C34878D82A}">
                    <a16:rowId xmlns:a16="http://schemas.microsoft.com/office/drawing/2014/main" val="231670456"/>
                  </a:ext>
                </a:extLst>
              </a:tr>
              <a:tr h="308259">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9768013"/>
                  </a:ext>
                </a:extLst>
              </a:tr>
              <a:tr h="318077">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4399997"/>
                  </a:ext>
                </a:extLst>
              </a:tr>
              <a:tr h="516447">
                <a:tc>
                  <a:txBody>
                    <a:bodyPr/>
                    <a:lstStyle/>
                    <a:p>
                      <a:pPr algn="l" fontAlgn="ctr"/>
                      <a:r>
                        <a:rPr lang="en-US" sz="1600" u="none" strike="noStrike" dirty="0">
                          <a:effectLst/>
                          <a:latin typeface="Century Gothic" panose="020B0502020202020204" pitchFamily="34" charset="0"/>
                        </a:rPr>
                        <a:t>Net Revenues</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b="0" i="0" u="none" strike="noStrike" dirty="0">
                          <a:solidFill>
                            <a:srgbClr val="000000"/>
                          </a:solidFill>
                          <a:effectLst/>
                          <a:latin typeface="Century Gothic" panose="020B0502020202020204" pitchFamily="34" charset="0"/>
                        </a:rPr>
                        <a:t>  $399</a:t>
                      </a: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    $453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   $54</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10000"/>
                        <a:lumOff val="90000"/>
                      </a:schemeClr>
                    </a:solidFill>
                  </a:tcPr>
                </a:tc>
                <a:extLst>
                  <a:ext uri="{0D108BD9-81ED-4DB2-BD59-A6C34878D82A}">
                    <a16:rowId xmlns:a16="http://schemas.microsoft.com/office/drawing/2014/main" val="1473053170"/>
                  </a:ext>
                </a:extLst>
              </a:tr>
              <a:tr h="548640">
                <a:tc>
                  <a:txBody>
                    <a:bodyPr/>
                    <a:lstStyle/>
                    <a:p>
                      <a:pPr algn="l" fontAlgn="ctr"/>
                      <a:r>
                        <a:rPr lang="en-US" sz="1600" u="none" strike="noStrike" dirty="0">
                          <a:effectLst/>
                          <a:latin typeface="Century Gothic" panose="020B0502020202020204" pitchFamily="34" charset="0"/>
                        </a:rPr>
                        <a:t>Expenses</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1,106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   1,124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    (18)</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extLst>
                  <a:ext uri="{0D108BD9-81ED-4DB2-BD59-A6C34878D82A}">
                    <a16:rowId xmlns:a16="http://schemas.microsoft.com/office/drawing/2014/main" val="481779007"/>
                  </a:ext>
                </a:extLst>
              </a:tr>
              <a:tr h="548640">
                <a:tc>
                  <a:txBody>
                    <a:bodyPr/>
                    <a:lstStyle/>
                    <a:p>
                      <a:pPr algn="l" fontAlgn="ctr"/>
                      <a:r>
                        <a:rPr lang="en-US" sz="1600" u="none" strike="noStrike" dirty="0">
                          <a:effectLst/>
                          <a:latin typeface="Century Gothic" panose="020B0502020202020204" pitchFamily="34" charset="0"/>
                        </a:rPr>
                        <a:t>Net Operating</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($707)</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   ($671)</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  $36</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extLst>
                  <a:ext uri="{0D108BD9-81ED-4DB2-BD59-A6C34878D82A}">
                    <a16:rowId xmlns:a16="http://schemas.microsoft.com/office/drawing/2014/main" val="2021347524"/>
                  </a:ext>
                </a:extLst>
              </a:tr>
            </a:tbl>
          </a:graphicData>
        </a:graphic>
      </p:graphicFrame>
      <p:cxnSp>
        <p:nvCxnSpPr>
          <p:cNvPr id="7" name="Straight Connector 6">
            <a:extLst>
              <a:ext uri="{FF2B5EF4-FFF2-40B4-BE49-F238E27FC236}">
                <a16:creationId xmlns:a16="http://schemas.microsoft.com/office/drawing/2014/main" id="{8ABD57F0-C576-4D33-9D5C-8AA05477F7A7}"/>
              </a:ext>
            </a:extLst>
          </p:cNvPr>
          <p:cNvCxnSpPr/>
          <p:nvPr/>
        </p:nvCxnSpPr>
        <p:spPr>
          <a:xfrm>
            <a:off x="3283128" y="5336022"/>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3FF8C9-394A-4DB1-B0B7-27187982C27B}"/>
              </a:ext>
            </a:extLst>
          </p:cNvPr>
          <p:cNvCxnSpPr/>
          <p:nvPr/>
        </p:nvCxnSpPr>
        <p:spPr>
          <a:xfrm>
            <a:off x="3283128" y="4783735"/>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8791C-6187-4DB4-AC51-A3441D2C644F}"/>
              </a:ext>
            </a:extLst>
          </p:cNvPr>
          <p:cNvCxnSpPr/>
          <p:nvPr/>
        </p:nvCxnSpPr>
        <p:spPr>
          <a:xfrm>
            <a:off x="5436728" y="5327201"/>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4BCDB8-FD88-44B1-926B-CAF5B511EF42}"/>
              </a:ext>
            </a:extLst>
          </p:cNvPr>
          <p:cNvCxnSpPr/>
          <p:nvPr/>
        </p:nvCxnSpPr>
        <p:spPr>
          <a:xfrm>
            <a:off x="5362300" y="477430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BE8885-3D74-48CC-831A-3D441959FAC2}"/>
              </a:ext>
            </a:extLst>
          </p:cNvPr>
          <p:cNvCxnSpPr/>
          <p:nvPr/>
        </p:nvCxnSpPr>
        <p:spPr>
          <a:xfrm>
            <a:off x="7293422" y="5317168"/>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7293422" y="4782987"/>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82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83177" y="545657"/>
            <a:ext cx="8377646" cy="4270807"/>
          </a:xfrm>
          <a:effectLst/>
        </p:spPr>
        <p:txBody>
          <a:bodyPr vert="horz" lIns="91440" tIns="45720" rIns="91440" bIns="45720" rtlCol="0" anchor="b">
            <a:normAutofit fontScale="90000"/>
          </a:bodyPr>
          <a:lstStyle/>
          <a:p>
            <a:pPr algn="ctr">
              <a:lnSpc>
                <a:spcPct val="90000"/>
              </a:lnSpc>
            </a:pPr>
            <a:br>
              <a:rPr lang="en-US" sz="2000" dirty="0">
                <a:solidFill>
                  <a:schemeClr val="tx1"/>
                </a:solidFill>
                <a:cs typeface="+mj-cs"/>
              </a:rPr>
            </a:br>
            <a:br>
              <a:rPr lang="en-US" sz="2000" dirty="0">
                <a:solidFill>
                  <a:schemeClr val="tx1"/>
                </a:solidFill>
                <a:cs typeface="+mj-cs"/>
              </a:rPr>
            </a:br>
            <a:br>
              <a:rPr lang="en-US" sz="2000" dirty="0">
                <a:cs typeface="+mj-cs"/>
              </a:rPr>
            </a:br>
            <a:r>
              <a:rPr lang="en-US" sz="5400" dirty="0">
                <a:solidFill>
                  <a:schemeClr val="tx1"/>
                </a:solidFill>
                <a:cs typeface="+mj-cs"/>
              </a:rPr>
              <a:t>Approval of Minutes</a:t>
            </a:r>
            <a:br>
              <a:rPr lang="en-US" sz="2000" dirty="0">
                <a:solidFill>
                  <a:schemeClr val="tx1"/>
                </a:solidFill>
                <a:cs typeface="+mj-cs"/>
              </a:rPr>
            </a:br>
            <a:br>
              <a:rPr lang="en-US" sz="2000" dirty="0">
                <a:solidFill>
                  <a:schemeClr val="tx1"/>
                </a:solidFill>
                <a:cs typeface="+mj-cs"/>
              </a:rPr>
            </a:br>
            <a:br>
              <a:rPr lang="en-US" sz="3600" dirty="0">
                <a:solidFill>
                  <a:schemeClr val="tx1"/>
                </a:solidFill>
                <a:cs typeface="+mj-cs"/>
              </a:rPr>
            </a:br>
            <a:br>
              <a:rPr lang="en-US" sz="3200" b="0" dirty="0">
                <a:solidFill>
                  <a:schemeClr val="tx1"/>
                </a:solidFill>
                <a:cs typeface="+mj-cs"/>
              </a:rPr>
            </a:br>
            <a:r>
              <a:rPr lang="en-US" sz="3200" b="0" dirty="0">
                <a:solidFill>
                  <a:schemeClr val="tx1"/>
                </a:solidFill>
                <a:cs typeface="+mj-cs"/>
              </a:rPr>
              <a:t>May 20, 2023 – Regular Meeting</a:t>
            </a:r>
            <a:br>
              <a:rPr lang="en-US" sz="3200" b="0" dirty="0">
                <a:solidFill>
                  <a:schemeClr val="tx1"/>
                </a:solidFill>
                <a:cs typeface="+mj-cs"/>
              </a:rPr>
            </a:br>
            <a:r>
              <a:rPr lang="en-US" sz="3200" b="0" dirty="0">
                <a:solidFill>
                  <a:schemeClr val="tx1"/>
                </a:solidFill>
                <a:cs typeface="+mj-cs"/>
              </a:rPr>
              <a:t>May 27, 2023 – Special Meeting</a:t>
            </a:r>
            <a:br>
              <a:rPr lang="en-US" sz="3200" b="0" dirty="0">
                <a:cs typeface="+mj-cs"/>
              </a:rPr>
            </a:br>
            <a:br>
              <a:rPr lang="en-US" sz="2000" b="0" dirty="0">
                <a:cs typeface="+mj-cs"/>
              </a:rPr>
            </a:br>
            <a:br>
              <a:rPr lang="en-US" sz="2000" dirty="0">
                <a:solidFill>
                  <a:schemeClr val="tx1"/>
                </a:solidFill>
                <a:cs typeface="+mj-cs"/>
              </a:rPr>
            </a:br>
            <a:br>
              <a:rPr lang="en-US" sz="2000" dirty="0">
                <a:highlight>
                  <a:srgbClr val="FFFF00"/>
                </a:highlight>
                <a:cs typeface="+mj-cs"/>
              </a:rPr>
            </a:br>
            <a:br>
              <a:rPr lang="en-US" sz="2000" dirty="0">
                <a:cs typeface="+mj-cs"/>
              </a:rPr>
            </a:br>
            <a:endParaRPr lang="en-US" sz="2000" dirty="0">
              <a:solidFill>
                <a:schemeClr val="tx1"/>
              </a:solidFill>
              <a:cs typeface="+mj-cs"/>
            </a:endParaRPr>
          </a:p>
        </p:txBody>
      </p:sp>
      <p:sp>
        <p:nvSpPr>
          <p:cNvPr id="22" name="Freeform: Shape 2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103071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67546"/>
            <a:ext cx="7498080" cy="840405"/>
          </a:xfrm>
        </p:spPr>
        <p:txBody>
          <a:bodyPr>
            <a:normAutofit fontScale="90000"/>
          </a:bodyPr>
          <a:lstStyle/>
          <a:p>
            <a:pPr algn="ctr"/>
            <a:r>
              <a:rPr lang="en-US" sz="2800" b="1" dirty="0">
                <a:latin typeface="Century Gothic" panose="020B0502020202020204" pitchFamily="34" charset="0"/>
              </a:rPr>
              <a:t>UNAUDITED MONTH OF APRIL</a:t>
            </a:r>
            <a:br>
              <a:rPr lang="en-US" sz="2800" b="1" dirty="0">
                <a:latin typeface="Century Gothic" panose="020B0502020202020204" pitchFamily="34" charset="0"/>
              </a:rPr>
            </a:br>
            <a:r>
              <a:rPr lang="en-US" sz="2800" b="1" dirty="0">
                <a:latin typeface="Century Gothic" panose="020B0502020202020204" pitchFamily="34" charset="0"/>
              </a:rPr>
              <a:t>FAVOR/(UNFAVORABLE) VS. BUDGET (in 000’s)</a:t>
            </a: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graphicFrame>
        <p:nvGraphicFramePr>
          <p:cNvPr id="5" name="Table 6">
            <a:extLst>
              <a:ext uri="{FF2B5EF4-FFF2-40B4-BE49-F238E27FC236}">
                <a16:creationId xmlns:a16="http://schemas.microsoft.com/office/drawing/2014/main" id="{51FE97F5-49DA-4AF4-ACAC-3E7281E896E2}"/>
              </a:ext>
            </a:extLst>
          </p:cNvPr>
          <p:cNvGraphicFramePr>
            <a:graphicFrameLocks noGrp="1"/>
          </p:cNvGraphicFramePr>
          <p:nvPr/>
        </p:nvGraphicFramePr>
        <p:xfrm>
          <a:off x="1220480" y="2224725"/>
          <a:ext cx="6703040" cy="4247656"/>
        </p:xfrm>
        <a:graphic>
          <a:graphicData uri="http://schemas.openxmlformats.org/drawingml/2006/table">
            <a:tbl>
              <a:tblPr firstRow="1" bandRow="1">
                <a:tableStyleId>{5C22544A-7EE6-4342-B048-85BDC9FD1C3A}</a:tableStyleId>
              </a:tblPr>
              <a:tblGrid>
                <a:gridCol w="3699189">
                  <a:extLst>
                    <a:ext uri="{9D8B030D-6E8A-4147-A177-3AD203B41FA5}">
                      <a16:colId xmlns:a16="http://schemas.microsoft.com/office/drawing/2014/main" val="2078890817"/>
                    </a:ext>
                  </a:extLst>
                </a:gridCol>
                <a:gridCol w="3003851">
                  <a:extLst>
                    <a:ext uri="{9D8B030D-6E8A-4147-A177-3AD203B41FA5}">
                      <a16:colId xmlns:a16="http://schemas.microsoft.com/office/drawing/2014/main" val="1772542581"/>
                    </a:ext>
                  </a:extLst>
                </a:gridCol>
              </a:tblGrid>
              <a:tr h="636990">
                <a:tc>
                  <a:txBody>
                    <a:bodyPr/>
                    <a:lstStyle/>
                    <a:p>
                      <a:pPr algn="ctr"/>
                      <a:r>
                        <a:rPr lang="en-US" dirty="0"/>
                        <a:t>Department/Amenity</a:t>
                      </a:r>
                    </a:p>
                  </a:txBody>
                  <a:tcPr/>
                </a:tc>
                <a:tc>
                  <a:txBody>
                    <a:bodyPr/>
                    <a:lstStyle/>
                    <a:p>
                      <a:pPr algn="ctr"/>
                      <a:r>
                        <a:rPr lang="en-US" dirty="0"/>
                        <a:t>Favorable/(Unfavorable)</a:t>
                      </a:r>
                    </a:p>
                  </a:txBody>
                  <a:tcPr/>
                </a:tc>
                <a:extLst>
                  <a:ext uri="{0D108BD9-81ED-4DB2-BD59-A6C34878D82A}">
                    <a16:rowId xmlns:a16="http://schemas.microsoft.com/office/drawing/2014/main" val="249879345"/>
                  </a:ext>
                </a:extLst>
              </a:tr>
              <a:tr h="381907">
                <a:tc>
                  <a:txBody>
                    <a:bodyPr/>
                    <a:lstStyle/>
                    <a:p>
                      <a:r>
                        <a:rPr lang="en-US" sz="1600" dirty="0"/>
                        <a:t>Golf Ops + Maintenance</a:t>
                      </a:r>
                    </a:p>
                  </a:txBody>
                  <a:tcPr/>
                </a:tc>
                <a:tc>
                  <a:txBody>
                    <a:bodyPr/>
                    <a:lstStyle/>
                    <a:p>
                      <a:pPr algn="ctr"/>
                      <a:r>
                        <a:rPr lang="en-US" sz="1600" dirty="0"/>
                        <a:t>52</a:t>
                      </a:r>
                    </a:p>
                  </a:txBody>
                  <a:tcPr/>
                </a:tc>
                <a:extLst>
                  <a:ext uri="{0D108BD9-81ED-4DB2-BD59-A6C34878D82A}">
                    <a16:rowId xmlns:a16="http://schemas.microsoft.com/office/drawing/2014/main" val="3136704269"/>
                  </a:ext>
                </a:extLst>
              </a:tr>
              <a:tr h="576325">
                <a:tc>
                  <a:txBody>
                    <a:bodyPr/>
                    <a:lstStyle/>
                    <a:p>
                      <a:r>
                        <a:rPr lang="en-US" sz="1600" dirty="0"/>
                        <a:t>Public Works, CPI + Gen Maintenance</a:t>
                      </a:r>
                    </a:p>
                  </a:txBody>
                  <a:tcPr/>
                </a:tc>
                <a:tc>
                  <a:txBody>
                    <a:bodyPr/>
                    <a:lstStyle/>
                    <a:p>
                      <a:pPr algn="ctr"/>
                      <a:r>
                        <a:rPr lang="en-US" sz="1600" dirty="0"/>
                        <a:t>59</a:t>
                      </a:r>
                    </a:p>
                  </a:txBody>
                  <a:tcPr/>
                </a:tc>
                <a:extLst>
                  <a:ext uri="{0D108BD9-81ED-4DB2-BD59-A6C34878D82A}">
                    <a16:rowId xmlns:a16="http://schemas.microsoft.com/office/drawing/2014/main" val="3873138569"/>
                  </a:ext>
                </a:extLst>
              </a:tr>
              <a:tr h="3819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Police</a:t>
                      </a:r>
                    </a:p>
                  </a:txBody>
                  <a:tcPr/>
                </a:tc>
                <a:tc>
                  <a:txBody>
                    <a:bodyPr/>
                    <a:lstStyle/>
                    <a:p>
                      <a:pPr algn="ctr"/>
                      <a:r>
                        <a:rPr lang="en-US" sz="1600" dirty="0"/>
                        <a:t>14</a:t>
                      </a:r>
                    </a:p>
                  </a:txBody>
                  <a:tcPr/>
                </a:tc>
                <a:extLst>
                  <a:ext uri="{0D108BD9-81ED-4DB2-BD59-A6C34878D82A}">
                    <a16:rowId xmlns:a16="http://schemas.microsoft.com/office/drawing/2014/main" val="30306473"/>
                  </a:ext>
                </a:extLst>
              </a:tr>
              <a:tr h="3819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Admin, Finance, GM, Marketing</a:t>
                      </a:r>
                    </a:p>
                  </a:txBody>
                  <a:tcPr/>
                </a:tc>
                <a:tc>
                  <a:txBody>
                    <a:bodyPr/>
                    <a:lstStyle/>
                    <a:p>
                      <a:pPr algn="ctr"/>
                      <a:r>
                        <a:rPr lang="en-US" sz="1600" dirty="0"/>
                        <a:t>(31)</a:t>
                      </a:r>
                    </a:p>
                  </a:txBody>
                  <a:tcPr/>
                </a:tc>
                <a:extLst>
                  <a:ext uri="{0D108BD9-81ED-4DB2-BD59-A6C34878D82A}">
                    <a16:rowId xmlns:a16="http://schemas.microsoft.com/office/drawing/2014/main" val="3513823484"/>
                  </a:ext>
                </a:extLst>
              </a:tr>
              <a:tr h="3819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Recreation</a:t>
                      </a:r>
                    </a:p>
                  </a:txBody>
                  <a:tcPr/>
                </a:tc>
                <a:tc>
                  <a:txBody>
                    <a:bodyPr/>
                    <a:lstStyle/>
                    <a:p>
                      <a:pPr algn="ctr"/>
                      <a:r>
                        <a:rPr lang="en-US" sz="1600" dirty="0"/>
                        <a:t>(29)</a:t>
                      </a:r>
                    </a:p>
                  </a:txBody>
                  <a:tcPr/>
                </a:tc>
                <a:extLst>
                  <a:ext uri="{0D108BD9-81ED-4DB2-BD59-A6C34878D82A}">
                    <a16:rowId xmlns:a16="http://schemas.microsoft.com/office/drawing/2014/main" val="1984902763"/>
                  </a:ext>
                </a:extLst>
              </a:tr>
              <a:tr h="3819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F&amp;B (Yacht, Beach + Clubhouse)</a:t>
                      </a:r>
                    </a:p>
                  </a:txBody>
                  <a:tcPr/>
                </a:tc>
                <a:tc>
                  <a:txBody>
                    <a:bodyPr/>
                    <a:lstStyle/>
                    <a:p>
                      <a:pPr algn="ctr"/>
                      <a:r>
                        <a:rPr lang="en-US" sz="1600" dirty="0"/>
                        <a:t>(17)</a:t>
                      </a:r>
                    </a:p>
                  </a:txBody>
                  <a:tcPr/>
                </a:tc>
                <a:extLst>
                  <a:ext uri="{0D108BD9-81ED-4DB2-BD59-A6C34878D82A}">
                    <a16:rowId xmlns:a16="http://schemas.microsoft.com/office/drawing/2014/main" val="2890164068"/>
                  </a:ext>
                </a:extLst>
              </a:tr>
              <a:tr h="5763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Other Net (Marinas, Beach Parking, Racquet Sports)</a:t>
                      </a:r>
                    </a:p>
                  </a:txBody>
                  <a:tcPr/>
                </a:tc>
                <a:tc>
                  <a:txBody>
                    <a:bodyPr/>
                    <a:lstStyle/>
                    <a:p>
                      <a:pPr algn="ctr"/>
                      <a:endParaRPr lang="en-US" sz="1600" dirty="0"/>
                    </a:p>
                    <a:p>
                      <a:pPr algn="ctr"/>
                      <a:r>
                        <a:rPr lang="en-US" sz="1600" dirty="0"/>
                        <a:t>(12)</a:t>
                      </a:r>
                    </a:p>
                  </a:txBody>
                  <a:tcPr/>
                </a:tc>
                <a:extLst>
                  <a:ext uri="{0D108BD9-81ED-4DB2-BD59-A6C34878D82A}">
                    <a16:rowId xmlns:a16="http://schemas.microsoft.com/office/drawing/2014/main" val="3233637016"/>
                  </a:ext>
                </a:extLst>
              </a:tr>
              <a:tr h="542891">
                <a:tc>
                  <a:txBody>
                    <a:bodyPr/>
                    <a:lstStyle/>
                    <a:p>
                      <a:r>
                        <a:rPr lang="en-US" sz="1600" dirty="0"/>
                        <a:t>               </a:t>
                      </a:r>
                      <a:r>
                        <a:rPr lang="en-US" sz="1600" b="1" dirty="0"/>
                        <a:t>TOTAL</a:t>
                      </a:r>
                    </a:p>
                  </a:txBody>
                  <a:tcPr/>
                </a:tc>
                <a:tc>
                  <a:txBody>
                    <a:bodyPr/>
                    <a:lstStyle/>
                    <a:p>
                      <a:pPr algn="ctr"/>
                      <a:r>
                        <a:rPr lang="en-US" sz="1600" b="1" dirty="0"/>
                        <a:t>$36</a:t>
                      </a:r>
                    </a:p>
                  </a:txBody>
                  <a:tcPr/>
                </a:tc>
                <a:extLst>
                  <a:ext uri="{0D108BD9-81ED-4DB2-BD59-A6C34878D82A}">
                    <a16:rowId xmlns:a16="http://schemas.microsoft.com/office/drawing/2014/main" val="1258657457"/>
                  </a:ext>
                </a:extLst>
              </a:tr>
            </a:tbl>
          </a:graphicData>
        </a:graphic>
      </p:graphicFrame>
      <p:cxnSp>
        <p:nvCxnSpPr>
          <p:cNvPr id="8" name="Straight Connector 7">
            <a:extLst>
              <a:ext uri="{FF2B5EF4-FFF2-40B4-BE49-F238E27FC236}">
                <a16:creationId xmlns:a16="http://schemas.microsoft.com/office/drawing/2014/main" id="{16A069AC-E94D-40E5-9EDF-5E65AB9AC418}"/>
              </a:ext>
            </a:extLst>
          </p:cNvPr>
          <p:cNvCxnSpPr>
            <a:cxnSpLocks/>
          </p:cNvCxnSpPr>
          <p:nvPr/>
        </p:nvCxnSpPr>
        <p:spPr>
          <a:xfrm>
            <a:off x="5951831" y="6278140"/>
            <a:ext cx="885066"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D39DB2-FD2B-4C24-97CD-5CB0EE8D8AB5}"/>
              </a:ext>
            </a:extLst>
          </p:cNvPr>
          <p:cNvCxnSpPr>
            <a:cxnSpLocks/>
          </p:cNvCxnSpPr>
          <p:nvPr/>
        </p:nvCxnSpPr>
        <p:spPr>
          <a:xfrm>
            <a:off x="5951831" y="5914474"/>
            <a:ext cx="885066"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01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367864"/>
            <a:ext cx="7498080" cy="1031358"/>
          </a:xfrm>
        </p:spPr>
        <p:txBody>
          <a:bodyPr>
            <a:normAutofit fontScale="90000"/>
          </a:bodyPr>
          <a:lstStyle/>
          <a:p>
            <a:pPr algn="ctr"/>
            <a:r>
              <a:rPr lang="en-US" sz="3600" b="1" dirty="0">
                <a:latin typeface="Century Gothic" panose="020B0502020202020204" pitchFamily="34" charset="0"/>
              </a:rPr>
              <a:t>UNAUDITED FINANCIAL CHANGE</a:t>
            </a:r>
            <a:br>
              <a:rPr lang="en-US" sz="3600" b="1" dirty="0">
                <a:latin typeface="Century Gothic" panose="020B0502020202020204" pitchFamily="34" charset="0"/>
              </a:rPr>
            </a:br>
            <a:r>
              <a:rPr lang="en-US" sz="3600" b="1" dirty="0">
                <a:latin typeface="Century Gothic" panose="020B0502020202020204" pitchFamily="34" charset="0"/>
              </a:rPr>
              <a:t> YEAR-TO-DATE APRIL 2023</a:t>
            </a:r>
            <a:endParaRPr lang="en-US" sz="2700" dirty="0">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nvGraphicFramePr>
        <p:xfrm>
          <a:off x="274320" y="2506697"/>
          <a:ext cx="8595360" cy="3083012"/>
        </p:xfrm>
        <a:graphic>
          <a:graphicData uri="http://schemas.openxmlformats.org/drawingml/2006/table">
            <a:tbl>
              <a:tblPr>
                <a:tableStyleId>{5C22544A-7EE6-4342-B048-85BDC9FD1C3A}</a:tableStyleId>
              </a:tblPr>
              <a:tblGrid>
                <a:gridCol w="2628271">
                  <a:extLst>
                    <a:ext uri="{9D8B030D-6E8A-4147-A177-3AD203B41FA5}">
                      <a16:colId xmlns:a16="http://schemas.microsoft.com/office/drawing/2014/main" val="1529911752"/>
                    </a:ext>
                  </a:extLst>
                </a:gridCol>
                <a:gridCol w="1976011">
                  <a:extLst>
                    <a:ext uri="{9D8B030D-6E8A-4147-A177-3AD203B41FA5}">
                      <a16:colId xmlns:a16="http://schemas.microsoft.com/office/drawing/2014/main" val="1196787798"/>
                    </a:ext>
                  </a:extLst>
                </a:gridCol>
                <a:gridCol w="2054867">
                  <a:extLst>
                    <a:ext uri="{9D8B030D-6E8A-4147-A177-3AD203B41FA5}">
                      <a16:colId xmlns:a16="http://schemas.microsoft.com/office/drawing/2014/main" val="1193626519"/>
                    </a:ext>
                  </a:extLst>
                </a:gridCol>
                <a:gridCol w="1936211">
                  <a:extLst>
                    <a:ext uri="{9D8B030D-6E8A-4147-A177-3AD203B41FA5}">
                      <a16:colId xmlns:a16="http://schemas.microsoft.com/office/drawing/2014/main" val="3714425827"/>
                    </a:ext>
                  </a:extLst>
                </a:gridCol>
              </a:tblGrid>
              <a:tr h="356357">
                <a:tc gridSpan="4">
                  <a:txBody>
                    <a:bodyPr/>
                    <a:lstStyle/>
                    <a:p>
                      <a:pPr algn="ctr" fontAlgn="b"/>
                      <a:r>
                        <a:rPr lang="en-US" sz="1800" b="1" u="none" strike="noStrike" dirty="0">
                          <a:effectLst/>
                          <a:latin typeface="Century Gothic" panose="020B0502020202020204" pitchFamily="34" charset="0"/>
                        </a:rPr>
                        <a:t>YTD April 2023 (In 000’s)</a:t>
                      </a:r>
                      <a:endParaRPr lang="en-US" sz="1800" b="1" i="0" u="none" strike="noStrike" dirty="0">
                        <a:solidFill>
                          <a:srgbClr val="000000"/>
                        </a:solidFill>
                        <a:effectLst/>
                        <a:latin typeface="Century Gothic" panose="020B0502020202020204" pitchFamily="34" charset="0"/>
                      </a:endParaRPr>
                    </a:p>
                  </a:txBody>
                  <a:tcPr marL="8663" marR="8663" marT="8663" marB="0" anchor="b">
                    <a:lnL w="12700" cmpd="sng">
                      <a:noFill/>
                    </a:lnL>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scheme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35703382"/>
                  </a:ext>
                </a:extLst>
              </a:tr>
              <a:tr h="454399">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10000"/>
                        <a:lumOff val="90000"/>
                      </a:schemeClr>
                    </a:solidFill>
                  </a:tcPr>
                </a:tc>
                <a:tc rowSpan="3">
                  <a:txBody>
                    <a:bodyPr/>
                    <a:lstStyle/>
                    <a:p>
                      <a:pPr algn="ctr" fontAlgn="ctr"/>
                      <a:r>
                        <a:rPr lang="en-US" sz="1600" u="none" strike="noStrike" dirty="0">
                          <a:effectLst/>
                          <a:latin typeface="Century Gothic" panose="020B0502020202020204" pitchFamily="34" charset="0"/>
                        </a:rPr>
                        <a:t>Budget</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schemeClr>
                    </a:solidFill>
                  </a:tcPr>
                </a:tc>
                <a:tc rowSpan="3">
                  <a:txBody>
                    <a:bodyPr/>
                    <a:lstStyle/>
                    <a:p>
                      <a:pPr algn="ctr" fontAlgn="ctr"/>
                      <a:r>
                        <a:rPr lang="en-US" sz="1600" u="none" strike="noStrike" dirty="0">
                          <a:effectLst/>
                          <a:latin typeface="Century Gothic" panose="020B0502020202020204" pitchFamily="34" charset="0"/>
                        </a:rPr>
                        <a:t>Current Year</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schemeClr>
                    </a:solidFill>
                  </a:tcPr>
                </a:tc>
                <a:tc rowSpan="3">
                  <a:txBody>
                    <a:bodyPr/>
                    <a:lstStyle/>
                    <a:p>
                      <a:pPr algn="ctr" fontAlgn="ctr"/>
                      <a:r>
                        <a:rPr lang="en-US" sz="1600" u="none" strike="noStrike" dirty="0">
                          <a:effectLst/>
                          <a:latin typeface="Century Gothic" panose="020B0502020202020204" pitchFamily="34" charset="0"/>
                        </a:rPr>
                        <a:t>Favor/ (Unfavor) vs. Budget</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schemeClr>
                    </a:solidFill>
                  </a:tcPr>
                </a:tc>
                <a:extLst>
                  <a:ext uri="{0D108BD9-81ED-4DB2-BD59-A6C34878D82A}">
                    <a16:rowId xmlns:a16="http://schemas.microsoft.com/office/drawing/2014/main" val="231670456"/>
                  </a:ext>
                </a:extLst>
              </a:tr>
              <a:tr h="308259">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9768013"/>
                  </a:ext>
                </a:extLst>
              </a:tr>
              <a:tr h="318077">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4399997"/>
                  </a:ext>
                </a:extLst>
              </a:tr>
              <a:tr h="548640">
                <a:tc>
                  <a:txBody>
                    <a:bodyPr/>
                    <a:lstStyle/>
                    <a:p>
                      <a:pPr algn="l" fontAlgn="ctr"/>
                      <a:r>
                        <a:rPr lang="en-US" sz="1600" u="none" strike="noStrike" dirty="0">
                          <a:effectLst/>
                          <a:latin typeface="Century Gothic" panose="020B0502020202020204" pitchFamily="34" charset="0"/>
                        </a:rPr>
                        <a:t>Net Revenues</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$13,960</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    $15,030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 $1,070</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10000"/>
                        <a:lumOff val="90000"/>
                      </a:schemeClr>
                    </a:solidFill>
                  </a:tcPr>
                </a:tc>
                <a:extLst>
                  <a:ext uri="{0D108BD9-81ED-4DB2-BD59-A6C34878D82A}">
                    <a16:rowId xmlns:a16="http://schemas.microsoft.com/office/drawing/2014/main" val="1473053170"/>
                  </a:ext>
                </a:extLst>
              </a:tr>
              <a:tr h="548640">
                <a:tc>
                  <a:txBody>
                    <a:bodyPr/>
                    <a:lstStyle/>
                    <a:p>
                      <a:pPr algn="l" fontAlgn="ctr"/>
                      <a:r>
                        <a:rPr lang="en-US" sz="1600" u="none" strike="noStrike" dirty="0">
                          <a:effectLst/>
                          <a:latin typeface="Century Gothic" panose="020B0502020202020204" pitchFamily="34" charset="0"/>
                        </a:rPr>
                        <a:t>Expenses</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  13,960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      13,879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        81</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extLst>
                  <a:ext uri="{0D108BD9-81ED-4DB2-BD59-A6C34878D82A}">
                    <a16:rowId xmlns:a16="http://schemas.microsoft.com/office/drawing/2014/main" val="481779007"/>
                  </a:ext>
                </a:extLst>
              </a:tr>
              <a:tr h="548640">
                <a:tc>
                  <a:txBody>
                    <a:bodyPr/>
                    <a:lstStyle/>
                    <a:p>
                      <a:pPr algn="l" fontAlgn="ctr"/>
                      <a:r>
                        <a:rPr lang="en-US" sz="1600" u="none" strike="noStrike" dirty="0">
                          <a:effectLst/>
                          <a:latin typeface="Century Gothic" panose="020B0502020202020204" pitchFamily="34" charset="0"/>
                        </a:rPr>
                        <a:t>Net Operating</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  -</a:t>
                      </a: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     $1,151</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$1,151</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extLst>
                  <a:ext uri="{0D108BD9-81ED-4DB2-BD59-A6C34878D82A}">
                    <a16:rowId xmlns:a16="http://schemas.microsoft.com/office/drawing/2014/main" val="2021347524"/>
                  </a:ext>
                </a:extLst>
              </a:tr>
            </a:tbl>
          </a:graphicData>
        </a:graphic>
      </p:graphicFrame>
      <p:cxnSp>
        <p:nvCxnSpPr>
          <p:cNvPr id="7" name="Straight Connector 6">
            <a:extLst>
              <a:ext uri="{FF2B5EF4-FFF2-40B4-BE49-F238E27FC236}">
                <a16:creationId xmlns:a16="http://schemas.microsoft.com/office/drawing/2014/main" id="{8ABD57F0-C576-4D33-9D5C-8AA05477F7A7}"/>
              </a:ext>
            </a:extLst>
          </p:cNvPr>
          <p:cNvCxnSpPr/>
          <p:nvPr/>
        </p:nvCxnSpPr>
        <p:spPr>
          <a:xfrm>
            <a:off x="3283125" y="5589709"/>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3FF8C9-394A-4DB1-B0B7-27187982C27B}"/>
              </a:ext>
            </a:extLst>
          </p:cNvPr>
          <p:cNvCxnSpPr/>
          <p:nvPr/>
        </p:nvCxnSpPr>
        <p:spPr>
          <a:xfrm>
            <a:off x="3349113" y="5066536"/>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8791C-6187-4DB4-AC51-A3441D2C644F}"/>
              </a:ext>
            </a:extLst>
          </p:cNvPr>
          <p:cNvCxnSpPr/>
          <p:nvPr/>
        </p:nvCxnSpPr>
        <p:spPr>
          <a:xfrm>
            <a:off x="5472354" y="5589709"/>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4BCDB8-FD88-44B1-926B-CAF5B511EF42}"/>
              </a:ext>
            </a:extLst>
          </p:cNvPr>
          <p:cNvCxnSpPr/>
          <p:nvPr/>
        </p:nvCxnSpPr>
        <p:spPr>
          <a:xfrm>
            <a:off x="5400007" y="508973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BE8885-3D74-48CC-831A-3D441959FAC2}"/>
              </a:ext>
            </a:extLst>
          </p:cNvPr>
          <p:cNvCxnSpPr/>
          <p:nvPr/>
        </p:nvCxnSpPr>
        <p:spPr>
          <a:xfrm>
            <a:off x="7254676" y="5589709"/>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7254676" y="5066536"/>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31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1121" y="60536"/>
            <a:ext cx="7498080" cy="1344058"/>
          </a:xfrm>
        </p:spPr>
        <p:txBody>
          <a:bodyPr>
            <a:normAutofit fontScale="90000"/>
          </a:bodyPr>
          <a:lstStyle/>
          <a:p>
            <a:pPr algn="ctr"/>
            <a:r>
              <a:rPr lang="en-US" sz="2800" b="1" dirty="0">
                <a:latin typeface="Century Gothic" panose="020B0502020202020204" pitchFamily="34" charset="0"/>
              </a:rPr>
              <a:t>UNAUDITED YEAR-TO-DATE APRIL</a:t>
            </a:r>
            <a:br>
              <a:rPr lang="en-US" sz="2800" b="1" dirty="0">
                <a:latin typeface="Century Gothic" panose="020B0502020202020204" pitchFamily="34" charset="0"/>
              </a:rPr>
            </a:br>
            <a:r>
              <a:rPr lang="en-US" sz="2800" b="1" dirty="0">
                <a:latin typeface="Century Gothic" panose="020B0502020202020204" pitchFamily="34" charset="0"/>
              </a:rPr>
              <a:t>FAVOR/(UNFAVORABLE) VS. BUDGET (in 000’s)</a:t>
            </a: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graphicFrame>
        <p:nvGraphicFramePr>
          <p:cNvPr id="5" name="Table 6">
            <a:extLst>
              <a:ext uri="{FF2B5EF4-FFF2-40B4-BE49-F238E27FC236}">
                <a16:creationId xmlns:a16="http://schemas.microsoft.com/office/drawing/2014/main" id="{51FE97F5-49DA-4AF4-ACAC-3E7281E896E2}"/>
              </a:ext>
            </a:extLst>
          </p:cNvPr>
          <p:cNvGraphicFramePr>
            <a:graphicFrameLocks noGrp="1"/>
          </p:cNvGraphicFramePr>
          <p:nvPr/>
        </p:nvGraphicFramePr>
        <p:xfrm>
          <a:off x="1269932" y="1531837"/>
          <a:ext cx="6604136" cy="5265627"/>
        </p:xfrm>
        <a:graphic>
          <a:graphicData uri="http://schemas.openxmlformats.org/drawingml/2006/table">
            <a:tbl>
              <a:tblPr firstRow="1" bandRow="1">
                <a:tableStyleId>{5C22544A-7EE6-4342-B048-85BDC9FD1C3A}</a:tableStyleId>
              </a:tblPr>
              <a:tblGrid>
                <a:gridCol w="3578132">
                  <a:extLst>
                    <a:ext uri="{9D8B030D-6E8A-4147-A177-3AD203B41FA5}">
                      <a16:colId xmlns:a16="http://schemas.microsoft.com/office/drawing/2014/main" val="2078890817"/>
                    </a:ext>
                  </a:extLst>
                </a:gridCol>
                <a:gridCol w="3026004">
                  <a:extLst>
                    <a:ext uri="{9D8B030D-6E8A-4147-A177-3AD203B41FA5}">
                      <a16:colId xmlns:a16="http://schemas.microsoft.com/office/drawing/2014/main" val="1772542581"/>
                    </a:ext>
                  </a:extLst>
                </a:gridCol>
              </a:tblGrid>
              <a:tr h="286921">
                <a:tc>
                  <a:txBody>
                    <a:bodyPr/>
                    <a:lstStyle/>
                    <a:p>
                      <a:pPr algn="ctr"/>
                      <a:r>
                        <a:rPr lang="en-US" dirty="0"/>
                        <a:t>Department/Amenity</a:t>
                      </a:r>
                    </a:p>
                  </a:txBody>
                  <a:tcPr/>
                </a:tc>
                <a:tc>
                  <a:txBody>
                    <a:bodyPr/>
                    <a:lstStyle/>
                    <a:p>
                      <a:pPr algn="ctr"/>
                      <a:r>
                        <a:rPr lang="en-US" dirty="0"/>
                        <a:t>Favorable/(Unfavorable)</a:t>
                      </a:r>
                    </a:p>
                  </a:txBody>
                  <a:tcPr/>
                </a:tc>
                <a:extLst>
                  <a:ext uri="{0D108BD9-81ED-4DB2-BD59-A6C34878D82A}">
                    <a16:rowId xmlns:a16="http://schemas.microsoft.com/office/drawing/2014/main" val="249879345"/>
                  </a:ext>
                </a:extLst>
              </a:tr>
              <a:tr h="32370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Public Works, Gen Maint, CPI</a:t>
                      </a:r>
                    </a:p>
                  </a:txBody>
                  <a:tcPr/>
                </a:tc>
                <a:tc>
                  <a:txBody>
                    <a:bodyPr/>
                    <a:lstStyle/>
                    <a:p>
                      <a:pPr algn="ctr"/>
                      <a:r>
                        <a:rPr lang="en-US" sz="1600" dirty="0"/>
                        <a:t> 320</a:t>
                      </a:r>
                    </a:p>
                  </a:txBody>
                  <a:tcPr/>
                </a:tc>
                <a:extLst>
                  <a:ext uri="{0D108BD9-81ED-4DB2-BD59-A6C34878D82A}">
                    <a16:rowId xmlns:a16="http://schemas.microsoft.com/office/drawing/2014/main" val="4017784582"/>
                  </a:ext>
                </a:extLst>
              </a:tr>
              <a:tr h="323706">
                <a:tc>
                  <a:txBody>
                    <a:bodyPr/>
                    <a:lstStyle/>
                    <a:p>
                      <a:r>
                        <a:rPr lang="en-US" sz="1600" dirty="0"/>
                        <a:t>Golf Ops &amp; Maintenance</a:t>
                      </a:r>
                    </a:p>
                  </a:txBody>
                  <a:tcPr/>
                </a:tc>
                <a:tc>
                  <a:txBody>
                    <a:bodyPr/>
                    <a:lstStyle/>
                    <a:p>
                      <a:pPr algn="ctr"/>
                      <a:r>
                        <a:rPr lang="en-US" sz="1600" dirty="0"/>
                        <a:t> 267</a:t>
                      </a:r>
                    </a:p>
                  </a:txBody>
                  <a:tcPr/>
                </a:tc>
                <a:extLst>
                  <a:ext uri="{0D108BD9-81ED-4DB2-BD59-A6C34878D82A}">
                    <a16:rowId xmlns:a16="http://schemas.microsoft.com/office/drawing/2014/main" val="888923162"/>
                  </a:ext>
                </a:extLst>
              </a:tr>
              <a:tr h="323706">
                <a:tc>
                  <a:txBody>
                    <a:bodyPr/>
                    <a:lstStyle/>
                    <a:p>
                      <a:r>
                        <a:rPr lang="en-US" sz="1600" dirty="0"/>
                        <a:t>Police</a:t>
                      </a:r>
                    </a:p>
                  </a:txBody>
                  <a:tcPr/>
                </a:tc>
                <a:tc>
                  <a:txBody>
                    <a:bodyPr/>
                    <a:lstStyle/>
                    <a:p>
                      <a:pPr algn="ctr"/>
                      <a:r>
                        <a:rPr lang="en-US" sz="1600" dirty="0"/>
                        <a:t> 163</a:t>
                      </a:r>
                    </a:p>
                  </a:txBody>
                  <a:tcPr/>
                </a:tc>
                <a:extLst>
                  <a:ext uri="{0D108BD9-81ED-4DB2-BD59-A6C34878D82A}">
                    <a16:rowId xmlns:a16="http://schemas.microsoft.com/office/drawing/2014/main" val="3659408274"/>
                  </a:ext>
                </a:extLst>
              </a:tr>
              <a:tr h="32370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Aquatics</a:t>
                      </a:r>
                    </a:p>
                  </a:txBody>
                  <a:tcPr/>
                </a:tc>
                <a:tc>
                  <a:txBody>
                    <a:bodyPr/>
                    <a:lstStyle/>
                    <a:p>
                      <a:pPr algn="ctr"/>
                      <a:r>
                        <a:rPr lang="en-US" sz="1600" dirty="0"/>
                        <a:t> 128</a:t>
                      </a:r>
                    </a:p>
                  </a:txBody>
                  <a:tcPr/>
                </a:tc>
                <a:extLst>
                  <a:ext uri="{0D108BD9-81ED-4DB2-BD59-A6C34878D82A}">
                    <a16:rowId xmlns:a16="http://schemas.microsoft.com/office/drawing/2014/main" val="2890164068"/>
                  </a:ext>
                </a:extLst>
              </a:tr>
              <a:tr h="323706">
                <a:tc>
                  <a:txBody>
                    <a:bodyPr/>
                    <a:lstStyle/>
                    <a:p>
                      <a:r>
                        <a:rPr lang="en-US" sz="1600" dirty="0"/>
                        <a:t>Yacht Club</a:t>
                      </a:r>
                    </a:p>
                  </a:txBody>
                  <a:tcPr/>
                </a:tc>
                <a:tc>
                  <a:txBody>
                    <a:bodyPr/>
                    <a:lstStyle/>
                    <a:p>
                      <a:pPr algn="ctr"/>
                      <a:r>
                        <a:rPr lang="en-US" sz="1600" dirty="0"/>
                        <a:t>  85</a:t>
                      </a:r>
                    </a:p>
                  </a:txBody>
                  <a:tcPr/>
                </a:tc>
                <a:extLst>
                  <a:ext uri="{0D108BD9-81ED-4DB2-BD59-A6C34878D82A}">
                    <a16:rowId xmlns:a16="http://schemas.microsoft.com/office/drawing/2014/main" val="1490472390"/>
                  </a:ext>
                </a:extLst>
              </a:tr>
              <a:tr h="323706">
                <a:tc>
                  <a:txBody>
                    <a:bodyPr/>
                    <a:lstStyle/>
                    <a:p>
                      <a:r>
                        <a:rPr lang="en-US" sz="1600" dirty="0"/>
                        <a:t>Beach Club</a:t>
                      </a:r>
                    </a:p>
                  </a:txBody>
                  <a:tcPr/>
                </a:tc>
                <a:tc>
                  <a:txBody>
                    <a:bodyPr/>
                    <a:lstStyle/>
                    <a:p>
                      <a:pPr algn="ctr"/>
                      <a:r>
                        <a:rPr lang="en-US" sz="1600" dirty="0"/>
                        <a:t>  81</a:t>
                      </a:r>
                    </a:p>
                  </a:txBody>
                  <a:tcPr/>
                </a:tc>
                <a:extLst>
                  <a:ext uri="{0D108BD9-81ED-4DB2-BD59-A6C34878D82A}">
                    <a16:rowId xmlns:a16="http://schemas.microsoft.com/office/drawing/2014/main" val="4275535467"/>
                  </a:ext>
                </a:extLst>
              </a:tr>
              <a:tr h="324778">
                <a:tc>
                  <a:txBody>
                    <a:bodyPr/>
                    <a:lstStyle/>
                    <a:p>
                      <a:r>
                        <a:rPr lang="en-US" sz="1600" dirty="0"/>
                        <a:t>Rec &amp; Parks</a:t>
                      </a:r>
                    </a:p>
                  </a:txBody>
                  <a:tcPr/>
                </a:tc>
                <a:tc>
                  <a:txBody>
                    <a:bodyPr/>
                    <a:lstStyle/>
                    <a:p>
                      <a:pPr algn="ctr"/>
                      <a:r>
                        <a:rPr lang="en-US" sz="1600" dirty="0"/>
                        <a:t>  63</a:t>
                      </a:r>
                    </a:p>
                  </a:txBody>
                  <a:tcPr/>
                </a:tc>
                <a:extLst>
                  <a:ext uri="{0D108BD9-81ED-4DB2-BD59-A6C34878D82A}">
                    <a16:rowId xmlns:a16="http://schemas.microsoft.com/office/drawing/2014/main" val="3130702917"/>
                  </a:ext>
                </a:extLst>
              </a:tr>
              <a:tr h="32477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Marinas </a:t>
                      </a:r>
                    </a:p>
                  </a:txBody>
                  <a:tcPr/>
                </a:tc>
                <a:tc>
                  <a:txBody>
                    <a:bodyPr/>
                    <a:lstStyle/>
                    <a:p>
                      <a:pPr algn="ctr"/>
                      <a:r>
                        <a:rPr lang="en-US" sz="1600" dirty="0"/>
                        <a:t>  25</a:t>
                      </a:r>
                    </a:p>
                  </a:txBody>
                  <a:tcPr/>
                </a:tc>
                <a:extLst>
                  <a:ext uri="{0D108BD9-81ED-4DB2-BD59-A6C34878D82A}">
                    <a16:rowId xmlns:a16="http://schemas.microsoft.com/office/drawing/2014/main" val="2175427186"/>
                  </a:ext>
                </a:extLst>
              </a:tr>
              <a:tr h="32370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Racquet Sports</a:t>
                      </a:r>
                    </a:p>
                  </a:txBody>
                  <a:tcPr/>
                </a:tc>
                <a:tc>
                  <a:txBody>
                    <a:bodyPr/>
                    <a:lstStyle/>
                    <a:p>
                      <a:pPr algn="ctr"/>
                      <a:r>
                        <a:rPr lang="en-US" sz="1600" dirty="0"/>
                        <a:t>  25</a:t>
                      </a:r>
                    </a:p>
                  </a:txBody>
                  <a:tcPr/>
                </a:tc>
                <a:extLst>
                  <a:ext uri="{0D108BD9-81ED-4DB2-BD59-A6C34878D82A}">
                    <a16:rowId xmlns:a16="http://schemas.microsoft.com/office/drawing/2014/main" val="2623441110"/>
                  </a:ext>
                </a:extLst>
              </a:tr>
              <a:tr h="32370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Beach Parking</a:t>
                      </a:r>
                    </a:p>
                  </a:txBody>
                  <a:tcPr/>
                </a:tc>
                <a:tc>
                  <a:txBody>
                    <a:bodyPr/>
                    <a:lstStyle/>
                    <a:p>
                      <a:pPr algn="ctr"/>
                      <a:r>
                        <a:rPr lang="en-US" sz="1600" dirty="0"/>
                        <a:t>  20</a:t>
                      </a:r>
                    </a:p>
                  </a:txBody>
                  <a:tcPr/>
                </a:tc>
                <a:extLst>
                  <a:ext uri="{0D108BD9-81ED-4DB2-BD59-A6C34878D82A}">
                    <a16:rowId xmlns:a16="http://schemas.microsoft.com/office/drawing/2014/main" val="3483272084"/>
                  </a:ext>
                </a:extLst>
              </a:tr>
              <a:tr h="32370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Clubhouse Grille</a:t>
                      </a:r>
                    </a:p>
                  </a:txBody>
                  <a:tcPr/>
                </a:tc>
                <a:tc>
                  <a:txBody>
                    <a:bodyPr/>
                    <a:lstStyle/>
                    <a:p>
                      <a:pPr algn="ctr"/>
                      <a:r>
                        <a:rPr lang="en-US" sz="1600" dirty="0"/>
                        <a:t> (16)</a:t>
                      </a:r>
                    </a:p>
                  </a:txBody>
                  <a:tcPr/>
                </a:tc>
                <a:extLst>
                  <a:ext uri="{0D108BD9-81ED-4DB2-BD59-A6C34878D82A}">
                    <a16:rowId xmlns:a16="http://schemas.microsoft.com/office/drawing/2014/main" val="2342974382"/>
                  </a:ext>
                </a:extLst>
              </a:tr>
              <a:tr h="32370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Other Net (Admin, GM Office, Finance, PR/Marketing, Clubhouse Grille)</a:t>
                      </a:r>
                    </a:p>
                  </a:txBody>
                  <a:tcPr/>
                </a:tc>
                <a:tc>
                  <a:txBody>
                    <a:bodyPr/>
                    <a:lstStyle/>
                    <a:p>
                      <a:pPr algn="ctr"/>
                      <a:endParaRPr lang="en-US" sz="1600" dirty="0"/>
                    </a:p>
                    <a:p>
                      <a:pPr algn="ctr"/>
                      <a:r>
                        <a:rPr lang="en-US" sz="1600" dirty="0"/>
                        <a:t>(10) </a:t>
                      </a:r>
                    </a:p>
                  </a:txBody>
                  <a:tcPr/>
                </a:tc>
                <a:extLst>
                  <a:ext uri="{0D108BD9-81ED-4DB2-BD59-A6C34878D82A}">
                    <a16:rowId xmlns:a16="http://schemas.microsoft.com/office/drawing/2014/main" val="992985541"/>
                  </a:ext>
                </a:extLst>
              </a:tr>
              <a:tr h="388827">
                <a:tc>
                  <a:txBody>
                    <a:bodyPr/>
                    <a:lstStyle/>
                    <a:p>
                      <a:r>
                        <a:rPr lang="en-US" sz="1600" dirty="0"/>
                        <a:t>               </a:t>
                      </a:r>
                      <a:r>
                        <a:rPr lang="en-US" sz="1600" b="1" dirty="0"/>
                        <a:t>TOTAL</a:t>
                      </a:r>
                    </a:p>
                  </a:txBody>
                  <a:tcPr/>
                </a:tc>
                <a:tc>
                  <a:txBody>
                    <a:bodyPr/>
                    <a:lstStyle/>
                    <a:p>
                      <a:pPr algn="ctr"/>
                      <a:r>
                        <a:rPr lang="en-US" sz="1600" b="1" dirty="0"/>
                        <a:t>$1,151</a:t>
                      </a:r>
                    </a:p>
                  </a:txBody>
                  <a:tcPr/>
                </a:tc>
                <a:extLst>
                  <a:ext uri="{0D108BD9-81ED-4DB2-BD59-A6C34878D82A}">
                    <a16:rowId xmlns:a16="http://schemas.microsoft.com/office/drawing/2014/main" val="1258657457"/>
                  </a:ext>
                </a:extLst>
              </a:tr>
            </a:tbl>
          </a:graphicData>
        </a:graphic>
      </p:graphicFrame>
      <p:cxnSp>
        <p:nvCxnSpPr>
          <p:cNvPr id="8" name="Straight Connector 7">
            <a:extLst>
              <a:ext uri="{FF2B5EF4-FFF2-40B4-BE49-F238E27FC236}">
                <a16:creationId xmlns:a16="http://schemas.microsoft.com/office/drawing/2014/main" id="{16A069AC-E94D-40E5-9EDF-5E65AB9AC418}"/>
              </a:ext>
            </a:extLst>
          </p:cNvPr>
          <p:cNvCxnSpPr>
            <a:cxnSpLocks/>
          </p:cNvCxnSpPr>
          <p:nvPr/>
        </p:nvCxnSpPr>
        <p:spPr>
          <a:xfrm>
            <a:off x="5945622" y="6757840"/>
            <a:ext cx="885066"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D39DB2-FD2B-4C24-97CD-5CB0EE8D8AB5}"/>
              </a:ext>
            </a:extLst>
          </p:cNvPr>
          <p:cNvCxnSpPr>
            <a:cxnSpLocks/>
          </p:cNvCxnSpPr>
          <p:nvPr/>
        </p:nvCxnSpPr>
        <p:spPr>
          <a:xfrm>
            <a:off x="5945622" y="6172340"/>
            <a:ext cx="885066"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07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4C8E-759C-4538-9575-26595E557F40}"/>
              </a:ext>
            </a:extLst>
          </p:cNvPr>
          <p:cNvSpPr>
            <a:spLocks noGrp="1"/>
          </p:cNvSpPr>
          <p:nvPr>
            <p:ph type="title"/>
          </p:nvPr>
        </p:nvSpPr>
        <p:spPr>
          <a:xfrm>
            <a:off x="1062249" y="384131"/>
            <a:ext cx="7019502" cy="1124158"/>
          </a:xfrm>
        </p:spPr>
        <p:txBody>
          <a:bodyPr>
            <a:noAutofit/>
          </a:bodyPr>
          <a:lstStyle/>
          <a:p>
            <a:pPr algn="ctr"/>
            <a:r>
              <a:rPr lang="en-US" sz="3600" dirty="0">
                <a:latin typeface="Franklin Gothic Medium" panose="020B0603020102020204" pitchFamily="34" charset="0"/>
              </a:rPr>
              <a:t>UNAUDITED RESERVES</a:t>
            </a:r>
            <a:br>
              <a:rPr lang="en-US" sz="3600" dirty="0">
                <a:latin typeface="Franklin Gothic Medium" panose="020B0603020102020204" pitchFamily="34" charset="0"/>
              </a:rPr>
            </a:br>
            <a:r>
              <a:rPr lang="en-US" sz="3600" dirty="0">
                <a:latin typeface="Franklin Gothic Medium" panose="020B0603020102020204" pitchFamily="34" charset="0"/>
              </a:rPr>
              <a:t>APRIL 2023 ($Millions)</a:t>
            </a:r>
          </a:p>
        </p:txBody>
      </p:sp>
      <p:graphicFrame>
        <p:nvGraphicFramePr>
          <p:cNvPr id="4" name="Table 3">
            <a:extLst>
              <a:ext uri="{FF2B5EF4-FFF2-40B4-BE49-F238E27FC236}">
                <a16:creationId xmlns:a16="http://schemas.microsoft.com/office/drawing/2014/main" id="{56339740-C4C2-4E66-9638-BF57A372FE54}"/>
              </a:ext>
            </a:extLst>
          </p:cNvPr>
          <p:cNvGraphicFramePr>
            <a:graphicFrameLocks noGrp="1"/>
          </p:cNvGraphicFramePr>
          <p:nvPr/>
        </p:nvGraphicFramePr>
        <p:xfrm>
          <a:off x="78377" y="2313722"/>
          <a:ext cx="8987246" cy="3850296"/>
        </p:xfrm>
        <a:graphic>
          <a:graphicData uri="http://schemas.openxmlformats.org/drawingml/2006/table">
            <a:tbl>
              <a:tblPr firstRow="1" bandRow="1">
                <a:tableStyleId>{5C22544A-7EE6-4342-B048-85BDC9FD1C3A}</a:tableStyleId>
              </a:tblPr>
              <a:tblGrid>
                <a:gridCol w="2199577">
                  <a:extLst>
                    <a:ext uri="{9D8B030D-6E8A-4147-A177-3AD203B41FA5}">
                      <a16:colId xmlns:a16="http://schemas.microsoft.com/office/drawing/2014/main" val="1394482498"/>
                    </a:ext>
                  </a:extLst>
                </a:gridCol>
                <a:gridCol w="1194448">
                  <a:extLst>
                    <a:ext uri="{9D8B030D-6E8A-4147-A177-3AD203B41FA5}">
                      <a16:colId xmlns:a16="http://schemas.microsoft.com/office/drawing/2014/main" val="3016120161"/>
                    </a:ext>
                  </a:extLst>
                </a:gridCol>
                <a:gridCol w="1384184">
                  <a:extLst>
                    <a:ext uri="{9D8B030D-6E8A-4147-A177-3AD203B41FA5}">
                      <a16:colId xmlns:a16="http://schemas.microsoft.com/office/drawing/2014/main" val="3864248913"/>
                    </a:ext>
                  </a:extLst>
                </a:gridCol>
                <a:gridCol w="1237796">
                  <a:extLst>
                    <a:ext uri="{9D8B030D-6E8A-4147-A177-3AD203B41FA5}">
                      <a16:colId xmlns:a16="http://schemas.microsoft.com/office/drawing/2014/main" val="963910479"/>
                    </a:ext>
                  </a:extLst>
                </a:gridCol>
                <a:gridCol w="1186622">
                  <a:extLst>
                    <a:ext uri="{9D8B030D-6E8A-4147-A177-3AD203B41FA5}">
                      <a16:colId xmlns:a16="http://schemas.microsoft.com/office/drawing/2014/main" val="2806363114"/>
                    </a:ext>
                  </a:extLst>
                </a:gridCol>
                <a:gridCol w="1006679">
                  <a:extLst>
                    <a:ext uri="{9D8B030D-6E8A-4147-A177-3AD203B41FA5}">
                      <a16:colId xmlns:a16="http://schemas.microsoft.com/office/drawing/2014/main" val="2625739660"/>
                    </a:ext>
                  </a:extLst>
                </a:gridCol>
                <a:gridCol w="777940">
                  <a:extLst>
                    <a:ext uri="{9D8B030D-6E8A-4147-A177-3AD203B41FA5}">
                      <a16:colId xmlns:a16="http://schemas.microsoft.com/office/drawing/2014/main" val="2085935011"/>
                    </a:ext>
                  </a:extLst>
                </a:gridCol>
              </a:tblGrid>
              <a:tr h="543990">
                <a:tc>
                  <a:txBody>
                    <a:bodyPr/>
                    <a:lstStyle/>
                    <a:p>
                      <a:endParaRPr lang="en-US" dirty="0">
                        <a:latin typeface="Franklin Gothic Medium" panose="020B0603020102020204" pitchFamily="34" charset="0"/>
                      </a:endParaRPr>
                    </a:p>
                  </a:txBody>
                  <a:tcPr marL="68580" marR="68580"/>
                </a:tc>
                <a:tc>
                  <a:txBody>
                    <a:bodyPr/>
                    <a:lstStyle/>
                    <a:p>
                      <a:pPr algn="ctr"/>
                      <a:r>
                        <a:rPr lang="en-US" sz="2100" dirty="0">
                          <a:latin typeface="Franklin Gothic Medium" panose="020B0603020102020204" pitchFamily="34" charset="0"/>
                        </a:rPr>
                        <a:t>GeneralReplace</a:t>
                      </a:r>
                    </a:p>
                  </a:txBody>
                  <a:tcPr marL="68580" marR="68580" anchor="ctr"/>
                </a:tc>
                <a:tc>
                  <a:txBody>
                    <a:bodyPr/>
                    <a:lstStyle/>
                    <a:p>
                      <a:pPr algn="ctr"/>
                      <a:r>
                        <a:rPr lang="en-US" sz="2100" dirty="0">
                          <a:latin typeface="Franklin Gothic Medium" panose="020B0603020102020204" pitchFamily="34" charset="0"/>
                        </a:rPr>
                        <a:t>Bulkheads</a:t>
                      </a:r>
                    </a:p>
                  </a:txBody>
                  <a:tcPr marL="68580" marR="68580" anchor="ctr"/>
                </a:tc>
                <a:tc>
                  <a:txBody>
                    <a:bodyPr/>
                    <a:lstStyle/>
                    <a:p>
                      <a:pPr algn="ctr"/>
                      <a:r>
                        <a:rPr lang="en-US" sz="2100" dirty="0">
                          <a:latin typeface="Franklin Gothic Medium" panose="020B0603020102020204" pitchFamily="34" charset="0"/>
                        </a:rPr>
                        <a:t>Roads</a:t>
                      </a:r>
                    </a:p>
                  </a:txBody>
                  <a:tcPr marL="68580" marR="68580" anchor="ctr"/>
                </a:tc>
                <a:tc>
                  <a:txBody>
                    <a:bodyPr/>
                    <a:lstStyle/>
                    <a:p>
                      <a:pPr algn="ctr"/>
                      <a:r>
                        <a:rPr lang="en-US" sz="2100" dirty="0">
                          <a:latin typeface="Franklin Gothic Medium" panose="020B0603020102020204" pitchFamily="34" charset="0"/>
                        </a:rPr>
                        <a:t>Drainage</a:t>
                      </a:r>
                    </a:p>
                  </a:txBody>
                  <a:tcPr marL="68580" marR="68580" anchor="ctr"/>
                </a:tc>
                <a:tc>
                  <a:txBody>
                    <a:bodyPr/>
                    <a:lstStyle/>
                    <a:p>
                      <a:pPr algn="ctr"/>
                      <a:r>
                        <a:rPr lang="en-US" sz="2100" dirty="0">
                          <a:latin typeface="Franklin Gothic Medium" panose="020B0603020102020204" pitchFamily="34" charset="0"/>
                        </a:rPr>
                        <a:t>New Capital</a:t>
                      </a:r>
                    </a:p>
                  </a:txBody>
                  <a:tcPr marL="68580" marR="68580" anchor="ctr"/>
                </a:tc>
                <a:tc>
                  <a:txBody>
                    <a:bodyPr/>
                    <a:lstStyle/>
                    <a:p>
                      <a:pPr algn="ctr"/>
                      <a:r>
                        <a:rPr lang="en-US" sz="2100" dirty="0">
                          <a:latin typeface="Franklin Gothic Medium" panose="020B0603020102020204" pitchFamily="34" charset="0"/>
                        </a:rPr>
                        <a:t>Total</a:t>
                      </a:r>
                    </a:p>
                  </a:txBody>
                  <a:tcPr marL="68580" marR="68580" anchor="ctr"/>
                </a:tc>
                <a:extLst>
                  <a:ext uri="{0D108BD9-81ED-4DB2-BD59-A6C34878D82A}">
                    <a16:rowId xmlns:a16="http://schemas.microsoft.com/office/drawing/2014/main" val="3190847527"/>
                  </a:ext>
                </a:extLst>
              </a:tr>
              <a:tr h="604434">
                <a:tc>
                  <a:txBody>
                    <a:bodyPr/>
                    <a:lstStyle/>
                    <a:p>
                      <a:r>
                        <a:rPr lang="en-US" sz="2000" b="1" dirty="0">
                          <a:latin typeface="Franklin Gothic Medium" panose="020B0603020102020204" pitchFamily="34" charset="0"/>
                        </a:rPr>
                        <a:t>4/30/22 Balance</a:t>
                      </a:r>
                    </a:p>
                  </a:txBody>
                  <a:tcPr marL="68580" marR="68580" anchor="ctr"/>
                </a:tc>
                <a:tc>
                  <a:txBody>
                    <a:bodyPr/>
                    <a:lstStyle/>
                    <a:p>
                      <a:pPr algn="ctr"/>
                      <a:r>
                        <a:rPr lang="en-US" sz="2000" b="1" dirty="0">
                          <a:latin typeface="Franklin Gothic Medium" panose="020B0603020102020204" pitchFamily="34" charset="0"/>
                        </a:rPr>
                        <a:t>$4.8</a:t>
                      </a:r>
                    </a:p>
                  </a:txBody>
                  <a:tcPr marL="68580" marR="68580" anchor="ctr"/>
                </a:tc>
                <a:tc>
                  <a:txBody>
                    <a:bodyPr/>
                    <a:lstStyle/>
                    <a:p>
                      <a:pPr algn="ctr"/>
                      <a:r>
                        <a:rPr lang="en-US" sz="2000" b="1" dirty="0">
                          <a:latin typeface="Franklin Gothic Medium" panose="020B0603020102020204" pitchFamily="34" charset="0"/>
                        </a:rPr>
                        <a:t> $0.5</a:t>
                      </a:r>
                    </a:p>
                  </a:txBody>
                  <a:tcPr marL="68580" marR="68580" anchor="ctr"/>
                </a:tc>
                <a:tc>
                  <a:txBody>
                    <a:bodyPr/>
                    <a:lstStyle/>
                    <a:p>
                      <a:pPr algn="ctr"/>
                      <a:r>
                        <a:rPr lang="en-US" sz="2000" b="1" dirty="0">
                          <a:latin typeface="Franklin Gothic Medium" panose="020B0603020102020204" pitchFamily="34" charset="0"/>
                        </a:rPr>
                        <a:t>$0.0</a:t>
                      </a:r>
                    </a:p>
                  </a:txBody>
                  <a:tcPr marL="68580" marR="68580" anchor="ctr"/>
                </a:tc>
                <a:tc>
                  <a:txBody>
                    <a:bodyPr/>
                    <a:lstStyle/>
                    <a:p>
                      <a:pPr algn="ctr"/>
                      <a:r>
                        <a:rPr lang="en-US" sz="2000" b="1" dirty="0">
                          <a:latin typeface="Franklin Gothic Medium" panose="020B0603020102020204" pitchFamily="34" charset="0"/>
                        </a:rPr>
                        <a:t>$0.7</a:t>
                      </a:r>
                    </a:p>
                  </a:txBody>
                  <a:tcPr marL="68580" marR="68580" anchor="ctr"/>
                </a:tc>
                <a:tc>
                  <a:txBody>
                    <a:bodyPr/>
                    <a:lstStyle/>
                    <a:p>
                      <a:pPr algn="ctr"/>
                      <a:r>
                        <a:rPr lang="en-US" sz="2000" b="1" dirty="0">
                          <a:latin typeface="Franklin Gothic Medium" panose="020B0603020102020204" pitchFamily="34" charset="0"/>
                        </a:rPr>
                        <a:t>$0.1</a:t>
                      </a:r>
                    </a:p>
                  </a:txBody>
                  <a:tcPr marL="68580" marR="68580" anchor="ctr"/>
                </a:tc>
                <a:tc>
                  <a:txBody>
                    <a:bodyPr/>
                    <a:lstStyle/>
                    <a:p>
                      <a:pPr algn="ctr"/>
                      <a:r>
                        <a:rPr lang="en-US" sz="2000" b="1" dirty="0">
                          <a:latin typeface="Franklin Gothic Medium" panose="020B0603020102020204" pitchFamily="34" charset="0"/>
                        </a:rPr>
                        <a:t>$6.1</a:t>
                      </a:r>
                    </a:p>
                  </a:txBody>
                  <a:tcPr marL="68580" marR="68580" anchor="ctr"/>
                </a:tc>
                <a:extLst>
                  <a:ext uri="{0D108BD9-81ED-4DB2-BD59-A6C34878D82A}">
                    <a16:rowId xmlns:a16="http://schemas.microsoft.com/office/drawing/2014/main" val="2939790926"/>
                  </a:ext>
                </a:extLst>
              </a:tr>
              <a:tr h="604434">
                <a:tc>
                  <a:txBody>
                    <a:bodyPr/>
                    <a:lstStyle/>
                    <a:p>
                      <a:r>
                        <a:rPr lang="en-US" sz="2000" dirty="0">
                          <a:latin typeface="Franklin Gothic Medium" panose="020B0603020102020204" pitchFamily="34" charset="0"/>
                        </a:rPr>
                        <a:t>Contributions/</a:t>
                      </a:r>
                    </a:p>
                    <a:p>
                      <a:r>
                        <a:rPr lang="en-US" sz="2000" dirty="0">
                          <a:latin typeface="Franklin Gothic Medium" panose="020B0603020102020204" pitchFamily="34" charset="0"/>
                        </a:rPr>
                        <a:t>Interest</a:t>
                      </a:r>
                    </a:p>
                  </a:txBody>
                  <a:tcPr marL="68580" marR="68580" anchor="ctr"/>
                </a:tc>
                <a:tc>
                  <a:txBody>
                    <a:bodyPr/>
                    <a:lstStyle/>
                    <a:p>
                      <a:pPr algn="ctr"/>
                      <a:r>
                        <a:rPr lang="en-US" sz="2000" dirty="0">
                          <a:latin typeface="Franklin Gothic Medium" panose="020B0603020102020204" pitchFamily="34" charset="0"/>
                        </a:rPr>
                        <a:t>  1.9</a:t>
                      </a:r>
                    </a:p>
                  </a:txBody>
                  <a:tcPr marL="68580" marR="68580" anchor="ctr"/>
                </a:tc>
                <a:tc>
                  <a:txBody>
                    <a:bodyPr/>
                    <a:lstStyle/>
                    <a:p>
                      <a:pPr algn="ctr"/>
                      <a:r>
                        <a:rPr lang="en-US" sz="2000" dirty="0">
                          <a:latin typeface="Franklin Gothic Medium" panose="020B0603020102020204" pitchFamily="34" charset="0"/>
                        </a:rPr>
                        <a:t>   1.1</a:t>
                      </a:r>
                    </a:p>
                  </a:txBody>
                  <a:tcPr marL="68580" marR="68580" anchor="ctr"/>
                </a:tc>
                <a:tc>
                  <a:txBody>
                    <a:bodyPr/>
                    <a:lstStyle/>
                    <a:p>
                      <a:pPr algn="ctr"/>
                      <a:r>
                        <a:rPr lang="en-US" sz="2000" dirty="0">
                          <a:latin typeface="Franklin Gothic Medium" panose="020B0603020102020204" pitchFamily="34" charset="0"/>
                        </a:rPr>
                        <a:t>  0.7</a:t>
                      </a:r>
                    </a:p>
                  </a:txBody>
                  <a:tcPr marL="68580" marR="68580" anchor="ctr"/>
                </a:tc>
                <a:tc>
                  <a:txBody>
                    <a:bodyPr/>
                    <a:lstStyle/>
                    <a:p>
                      <a:pPr algn="ctr"/>
                      <a:r>
                        <a:rPr lang="en-US" sz="2000" dirty="0">
                          <a:latin typeface="Franklin Gothic Medium" panose="020B0603020102020204" pitchFamily="34" charset="0"/>
                        </a:rPr>
                        <a:t>-</a:t>
                      </a:r>
                    </a:p>
                  </a:txBody>
                  <a:tcPr marL="68580" marR="68580" anchor="ctr"/>
                </a:tc>
                <a:tc>
                  <a:txBody>
                    <a:bodyPr/>
                    <a:lstStyle/>
                    <a:p>
                      <a:pPr algn="ctr"/>
                      <a:r>
                        <a:rPr lang="en-US" sz="2000" dirty="0">
                          <a:latin typeface="Franklin Gothic Medium" panose="020B0603020102020204" pitchFamily="34" charset="0"/>
                        </a:rPr>
                        <a:t>  0.2</a:t>
                      </a:r>
                    </a:p>
                  </a:txBody>
                  <a:tcPr marL="68580" marR="68580" anchor="ctr"/>
                </a:tc>
                <a:tc>
                  <a:txBody>
                    <a:bodyPr/>
                    <a:lstStyle/>
                    <a:p>
                      <a:pPr algn="ctr"/>
                      <a:r>
                        <a:rPr lang="en-US" sz="2000" dirty="0">
                          <a:latin typeface="Franklin Gothic Medium" panose="020B0603020102020204" pitchFamily="34" charset="0"/>
                        </a:rPr>
                        <a:t> 3.9</a:t>
                      </a:r>
                    </a:p>
                  </a:txBody>
                  <a:tcPr marL="68580" marR="68580" anchor="ctr"/>
                </a:tc>
                <a:extLst>
                  <a:ext uri="{0D108BD9-81ED-4DB2-BD59-A6C34878D82A}">
                    <a16:rowId xmlns:a16="http://schemas.microsoft.com/office/drawing/2014/main" val="823467776"/>
                  </a:ext>
                </a:extLst>
              </a:tr>
              <a:tr h="604434">
                <a:tc>
                  <a:txBody>
                    <a:bodyPr/>
                    <a:lstStyle/>
                    <a:p>
                      <a:r>
                        <a:rPr lang="en-US" sz="2000" dirty="0">
                          <a:latin typeface="Franklin Gothic Medium" panose="020B0603020102020204" pitchFamily="34" charset="0"/>
                        </a:rPr>
                        <a:t>Casino Funds</a:t>
                      </a:r>
                    </a:p>
                  </a:txBody>
                  <a:tcPr marL="68580" marR="68580" anchor="ctr"/>
                </a:tc>
                <a:tc>
                  <a:txBody>
                    <a:bodyPr/>
                    <a:lstStyle/>
                    <a:p>
                      <a:pPr algn="ctr"/>
                      <a:r>
                        <a:rPr lang="en-US" sz="2000" dirty="0">
                          <a:latin typeface="Franklin Gothic Medium" panose="020B0603020102020204" pitchFamily="34" charset="0"/>
                        </a:rPr>
                        <a:t>  -</a:t>
                      </a:r>
                    </a:p>
                  </a:txBody>
                  <a:tcPr marL="68580" marR="68580" anchor="ctr"/>
                </a:tc>
                <a:tc>
                  <a:txBody>
                    <a:bodyPr/>
                    <a:lstStyle/>
                    <a:p>
                      <a:pPr algn="ctr"/>
                      <a:r>
                        <a:rPr lang="en-US" sz="2000" dirty="0">
                          <a:latin typeface="Franklin Gothic Medium" panose="020B0603020102020204" pitchFamily="34" charset="0"/>
                        </a:rPr>
                        <a:t> -</a:t>
                      </a:r>
                    </a:p>
                  </a:txBody>
                  <a:tcPr marL="68580" marR="68580" anchor="ctr"/>
                </a:tc>
                <a:tc>
                  <a:txBody>
                    <a:bodyPr/>
                    <a:lstStyle/>
                    <a:p>
                      <a:pPr algn="ctr"/>
                      <a:r>
                        <a:rPr lang="en-US" sz="2000" dirty="0">
                          <a:latin typeface="Franklin Gothic Medium" panose="020B0603020102020204" pitchFamily="34" charset="0"/>
                        </a:rPr>
                        <a:t>  0.4</a:t>
                      </a:r>
                    </a:p>
                  </a:txBody>
                  <a:tcPr marL="68580" marR="68580" anchor="ctr"/>
                </a:tc>
                <a:tc>
                  <a:txBody>
                    <a:bodyPr/>
                    <a:lstStyle/>
                    <a:p>
                      <a:pPr algn="ctr"/>
                      <a:r>
                        <a:rPr lang="en-US" sz="2000" dirty="0">
                          <a:latin typeface="Franklin Gothic Medium" panose="020B0603020102020204" pitchFamily="34" charset="0"/>
                        </a:rPr>
                        <a:t> 0.1</a:t>
                      </a:r>
                    </a:p>
                  </a:txBody>
                  <a:tcPr marL="68580" marR="68580" anchor="ctr"/>
                </a:tc>
                <a:tc>
                  <a:txBody>
                    <a:bodyPr/>
                    <a:lstStyle/>
                    <a:p>
                      <a:pPr algn="ctr"/>
                      <a:r>
                        <a:rPr lang="en-US" sz="2000" dirty="0">
                          <a:latin typeface="Franklin Gothic Medium" panose="020B0603020102020204" pitchFamily="34" charset="0"/>
                        </a:rPr>
                        <a:t>-</a:t>
                      </a:r>
                    </a:p>
                  </a:txBody>
                  <a:tcPr marL="68580" marR="68580" anchor="ctr"/>
                </a:tc>
                <a:tc>
                  <a:txBody>
                    <a:bodyPr/>
                    <a:lstStyle/>
                    <a:p>
                      <a:pPr algn="ctr"/>
                      <a:r>
                        <a:rPr lang="en-US" sz="2000" dirty="0">
                          <a:latin typeface="Franklin Gothic Medium" panose="020B0603020102020204" pitchFamily="34" charset="0"/>
                        </a:rPr>
                        <a:t> 0.5</a:t>
                      </a:r>
                    </a:p>
                  </a:txBody>
                  <a:tcPr marL="68580" marR="68580" anchor="ctr"/>
                </a:tc>
                <a:extLst>
                  <a:ext uri="{0D108BD9-81ED-4DB2-BD59-A6C34878D82A}">
                    <a16:rowId xmlns:a16="http://schemas.microsoft.com/office/drawing/2014/main" val="3199560772"/>
                  </a:ext>
                </a:extLst>
              </a:tr>
              <a:tr h="604434">
                <a:tc>
                  <a:txBody>
                    <a:bodyPr/>
                    <a:lstStyle/>
                    <a:p>
                      <a:r>
                        <a:rPr lang="en-US" sz="2000" dirty="0">
                          <a:latin typeface="Franklin Gothic Medium" panose="020B0603020102020204" pitchFamily="34" charset="0"/>
                        </a:rPr>
                        <a:t>Transfer (Spend)</a:t>
                      </a:r>
                    </a:p>
                  </a:txBody>
                  <a:tcPr marL="68580" marR="68580" anchor="ctr"/>
                </a:tc>
                <a:tc>
                  <a:txBody>
                    <a:bodyPr/>
                    <a:lstStyle/>
                    <a:p>
                      <a:pPr algn="ctr"/>
                      <a:r>
                        <a:rPr lang="en-US" sz="2000" dirty="0">
                          <a:latin typeface="Franklin Gothic Medium" panose="020B0603020102020204" pitchFamily="34" charset="0"/>
                        </a:rPr>
                        <a:t>  (1.5)</a:t>
                      </a:r>
                    </a:p>
                  </a:txBody>
                  <a:tcPr marL="68580" marR="68580" anchor="ctr"/>
                </a:tc>
                <a:tc>
                  <a:txBody>
                    <a:bodyPr/>
                    <a:lstStyle/>
                    <a:p>
                      <a:pPr algn="ctr"/>
                      <a:r>
                        <a:rPr lang="en-US" sz="2000" dirty="0">
                          <a:latin typeface="Franklin Gothic Medium" panose="020B0603020102020204" pitchFamily="34" charset="0"/>
                        </a:rPr>
                        <a:t>  (1.1)</a:t>
                      </a:r>
                    </a:p>
                  </a:txBody>
                  <a:tcPr marL="68580" marR="68580" anchor="ctr"/>
                </a:tc>
                <a:tc>
                  <a:txBody>
                    <a:bodyPr/>
                    <a:lstStyle/>
                    <a:p>
                      <a:pPr algn="ctr"/>
                      <a:r>
                        <a:rPr lang="en-US" sz="2000" dirty="0">
                          <a:latin typeface="Franklin Gothic Medium" panose="020B0603020102020204" pitchFamily="34" charset="0"/>
                        </a:rPr>
                        <a:t> (0.4)</a:t>
                      </a:r>
                    </a:p>
                  </a:txBody>
                  <a:tcPr marL="68580" marR="68580" anchor="ctr"/>
                </a:tc>
                <a:tc>
                  <a:txBody>
                    <a:bodyPr/>
                    <a:lstStyle/>
                    <a:p>
                      <a:pPr algn="ctr"/>
                      <a:r>
                        <a:rPr lang="en-US" sz="2000" dirty="0">
                          <a:latin typeface="Franklin Gothic Medium" panose="020B0603020102020204" pitchFamily="34" charset="0"/>
                        </a:rPr>
                        <a:t> (0.6)</a:t>
                      </a:r>
                    </a:p>
                  </a:txBody>
                  <a:tcPr marL="68580" marR="68580" anchor="ctr"/>
                </a:tc>
                <a:tc>
                  <a:txBody>
                    <a:bodyPr/>
                    <a:lstStyle/>
                    <a:p>
                      <a:pPr algn="ctr"/>
                      <a:r>
                        <a:rPr lang="en-US" sz="2000" dirty="0">
                          <a:latin typeface="Franklin Gothic Medium" panose="020B0603020102020204" pitchFamily="34" charset="0"/>
                        </a:rPr>
                        <a:t> (0.2)</a:t>
                      </a:r>
                    </a:p>
                  </a:txBody>
                  <a:tcPr marL="68580" marR="68580" anchor="ctr"/>
                </a:tc>
                <a:tc>
                  <a:txBody>
                    <a:bodyPr/>
                    <a:lstStyle/>
                    <a:p>
                      <a:pPr algn="ctr"/>
                      <a:r>
                        <a:rPr lang="en-US" sz="2000" dirty="0">
                          <a:latin typeface="Franklin Gothic Medium" panose="020B0603020102020204" pitchFamily="34" charset="0"/>
                        </a:rPr>
                        <a:t>(3.8)</a:t>
                      </a:r>
                    </a:p>
                  </a:txBody>
                  <a:tcPr marL="68580" marR="68580" anchor="ctr"/>
                </a:tc>
                <a:extLst>
                  <a:ext uri="{0D108BD9-81ED-4DB2-BD59-A6C34878D82A}">
                    <a16:rowId xmlns:a16="http://schemas.microsoft.com/office/drawing/2014/main" val="2918661611"/>
                  </a:ext>
                </a:extLst>
              </a:tr>
              <a:tr h="604434">
                <a:tc>
                  <a:txBody>
                    <a:bodyPr/>
                    <a:lstStyle/>
                    <a:p>
                      <a:r>
                        <a:rPr lang="en-US" sz="2000" b="1" dirty="0">
                          <a:latin typeface="Franklin Gothic Medium" panose="020B0603020102020204" pitchFamily="34" charset="0"/>
                        </a:rPr>
                        <a:t>4/30/23 Balance</a:t>
                      </a:r>
                    </a:p>
                  </a:txBody>
                  <a:tcPr marL="68580" marR="68580" anchor="ctr"/>
                </a:tc>
                <a:tc>
                  <a:txBody>
                    <a:bodyPr/>
                    <a:lstStyle/>
                    <a:p>
                      <a:pPr algn="ctr"/>
                      <a:r>
                        <a:rPr lang="en-US" sz="2000" b="1" dirty="0">
                          <a:latin typeface="Franklin Gothic Medium" panose="020B0603020102020204" pitchFamily="34" charset="0"/>
                        </a:rPr>
                        <a:t>$5.2</a:t>
                      </a:r>
                    </a:p>
                  </a:txBody>
                  <a:tcPr marL="68580" marR="68580" anchor="ctr"/>
                </a:tc>
                <a:tc>
                  <a:txBody>
                    <a:bodyPr/>
                    <a:lstStyle/>
                    <a:p>
                      <a:pPr algn="ctr"/>
                      <a:r>
                        <a:rPr lang="en-US" sz="2000" b="1" dirty="0">
                          <a:latin typeface="Franklin Gothic Medium" panose="020B0603020102020204" pitchFamily="34" charset="0"/>
                        </a:rPr>
                        <a:t>$0.5</a:t>
                      </a:r>
                    </a:p>
                  </a:txBody>
                  <a:tcPr marL="68580" marR="68580" anchor="ctr"/>
                </a:tc>
                <a:tc>
                  <a:txBody>
                    <a:bodyPr/>
                    <a:lstStyle/>
                    <a:p>
                      <a:pPr algn="ctr"/>
                      <a:r>
                        <a:rPr lang="en-US" sz="2000" b="1" dirty="0">
                          <a:latin typeface="Franklin Gothic Medium" panose="020B0603020102020204" pitchFamily="34" charset="0"/>
                        </a:rPr>
                        <a:t>$0.7</a:t>
                      </a:r>
                    </a:p>
                  </a:txBody>
                  <a:tcPr marL="68580" marR="68580" anchor="ctr"/>
                </a:tc>
                <a:tc>
                  <a:txBody>
                    <a:bodyPr/>
                    <a:lstStyle/>
                    <a:p>
                      <a:pPr algn="ctr"/>
                      <a:r>
                        <a:rPr lang="en-US" sz="2000" b="1" dirty="0">
                          <a:latin typeface="Franklin Gothic Medium" panose="020B0603020102020204" pitchFamily="34" charset="0"/>
                        </a:rPr>
                        <a:t>$0.2</a:t>
                      </a:r>
                    </a:p>
                  </a:txBody>
                  <a:tcPr marL="68580" marR="68580" anchor="ctr"/>
                </a:tc>
                <a:tc>
                  <a:txBody>
                    <a:bodyPr/>
                    <a:lstStyle/>
                    <a:p>
                      <a:pPr algn="ctr"/>
                      <a:r>
                        <a:rPr lang="en-US" sz="2000" b="1" dirty="0">
                          <a:latin typeface="Franklin Gothic Medium" panose="020B0603020102020204" pitchFamily="34" charset="0"/>
                        </a:rPr>
                        <a:t>$0.1</a:t>
                      </a:r>
                    </a:p>
                  </a:txBody>
                  <a:tcPr marL="68580" marR="68580" anchor="ctr"/>
                </a:tc>
                <a:tc>
                  <a:txBody>
                    <a:bodyPr/>
                    <a:lstStyle/>
                    <a:p>
                      <a:pPr algn="ctr"/>
                      <a:r>
                        <a:rPr lang="en-US" sz="2000" b="1" dirty="0">
                          <a:latin typeface="Franklin Gothic Medium" panose="020B0603020102020204" pitchFamily="34" charset="0"/>
                        </a:rPr>
                        <a:t>$6.7</a:t>
                      </a:r>
                    </a:p>
                  </a:txBody>
                  <a:tcPr marL="68580" marR="68580" anchor="ctr"/>
                </a:tc>
                <a:extLst>
                  <a:ext uri="{0D108BD9-81ED-4DB2-BD59-A6C34878D82A}">
                    <a16:rowId xmlns:a16="http://schemas.microsoft.com/office/drawing/2014/main" val="1901422235"/>
                  </a:ext>
                </a:extLst>
              </a:tr>
            </a:tbl>
          </a:graphicData>
        </a:graphic>
      </p:graphicFrame>
    </p:spTree>
    <p:extLst>
      <p:ext uri="{BB962C8B-B14F-4D97-AF65-F5344CB8AC3E}">
        <p14:creationId xmlns:p14="http://schemas.microsoft.com/office/powerpoint/2010/main" val="164644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484452"/>
            <a:ext cx="7498080" cy="1031358"/>
          </a:xfrm>
        </p:spPr>
        <p:txBody>
          <a:bodyPr>
            <a:normAutofit fontScale="90000"/>
          </a:bodyPr>
          <a:lstStyle/>
          <a:p>
            <a:pPr algn="ctr"/>
            <a:r>
              <a:rPr lang="en-US" sz="3600" b="1" dirty="0">
                <a:latin typeface="Century Gothic" panose="020B0502020202020204" pitchFamily="34" charset="0"/>
              </a:rPr>
              <a:t>“FLASH” PRELIMINARY ESTIMATE FOR MONTH OF MAY 2023</a:t>
            </a:r>
            <a:endParaRPr lang="en-US" sz="2700" dirty="0">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nvGraphicFramePr>
        <p:xfrm>
          <a:off x="274320" y="2283559"/>
          <a:ext cx="8595360" cy="3057974"/>
        </p:xfrm>
        <a:graphic>
          <a:graphicData uri="http://schemas.openxmlformats.org/drawingml/2006/table">
            <a:tbl>
              <a:tblPr>
                <a:tableStyleId>{5C22544A-7EE6-4342-B048-85BDC9FD1C3A}</a:tableStyleId>
              </a:tblPr>
              <a:tblGrid>
                <a:gridCol w="2628271">
                  <a:extLst>
                    <a:ext uri="{9D8B030D-6E8A-4147-A177-3AD203B41FA5}">
                      <a16:colId xmlns:a16="http://schemas.microsoft.com/office/drawing/2014/main" val="1529911752"/>
                    </a:ext>
                  </a:extLst>
                </a:gridCol>
                <a:gridCol w="1976011">
                  <a:extLst>
                    <a:ext uri="{9D8B030D-6E8A-4147-A177-3AD203B41FA5}">
                      <a16:colId xmlns:a16="http://schemas.microsoft.com/office/drawing/2014/main" val="1196787798"/>
                    </a:ext>
                  </a:extLst>
                </a:gridCol>
                <a:gridCol w="2054867">
                  <a:extLst>
                    <a:ext uri="{9D8B030D-6E8A-4147-A177-3AD203B41FA5}">
                      <a16:colId xmlns:a16="http://schemas.microsoft.com/office/drawing/2014/main" val="1193626519"/>
                    </a:ext>
                  </a:extLst>
                </a:gridCol>
                <a:gridCol w="1936211">
                  <a:extLst>
                    <a:ext uri="{9D8B030D-6E8A-4147-A177-3AD203B41FA5}">
                      <a16:colId xmlns:a16="http://schemas.microsoft.com/office/drawing/2014/main" val="3714425827"/>
                    </a:ext>
                  </a:extLst>
                </a:gridCol>
              </a:tblGrid>
              <a:tr h="363512">
                <a:tc gridSpan="4">
                  <a:txBody>
                    <a:bodyPr/>
                    <a:lstStyle/>
                    <a:p>
                      <a:pPr algn="ctr" fontAlgn="b"/>
                      <a:r>
                        <a:rPr lang="en-US" sz="1800" b="1" u="none" strike="noStrike" dirty="0">
                          <a:effectLst/>
                          <a:latin typeface="Century Gothic" panose="020B0502020202020204" pitchFamily="34" charset="0"/>
                        </a:rPr>
                        <a:t>May (In 000’s)</a:t>
                      </a:r>
                      <a:endParaRPr lang="en-US" sz="1800" b="1" i="0" u="none" strike="noStrike" dirty="0">
                        <a:solidFill>
                          <a:srgbClr val="000000"/>
                        </a:solidFill>
                        <a:effectLst/>
                        <a:latin typeface="Century Gothic" panose="020B0502020202020204" pitchFamily="34" charset="0"/>
                      </a:endParaRPr>
                    </a:p>
                  </a:txBody>
                  <a:tcPr marL="8663" marR="8663" marT="8663" marB="0" anchor="b">
                    <a:lnL w="12700" cmpd="sng">
                      <a:noFill/>
                    </a:lnL>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scheme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35703382"/>
                  </a:ext>
                </a:extLst>
              </a:tr>
              <a:tr h="454399">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10000"/>
                        <a:lumOff val="90000"/>
                      </a:schemeClr>
                    </a:solidFill>
                  </a:tcPr>
                </a:tc>
                <a:tc rowSpan="3">
                  <a:txBody>
                    <a:bodyPr/>
                    <a:lstStyle/>
                    <a:p>
                      <a:pPr algn="ctr" fontAlgn="ctr"/>
                      <a:r>
                        <a:rPr lang="en-US" sz="1600" u="none" strike="noStrike" dirty="0">
                          <a:effectLst/>
                          <a:latin typeface="Century Gothic" panose="020B0502020202020204" pitchFamily="34" charset="0"/>
                        </a:rPr>
                        <a:t>Budget</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schemeClr>
                    </a:solidFill>
                  </a:tcPr>
                </a:tc>
                <a:tc rowSpan="3">
                  <a:txBody>
                    <a:bodyPr/>
                    <a:lstStyle/>
                    <a:p>
                      <a:pPr algn="ctr" fontAlgn="ctr"/>
                      <a:r>
                        <a:rPr lang="en-US" sz="1600" u="none" strike="noStrike" dirty="0">
                          <a:effectLst/>
                          <a:latin typeface="Century Gothic" panose="020B0502020202020204" pitchFamily="34" charset="0"/>
                        </a:rPr>
                        <a:t>Current Year</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schemeClr>
                    </a:solidFill>
                  </a:tcPr>
                </a:tc>
                <a:tc rowSpan="3">
                  <a:txBody>
                    <a:bodyPr/>
                    <a:lstStyle/>
                    <a:p>
                      <a:pPr algn="ctr" fontAlgn="ctr"/>
                      <a:r>
                        <a:rPr lang="en-US" sz="1600" u="none" strike="noStrike" dirty="0">
                          <a:effectLst/>
                          <a:latin typeface="Century Gothic" panose="020B0502020202020204" pitchFamily="34" charset="0"/>
                        </a:rPr>
                        <a:t>Favor/ (Unfavor) vs. Budget</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schemeClr>
                    </a:solidFill>
                  </a:tcPr>
                </a:tc>
                <a:extLst>
                  <a:ext uri="{0D108BD9-81ED-4DB2-BD59-A6C34878D82A}">
                    <a16:rowId xmlns:a16="http://schemas.microsoft.com/office/drawing/2014/main" val="231670456"/>
                  </a:ext>
                </a:extLst>
              </a:tr>
              <a:tr h="308259">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9768013"/>
                  </a:ext>
                </a:extLst>
              </a:tr>
              <a:tr h="318077">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4399997"/>
                  </a:ext>
                </a:extLst>
              </a:tr>
              <a:tr h="516447">
                <a:tc>
                  <a:txBody>
                    <a:bodyPr/>
                    <a:lstStyle/>
                    <a:p>
                      <a:pPr algn="l" fontAlgn="ctr"/>
                      <a:r>
                        <a:rPr lang="en-US" sz="1600" u="none" strike="noStrike" dirty="0">
                          <a:effectLst/>
                          <a:latin typeface="Century Gothic" panose="020B0502020202020204" pitchFamily="34" charset="0"/>
                        </a:rPr>
                        <a:t>Net Revenues</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b="0" i="0" u="none" strike="noStrike" dirty="0">
                          <a:solidFill>
                            <a:srgbClr val="000000"/>
                          </a:solidFill>
                          <a:effectLst/>
                          <a:latin typeface="Century Gothic" panose="020B0502020202020204" pitchFamily="34" charset="0"/>
                        </a:rPr>
                        <a:t>$7,555</a:t>
                      </a: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  $7,640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  $85</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10000"/>
                        <a:lumOff val="90000"/>
                      </a:schemeClr>
                    </a:solidFill>
                  </a:tcPr>
                </a:tc>
                <a:extLst>
                  <a:ext uri="{0D108BD9-81ED-4DB2-BD59-A6C34878D82A}">
                    <a16:rowId xmlns:a16="http://schemas.microsoft.com/office/drawing/2014/main" val="1473053170"/>
                  </a:ext>
                </a:extLst>
              </a:tr>
              <a:tr h="548640">
                <a:tc>
                  <a:txBody>
                    <a:bodyPr/>
                    <a:lstStyle/>
                    <a:p>
                      <a:pPr algn="l" fontAlgn="ctr"/>
                      <a:r>
                        <a:rPr lang="en-US" sz="1600" u="none" strike="noStrike" dirty="0">
                          <a:effectLst/>
                          <a:latin typeface="Century Gothic" panose="020B0502020202020204" pitchFamily="34" charset="0"/>
                        </a:rPr>
                        <a:t>Expenses</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 1,150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   1,085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    65</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extLst>
                  <a:ext uri="{0D108BD9-81ED-4DB2-BD59-A6C34878D82A}">
                    <a16:rowId xmlns:a16="http://schemas.microsoft.com/office/drawing/2014/main" val="481779007"/>
                  </a:ext>
                </a:extLst>
              </a:tr>
              <a:tr h="548640">
                <a:tc>
                  <a:txBody>
                    <a:bodyPr/>
                    <a:lstStyle/>
                    <a:p>
                      <a:pPr algn="l" fontAlgn="ctr"/>
                      <a:r>
                        <a:rPr lang="en-US" sz="1600" u="none" strike="noStrike" dirty="0">
                          <a:effectLst/>
                          <a:latin typeface="Century Gothic" panose="020B0502020202020204" pitchFamily="34" charset="0"/>
                        </a:rPr>
                        <a:t>Net Operating</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$6,405</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 $6,555</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tc>
                  <a:txBody>
                    <a:bodyPr/>
                    <a:lstStyle/>
                    <a:p>
                      <a:pPr algn="ctr" fontAlgn="ctr"/>
                      <a:r>
                        <a:rPr lang="en-US" sz="1600" u="none" strike="noStrike" dirty="0">
                          <a:effectLst/>
                          <a:latin typeface="Century Gothic" panose="020B0502020202020204" pitchFamily="34" charset="0"/>
                        </a:rPr>
                        <a:t>$150</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10000"/>
                        <a:lumOff val="90000"/>
                      </a:schemeClr>
                    </a:solidFill>
                  </a:tcPr>
                </a:tc>
                <a:extLst>
                  <a:ext uri="{0D108BD9-81ED-4DB2-BD59-A6C34878D82A}">
                    <a16:rowId xmlns:a16="http://schemas.microsoft.com/office/drawing/2014/main" val="2021347524"/>
                  </a:ext>
                </a:extLst>
              </a:tr>
            </a:tbl>
          </a:graphicData>
        </a:graphic>
      </p:graphicFrame>
      <p:cxnSp>
        <p:nvCxnSpPr>
          <p:cNvPr id="7" name="Straight Connector 6">
            <a:extLst>
              <a:ext uri="{FF2B5EF4-FFF2-40B4-BE49-F238E27FC236}">
                <a16:creationId xmlns:a16="http://schemas.microsoft.com/office/drawing/2014/main" id="{8ABD57F0-C576-4D33-9D5C-8AA05477F7A7}"/>
              </a:ext>
            </a:extLst>
          </p:cNvPr>
          <p:cNvCxnSpPr/>
          <p:nvPr/>
        </p:nvCxnSpPr>
        <p:spPr>
          <a:xfrm>
            <a:off x="3283128" y="5332553"/>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3FF8C9-394A-4DB1-B0B7-27187982C27B}"/>
              </a:ext>
            </a:extLst>
          </p:cNvPr>
          <p:cNvCxnSpPr/>
          <p:nvPr/>
        </p:nvCxnSpPr>
        <p:spPr>
          <a:xfrm>
            <a:off x="3283128" y="481126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8791C-6187-4DB4-AC51-A3441D2C644F}"/>
              </a:ext>
            </a:extLst>
          </p:cNvPr>
          <p:cNvCxnSpPr/>
          <p:nvPr/>
        </p:nvCxnSpPr>
        <p:spPr>
          <a:xfrm>
            <a:off x="5399355" y="5332553"/>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4BCDB8-FD88-44B1-926B-CAF5B511EF42}"/>
              </a:ext>
            </a:extLst>
          </p:cNvPr>
          <p:cNvCxnSpPr/>
          <p:nvPr/>
        </p:nvCxnSpPr>
        <p:spPr>
          <a:xfrm>
            <a:off x="5399355" y="481126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BE8885-3D74-48CC-831A-3D441959FAC2}"/>
              </a:ext>
            </a:extLst>
          </p:cNvPr>
          <p:cNvCxnSpPr/>
          <p:nvPr/>
        </p:nvCxnSpPr>
        <p:spPr>
          <a:xfrm>
            <a:off x="7293422" y="5332553"/>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7293422" y="481126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28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1120" y="60536"/>
            <a:ext cx="7610079" cy="1195573"/>
          </a:xfrm>
        </p:spPr>
        <p:txBody>
          <a:bodyPr>
            <a:normAutofit fontScale="90000"/>
          </a:bodyPr>
          <a:lstStyle/>
          <a:p>
            <a:pPr algn="ctr"/>
            <a:r>
              <a:rPr lang="en-US" sz="2800" b="1" dirty="0">
                <a:latin typeface="Century Gothic" panose="020B0502020202020204" pitchFamily="34" charset="0"/>
              </a:rPr>
              <a:t>“FLASH” PRELIMINARY ESTIMATE MONTH OF APRIL</a:t>
            </a:r>
            <a:br>
              <a:rPr lang="en-US" sz="2800" b="1" dirty="0">
                <a:latin typeface="Century Gothic" panose="020B0502020202020204" pitchFamily="34" charset="0"/>
              </a:rPr>
            </a:br>
            <a:r>
              <a:rPr lang="en-US" sz="2800" b="1" dirty="0">
                <a:latin typeface="Century Gothic" panose="020B0502020202020204" pitchFamily="34" charset="0"/>
              </a:rPr>
              <a:t>FAVOR/(UNFAVORABLE) VS. BUDGET (in 000’s)</a:t>
            </a: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sp>
        <p:nvSpPr>
          <p:cNvPr id="3" name="Date Placeholder 2">
            <a:extLst>
              <a:ext uri="{FF2B5EF4-FFF2-40B4-BE49-F238E27FC236}">
                <a16:creationId xmlns:a16="http://schemas.microsoft.com/office/drawing/2014/main" id="{EE7C7B10-4A81-4165-B169-00151ED862B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81AB91-4376-4A2F-90B9-785FF0C107E3}" type="datetime1">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6/16/2023</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graphicFrame>
        <p:nvGraphicFramePr>
          <p:cNvPr id="5" name="Table 6">
            <a:extLst>
              <a:ext uri="{FF2B5EF4-FFF2-40B4-BE49-F238E27FC236}">
                <a16:creationId xmlns:a16="http://schemas.microsoft.com/office/drawing/2014/main" id="{51FE97F5-49DA-4AF4-ACAC-3E7281E896E2}"/>
              </a:ext>
            </a:extLst>
          </p:cNvPr>
          <p:cNvGraphicFramePr>
            <a:graphicFrameLocks noGrp="1"/>
          </p:cNvGraphicFramePr>
          <p:nvPr/>
        </p:nvGraphicFramePr>
        <p:xfrm>
          <a:off x="1176720" y="1256110"/>
          <a:ext cx="6790559" cy="5541354"/>
        </p:xfrm>
        <a:graphic>
          <a:graphicData uri="http://schemas.openxmlformats.org/drawingml/2006/table">
            <a:tbl>
              <a:tblPr firstRow="1" bandRow="1">
                <a:tableStyleId>{5C22544A-7EE6-4342-B048-85BDC9FD1C3A}</a:tableStyleId>
              </a:tblPr>
              <a:tblGrid>
                <a:gridCol w="3696471">
                  <a:extLst>
                    <a:ext uri="{9D8B030D-6E8A-4147-A177-3AD203B41FA5}">
                      <a16:colId xmlns:a16="http://schemas.microsoft.com/office/drawing/2014/main" val="2078890817"/>
                    </a:ext>
                  </a:extLst>
                </a:gridCol>
                <a:gridCol w="3094088">
                  <a:extLst>
                    <a:ext uri="{9D8B030D-6E8A-4147-A177-3AD203B41FA5}">
                      <a16:colId xmlns:a16="http://schemas.microsoft.com/office/drawing/2014/main" val="1772542581"/>
                    </a:ext>
                  </a:extLst>
                </a:gridCol>
              </a:tblGrid>
              <a:tr h="383759">
                <a:tc>
                  <a:txBody>
                    <a:bodyPr/>
                    <a:lstStyle/>
                    <a:p>
                      <a:pPr algn="ctr"/>
                      <a:r>
                        <a:rPr lang="en-US" dirty="0"/>
                        <a:t>Department/Amenity</a:t>
                      </a:r>
                    </a:p>
                  </a:txBody>
                  <a:tcPr/>
                </a:tc>
                <a:tc>
                  <a:txBody>
                    <a:bodyPr/>
                    <a:lstStyle/>
                    <a:p>
                      <a:pPr algn="ctr"/>
                      <a:r>
                        <a:rPr lang="en-US" dirty="0"/>
                        <a:t>Favorable/(Unfavorable)</a:t>
                      </a:r>
                    </a:p>
                  </a:txBody>
                  <a:tcPr/>
                </a:tc>
                <a:extLst>
                  <a:ext uri="{0D108BD9-81ED-4DB2-BD59-A6C34878D82A}">
                    <a16:rowId xmlns:a16="http://schemas.microsoft.com/office/drawing/2014/main" val="249879345"/>
                  </a:ext>
                </a:extLst>
              </a:tr>
              <a:tr h="383759">
                <a:tc>
                  <a:txBody>
                    <a:bodyPr/>
                    <a:lstStyle/>
                    <a:p>
                      <a:r>
                        <a:rPr lang="en-US" sz="1600" dirty="0"/>
                        <a:t>Golf Ops + Maintenance</a:t>
                      </a:r>
                    </a:p>
                  </a:txBody>
                  <a:tcPr/>
                </a:tc>
                <a:tc>
                  <a:txBody>
                    <a:bodyPr/>
                    <a:lstStyle/>
                    <a:p>
                      <a:pPr algn="ctr"/>
                      <a:r>
                        <a:rPr lang="en-US" sz="1600" dirty="0"/>
                        <a:t>45</a:t>
                      </a:r>
                    </a:p>
                  </a:txBody>
                  <a:tcPr/>
                </a:tc>
                <a:extLst>
                  <a:ext uri="{0D108BD9-81ED-4DB2-BD59-A6C34878D82A}">
                    <a16:rowId xmlns:a16="http://schemas.microsoft.com/office/drawing/2014/main" val="3136704269"/>
                  </a:ext>
                </a:extLst>
              </a:tr>
              <a:tr h="3837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Admin/GM/Finance/Marketing</a:t>
                      </a:r>
                    </a:p>
                  </a:txBody>
                  <a:tcPr/>
                </a:tc>
                <a:tc>
                  <a:txBody>
                    <a:bodyPr/>
                    <a:lstStyle/>
                    <a:p>
                      <a:pPr algn="ctr"/>
                      <a:r>
                        <a:rPr lang="en-US" sz="1600" dirty="0"/>
                        <a:t>34</a:t>
                      </a:r>
                    </a:p>
                  </a:txBody>
                  <a:tcPr/>
                </a:tc>
                <a:extLst>
                  <a:ext uri="{0D108BD9-81ED-4DB2-BD59-A6C34878D82A}">
                    <a16:rowId xmlns:a16="http://schemas.microsoft.com/office/drawing/2014/main" val="1387950552"/>
                  </a:ext>
                </a:extLst>
              </a:tr>
              <a:tr h="383759">
                <a:tc>
                  <a:txBody>
                    <a:bodyPr/>
                    <a:lstStyle/>
                    <a:p>
                      <a:r>
                        <a:rPr lang="en-US" sz="1600" dirty="0"/>
                        <a:t>Aquatics</a:t>
                      </a:r>
                    </a:p>
                  </a:txBody>
                  <a:tcPr/>
                </a:tc>
                <a:tc>
                  <a:txBody>
                    <a:bodyPr/>
                    <a:lstStyle/>
                    <a:p>
                      <a:pPr algn="ctr"/>
                      <a:r>
                        <a:rPr lang="en-US" sz="1600" dirty="0"/>
                        <a:t>32</a:t>
                      </a:r>
                    </a:p>
                  </a:txBody>
                  <a:tcPr/>
                </a:tc>
                <a:extLst>
                  <a:ext uri="{0D108BD9-81ED-4DB2-BD59-A6C34878D82A}">
                    <a16:rowId xmlns:a16="http://schemas.microsoft.com/office/drawing/2014/main" val="50705006"/>
                  </a:ext>
                </a:extLst>
              </a:tr>
              <a:tr h="383759">
                <a:tc>
                  <a:txBody>
                    <a:bodyPr/>
                    <a:lstStyle/>
                    <a:p>
                      <a:r>
                        <a:rPr lang="en-US" sz="1600" dirty="0"/>
                        <a:t>Police</a:t>
                      </a:r>
                    </a:p>
                  </a:txBody>
                  <a:tcPr/>
                </a:tc>
                <a:tc>
                  <a:txBody>
                    <a:bodyPr/>
                    <a:lstStyle/>
                    <a:p>
                      <a:pPr algn="ctr"/>
                      <a:r>
                        <a:rPr lang="en-US" sz="1600" dirty="0"/>
                        <a:t>32</a:t>
                      </a:r>
                    </a:p>
                  </a:txBody>
                  <a:tcPr/>
                </a:tc>
                <a:extLst>
                  <a:ext uri="{0D108BD9-81ED-4DB2-BD59-A6C34878D82A}">
                    <a16:rowId xmlns:a16="http://schemas.microsoft.com/office/drawing/2014/main" val="901048497"/>
                  </a:ext>
                </a:extLst>
              </a:tr>
              <a:tr h="383759">
                <a:tc>
                  <a:txBody>
                    <a:bodyPr/>
                    <a:lstStyle/>
                    <a:p>
                      <a:r>
                        <a:rPr lang="en-US" sz="1600" dirty="0"/>
                        <a:t>Public Works, CPI + Gen Maintenance</a:t>
                      </a:r>
                    </a:p>
                  </a:txBody>
                  <a:tcPr/>
                </a:tc>
                <a:tc>
                  <a:txBody>
                    <a:bodyPr/>
                    <a:lstStyle/>
                    <a:p>
                      <a:pPr algn="ctr"/>
                      <a:r>
                        <a:rPr lang="en-US" sz="1600" dirty="0"/>
                        <a:t>23</a:t>
                      </a:r>
                    </a:p>
                  </a:txBody>
                  <a:tcPr/>
                </a:tc>
                <a:extLst>
                  <a:ext uri="{0D108BD9-81ED-4DB2-BD59-A6C34878D82A}">
                    <a16:rowId xmlns:a16="http://schemas.microsoft.com/office/drawing/2014/main" val="3873138569"/>
                  </a:ext>
                </a:extLst>
              </a:tr>
              <a:tr h="3837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Racquet Sports</a:t>
                      </a:r>
                    </a:p>
                  </a:txBody>
                  <a:tcPr/>
                </a:tc>
                <a:tc>
                  <a:txBody>
                    <a:bodyPr/>
                    <a:lstStyle/>
                    <a:p>
                      <a:pPr algn="ctr"/>
                      <a:r>
                        <a:rPr lang="en-US" sz="1600" dirty="0"/>
                        <a:t>14</a:t>
                      </a:r>
                    </a:p>
                  </a:txBody>
                  <a:tcPr/>
                </a:tc>
                <a:extLst>
                  <a:ext uri="{0D108BD9-81ED-4DB2-BD59-A6C34878D82A}">
                    <a16:rowId xmlns:a16="http://schemas.microsoft.com/office/drawing/2014/main" val="3513823484"/>
                  </a:ext>
                </a:extLst>
              </a:tr>
              <a:tr h="3837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Beach Parking</a:t>
                      </a:r>
                    </a:p>
                  </a:txBody>
                  <a:tcPr/>
                </a:tc>
                <a:tc>
                  <a:txBody>
                    <a:bodyPr/>
                    <a:lstStyle/>
                    <a:p>
                      <a:pPr algn="ctr"/>
                      <a:r>
                        <a:rPr lang="en-US" sz="1600" dirty="0"/>
                        <a:t>10</a:t>
                      </a:r>
                    </a:p>
                  </a:txBody>
                  <a:tcPr/>
                </a:tc>
                <a:extLst>
                  <a:ext uri="{0D108BD9-81ED-4DB2-BD59-A6C34878D82A}">
                    <a16:rowId xmlns:a16="http://schemas.microsoft.com/office/drawing/2014/main" val="3740162042"/>
                  </a:ext>
                </a:extLst>
              </a:tr>
              <a:tr h="3837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Beach Club</a:t>
                      </a:r>
                    </a:p>
                  </a:txBody>
                  <a:tcPr/>
                </a:tc>
                <a:tc>
                  <a:txBody>
                    <a:bodyPr/>
                    <a:lstStyle/>
                    <a:p>
                      <a:pPr algn="ctr"/>
                      <a:r>
                        <a:rPr lang="en-US" sz="1600" dirty="0"/>
                        <a:t>(16)</a:t>
                      </a:r>
                    </a:p>
                  </a:txBody>
                  <a:tcPr/>
                </a:tc>
                <a:extLst>
                  <a:ext uri="{0D108BD9-81ED-4DB2-BD59-A6C34878D82A}">
                    <a16:rowId xmlns:a16="http://schemas.microsoft.com/office/drawing/2014/main" val="3738253043"/>
                  </a:ext>
                </a:extLst>
              </a:tr>
              <a:tr h="3837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Marinas</a:t>
                      </a:r>
                    </a:p>
                  </a:txBody>
                  <a:tcPr/>
                </a:tc>
                <a:tc>
                  <a:txBody>
                    <a:bodyPr/>
                    <a:lstStyle/>
                    <a:p>
                      <a:pPr algn="ctr"/>
                      <a:r>
                        <a:rPr lang="en-US" sz="1600" dirty="0"/>
                        <a:t>(15)</a:t>
                      </a:r>
                    </a:p>
                  </a:txBody>
                  <a:tcPr/>
                </a:tc>
                <a:extLst>
                  <a:ext uri="{0D108BD9-81ED-4DB2-BD59-A6C34878D82A}">
                    <a16:rowId xmlns:a16="http://schemas.microsoft.com/office/drawing/2014/main" val="1984902763"/>
                  </a:ext>
                </a:extLst>
              </a:tr>
              <a:tr h="3837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Yacht Club</a:t>
                      </a:r>
                    </a:p>
                  </a:txBody>
                  <a:tcPr/>
                </a:tc>
                <a:tc>
                  <a:txBody>
                    <a:bodyPr/>
                    <a:lstStyle/>
                    <a:p>
                      <a:pPr algn="ctr"/>
                      <a:r>
                        <a:rPr lang="en-US" sz="1600" dirty="0"/>
                        <a:t>(12)</a:t>
                      </a:r>
                    </a:p>
                  </a:txBody>
                  <a:tcPr/>
                </a:tc>
                <a:extLst>
                  <a:ext uri="{0D108BD9-81ED-4DB2-BD59-A6C34878D82A}">
                    <a16:rowId xmlns:a16="http://schemas.microsoft.com/office/drawing/2014/main" val="2890164068"/>
                  </a:ext>
                </a:extLst>
              </a:tr>
              <a:tr h="3837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Other Net (Rec &amp; Parks, Clubhouse Grille)</a:t>
                      </a:r>
                    </a:p>
                  </a:txBody>
                  <a:tcPr/>
                </a:tc>
                <a:tc>
                  <a:txBody>
                    <a:bodyPr/>
                    <a:lstStyle/>
                    <a:p>
                      <a:pPr algn="ctr"/>
                      <a:endParaRPr lang="en-US" sz="1600" dirty="0"/>
                    </a:p>
                    <a:p>
                      <a:pPr algn="ctr"/>
                      <a:r>
                        <a:rPr lang="en-US" sz="1600" dirty="0"/>
                        <a:t>3</a:t>
                      </a:r>
                    </a:p>
                  </a:txBody>
                  <a:tcPr/>
                </a:tc>
                <a:extLst>
                  <a:ext uri="{0D108BD9-81ED-4DB2-BD59-A6C34878D82A}">
                    <a16:rowId xmlns:a16="http://schemas.microsoft.com/office/drawing/2014/main" val="3233637016"/>
                  </a:ext>
                </a:extLst>
              </a:tr>
              <a:tr h="545524">
                <a:tc>
                  <a:txBody>
                    <a:bodyPr/>
                    <a:lstStyle/>
                    <a:p>
                      <a:r>
                        <a:rPr lang="en-US" sz="1600" dirty="0"/>
                        <a:t>               </a:t>
                      </a:r>
                      <a:r>
                        <a:rPr lang="en-US" sz="1600" b="1" dirty="0"/>
                        <a:t>TOTAL</a:t>
                      </a:r>
                    </a:p>
                  </a:txBody>
                  <a:tcPr/>
                </a:tc>
                <a:tc>
                  <a:txBody>
                    <a:bodyPr/>
                    <a:lstStyle/>
                    <a:p>
                      <a:pPr algn="ctr"/>
                      <a:r>
                        <a:rPr lang="en-US" sz="1600" b="1" dirty="0"/>
                        <a:t>$150</a:t>
                      </a:r>
                    </a:p>
                  </a:txBody>
                  <a:tcPr/>
                </a:tc>
                <a:extLst>
                  <a:ext uri="{0D108BD9-81ED-4DB2-BD59-A6C34878D82A}">
                    <a16:rowId xmlns:a16="http://schemas.microsoft.com/office/drawing/2014/main" val="1258657457"/>
                  </a:ext>
                </a:extLst>
              </a:tr>
            </a:tbl>
          </a:graphicData>
        </a:graphic>
      </p:graphicFrame>
      <p:cxnSp>
        <p:nvCxnSpPr>
          <p:cNvPr id="8" name="Straight Connector 7">
            <a:extLst>
              <a:ext uri="{FF2B5EF4-FFF2-40B4-BE49-F238E27FC236}">
                <a16:creationId xmlns:a16="http://schemas.microsoft.com/office/drawing/2014/main" id="{16A069AC-E94D-40E5-9EDF-5E65AB9AC418}"/>
              </a:ext>
            </a:extLst>
          </p:cNvPr>
          <p:cNvCxnSpPr>
            <a:cxnSpLocks/>
          </p:cNvCxnSpPr>
          <p:nvPr/>
        </p:nvCxnSpPr>
        <p:spPr>
          <a:xfrm>
            <a:off x="5936310" y="6543898"/>
            <a:ext cx="885066"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D39DB2-FD2B-4C24-97CD-5CB0EE8D8AB5}"/>
              </a:ext>
            </a:extLst>
          </p:cNvPr>
          <p:cNvCxnSpPr>
            <a:cxnSpLocks/>
          </p:cNvCxnSpPr>
          <p:nvPr/>
        </p:nvCxnSpPr>
        <p:spPr>
          <a:xfrm>
            <a:off x="5936310" y="6223923"/>
            <a:ext cx="885066"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9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5193424" y="2825399"/>
            <a:ext cx="3113479" cy="2374516"/>
          </a:xfrm>
        </p:spPr>
        <p:txBody>
          <a:bodyPr vert="horz" lIns="91440" tIns="45720" rIns="91440" bIns="0" rtlCol="0" anchor="b">
            <a:normAutofit/>
          </a:bodyPr>
          <a:lstStyle/>
          <a:p>
            <a:pPr defTabSz="914400"/>
            <a:r>
              <a:rPr lang="en-US" sz="3600" dirty="0">
                <a:solidFill>
                  <a:schemeClr val="bg1"/>
                </a:solidFill>
              </a:rPr>
              <a:t>TREASURER’S REPORT- </a:t>
            </a:r>
            <a:br>
              <a:rPr lang="en-US" sz="3600" dirty="0">
                <a:solidFill>
                  <a:schemeClr val="bg1"/>
                </a:solidFill>
              </a:rPr>
            </a:br>
            <a:r>
              <a:rPr lang="en-US" sz="3600" dirty="0">
                <a:solidFill>
                  <a:schemeClr val="bg1"/>
                </a:solidFill>
              </a:rPr>
              <a:t>MONICA RAKOWSKI</a:t>
            </a:r>
          </a:p>
        </p:txBody>
      </p:sp>
      <p:pic>
        <p:nvPicPr>
          <p:cNvPr id="4" name="Picture 3">
            <a:extLst>
              <a:ext uri="{FF2B5EF4-FFF2-40B4-BE49-F238E27FC236}">
                <a16:creationId xmlns:a16="http://schemas.microsoft.com/office/drawing/2014/main" id="{C3617803-0051-4A79-B7E2-BA5BD7564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69" y="2306749"/>
            <a:ext cx="3720332" cy="3411816"/>
          </a:xfrm>
          <a:prstGeom prst="rect">
            <a:avLst/>
          </a:prstGeom>
        </p:spPr>
      </p:pic>
    </p:spTree>
    <p:extLst>
      <p:ext uri="{BB962C8B-B14F-4D97-AF65-F5344CB8AC3E}">
        <p14:creationId xmlns:p14="http://schemas.microsoft.com/office/powerpoint/2010/main" val="177541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F842A-92F4-4637-B96B-ABE0E1852D76}"/>
              </a:ext>
            </a:extLst>
          </p:cNvPr>
          <p:cNvSpPr txBox="1"/>
          <p:nvPr/>
        </p:nvSpPr>
        <p:spPr>
          <a:xfrm>
            <a:off x="607500" y="447188"/>
            <a:ext cx="7928998" cy="97045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Calibri Light" panose="020F0302020204030204"/>
                <a:ea typeface="+mn-ea"/>
                <a:cs typeface="+mn-cs"/>
              </a:rPr>
              <a:t>CASH &amp; SHORT-TERM INVESTMENTS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500" b="1" i="0" u="sng" strike="noStrike" kern="1200" cap="none" spc="0" normalizeH="0" baseline="0" noProof="0" dirty="0">
                <a:ln>
                  <a:noFill/>
                </a:ln>
                <a:solidFill>
                  <a:prstClr val="black"/>
                </a:solidFill>
                <a:effectLst/>
                <a:uLnTx/>
                <a:uFillTx/>
                <a:latin typeface="Calibri Light" panose="020F0302020204030204"/>
                <a:ea typeface="+mn-ea"/>
                <a:cs typeface="+mn-cs"/>
              </a:rPr>
              <a:t>PRELIMINARY ESTIMATE FOR MONTH OF MAY</a:t>
            </a:r>
            <a:endParaRPr kumimoji="0" lang="en-US" sz="2500" b="1" i="0" u="none" strike="noStrike" kern="1200" cap="none" spc="0" normalizeH="0" baseline="0" noProof="0" dirty="0">
              <a:ln>
                <a:noFill/>
              </a:ln>
              <a:solidFill>
                <a:srgbClr val="FEFEFE"/>
              </a:solidFill>
              <a:effectLst/>
              <a:uLnTx/>
              <a:uFillTx/>
              <a:latin typeface="Calibri Light" panose="020F0302020204030204"/>
              <a:ea typeface="+mn-ea"/>
              <a:cs typeface="+mn-cs"/>
            </a:endParaRPr>
          </a:p>
        </p:txBody>
      </p:sp>
      <p:sp>
        <p:nvSpPr>
          <p:cNvPr id="4" name="Content Placeholder 2"/>
          <p:cNvSpPr txBox="1">
            <a:spLocks/>
          </p:cNvSpPr>
          <p:nvPr/>
        </p:nvSpPr>
        <p:spPr>
          <a:xfrm>
            <a:off x="213440" y="1682205"/>
            <a:ext cx="4715611" cy="4297680"/>
          </a:xfrm>
          <a:prstGeom prst="rect">
            <a:avLst/>
          </a:prstGeom>
        </p:spPr>
        <p:txBody>
          <a:bodyPr vert="horz" lIns="91440" tIns="45720" rIns="91440" bIns="45720" rtlCol="0" anchor="ctr">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9250" marR="0" lvl="0" indent="-349250" algn="l" defTabSz="457200" rtl="0" eaLnBrk="1" fontAlgn="auto" latinLnBrk="0" hangingPunct="1">
              <a:lnSpc>
                <a:spcPct val="90000"/>
              </a:lnSpc>
              <a:spcBef>
                <a:spcPct val="20000"/>
              </a:spcBef>
              <a:spcAft>
                <a:spcPts val="600"/>
              </a:spcAft>
              <a:buClr>
                <a:srgbClr val="00C6BB">
                  <a:lumMod val="75000"/>
                </a:srgbClr>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 of May 31, 2023, the Association had a</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pproximately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$18.5M in Cash</a:t>
            </a:r>
          </a:p>
          <a:p>
            <a:pPr marL="685800" marR="0" lvl="1" indent="-336550" algn="l" defTabSz="457200" rtl="0" eaLnBrk="1" fontAlgn="auto" latinLnBrk="0" hangingPunct="1">
              <a:lnSpc>
                <a:spcPct val="90000"/>
              </a:lnSpc>
              <a:spcBef>
                <a:spcPct val="20000"/>
              </a:spcBef>
              <a:spcAft>
                <a:spcPts val="600"/>
              </a:spcAft>
              <a:buClr>
                <a:srgbClr val="00C6BB">
                  <a:lumMod val="75000"/>
                </a:srgbClr>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Cash decreased ~ ($0.1M) from the same time period l</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ast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year</a:t>
            </a:r>
          </a:p>
          <a:p>
            <a:pPr marL="685800" marR="0" lvl="1" indent="-336550" algn="l" defTabSz="457200" rtl="0" eaLnBrk="1" fontAlgn="auto" latinLnBrk="0" hangingPunct="1">
              <a:lnSpc>
                <a:spcPct val="90000"/>
              </a:lnSpc>
              <a:spcBef>
                <a:spcPct val="20000"/>
              </a:spcBef>
              <a:spcAft>
                <a:spcPts val="600"/>
              </a:spcAft>
              <a:buClr>
                <a:srgbClr val="00C6BB">
                  <a:lumMod val="75000"/>
                </a:srgbClr>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Cash increased ~ $0.8M from April 2023</a:t>
            </a:r>
          </a:p>
          <a:p>
            <a:pPr marL="685800" marR="0" lvl="1" indent="-336550" algn="l" defTabSz="457200" rtl="0" eaLnBrk="1" fontAlgn="auto" latinLnBrk="0" hangingPunct="1">
              <a:lnSpc>
                <a:spcPct val="90000"/>
              </a:lnSpc>
              <a:spcBef>
                <a:spcPct val="20000"/>
              </a:spcBef>
              <a:spcAft>
                <a:spcPts val="600"/>
              </a:spcAft>
              <a:buClr>
                <a:srgbClr val="00C6BB">
                  <a:lumMod val="75000"/>
                </a:srgbClr>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$11.1M invested in CDAR’s</a:t>
            </a:r>
          </a:p>
          <a:p>
            <a:pPr marL="685800" marR="0" lvl="1" indent="-336550" algn="l" defTabSz="457200" rtl="0" eaLnBrk="1" fontAlgn="auto" latinLnBrk="0" hangingPunct="1">
              <a:lnSpc>
                <a:spcPct val="90000"/>
              </a:lnSpc>
              <a:spcBef>
                <a:spcPct val="20000"/>
              </a:spcBef>
              <a:spcAft>
                <a:spcPts val="600"/>
              </a:spcAft>
              <a:buClr>
                <a:srgbClr val="00C6BB">
                  <a:lumMod val="75000"/>
                </a:srgbClr>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Remaining $7.4M in Insured Cash Sweep, Treasury Bills, Money Market and other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Operating accounts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(diversified between 2 local banks)</a:t>
            </a:r>
          </a:p>
        </p:txBody>
      </p:sp>
      <p:pic>
        <p:nvPicPr>
          <p:cNvPr id="8" name="Graphic 7" descr="Dollar">
            <a:extLst>
              <a:ext uri="{FF2B5EF4-FFF2-40B4-BE49-F238E27FC236}">
                <a16:creationId xmlns:a16="http://schemas.microsoft.com/office/drawing/2014/main" id="{4FEA77A1-BF0C-4E09-BE54-FF8A202F69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4222" y="2126340"/>
            <a:ext cx="3716338" cy="371633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29194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105" name="Rectangle 4104">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107"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Title 2">
            <a:extLst>
              <a:ext uri="{FF2B5EF4-FFF2-40B4-BE49-F238E27FC236}">
                <a16:creationId xmlns:a16="http://schemas.microsoft.com/office/drawing/2014/main" id="{8C22DE07-B2C6-4253-B21A-6CF66957EE54}"/>
              </a:ext>
            </a:extLst>
          </p:cNvPr>
          <p:cNvSpPr>
            <a:spLocks noGrp="1"/>
          </p:cNvSpPr>
          <p:nvPr>
            <p:ph type="title"/>
          </p:nvPr>
        </p:nvSpPr>
        <p:spPr>
          <a:xfrm>
            <a:off x="338635" y="1800225"/>
            <a:ext cx="2583158" cy="4241136"/>
          </a:xfrm>
        </p:spPr>
        <p:txBody>
          <a:bodyPr vert="horz" lIns="91440" tIns="45720" rIns="91440" bIns="45720" rtlCol="0" anchor="t">
            <a:normAutofit/>
          </a:bodyPr>
          <a:lstStyle/>
          <a:p>
            <a:r>
              <a:rPr lang="en-US" sz="3500" dirty="0">
                <a:cs typeface="+mj-cs"/>
              </a:rPr>
              <a:t>Public Comments</a:t>
            </a:r>
          </a:p>
        </p:txBody>
      </p:sp>
      <p:pic>
        <p:nvPicPr>
          <p:cNvPr id="2" name="Graphic 1" descr="Chat">
            <a:extLst>
              <a:ext uri="{FF2B5EF4-FFF2-40B4-BE49-F238E27FC236}">
                <a16:creationId xmlns:a16="http://schemas.microsoft.com/office/drawing/2014/main" id="{23C1B981-CA93-F970-C55C-554773AA20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58" y="3429000"/>
            <a:ext cx="2240912" cy="2240912"/>
          </a:xfrm>
          <a:prstGeom prst="rect">
            <a:avLst/>
          </a:prstGeom>
        </p:spPr>
      </p:pic>
      <p:sp>
        <p:nvSpPr>
          <p:cNvPr id="3" name="Content Placeholder 2">
            <a:extLst>
              <a:ext uri="{FF2B5EF4-FFF2-40B4-BE49-F238E27FC236}">
                <a16:creationId xmlns:a16="http://schemas.microsoft.com/office/drawing/2014/main" id="{D17B8950-8F74-239B-41CF-6FD1FC12303E}"/>
              </a:ext>
            </a:extLst>
          </p:cNvPr>
          <p:cNvSpPr>
            <a:spLocks noGrp="1"/>
          </p:cNvSpPr>
          <p:nvPr>
            <p:ph idx="1"/>
          </p:nvPr>
        </p:nvSpPr>
        <p:spPr>
          <a:xfrm>
            <a:off x="3816387" y="0"/>
            <a:ext cx="4988977" cy="6857999"/>
          </a:xfrm>
        </p:spPr>
        <p:txBody>
          <a:bodyPr>
            <a:normAutofit/>
          </a:bodyPr>
          <a:lstStyle/>
          <a:p>
            <a:pPr marL="0" indent="0" algn="ctr">
              <a:buNone/>
            </a:pPr>
            <a:r>
              <a:rPr lang="en-US" sz="4000" dirty="0"/>
              <a:t>Members wishing to make comments must state their name and address.  </a:t>
            </a:r>
          </a:p>
        </p:txBody>
      </p:sp>
    </p:spTree>
    <p:extLst>
      <p:ext uri="{BB962C8B-B14F-4D97-AF65-F5344CB8AC3E}">
        <p14:creationId xmlns:p14="http://schemas.microsoft.com/office/powerpoint/2010/main" val="19743352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646C3D-5D2C-0DAE-4ADD-07C07B47D8C0}"/>
              </a:ext>
            </a:extLst>
          </p:cNvPr>
          <p:cNvSpPr txBox="1"/>
          <p:nvPr/>
        </p:nvSpPr>
        <p:spPr>
          <a:xfrm>
            <a:off x="687977" y="2583247"/>
            <a:ext cx="7768045" cy="2366802"/>
          </a:xfrm>
          <a:prstGeom prst="rect">
            <a:avLst/>
          </a:prstGeom>
          <a:noFill/>
        </p:spPr>
        <p:txBody>
          <a:bodyPr wrap="square">
            <a:spAutoFit/>
          </a:bodyPr>
          <a:lstStyle/>
          <a:p>
            <a:pPr marL="112713" marR="0" lvl="0" indent="0" algn="ctr" defTabSz="914400" rtl="0" eaLnBrk="1" fontAlgn="auto" latinLnBrk="0" hangingPunct="1">
              <a:lnSpc>
                <a:spcPct val="90000"/>
              </a:lnSpc>
              <a:spcBef>
                <a:spcPct val="0"/>
              </a:spcBef>
              <a:spcAft>
                <a:spcPts val="600"/>
              </a:spcAft>
              <a:buClrTx/>
              <a:buSzTx/>
              <a:buFontTx/>
              <a:buNone/>
              <a:tabLst/>
              <a:defRPr/>
            </a:pPr>
            <a:endParaRPr kumimoji="0" lang="en-US" sz="4400" b="1" i="0" u="none" strike="noStrike" kern="1200" cap="none" spc="0" normalizeH="0" noProof="0" dirty="0">
              <a:ln>
                <a:noFill/>
              </a:ln>
              <a:solidFill>
                <a:prstClr val="black"/>
              </a:solidFill>
              <a:effectLst/>
              <a:uLnTx/>
              <a:uFillTx/>
              <a:latin typeface="Century Gothic" panose="020B0502020202020204"/>
              <a:ea typeface="+mj-ea"/>
              <a:cs typeface="+mj-cs"/>
            </a:endParaRPr>
          </a:p>
          <a:p>
            <a:pPr marL="112713"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noProof="0" dirty="0">
                <a:ln>
                  <a:noFill/>
                </a:ln>
                <a:solidFill>
                  <a:prstClr val="black"/>
                </a:solidFill>
                <a:effectLst/>
                <a:uLnTx/>
                <a:uFillTx/>
                <a:latin typeface="Century Gothic" panose="020B0502020202020204"/>
                <a:ea typeface="+mj-ea"/>
                <a:cs typeface="+mj-cs"/>
              </a:rPr>
              <a:t>Capital Requests</a:t>
            </a:r>
          </a:p>
          <a:p>
            <a:pPr marL="112713" marR="0" lvl="0" indent="0" algn="ctr" defTabSz="914400" rtl="0" eaLnBrk="1" fontAlgn="auto" latinLnBrk="0" hangingPunct="1">
              <a:lnSpc>
                <a:spcPct val="90000"/>
              </a:lnSpc>
              <a:spcBef>
                <a:spcPct val="0"/>
              </a:spcBef>
              <a:spcAft>
                <a:spcPts val="600"/>
              </a:spcAft>
              <a:buClrTx/>
              <a:buSzTx/>
              <a:buFontTx/>
              <a:buNone/>
              <a:tabLst/>
              <a:defRPr/>
            </a:pPr>
            <a:endParaRPr lang="en-US" sz="1400" b="1" dirty="0">
              <a:solidFill>
                <a:prstClr val="black"/>
              </a:solidFill>
              <a:latin typeface="Century Gothic" panose="020B0502020202020204"/>
              <a:ea typeface="+mj-ea"/>
              <a:cs typeface="+mj-cs"/>
            </a:endParaRPr>
          </a:p>
          <a:p>
            <a:pPr marL="112713" marR="0" lvl="0" indent="0" algn="ctr" defTabSz="914400" rtl="0" eaLnBrk="1" fontAlgn="auto" latinLnBrk="0" hangingPunct="1">
              <a:lnSpc>
                <a:spcPct val="90000"/>
              </a:lnSpc>
              <a:spcBef>
                <a:spcPct val="0"/>
              </a:spcBef>
              <a:spcAft>
                <a:spcPts val="600"/>
              </a:spcAft>
              <a:buClrTx/>
              <a:buSzTx/>
              <a:buFontTx/>
              <a:buNone/>
              <a:tabLst/>
              <a:defRPr/>
            </a:pPr>
            <a:endParaRPr kumimoji="0" lang="en-US" sz="2000" b="0" i="0" u="none" strike="noStrike" kern="1200" cap="all" spc="0" normalizeH="0" baseline="0" noProof="0" dirty="0">
              <a:ln>
                <a:noFill/>
              </a:ln>
              <a:solidFill>
                <a:prstClr val="black"/>
              </a:solidFill>
              <a:effectLst/>
              <a:uLnTx/>
              <a:uFillTx/>
              <a:latin typeface="Century Gothic" panose="020B0502020202020204"/>
              <a:ea typeface="+mj-ea"/>
              <a:cs typeface="+mj-cs"/>
            </a:endParaRPr>
          </a:p>
          <a:p>
            <a:pPr marL="112713"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all" spc="0" normalizeH="0" baseline="0" noProof="0" dirty="0">
                <a:ln>
                  <a:noFill/>
                </a:ln>
                <a:solidFill>
                  <a:prstClr val="black"/>
                </a:solidFill>
                <a:effectLst/>
                <a:uLnTx/>
                <a:uFillTx/>
                <a:latin typeface="Century Gothic" panose="020B0502020202020204"/>
                <a:ea typeface="+mj-ea"/>
                <a:cs typeface="+mj-cs"/>
              </a:rPr>
              <a:t>	</a:t>
            </a:r>
          </a:p>
        </p:txBody>
      </p:sp>
    </p:spTree>
    <p:extLst>
      <p:ext uri="{BB962C8B-B14F-4D97-AF65-F5344CB8AC3E}">
        <p14:creationId xmlns:p14="http://schemas.microsoft.com/office/powerpoint/2010/main" val="156063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9277119-B941-4A45-9322-FA2BC135D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3">
            <a:extLst>
              <a:ext uri="{FF2B5EF4-FFF2-40B4-BE49-F238E27FC236}">
                <a16:creationId xmlns:a16="http://schemas.microsoft.com/office/drawing/2014/main" id="{DFDB457D-F372-428B-A10D-41080EF93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5666246" y="0"/>
            <a:ext cx="3477754"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6100761" y="1819275"/>
            <a:ext cx="2704603" cy="4222087"/>
          </a:xfrm>
        </p:spPr>
        <p:txBody>
          <a:bodyPr vert="horz" lIns="91440" tIns="45720" rIns="91440" bIns="45720" rtlCol="0" anchor="t">
            <a:normAutofit/>
          </a:bodyPr>
          <a:lstStyle/>
          <a:p>
            <a:r>
              <a:rPr lang="en-US" sz="3800" dirty="0">
                <a:cs typeface="+mj-cs"/>
              </a:rPr>
              <a:t>President’s Remarks</a:t>
            </a:r>
            <a:br>
              <a:rPr lang="en-US" sz="3800" dirty="0">
                <a:cs typeface="+mj-cs"/>
              </a:rPr>
            </a:br>
            <a:br>
              <a:rPr lang="en-US" sz="3800" dirty="0">
                <a:cs typeface="+mj-cs"/>
              </a:rPr>
            </a:br>
            <a:r>
              <a:rPr lang="en-US" sz="3800" dirty="0">
                <a:cs typeface="+mj-cs"/>
              </a:rPr>
              <a:t>Doug Parks</a:t>
            </a:r>
          </a:p>
        </p:txBody>
      </p:sp>
      <p:pic>
        <p:nvPicPr>
          <p:cNvPr id="13" name="Picture 12" descr="NEWOceanPinesAssociation_Circle_logo small">
            <a:extLst>
              <a:ext uri="{FF2B5EF4-FFF2-40B4-BE49-F238E27FC236}">
                <a16:creationId xmlns:a16="http://schemas.microsoft.com/office/drawing/2014/main" id="{4E5AF3F7-C08F-4FE3-A93B-8F4462A82EAD}"/>
              </a:ext>
            </a:extLst>
          </p:cNvPr>
          <p:cNvPicPr>
            <a:picLocks noChangeAspect="1"/>
          </p:cNvPicPr>
          <p:nvPr/>
        </p:nvPicPr>
        <p:blipFill>
          <a:blip r:embed="rId3" cstate="print"/>
          <a:stretch>
            <a:fillRect/>
          </a:stretch>
        </p:blipFill>
        <p:spPr bwMode="auto">
          <a:xfrm>
            <a:off x="891904" y="1163501"/>
            <a:ext cx="3680096" cy="3678464"/>
          </a:xfrm>
          <a:prstGeom prst="roundRect">
            <a:avLst>
              <a:gd name="adj" fmla="val 3876"/>
            </a:avLst>
          </a:prstGeom>
          <a:noFill/>
          <a:ln>
            <a:solidFill>
              <a:schemeClr val="accent1"/>
            </a:solidFill>
          </a:ln>
          <a:effectLst/>
        </p:spPr>
      </p:pic>
    </p:spTree>
    <p:extLst>
      <p:ext uri="{BB962C8B-B14F-4D97-AF65-F5344CB8AC3E}">
        <p14:creationId xmlns:p14="http://schemas.microsoft.com/office/powerpoint/2010/main" val="4018675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710F148D-50BA-423D-A4EA-780B041B5946}"/>
              </a:ext>
            </a:extLst>
          </p:cNvPr>
          <p:cNvSpPr txBox="1"/>
          <p:nvPr/>
        </p:nvSpPr>
        <p:spPr>
          <a:xfrm>
            <a:off x="4232366" y="978993"/>
            <a:ext cx="4659707" cy="4900014"/>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100000"/>
              </a:lnSpc>
              <a:spcBef>
                <a:spcPct val="20000"/>
              </a:spcBef>
              <a:spcAft>
                <a:spcPts val="600"/>
              </a:spcAft>
              <a:buClr>
                <a:srgbClr val="00C6BB"/>
              </a:buClr>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Capital Requests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entury Gothic" panose="020B0502020202020204"/>
                <a:ea typeface="Calibri" panose="020F0502020204030204" pitchFamily="34" charset="0"/>
                <a:cs typeface="Times New Roman" panose="02020603050405020304" pitchFamily="18" charset="0"/>
              </a:rPr>
              <a:t>Public Works – </a:t>
            </a:r>
          </a:p>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entury Gothic" panose="020B0502020202020204"/>
                <a:ea typeface="Calibri" panose="020F0502020204030204" pitchFamily="34" charset="0"/>
                <a:cs typeface="Times New Roman" panose="02020603050405020304" pitchFamily="18" charset="0"/>
              </a:rPr>
              <a:t>Atlantic Tractor LLC</a:t>
            </a:r>
            <a:endParaRPr kumimoji="0" lang="en-US" sz="2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ea typeface="+mn-ea"/>
                <a:cs typeface="+mn-cs"/>
              </a:rPr>
              <a:t>Requesting authorization to go forward with staff recommendation of $21,783.31 for replacement of limb cutter.</a:t>
            </a:r>
            <a:endParaRPr kumimoji="0" lang="en-US" sz="2400" b="0" i="0" u="none" strike="noStrike" kern="1200" cap="none" spc="0" normalizeH="0" baseline="0" noProof="0" dirty="0">
              <a:ln>
                <a:noFill/>
              </a:ln>
              <a:solidFill>
                <a:prstClr val="white"/>
              </a:solidFill>
              <a:effectLst/>
              <a:uLnTx/>
              <a:uFillTx/>
              <a:ea typeface="+mn-ea"/>
              <a:cs typeface="+mn-cs"/>
            </a:endParaRPr>
          </a:p>
        </p:txBody>
      </p:sp>
    </p:spTree>
    <p:extLst>
      <p:ext uri="{BB962C8B-B14F-4D97-AF65-F5344CB8AC3E}">
        <p14:creationId xmlns:p14="http://schemas.microsoft.com/office/powerpoint/2010/main" val="1191941848"/>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710F148D-50BA-423D-A4EA-780B041B5946}"/>
              </a:ext>
            </a:extLst>
          </p:cNvPr>
          <p:cNvSpPr txBox="1"/>
          <p:nvPr/>
        </p:nvSpPr>
        <p:spPr>
          <a:xfrm>
            <a:off x="4232366" y="978993"/>
            <a:ext cx="4659707" cy="4900014"/>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100000"/>
              </a:lnSpc>
              <a:spcBef>
                <a:spcPct val="20000"/>
              </a:spcBef>
              <a:spcAft>
                <a:spcPts val="600"/>
              </a:spcAft>
              <a:buClr>
                <a:srgbClr val="00C6BB"/>
              </a:buClr>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Capital Requests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Public Works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entury Gothic" panose="020B0502020202020204"/>
                <a:ea typeface="Calibri" panose="020F0502020204030204" pitchFamily="34" charset="0"/>
                <a:cs typeface="Times New Roman" panose="02020603050405020304" pitchFamily="18" charset="0"/>
              </a:rPr>
              <a:t>Atlantic Tractor LLC</a:t>
            </a:r>
            <a:endParaRPr kumimoji="0" lang="en-US" sz="2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ea typeface="+mn-ea"/>
                <a:cs typeface="+mn-cs"/>
              </a:rPr>
              <a:t>Requesting authorization to go forward with staff recommendation of $30,449.47 for replacement of John Deere Gators.</a:t>
            </a:r>
            <a:endParaRPr kumimoji="0" lang="en-US" sz="2400" b="0" i="0" u="none" strike="noStrike" kern="1200" cap="none" spc="0" normalizeH="0" baseline="0" noProof="0" dirty="0">
              <a:ln>
                <a:noFill/>
              </a:ln>
              <a:solidFill>
                <a:prstClr val="white"/>
              </a:solidFill>
              <a:effectLst/>
              <a:uLnTx/>
              <a:uFillTx/>
              <a:ea typeface="+mn-ea"/>
              <a:cs typeface="+mn-cs"/>
            </a:endParaRPr>
          </a:p>
        </p:txBody>
      </p:sp>
    </p:spTree>
    <p:extLst>
      <p:ext uri="{BB962C8B-B14F-4D97-AF65-F5344CB8AC3E}">
        <p14:creationId xmlns:p14="http://schemas.microsoft.com/office/powerpoint/2010/main" val="647308840"/>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710F148D-50BA-423D-A4EA-780B041B5946}"/>
              </a:ext>
            </a:extLst>
          </p:cNvPr>
          <p:cNvSpPr txBox="1"/>
          <p:nvPr/>
        </p:nvSpPr>
        <p:spPr>
          <a:xfrm>
            <a:off x="4232366" y="978993"/>
            <a:ext cx="4659707" cy="4900014"/>
          </a:xfrm>
          <a:prstGeom prst="rect">
            <a:avLst/>
          </a:prstGeom>
          <a:effectLst/>
        </p:spPr>
        <p:txBody>
          <a:bodyPr vert="horz" lIns="91440" tIns="45720" rIns="91440" bIns="45720" rtlCol="0" anchor="ctr">
            <a:normAutofit fontScale="92500"/>
          </a:bodyPr>
          <a:lstStyle/>
          <a:p>
            <a:pPr marL="0" marR="0" lvl="0" indent="0" algn="l" defTabSz="457200" rtl="0" eaLnBrk="1" fontAlgn="auto" latinLnBrk="0" hangingPunct="1">
              <a:lnSpc>
                <a:spcPct val="100000"/>
              </a:lnSpc>
              <a:spcBef>
                <a:spcPct val="20000"/>
              </a:spcBef>
              <a:spcAft>
                <a:spcPts val="600"/>
              </a:spcAft>
              <a:buClr>
                <a:srgbClr val="00C6BB"/>
              </a:buClr>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Capital Requests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Public Works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entury Gothic" panose="020B0502020202020204"/>
                <a:ea typeface="Calibri" panose="020F0502020204030204" pitchFamily="34" charset="0"/>
                <a:cs typeface="Times New Roman" panose="02020603050405020304" pitchFamily="18" charset="0"/>
              </a:rPr>
              <a:t>Gator Dock Marine Inc.</a:t>
            </a:r>
            <a:endParaRPr kumimoji="0" lang="en-US" sz="2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kumimoji="0" lang="en-US" sz="2400" b="0" i="0" u="none" strike="noStrike" kern="1200" cap="none" spc="0" normalizeH="0" baseline="0" noProof="0" dirty="0">
                <a:ln>
                  <a:noFill/>
                </a:ln>
                <a:solidFill>
                  <a:prstClr val="black"/>
                </a:solidFill>
                <a:effectLst/>
                <a:uLnTx/>
                <a:uFillTx/>
                <a:ea typeface="+mn-ea"/>
                <a:cs typeface="+mn-cs"/>
              </a:rPr>
              <a:t>Requesting authorization to go forward with staff recommendation of $19,429.80 for replacement of small dock removed during 2022-23 bulkhead replacement. </a:t>
            </a:r>
            <a:r>
              <a:rPr lang="en-US" sz="2400" dirty="0">
                <a:solidFill>
                  <a:prstClr val="black"/>
                </a:solidFill>
                <a:latin typeface="Century Gothic" panose="020B0502020202020204"/>
                <a:ea typeface="Calibri" panose="020F0502020204030204" pitchFamily="34" charset="0"/>
                <a:cs typeface="Times New Roman" panose="02020603050405020304" pitchFamily="18" charset="0"/>
              </a:rPr>
              <a:t>Pintail Park Recreation Area (northern area)</a:t>
            </a:r>
            <a:endParaRPr kumimoji="0" lang="en-US" sz="24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57147460"/>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710F148D-50BA-423D-A4EA-780B041B5946}"/>
              </a:ext>
            </a:extLst>
          </p:cNvPr>
          <p:cNvSpPr txBox="1"/>
          <p:nvPr/>
        </p:nvSpPr>
        <p:spPr>
          <a:xfrm>
            <a:off x="4232366" y="978993"/>
            <a:ext cx="4659707" cy="4900014"/>
          </a:xfrm>
          <a:prstGeom prst="rect">
            <a:avLst/>
          </a:prstGeom>
          <a:effectLst/>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20000"/>
              </a:spcBef>
              <a:spcAft>
                <a:spcPts val="600"/>
              </a:spcAft>
              <a:buClr>
                <a:srgbClr val="00C6BB"/>
              </a:buClr>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Capital Requests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Public Works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entury Gothic" panose="020B0502020202020204"/>
                <a:ea typeface="Calibri" panose="020F0502020204030204" pitchFamily="34" charset="0"/>
                <a:cs typeface="Times New Roman" panose="02020603050405020304" pitchFamily="18" charset="0"/>
              </a:rPr>
              <a:t>Gator Dock Marine Inc.</a:t>
            </a:r>
            <a:endParaRPr kumimoji="0" lang="en-US" sz="2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ea typeface="+mn-ea"/>
                <a:cs typeface="+mn-cs"/>
              </a:rPr>
              <a:t>Requesting authorization to go forward with staff recommendation of $61,160.49 for new Pintail Park Kayak Launch Gangway &amp; Floating Dock (southern area).</a:t>
            </a:r>
            <a:endParaRPr kumimoji="0" lang="en-US" sz="2400" b="0" i="0" u="none" strike="noStrike" kern="1200" cap="none" spc="0" normalizeH="0" baseline="0" noProof="0" dirty="0">
              <a:ln>
                <a:noFill/>
              </a:ln>
              <a:solidFill>
                <a:prstClr val="white"/>
              </a:solidFill>
              <a:effectLst/>
              <a:uLnTx/>
              <a:uFillTx/>
              <a:ea typeface="+mn-ea"/>
              <a:cs typeface="+mn-cs"/>
            </a:endParaRPr>
          </a:p>
        </p:txBody>
      </p:sp>
    </p:spTree>
    <p:extLst>
      <p:ext uri="{BB962C8B-B14F-4D97-AF65-F5344CB8AC3E}">
        <p14:creationId xmlns:p14="http://schemas.microsoft.com/office/powerpoint/2010/main" val="4101666184"/>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Title 12"/>
          <p:cNvSpPr>
            <a:spLocks noGrp="1"/>
          </p:cNvSpPr>
          <p:nvPr>
            <p:ph type="title"/>
          </p:nvPr>
        </p:nvSpPr>
        <p:spPr>
          <a:xfrm>
            <a:off x="2154673" y="5476070"/>
            <a:ext cx="4834654" cy="896983"/>
          </a:xfrm>
        </p:spPr>
        <p:txBody>
          <a:bodyPr vert="horz" lIns="91440" tIns="45720" rIns="91440" bIns="45720" rtlCol="0" anchor="b">
            <a:normAutofit fontScale="90000"/>
          </a:bodyPr>
          <a:lstStyle/>
          <a:p>
            <a:pPr algn="ctr"/>
            <a:r>
              <a:rPr lang="en-US" sz="5400" dirty="0">
                <a:solidFill>
                  <a:schemeClr val="bg1"/>
                </a:solidFill>
                <a:cs typeface="+mj-cs"/>
              </a:rPr>
              <a:t>Adjournment</a:t>
            </a:r>
          </a:p>
        </p:txBody>
      </p:sp>
      <p:pic>
        <p:nvPicPr>
          <p:cNvPr id="2" name="Picture 1" descr="NEWOceanPinesAssociation_Circle_logo small">
            <a:extLst>
              <a:ext uri="{FF2B5EF4-FFF2-40B4-BE49-F238E27FC236}">
                <a16:creationId xmlns:a16="http://schemas.microsoft.com/office/drawing/2014/main" id="{F18ADABF-7432-4728-6D3B-76390DF61814}"/>
              </a:ext>
            </a:extLst>
          </p:cNvPr>
          <p:cNvPicPr>
            <a:picLocks noChangeAspect="1"/>
          </p:cNvPicPr>
          <p:nvPr/>
        </p:nvPicPr>
        <p:blipFill>
          <a:blip r:embed="rId2" cstate="print"/>
          <a:stretch>
            <a:fillRect/>
          </a:stretch>
        </p:blipFill>
        <p:spPr bwMode="auto">
          <a:xfrm>
            <a:off x="2717074" y="397861"/>
            <a:ext cx="3709851" cy="3649937"/>
          </a:xfrm>
          <a:prstGeom prst="roundRect">
            <a:avLst>
              <a:gd name="adj" fmla="val 3876"/>
            </a:avLst>
          </a:prstGeom>
          <a:noFill/>
          <a:ln>
            <a:solidFill>
              <a:schemeClr val="accent1"/>
            </a:solidFill>
          </a:ln>
          <a:effectLst/>
        </p:spPr>
      </p:pic>
    </p:spTree>
    <p:extLst>
      <p:ext uri="{BB962C8B-B14F-4D97-AF65-F5344CB8AC3E}">
        <p14:creationId xmlns:p14="http://schemas.microsoft.com/office/powerpoint/2010/main" val="1491972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Freeform 6">
            <a:extLst>
              <a:ext uri="{FF2B5EF4-FFF2-40B4-BE49-F238E27FC236}">
                <a16:creationId xmlns:a16="http://schemas.microsoft.com/office/drawing/2014/main" id="{11114F18-D12D-43C6-895F-5BA92C290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grpSp>
        <p:nvGrpSpPr>
          <p:cNvPr id="4149" name="Group 4149">
            <a:extLst>
              <a:ext uri="{FF2B5EF4-FFF2-40B4-BE49-F238E27FC236}">
                <a16:creationId xmlns:a16="http://schemas.microsoft.com/office/drawing/2014/main" id="{DE2DD4A6-DC96-421E-9E1C-7CD0D26814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9152363" cy="2344057"/>
            <a:chOff x="0" y="4525094"/>
            <a:chExt cx="12203151" cy="2344057"/>
          </a:xfrm>
        </p:grpSpPr>
        <p:sp>
          <p:nvSpPr>
            <p:cNvPr id="4151" name="Freeform 9">
              <a:extLst>
                <a:ext uri="{FF2B5EF4-FFF2-40B4-BE49-F238E27FC236}">
                  <a16:creationId xmlns:a16="http://schemas.microsoft.com/office/drawing/2014/main" id="{5E6BB74D-E85C-4CCB-90CE-024600640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2" name="Isosceles Triangle 4151">
              <a:extLst>
                <a:ext uri="{FF2B5EF4-FFF2-40B4-BE49-F238E27FC236}">
                  <a16:creationId xmlns:a16="http://schemas.microsoft.com/office/drawing/2014/main" id="{52808592-600C-4349-9F27-EC36C0BA4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3" name="Isosceles Triangle 4152">
              <a:extLst>
                <a:ext uri="{FF2B5EF4-FFF2-40B4-BE49-F238E27FC236}">
                  <a16:creationId xmlns:a16="http://schemas.microsoft.com/office/drawing/2014/main" id="{B5E00D3B-1E29-4E11-BCD3-8E3A56F4B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2">
            <a:extLst>
              <a:ext uri="{FF2B5EF4-FFF2-40B4-BE49-F238E27FC236}">
                <a16:creationId xmlns:a16="http://schemas.microsoft.com/office/drawing/2014/main" id="{8C22DE07-B2C6-4253-B21A-6CF66957EE54}"/>
              </a:ext>
            </a:extLst>
          </p:cNvPr>
          <p:cNvSpPr>
            <a:spLocks noGrp="1"/>
          </p:cNvSpPr>
          <p:nvPr>
            <p:ph type="title"/>
          </p:nvPr>
        </p:nvSpPr>
        <p:spPr>
          <a:xfrm>
            <a:off x="607500" y="4817533"/>
            <a:ext cx="7929000" cy="779529"/>
          </a:xfrm>
        </p:spPr>
        <p:txBody>
          <a:bodyPr vert="horz" lIns="91440" tIns="45720" rIns="91440" bIns="45720" rtlCol="0" anchor="b">
            <a:normAutofit/>
          </a:bodyPr>
          <a:lstStyle/>
          <a:p>
            <a:pPr>
              <a:lnSpc>
                <a:spcPct val="90000"/>
              </a:lnSpc>
            </a:pPr>
            <a:r>
              <a:rPr lang="en-US" sz="2500">
                <a:cs typeface="+mj-cs"/>
              </a:rPr>
              <a:t>GM Leadership Report – </a:t>
            </a:r>
            <a:br>
              <a:rPr lang="en-US" sz="2500">
                <a:cs typeface="+mj-cs"/>
              </a:rPr>
            </a:br>
            <a:r>
              <a:rPr lang="en-US" sz="2500">
                <a:cs typeface="+mj-cs"/>
              </a:rPr>
              <a:t>John Viola</a:t>
            </a:r>
          </a:p>
        </p:txBody>
      </p:sp>
      <p:pic>
        <p:nvPicPr>
          <p:cNvPr id="5" name="Picture 4" descr="A picture containing outdoor, grass, tree, text&#10;&#10;Description automatically generated">
            <a:extLst>
              <a:ext uri="{FF2B5EF4-FFF2-40B4-BE49-F238E27FC236}">
                <a16:creationId xmlns:a16="http://schemas.microsoft.com/office/drawing/2014/main" id="{C845BF50-632C-0090-A401-38FE9EC72F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202" y="1458621"/>
            <a:ext cx="3692775" cy="27312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descr="A picture containing plant, tree, outdoor, palm&#10;&#10;Description automatically generated">
            <a:extLst>
              <a:ext uri="{FF2B5EF4-FFF2-40B4-BE49-F238E27FC236}">
                <a16:creationId xmlns:a16="http://schemas.microsoft.com/office/drawing/2014/main" id="{E00A5343-5673-0670-0D3F-383BEA57FF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22" y="1455409"/>
            <a:ext cx="2542902" cy="28017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A building on a beach&#10;&#10;Description automatically generated with low confidence">
            <a:extLst>
              <a:ext uri="{FF2B5EF4-FFF2-40B4-BE49-F238E27FC236}">
                <a16:creationId xmlns:a16="http://schemas.microsoft.com/office/drawing/2014/main" id="{B0449B26-90B4-3074-5626-56F9752EBE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0054" y="1455409"/>
            <a:ext cx="2578424" cy="28017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3831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1DAA6D-DC59-484E-B3D4-532D08B5E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4">
            <a:extLst>
              <a:ext uri="{FF2B5EF4-FFF2-40B4-BE49-F238E27FC236}">
                <a16:creationId xmlns:a16="http://schemas.microsoft.com/office/drawing/2014/main" id="{1E0EE507-7152-4DB9-AB28-B6C0FA6F5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643467"/>
            <a:ext cx="8188361" cy="5571066"/>
          </a:xfrm>
          <a:prstGeom prst="roundRect">
            <a:avLst>
              <a:gd name="adj" fmla="val 3513"/>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C0174ADF-6996-4DE5-8987-A9A4959199C8}"/>
              </a:ext>
            </a:extLst>
          </p:cNvPr>
          <p:cNvGraphicFramePr/>
          <p:nvPr>
            <p:extLst>
              <p:ext uri="{D42A27DB-BD31-4B8C-83A1-F6EECF244321}">
                <p14:modId xmlns:p14="http://schemas.microsoft.com/office/powerpoint/2010/main" val="4182687077"/>
              </p:ext>
            </p:extLst>
          </p:nvPr>
        </p:nvGraphicFramePr>
        <p:xfrm>
          <a:off x="606581" y="401560"/>
          <a:ext cx="8412480" cy="5812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43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363893" y="79213"/>
            <a:ext cx="8061749" cy="1529604"/>
          </a:xfrm>
        </p:spPr>
        <p:txBody>
          <a:bodyPr/>
          <a:lstStyle/>
          <a:p>
            <a:pPr algn="ctr"/>
            <a:r>
              <a:rPr lang="en-US" dirty="0"/>
              <a:t>Cell Service</a:t>
            </a:r>
          </a:p>
        </p:txBody>
      </p:sp>
      <p:sp>
        <p:nvSpPr>
          <p:cNvPr id="7" name="TextBox 6">
            <a:extLst>
              <a:ext uri="{FF2B5EF4-FFF2-40B4-BE49-F238E27FC236}">
                <a16:creationId xmlns:a16="http://schemas.microsoft.com/office/drawing/2014/main" id="{B33DA8D3-97E9-493C-A90A-CBC00E6300BC}"/>
              </a:ext>
            </a:extLst>
          </p:cNvPr>
          <p:cNvSpPr txBox="1"/>
          <p:nvPr/>
        </p:nvSpPr>
        <p:spPr>
          <a:xfrm>
            <a:off x="363893" y="2185988"/>
            <a:ext cx="8546841" cy="4224824"/>
          </a:xfrm>
          <a:prstGeom prst="rect">
            <a:avLst/>
          </a:prstGeom>
          <a:effectLst/>
        </p:spPr>
        <p:txBody>
          <a:bodyPr vert="horz" lIns="91440" tIns="45720" rIns="91440" bIns="45720" rtlCol="0" anchor="ctr">
            <a:normAutofit/>
          </a:bodyPr>
          <a:lstStyle/>
          <a:p>
            <a:pPr marR="0" lvl="0" defTabSz="457200" rtl="0" eaLnBrk="1" fontAlgn="auto" latinLnBrk="0" hangingPunct="1">
              <a:lnSpc>
                <a:spcPct val="90000"/>
              </a:lnSpc>
              <a:spcBef>
                <a:spcPct val="20000"/>
              </a:spcBef>
              <a:spcAft>
                <a:spcPts val="600"/>
              </a:spcAft>
              <a:buClrTx/>
              <a:buSzTx/>
              <a:tabLst/>
              <a:defRPr/>
            </a:pPr>
            <a:endParaRPr kumimoji="0" lang="en-US" sz="1800" b="0"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19595BBA-08B4-78D7-7AEB-09194FB68839}"/>
              </a:ext>
            </a:extLst>
          </p:cNvPr>
          <p:cNvSpPr txBox="1"/>
          <p:nvPr/>
        </p:nvSpPr>
        <p:spPr>
          <a:xfrm>
            <a:off x="302933" y="2251686"/>
            <a:ext cx="3699592" cy="4093428"/>
          </a:xfrm>
          <a:prstGeom prst="rect">
            <a:avLst/>
          </a:prstGeom>
          <a:noFill/>
        </p:spPr>
        <p:txBody>
          <a:bodyPr wrap="square" rtlCol="0">
            <a:sp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rPr>
              <a:t>Using the information OPA provided, Verizon confirmed the issue with poor reception. </a:t>
            </a:r>
          </a:p>
          <a:p>
            <a:pPr marR="0" lvl="0">
              <a:spcBef>
                <a:spcPts val="0"/>
              </a:spcBef>
              <a:spcAft>
                <a:spcPts val="0"/>
              </a:spcAft>
              <a:buSzPts val="1000"/>
              <a:tabLst>
                <a:tab pos="457200" algn="l"/>
              </a:tabLst>
            </a:pPr>
            <a:endParaRPr lang="en-US" sz="2000" dirty="0">
              <a:solidFill>
                <a:srgbClr val="000000"/>
              </a:solidFill>
              <a:effectLst/>
              <a:latin typeface="Calibri" panose="020F0502020204030204" pitchFamily="34"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rPr>
              <a:t>OPA should receive an update within the next few weeks on whether upgrades will occur this year. </a:t>
            </a:r>
          </a:p>
          <a:p>
            <a:pPr marR="0" lvl="0">
              <a:spcAft>
                <a:spcPts val="0"/>
              </a:spcAft>
              <a:buSzPts val="1000"/>
              <a:tabLst>
                <a:tab pos="457200" algn="l"/>
              </a:tabLst>
            </a:pPr>
            <a:endParaRPr lang="en-US" sz="2000" dirty="0">
              <a:solidFill>
                <a:srgbClr val="000000"/>
              </a:solidFill>
              <a:effectLst/>
              <a:latin typeface="Calibri" panose="020F0502020204030204" pitchFamily="34"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rPr>
              <a:t>OPA should start getting regular updates from Verizon on their efforts to improve cell service. </a:t>
            </a:r>
            <a:endParaRPr lang="en-US" dirty="0"/>
          </a:p>
        </p:txBody>
      </p:sp>
      <p:pic>
        <p:nvPicPr>
          <p:cNvPr id="5" name="Picture 4">
            <a:extLst>
              <a:ext uri="{FF2B5EF4-FFF2-40B4-BE49-F238E27FC236}">
                <a16:creationId xmlns:a16="http://schemas.microsoft.com/office/drawing/2014/main" id="{A79CC60A-3C97-2256-75EE-899B1DFBC39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19261" y="2561249"/>
            <a:ext cx="3335697" cy="3335697"/>
          </a:xfrm>
          <a:prstGeom prst="rect">
            <a:avLst/>
          </a:prstGeom>
        </p:spPr>
      </p:pic>
    </p:spTree>
    <p:extLst>
      <p:ext uri="{BB962C8B-B14F-4D97-AF65-F5344CB8AC3E}">
        <p14:creationId xmlns:p14="http://schemas.microsoft.com/office/powerpoint/2010/main" val="202279814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606438" y="142652"/>
            <a:ext cx="8061749" cy="1529604"/>
          </a:xfrm>
        </p:spPr>
        <p:txBody>
          <a:bodyPr/>
          <a:lstStyle/>
          <a:p>
            <a:pPr algn="ctr"/>
            <a:br>
              <a:rPr lang="en-US" sz="3200" dirty="0"/>
            </a:br>
            <a:br>
              <a:rPr lang="en-US" sz="3200" dirty="0"/>
            </a:br>
            <a:br>
              <a:rPr lang="en-US" sz="3200" dirty="0"/>
            </a:br>
            <a:br>
              <a:rPr lang="en-US" sz="3200" dirty="0"/>
            </a:br>
            <a:r>
              <a:rPr lang="en-US" dirty="0"/>
              <a:t>Marina</a:t>
            </a:r>
            <a:br>
              <a:rPr lang="en-US" dirty="0"/>
            </a:br>
            <a:r>
              <a:rPr lang="en-US" dirty="0"/>
              <a:t>Gas Dock</a:t>
            </a:r>
          </a:p>
        </p:txBody>
      </p:sp>
      <p:sp>
        <p:nvSpPr>
          <p:cNvPr id="7" name="TextBox 6">
            <a:extLst>
              <a:ext uri="{FF2B5EF4-FFF2-40B4-BE49-F238E27FC236}">
                <a16:creationId xmlns:a16="http://schemas.microsoft.com/office/drawing/2014/main" id="{B33DA8D3-97E9-493C-A90A-CBC00E6300BC}"/>
              </a:ext>
            </a:extLst>
          </p:cNvPr>
          <p:cNvSpPr txBox="1"/>
          <p:nvPr/>
        </p:nvSpPr>
        <p:spPr>
          <a:xfrm>
            <a:off x="363893" y="2185988"/>
            <a:ext cx="8546841" cy="4224824"/>
          </a:xfrm>
          <a:prstGeom prst="rect">
            <a:avLst/>
          </a:prstGeom>
          <a:effectLst/>
        </p:spPr>
        <p:txBody>
          <a:bodyPr vert="horz" lIns="91440" tIns="45720" rIns="91440" bIns="45720" rtlCol="0" anchor="ctr">
            <a:normAutofit/>
          </a:bodyPr>
          <a:lstStyle/>
          <a:p>
            <a:pPr marR="0" lvl="0" defTabSz="457200" rtl="0" eaLnBrk="1" fontAlgn="auto" latinLnBrk="0" hangingPunct="1">
              <a:lnSpc>
                <a:spcPct val="90000"/>
              </a:lnSpc>
              <a:spcBef>
                <a:spcPct val="20000"/>
              </a:spcBef>
              <a:spcAft>
                <a:spcPts val="600"/>
              </a:spcAft>
              <a:buClrTx/>
              <a:buSzTx/>
              <a:tabLst/>
              <a:defRPr/>
            </a:pPr>
            <a:endParaRPr kumimoji="0" lang="en-US" sz="1800" b="0"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19595BBA-08B4-78D7-7AEB-09194FB68839}"/>
              </a:ext>
            </a:extLst>
          </p:cNvPr>
          <p:cNvSpPr txBox="1"/>
          <p:nvPr/>
        </p:nvSpPr>
        <p:spPr>
          <a:xfrm>
            <a:off x="130628" y="1859422"/>
            <a:ext cx="4945273" cy="5078313"/>
          </a:xfrm>
          <a:prstGeom prst="rect">
            <a:avLst/>
          </a:prstGeom>
          <a:noFill/>
        </p:spPr>
        <p:txBody>
          <a:bodyPr wrap="square" rtlCol="0">
            <a:spAutoFit/>
          </a:bodyPr>
          <a:lstStyle/>
          <a:p>
            <a:pPr lvl="1"/>
            <a:endParaRPr lang="en-US" dirty="0"/>
          </a:p>
          <a:p>
            <a:pPr marL="342900" marR="0" lvl="0" indent="-342900">
              <a:spcBef>
                <a:spcPts val="0"/>
              </a:spcBef>
              <a:spcAft>
                <a:spcPts val="0"/>
              </a:spcAft>
              <a:buFont typeface="Symbol" panose="05050102010706020507" pitchFamily="18" charset="2"/>
              <a:buChar char=""/>
            </a:pP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The gas dock is now open from 6am until 6pm 7 days a week.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Five (5) gas pumps are in operation. All pumps and gas lines are in compliance with the new Maryland Comar (Code of Maryland Regulations) related to fuel. They also comply with the new electrical codes.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New pedestals have been added to each boat slip on the new dock which are in compliance with the new electrical code.</a:t>
            </a:r>
          </a:p>
          <a:p>
            <a:pPr marL="285750" indent="-285750">
              <a:buFont typeface="Arial" panose="020B0604020202020204" pitchFamily="34" charset="0"/>
              <a:buChar char="•"/>
            </a:pPr>
            <a:r>
              <a:rPr lang="en-US" kern="100" dirty="0">
                <a:latin typeface="Century Gothic" panose="020B0502020202020204" pitchFamily="34" charset="0"/>
                <a:ea typeface="Calibri" panose="020F0502020204030204" pitchFamily="34" charset="0"/>
                <a:cs typeface="Times New Roman" panose="02020603050405020304" pitchFamily="18" charset="0"/>
              </a:rPr>
              <a:t>A new line of merchandise has been added which includes fishing gear, bait, snacks, soda, ice cream, shirts, and hats.</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descr="A picture containing building, outdoor, window, city&#10;&#10;Description automatically generated">
            <a:extLst>
              <a:ext uri="{FF2B5EF4-FFF2-40B4-BE49-F238E27FC236}">
                <a16:creationId xmlns:a16="http://schemas.microsoft.com/office/drawing/2014/main" id="{8464F590-141D-55E5-E481-7B8B022701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135586" y="2333626"/>
            <a:ext cx="2146041" cy="1609531"/>
          </a:xfrm>
          <a:prstGeom prst="rect">
            <a:avLst/>
          </a:prstGeom>
        </p:spPr>
      </p:pic>
      <p:pic>
        <p:nvPicPr>
          <p:cNvPr id="8" name="Picture 7" descr="A no smoking sign on a gas station&#10;&#10;Description automatically generated with low confidence">
            <a:extLst>
              <a:ext uri="{FF2B5EF4-FFF2-40B4-BE49-F238E27FC236}">
                <a16:creationId xmlns:a16="http://schemas.microsoft.com/office/drawing/2014/main" id="{BE51054F-6507-E148-4C45-C14418F8D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084" y="2065371"/>
            <a:ext cx="1609531" cy="2146041"/>
          </a:xfrm>
          <a:prstGeom prst="rect">
            <a:avLst/>
          </a:prstGeom>
        </p:spPr>
      </p:pic>
      <p:pic>
        <p:nvPicPr>
          <p:cNvPr id="10" name="Picture 9" descr="A picture containing plastic, indoor, toy, office&#10;&#10;Description automatically generated">
            <a:extLst>
              <a:ext uri="{FF2B5EF4-FFF2-40B4-BE49-F238E27FC236}">
                <a16:creationId xmlns:a16="http://schemas.microsoft.com/office/drawing/2014/main" id="{8D7B9555-DF9C-6713-AC35-3A59DE8256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1085" y="4398578"/>
            <a:ext cx="1609531" cy="2146041"/>
          </a:xfrm>
          <a:prstGeom prst="rect">
            <a:avLst/>
          </a:prstGeom>
        </p:spPr>
      </p:pic>
      <p:pic>
        <p:nvPicPr>
          <p:cNvPr id="12" name="Picture 11" descr="A picture containing outdoor, boat, ship, dock&#10;&#10;Description automatically generated">
            <a:extLst>
              <a:ext uri="{FF2B5EF4-FFF2-40B4-BE49-F238E27FC236}">
                <a16:creationId xmlns:a16="http://schemas.microsoft.com/office/drawing/2014/main" id="{878C2A66-8584-916B-BD2B-F3432A9FA6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3841" y="4398578"/>
            <a:ext cx="1609532" cy="2146042"/>
          </a:xfrm>
          <a:prstGeom prst="rect">
            <a:avLst/>
          </a:prstGeom>
        </p:spPr>
      </p:pic>
    </p:spTree>
    <p:extLst>
      <p:ext uri="{BB962C8B-B14F-4D97-AF65-F5344CB8AC3E}">
        <p14:creationId xmlns:p14="http://schemas.microsoft.com/office/powerpoint/2010/main" val="291946003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idx="4294967295"/>
          </p:nvPr>
        </p:nvSpPr>
        <p:spPr>
          <a:xfrm>
            <a:off x="179030" y="-104334"/>
            <a:ext cx="3714750" cy="969962"/>
          </a:xfrm>
        </p:spPr>
        <p:txBody>
          <a:bodyPr/>
          <a:lstStyle/>
          <a:p>
            <a:pPr algn="ctr"/>
            <a:r>
              <a:rPr lang="en-US" dirty="0">
                <a:solidFill>
                  <a:schemeClr val="accent1"/>
                </a:solidFill>
              </a:rPr>
              <a:t>Maintenance</a:t>
            </a:r>
          </a:p>
        </p:txBody>
      </p:sp>
      <p:sp>
        <p:nvSpPr>
          <p:cNvPr id="7" name="TextBox 6">
            <a:extLst>
              <a:ext uri="{FF2B5EF4-FFF2-40B4-BE49-F238E27FC236}">
                <a16:creationId xmlns:a16="http://schemas.microsoft.com/office/drawing/2014/main" id="{B33DA8D3-97E9-493C-A90A-CBC00E6300BC}"/>
              </a:ext>
            </a:extLst>
          </p:cNvPr>
          <p:cNvSpPr txBox="1"/>
          <p:nvPr/>
        </p:nvSpPr>
        <p:spPr>
          <a:xfrm>
            <a:off x="363893" y="2185988"/>
            <a:ext cx="8546841" cy="4224824"/>
          </a:xfrm>
          <a:prstGeom prst="rect">
            <a:avLst/>
          </a:prstGeom>
          <a:effectLst/>
        </p:spPr>
        <p:txBody>
          <a:bodyPr vert="horz" lIns="91440" tIns="45720" rIns="91440" bIns="45720" rtlCol="0" anchor="ctr">
            <a:normAutofit/>
          </a:bodyPr>
          <a:lstStyle/>
          <a:p>
            <a:pPr marL="285750" marR="0" lvl="0" indent="-285750" defTabSz="457200" rtl="0" eaLnBrk="1" fontAlgn="auto" latinLnBrk="0" hangingPunct="1">
              <a:lnSpc>
                <a:spcPct val="90000"/>
              </a:lnSpc>
              <a:spcBef>
                <a:spcPct val="20000"/>
              </a:spcBef>
              <a:spcAft>
                <a:spcPts val="600"/>
              </a:spcAft>
              <a:buClrTx/>
              <a:buSzTx/>
              <a:buFont typeface="Arial" panose="020B0604020202020204" pitchFamily="34" charset="0"/>
              <a:buChar char="•"/>
              <a:tabLst/>
              <a:defRPr/>
            </a:pPr>
            <a:endParaRPr kumimoji="0" lang="en-US" sz="1800" b="0"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7747C812-DA67-6753-0106-69E3924BCEF2}"/>
              </a:ext>
            </a:extLst>
          </p:cNvPr>
          <p:cNvSpPr txBox="1"/>
          <p:nvPr/>
        </p:nvSpPr>
        <p:spPr>
          <a:xfrm>
            <a:off x="131506" y="865628"/>
            <a:ext cx="4142791" cy="5570756"/>
          </a:xfrm>
          <a:prstGeom prst="rect">
            <a:avLst/>
          </a:prstGeom>
          <a:noFill/>
        </p:spPr>
        <p:txBody>
          <a:bodyPr wrap="square" rtlCol="0">
            <a:spAutoFit/>
          </a:bodyPr>
          <a:lstStyle/>
          <a:p>
            <a:r>
              <a:rPr lang="en-US" u="sng" dirty="0">
                <a:solidFill>
                  <a:srgbClr val="009E96"/>
                </a:solidFill>
                <a:latin typeface="+mj-lt"/>
              </a:rPr>
              <a:t>Completed</a:t>
            </a:r>
          </a:p>
          <a:p>
            <a:endParaRPr lang="en-US" sz="800" dirty="0"/>
          </a:p>
          <a:p>
            <a:pPr marL="285750" indent="-285750">
              <a:buFont typeface="Arial" panose="020B0604020202020204" pitchFamily="34" charset="0"/>
              <a:buChar char="•"/>
            </a:pPr>
            <a:r>
              <a:rPr lang="en-US" sz="1200" dirty="0"/>
              <a:t>Golf Clubhouse</a:t>
            </a:r>
          </a:p>
          <a:p>
            <a:pPr marL="742950" lvl="1" indent="-285750">
              <a:buFont typeface="Arial" panose="020B0604020202020204" pitchFamily="34" charset="0"/>
              <a:buChar char="•"/>
            </a:pPr>
            <a:r>
              <a:rPr lang="en-US" sz="1200" dirty="0"/>
              <a:t>Restrooms Painted</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200" dirty="0"/>
              <a:t>Yacht Club</a:t>
            </a:r>
          </a:p>
          <a:p>
            <a:pPr marL="742950" lvl="1" indent="-285750">
              <a:buFont typeface="Arial" panose="020B0604020202020204" pitchFamily="34" charset="0"/>
              <a:buChar char="•"/>
            </a:pPr>
            <a:r>
              <a:rPr lang="en-US" sz="1200" dirty="0"/>
              <a:t>Bar Painted</a:t>
            </a:r>
          </a:p>
          <a:p>
            <a:pPr marL="742950" lvl="1" indent="-285750">
              <a:buFont typeface="Arial" panose="020B0604020202020204" pitchFamily="34" charset="0"/>
              <a:buChar char="•"/>
            </a:pPr>
            <a:r>
              <a:rPr lang="en-US" sz="1200" dirty="0"/>
              <a:t>Restrooms Painted</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200" dirty="0"/>
              <a:t>Bridgewater Playground</a:t>
            </a:r>
          </a:p>
          <a:p>
            <a:pPr marL="742950" lvl="1" indent="-285750">
              <a:buFont typeface="Arial" panose="020B0604020202020204" pitchFamily="34" charset="0"/>
              <a:buChar char="•"/>
            </a:pPr>
            <a:r>
              <a:rPr lang="en-US" sz="1200" dirty="0">
                <a:effectLst/>
                <a:ea typeface="Calibri" panose="020F0502020204030204" pitchFamily="34" charset="0"/>
              </a:rPr>
              <a:t>Upgrade to add a baby swing and to keep one regular swing </a:t>
            </a:r>
          </a:p>
          <a:p>
            <a:pPr marR="0">
              <a:spcBef>
                <a:spcPts val="0"/>
              </a:spcBef>
              <a:spcAft>
                <a:spcPts val="0"/>
              </a:spcAft>
            </a:pPr>
            <a:endParaRPr lang="en-US" sz="1200" dirty="0">
              <a:ea typeface="Calibri" panose="020F0502020204030204" pitchFamily="34" charset="0"/>
            </a:endParaRPr>
          </a:p>
          <a:p>
            <a:pPr marL="285750" lvl="0" indent="-285750">
              <a:buFont typeface="Arial" panose="020B0604020202020204" pitchFamily="34" charset="0"/>
              <a:buChar char="•"/>
              <a:defRPr/>
            </a:pPr>
            <a:r>
              <a:rPr lang="en-US" sz="1200" dirty="0">
                <a:solidFill>
                  <a:prstClr val="black"/>
                </a:solidFill>
                <a:ea typeface="Calibri" panose="020F0502020204030204" pitchFamily="34" charset="0"/>
              </a:rPr>
              <a:t>Manklin Playground</a:t>
            </a:r>
          </a:p>
          <a:p>
            <a:pPr marL="742950" lvl="1" indent="-285750">
              <a:buFont typeface="Arial" panose="020B0604020202020204" pitchFamily="34" charset="0"/>
              <a:buChar char="•"/>
              <a:defRPr/>
            </a:pPr>
            <a:r>
              <a:rPr lang="en-US" sz="1200" dirty="0">
                <a:solidFill>
                  <a:prstClr val="black"/>
                </a:solidFill>
                <a:ea typeface="Calibri" panose="020F0502020204030204" pitchFamily="34" charset="0"/>
              </a:rPr>
              <a:t>Upgraded to add ADA entrance making it easier and a shorter distance to the opening of the playground</a:t>
            </a:r>
          </a:p>
          <a:p>
            <a:pPr marL="285750" lvl="0" indent="-285750">
              <a:buFont typeface="Arial" panose="020B0604020202020204" pitchFamily="34" charset="0"/>
              <a:buChar char="•"/>
              <a:defRPr/>
            </a:pPr>
            <a:endParaRPr lang="en-US" sz="800" dirty="0">
              <a:solidFill>
                <a:prstClr val="black"/>
              </a:solidFill>
              <a:ea typeface="Calibri" panose="020F0502020204030204" pitchFamily="34" charset="0"/>
            </a:endParaRPr>
          </a:p>
          <a:p>
            <a:pPr lvl="0">
              <a:defRPr/>
            </a:pPr>
            <a:r>
              <a:rPr lang="en-US" u="sng" dirty="0">
                <a:solidFill>
                  <a:schemeClr val="accent1"/>
                </a:solidFill>
                <a:latin typeface="+mj-lt"/>
                <a:ea typeface="Calibri" panose="020F0502020204030204" pitchFamily="34" charset="0"/>
              </a:rPr>
              <a:t>Ongoing</a:t>
            </a:r>
          </a:p>
          <a:p>
            <a:pPr lvl="0">
              <a:defRPr/>
            </a:pPr>
            <a:endParaRPr lang="en-US" sz="800" u="sng" dirty="0">
              <a:solidFill>
                <a:schemeClr val="accent1"/>
              </a:solidFill>
              <a:latin typeface="+mj-lt"/>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200" dirty="0">
                <a:ea typeface="Calibri" panose="020F0502020204030204" pitchFamily="34" charset="0"/>
              </a:rPr>
              <a:t>Trails Maintenance</a:t>
            </a:r>
          </a:p>
          <a:p>
            <a:pPr marL="742950" lvl="1" indent="-285750">
              <a:buFont typeface="Arial" panose="020B0604020202020204" pitchFamily="34" charset="0"/>
              <a:buChar char="•"/>
            </a:pPr>
            <a:r>
              <a:rPr lang="en-US" sz="1200" dirty="0">
                <a:ea typeface="Calibri" panose="020F0502020204030204" pitchFamily="34" charset="0"/>
              </a:rPr>
              <a:t>Being cleared, trees trimmed, and mulched</a:t>
            </a:r>
          </a:p>
          <a:p>
            <a:pPr marL="742950" lvl="1" indent="-285750">
              <a:buFont typeface="Arial" panose="020B0604020202020204" pitchFamily="34" charset="0"/>
              <a:buChar char="•"/>
            </a:pPr>
            <a:r>
              <a:rPr lang="en-US" sz="1200" dirty="0">
                <a:effectLst/>
                <a:ea typeface="Calibri" panose="020F0502020204030204" pitchFamily="34" charset="0"/>
              </a:rPr>
              <a:t>Signs for the parks </a:t>
            </a:r>
            <a:r>
              <a:rPr lang="en-US" sz="1200" dirty="0">
                <a:ea typeface="Calibri" panose="020F0502020204030204" pitchFamily="34" charset="0"/>
              </a:rPr>
              <a:t>were ordered on May 8</a:t>
            </a:r>
            <a:r>
              <a:rPr lang="en-US" sz="1200" baseline="30000" dirty="0">
                <a:ea typeface="Calibri" panose="020F0502020204030204" pitchFamily="34" charset="0"/>
              </a:rPr>
              <a:t>th</a:t>
            </a:r>
            <a:r>
              <a:rPr lang="en-US" sz="1200" dirty="0">
                <a:ea typeface="Calibri" panose="020F0502020204030204" pitchFamily="34" charset="0"/>
              </a:rPr>
              <a:t>, will be installed upon arrival</a:t>
            </a:r>
          </a:p>
          <a:p>
            <a:pPr marL="742950" lvl="1" indent="-285750">
              <a:buFont typeface="Arial" panose="020B0604020202020204" pitchFamily="34" charset="0"/>
              <a:buChar char="•"/>
            </a:pPr>
            <a:endParaRPr lang="en-US" sz="800" dirty="0"/>
          </a:p>
          <a:p>
            <a:pPr marL="285750" marR="0" indent="-285750">
              <a:spcBef>
                <a:spcPts val="0"/>
              </a:spcBef>
              <a:spcAft>
                <a:spcPts val="0"/>
              </a:spcAft>
              <a:buFont typeface="Arial" panose="020B0604020202020204" pitchFamily="34" charset="0"/>
              <a:buChar char="•"/>
            </a:pPr>
            <a:r>
              <a:rPr lang="en-US" sz="1200" dirty="0"/>
              <a:t>Landscaping</a:t>
            </a:r>
          </a:p>
          <a:p>
            <a:pPr marR="0">
              <a:spcBef>
                <a:spcPts val="0"/>
              </a:spcBef>
              <a:spcAft>
                <a:spcPts val="0"/>
              </a:spcAft>
            </a:pPr>
            <a:endParaRPr lang="en-US" sz="800" dirty="0"/>
          </a:p>
          <a:p>
            <a:pPr marL="285750" marR="0" indent="-285750">
              <a:spcBef>
                <a:spcPts val="0"/>
              </a:spcBef>
              <a:spcAft>
                <a:spcPts val="0"/>
              </a:spcAft>
              <a:buFont typeface="Arial" panose="020B0604020202020204" pitchFamily="34" charset="0"/>
              <a:buChar char="•"/>
            </a:pPr>
            <a:r>
              <a:rPr lang="en-US" sz="1200" dirty="0"/>
              <a:t>North Gate Bridge Trim</a:t>
            </a:r>
          </a:p>
          <a:p>
            <a:pPr marL="285750" marR="0" indent="-285750">
              <a:spcBef>
                <a:spcPts val="0"/>
              </a:spcBef>
              <a:spcAft>
                <a:spcPts val="0"/>
              </a:spcAft>
              <a:buFont typeface="Arial" panose="020B0604020202020204" pitchFamily="34" charset="0"/>
              <a:buChar char="•"/>
            </a:pPr>
            <a:endParaRPr lang="en-US" sz="800" dirty="0"/>
          </a:p>
          <a:p>
            <a:pPr marL="285750" marR="0" indent="-285750">
              <a:spcBef>
                <a:spcPts val="0"/>
              </a:spcBef>
              <a:spcAft>
                <a:spcPts val="0"/>
              </a:spcAft>
              <a:buFont typeface="Arial" panose="020B0604020202020204" pitchFamily="34" charset="0"/>
              <a:buChar char="•"/>
            </a:pPr>
            <a:r>
              <a:rPr lang="en-US" sz="1200" dirty="0"/>
              <a:t>North Gate Pond Fountain</a:t>
            </a:r>
          </a:p>
        </p:txBody>
      </p:sp>
      <p:pic>
        <p:nvPicPr>
          <p:cNvPr id="5" name="Picture 4" descr="A picture containing outdoor, tree, sky, ground&#10;&#10;Description automatically generated">
            <a:extLst>
              <a:ext uri="{FF2B5EF4-FFF2-40B4-BE49-F238E27FC236}">
                <a16:creationId xmlns:a16="http://schemas.microsoft.com/office/drawing/2014/main" id="{D9931833-5792-57A9-613B-0D710451FA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744" t="17697" r="13547" b="34893"/>
          <a:stretch/>
        </p:blipFill>
        <p:spPr>
          <a:xfrm>
            <a:off x="5809611" y="2410407"/>
            <a:ext cx="3101123" cy="1604866"/>
          </a:xfrm>
          <a:prstGeom prst="rect">
            <a:avLst/>
          </a:prstGeom>
        </p:spPr>
      </p:pic>
      <p:pic>
        <p:nvPicPr>
          <p:cNvPr id="6" name="Picture 5" descr="A picture containing outdoor, playground, grass, plant&#10;&#10;Description automatically generated">
            <a:extLst>
              <a:ext uri="{FF2B5EF4-FFF2-40B4-BE49-F238E27FC236}">
                <a16:creationId xmlns:a16="http://schemas.microsoft.com/office/drawing/2014/main" id="{53F29C06-F67F-CE6F-98FD-49F5AE037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3125" y="4113271"/>
            <a:ext cx="1977378" cy="2636504"/>
          </a:xfrm>
          <a:prstGeom prst="rect">
            <a:avLst/>
          </a:prstGeom>
        </p:spPr>
      </p:pic>
      <p:pic>
        <p:nvPicPr>
          <p:cNvPr id="9" name="Picture 8" descr="A picture containing wall, indoor, interior design, ceiling&#10;&#10;Description automatically generated">
            <a:extLst>
              <a:ext uri="{FF2B5EF4-FFF2-40B4-BE49-F238E27FC236}">
                <a16:creationId xmlns:a16="http://schemas.microsoft.com/office/drawing/2014/main" id="{2F52D1F6-7D7A-51A4-F18C-BE31CA7DE3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8643" y="206969"/>
            <a:ext cx="2789853" cy="2092390"/>
          </a:xfrm>
          <a:prstGeom prst="rect">
            <a:avLst/>
          </a:prstGeom>
        </p:spPr>
      </p:pic>
    </p:spTree>
    <p:extLst>
      <p:ext uri="{BB962C8B-B14F-4D97-AF65-F5344CB8AC3E}">
        <p14:creationId xmlns:p14="http://schemas.microsoft.com/office/powerpoint/2010/main" val="1949238043"/>
      </p:ext>
    </p:extLst>
  </p:cSld>
  <p:clrMapOvr>
    <a:overrideClrMapping bg1="lt1" tx1="dk1" bg2="lt2" tx2="dk2" accent1="accent1" accent2="accent2" accent3="accent3" accent4="accent4" accent5="accent5" accent6="accent6" hlink="hlink" folHlink="folHlink"/>
  </p:clrMapOvr>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SIBSON CONSULTING Document">
  <a:themeElements>
    <a:clrScheme name="Sibson">
      <a:dk1>
        <a:sysClr val="windowText" lastClr="000000"/>
      </a:dk1>
      <a:lt1>
        <a:sysClr val="window" lastClr="FFFFFF"/>
      </a:lt1>
      <a:dk2>
        <a:srgbClr val="000000"/>
      </a:dk2>
      <a:lt2>
        <a:srgbClr val="B2B4B3"/>
      </a:lt2>
      <a:accent1>
        <a:srgbClr val="A0CFEB"/>
      </a:accent1>
      <a:accent2>
        <a:srgbClr val="0065BD"/>
      </a:accent2>
      <a:accent3>
        <a:srgbClr val="429C35"/>
      </a:accent3>
      <a:accent4>
        <a:srgbClr val="616365"/>
      </a:accent4>
      <a:accent5>
        <a:srgbClr val="C4262E"/>
      </a:accent5>
      <a:accent6>
        <a:srgbClr val="EEAF30"/>
      </a:accent6>
      <a:hlink>
        <a:srgbClr val="0065BD"/>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egal Report 1">
        <a:dk1>
          <a:srgbClr val="000000"/>
        </a:dk1>
        <a:lt1>
          <a:srgbClr val="FFFFFF"/>
        </a:lt1>
        <a:dk2>
          <a:srgbClr val="000000"/>
        </a:dk2>
        <a:lt2>
          <a:srgbClr val="B2B4B3"/>
        </a:lt2>
        <a:accent1>
          <a:srgbClr val="A0CFEB"/>
        </a:accent1>
        <a:accent2>
          <a:srgbClr val="C4262E"/>
        </a:accent2>
        <a:accent3>
          <a:srgbClr val="FFFFFF"/>
        </a:accent3>
        <a:accent4>
          <a:srgbClr val="000000"/>
        </a:accent4>
        <a:accent5>
          <a:srgbClr val="CDE4F3"/>
        </a:accent5>
        <a:accent6>
          <a:srgbClr val="B12129"/>
        </a:accent6>
        <a:hlink>
          <a:srgbClr val="3F9C35"/>
        </a:hlink>
        <a:folHlink>
          <a:srgbClr val="0098D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BSON CONSULTING Document" id="{8B48DD64-9FB5-4282-8588-7B21241C64BB}" vid="{85534FED-CE0B-46C2-A386-62A7B1E79165}"/>
    </a:ext>
  </a:ext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4.xml><?xml version="1.0" encoding="utf-8"?>
<a:theme xmlns:a="http://schemas.openxmlformats.org/drawingml/2006/main" name="2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5.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05420c5-ce29-4fd8-9b0b-06107616db1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58D88600E1A94FA3EA08FFB8100B44" ma:contentTypeVersion="8" ma:contentTypeDescription="Create a new document." ma:contentTypeScope="" ma:versionID="efabcea43e922bff867dd1f52a27213c">
  <xsd:schema xmlns:xsd="http://www.w3.org/2001/XMLSchema" xmlns:xs="http://www.w3.org/2001/XMLSchema" xmlns:p="http://schemas.microsoft.com/office/2006/metadata/properties" xmlns:ns3="005420c5-ce29-4fd8-9b0b-06107616db10" xmlns:ns4="2410f877-682a-4a84-b4b9-52eb2a99858c" targetNamespace="http://schemas.microsoft.com/office/2006/metadata/properties" ma:root="true" ma:fieldsID="bfe9a6c734fdc2c55f8b39d141f90644" ns3:_="" ns4:_="">
    <xsd:import namespace="005420c5-ce29-4fd8-9b0b-06107616db10"/>
    <xsd:import namespace="2410f877-682a-4a84-b4b9-52eb2a99858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420c5-ce29-4fd8-9b0b-06107616d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10f877-682a-4a84-b4b9-52eb2a99858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739C01-A55D-4154-8A5A-0B12F337382A}">
  <ds:schemaRefs>
    <ds:schemaRef ds:uri="http://schemas.microsoft.com/sharepoint/v3/contenttype/forms"/>
  </ds:schemaRefs>
</ds:datastoreItem>
</file>

<file path=customXml/itemProps2.xml><?xml version="1.0" encoding="utf-8"?>
<ds:datastoreItem xmlns:ds="http://schemas.openxmlformats.org/officeDocument/2006/customXml" ds:itemID="{25C4FE95-5FDD-4F38-A968-D37070C529A2}">
  <ds:schemaRefs>
    <ds:schemaRef ds:uri="http://schemas.microsoft.com/office/2006/documentManagement/types"/>
    <ds:schemaRef ds:uri="http://schemas.microsoft.com/office/infopath/2007/PartnerControls"/>
    <ds:schemaRef ds:uri="2410f877-682a-4a84-b4b9-52eb2a99858c"/>
    <ds:schemaRef ds:uri="http://purl.org/dc/elements/1.1/"/>
    <ds:schemaRef ds:uri="http://schemas.microsoft.com/office/2006/metadata/properties"/>
    <ds:schemaRef ds:uri="http://purl.org/dc/terms/"/>
    <ds:schemaRef ds:uri="http://schemas.openxmlformats.org/package/2006/metadata/core-properties"/>
    <ds:schemaRef ds:uri="005420c5-ce29-4fd8-9b0b-06107616db10"/>
    <ds:schemaRef ds:uri="http://www.w3.org/XML/1998/namespace"/>
    <ds:schemaRef ds:uri="http://purl.org/dc/dcmitype/"/>
  </ds:schemaRefs>
</ds:datastoreItem>
</file>

<file path=customXml/itemProps3.xml><?xml version="1.0" encoding="utf-8"?>
<ds:datastoreItem xmlns:ds="http://schemas.openxmlformats.org/officeDocument/2006/customXml" ds:itemID="{25237C53-DEB3-451D-8DAC-7B549F44CC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5420c5-ce29-4fd8-9b0b-06107616db10"/>
    <ds:schemaRef ds:uri="2410f877-682a-4a84-b4b9-52eb2a9985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102509</TotalTime>
  <Words>2281</Words>
  <Application>Microsoft Office PowerPoint</Application>
  <PresentationFormat>On-screen Show (4:3)</PresentationFormat>
  <Paragraphs>500</Paragraphs>
  <Slides>44</Slides>
  <Notes>1</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44</vt:i4>
      </vt:variant>
    </vt:vector>
  </HeadingPairs>
  <TitlesOfParts>
    <vt:vector size="62" baseType="lpstr">
      <vt:lpstr>Arial</vt:lpstr>
      <vt:lpstr>Arial Black</vt:lpstr>
      <vt:lpstr>Arial Narrow</vt:lpstr>
      <vt:lpstr>Calibri</vt:lpstr>
      <vt:lpstr>Calibri Light</vt:lpstr>
      <vt:lpstr>Century Gothic</vt:lpstr>
      <vt:lpstr>Corbel</vt:lpstr>
      <vt:lpstr>Courier New</vt:lpstr>
      <vt:lpstr>Franklin Gothic Medium</vt:lpstr>
      <vt:lpstr>Gill Sans MT</vt:lpstr>
      <vt:lpstr>Symbol</vt:lpstr>
      <vt:lpstr>Times New Roman</vt:lpstr>
      <vt:lpstr>Wingdings</vt:lpstr>
      <vt:lpstr>Wingdings 2</vt:lpstr>
      <vt:lpstr>SIBSON CONSULTING Document</vt:lpstr>
      <vt:lpstr>Data slides</vt:lpstr>
      <vt:lpstr>Quotable</vt:lpstr>
      <vt:lpstr>2_Quotable</vt:lpstr>
      <vt:lpstr>Board of Directors Meeting</vt:lpstr>
      <vt:lpstr>Approval of Agenda</vt:lpstr>
      <vt:lpstr>   Approval of Minutes    May 20, 2023 – Regular Meeting May 27, 2023 – Special Meeting     </vt:lpstr>
      <vt:lpstr>President’s Remarks  Doug Parks</vt:lpstr>
      <vt:lpstr>GM Leadership Report –  John Viola</vt:lpstr>
      <vt:lpstr>PowerPoint Presentation</vt:lpstr>
      <vt:lpstr>Cell Service</vt:lpstr>
      <vt:lpstr>    Marina Gas Dock</vt:lpstr>
      <vt:lpstr>Maintenance</vt:lpstr>
      <vt:lpstr>Golf</vt:lpstr>
      <vt:lpstr>Capital Items</vt:lpstr>
      <vt:lpstr>        Bainbridge Park</vt:lpstr>
      <vt:lpstr>Racquet Center Events</vt:lpstr>
      <vt:lpstr>          Recreation and Parks </vt:lpstr>
      <vt:lpstr>          Rules Reminder</vt:lpstr>
      <vt:lpstr>CPI Violation Dashboard May</vt:lpstr>
      <vt:lpstr>Work Orders May</vt:lpstr>
      <vt:lpstr>Customer Service Dashboard (from info@oceanpines.org) May</vt:lpstr>
      <vt:lpstr>Addendum</vt:lpstr>
      <vt:lpstr>        </vt:lpstr>
      <vt:lpstr>        Boat Slip Toll Booths</vt:lpstr>
      <vt:lpstr>        Firehouse</vt:lpstr>
      <vt:lpstr>        Firehouse Cont.</vt:lpstr>
      <vt:lpstr>        Racquet Center</vt:lpstr>
      <vt:lpstr>Racquet Center Events</vt:lpstr>
      <vt:lpstr>          Recreation and Parks Events Held</vt:lpstr>
      <vt:lpstr>       Recreation and Parks Upcoming Events</vt:lpstr>
      <vt:lpstr>Financials</vt:lpstr>
      <vt:lpstr>UNAUDITED FINANCIAL CHANGE MONTH OF APRIL 2023</vt:lpstr>
      <vt:lpstr>UNAUDITED MONTH OF APRIL FAVOR/(UNFAVORABLE) VS. BUDGET (in 000’s) </vt:lpstr>
      <vt:lpstr>UNAUDITED FINANCIAL CHANGE  YEAR-TO-DATE APRIL 2023</vt:lpstr>
      <vt:lpstr>UNAUDITED YEAR-TO-DATE APRIL FAVOR/(UNFAVORABLE) VS. BUDGET (in 000’s) </vt:lpstr>
      <vt:lpstr>UNAUDITED RESERVES APRIL 2023 ($Millions)</vt:lpstr>
      <vt:lpstr>“FLASH” PRELIMINARY ESTIMATE FOR MONTH OF MAY 2023</vt:lpstr>
      <vt:lpstr>“FLASH” PRELIMINARY ESTIMATE MONTH OF APRIL FAVOR/(UNFAVORABLE) VS. BUDGET (in 000’s) </vt:lpstr>
      <vt:lpstr>TREASURER’S REPORT-  MONICA RAKOWSKI</vt:lpstr>
      <vt:lpstr>PowerPoint Presentation</vt:lpstr>
      <vt:lpstr>Public Comments</vt:lpstr>
      <vt:lpstr>PowerPoint Presentation</vt:lpstr>
      <vt:lpstr>PowerPoint Presentation</vt:lpstr>
      <vt:lpstr>PowerPoint Presentation</vt:lpstr>
      <vt:lpstr>PowerPoint Presentation</vt:lpstr>
      <vt:lpstr>PowerPoint Presentation</vt:lpstr>
      <vt:lpstr>Adjournment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dc:title>
  <dc:creator>Michelle Bennett</dc:creator>
  <cp:lastModifiedBy>Michelle Lane-Ross</cp:lastModifiedBy>
  <cp:revision>977</cp:revision>
  <cp:lastPrinted>2023-06-16T19:37:06Z</cp:lastPrinted>
  <dcterms:created xsi:type="dcterms:W3CDTF">2021-01-13T14:26:54Z</dcterms:created>
  <dcterms:modified xsi:type="dcterms:W3CDTF">2023-06-16T20:08:57Z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0x010100DF58D88600E1A94FA3EA08FFB8100B44</vt:lpwstr>
  </property>
</Properties>
</file>