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</p:sldMasterIdLst>
  <p:notesMasterIdLst>
    <p:notesMasterId r:id="rId34"/>
  </p:notesMasterIdLst>
  <p:handoutMasterIdLst>
    <p:handoutMasterId r:id="rId35"/>
  </p:handoutMasterIdLst>
  <p:sldIdLst>
    <p:sldId id="1397" r:id="rId7"/>
    <p:sldId id="1644" r:id="rId8"/>
    <p:sldId id="1722" r:id="rId9"/>
    <p:sldId id="1712" r:id="rId10"/>
    <p:sldId id="1716" r:id="rId11"/>
    <p:sldId id="1704" r:id="rId12"/>
    <p:sldId id="1713" r:id="rId13"/>
    <p:sldId id="1714" r:id="rId14"/>
    <p:sldId id="1720" r:id="rId15"/>
    <p:sldId id="1729" r:id="rId16"/>
    <p:sldId id="1702" r:id="rId17"/>
    <p:sldId id="1724" r:id="rId18"/>
    <p:sldId id="1727" r:id="rId19"/>
    <p:sldId id="1726" r:id="rId20"/>
    <p:sldId id="1728" r:id="rId21"/>
    <p:sldId id="1723" r:id="rId22"/>
    <p:sldId id="1717" r:id="rId23"/>
    <p:sldId id="1705" r:id="rId24"/>
    <p:sldId id="654" r:id="rId25"/>
    <p:sldId id="1418" r:id="rId26"/>
    <p:sldId id="652" r:id="rId27"/>
    <p:sldId id="1441" r:id="rId28"/>
    <p:sldId id="1719" r:id="rId29"/>
    <p:sldId id="669" r:id="rId30"/>
    <p:sldId id="670" r:id="rId31"/>
    <p:sldId id="582" r:id="rId32"/>
    <p:sldId id="1725" r:id="rId3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D2B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2004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6/15/2024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6/15/2024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6/15/2024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6/15/2024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3" name="Freeform 9">
            <a:extLst>
              <a:ext uri="{FF2B5EF4-FFF2-40B4-BE49-F238E27FC236}">
                <a16:creationId xmlns:a16="http://schemas.microsoft.com/office/drawing/2014/main" id="{02AB05CC-4371-4DE4-AAE6-20E4B157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9144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3865188"/>
            <a:ext cx="5370990" cy="298323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cs typeface="+mj-cs"/>
              </a:rPr>
              <a:t>GM Leadership Report – </a:t>
            </a:r>
            <a:br>
              <a:rPr lang="en-US" sz="3200" dirty="0">
                <a:cs typeface="+mj-cs"/>
              </a:rPr>
            </a:br>
            <a:r>
              <a:rPr lang="en-US" sz="3200" dirty="0">
                <a:cs typeface="+mj-cs"/>
              </a:rPr>
              <a:t>John Viola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FCD9A1-5092-1A70-055C-5BD7FF639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8509" r="5633" b="21202"/>
          <a:stretch/>
        </p:blipFill>
        <p:spPr bwMode="auto">
          <a:xfrm>
            <a:off x="1327212" y="641329"/>
            <a:ext cx="6489576" cy="33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F7FA-A1AD-0737-0980-EE6EBFA8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Irrigation</a:t>
            </a: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20DA1E32-FD4A-3A3E-6A4B-0831F194C873}"/>
              </a:ext>
            </a:extLst>
          </p:cNvPr>
          <p:cNvSpPr txBox="1">
            <a:spLocks/>
          </p:cNvSpPr>
          <p:nvPr/>
        </p:nvSpPr>
        <p:spPr>
          <a:xfrm>
            <a:off x="377299" y="2237173"/>
            <a:ext cx="8389397" cy="1834083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Material for phase I of the irrigation project has arrived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Project appr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oved by the Board at the December 16, 2023 meeting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Total cost of project:  $934,000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truck on the road&#10;&#10;Description automatically generated">
            <a:extLst>
              <a:ext uri="{FF2B5EF4-FFF2-40B4-BE49-F238E27FC236}">
                <a16:creationId xmlns:a16="http://schemas.microsoft.com/office/drawing/2014/main" id="{39B2D349-CE05-B363-EFAF-E8AC0005E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838" y="3825261"/>
            <a:ext cx="3465989" cy="2599492"/>
          </a:xfrm>
          <a:prstGeom prst="rect">
            <a:avLst/>
          </a:prstGeom>
        </p:spPr>
      </p:pic>
      <p:pic>
        <p:nvPicPr>
          <p:cNvPr id="7" name="Picture 6" descr="A truck on a road&#10;&#10;Description automatically generated">
            <a:extLst>
              <a:ext uri="{FF2B5EF4-FFF2-40B4-BE49-F238E27FC236}">
                <a16:creationId xmlns:a16="http://schemas.microsoft.com/office/drawing/2014/main" id="{45B991FB-8932-34D1-2EE6-79B025A11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9004" y="3825258"/>
            <a:ext cx="3465991" cy="2599493"/>
          </a:xfrm>
          <a:prstGeom prst="rect">
            <a:avLst/>
          </a:prstGeom>
        </p:spPr>
      </p:pic>
      <p:pic>
        <p:nvPicPr>
          <p:cNvPr id="9" name="Picture 8" descr="A parking lot with a number painted on it&#10;&#10;Description automatically generated">
            <a:extLst>
              <a:ext uri="{FF2B5EF4-FFF2-40B4-BE49-F238E27FC236}">
                <a16:creationId xmlns:a16="http://schemas.microsoft.com/office/drawing/2014/main" id="{3F3E9833-5E92-A37C-ED95-C4548A1E6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33249" y="3825258"/>
            <a:ext cx="3465989" cy="2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9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Golf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68DF638-8D29-BD68-6067-77656C99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724" y="2186403"/>
            <a:ext cx="3826276" cy="21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116263DD-0320-ECAC-39DF-DC279169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724" y="4507914"/>
            <a:ext cx="3826276" cy="21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D3F3DB87-6CE8-28D9-88F5-232392ADDD74}"/>
              </a:ext>
            </a:extLst>
          </p:cNvPr>
          <p:cNvSpPr txBox="1">
            <a:spLocks/>
          </p:cNvSpPr>
          <p:nvPr/>
        </p:nvSpPr>
        <p:spPr>
          <a:xfrm>
            <a:off x="0" y="1890944"/>
            <a:ext cx="5211192" cy="2547891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Golf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Raven’s Roost was a great success on May 31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helping to finish the first month of the new budget year with sales ~$34,000 over last May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Ocean Pines Club Championship scheduled for August 3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/>
              </a:rPr>
              <a:t>rd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 and 4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/>
              </a:rPr>
              <a:t>th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 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Four flights (one for each set of tees) with both gross and net winners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May numbers (not including memberships) up over 2023 (2024 = $271,000; 2023 = $236,000):</a:t>
            </a:r>
          </a:p>
          <a:p>
            <a:pPr marL="0" lvl="1">
              <a:spcBef>
                <a:spcPct val="0"/>
              </a:spcBef>
              <a:spcAft>
                <a:spcPts val="600"/>
              </a:spcAft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A83C8F51-C08F-5B9E-E4CA-CB386B51C9A4}"/>
              </a:ext>
            </a:extLst>
          </p:cNvPr>
          <p:cNvSpPr txBox="1">
            <a:spLocks/>
          </p:cNvSpPr>
          <p:nvPr/>
        </p:nvSpPr>
        <p:spPr>
          <a:xfrm>
            <a:off x="0" y="5584054"/>
            <a:ext cx="5211192" cy="1284304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Golf Maintenance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Verticutting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the fairways and greens as part of our thatch management program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Continue to repair leaks in old irrigation system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777513-DCC2-D62B-59AB-F5E8BD89A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001835"/>
              </p:ext>
            </p:extLst>
          </p:nvPr>
        </p:nvGraphicFramePr>
        <p:xfrm>
          <a:off x="528221" y="4274600"/>
          <a:ext cx="415475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140">
                  <a:extLst>
                    <a:ext uri="{9D8B030D-6E8A-4147-A177-3AD203B41FA5}">
                      <a16:colId xmlns:a16="http://schemas.microsoft.com/office/drawing/2014/main" val="3677074493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3935931476"/>
                    </a:ext>
                  </a:extLst>
                </a:gridCol>
                <a:gridCol w="941033">
                  <a:extLst>
                    <a:ext uri="{9D8B030D-6E8A-4147-A177-3AD203B41FA5}">
                      <a16:colId xmlns:a16="http://schemas.microsoft.com/office/drawing/2014/main" val="938667398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41722597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 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 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Variance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9267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Greens Fees: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$162,000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$139,000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 $23,000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9064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Cart Fees: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  67,000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  58,000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 $  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916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Driving Range: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    9,600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    9,200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 $     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2039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Merchandise: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  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$  19,000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 $  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300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71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8" y="376166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Memberships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124287" y="2459306"/>
            <a:ext cx="5051395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AF204DF-A87A-8DF4-1B07-BB08E9A1FF91}"/>
              </a:ext>
            </a:extLst>
          </p:cNvPr>
          <p:cNvSpPr txBox="1">
            <a:spLocks/>
          </p:cNvSpPr>
          <p:nvPr/>
        </p:nvSpPr>
        <p:spPr>
          <a:xfrm>
            <a:off x="245168" y="2370337"/>
            <a:ext cx="8653660" cy="1141625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Memberships up over last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7111BB-45F6-AB5D-79CC-35893F705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414689"/>
              </p:ext>
            </p:extLst>
          </p:nvPr>
        </p:nvGraphicFramePr>
        <p:xfrm>
          <a:off x="2254927" y="3055144"/>
          <a:ext cx="4873840" cy="222885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376143">
                  <a:extLst>
                    <a:ext uri="{9D8B030D-6E8A-4147-A177-3AD203B41FA5}">
                      <a16:colId xmlns:a16="http://schemas.microsoft.com/office/drawing/2014/main" val="8977443"/>
                    </a:ext>
                  </a:extLst>
                </a:gridCol>
                <a:gridCol w="1261465">
                  <a:extLst>
                    <a:ext uri="{9D8B030D-6E8A-4147-A177-3AD203B41FA5}">
                      <a16:colId xmlns:a16="http://schemas.microsoft.com/office/drawing/2014/main" val="3891261733"/>
                    </a:ext>
                  </a:extLst>
                </a:gridCol>
                <a:gridCol w="1165899">
                  <a:extLst>
                    <a:ext uri="{9D8B030D-6E8A-4147-A177-3AD203B41FA5}">
                      <a16:colId xmlns:a16="http://schemas.microsoft.com/office/drawing/2014/main" val="4168174792"/>
                    </a:ext>
                  </a:extLst>
                </a:gridCol>
                <a:gridCol w="1070333">
                  <a:extLst>
                    <a:ext uri="{9D8B030D-6E8A-4147-A177-3AD203B41FA5}">
                      <a16:colId xmlns:a16="http://schemas.microsoft.com/office/drawing/2014/main" val="41934885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2024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% Increase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4777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Beach Parking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343,430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364,036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714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Aquatics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270,780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303,754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12%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88807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Golf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172,350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234,309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36%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22711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Cart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  70,100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90,850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30%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016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Tennis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  17,420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15,485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-11%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968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Platform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  13,480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15,275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13%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16561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Pickleball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  56,215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71,563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27%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18299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Combo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  <a:latin typeface="+mj-lt"/>
                        </a:rPr>
                        <a:t> $          13,456 </a:t>
                      </a:r>
                      <a:endParaRPr lang="en-US" sz="1400" b="0" i="0" u="sng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  <a:latin typeface="+mj-lt"/>
                        </a:rPr>
                        <a:t> $        20,000 </a:t>
                      </a:r>
                      <a:endParaRPr lang="en-US" sz="1400" b="0" i="0" u="sng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  <a:latin typeface="+mj-lt"/>
                        </a:rPr>
                        <a:t>49%</a:t>
                      </a:r>
                      <a:endParaRPr lang="en-US" sz="1400" b="0" i="0" u="sng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48316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      957,231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+mj-lt"/>
                        </a:rPr>
                        <a:t> $  1,115,272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0329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50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73" name="Freeform 9">
            <a:extLst>
              <a:ext uri="{FF2B5EF4-FFF2-40B4-BE49-F238E27FC236}">
                <a16:creationId xmlns:a16="http://schemas.microsoft.com/office/drawing/2014/main" id="{02AB05CC-4371-4DE4-AAE6-20E4B157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9144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7" y="3865188"/>
            <a:ext cx="7501632" cy="298323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cs typeface="+mj-cs"/>
              </a:rPr>
              <a:t>Director of Business Administration – </a:t>
            </a:r>
            <a:br>
              <a:rPr lang="en-US" sz="3200" dirty="0">
                <a:cs typeface="+mj-cs"/>
              </a:rPr>
            </a:br>
            <a:r>
              <a:rPr lang="en-US" sz="3200" dirty="0">
                <a:cs typeface="+mj-cs"/>
              </a:rPr>
              <a:t>Linda Martin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C084793-7627-5AC6-F930-651FB5F6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28" y="3207216"/>
            <a:ext cx="4385125" cy="24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F2EB1FE-40FE-90C1-7CB3-FD1F9065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7216"/>
            <a:ext cx="4354939" cy="24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CF0B642-E262-C838-276F-452117A01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28" y="2473"/>
            <a:ext cx="4374472" cy="29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EFCE19C-647E-A7E8-AA0A-217E27C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2" y="-3175"/>
            <a:ext cx="4374471" cy="29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4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Racquet Sports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4083728" y="2459306"/>
            <a:ext cx="1091954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78AEF390-8BB2-5927-DA8B-D85E8A7289FB}"/>
              </a:ext>
            </a:extLst>
          </p:cNvPr>
          <p:cNvSpPr txBox="1">
            <a:spLocks/>
          </p:cNvSpPr>
          <p:nvPr/>
        </p:nvSpPr>
        <p:spPr>
          <a:xfrm>
            <a:off x="4083728" y="2290438"/>
            <a:ext cx="4864962" cy="3524435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Pickleball tournament held last weekend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Increase in play in pickleball and tennis; several days all courts were in use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Tree branches hanging over pickleball courts were cut by Public Works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Netting repaired on lower pickleball courts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Replacement chairs have arrived and are being placed around courts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79D0F-8B2A-0120-38A3-2E18CCE15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10" y="2284602"/>
            <a:ext cx="3492546" cy="4512268"/>
          </a:xfrm>
          <a:prstGeom prst="rect">
            <a:avLst/>
          </a:prstGeom>
          <a:ln w="31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75301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Aquatics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4083728" y="2459306"/>
            <a:ext cx="1091954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78AEF390-8BB2-5927-DA8B-D85E8A7289FB}"/>
              </a:ext>
            </a:extLst>
          </p:cNvPr>
          <p:cNvSpPr txBox="1">
            <a:spLocks/>
          </p:cNvSpPr>
          <p:nvPr/>
        </p:nvSpPr>
        <p:spPr>
          <a:xfrm>
            <a:off x="177553" y="2379216"/>
            <a:ext cx="4998129" cy="3719743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Good start to the season: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Memorial day weekend up 51% over last year – total $11,808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Fully staffed lifeguards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New flooring at splash pad installed at Swim &amp; Racquet on June 4</a:t>
            </a:r>
            <a:r>
              <a:rPr lang="en-US" sz="1800" cap="none" baseline="30000" dirty="0">
                <a:solidFill>
                  <a:prstClr val="black"/>
                </a:solidFill>
                <a:latin typeface="Century Gothic" panose="020B0502020202020204"/>
              </a:rPr>
              <a:t>th</a:t>
            </a: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; concrete repairs done in-house by Public Works and the Aquatics team</a:t>
            </a:r>
          </a:p>
          <a:p>
            <a:pPr marL="342900" indent="-3429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prstClr val="black"/>
                </a:solidFill>
              </a:rPr>
              <a:t>Snack bar at Swim &amp; Racquet snack bar scheduled to open this Monday for the season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School’s Out Splash Party this evening from 5:00-8:0 at Sports Core</a:t>
            </a:r>
          </a:p>
        </p:txBody>
      </p:sp>
      <p:pic>
        <p:nvPicPr>
          <p:cNvPr id="6" name="Picture 5" descr="A pool with chairs and umbrellas&#10;&#10;Description automatically generated">
            <a:extLst>
              <a:ext uri="{FF2B5EF4-FFF2-40B4-BE49-F238E27FC236}">
                <a16:creationId xmlns:a16="http://schemas.microsoft.com/office/drawing/2014/main" id="{DD43592B-D26B-73DD-18F1-6C8418553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5778" y="2509777"/>
            <a:ext cx="4969398" cy="37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2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8" y="376166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Phyllis East Room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124287" y="2459306"/>
            <a:ext cx="5051395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AF204DF-A87A-8DF4-1B07-BB08E9A1FF91}"/>
              </a:ext>
            </a:extLst>
          </p:cNvPr>
          <p:cNvSpPr txBox="1">
            <a:spLocks/>
          </p:cNvSpPr>
          <p:nvPr/>
        </p:nvSpPr>
        <p:spPr>
          <a:xfrm>
            <a:off x="4892866" y="2541511"/>
            <a:ext cx="4005962" cy="970451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Requested at the April Board Meeting for a plaque and information document to be installed at the Community Center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East Room is now officially the Phyllis East Room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Plaque and bio on Phyllis installed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 descr="A gold sign with black text&#10;&#10;Description automatically generated">
            <a:extLst>
              <a:ext uri="{FF2B5EF4-FFF2-40B4-BE49-F238E27FC236}">
                <a16:creationId xmlns:a16="http://schemas.microsoft.com/office/drawing/2014/main" id="{F4B916BE-4740-4358-8D30-72E11C06AE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20553" r="6052" b="20364"/>
          <a:stretch/>
        </p:blipFill>
        <p:spPr>
          <a:xfrm>
            <a:off x="461639" y="1879886"/>
            <a:ext cx="3789498" cy="1724447"/>
          </a:xfrm>
          <a:prstGeom prst="rect">
            <a:avLst/>
          </a:prstGeom>
        </p:spPr>
      </p:pic>
      <p:pic>
        <p:nvPicPr>
          <p:cNvPr id="8" name="Picture 7" descr="A framed picture of a document&#10;&#10;Description automatically generated">
            <a:extLst>
              <a:ext uri="{FF2B5EF4-FFF2-40B4-BE49-F238E27FC236}">
                <a16:creationId xmlns:a16="http://schemas.microsoft.com/office/drawing/2014/main" id="{85CAE965-D5FC-D018-13FE-3F5868A34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r="18661"/>
          <a:stretch/>
        </p:blipFill>
        <p:spPr>
          <a:xfrm>
            <a:off x="809998" y="3680248"/>
            <a:ext cx="2982896" cy="317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1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367957" y="2388285"/>
            <a:ext cx="8216749" cy="1040715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Signs ordered and will be placed soon at Manklin Meadows Complex and Community Gardens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07B44-B35C-BAC6-8191-CE286B54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8" y="3950563"/>
            <a:ext cx="4900091" cy="2772052"/>
          </a:xfrm>
          <a:prstGeom prst="rect">
            <a:avLst/>
          </a:prstGeom>
        </p:spPr>
      </p:pic>
      <p:pic>
        <p:nvPicPr>
          <p:cNvPr id="7" name="Picture 6" descr="A logo for a community gardens&#10;&#10;Description automatically generated">
            <a:extLst>
              <a:ext uri="{FF2B5EF4-FFF2-40B4-BE49-F238E27FC236}">
                <a16:creationId xmlns:a16="http://schemas.microsoft.com/office/drawing/2014/main" id="{EB41FD90-B32B-23BD-A21D-09705C83E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4" y="3693110"/>
            <a:ext cx="4039340" cy="30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75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I.T.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367957" y="2388285"/>
            <a:ext cx="8216749" cy="1040715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Two new cameras installed at dog park and ballfield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760E2E-A0D2-7706-196E-E07DC9A90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8" y="3429000"/>
            <a:ext cx="411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602E1198-F031-FEF7-A9DF-A90B2B6B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83" y="3429000"/>
            <a:ext cx="411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1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May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777221"/>
              </p:ext>
            </p:extLst>
          </p:nvPr>
        </p:nvGraphicFramePr>
        <p:xfrm>
          <a:off x="109536" y="3091340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5/1/24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5/31/24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294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182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229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247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122598" y="2723080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45EED-5BDB-2387-3FB6-2B720D18D314}"/>
              </a:ext>
            </a:extLst>
          </p:cNvPr>
          <p:cNvSpPr txBox="1"/>
          <p:nvPr/>
        </p:nvSpPr>
        <p:spPr>
          <a:xfrm>
            <a:off x="122598" y="45098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182 violations initiated in May:  39 maintenance/trash/debris; 6 leaf placement; 36 no permit;  9 signs; 92 miscellaneous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 violations includes stop work orders, trailers, unregistered/junk vehicles, and vehicle parking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229 violations complied out; 247 remain open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79 maintenance/trash/debris; 5 leaf placement; 52 no permit; 13 signs; 98 miscellaneous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648071" y="643468"/>
            <a:ext cx="7434428" cy="535783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lvl="0" defTabSz="457200">
              <a:lnSpc>
                <a:spcPct val="120000"/>
              </a:lnSpc>
              <a:spcBef>
                <a:spcPct val="0"/>
              </a:spcBef>
            </a:pPr>
            <a:r>
              <a:rPr lang="en-US" sz="2800" b="1" u="sng" dirty="0">
                <a:latin typeface="+mj-lt"/>
                <a:ea typeface="+mj-ea"/>
                <a:cs typeface="+mj-cs"/>
              </a:rPr>
              <a:t>Initiatives</a:t>
            </a:r>
            <a:endParaRPr lang="en-US" dirty="0">
              <a:latin typeface="+mj-lt"/>
              <a:ea typeface="+mj-ea"/>
              <a:cs typeface="+mj-cs"/>
            </a:endParaRP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Police – Chief Tim Robinson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Recreation &amp; Parks – Debbie Donahue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Skateboard Park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Soft Shoreline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Maintenance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Landscaping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Marina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Irrigation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Golf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Memberships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Racquet Sports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Aquatics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Phyllis East Room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Signs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I.T.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M</a:t>
            </a:r>
            <a:r>
              <a:rPr lang="en-US" sz="1600" spc="0" baseline="0" dirty="0">
                <a:latin typeface="+mj-lt"/>
                <a:ea typeface="+mj-ea"/>
                <a:cs typeface="+mj-cs"/>
              </a:rPr>
              <a:t>etrics</a:t>
            </a:r>
            <a:endParaRPr lang="en-US" spc="0" baseline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May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571163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5/1/24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5/31/24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188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155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6AD777-9903-050C-60B7-A95C92E997D2}"/>
              </a:ext>
            </a:extLst>
          </p:cNvPr>
          <p:cNvSpPr txBox="1"/>
          <p:nvPr/>
        </p:nvSpPr>
        <p:spPr>
          <a:xfrm>
            <a:off x="1358434" y="4738046"/>
            <a:ext cx="6975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144 work orders initiated in May:  7 bulkhead;  33 drainage;                                       22 grounds/landscaping; 11 roads; 2 signs; 69 general maintenance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Majority still open in drainage (101):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37 – over 30 days; 31 – over 60 days</a:t>
            </a:r>
          </a:p>
          <a:p>
            <a:pPr marL="1200150" lvl="2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ill Sans MT" panose="020B0502020104020203"/>
              </a:rPr>
              <a:t>Average 1-4 work orders a day to complete depending upon severity</a:t>
            </a:r>
            <a:endParaRPr lang="en-US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May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142486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Received – May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532660"/>
            <a:ext cx="5623560" cy="110582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UNAUDITED “FLASH” ESTIMATE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FINANCIAL CHANGE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APRIL 2024 YTD</a:t>
            </a:r>
            <a:endParaRPr lang="en-US" sz="2800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6E8A690-22BA-E3EE-1187-52AD7F3CF4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553273"/>
              </p:ext>
            </p:extLst>
          </p:nvPr>
        </p:nvGraphicFramePr>
        <p:xfrm>
          <a:off x="1760220" y="2201662"/>
          <a:ext cx="5858715" cy="453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14864" imgH="3876760" progId="Excel.Sheet.12">
                  <p:embed/>
                </p:oleObj>
              </mc:Choice>
              <mc:Fallback>
                <p:oleObj name="Worksheet" r:id="rId2" imgW="4714864" imgH="3876760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6E8A690-22BA-E3EE-1187-52AD7F3CF4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0220" y="2201662"/>
                        <a:ext cx="5858715" cy="4538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45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591" y="780140"/>
            <a:ext cx="5707559" cy="1043201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“FLASH” ESTIMATE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MAY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28681" y="6961373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BB0CDF-5ABB-387D-8A08-0F31CC442672}"/>
              </a:ext>
            </a:extLst>
          </p:cNvPr>
          <p:cNvCxnSpPr>
            <a:cxnSpLocks/>
          </p:cNvCxnSpPr>
          <p:nvPr/>
        </p:nvCxnSpPr>
        <p:spPr>
          <a:xfrm>
            <a:off x="5728681" y="5806701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EC5F070-1CFE-6F3B-AC01-B75EE67FBB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7875" y="2120762"/>
          <a:ext cx="4781550" cy="3685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95829" imgH="3876760" progId="Excel.Sheet.12">
                  <p:embed/>
                </p:oleObj>
              </mc:Choice>
              <mc:Fallback>
                <p:oleObj name="Worksheet" r:id="rId2" imgW="4495829" imgH="3876760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EC5F070-1CFE-6F3B-AC01-B75EE67FB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7875" y="2120762"/>
                        <a:ext cx="4781550" cy="3685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46" y="1102927"/>
            <a:ext cx="5986328" cy="86874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Franklin Gothic Medium" panose="020B0603020102020204" pitchFamily="34" charset="0"/>
              </a:rPr>
              <a:t>UNAUDITED ESTIMATE RESERVES 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MAY 2024 ($ 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088601"/>
              </p:ext>
            </p:extLst>
          </p:nvPr>
        </p:nvGraphicFramePr>
        <p:xfrm>
          <a:off x="1214845" y="2401649"/>
          <a:ext cx="6957606" cy="289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835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924699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071586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958257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918641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779335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602253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General Replace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$7.1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1.6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 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2.7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0.5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(0.3)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(0.1)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(0.1)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(0.5)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5/31/24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$9.8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54767" y="3162471"/>
            <a:ext cx="2335109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200" dirty="0">
                <a:solidFill>
                  <a:schemeClr val="bg1"/>
                </a:solidFill>
              </a:rPr>
              <a:t>Treasurer’s Report -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" y="2334827"/>
            <a:ext cx="3653817" cy="3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598625" y="1192641"/>
            <a:ext cx="5946749" cy="72783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dirty="0">
                <a:solidFill>
                  <a:prstClr val="black"/>
                </a:solidFill>
                <a:latin typeface="Calibri Light" panose="020F0302020204030204"/>
              </a:rPr>
              <a:t>Cash &amp; Short-Term Investments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u="sng" dirty="0">
                <a:solidFill>
                  <a:prstClr val="black"/>
                </a:solidFill>
                <a:latin typeface="Calibri Light" panose="020F0302020204030204"/>
              </a:rPr>
              <a:t>“Flash” Estimate Month of May</a:t>
            </a:r>
            <a:endParaRPr lang="en-US" sz="1875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03081" y="2118904"/>
            <a:ext cx="3536708" cy="32232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As of May 31, 2024, the Association had Approximately (~) $19.2M in Cash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Increased ~ $0.7M from the Same Time Period Last Year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Increased ~ $0.4M from April 2024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$10.5M Invested in CDAR’s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$80K in Interest Income Recognized for the Month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Remaining $8.7M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3666" y="2452005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6105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124287" y="2459306"/>
            <a:ext cx="5051395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AF204DF-A87A-8DF4-1B07-BB08E9A1FF91}"/>
              </a:ext>
            </a:extLst>
          </p:cNvPr>
          <p:cNvSpPr txBox="1">
            <a:spLocks/>
          </p:cNvSpPr>
          <p:nvPr/>
        </p:nvSpPr>
        <p:spPr>
          <a:xfrm>
            <a:off x="245168" y="2329435"/>
            <a:ext cx="3811927" cy="1358092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Road safety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Residential house numbers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July 4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 descr="A road with trees and grass&#10;&#10;Description automatically generated">
            <a:extLst>
              <a:ext uri="{FF2B5EF4-FFF2-40B4-BE49-F238E27FC236}">
                <a16:creationId xmlns:a16="http://schemas.microsoft.com/office/drawing/2014/main" id="{4D6C81D9-0EBC-B4B8-D704-D8DA4CD0F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74" y="3371103"/>
            <a:ext cx="6224726" cy="35014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35EF33-815E-089B-D6FA-0FCC6A26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Chief Tim Robinson</a:t>
            </a:r>
          </a:p>
        </p:txBody>
      </p:sp>
    </p:spTree>
    <p:extLst>
      <p:ext uri="{BB962C8B-B14F-4D97-AF65-F5344CB8AC3E}">
        <p14:creationId xmlns:p14="http://schemas.microsoft.com/office/powerpoint/2010/main" val="113872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Recreation and Parks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124287" y="2459306"/>
            <a:ext cx="5051395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78AEF390-8BB2-5927-DA8B-D85E8A7289FB}"/>
              </a:ext>
            </a:extLst>
          </p:cNvPr>
          <p:cNvSpPr txBox="1">
            <a:spLocks/>
          </p:cNvSpPr>
          <p:nvPr/>
        </p:nvSpPr>
        <p:spPr>
          <a:xfrm>
            <a:off x="124287" y="2281560"/>
            <a:ext cx="4128059" cy="3524435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/>
              </a:rPr>
              <a:t>Family Fun Nights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/>
              </a:rPr>
              <a:t>Concerts at the Park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/>
              </a:rPr>
              <a:t>Summer camp full and ready to start on June 17</a:t>
            </a:r>
            <a:r>
              <a:rPr lang="en-US" sz="1600" cap="none" baseline="30000" dirty="0">
                <a:solidFill>
                  <a:prstClr val="black"/>
                </a:solidFill>
                <a:latin typeface="Century Gothic" panose="020B0502020202020204"/>
              </a:rPr>
              <a:t>th</a:t>
            </a:r>
            <a:r>
              <a:rPr lang="en-US" sz="1600" cap="none" dirty="0">
                <a:solidFill>
                  <a:prstClr val="black"/>
                </a:solidFill>
                <a:latin typeface="Century Gothic" panose="020B0502020202020204"/>
              </a:rPr>
              <a:t> – all counselor positions have been filled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 descr="A poster for a fun night at the yacht club&#10;&#10;Description automatically generated">
            <a:extLst>
              <a:ext uri="{FF2B5EF4-FFF2-40B4-BE49-F238E27FC236}">
                <a16:creationId xmlns:a16="http://schemas.microsoft.com/office/drawing/2014/main" id="{A47B08E8-8A6D-6518-ACEA-CDEE356A6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55" y="1686757"/>
            <a:ext cx="1974317" cy="255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C2158-E5A6-6472-01EB-534DCD6F7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534" y="1686757"/>
            <a:ext cx="1964179" cy="2542626"/>
          </a:xfrm>
          <a:prstGeom prst="rect">
            <a:avLst/>
          </a:prstGeom>
        </p:spPr>
      </p:pic>
      <p:pic>
        <p:nvPicPr>
          <p:cNvPr id="9" name="Picture 8" descr="A poster for a veterans memorial park event&#10;&#10;Description automatically generated">
            <a:extLst>
              <a:ext uri="{FF2B5EF4-FFF2-40B4-BE49-F238E27FC236}">
                <a16:creationId xmlns:a16="http://schemas.microsoft.com/office/drawing/2014/main" id="{51C55D18-75CD-A8D4-6C99-F76FCD5C1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54" y="4242507"/>
            <a:ext cx="1974317" cy="2555750"/>
          </a:xfrm>
          <a:prstGeom prst="rect">
            <a:avLst/>
          </a:prstGeom>
        </p:spPr>
      </p:pic>
      <p:pic>
        <p:nvPicPr>
          <p:cNvPr id="11" name="Picture 10" descr="A poster for a memorial day event&#10;&#10;Description automatically generated">
            <a:extLst>
              <a:ext uri="{FF2B5EF4-FFF2-40B4-BE49-F238E27FC236}">
                <a16:creationId xmlns:a16="http://schemas.microsoft.com/office/drawing/2014/main" id="{81F5F36B-9D1C-7B0A-5895-579B88EC3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35" y="4315374"/>
            <a:ext cx="1964178" cy="2542626"/>
          </a:xfrm>
          <a:prstGeom prst="rect">
            <a:avLst/>
          </a:prstGeom>
        </p:spPr>
      </p:pic>
      <p:pic>
        <p:nvPicPr>
          <p:cNvPr id="8" name="Picture 7" descr="A group of people painting on the floor&#10;&#10;Description automatically generated">
            <a:extLst>
              <a:ext uri="{FF2B5EF4-FFF2-40B4-BE49-F238E27FC236}">
                <a16:creationId xmlns:a16="http://schemas.microsoft.com/office/drawing/2014/main" id="{12B9A12F-5A22-79EE-4BAF-DC26128B2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5" y="4242507"/>
            <a:ext cx="3497802" cy="26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2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Skateboard Park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124287" y="2459306"/>
            <a:ext cx="5051395" cy="2081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78AEF390-8BB2-5927-DA8B-D85E8A7289FB}"/>
              </a:ext>
            </a:extLst>
          </p:cNvPr>
          <p:cNvSpPr txBox="1">
            <a:spLocks/>
          </p:cNvSpPr>
          <p:nvPr/>
        </p:nvSpPr>
        <p:spPr>
          <a:xfrm>
            <a:off x="124288" y="2299316"/>
            <a:ext cx="6356412" cy="3524435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Brought up at May Board Meeting during public comments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Power washing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Crack repair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Looking into seating options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cap="none" dirty="0">
                <a:solidFill>
                  <a:prstClr val="black"/>
                </a:solidFill>
                <a:latin typeface="Century Gothic" panose="020B0502020202020204"/>
              </a:rPr>
              <a:t>Camera installed at park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 descr="A tall wooden pole with a pole and a pole with a pole and a pole with a pole and a pole with a pole and a pole with a pole and a pole with a pole and a&#10;&#10;Description automatically generated">
            <a:extLst>
              <a:ext uri="{FF2B5EF4-FFF2-40B4-BE49-F238E27FC236}">
                <a16:creationId xmlns:a16="http://schemas.microsoft.com/office/drawing/2014/main" id="{2EAF84C6-8091-1B84-3A69-56385042C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90" y="1882066"/>
            <a:ext cx="2546709" cy="4975934"/>
          </a:xfrm>
          <a:prstGeom prst="rect">
            <a:avLst/>
          </a:prstGeom>
        </p:spPr>
      </p:pic>
      <p:pic>
        <p:nvPicPr>
          <p:cNvPr id="7" name="Picture 6" descr="A skate park with a wooden sled&#10;&#10;Description automatically generated">
            <a:extLst>
              <a:ext uri="{FF2B5EF4-FFF2-40B4-BE49-F238E27FC236}">
                <a16:creationId xmlns:a16="http://schemas.microsoft.com/office/drawing/2014/main" id="{AE3900BA-ECB2-F78A-2EE0-D831273BA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01" y="2982896"/>
            <a:ext cx="2908692" cy="38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9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039" y="127592"/>
            <a:ext cx="5581922" cy="1217569"/>
          </a:xfrm>
        </p:spPr>
        <p:txBody>
          <a:bodyPr/>
          <a:lstStyle/>
          <a:p>
            <a:pPr algn="ctr"/>
            <a:r>
              <a:rPr lang="en-US" dirty="0"/>
              <a:t>Soft Shoreline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97F0850-CE68-2D06-3D01-F7652B414FC2}"/>
              </a:ext>
            </a:extLst>
          </p:cNvPr>
          <p:cNvSpPr txBox="1">
            <a:spLocks/>
          </p:cNvSpPr>
          <p:nvPr/>
        </p:nvSpPr>
        <p:spPr>
          <a:xfrm>
            <a:off x="119382" y="2170686"/>
            <a:ext cx="5047391" cy="2516628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Working with Maryland Coastal Bays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/>
              </a:rPr>
              <a:t>Received $150,000 grant (of which $50,000 allocated for site work)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/>
              </a:rPr>
              <a:t>5 priorities: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/>
              </a:rPr>
              <a:t>Water quality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Shoreline erosion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/>
              </a:rPr>
              <a:t>Fishing access (enhance)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Pond edge wetlands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/>
              </a:rPr>
              <a:t>Parking lot (addressing issues)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/>
              </a:rPr>
              <a:t>Next steps: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/>
              </a:rPr>
              <a:t>MOU reviewed by legal and signed - </a:t>
            </a:r>
            <a:r>
              <a:rPr lang="en-US" sz="1400" b="1" cap="none" dirty="0">
                <a:solidFill>
                  <a:srgbClr val="00B050"/>
                </a:solidFill>
                <a:latin typeface="Century Gothic" panose="020B0502020202020204"/>
              </a:rPr>
              <a:t>completed</a:t>
            </a:r>
            <a:endParaRPr lang="en-US" sz="1400" b="1" cap="none" dirty="0">
              <a:solidFill>
                <a:prstClr val="black"/>
              </a:solidFill>
              <a:latin typeface="Century Gothic" panose="020B0502020202020204"/>
            </a:endParaRP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Vista to do another survey (25% design plan)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Schedule a community meeting (possibly July)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September deadline to pursue further funds (utilizing Vista plans)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E7DC141-BA74-8448-82F8-FA9F0F15E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r="17484"/>
          <a:stretch/>
        </p:blipFill>
        <p:spPr bwMode="auto">
          <a:xfrm>
            <a:off x="5160517" y="4483223"/>
            <a:ext cx="3983483" cy="240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98DF852-DCEA-8F45-8F4B-C94BF5C9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895" y="1897642"/>
            <a:ext cx="3977227" cy="22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126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Maintenance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0" y="1899821"/>
            <a:ext cx="9143999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Beach Club: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Parking lot cleaned up and grounds maintenance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Showers repaired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Aquatics: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Pools cleaned prior to Memorial Day weekend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Daily inspections of any safety issues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Recreation &amp; Parks: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Playground equipment at Bainbridge and Bridgewater                                                                             parks to be power washed to remove oxidation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Shed installed for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/>
              </a:rPr>
              <a:t>Pine’eer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 Craft Club upon request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Replacing parts and adding borders to ADA ramps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Skateboard park maintenance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Yacht Club: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Work orders (cooler repair, tv installation at tiki bar)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Clubhouse: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Repairs to ice maker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Closet leak repaired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 descr="A bar with chairs and a fence&#10;&#10;Description automatically generated with medium confidence">
            <a:extLst>
              <a:ext uri="{FF2B5EF4-FFF2-40B4-BE49-F238E27FC236}">
                <a16:creationId xmlns:a16="http://schemas.microsoft.com/office/drawing/2014/main" id="{EF9B867C-E3F7-2381-63B4-3E570CD1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08" y="4261282"/>
            <a:ext cx="3462291" cy="2596718"/>
          </a:xfrm>
          <a:prstGeom prst="rect">
            <a:avLst/>
          </a:prstGeom>
        </p:spPr>
      </p:pic>
      <p:pic>
        <p:nvPicPr>
          <p:cNvPr id="5" name="Picture 4" descr="A shed with a door&#10;&#10;Description automatically generated">
            <a:extLst>
              <a:ext uri="{FF2B5EF4-FFF2-40B4-BE49-F238E27FC236}">
                <a16:creationId xmlns:a16="http://schemas.microsoft.com/office/drawing/2014/main" id="{69C65058-623F-9843-BDDB-357AF829D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537" y="1754820"/>
            <a:ext cx="2864528" cy="21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9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Landscaping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3382391" y="2171917"/>
            <a:ext cx="2299317" cy="388892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Public Works has placed spring/ summer flowers throughout Ocean Pines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Landscaping crew has begun mulching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Banners replaced at both north and south entrances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Picture 4" descr="A planter box with plants and trees&#10;&#10;Description automatically generated">
            <a:extLst>
              <a:ext uri="{FF2B5EF4-FFF2-40B4-BE49-F238E27FC236}">
                <a16:creationId xmlns:a16="http://schemas.microsoft.com/office/drawing/2014/main" id="{8D678D5A-48F8-0969-A368-434816579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r="350" b="11245"/>
          <a:stretch/>
        </p:blipFill>
        <p:spPr>
          <a:xfrm>
            <a:off x="0" y="1901150"/>
            <a:ext cx="3264719" cy="2179423"/>
          </a:xfrm>
          <a:prstGeom prst="rect">
            <a:avLst/>
          </a:prstGeom>
        </p:spPr>
      </p:pic>
      <p:pic>
        <p:nvPicPr>
          <p:cNvPr id="8" name="Picture 7" descr="A row of banners on a street&#10;&#10;Description automatically generated">
            <a:extLst>
              <a:ext uri="{FF2B5EF4-FFF2-40B4-BE49-F238E27FC236}">
                <a16:creationId xmlns:a16="http://schemas.microsoft.com/office/drawing/2014/main" id="{A6F41700-DBAA-FA72-EC89-DF54E3F5D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086"/>
            <a:ext cx="3269953" cy="2293914"/>
          </a:xfrm>
          <a:prstGeom prst="rect">
            <a:avLst/>
          </a:prstGeom>
        </p:spPr>
      </p:pic>
      <p:pic>
        <p:nvPicPr>
          <p:cNvPr id="6" name="Picture 5" descr="A road with yellow lines&#10;&#10;Description automatically generated">
            <a:extLst>
              <a:ext uri="{FF2B5EF4-FFF2-40B4-BE49-F238E27FC236}">
                <a16:creationId xmlns:a16="http://schemas.microsoft.com/office/drawing/2014/main" id="{8DCB6E5E-ED39-F745-DE51-6DEECFA8D2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2"/>
          <a:stretch/>
        </p:blipFill>
        <p:spPr>
          <a:xfrm rot="5400000">
            <a:off x="6478861" y="4192862"/>
            <a:ext cx="2139151" cy="3191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2C96B-B32C-D07A-E60E-8E133C9F6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10"/>
          <a:stretch/>
        </p:blipFill>
        <p:spPr>
          <a:xfrm>
            <a:off x="5952872" y="2083141"/>
            <a:ext cx="3191127" cy="2459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850890-C4E2-6DBB-1A3D-94028D8DE1F2}"/>
              </a:ext>
            </a:extLst>
          </p:cNvPr>
          <p:cNvSpPr txBox="1"/>
          <p:nvPr/>
        </p:nvSpPr>
        <p:spPr>
          <a:xfrm>
            <a:off x="7214850" y="1856614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E7E49-FC12-7F2C-69B6-48382F70600B}"/>
              </a:ext>
            </a:extLst>
          </p:cNvPr>
          <p:cNvSpPr txBox="1"/>
          <p:nvPr/>
        </p:nvSpPr>
        <p:spPr>
          <a:xfrm>
            <a:off x="7275764" y="4519176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46002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F7FA-A1AD-0737-0980-EE6EBFA8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Marina</a:t>
            </a: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20DA1E32-FD4A-3A3E-6A4B-0831F194C873}"/>
              </a:ext>
            </a:extLst>
          </p:cNvPr>
          <p:cNvSpPr txBox="1">
            <a:spLocks/>
          </p:cNvSpPr>
          <p:nvPr/>
        </p:nvSpPr>
        <p:spPr>
          <a:xfrm>
            <a:off x="4429956" y="1908699"/>
            <a:ext cx="4468871" cy="1718673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The Marina has once again received the Clean Marina Award from the Department of Natural Resources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Additional merchandise has been added: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fishing tackle for flounder, rockfish, tog, and sea bass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new selection of shirts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Expansion of retail items (snacks, ice cream, and beverages)</a:t>
            </a:r>
            <a:endParaRPr lang="en-US" dirty="0">
              <a:solidFill>
                <a:prstClr val="black"/>
              </a:solidFill>
              <a:latin typeface="Century Gothic" panose="020B0502020202020204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Currently have a waiting list of 90 boats requesting boat slips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Fuel sales for month of May:  $79,041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Marina open 6:00 a.m. – 6:00 p.m.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DF49B7-6059-45D4-3B53-94F39425C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/>
          <a:stretch/>
        </p:blipFill>
        <p:spPr bwMode="auto">
          <a:xfrm>
            <a:off x="0" y="2948326"/>
            <a:ext cx="407484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86839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4FE95-5FDD-4F38-A968-D37070C529A2}">
  <ds:schemaRefs>
    <ds:schemaRef ds:uri="http://purl.org/dc/elements/1.1/"/>
    <ds:schemaRef ds:uri="2410f877-682a-4a84-b4b9-52eb2a99858c"/>
    <ds:schemaRef ds:uri="http://purl.org/dc/dcmitype/"/>
    <ds:schemaRef ds:uri="http://schemas.microsoft.com/office/2006/documentManagement/types"/>
    <ds:schemaRef ds:uri="005420c5-ce29-4fd8-9b0b-06107616db10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180879</TotalTime>
  <Words>1266</Words>
  <Application>Microsoft Office PowerPoint</Application>
  <PresentationFormat>On-screen Show (4:3)</PresentationFormat>
  <Paragraphs>277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Times New Roman</vt:lpstr>
      <vt:lpstr>Wingdings</vt:lpstr>
      <vt:lpstr>Wingdings 2</vt:lpstr>
      <vt:lpstr>SIBSON CONSULTING Document</vt:lpstr>
      <vt:lpstr>Data slides</vt:lpstr>
      <vt:lpstr>Quotable</vt:lpstr>
      <vt:lpstr>Worksheet</vt:lpstr>
      <vt:lpstr>GM Leadership Report –  John Viola</vt:lpstr>
      <vt:lpstr>PowerPoint Presentation</vt:lpstr>
      <vt:lpstr>Chief Tim Robinson</vt:lpstr>
      <vt:lpstr>Recreation and Parks</vt:lpstr>
      <vt:lpstr>Skateboard Park</vt:lpstr>
      <vt:lpstr>Soft Shoreline</vt:lpstr>
      <vt:lpstr>Maintenance</vt:lpstr>
      <vt:lpstr>Landscaping</vt:lpstr>
      <vt:lpstr>Marina</vt:lpstr>
      <vt:lpstr>Irrigation</vt:lpstr>
      <vt:lpstr>Golf</vt:lpstr>
      <vt:lpstr>Memberships</vt:lpstr>
      <vt:lpstr>Director of Business Administration –  Linda Martin</vt:lpstr>
      <vt:lpstr>Racquet Sports</vt:lpstr>
      <vt:lpstr>Aquatics</vt:lpstr>
      <vt:lpstr>Phyllis East Room</vt:lpstr>
      <vt:lpstr>Signs</vt:lpstr>
      <vt:lpstr>I.T.</vt:lpstr>
      <vt:lpstr>CPI Violation Dashboard May</vt:lpstr>
      <vt:lpstr>Work Orders May</vt:lpstr>
      <vt:lpstr>Customer Service Dashboard (from info@oceanpines.org) May</vt:lpstr>
      <vt:lpstr>Financials</vt:lpstr>
      <vt:lpstr>UNAUDITED “FLASH” ESTIMATE FINANCIAL CHANGE APRIL 2024 YTD</vt:lpstr>
      <vt:lpstr>“FLASH” ESTIMATE MAY 2024</vt:lpstr>
      <vt:lpstr>UNAUDITED ESTIMATE RESERVES  MAY 2024 ($ MILLIONS)</vt:lpstr>
      <vt:lpstr>Treasurer’s Report -  Monica Rakowski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1514</cp:revision>
  <cp:lastPrinted>2024-06-15T10:58:16Z</cp:lastPrinted>
  <dcterms:created xsi:type="dcterms:W3CDTF">2021-01-13T14:26:54Z</dcterms:created>
  <dcterms:modified xsi:type="dcterms:W3CDTF">2024-06-15T10:58:35Z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