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media/image9.jpg" ContentType="image/jpg"/>
  <Override PartName="/ppt/media/image10.jpg" ContentType="image/jpg"/>
  <Override PartName="/ppt/media/image11.jpg" ContentType="image/jpg"/>
  <Override PartName="/ppt/media/image12.jpg" ContentType="image/jpg"/>
  <Override PartName="/ppt/media/image13.jpg" ContentType="image/jpg"/>
  <Override PartName="/ppt/media/image17.jpg" ContentType="image/jpg"/>
  <Override PartName="/ppt/media/image18.jpg" ContentType="image/jpg"/>
  <Override PartName="/ppt/media/image19.jpg" ContentType="image/jpg"/>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46.jpg" ContentType="image/jpg"/>
  <Override PartName="/ppt/media/image48.jpg" ContentType="image/jpg"/>
  <Override PartName="/ppt/media/image49.jpg" ContentType="image/jpg"/>
  <Override PartName="/ppt/media/image50.jpg" ContentType="image/jpg"/>
  <Override PartName="/ppt/media/image51.jpg" ContentType="image/jpg"/>
  <Override PartName="/ppt/media/image56.jpg" ContentType="image/jpg"/>
  <Override PartName="/ppt/media/image57.jpg" ContentType="image/jpg"/>
  <Override PartName="/ppt/media/image58.jpg" ContentType="image/jpg"/>
  <Override PartName="/ppt/media/image59.jpg" ContentType="image/jpg"/>
  <Override PartName="/ppt/media/image60.jpg" ContentType="image/jpg"/>
  <Override PartName="/ppt/media/image61.jpg" ContentType="image/jpg"/>
  <Override PartName="/ppt/media/image62.jpg" ContentType="image/jpg"/>
  <Override PartName="/ppt/media/image63.jpg" ContentType="image/jpg"/>
  <Override PartName="/ppt/media/image66.jpg" ContentType="image/jpg"/>
  <Override PartName="/ppt/media/image69.jpg" ContentType="image/jpg"/>
  <Override PartName="/ppt/media/image70.jpg" ContentType="image/jpg"/>
  <Override PartName="/ppt/media/image71.jpg" ContentType="image/jpg"/>
  <Override PartName="/ppt/media/image72.jpg" ContentType="image/jpg"/>
  <Override PartName="/ppt/media/image74.jpg" ContentType="image/jpg"/>
  <Override PartName="/ppt/media/image75.jpg" ContentType="image/jpg"/>
  <Override PartName="/ppt/media/image79.jpg" ContentType="image/jpg"/>
  <Override PartName="/ppt/media/image80.jpg" ContentType="image/jpg"/>
  <Override PartName="/ppt/media/image85.jpg" ContentType="image/jpg"/>
  <Override PartName="/ppt/media/image87.jpg" ContentType="image/jpg"/>
  <Override PartName="/ppt/media/image90.jpg" ContentType="image/jpg"/>
  <Override PartName="/ppt/media/image91.jpg" ContentType="image/jpg"/>
  <Override PartName="/ppt/media/image93.jpg" ContentType="image/jpg"/>
  <Override PartName="/ppt/media/image94.jpg" ContentType="image/jpg"/>
  <Override PartName="/ppt/media/image100.jpg" ContentType="image/jpg"/>
  <Override PartName="/ppt/media/image101.jpg" ContentType="image/jpg"/>
  <Override PartName="/ppt/media/image102.jpg" ContentType="image/jpg"/>
  <Override PartName="/ppt/media/image103.jpg" ContentType="image/jpg"/>
  <Override PartName="/ppt/media/image104.jpg" ContentType="image/jpg"/>
  <Override PartName="/ppt/media/image105.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3" r:id="rId1"/>
    <p:sldMasterId id="2147484398" r:id="rId2"/>
    <p:sldMasterId id="2147484422" r:id="rId3"/>
    <p:sldMasterId id="2147484426" r:id="rId4"/>
    <p:sldMasterId id="2147484432" r:id="rId5"/>
  </p:sldMasterIdLst>
  <p:notesMasterIdLst>
    <p:notesMasterId r:id="rId83"/>
  </p:notesMasterIdLst>
  <p:handoutMasterIdLst>
    <p:handoutMasterId r:id="rId84"/>
  </p:handoutMasterIdLst>
  <p:sldIdLst>
    <p:sldId id="267" r:id="rId6"/>
    <p:sldId id="1358" r:id="rId7"/>
    <p:sldId id="274" r:id="rId8"/>
    <p:sldId id="281" r:id="rId9"/>
    <p:sldId id="280" r:id="rId10"/>
    <p:sldId id="1397" r:id="rId11"/>
    <p:sldId id="733" r:id="rId12"/>
    <p:sldId id="1399" r:id="rId13"/>
    <p:sldId id="1400" r:id="rId14"/>
    <p:sldId id="1422" r:id="rId15"/>
    <p:sldId id="1396" r:id="rId16"/>
    <p:sldId id="1401" r:id="rId17"/>
    <p:sldId id="1402" r:id="rId18"/>
    <p:sldId id="1348" r:id="rId19"/>
    <p:sldId id="1398" r:id="rId20"/>
    <p:sldId id="654" r:id="rId21"/>
    <p:sldId id="652" r:id="rId22"/>
    <p:sldId id="1346" r:id="rId23"/>
    <p:sldId id="655" r:id="rId24"/>
    <p:sldId id="663" r:id="rId25"/>
    <p:sldId id="664" r:id="rId26"/>
    <p:sldId id="582" r:id="rId27"/>
    <p:sldId id="1404" r:id="rId28"/>
    <p:sldId id="1423" r:id="rId29"/>
    <p:sldId id="1424" r:id="rId30"/>
    <p:sldId id="1425" r:id="rId31"/>
    <p:sldId id="1426" r:id="rId32"/>
    <p:sldId id="1427" r:id="rId33"/>
    <p:sldId id="1428" r:id="rId34"/>
    <p:sldId id="1429" r:id="rId35"/>
    <p:sldId id="1430" r:id="rId36"/>
    <p:sldId id="1431" r:id="rId37"/>
    <p:sldId id="1432" r:id="rId38"/>
    <p:sldId id="1433" r:id="rId39"/>
    <p:sldId id="1434" r:id="rId40"/>
    <p:sldId id="1435" r:id="rId41"/>
    <p:sldId id="269" r:id="rId42"/>
    <p:sldId id="270" r:id="rId43"/>
    <p:sldId id="271" r:id="rId44"/>
    <p:sldId id="272" r:id="rId45"/>
    <p:sldId id="273" r:id="rId46"/>
    <p:sldId id="1436" r:id="rId47"/>
    <p:sldId id="275" r:id="rId48"/>
    <p:sldId id="276" r:id="rId49"/>
    <p:sldId id="277" r:id="rId50"/>
    <p:sldId id="278" r:id="rId51"/>
    <p:sldId id="279" r:id="rId52"/>
    <p:sldId id="1437" r:id="rId53"/>
    <p:sldId id="1438" r:id="rId54"/>
    <p:sldId id="282" r:id="rId55"/>
    <p:sldId id="283" r:id="rId56"/>
    <p:sldId id="1439" r:id="rId57"/>
    <p:sldId id="285" r:id="rId58"/>
    <p:sldId id="284" r:id="rId59"/>
    <p:sldId id="1359" r:id="rId60"/>
    <p:sldId id="1349" r:id="rId61"/>
    <p:sldId id="1382" r:id="rId62"/>
    <p:sldId id="1440" r:id="rId63"/>
    <p:sldId id="1350" r:id="rId64"/>
    <p:sldId id="1392" r:id="rId65"/>
    <p:sldId id="567" r:id="rId66"/>
    <p:sldId id="256" r:id="rId67"/>
    <p:sldId id="257" r:id="rId68"/>
    <p:sldId id="258" r:id="rId69"/>
    <p:sldId id="259" r:id="rId70"/>
    <p:sldId id="260" r:id="rId71"/>
    <p:sldId id="261" r:id="rId72"/>
    <p:sldId id="262" r:id="rId73"/>
    <p:sldId id="263" r:id="rId74"/>
    <p:sldId id="264" r:id="rId75"/>
    <p:sldId id="265" r:id="rId76"/>
    <p:sldId id="266" r:id="rId77"/>
    <p:sldId id="1403" r:id="rId78"/>
    <p:sldId id="268" r:id="rId79"/>
    <p:sldId id="1360" r:id="rId80"/>
    <p:sldId id="1361" r:id="rId81"/>
    <p:sldId id="291" r:id="rId8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1CC"/>
    <a:srgbClr val="D65C00"/>
    <a:srgbClr val="E4E1DE"/>
    <a:srgbClr val="5F5ACC"/>
    <a:srgbClr val="FF0000"/>
    <a:srgbClr val="BCE1EC"/>
    <a:srgbClr val="FFFF00"/>
    <a:srgbClr val="FFFF66"/>
    <a:srgbClr val="04D2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06" autoAdjust="0"/>
  </p:normalViewPr>
  <p:slideViewPr>
    <p:cSldViewPr snapToGrid="0">
      <p:cViewPr varScale="1">
        <p:scale>
          <a:sx n="110" d="100"/>
          <a:sy n="110" d="100"/>
        </p:scale>
        <p:origin x="1542" y="132"/>
      </p:cViewPr>
      <p:guideLst>
        <p:guide pos="2880"/>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handoutMaster" Target="handoutMasters/handout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F5009-0BF7-4DC7-8761-648C3A31CE0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3B849B3-EE92-4F22-8F7E-142A51942BD8}">
      <dgm:prSet custT="1"/>
      <dgm:spPr>
        <a:noFill/>
        <a:ln>
          <a:noFill/>
        </a:ln>
      </dgm:spPr>
      <dgm:t>
        <a:bodyPr/>
        <a:lstStyle/>
        <a:p>
          <a:pPr marL="0" lvl="0" algn="l" defTabSz="1244600">
            <a:lnSpc>
              <a:spcPct val="100000"/>
            </a:lnSpc>
            <a:spcBef>
              <a:spcPct val="0"/>
            </a:spcBef>
            <a:spcAft>
              <a:spcPts val="600"/>
            </a:spcAft>
            <a:buNone/>
          </a:pPr>
          <a:r>
            <a:rPr lang="en-US" sz="2400" b="1" u="sng" kern="1200" dirty="0">
              <a:solidFill>
                <a:schemeClr val="tx1"/>
              </a:solidFill>
              <a:latin typeface="Calibri" panose="020F0502020204030204" pitchFamily="34" charset="0"/>
              <a:cs typeface="Calibri" panose="020F0502020204030204" pitchFamily="34" charset="0"/>
            </a:rPr>
            <a:t>Initiatives</a:t>
          </a:r>
          <a:endParaRPr lang="en-US" sz="3200" b="1" u="sng" kern="1200" dirty="0">
            <a:solidFill>
              <a:schemeClr val="tx1"/>
            </a:solidFill>
            <a:latin typeface="Calibri" panose="020F0502020204030204" pitchFamily="34" charset="0"/>
            <a:cs typeface="Calibri" panose="020F0502020204030204" pitchFamily="34" charset="0"/>
          </a:endParaRPr>
        </a:p>
      </dgm:t>
    </dgm:pt>
    <dgm:pt modelId="{6BFC6230-1E06-4372-97E4-3FE1629361ED}" type="sibTrans" cxnId="{2431257B-6215-409A-A5EA-776FCF225ED4}">
      <dgm:prSet/>
      <dgm:spPr/>
      <dgm:t>
        <a:bodyPr/>
        <a:lstStyle/>
        <a:p>
          <a:endParaRPr lang="en-US" sz="1600"/>
        </a:p>
      </dgm:t>
    </dgm:pt>
    <dgm:pt modelId="{A403FB1D-0A94-496E-995F-4AAC8EFE8D61}" type="parTrans" cxnId="{2431257B-6215-409A-A5EA-776FCF225ED4}">
      <dgm:prSet/>
      <dgm:spPr/>
      <dgm:t>
        <a:bodyPr/>
        <a:lstStyle/>
        <a:p>
          <a:endParaRPr lang="en-US" sz="1600"/>
        </a:p>
      </dgm:t>
    </dgm:pt>
    <dgm:pt modelId="{C8330427-0822-4E52-B101-8F71B7704093}">
      <dgm:prSet custT="1"/>
      <dgm:spPr>
        <a:noFill/>
        <a:ln>
          <a:noFill/>
        </a:ln>
      </dgm:spPr>
      <dgm:t>
        <a:bodyPr/>
        <a:lstStyle/>
        <a:p>
          <a:pPr marL="400050" marR="0" lvl="0" indent="-231775" algn="l" defTabSz="977900" eaLnBrk="1" fontAlgn="auto" latinLnBrk="0" hangingPunct="1">
            <a:lnSpc>
              <a:spcPct val="90000"/>
            </a:lnSpc>
            <a:spcBef>
              <a:spcPts val="0"/>
            </a:spcBef>
            <a:spcAft>
              <a:spcPts val="1800"/>
            </a:spcAft>
            <a:buClrTx/>
            <a:buSzTx/>
            <a:buFont typeface="Arial" panose="020B0604020202020204" pitchFamily="34" charset="0"/>
            <a:buNone/>
            <a:tabLst/>
            <a:defRPr/>
          </a:pPr>
          <a:endParaRPr lang="en-US" sz="1800" kern="1200" dirty="0">
            <a:solidFill>
              <a:schemeClr val="tx1"/>
            </a:solidFill>
            <a:latin typeface="Calibri" panose="020F0502020204030204" pitchFamily="34" charset="0"/>
            <a:cs typeface="Calibri" panose="020F0502020204030204" pitchFamily="34" charset="0"/>
          </a:endParaRPr>
        </a:p>
        <a:p>
          <a:pPr marL="400050" lvl="1" indent="-231775" algn="l" defTabSz="977900">
            <a:lnSpc>
              <a:spcPct val="90000"/>
            </a:lnSpc>
            <a:spcBef>
              <a:spcPct val="0"/>
            </a:spcBef>
            <a:spcAft>
              <a:spcPts val="1800"/>
            </a:spcAft>
            <a:buFont typeface="Arial" panose="020B0604020202020204" pitchFamily="34" charset="0"/>
            <a:buChar char="•"/>
          </a:pPr>
          <a:endParaRPr lang="en-US" sz="2000" kern="1200" dirty="0">
            <a:solidFill>
              <a:schemeClr val="tx1"/>
            </a:solidFill>
            <a:latin typeface="Calibri" panose="020F0502020204030204" pitchFamily="34" charset="0"/>
            <a:cs typeface="Calibri" panose="020F0502020204030204" pitchFamily="34" charset="0"/>
          </a:endParaRPr>
        </a:p>
      </dgm:t>
    </dgm:pt>
    <dgm:pt modelId="{3C3F3C89-C0AA-4665-A4CF-A6FE61D29742}" type="sibTrans" cxnId="{386085F2-9FBD-4522-949E-142CE8E8A297}">
      <dgm:prSet/>
      <dgm:spPr/>
      <dgm:t>
        <a:bodyPr/>
        <a:lstStyle/>
        <a:p>
          <a:endParaRPr lang="en-US" sz="1600"/>
        </a:p>
      </dgm:t>
    </dgm:pt>
    <dgm:pt modelId="{50838DAC-9624-48C2-A863-AB02E02EDFB2}" type="parTrans" cxnId="{386085F2-9FBD-4522-949E-142CE8E8A297}">
      <dgm:prSet/>
      <dgm:spPr/>
      <dgm:t>
        <a:bodyPr/>
        <a:lstStyle/>
        <a:p>
          <a:endParaRPr lang="en-US" sz="1600"/>
        </a:p>
      </dgm:t>
    </dgm:pt>
    <dgm:pt modelId="{0AD9B432-AA33-42A7-A388-5401F59636B1}">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tx1"/>
              </a:solidFill>
              <a:latin typeface="Calibri" panose="020F0502020204030204" pitchFamily="34" charset="0"/>
              <a:cs typeface="Calibri" panose="020F0502020204030204" pitchFamily="34" charset="0"/>
            </a:rPr>
            <a:t>Mailboxes</a:t>
          </a:r>
        </a:p>
      </dgm:t>
    </dgm:pt>
    <dgm:pt modelId="{B1056687-E461-4415-97C4-B2C24EDD4996}" type="parTrans" cxnId="{59A135B3-6556-4193-BBFA-05375437B550}">
      <dgm:prSet/>
      <dgm:spPr/>
      <dgm:t>
        <a:bodyPr/>
        <a:lstStyle/>
        <a:p>
          <a:endParaRPr lang="en-US"/>
        </a:p>
      </dgm:t>
    </dgm:pt>
    <dgm:pt modelId="{B107DA7E-D8A7-4ECB-845F-EA73F7F29266}" type="sibTrans" cxnId="{59A135B3-6556-4193-BBFA-05375437B550}">
      <dgm:prSet/>
      <dgm:spPr/>
      <dgm:t>
        <a:bodyPr/>
        <a:lstStyle/>
        <a:p>
          <a:endParaRPr lang="en-US"/>
        </a:p>
      </dgm:t>
    </dgm:pt>
    <dgm:pt modelId="{9E53E102-C24D-4730-9FE1-DF04E3DDA99D}">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tx1"/>
              </a:solidFill>
              <a:latin typeface="Calibri" panose="020F0502020204030204" pitchFamily="34" charset="0"/>
              <a:cs typeface="Calibri" panose="020F0502020204030204" pitchFamily="34" charset="0"/>
            </a:rPr>
            <a:t>Racquet Sports</a:t>
          </a:r>
        </a:p>
      </dgm:t>
    </dgm:pt>
    <dgm:pt modelId="{D806C898-D447-4D99-9007-D012324DE4A9}" type="parTrans" cxnId="{E55ADE70-1AF5-4AB1-8466-6CBF10D05183}">
      <dgm:prSet/>
      <dgm:spPr/>
      <dgm:t>
        <a:bodyPr/>
        <a:lstStyle/>
        <a:p>
          <a:endParaRPr lang="en-US"/>
        </a:p>
      </dgm:t>
    </dgm:pt>
    <dgm:pt modelId="{70653D59-093C-4996-9D35-F5ED68D99A1C}" type="sibTrans" cxnId="{E55ADE70-1AF5-4AB1-8466-6CBF10D05183}">
      <dgm:prSet/>
      <dgm:spPr/>
      <dgm:t>
        <a:bodyPr/>
        <a:lstStyle/>
        <a:p>
          <a:endParaRPr lang="en-US"/>
        </a:p>
      </dgm:t>
    </dgm:pt>
    <dgm:pt modelId="{8CD139A6-FEED-4C94-8176-4DD524F028BE}">
      <dgm:prSet custT="1"/>
      <dgm:spPr>
        <a:noFill/>
        <a:ln>
          <a:noFill/>
        </a:ln>
      </dgm:spPr>
      <dgm:t>
        <a:bodyPr/>
        <a:lstStyle/>
        <a:p>
          <a:pPr marL="400050" lvl="0" indent="-225425" algn="l" defTabSz="977900">
            <a:lnSpc>
              <a:spcPct val="100000"/>
            </a:lnSpc>
            <a:spcBef>
              <a:spcPts val="0"/>
            </a:spcBef>
            <a:spcAft>
              <a:spcPts val="0"/>
            </a:spcAft>
            <a:buFont typeface="Arial" panose="020B0604020202020204" pitchFamily="34" charset="0"/>
            <a:buChar char="•"/>
          </a:pPr>
          <a:r>
            <a:rPr lang="en-US" sz="2000" kern="1200" dirty="0">
              <a:solidFill>
                <a:schemeClr val="tx1"/>
              </a:solidFill>
              <a:latin typeface="Calibri" panose="020F0502020204030204" pitchFamily="34" charset="0"/>
              <a:cs typeface="Calibri" panose="020F0502020204030204" pitchFamily="34" charset="0"/>
            </a:rPr>
            <a:t>Metrics</a:t>
          </a:r>
        </a:p>
      </dgm:t>
    </dgm:pt>
    <dgm:pt modelId="{24461201-9E6E-4496-8B34-1E8872FDC963}" type="parTrans" cxnId="{E541504D-72C4-47D2-B2EF-E382F911238C}">
      <dgm:prSet/>
      <dgm:spPr/>
      <dgm:t>
        <a:bodyPr/>
        <a:lstStyle/>
        <a:p>
          <a:endParaRPr lang="en-US"/>
        </a:p>
      </dgm:t>
    </dgm:pt>
    <dgm:pt modelId="{C5E82110-5112-4E1D-80DE-F953E2A6DB59}" type="sibTrans" cxnId="{E541504D-72C4-47D2-B2EF-E382F911238C}">
      <dgm:prSet/>
      <dgm:spPr/>
      <dgm:t>
        <a:bodyPr/>
        <a:lstStyle/>
        <a:p>
          <a:endParaRPr lang="en-US"/>
        </a:p>
      </dgm:t>
    </dgm:pt>
    <dgm:pt modelId="{E6CD8471-C523-465D-B8AF-0E00CE2C882E}">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tx1"/>
              </a:solidFill>
              <a:latin typeface="Calibri" panose="020F0502020204030204" pitchFamily="34" charset="0"/>
              <a:cs typeface="Calibri" panose="020F0502020204030204" pitchFamily="34" charset="0"/>
            </a:rPr>
            <a:t>Drainage</a:t>
          </a:r>
        </a:p>
      </dgm:t>
    </dgm:pt>
    <dgm:pt modelId="{A32C885C-C9B6-4430-ABE2-873A99D92758}" type="parTrans" cxnId="{7B9B4669-E076-4337-B5D0-C71DCFF4CF0E}">
      <dgm:prSet/>
      <dgm:spPr/>
    </dgm:pt>
    <dgm:pt modelId="{0A6AC450-0F96-4E88-A5DF-D435AC8D1D3C}" type="sibTrans" cxnId="{7B9B4669-E076-4337-B5D0-C71DCFF4CF0E}">
      <dgm:prSet/>
      <dgm:spPr/>
    </dgm:pt>
    <dgm:pt modelId="{237BEF69-08C5-4DD3-8C5F-BE5D92DD74A1}">
      <dgm:prSet custT="1"/>
      <dgm:spPr>
        <a:noFill/>
        <a:ln>
          <a:noFill/>
        </a:ln>
      </dgm:spPr>
      <dgm:t>
        <a:bodyPr/>
        <a:lstStyle/>
        <a:p>
          <a:pPr marL="687388" marR="0" lvl="0" indent="-225425" algn="l" defTabSz="97790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kern="1200" dirty="0">
              <a:solidFill>
                <a:schemeClr val="tx1"/>
              </a:solidFill>
              <a:latin typeface="Calibri" panose="020F0502020204030204" pitchFamily="34" charset="0"/>
              <a:cs typeface="Calibri" panose="020F0502020204030204" pitchFamily="34" charset="0"/>
            </a:rPr>
            <a:t>Bainbridge Park</a:t>
          </a:r>
        </a:p>
      </dgm:t>
    </dgm:pt>
    <dgm:pt modelId="{75C51C37-514C-45CF-9BA3-71D9F7E7C10D}" type="parTrans" cxnId="{0B9428F9-4CD0-4D37-B2A3-FAD57C4B3493}">
      <dgm:prSet/>
      <dgm:spPr/>
    </dgm:pt>
    <dgm:pt modelId="{004AABD7-358D-478E-9754-5631E020CFAB}" type="sibTrans" cxnId="{0B9428F9-4CD0-4D37-B2A3-FAD57C4B3493}">
      <dgm:prSet/>
      <dgm:spPr/>
    </dgm:pt>
    <dgm:pt modelId="{67C30939-F6E2-4A3A-BE59-AFFF16344262}">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tx1"/>
              </a:solidFill>
              <a:latin typeface="Calibri" panose="020F0502020204030204" pitchFamily="34" charset="0"/>
              <a:cs typeface="Calibri" panose="020F0502020204030204" pitchFamily="34" charset="0"/>
            </a:rPr>
            <a:t>Frisbee Golf</a:t>
          </a:r>
        </a:p>
      </dgm:t>
    </dgm:pt>
    <dgm:pt modelId="{AF4C6E23-815A-4124-AEEA-4A3333C0CBC1}" type="parTrans" cxnId="{570B3B29-6891-47FC-B012-E3DE38864B49}">
      <dgm:prSet/>
      <dgm:spPr/>
    </dgm:pt>
    <dgm:pt modelId="{BCFB4753-173F-4F42-BBE6-B033CCBC43EF}" type="sibTrans" cxnId="{570B3B29-6891-47FC-B012-E3DE38864B49}">
      <dgm:prSet/>
      <dgm:spPr/>
    </dgm:pt>
    <dgm:pt modelId="{6A874E78-4386-4A91-A882-782AD52112F6}">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tx1"/>
              </a:solidFill>
              <a:latin typeface="Calibri" panose="020F0502020204030204" pitchFamily="34" charset="0"/>
              <a:cs typeface="Calibri" panose="020F0502020204030204" pitchFamily="34" charset="0"/>
            </a:rPr>
            <a:t>Swim &amp; Racquet</a:t>
          </a:r>
        </a:p>
      </dgm:t>
    </dgm:pt>
    <dgm:pt modelId="{8CEC18CE-0EFB-42FB-B9C8-585BEED1ED80}" type="parTrans" cxnId="{38470A3F-178B-4887-B10A-5259AFAC8926}">
      <dgm:prSet/>
      <dgm:spPr/>
    </dgm:pt>
    <dgm:pt modelId="{5CE466C0-2D2F-4C6D-9630-70AC620F1FF4}" type="sibTrans" cxnId="{38470A3F-178B-4887-B10A-5259AFAC8926}">
      <dgm:prSet/>
      <dgm:spPr/>
    </dgm:pt>
    <dgm:pt modelId="{D76E088F-775F-4365-B89F-6ABA34E8819A}">
      <dgm:prSet custT="1"/>
      <dgm:spPr>
        <a:noFill/>
        <a:ln>
          <a:noFill/>
        </a:ln>
      </dgm:spPr>
      <dgm:t>
        <a:bodyPr/>
        <a:lstStyle/>
        <a:p>
          <a:pPr marL="687388" marR="0" lvl="0" indent="-225425" algn="l" defTabSz="97790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000" kern="1200" dirty="0">
              <a:solidFill>
                <a:schemeClr val="tx1"/>
              </a:solidFill>
              <a:latin typeface="Calibri" panose="020F0502020204030204" pitchFamily="34" charset="0"/>
              <a:cs typeface="Calibri" panose="020F0502020204030204" pitchFamily="34" charset="0"/>
            </a:rPr>
            <a:t>CIPP</a:t>
          </a:r>
        </a:p>
      </dgm:t>
    </dgm:pt>
    <dgm:pt modelId="{B581049B-C247-48AB-BDE1-5A89F76363D5}" type="parTrans" cxnId="{222CB54C-486C-405B-B236-67EAD2E76546}">
      <dgm:prSet/>
      <dgm:spPr/>
    </dgm:pt>
    <dgm:pt modelId="{90D1356B-FC80-4CD4-BCAA-3A10B8767324}" type="sibTrans" cxnId="{222CB54C-486C-405B-B236-67EAD2E76546}">
      <dgm:prSet/>
      <dgm:spPr/>
    </dgm:pt>
    <dgm:pt modelId="{60F4A8AA-B28C-4F95-9A50-C4C44563BEC4}">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tx1"/>
              </a:solidFill>
              <a:latin typeface="Calibri" panose="020F0502020204030204" pitchFamily="34" charset="0"/>
              <a:cs typeface="Calibri" panose="020F0502020204030204" pitchFamily="34" charset="0"/>
            </a:rPr>
            <a:t>T-Docks</a:t>
          </a:r>
        </a:p>
      </dgm:t>
    </dgm:pt>
    <dgm:pt modelId="{48A5A9E0-771A-4E54-98B3-CA4F580222C2}" type="parTrans" cxnId="{411B6891-2487-4BE7-9FF4-5B9A81E9AB73}">
      <dgm:prSet/>
      <dgm:spPr/>
    </dgm:pt>
    <dgm:pt modelId="{6C7576C8-A3A9-4F99-A58D-3A877F411FF2}" type="sibTrans" cxnId="{411B6891-2487-4BE7-9FF4-5B9A81E9AB73}">
      <dgm:prSet/>
      <dgm:spPr/>
    </dgm:pt>
    <dgm:pt modelId="{58276445-7D54-4487-929B-7058851EA45A}">
      <dgm:prSet custT="1"/>
      <dgm:spPr>
        <a:noFill/>
        <a:ln>
          <a:noFill/>
        </a:ln>
      </dgm:spPr>
      <dgm:t>
        <a:bodyPr/>
        <a:lstStyle/>
        <a:p>
          <a:pPr marL="400050" marR="0" lvl="0" indent="-231775" algn="l" defTabSz="9779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tx1"/>
              </a:solidFill>
              <a:latin typeface="Calibri" panose="020F0502020204030204" pitchFamily="34" charset="0"/>
              <a:cs typeface="Calibri" panose="020F0502020204030204" pitchFamily="34" charset="0"/>
            </a:rPr>
            <a:t>Floating Planters</a:t>
          </a:r>
        </a:p>
      </dgm:t>
    </dgm:pt>
    <dgm:pt modelId="{667D72DC-1F0A-4FDA-AAFE-0C3B1CC86D64}" type="parTrans" cxnId="{C1F6A729-E254-4BAB-AD34-29C2D2630A90}">
      <dgm:prSet/>
      <dgm:spPr/>
    </dgm:pt>
    <dgm:pt modelId="{9585D973-AB85-4A16-BF6F-BAD798D57E3E}" type="sibTrans" cxnId="{C1F6A729-E254-4BAB-AD34-29C2D2630A90}">
      <dgm:prSet/>
      <dgm:spPr/>
    </dgm:pt>
    <dgm:pt modelId="{341FFF4B-AFD9-4B69-9A5C-89DD38ED72EA}" type="pres">
      <dgm:prSet presAssocID="{462F5009-0BF7-4DC7-8761-648C3A31CE0C}" presName="diagram" presStyleCnt="0">
        <dgm:presLayoutVars>
          <dgm:dir/>
          <dgm:resizeHandles val="exact"/>
        </dgm:presLayoutVars>
      </dgm:prSet>
      <dgm:spPr/>
    </dgm:pt>
    <dgm:pt modelId="{17F224EC-808A-4A8F-B7DC-2E5B9557C321}" type="pres">
      <dgm:prSet presAssocID="{13B849B3-EE92-4F22-8F7E-142A51942BD8}" presName="node" presStyleLbl="node1" presStyleIdx="0" presStyleCnt="1" custScaleY="115885" custLinFactNeighborY="-7066">
        <dgm:presLayoutVars>
          <dgm:bulletEnabled val="1"/>
        </dgm:presLayoutVars>
      </dgm:prSet>
      <dgm:spPr/>
    </dgm:pt>
  </dgm:ptLst>
  <dgm:cxnLst>
    <dgm:cxn modelId="{81667A0B-E3FA-42D7-AC49-B10078B11D9B}" type="presOf" srcId="{6A874E78-4386-4A91-A882-782AD52112F6}" destId="{17F224EC-808A-4A8F-B7DC-2E5B9557C321}" srcOrd="0" destOrd="7" presId="urn:microsoft.com/office/officeart/2005/8/layout/default"/>
    <dgm:cxn modelId="{6C6CC20F-B28E-4E07-BB03-D6E4E95589DB}" type="presOf" srcId="{13B849B3-EE92-4F22-8F7E-142A51942BD8}" destId="{17F224EC-808A-4A8F-B7DC-2E5B9557C321}" srcOrd="0" destOrd="0" presId="urn:microsoft.com/office/officeart/2005/8/layout/default"/>
    <dgm:cxn modelId="{0E38C714-D4F9-4C9F-B165-510556735814}" type="presOf" srcId="{9E53E102-C24D-4730-9FE1-DF04E3DDA99D}" destId="{17F224EC-808A-4A8F-B7DC-2E5B9557C321}" srcOrd="0" destOrd="1" presId="urn:microsoft.com/office/officeart/2005/8/layout/default"/>
    <dgm:cxn modelId="{570B3B29-6891-47FC-B012-E3DE38864B49}" srcId="{13B849B3-EE92-4F22-8F7E-142A51942BD8}" destId="{67C30939-F6E2-4A3A-BE59-AFFF16344262}" srcOrd="1" destOrd="0" parTransId="{AF4C6E23-815A-4124-AEEA-4A3333C0CBC1}" sibTransId="{BCFB4753-173F-4F42-BBE6-B033CCBC43EF}"/>
    <dgm:cxn modelId="{C1F6A729-E254-4BAB-AD34-29C2D2630A90}" srcId="{13B849B3-EE92-4F22-8F7E-142A51942BD8}" destId="{58276445-7D54-4487-929B-7058851EA45A}" srcOrd="2" destOrd="0" parTransId="{667D72DC-1F0A-4FDA-AAFE-0C3B1CC86D64}" sibTransId="{9585D973-AB85-4A16-BF6F-BAD798D57E3E}"/>
    <dgm:cxn modelId="{51AD3F31-28B9-4E45-8F65-F86B355A2421}" type="presOf" srcId="{60F4A8AA-B28C-4F95-9A50-C4C44563BEC4}" destId="{17F224EC-808A-4A8F-B7DC-2E5B9557C321}" srcOrd="0" destOrd="8" presId="urn:microsoft.com/office/officeart/2005/8/layout/default"/>
    <dgm:cxn modelId="{38470A3F-178B-4887-B10A-5259AFAC8926}" srcId="{13B849B3-EE92-4F22-8F7E-142A51942BD8}" destId="{6A874E78-4386-4A91-A882-782AD52112F6}" srcOrd="4" destOrd="0" parTransId="{8CEC18CE-0EFB-42FB-B9C8-585BEED1ED80}" sibTransId="{5CE466C0-2D2F-4C6D-9630-70AC620F1FF4}"/>
    <dgm:cxn modelId="{D4524B5E-0E17-47F4-B223-0C261C5A3DE4}" type="presOf" srcId="{0AD9B432-AA33-42A7-A388-5401F59636B1}" destId="{17F224EC-808A-4A8F-B7DC-2E5B9557C321}" srcOrd="0" destOrd="9" presId="urn:microsoft.com/office/officeart/2005/8/layout/default"/>
    <dgm:cxn modelId="{82622748-613D-40A6-9C01-63FA65109C53}" type="presOf" srcId="{58276445-7D54-4487-929B-7058851EA45A}" destId="{17F224EC-808A-4A8F-B7DC-2E5B9557C321}" srcOrd="0" destOrd="3" presId="urn:microsoft.com/office/officeart/2005/8/layout/default"/>
    <dgm:cxn modelId="{7B9B4669-E076-4337-B5D0-C71DCFF4CF0E}" srcId="{13B849B3-EE92-4F22-8F7E-142A51942BD8}" destId="{E6CD8471-C523-465D-B8AF-0E00CE2C882E}" srcOrd="3" destOrd="0" parTransId="{A32C885C-C9B6-4430-ABE2-873A99D92758}" sibTransId="{0A6AC450-0F96-4E88-A5DF-D435AC8D1D3C}"/>
    <dgm:cxn modelId="{222CB54C-486C-405B-B236-67EAD2E76546}" srcId="{E6CD8471-C523-465D-B8AF-0E00CE2C882E}" destId="{D76E088F-775F-4365-B89F-6ABA34E8819A}" srcOrd="1" destOrd="0" parTransId="{B581049B-C247-48AB-BDE1-5A89F76363D5}" sibTransId="{90D1356B-FC80-4CD4-BCAA-3A10B8767324}"/>
    <dgm:cxn modelId="{E541504D-72C4-47D2-B2EF-E382F911238C}" srcId="{13B849B3-EE92-4F22-8F7E-142A51942BD8}" destId="{8CD139A6-FEED-4C94-8176-4DD524F028BE}" srcOrd="7" destOrd="0" parTransId="{24461201-9E6E-4496-8B34-1E8872FDC963}" sibTransId="{C5E82110-5112-4E1D-80DE-F953E2A6DB59}"/>
    <dgm:cxn modelId="{E55ADE70-1AF5-4AB1-8466-6CBF10D05183}" srcId="{13B849B3-EE92-4F22-8F7E-142A51942BD8}" destId="{9E53E102-C24D-4730-9FE1-DF04E3DDA99D}" srcOrd="0" destOrd="0" parTransId="{D806C898-D447-4D99-9007-D012324DE4A9}" sibTransId="{70653D59-093C-4996-9D35-F5ED68D99A1C}"/>
    <dgm:cxn modelId="{F1149256-4846-48E4-9448-7313A86590DD}" type="presOf" srcId="{C8330427-0822-4E52-B101-8F71B7704093}" destId="{17F224EC-808A-4A8F-B7DC-2E5B9557C321}" srcOrd="0" destOrd="11" presId="urn:microsoft.com/office/officeart/2005/8/layout/default"/>
    <dgm:cxn modelId="{79EA8F77-3399-4AB5-AC6A-D57012E3AD5D}" type="presOf" srcId="{67C30939-F6E2-4A3A-BE59-AFFF16344262}" destId="{17F224EC-808A-4A8F-B7DC-2E5B9557C321}" srcOrd="0" destOrd="2" presId="urn:microsoft.com/office/officeart/2005/8/layout/default"/>
    <dgm:cxn modelId="{2431257B-6215-409A-A5EA-776FCF225ED4}" srcId="{462F5009-0BF7-4DC7-8761-648C3A31CE0C}" destId="{13B849B3-EE92-4F22-8F7E-142A51942BD8}" srcOrd="0" destOrd="0" parTransId="{A403FB1D-0A94-496E-995F-4AAC8EFE8D61}" sibTransId="{6BFC6230-1E06-4372-97E4-3FE1629361ED}"/>
    <dgm:cxn modelId="{E0659784-6C8B-4814-9815-9C6014EFEA10}" type="presOf" srcId="{D76E088F-775F-4365-B89F-6ABA34E8819A}" destId="{17F224EC-808A-4A8F-B7DC-2E5B9557C321}" srcOrd="0" destOrd="6" presId="urn:microsoft.com/office/officeart/2005/8/layout/default"/>
    <dgm:cxn modelId="{411B6891-2487-4BE7-9FF4-5B9A81E9AB73}" srcId="{13B849B3-EE92-4F22-8F7E-142A51942BD8}" destId="{60F4A8AA-B28C-4F95-9A50-C4C44563BEC4}" srcOrd="5" destOrd="0" parTransId="{48A5A9E0-771A-4E54-98B3-CA4F580222C2}" sibTransId="{6C7576C8-A3A9-4F99-A58D-3A877F411FF2}"/>
    <dgm:cxn modelId="{5B09C4A2-22E3-4E38-837F-9244D97B88BF}" type="presOf" srcId="{E6CD8471-C523-465D-B8AF-0E00CE2C882E}" destId="{17F224EC-808A-4A8F-B7DC-2E5B9557C321}" srcOrd="0" destOrd="4" presId="urn:microsoft.com/office/officeart/2005/8/layout/default"/>
    <dgm:cxn modelId="{6973F5A6-6242-4889-8437-FA4C75A69F63}" type="presOf" srcId="{8CD139A6-FEED-4C94-8176-4DD524F028BE}" destId="{17F224EC-808A-4A8F-B7DC-2E5B9557C321}" srcOrd="0" destOrd="10" presId="urn:microsoft.com/office/officeart/2005/8/layout/default"/>
    <dgm:cxn modelId="{59A135B3-6556-4193-BBFA-05375437B550}" srcId="{13B849B3-EE92-4F22-8F7E-142A51942BD8}" destId="{0AD9B432-AA33-42A7-A388-5401F59636B1}" srcOrd="6" destOrd="0" parTransId="{B1056687-E461-4415-97C4-B2C24EDD4996}" sibTransId="{B107DA7E-D8A7-4ECB-845F-EA73F7F29266}"/>
    <dgm:cxn modelId="{C6A483B8-C8A1-4F81-B127-BCA5EFA8B70B}" type="presOf" srcId="{462F5009-0BF7-4DC7-8761-648C3A31CE0C}" destId="{341FFF4B-AFD9-4B69-9A5C-89DD38ED72EA}" srcOrd="0" destOrd="0" presId="urn:microsoft.com/office/officeart/2005/8/layout/default"/>
    <dgm:cxn modelId="{483556EF-0367-48A3-9759-03BF2FFD39EF}" type="presOf" srcId="{237BEF69-08C5-4DD3-8C5F-BE5D92DD74A1}" destId="{17F224EC-808A-4A8F-B7DC-2E5B9557C321}" srcOrd="0" destOrd="5" presId="urn:microsoft.com/office/officeart/2005/8/layout/default"/>
    <dgm:cxn modelId="{386085F2-9FBD-4522-949E-142CE8E8A297}" srcId="{13B849B3-EE92-4F22-8F7E-142A51942BD8}" destId="{C8330427-0822-4E52-B101-8F71B7704093}" srcOrd="8" destOrd="0" parTransId="{50838DAC-9624-48C2-A863-AB02E02EDFB2}" sibTransId="{3C3F3C89-C0AA-4665-A4CF-A6FE61D29742}"/>
    <dgm:cxn modelId="{0B9428F9-4CD0-4D37-B2A3-FAD57C4B3493}" srcId="{E6CD8471-C523-465D-B8AF-0E00CE2C882E}" destId="{237BEF69-08C5-4DD3-8C5F-BE5D92DD74A1}" srcOrd="0" destOrd="0" parTransId="{75C51C37-514C-45CF-9BA3-71D9F7E7C10D}" sibTransId="{004AABD7-358D-478E-9754-5631E020CFAB}"/>
    <dgm:cxn modelId="{14DFBC19-D3A1-4154-B6C1-2C201F856D38}" type="presParOf" srcId="{341FFF4B-AFD9-4B69-9A5C-89DD38ED72EA}" destId="{17F224EC-808A-4A8F-B7DC-2E5B9557C321}" srcOrd="0"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224EC-808A-4A8F-B7DC-2E5B9557C321}">
      <dsp:nvSpPr>
        <dsp:cNvPr id="0" name=""/>
        <dsp:cNvSpPr/>
      </dsp:nvSpPr>
      <dsp:spPr>
        <a:xfrm>
          <a:off x="0" y="0"/>
          <a:ext cx="8229600" cy="5722123"/>
        </a:xfrm>
        <a:prstGeom prst="rect">
          <a:avLst/>
        </a:prstGeom>
        <a:no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244600">
            <a:lnSpc>
              <a:spcPct val="100000"/>
            </a:lnSpc>
            <a:spcBef>
              <a:spcPct val="0"/>
            </a:spcBef>
            <a:spcAft>
              <a:spcPts val="600"/>
            </a:spcAft>
            <a:buNone/>
          </a:pPr>
          <a:r>
            <a:rPr lang="en-US" sz="2400" b="1" u="sng" kern="1200" dirty="0">
              <a:solidFill>
                <a:schemeClr val="tx1"/>
              </a:solidFill>
              <a:latin typeface="Calibri" panose="020F0502020204030204" pitchFamily="34" charset="0"/>
              <a:cs typeface="Calibri" panose="020F0502020204030204" pitchFamily="34" charset="0"/>
            </a:rPr>
            <a:t>Initiatives</a:t>
          </a:r>
          <a:endParaRPr lang="en-US" sz="3200" b="1" u="sng" kern="1200" dirty="0">
            <a:solidFill>
              <a:schemeClr val="tx1"/>
            </a:solidFill>
            <a:latin typeface="Calibri" panose="020F0502020204030204" pitchFamily="34" charset="0"/>
            <a:cs typeface="Calibri" panose="020F0502020204030204" pitchFamily="34" charset="0"/>
          </a:endParaRP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solidFill>
                <a:schemeClr val="tx1"/>
              </a:solidFill>
              <a:latin typeface="Calibri" panose="020F0502020204030204" pitchFamily="34" charset="0"/>
              <a:cs typeface="Calibri" panose="020F0502020204030204" pitchFamily="34" charset="0"/>
            </a:rPr>
            <a:t>Racquet Sports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solidFill>
                <a:schemeClr val="tx1"/>
              </a:solidFill>
              <a:latin typeface="Calibri" panose="020F0502020204030204" pitchFamily="34" charset="0"/>
              <a:cs typeface="Calibri" panose="020F0502020204030204" pitchFamily="34" charset="0"/>
            </a:rPr>
            <a:t>Frisbee Golf</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solidFill>
                <a:schemeClr val="tx1"/>
              </a:solidFill>
              <a:latin typeface="Calibri" panose="020F0502020204030204" pitchFamily="34" charset="0"/>
              <a:cs typeface="Calibri" panose="020F0502020204030204" pitchFamily="34" charset="0"/>
            </a:rPr>
            <a:t>Floating Planters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solidFill>
                <a:schemeClr val="tx1"/>
              </a:solidFill>
              <a:latin typeface="Calibri" panose="020F0502020204030204" pitchFamily="34" charset="0"/>
              <a:cs typeface="Calibri" panose="020F0502020204030204" pitchFamily="34" charset="0"/>
            </a:rPr>
            <a:t>Drainage</a:t>
          </a:r>
        </a:p>
        <a:p>
          <a:pPr marL="687388" marR="0" lvl="0" indent="-225425" algn="l" defTabSz="97790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US" sz="2000" kern="1200" dirty="0">
              <a:solidFill>
                <a:schemeClr val="tx1"/>
              </a:solidFill>
              <a:latin typeface="Calibri" panose="020F0502020204030204" pitchFamily="34" charset="0"/>
              <a:cs typeface="Calibri" panose="020F0502020204030204" pitchFamily="34" charset="0"/>
            </a:rPr>
            <a:t>Bainbridge Park</a:t>
          </a:r>
        </a:p>
        <a:p>
          <a:pPr marL="687388" marR="0" lvl="0" indent="-225425" algn="l" defTabSz="97790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US" sz="2000" kern="1200" dirty="0">
              <a:solidFill>
                <a:schemeClr val="tx1"/>
              </a:solidFill>
              <a:latin typeface="Calibri" panose="020F0502020204030204" pitchFamily="34" charset="0"/>
              <a:cs typeface="Calibri" panose="020F0502020204030204" pitchFamily="34" charset="0"/>
            </a:rPr>
            <a:t>CIPP</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solidFill>
                <a:schemeClr val="tx1"/>
              </a:solidFill>
              <a:latin typeface="Calibri" panose="020F0502020204030204" pitchFamily="34" charset="0"/>
              <a:cs typeface="Calibri" panose="020F0502020204030204" pitchFamily="34" charset="0"/>
            </a:rPr>
            <a:t>Swim &amp; Racquet</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solidFill>
                <a:schemeClr val="tx1"/>
              </a:solidFill>
              <a:latin typeface="Calibri" panose="020F0502020204030204" pitchFamily="34" charset="0"/>
              <a:cs typeface="Calibri" panose="020F0502020204030204" pitchFamily="34" charset="0"/>
            </a:rPr>
            <a:t>T-Docks</a:t>
          </a:r>
        </a:p>
        <a:p>
          <a:pPr marL="400050" marR="0" lvl="0" indent="-231775" algn="l" defTabSz="9779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solidFill>
                <a:schemeClr val="tx1"/>
              </a:solidFill>
              <a:latin typeface="Calibri" panose="020F0502020204030204" pitchFamily="34" charset="0"/>
              <a:cs typeface="Calibri" panose="020F0502020204030204" pitchFamily="34" charset="0"/>
            </a:rPr>
            <a:t>Mailboxes</a:t>
          </a:r>
        </a:p>
        <a:p>
          <a:pPr marL="400050" lvl="0" indent="-225425" algn="l" defTabSz="977900">
            <a:lnSpc>
              <a:spcPct val="100000"/>
            </a:lnSpc>
            <a:spcBef>
              <a:spcPct val="0"/>
            </a:spcBef>
            <a:spcAft>
              <a:spcPts val="0"/>
            </a:spcAft>
            <a:buFont typeface="Arial" panose="020B0604020202020204" pitchFamily="34" charset="0"/>
            <a:buChar char="•"/>
          </a:pPr>
          <a:r>
            <a:rPr lang="en-US" sz="2000" kern="1200" dirty="0">
              <a:solidFill>
                <a:schemeClr val="tx1"/>
              </a:solidFill>
              <a:latin typeface="Calibri" panose="020F0502020204030204" pitchFamily="34" charset="0"/>
              <a:cs typeface="Calibri" panose="020F0502020204030204" pitchFamily="34" charset="0"/>
            </a:rPr>
            <a:t>Metrics</a:t>
          </a:r>
        </a:p>
        <a:p>
          <a:pPr marL="400050" marR="0" lvl="0" indent="-231775" algn="l" defTabSz="977900" eaLnBrk="1" fontAlgn="auto" latinLnBrk="0" hangingPunct="1">
            <a:lnSpc>
              <a:spcPct val="90000"/>
            </a:lnSpc>
            <a:spcBef>
              <a:spcPct val="0"/>
            </a:spcBef>
            <a:spcAft>
              <a:spcPts val="1800"/>
            </a:spcAft>
            <a:buClrTx/>
            <a:buSzTx/>
            <a:buFont typeface="Arial" panose="020B0604020202020204" pitchFamily="34" charset="0"/>
            <a:buNone/>
            <a:tabLst/>
            <a:defRPr/>
          </a:pPr>
          <a:endParaRPr lang="en-US" sz="1800" kern="1200" dirty="0">
            <a:solidFill>
              <a:schemeClr val="tx1"/>
            </a:solidFill>
            <a:latin typeface="Calibri" panose="020F0502020204030204" pitchFamily="34" charset="0"/>
            <a:cs typeface="Calibri" panose="020F0502020204030204" pitchFamily="34" charset="0"/>
          </a:endParaRPr>
        </a:p>
        <a:p>
          <a:pPr marL="400050" lvl="1" indent="-231775" algn="l" defTabSz="977900">
            <a:lnSpc>
              <a:spcPct val="90000"/>
            </a:lnSpc>
            <a:spcBef>
              <a:spcPct val="0"/>
            </a:spcBef>
            <a:spcAft>
              <a:spcPts val="1800"/>
            </a:spcAft>
            <a:buFont typeface="Arial" panose="020B0604020202020204" pitchFamily="34" charset="0"/>
            <a:buChar char="•"/>
          </a:pPr>
          <a:endParaRPr lang="en-US" sz="2000" kern="1200" dirty="0">
            <a:solidFill>
              <a:schemeClr val="tx1"/>
            </a:solidFill>
            <a:latin typeface="Calibri" panose="020F0502020204030204" pitchFamily="34" charset="0"/>
            <a:cs typeface="Calibri" panose="020F0502020204030204" pitchFamily="34" charset="0"/>
          </a:endParaRPr>
        </a:p>
      </dsp:txBody>
      <dsp:txXfrm>
        <a:off x="0" y="0"/>
        <a:ext cx="8229600" cy="572212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17" tIns="46559" rIns="93117" bIns="46559" rtlCol="0"/>
          <a:lstStyle>
            <a:lvl1pPr algn="l">
              <a:defRPr sz="1200"/>
            </a:lvl1pPr>
          </a:lstStyle>
          <a:p>
            <a:endParaRPr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17" tIns="46559" rIns="93117" bIns="46559" rtlCol="0"/>
          <a:lstStyle>
            <a:lvl1pPr algn="r">
              <a:defRPr sz="1200"/>
            </a:lvl1pPr>
          </a:lstStyle>
          <a:p>
            <a:fld id="{20EA5F0D-C1DC-412F-A146-DDB3A74B588F}" type="datetimeFigureOut">
              <a:rPr lang="en-US"/>
              <a:t>5/25/2022</a:t>
            </a:fld>
            <a:endParaRPr dirty="0"/>
          </a:p>
        </p:txBody>
      </p:sp>
      <p:sp>
        <p:nvSpPr>
          <p:cNvPr id="4" name="Footer Placeholder 3"/>
          <p:cNvSpPr>
            <a:spLocks noGrp="1"/>
          </p:cNvSpPr>
          <p:nvPr>
            <p:ph type="ftr" sz="quarter" idx="2"/>
          </p:nvPr>
        </p:nvSpPr>
        <p:spPr>
          <a:xfrm>
            <a:off x="0" y="8829973"/>
            <a:ext cx="3037840" cy="466433"/>
          </a:xfrm>
          <a:prstGeom prst="rect">
            <a:avLst/>
          </a:prstGeom>
        </p:spPr>
        <p:txBody>
          <a:bodyPr vert="horz" lIns="93117" tIns="46559" rIns="93117" bIns="46559" rtlCol="0" anchor="b"/>
          <a:lstStyle>
            <a:lvl1pPr algn="l">
              <a:defRPr sz="1200"/>
            </a:lvl1pPr>
          </a:lstStyle>
          <a:p>
            <a:endParaRPr dirty="0"/>
          </a:p>
        </p:txBody>
      </p:sp>
      <p:sp>
        <p:nvSpPr>
          <p:cNvPr id="5" name="Slide Number Placeholder 4"/>
          <p:cNvSpPr>
            <a:spLocks noGrp="1"/>
          </p:cNvSpPr>
          <p:nvPr>
            <p:ph type="sldNum" sz="quarter" idx="3"/>
          </p:nvPr>
        </p:nvSpPr>
        <p:spPr>
          <a:xfrm>
            <a:off x="3970938" y="8829973"/>
            <a:ext cx="3037840" cy="466433"/>
          </a:xfrm>
          <a:prstGeom prst="rect">
            <a:avLst/>
          </a:prstGeom>
        </p:spPr>
        <p:txBody>
          <a:bodyPr vert="horz" lIns="93117" tIns="46559" rIns="93117" bIns="46559" rtlCol="0" anchor="b"/>
          <a:lstStyle>
            <a:lvl1pPr algn="r">
              <a:defRPr sz="1200"/>
            </a:lvl1pPr>
          </a:lstStyle>
          <a:p>
            <a:fld id="{7BAE14B8-3CC9-472D-9BC5-A84D80684DE2}" type="slidenum">
              <a:rPr/>
              <a:t>‹#›</a:t>
            </a:fld>
            <a:endParaRPr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17" tIns="46559" rIns="93117" bIns="46559" rtlCol="0"/>
          <a:lstStyle>
            <a:lvl1pPr algn="l">
              <a:defRPr sz="1200"/>
            </a:lvl1pPr>
          </a:lstStyle>
          <a:p>
            <a:endParaRPr dirty="0"/>
          </a:p>
        </p:txBody>
      </p:sp>
      <p:sp>
        <p:nvSpPr>
          <p:cNvPr id="3" name="Date Placeholder 2"/>
          <p:cNvSpPr>
            <a:spLocks noGrp="1"/>
          </p:cNvSpPr>
          <p:nvPr>
            <p:ph type="dt" idx="1"/>
          </p:nvPr>
        </p:nvSpPr>
        <p:spPr>
          <a:xfrm>
            <a:off x="3970938" y="0"/>
            <a:ext cx="3037840" cy="466434"/>
          </a:xfrm>
          <a:prstGeom prst="rect">
            <a:avLst/>
          </a:prstGeom>
        </p:spPr>
        <p:txBody>
          <a:bodyPr vert="horz" lIns="93117" tIns="46559" rIns="93117" bIns="46559" rtlCol="0"/>
          <a:lstStyle>
            <a:lvl1pPr algn="r">
              <a:defRPr sz="1200"/>
            </a:lvl1pPr>
          </a:lstStyle>
          <a:p>
            <a:fld id="{A8CDE508-72C8-4AB5-AA9C-1584D31690E0}" type="datetimeFigureOut">
              <a:rPr lang="en-US"/>
              <a:t>5/25/2022</a:t>
            </a:fld>
            <a:endParaRPr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17" tIns="46559" rIns="93117" bIns="46559" rtlCol="0" anchor="ctr"/>
          <a:lstStyle/>
          <a:p>
            <a:endParaRPr dirty="0"/>
          </a:p>
        </p:txBody>
      </p:sp>
      <p:sp>
        <p:nvSpPr>
          <p:cNvPr id="5" name="Notes Placeholder 4"/>
          <p:cNvSpPr>
            <a:spLocks noGrp="1"/>
          </p:cNvSpPr>
          <p:nvPr>
            <p:ph type="body" sz="quarter" idx="3"/>
          </p:nvPr>
        </p:nvSpPr>
        <p:spPr>
          <a:xfrm>
            <a:off x="701040" y="4473893"/>
            <a:ext cx="5608320" cy="3137535"/>
          </a:xfrm>
          <a:prstGeom prst="rect">
            <a:avLst/>
          </a:prstGeom>
        </p:spPr>
        <p:txBody>
          <a:bodyPr vert="horz" lIns="93117" tIns="46559" rIns="93117" bIns="4655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73"/>
            <a:ext cx="3037840" cy="466433"/>
          </a:xfrm>
          <a:prstGeom prst="rect">
            <a:avLst/>
          </a:prstGeom>
        </p:spPr>
        <p:txBody>
          <a:bodyPr vert="horz" lIns="93117" tIns="46559" rIns="93117" bIns="46559" rtlCol="0" anchor="b"/>
          <a:lstStyle>
            <a:lvl1pPr algn="l">
              <a:defRPr sz="1200"/>
            </a:lvl1pPr>
          </a:lstStyle>
          <a:p>
            <a:endParaRPr dirty="0"/>
          </a:p>
        </p:txBody>
      </p:sp>
      <p:sp>
        <p:nvSpPr>
          <p:cNvPr id="7" name="Slide Number Placeholder 6"/>
          <p:cNvSpPr>
            <a:spLocks noGrp="1"/>
          </p:cNvSpPr>
          <p:nvPr>
            <p:ph type="sldNum" sz="quarter" idx="5"/>
          </p:nvPr>
        </p:nvSpPr>
        <p:spPr>
          <a:xfrm>
            <a:off x="3970938" y="8829973"/>
            <a:ext cx="3037840" cy="466433"/>
          </a:xfrm>
          <a:prstGeom prst="rect">
            <a:avLst/>
          </a:prstGeom>
        </p:spPr>
        <p:txBody>
          <a:bodyPr vert="horz" lIns="93117" tIns="46559" rIns="93117" bIns="46559" rtlCol="0" anchor="b"/>
          <a:lstStyle>
            <a:lvl1pPr algn="r">
              <a:defRPr sz="1200"/>
            </a:lvl1pPr>
          </a:lstStyle>
          <a:p>
            <a:fld id="{7FB667E1-E601-4AAF-B95C-B25720D70A60}" type="slidenum">
              <a:rPr/>
              <a:t>‹#›</a:t>
            </a:fld>
            <a:endParaRPr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23903"/>
          <a:stretch/>
        </p:blipFill>
        <p:spPr bwMode="gray">
          <a:xfrm>
            <a:off x="4568646" y="3429000"/>
            <a:ext cx="4575354" cy="3429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5989837"/>
            <a:ext cx="2676912" cy="368363"/>
          </a:xfrm>
          <a:prstGeom prst="rect">
            <a:avLst/>
          </a:prstGeom>
        </p:spPr>
      </p:pic>
      <p:sp>
        <p:nvSpPr>
          <p:cNvPr id="15"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dirty="0"/>
              <a:t>Click icon to add picture</a:t>
            </a:r>
          </a:p>
        </p:txBody>
      </p:sp>
      <p:sp>
        <p:nvSpPr>
          <p:cNvPr id="16"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7"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10"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Tree>
    <p:extLst>
      <p:ext uri="{BB962C8B-B14F-4D97-AF65-F5344CB8AC3E}">
        <p14:creationId xmlns:p14="http://schemas.microsoft.com/office/powerpoint/2010/main" val="255760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8009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7934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8357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Two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015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1" name="Straight Connector 10"/>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49033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Comparis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12"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980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Four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43400" cy="2600865"/>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59080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733800"/>
            <a:ext cx="4343400" cy="2743200"/>
          </a:xfrm>
        </p:spPr>
        <p:txBody>
          <a:bodyPr/>
          <a:lstStyle>
            <a:lvl1pPr>
              <a:defRPr sz="1400"/>
            </a:lvl1pPr>
            <a:lvl2pPr>
              <a:buClr>
                <a:schemeClr val="accent5"/>
              </a:buCl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733800"/>
            <a:ext cx="4267200" cy="27432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13"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4" name="Straight Connector 1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58416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Title Only">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8"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9" name="Straight Connector 8"/>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75102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Custom Blank">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7"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1410354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04800" y="990600"/>
            <a:ext cx="4114800" cy="5486400"/>
          </a:xfrm>
        </p:spPr>
        <p:txBody>
          <a:bodyPr/>
          <a:lstStyle>
            <a:lvl1pPr marL="0" indent="0">
              <a:buNone/>
              <a:defRPr sz="1200">
                <a:latin typeface="Arial Narrow" panose="020B0606020202030204" pitchFamily="34" charset="0"/>
              </a:defRPr>
            </a:lvl1pPr>
            <a:lvl2pPr marL="153988" indent="-153988">
              <a:defRPr sz="1200">
                <a:latin typeface="Arial Narrow" panose="020B0606020202030204" pitchFamily="34" charset="0"/>
              </a:defRPr>
            </a:lvl2pPr>
            <a:lvl3pPr marL="325438" indent="-171450">
              <a:defRPr sz="1200">
                <a:latin typeface="Arial Narrow" panose="020B0606020202030204" pitchFamily="34" charset="0"/>
              </a:defRPr>
            </a:lvl3pPr>
            <a:lvl4pPr marL="461963" indent="-153988">
              <a:defRPr sz="1200">
                <a:latin typeface="Arial Narrow" panose="020B0606020202030204" pitchFamily="34" charset="0"/>
              </a:defRPr>
            </a:lvl4pPr>
            <a:lvl5pPr marL="581025" indent="-119063">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1"/>
          </p:nvPr>
        </p:nvSpPr>
        <p:spPr>
          <a:xfrm>
            <a:off x="4724400" y="990600"/>
            <a:ext cx="4114800" cy="4495800"/>
          </a:xfrm>
        </p:spPr>
        <p:txBody>
          <a:bodyPr/>
          <a:lstStyle>
            <a:lvl1pPr marL="0" indent="0">
              <a:buNone/>
              <a:defRPr sz="1200">
                <a:latin typeface="Arial Narrow" panose="020B0606020202030204" pitchFamily="34" charset="0"/>
              </a:defRPr>
            </a:lvl1pPr>
            <a:lvl2pPr marL="161925" indent="-161925">
              <a:defRPr sz="1200">
                <a:latin typeface="Arial Narrow" panose="020B0606020202030204" pitchFamily="34" charset="0"/>
              </a:defRPr>
            </a:lvl2pPr>
            <a:lvl3pPr marL="307975" indent="-146050">
              <a:defRPr sz="1200">
                <a:latin typeface="Arial Narrow" panose="020B0606020202030204" pitchFamily="34" charset="0"/>
              </a:defRPr>
            </a:lvl3pPr>
            <a:lvl4pPr marL="427038" indent="-136525">
              <a:defRPr sz="1200">
                <a:latin typeface="Arial Narrow" panose="020B0606020202030204" pitchFamily="34" charset="0"/>
              </a:defRPr>
            </a:lvl4pPr>
            <a:lvl5pPr marL="530225" indent="-103188">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2"/>
          </p:nvPr>
        </p:nvSpPr>
        <p:spPr>
          <a:xfrm>
            <a:off x="4724400" y="5562600"/>
            <a:ext cx="4114800" cy="914400"/>
          </a:xfrm>
        </p:spPr>
        <p:txBody>
          <a:bodyPr/>
          <a:lstStyle>
            <a:lvl1pPr marL="0" indent="0">
              <a:buNone/>
              <a:defRPr sz="1000">
                <a:solidFill>
                  <a:schemeClr val="accent4"/>
                </a:solidFill>
                <a:latin typeface="Arial Narrow" panose="020B0606020202030204" pitchFamily="34" charset="0"/>
              </a:defRPr>
            </a:lvl1pPr>
            <a:lvl2pPr marL="211138" indent="0">
              <a:buNone/>
              <a:defRPr sz="1000">
                <a:solidFill>
                  <a:schemeClr val="accent4"/>
                </a:solidFill>
                <a:latin typeface="Arial Narrow" panose="020B0606020202030204" pitchFamily="34" charset="0"/>
              </a:defRPr>
            </a:lvl2pPr>
            <a:lvl3pPr marL="396875" indent="0">
              <a:buNone/>
              <a:defRPr sz="1000">
                <a:solidFill>
                  <a:schemeClr val="accent4"/>
                </a:solidFill>
                <a:latin typeface="Arial Narrow" panose="020B0606020202030204" pitchFamily="34" charset="0"/>
              </a:defRPr>
            </a:lvl3pPr>
            <a:lvl4pPr marL="595313" indent="0">
              <a:buNone/>
              <a:defRPr sz="1000">
                <a:solidFill>
                  <a:schemeClr val="accent4"/>
                </a:solidFill>
                <a:latin typeface="Arial Narrow" panose="020B0606020202030204" pitchFamily="34" charset="0"/>
              </a:defRPr>
            </a:lvl4pPr>
            <a:lvl5pPr marL="793750" indent="0">
              <a:buNone/>
              <a:defRPr sz="1000">
                <a:solidFill>
                  <a:schemeClr val="accent4"/>
                </a:solidFill>
                <a:latin typeface="Arial Narrow" panose="020B0606020202030204" pitchFamily="34" charset="0"/>
              </a:defRPr>
            </a:lvl5pPr>
          </a:lstStyle>
          <a:p>
            <a:pPr lvl="0"/>
            <a:r>
              <a:rPr lang="en-US"/>
              <a:t>Edit Master text styles</a:t>
            </a:r>
          </a:p>
        </p:txBody>
      </p:sp>
      <p:cxnSp>
        <p:nvCxnSpPr>
          <p:cNvPr id="7" name="Straight Connector 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22461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272BD6-CB13-404C-BBAB-5920B3CC15CD}" type="datetime1">
              <a:rPr lang="en-US" smtClean="0"/>
              <a:t>5/25/2022</a:t>
            </a:fld>
            <a:endParaRPr lang="en-US" dirty="0"/>
          </a:p>
        </p:txBody>
      </p:sp>
      <p:sp>
        <p:nvSpPr>
          <p:cNvPr id="5" name="Footer Placeholder 4"/>
          <p:cNvSpPr>
            <a:spLocks noGrp="1"/>
          </p:cNvSpPr>
          <p:nvPr>
            <p:ph type="ftr" sz="quarter" idx="11"/>
          </p:nvPr>
        </p:nvSpPr>
        <p:spPr>
          <a:xfrm>
            <a:off x="2396319" y="329308"/>
            <a:ext cx="3086292" cy="309201"/>
          </a:xfrm>
        </p:spPr>
        <p:txBody>
          <a:bodyPr/>
          <a:lstStyle/>
          <a:p>
            <a:endParaRPr lang="en-US" dirty="0"/>
          </a:p>
        </p:txBody>
      </p:sp>
      <p:sp>
        <p:nvSpPr>
          <p:cNvPr id="6" name="Slide Number Placeholder 5"/>
          <p:cNvSpPr>
            <a:spLocks noGrp="1"/>
          </p:cNvSpPr>
          <p:nvPr>
            <p:ph type="sldNum" sz="quarter" idx="12"/>
          </p:nvPr>
        </p:nvSpPr>
        <p:spPr>
          <a:xfrm>
            <a:off x="1434703" y="798973"/>
            <a:ext cx="802005" cy="503578"/>
          </a:xfrm>
        </p:spPr>
        <p:txBody>
          <a:bodyPr/>
          <a:lstStyle/>
          <a:p>
            <a:fld id="{98B5F13F-7E1A-4580-A55C-09F2476A26E1}" type="slidenum">
              <a:rPr lang="en-US" smtClean="0"/>
              <a:t>‹#›</a:t>
            </a:fld>
            <a:endParaRPr lang="en-US" dirty="0"/>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3983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2752"/>
          <a:stretch/>
        </p:blipFill>
        <p:spPr bwMode="gray">
          <a:xfrm>
            <a:off x="4629551" y="3443954"/>
            <a:ext cx="4484537" cy="3414045"/>
          </a:xfrm>
          <a:prstGeom prst="rect">
            <a:avLst/>
          </a:prstGeom>
        </p:spPr>
      </p:pic>
      <p:sp>
        <p:nvSpPr>
          <p:cNvPr id="3"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dirty="0"/>
              <a:t>Click icon to add picture</a:t>
            </a:r>
          </a:p>
        </p:txBody>
      </p:sp>
      <p:sp>
        <p:nvSpPr>
          <p:cNvPr id="15"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6"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marR="0" indent="0" algn="l" defTabSz="914400" rtl="0" eaLnBrk="1" fontAlgn="base" latinLnBrk="0" hangingPunct="1">
              <a:lnSpc>
                <a:spcPct val="90000"/>
              </a:lnSpc>
              <a:spcBef>
                <a:spcPct val="65000"/>
              </a:spcBef>
              <a:spcAft>
                <a:spcPct val="0"/>
              </a:spcAft>
              <a:buClr>
                <a:schemeClr val="accent5"/>
              </a:buClr>
              <a:buSzTx/>
              <a:buFontTx/>
              <a:buNone/>
              <a:tabLst/>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5993827"/>
            <a:ext cx="2674334" cy="368127"/>
          </a:xfrm>
          <a:prstGeom prst="rect">
            <a:avLst/>
          </a:prstGeom>
        </p:spPr>
      </p:pic>
    </p:spTree>
    <p:extLst>
      <p:ext uri="{BB962C8B-B14F-4D97-AF65-F5344CB8AC3E}">
        <p14:creationId xmlns:p14="http://schemas.microsoft.com/office/powerpoint/2010/main" val="2605268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04C30-85AE-4A92-984D-60C6A1DBFA42}" type="datetime1">
              <a:rPr lang="en-US" smtClean="0"/>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9342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2D159-92A4-4119-87A8-8289266E0BBE}" type="datetime1">
              <a:rPr lang="en-US" smtClean="0"/>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084444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F74D32-E27B-4CF1-9451-12DE577B47D6}" type="datetime1">
              <a:rPr lang="en-US" smtClean="0"/>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94618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E8A779-EBE4-4697-A0A3-DA9E551BDAFC}" type="datetime1">
              <a:rPr lang="en-US" smtClean="0"/>
              <a:t>5/25/2022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3317096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A666EE-F406-4A69-AC6B-1272CEEE21CC}" type="datetime1">
              <a:rPr lang="en-US" smtClean="0"/>
              <a:t>5/25/2022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2037999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EFEFA-CBB5-452B-A6E0-F41E3EEAFFAB}" type="datetime1">
              <a:rPr lang="en-US" smtClean="0"/>
              <a:t>5/25/2022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415175253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012693F-7E9C-473F-B9BE-A99371B937BA}" type="datetime1">
              <a:rPr lang="en-US" smtClean="0"/>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4020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CE95A8D-EBA0-4BF6-AE99-54C9718622BD}" type="datetime1">
              <a:rPr lang="en-US" smtClean="0"/>
              <a:t>5/25/2022</a:t>
            </a:fld>
            <a:endParaRPr lang="en-US" dirty="0"/>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dirty="0"/>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96790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06F1-6C94-4B42-9107-EF88F69A149F}" type="datetime1">
              <a:rPr lang="en-US" smtClean="0"/>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spTree>
    <p:extLst>
      <p:ext uri="{BB962C8B-B14F-4D97-AF65-F5344CB8AC3E}">
        <p14:creationId xmlns:p14="http://schemas.microsoft.com/office/powerpoint/2010/main" val="1305711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D18A4-7AB3-4151-BAC9-99ED2866EE8D}" type="datetime1">
              <a:rPr lang="en-US" smtClean="0"/>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dirty="0"/>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3705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Alt_Title Slide">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829"/>
          <a:stretch/>
        </p:blipFill>
        <p:spPr bwMode="gray">
          <a:xfrm flipV="1">
            <a:off x="4539274" y="0"/>
            <a:ext cx="4604726" cy="4572592"/>
          </a:xfrm>
          <a:prstGeom prst="rect">
            <a:avLst/>
          </a:prstGeom>
        </p:spPr>
      </p:pic>
      <p:sp>
        <p:nvSpPr>
          <p:cNvPr id="15"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2019 by The Segal Group, Inc. All rights reserved. </a:t>
            </a:r>
          </a:p>
        </p:txBody>
      </p:sp>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622237"/>
            <a:ext cx="2676912" cy="368363"/>
          </a:xfrm>
          <a:prstGeom prst="rect">
            <a:avLst/>
          </a:prstGeom>
        </p:spPr>
      </p:pic>
      <p:sp>
        <p:nvSpPr>
          <p:cNvPr id="16" name="Text Placeholder 3"/>
          <p:cNvSpPr>
            <a:spLocks noGrp="1"/>
          </p:cNvSpPr>
          <p:nvPr>
            <p:ph type="body" sz="quarter" idx="11" hasCustomPrompt="1"/>
          </p:nvPr>
        </p:nvSpPr>
        <p:spPr>
          <a:xfrm>
            <a:off x="0" y="3733800"/>
            <a:ext cx="4253472" cy="378565"/>
          </a:xfrm>
          <a:solidFill>
            <a:schemeClr val="accent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01168" tIns="64008" rIns="201168" bIns="64008" numCol="1" anchor="ctr" anchorCtr="0" compatLnSpc="1">
            <a:prstTxWarp prst="textNoShape">
              <a:avLst/>
            </a:prstTxWarp>
            <a:spAutoFit/>
          </a:bodyPr>
          <a:lstStyle>
            <a:lvl1pPr marL="0" indent="0">
              <a:buNone/>
              <a:defRPr lang="en-US" sz="1800" b="1" dirty="0">
                <a:solidFill>
                  <a:schemeClr val="bg1"/>
                </a:solidFill>
              </a:defRPr>
            </a:lvl1pPr>
          </a:lstStyle>
          <a:p>
            <a:pPr lvl="0"/>
            <a:r>
              <a:rPr lang="en-US" dirty="0"/>
              <a:t>Click to edit DRAFT or Client Name</a:t>
            </a:r>
          </a:p>
        </p:txBody>
      </p:sp>
    </p:spTree>
    <p:extLst>
      <p:ext uri="{BB962C8B-B14F-4D97-AF65-F5344CB8AC3E}">
        <p14:creationId xmlns:p14="http://schemas.microsoft.com/office/powerpoint/2010/main" val="705254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dirty="0"/>
          </a:p>
        </p:txBody>
      </p:sp>
    </p:spTree>
    <p:extLst>
      <p:ext uri="{BB962C8B-B14F-4D97-AF65-F5344CB8AC3E}">
        <p14:creationId xmlns:p14="http://schemas.microsoft.com/office/powerpoint/2010/main" val="1516827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sp>
        <p:nvSpPr>
          <p:cNvPr id="7" name="Text Placeholder 6"/>
          <p:cNvSpPr>
            <a:spLocks noGrp="1"/>
          </p:cNvSpPr>
          <p:nvPr>
            <p:ph type="body" sz="quarter" idx="13"/>
          </p:nvPr>
        </p:nvSpPr>
        <p:spPr>
          <a:xfrm>
            <a:off x="115889" y="965201"/>
            <a:ext cx="3887787" cy="349251"/>
          </a:xfrm>
        </p:spPr>
        <p:txBody>
          <a:bodyPr/>
          <a:lstStyle/>
          <a:p>
            <a:pPr lvl="0"/>
            <a:r>
              <a:rPr lang="en-US" dirty="0"/>
              <a:t>Click to edit Master text styles</a:t>
            </a:r>
          </a:p>
        </p:txBody>
      </p:sp>
    </p:spTree>
    <p:extLst>
      <p:ext uri="{BB962C8B-B14F-4D97-AF65-F5344CB8AC3E}">
        <p14:creationId xmlns:p14="http://schemas.microsoft.com/office/powerpoint/2010/main" val="4098006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8B48FB-E956-2048-9E74-C69E7CAA26CC}" type="slidenum">
              <a:rPr lang="en-US" smtClean="0"/>
              <a:pPr/>
              <a:t>‹#›</a:t>
            </a:fld>
            <a:endParaRPr lang="en-US" dirty="0"/>
          </a:p>
        </p:txBody>
      </p:sp>
      <p:graphicFrame>
        <p:nvGraphicFramePr>
          <p:cNvPr id="5" name="Table 4"/>
          <p:cNvGraphicFramePr>
            <a:graphicFrameLocks noGrp="1"/>
          </p:cNvGraphicFramePr>
          <p:nvPr userDrawn="1">
            <p:extLst>
              <p:ext uri="{D42A27DB-BD31-4B8C-83A1-F6EECF244321}">
                <p14:modId xmlns:p14="http://schemas.microsoft.com/office/powerpoint/2010/main" val="1413022696"/>
              </p:ext>
            </p:extLst>
          </p:nvPr>
        </p:nvGraphicFramePr>
        <p:xfrm>
          <a:off x="204788" y="1403202"/>
          <a:ext cx="5953649" cy="2913167"/>
        </p:xfrm>
        <a:graphic>
          <a:graphicData uri="http://schemas.openxmlformats.org/drawingml/2006/table">
            <a:tbl>
              <a:tblPr firstRow="1" lastRow="1" bandRow="1">
                <a:tableStyleId>{1FECB4D8-DB02-4DC6-A0A2-4F2EBAE1DC90}</a:tableStyleId>
              </a:tblPr>
              <a:tblGrid>
                <a:gridCol w="4802370">
                  <a:extLst>
                    <a:ext uri="{9D8B030D-6E8A-4147-A177-3AD203B41FA5}">
                      <a16:colId xmlns:a16="http://schemas.microsoft.com/office/drawing/2014/main" val="20000"/>
                    </a:ext>
                  </a:extLst>
                </a:gridCol>
                <a:gridCol w="716414">
                  <a:extLst>
                    <a:ext uri="{9D8B030D-6E8A-4147-A177-3AD203B41FA5}">
                      <a16:colId xmlns:a16="http://schemas.microsoft.com/office/drawing/2014/main" val="20001"/>
                    </a:ext>
                  </a:extLst>
                </a:gridCol>
                <a:gridCol w="434865">
                  <a:extLst>
                    <a:ext uri="{9D8B030D-6E8A-4147-A177-3AD203B41FA5}">
                      <a16:colId xmlns:a16="http://schemas.microsoft.com/office/drawing/2014/main" val="20002"/>
                    </a:ext>
                  </a:extLst>
                </a:gridCol>
              </a:tblGrid>
              <a:tr h="416167">
                <a:tc>
                  <a:txBody>
                    <a:bodyPr/>
                    <a:lstStyle/>
                    <a:p>
                      <a:r>
                        <a:rPr lang="en-US" sz="1500" dirty="0">
                          <a:solidFill>
                            <a:schemeClr val="bg1"/>
                          </a:solidFill>
                          <a:latin typeface="Arial"/>
                          <a:cs typeface="Arial"/>
                        </a:rPr>
                        <a:t>Answer Choices</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a:solidFill>
                            <a:schemeClr val="bg1"/>
                          </a:solidFill>
                          <a:latin typeface="Arial"/>
                          <a:cs typeface="Arial"/>
                        </a:rPr>
                        <a:t>Responses</a:t>
                      </a: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16167">
                <a:tc>
                  <a:txBody>
                    <a:bodyPr/>
                    <a:lstStyle/>
                    <a:p>
                      <a:r>
                        <a:rPr lang="en-US" sz="1400" dirty="0">
                          <a:solidFill>
                            <a:schemeClr val="tx1"/>
                          </a:solidFill>
                          <a:latin typeface="Arial"/>
                          <a:cs typeface="Arial"/>
                        </a:rPr>
                        <a:t>Less than one year</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6167">
                <a:tc>
                  <a:txBody>
                    <a:bodyPr/>
                    <a:lstStyle/>
                    <a:p>
                      <a:r>
                        <a:rPr lang="en-US" sz="1400" dirty="0">
                          <a:solidFill>
                            <a:schemeClr val="tx1"/>
                          </a:solidFill>
                          <a:latin typeface="Arial"/>
                          <a:cs typeface="Arial"/>
                        </a:rPr>
                        <a:t>1 to 3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6167">
                <a:tc>
                  <a:txBody>
                    <a:bodyPr/>
                    <a:lstStyle/>
                    <a:p>
                      <a:r>
                        <a:rPr lang="en-US" sz="1400" dirty="0">
                          <a:solidFill>
                            <a:schemeClr val="tx1"/>
                          </a:solidFill>
                          <a:latin typeface="Arial"/>
                          <a:cs typeface="Arial"/>
                        </a:rPr>
                        <a:t>3 to 5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25.00%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25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167">
                <a:tc>
                  <a:txBody>
                    <a:bodyPr/>
                    <a:lstStyle/>
                    <a:p>
                      <a:r>
                        <a:rPr lang="en-US" sz="1400" dirty="0">
                          <a:solidFill>
                            <a:schemeClr val="tx1"/>
                          </a:solidFill>
                          <a:latin typeface="Arial"/>
                          <a:cs typeface="Arial"/>
                        </a:rPr>
                        <a:t>5 to 7 years</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15.00%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15</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167">
                <a:tc>
                  <a:txBody>
                    <a:bodyPr/>
                    <a:lstStyle/>
                    <a:p>
                      <a:r>
                        <a:rPr lang="en-US" sz="1400" dirty="0">
                          <a:solidFill>
                            <a:schemeClr val="tx1"/>
                          </a:solidFill>
                          <a:latin typeface="Arial"/>
                          <a:cs typeface="Arial"/>
                        </a:rPr>
                        <a:t>More than seven</a:t>
                      </a:r>
                      <a:r>
                        <a:rPr lang="en-US" sz="1400" baseline="0" dirty="0">
                          <a:solidFill>
                            <a:schemeClr val="tx1"/>
                          </a:solidFill>
                          <a:latin typeface="Arial"/>
                          <a:cs typeface="Arial"/>
                        </a:rPr>
                        <a:t> years</a:t>
                      </a:r>
                      <a:endParaRPr lang="en-US" sz="14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tx1"/>
                          </a:solidFill>
                          <a:latin typeface="Arial"/>
                          <a:cs typeface="Arial"/>
                        </a:rPr>
                        <a:t>40.00%</a:t>
                      </a: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400" dirty="0">
                          <a:solidFill>
                            <a:schemeClr val="tx1"/>
                          </a:solidFill>
                          <a:latin typeface="Arial"/>
                          <a:cs typeface="Arial"/>
                        </a:rPr>
                        <a:t>40</a:t>
                      </a: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6167">
                <a:tc>
                  <a:txBody>
                    <a:bodyPr/>
                    <a:lstStyle/>
                    <a:p>
                      <a:r>
                        <a:rPr lang="en-US" sz="1400" dirty="0">
                          <a:solidFill>
                            <a:srgbClr val="FFFFFF"/>
                          </a:solidFill>
                          <a:latin typeface="Arial"/>
                          <a:cs typeface="Arial"/>
                        </a:rPr>
                        <a:t>Total</a:t>
                      </a: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4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400" dirty="0">
                          <a:solidFill>
                            <a:srgbClr val="FFFFFF"/>
                          </a:solidFill>
                          <a:latin typeface="Arial"/>
                          <a:cs typeface="Arial"/>
                        </a:rPr>
                        <a:t>100</a:t>
                      </a: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extLst>
                  <a:ext uri="{0D108BD9-81ED-4DB2-BD59-A6C34878D82A}">
                    <a16:rowId xmlns:a16="http://schemas.microsoft.com/office/drawing/2014/main" val="10006"/>
                  </a:ext>
                </a:extLst>
              </a:tr>
            </a:tbl>
          </a:graphicData>
        </a:graphic>
      </p:graphicFrame>
      <p:sp>
        <p:nvSpPr>
          <p:cNvPr id="7" name="Text Placeholder 6"/>
          <p:cNvSpPr>
            <a:spLocks noGrp="1"/>
          </p:cNvSpPr>
          <p:nvPr>
            <p:ph type="body" sz="quarter" idx="11"/>
          </p:nvPr>
        </p:nvSpPr>
        <p:spPr>
          <a:xfrm>
            <a:off x="115889" y="965201"/>
            <a:ext cx="4478337" cy="349251"/>
          </a:xfrm>
        </p:spPr>
        <p:txBody>
          <a:bodyPr/>
          <a:lstStyle/>
          <a:p>
            <a:pPr lvl="0"/>
            <a:r>
              <a:rPr lang="en-US" dirty="0"/>
              <a:t>Click to edit Master text styles</a:t>
            </a:r>
          </a:p>
        </p:txBody>
      </p:sp>
    </p:spTree>
    <p:extLst>
      <p:ext uri="{BB962C8B-B14F-4D97-AF65-F5344CB8AC3E}">
        <p14:creationId xmlns:p14="http://schemas.microsoft.com/office/powerpoint/2010/main" val="97397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4804029" y="478130"/>
            <a:ext cx="3192145" cy="1107996"/>
          </a:xfrm>
          <a:prstGeom prst="rect">
            <a:avLst/>
          </a:prstGeom>
        </p:spPr>
        <p:txBody>
          <a:bodyPr wrap="square" lIns="0" tIns="0" rIns="0" bIns="0">
            <a:spAutoFit/>
          </a:bodyPr>
          <a:lstStyle>
            <a:lvl1pPr>
              <a:defRPr sz="7200" b="0" i="0">
                <a:solidFill>
                  <a:srgbClr val="B8F567"/>
                </a:solidFill>
                <a:latin typeface="Tahoma"/>
                <a:cs typeface="Tahoma"/>
              </a:defRPr>
            </a:lvl1pPr>
          </a:lstStyle>
          <a:p>
            <a:endParaRPr/>
          </a:p>
        </p:txBody>
      </p:sp>
      <p:sp>
        <p:nvSpPr>
          <p:cNvPr id="3" name="Holder 3"/>
          <p:cNvSpPr>
            <a:spLocks noGrp="1"/>
          </p:cNvSpPr>
          <p:nvPr>
            <p:ph type="subTitle" idx="4"/>
          </p:nvPr>
        </p:nvSpPr>
        <p:spPr>
          <a:xfrm>
            <a:off x="1371600" y="3840481"/>
            <a:ext cx="64008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53287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9BCF62"/>
          </a:solidFill>
        </p:spPr>
        <p:txBody>
          <a:bodyPr wrap="square" lIns="0" tIns="0" rIns="0" bIns="0" rtlCol="0"/>
          <a:lstStyle/>
          <a:p>
            <a:endParaRPr sz="1800"/>
          </a:p>
        </p:txBody>
      </p:sp>
      <p:sp>
        <p:nvSpPr>
          <p:cNvPr id="17" name="bg object 17"/>
          <p:cNvSpPr/>
          <p:nvPr/>
        </p:nvSpPr>
        <p:spPr>
          <a:xfrm>
            <a:off x="8054975" y="5336625"/>
            <a:ext cx="848360" cy="1186180"/>
          </a:xfrm>
          <a:custGeom>
            <a:avLst/>
            <a:gdLst/>
            <a:ahLst/>
            <a:cxnLst/>
            <a:rect l="l" t="t" r="r" b="b"/>
            <a:pathLst>
              <a:path w="848359" h="889635">
                <a:moveTo>
                  <a:pt x="42418" y="67449"/>
                </a:moveTo>
                <a:lnTo>
                  <a:pt x="28321" y="107238"/>
                </a:lnTo>
                <a:lnTo>
                  <a:pt x="14604" y="160870"/>
                </a:lnTo>
                <a:lnTo>
                  <a:pt x="3428" y="223913"/>
                </a:lnTo>
                <a:lnTo>
                  <a:pt x="0" y="295021"/>
                </a:lnTo>
                <a:lnTo>
                  <a:pt x="253" y="332473"/>
                </a:lnTo>
                <a:lnTo>
                  <a:pt x="5333" y="370268"/>
                </a:lnTo>
                <a:lnTo>
                  <a:pt x="8000" y="390639"/>
                </a:lnTo>
                <a:lnTo>
                  <a:pt x="13080" y="409676"/>
                </a:lnTo>
                <a:lnTo>
                  <a:pt x="18033" y="428612"/>
                </a:lnTo>
                <a:lnTo>
                  <a:pt x="23799" y="448983"/>
                </a:lnTo>
                <a:lnTo>
                  <a:pt x="39243" y="488226"/>
                </a:lnTo>
                <a:lnTo>
                  <a:pt x="58927" y="526821"/>
                </a:lnTo>
                <a:lnTo>
                  <a:pt x="84708" y="564908"/>
                </a:lnTo>
                <a:lnTo>
                  <a:pt x="115697" y="601408"/>
                </a:lnTo>
                <a:lnTo>
                  <a:pt x="159893" y="644232"/>
                </a:lnTo>
                <a:lnTo>
                  <a:pt x="210439" y="681761"/>
                </a:lnTo>
                <a:lnTo>
                  <a:pt x="293243" y="731520"/>
                </a:lnTo>
                <a:lnTo>
                  <a:pt x="382143" y="772922"/>
                </a:lnTo>
                <a:lnTo>
                  <a:pt x="443102" y="796429"/>
                </a:lnTo>
                <a:lnTo>
                  <a:pt x="503935" y="816902"/>
                </a:lnTo>
                <a:lnTo>
                  <a:pt x="564388" y="834364"/>
                </a:lnTo>
                <a:lnTo>
                  <a:pt x="619886" y="848537"/>
                </a:lnTo>
                <a:lnTo>
                  <a:pt x="722502" y="870839"/>
                </a:lnTo>
                <a:lnTo>
                  <a:pt x="824738" y="887133"/>
                </a:lnTo>
                <a:lnTo>
                  <a:pt x="847851" y="889088"/>
                </a:lnTo>
                <a:lnTo>
                  <a:pt x="846454" y="868057"/>
                </a:lnTo>
                <a:lnTo>
                  <a:pt x="842518" y="806030"/>
                </a:lnTo>
                <a:lnTo>
                  <a:pt x="837692" y="763384"/>
                </a:lnTo>
                <a:lnTo>
                  <a:pt x="830579" y="714298"/>
                </a:lnTo>
                <a:lnTo>
                  <a:pt x="822451" y="661047"/>
                </a:lnTo>
                <a:lnTo>
                  <a:pt x="817683" y="632079"/>
                </a:lnTo>
                <a:lnTo>
                  <a:pt x="609219" y="632079"/>
                </a:lnTo>
                <a:lnTo>
                  <a:pt x="42418" y="67449"/>
                </a:lnTo>
                <a:close/>
              </a:path>
              <a:path w="848359" h="889635">
                <a:moveTo>
                  <a:pt x="283209" y="0"/>
                </a:moveTo>
                <a:lnTo>
                  <a:pt x="248793" y="76"/>
                </a:lnTo>
                <a:lnTo>
                  <a:pt x="215646" y="2413"/>
                </a:lnTo>
                <a:lnTo>
                  <a:pt x="184403" y="5270"/>
                </a:lnTo>
                <a:lnTo>
                  <a:pt x="156336" y="10883"/>
                </a:lnTo>
                <a:lnTo>
                  <a:pt x="130555" y="15163"/>
                </a:lnTo>
                <a:lnTo>
                  <a:pt x="88519" y="26060"/>
                </a:lnTo>
                <a:lnTo>
                  <a:pt x="609219" y="632079"/>
                </a:lnTo>
                <a:lnTo>
                  <a:pt x="817683" y="632079"/>
                </a:lnTo>
                <a:lnTo>
                  <a:pt x="812800" y="602411"/>
                </a:lnTo>
                <a:lnTo>
                  <a:pt x="799592" y="542823"/>
                </a:lnTo>
                <a:lnTo>
                  <a:pt x="782954" y="480479"/>
                </a:lnTo>
                <a:lnTo>
                  <a:pt x="775207" y="448983"/>
                </a:lnTo>
                <a:lnTo>
                  <a:pt x="753872" y="386359"/>
                </a:lnTo>
                <a:lnTo>
                  <a:pt x="741933" y="355714"/>
                </a:lnTo>
                <a:lnTo>
                  <a:pt x="730123" y="325120"/>
                </a:lnTo>
                <a:lnTo>
                  <a:pt x="701675" y="266611"/>
                </a:lnTo>
                <a:lnTo>
                  <a:pt x="669417" y="212064"/>
                </a:lnTo>
                <a:lnTo>
                  <a:pt x="633095" y="161417"/>
                </a:lnTo>
                <a:lnTo>
                  <a:pt x="578357" y="106006"/>
                </a:lnTo>
                <a:lnTo>
                  <a:pt x="543051" y="78257"/>
                </a:lnTo>
                <a:lnTo>
                  <a:pt x="506349" y="56095"/>
                </a:lnTo>
                <a:lnTo>
                  <a:pt x="468756" y="37592"/>
                </a:lnTo>
                <a:lnTo>
                  <a:pt x="431926" y="23266"/>
                </a:lnTo>
                <a:lnTo>
                  <a:pt x="394334" y="12674"/>
                </a:lnTo>
                <a:lnTo>
                  <a:pt x="355726" y="5740"/>
                </a:lnTo>
                <a:lnTo>
                  <a:pt x="318516" y="1143"/>
                </a:lnTo>
                <a:lnTo>
                  <a:pt x="283209" y="0"/>
                </a:lnTo>
                <a:close/>
              </a:path>
            </a:pathLst>
          </a:custGeom>
          <a:solidFill>
            <a:srgbClr val="B8F567"/>
          </a:solidFill>
        </p:spPr>
        <p:txBody>
          <a:bodyPr wrap="square" lIns="0" tIns="0" rIns="0" bIns="0" rtlCol="0"/>
          <a:lstStyle/>
          <a:p>
            <a:endParaRPr sz="1800"/>
          </a:p>
        </p:txBody>
      </p:sp>
      <p:sp>
        <p:nvSpPr>
          <p:cNvPr id="18" name="bg object 18"/>
          <p:cNvSpPr/>
          <p:nvPr/>
        </p:nvSpPr>
        <p:spPr>
          <a:xfrm>
            <a:off x="7443089" y="5340316"/>
            <a:ext cx="562610" cy="673945"/>
          </a:xfrm>
          <a:custGeom>
            <a:avLst/>
            <a:gdLst/>
            <a:ahLst/>
            <a:cxnLst/>
            <a:rect l="l" t="t" r="r" b="b"/>
            <a:pathLst>
              <a:path w="562609" h="505460">
                <a:moveTo>
                  <a:pt x="370712" y="0"/>
                </a:moveTo>
                <a:lnTo>
                  <a:pt x="312165" y="5003"/>
                </a:lnTo>
                <a:lnTo>
                  <a:pt x="252221" y="24460"/>
                </a:lnTo>
                <a:lnTo>
                  <a:pt x="194055" y="61493"/>
                </a:lnTo>
                <a:lnTo>
                  <a:pt x="142875" y="117246"/>
                </a:lnTo>
                <a:lnTo>
                  <a:pt x="120268" y="149656"/>
                </a:lnTo>
                <a:lnTo>
                  <a:pt x="100710" y="185115"/>
                </a:lnTo>
                <a:lnTo>
                  <a:pt x="82422" y="221170"/>
                </a:lnTo>
                <a:lnTo>
                  <a:pt x="67055" y="257276"/>
                </a:lnTo>
                <a:lnTo>
                  <a:pt x="52831" y="293992"/>
                </a:lnTo>
                <a:lnTo>
                  <a:pt x="31241" y="366280"/>
                </a:lnTo>
                <a:lnTo>
                  <a:pt x="9397" y="453644"/>
                </a:lnTo>
                <a:lnTo>
                  <a:pt x="0" y="504875"/>
                </a:lnTo>
                <a:lnTo>
                  <a:pt x="15112" y="504990"/>
                </a:lnTo>
                <a:lnTo>
                  <a:pt x="109219" y="501459"/>
                </a:lnTo>
                <a:lnTo>
                  <a:pt x="178815" y="492925"/>
                </a:lnTo>
                <a:lnTo>
                  <a:pt x="254888" y="480225"/>
                </a:lnTo>
                <a:lnTo>
                  <a:pt x="294766" y="470255"/>
                </a:lnTo>
                <a:lnTo>
                  <a:pt x="332993" y="457847"/>
                </a:lnTo>
                <a:lnTo>
                  <a:pt x="369824" y="444817"/>
                </a:lnTo>
                <a:lnTo>
                  <a:pt x="405510" y="428193"/>
                </a:lnTo>
                <a:lnTo>
                  <a:pt x="439546" y="409143"/>
                </a:lnTo>
                <a:lnTo>
                  <a:pt x="454659" y="397192"/>
                </a:lnTo>
                <a:lnTo>
                  <a:pt x="469264" y="386448"/>
                </a:lnTo>
                <a:lnTo>
                  <a:pt x="483234" y="373837"/>
                </a:lnTo>
                <a:lnTo>
                  <a:pt x="495426" y="361924"/>
                </a:lnTo>
                <a:lnTo>
                  <a:pt x="515492" y="334238"/>
                </a:lnTo>
                <a:lnTo>
                  <a:pt x="524636" y="322275"/>
                </a:lnTo>
                <a:lnTo>
                  <a:pt x="544956" y="279552"/>
                </a:lnTo>
                <a:lnTo>
                  <a:pt x="559180" y="221767"/>
                </a:lnTo>
                <a:lnTo>
                  <a:pt x="562609" y="167398"/>
                </a:lnTo>
                <a:lnTo>
                  <a:pt x="561593" y="142671"/>
                </a:lnTo>
                <a:lnTo>
                  <a:pt x="557149" y="97955"/>
                </a:lnTo>
                <a:lnTo>
                  <a:pt x="546607" y="53263"/>
                </a:lnTo>
                <a:lnTo>
                  <a:pt x="510539" y="28841"/>
                </a:lnTo>
                <a:lnTo>
                  <a:pt x="473201" y="15900"/>
                </a:lnTo>
                <a:lnTo>
                  <a:pt x="425576" y="5232"/>
                </a:lnTo>
                <a:lnTo>
                  <a:pt x="398399" y="2006"/>
                </a:lnTo>
                <a:lnTo>
                  <a:pt x="370712" y="0"/>
                </a:lnTo>
                <a:close/>
              </a:path>
            </a:pathLst>
          </a:custGeom>
          <a:solidFill>
            <a:srgbClr val="51B047"/>
          </a:solidFill>
        </p:spPr>
        <p:txBody>
          <a:bodyPr wrap="square" lIns="0" tIns="0" rIns="0" bIns="0" rtlCol="0"/>
          <a:lstStyle/>
          <a:p>
            <a:endParaRPr sz="1800"/>
          </a:p>
        </p:txBody>
      </p:sp>
      <p:sp>
        <p:nvSpPr>
          <p:cNvPr id="19" name="bg object 19"/>
          <p:cNvSpPr/>
          <p:nvPr/>
        </p:nvSpPr>
        <p:spPr>
          <a:xfrm>
            <a:off x="1229487" y="175598"/>
            <a:ext cx="522605" cy="920327"/>
          </a:xfrm>
          <a:custGeom>
            <a:avLst/>
            <a:gdLst/>
            <a:ahLst/>
            <a:cxnLst/>
            <a:rect l="l" t="t" r="r" b="b"/>
            <a:pathLst>
              <a:path w="522605" h="690244">
                <a:moveTo>
                  <a:pt x="509650" y="0"/>
                </a:moveTo>
                <a:lnTo>
                  <a:pt x="494919" y="5461"/>
                </a:lnTo>
                <a:lnTo>
                  <a:pt x="426593" y="29337"/>
                </a:lnTo>
                <a:lnTo>
                  <a:pt x="395224" y="42163"/>
                </a:lnTo>
                <a:lnTo>
                  <a:pt x="322579" y="74802"/>
                </a:lnTo>
                <a:lnTo>
                  <a:pt x="284988" y="94361"/>
                </a:lnTo>
                <a:lnTo>
                  <a:pt x="245618" y="116077"/>
                </a:lnTo>
                <a:lnTo>
                  <a:pt x="207263" y="139446"/>
                </a:lnTo>
                <a:lnTo>
                  <a:pt x="169037" y="165735"/>
                </a:lnTo>
                <a:lnTo>
                  <a:pt x="133731" y="193801"/>
                </a:lnTo>
                <a:lnTo>
                  <a:pt x="100456" y="224409"/>
                </a:lnTo>
                <a:lnTo>
                  <a:pt x="71119" y="256921"/>
                </a:lnTo>
                <a:lnTo>
                  <a:pt x="46354" y="290956"/>
                </a:lnTo>
                <a:lnTo>
                  <a:pt x="18110" y="348741"/>
                </a:lnTo>
                <a:lnTo>
                  <a:pt x="3035" y="405764"/>
                </a:lnTo>
                <a:lnTo>
                  <a:pt x="0" y="460501"/>
                </a:lnTo>
                <a:lnTo>
                  <a:pt x="2260" y="487552"/>
                </a:lnTo>
                <a:lnTo>
                  <a:pt x="11214" y="537845"/>
                </a:lnTo>
                <a:lnTo>
                  <a:pt x="24625" y="582295"/>
                </a:lnTo>
                <a:lnTo>
                  <a:pt x="40640" y="621029"/>
                </a:lnTo>
                <a:lnTo>
                  <a:pt x="63246" y="663193"/>
                </a:lnTo>
                <a:lnTo>
                  <a:pt x="378587" y="205486"/>
                </a:lnTo>
                <a:lnTo>
                  <a:pt x="99187" y="687704"/>
                </a:lnTo>
                <a:lnTo>
                  <a:pt x="128397" y="689101"/>
                </a:lnTo>
                <a:lnTo>
                  <a:pt x="146303" y="690245"/>
                </a:lnTo>
                <a:lnTo>
                  <a:pt x="188468" y="688213"/>
                </a:lnTo>
                <a:lnTo>
                  <a:pt x="235203" y="681227"/>
                </a:lnTo>
                <a:lnTo>
                  <a:pt x="284353" y="668527"/>
                </a:lnTo>
                <a:lnTo>
                  <a:pt x="322072" y="653541"/>
                </a:lnTo>
                <a:lnTo>
                  <a:pt x="370459" y="623951"/>
                </a:lnTo>
                <a:lnTo>
                  <a:pt x="415544" y="583311"/>
                </a:lnTo>
                <a:lnTo>
                  <a:pt x="445643" y="543305"/>
                </a:lnTo>
                <a:lnTo>
                  <a:pt x="465455" y="506729"/>
                </a:lnTo>
                <a:lnTo>
                  <a:pt x="489712" y="445388"/>
                </a:lnTo>
                <a:lnTo>
                  <a:pt x="500761" y="401574"/>
                </a:lnTo>
                <a:lnTo>
                  <a:pt x="506221" y="378840"/>
                </a:lnTo>
                <a:lnTo>
                  <a:pt x="513588" y="334263"/>
                </a:lnTo>
                <a:lnTo>
                  <a:pt x="518794" y="288925"/>
                </a:lnTo>
                <a:lnTo>
                  <a:pt x="521462" y="244728"/>
                </a:lnTo>
                <a:lnTo>
                  <a:pt x="522096" y="201422"/>
                </a:lnTo>
                <a:lnTo>
                  <a:pt x="522096" y="160147"/>
                </a:lnTo>
                <a:lnTo>
                  <a:pt x="521207" y="122554"/>
                </a:lnTo>
                <a:lnTo>
                  <a:pt x="516255" y="58927"/>
                </a:lnTo>
                <a:lnTo>
                  <a:pt x="512318" y="15875"/>
                </a:lnTo>
                <a:lnTo>
                  <a:pt x="509650" y="0"/>
                </a:lnTo>
                <a:close/>
              </a:path>
            </a:pathLst>
          </a:custGeom>
          <a:solidFill>
            <a:srgbClr val="B8F567"/>
          </a:solidFill>
        </p:spPr>
        <p:txBody>
          <a:bodyPr wrap="square" lIns="0" tIns="0" rIns="0" bIns="0" rtlCol="0"/>
          <a:lstStyle/>
          <a:p>
            <a:endParaRPr sz="1800"/>
          </a:p>
        </p:txBody>
      </p:sp>
      <p:sp>
        <p:nvSpPr>
          <p:cNvPr id="20" name="bg object 20"/>
          <p:cNvSpPr/>
          <p:nvPr/>
        </p:nvSpPr>
        <p:spPr>
          <a:xfrm>
            <a:off x="309372" y="419607"/>
            <a:ext cx="1018540" cy="1948180"/>
          </a:xfrm>
          <a:custGeom>
            <a:avLst/>
            <a:gdLst/>
            <a:ahLst/>
            <a:cxnLst/>
            <a:rect l="l" t="t" r="r" b="b"/>
            <a:pathLst>
              <a:path w="1018540" h="1461135">
                <a:moveTo>
                  <a:pt x="86309" y="0"/>
                </a:moveTo>
                <a:lnTo>
                  <a:pt x="79616" y="31877"/>
                </a:lnTo>
                <a:lnTo>
                  <a:pt x="58724" y="116840"/>
                </a:lnTo>
                <a:lnTo>
                  <a:pt x="34226" y="243078"/>
                </a:lnTo>
                <a:lnTo>
                  <a:pt x="25628" y="318770"/>
                </a:lnTo>
                <a:lnTo>
                  <a:pt x="13995" y="400685"/>
                </a:lnTo>
                <a:lnTo>
                  <a:pt x="6210" y="487426"/>
                </a:lnTo>
                <a:lnTo>
                  <a:pt x="101" y="576580"/>
                </a:lnTo>
                <a:lnTo>
                  <a:pt x="0" y="668909"/>
                </a:lnTo>
                <a:lnTo>
                  <a:pt x="4457" y="761873"/>
                </a:lnTo>
                <a:lnTo>
                  <a:pt x="13754" y="851027"/>
                </a:lnTo>
                <a:lnTo>
                  <a:pt x="20510" y="895985"/>
                </a:lnTo>
                <a:lnTo>
                  <a:pt x="29895" y="939038"/>
                </a:lnTo>
                <a:lnTo>
                  <a:pt x="43510" y="982726"/>
                </a:lnTo>
                <a:lnTo>
                  <a:pt x="55206" y="1023874"/>
                </a:lnTo>
                <a:lnTo>
                  <a:pt x="69303" y="1063244"/>
                </a:lnTo>
                <a:lnTo>
                  <a:pt x="87858" y="1103249"/>
                </a:lnTo>
                <a:lnTo>
                  <a:pt x="106908" y="1138936"/>
                </a:lnTo>
                <a:lnTo>
                  <a:pt x="128587" y="1172845"/>
                </a:lnTo>
                <a:lnTo>
                  <a:pt x="174764" y="1234313"/>
                </a:lnTo>
                <a:lnTo>
                  <a:pt x="226974" y="1283462"/>
                </a:lnTo>
                <a:lnTo>
                  <a:pt x="254101" y="1309243"/>
                </a:lnTo>
                <a:lnTo>
                  <a:pt x="340956" y="1363345"/>
                </a:lnTo>
                <a:lnTo>
                  <a:pt x="400672" y="1391666"/>
                </a:lnTo>
                <a:lnTo>
                  <a:pt x="461022" y="1415542"/>
                </a:lnTo>
                <a:lnTo>
                  <a:pt x="520166" y="1432814"/>
                </a:lnTo>
                <a:lnTo>
                  <a:pt x="575589" y="1445006"/>
                </a:lnTo>
                <a:lnTo>
                  <a:pt x="627176" y="1452499"/>
                </a:lnTo>
                <a:lnTo>
                  <a:pt x="676973" y="1457325"/>
                </a:lnTo>
                <a:lnTo>
                  <a:pt x="718362" y="1460881"/>
                </a:lnTo>
                <a:lnTo>
                  <a:pt x="779830" y="1460881"/>
                </a:lnTo>
                <a:lnTo>
                  <a:pt x="804494" y="1457833"/>
                </a:lnTo>
                <a:lnTo>
                  <a:pt x="818019" y="1439926"/>
                </a:lnTo>
                <a:lnTo>
                  <a:pt x="855548" y="1392555"/>
                </a:lnTo>
                <a:lnTo>
                  <a:pt x="880046" y="1358646"/>
                </a:lnTo>
                <a:lnTo>
                  <a:pt x="905891" y="1316228"/>
                </a:lnTo>
                <a:lnTo>
                  <a:pt x="929817" y="1271270"/>
                </a:lnTo>
                <a:lnTo>
                  <a:pt x="954976" y="1217676"/>
                </a:lnTo>
                <a:lnTo>
                  <a:pt x="978281" y="1161669"/>
                </a:lnTo>
                <a:lnTo>
                  <a:pt x="997966" y="1100836"/>
                </a:lnTo>
                <a:lnTo>
                  <a:pt x="1009650" y="1034288"/>
                </a:lnTo>
                <a:lnTo>
                  <a:pt x="1016381" y="1002284"/>
                </a:lnTo>
                <a:lnTo>
                  <a:pt x="1018159" y="897001"/>
                </a:lnTo>
                <a:lnTo>
                  <a:pt x="1008888" y="823087"/>
                </a:lnTo>
                <a:lnTo>
                  <a:pt x="976122" y="713105"/>
                </a:lnTo>
                <a:lnTo>
                  <a:pt x="959421" y="675513"/>
                </a:lnTo>
                <a:lnTo>
                  <a:pt x="938568" y="637413"/>
                </a:lnTo>
                <a:lnTo>
                  <a:pt x="891717" y="564769"/>
                </a:lnTo>
                <a:lnTo>
                  <a:pt x="865822" y="530352"/>
                </a:lnTo>
                <a:lnTo>
                  <a:pt x="835710" y="495300"/>
                </a:lnTo>
                <a:lnTo>
                  <a:pt x="804875" y="464439"/>
                </a:lnTo>
                <a:lnTo>
                  <a:pt x="739571" y="398145"/>
                </a:lnTo>
                <a:lnTo>
                  <a:pt x="668731" y="339725"/>
                </a:lnTo>
                <a:lnTo>
                  <a:pt x="597293" y="285623"/>
                </a:lnTo>
                <a:lnTo>
                  <a:pt x="523417" y="233426"/>
                </a:lnTo>
                <a:lnTo>
                  <a:pt x="448945" y="185547"/>
                </a:lnTo>
                <a:lnTo>
                  <a:pt x="379984" y="144907"/>
                </a:lnTo>
                <a:lnTo>
                  <a:pt x="195910" y="48514"/>
                </a:lnTo>
                <a:lnTo>
                  <a:pt x="86309" y="0"/>
                </a:lnTo>
                <a:close/>
              </a:path>
            </a:pathLst>
          </a:custGeom>
          <a:solidFill>
            <a:srgbClr val="51B047"/>
          </a:solid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4400" b="1" i="0">
                <a:solidFill>
                  <a:schemeClr val="bg1"/>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2400" b="1" i="0">
                <a:solidFill>
                  <a:srgbClr val="EDF0F3"/>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11408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Century Gothic"/>
                <a:cs typeface="Century Gothic"/>
              </a:defRPr>
            </a:lvl1pPr>
          </a:lstStyle>
          <a:p>
            <a:endParaRPr/>
          </a:p>
        </p:txBody>
      </p:sp>
      <p:sp>
        <p:nvSpPr>
          <p:cNvPr id="3" name="Holder 3"/>
          <p:cNvSpPr>
            <a:spLocks noGrp="1"/>
          </p:cNvSpPr>
          <p:nvPr>
            <p:ph sz="half" idx="2"/>
          </p:nvPr>
        </p:nvSpPr>
        <p:spPr>
          <a:xfrm>
            <a:off x="457200" y="1577340"/>
            <a:ext cx="397764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53599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B8F567"/>
          </a:solidFill>
        </p:spPr>
        <p:txBody>
          <a:bodyPr wrap="square" lIns="0" tIns="0" rIns="0" bIns="0" rtlCol="0"/>
          <a:lstStyle/>
          <a:p>
            <a:endParaRPr sz="1800"/>
          </a:p>
        </p:txBody>
      </p:sp>
      <p:sp>
        <p:nvSpPr>
          <p:cNvPr id="17" name="bg object 17"/>
          <p:cNvSpPr/>
          <p:nvPr/>
        </p:nvSpPr>
        <p:spPr>
          <a:xfrm>
            <a:off x="96" y="0"/>
            <a:ext cx="9144000" cy="6858000"/>
          </a:xfrm>
          <a:custGeom>
            <a:avLst/>
            <a:gdLst/>
            <a:ahLst/>
            <a:cxnLst/>
            <a:rect l="l" t="t" r="r" b="b"/>
            <a:pathLst>
              <a:path w="9144000" h="5143500">
                <a:moveTo>
                  <a:pt x="9143776" y="0"/>
                </a:moveTo>
                <a:lnTo>
                  <a:pt x="0" y="0"/>
                </a:lnTo>
                <a:lnTo>
                  <a:pt x="0" y="5143388"/>
                </a:lnTo>
                <a:lnTo>
                  <a:pt x="9143776" y="5143388"/>
                </a:lnTo>
                <a:lnTo>
                  <a:pt x="9143776" y="3703954"/>
                </a:lnTo>
                <a:lnTo>
                  <a:pt x="2961035" y="3703954"/>
                </a:lnTo>
                <a:lnTo>
                  <a:pt x="2832384" y="3700399"/>
                </a:lnTo>
                <a:lnTo>
                  <a:pt x="2771678" y="3696843"/>
                </a:lnTo>
                <a:lnTo>
                  <a:pt x="2714528" y="3691381"/>
                </a:lnTo>
                <a:lnTo>
                  <a:pt x="2662712" y="3684397"/>
                </a:lnTo>
                <a:lnTo>
                  <a:pt x="2614579" y="3678936"/>
                </a:lnTo>
                <a:lnTo>
                  <a:pt x="2530505" y="3664712"/>
                </a:lnTo>
                <a:lnTo>
                  <a:pt x="2468148" y="3652139"/>
                </a:lnTo>
                <a:lnTo>
                  <a:pt x="2428778" y="3643249"/>
                </a:lnTo>
                <a:lnTo>
                  <a:pt x="2389535" y="3591433"/>
                </a:lnTo>
                <a:lnTo>
                  <a:pt x="2359182" y="3536188"/>
                </a:lnTo>
                <a:lnTo>
                  <a:pt x="2323495" y="3459353"/>
                </a:lnTo>
                <a:lnTo>
                  <a:pt x="2303810" y="3414649"/>
                </a:lnTo>
                <a:lnTo>
                  <a:pt x="2284252" y="3366389"/>
                </a:lnTo>
                <a:lnTo>
                  <a:pt x="2264440" y="3312795"/>
                </a:lnTo>
                <a:lnTo>
                  <a:pt x="2243104" y="3255772"/>
                </a:lnTo>
                <a:lnTo>
                  <a:pt x="2223419" y="3196717"/>
                </a:lnTo>
                <a:lnTo>
                  <a:pt x="2205512" y="3132455"/>
                </a:lnTo>
                <a:lnTo>
                  <a:pt x="2187732" y="3066415"/>
                </a:lnTo>
                <a:lnTo>
                  <a:pt x="2171730" y="2996692"/>
                </a:lnTo>
                <a:lnTo>
                  <a:pt x="2157379" y="2925318"/>
                </a:lnTo>
                <a:lnTo>
                  <a:pt x="2144806" y="2850261"/>
                </a:lnTo>
                <a:lnTo>
                  <a:pt x="2135916" y="2775331"/>
                </a:lnTo>
                <a:lnTo>
                  <a:pt x="2130582" y="2696718"/>
                </a:lnTo>
                <a:lnTo>
                  <a:pt x="2126899" y="2616454"/>
                </a:lnTo>
                <a:lnTo>
                  <a:pt x="2128804" y="2535936"/>
                </a:lnTo>
                <a:lnTo>
                  <a:pt x="2134138" y="2453894"/>
                </a:lnTo>
                <a:lnTo>
                  <a:pt x="2137694" y="2410968"/>
                </a:lnTo>
                <a:lnTo>
                  <a:pt x="2143028" y="2369947"/>
                </a:lnTo>
                <a:lnTo>
                  <a:pt x="2150267" y="2327021"/>
                </a:lnTo>
                <a:lnTo>
                  <a:pt x="2157379" y="2286000"/>
                </a:lnTo>
                <a:lnTo>
                  <a:pt x="2166269" y="2243074"/>
                </a:lnTo>
                <a:lnTo>
                  <a:pt x="2177064" y="2200275"/>
                </a:lnTo>
                <a:lnTo>
                  <a:pt x="2189510" y="2159127"/>
                </a:lnTo>
                <a:lnTo>
                  <a:pt x="2202083" y="2116328"/>
                </a:lnTo>
                <a:lnTo>
                  <a:pt x="2216307" y="2073402"/>
                </a:lnTo>
                <a:lnTo>
                  <a:pt x="2234087" y="2030602"/>
                </a:lnTo>
                <a:lnTo>
                  <a:pt x="2251994" y="1987804"/>
                </a:lnTo>
                <a:lnTo>
                  <a:pt x="2271679" y="1946656"/>
                </a:lnTo>
                <a:lnTo>
                  <a:pt x="2291237" y="1903730"/>
                </a:lnTo>
                <a:lnTo>
                  <a:pt x="2314605" y="1860930"/>
                </a:lnTo>
                <a:lnTo>
                  <a:pt x="2339497" y="1819910"/>
                </a:lnTo>
                <a:lnTo>
                  <a:pt x="2366294" y="1776984"/>
                </a:lnTo>
                <a:lnTo>
                  <a:pt x="2423444" y="1694814"/>
                </a:lnTo>
                <a:lnTo>
                  <a:pt x="2455575" y="1653794"/>
                </a:lnTo>
                <a:lnTo>
                  <a:pt x="2489484" y="1614551"/>
                </a:lnTo>
                <a:lnTo>
                  <a:pt x="2560985" y="1535811"/>
                </a:lnTo>
                <a:lnTo>
                  <a:pt x="2636042" y="1460880"/>
                </a:lnTo>
                <a:lnTo>
                  <a:pt x="2759232" y="1353692"/>
                </a:lnTo>
                <a:lnTo>
                  <a:pt x="2802031" y="1319784"/>
                </a:lnTo>
                <a:lnTo>
                  <a:pt x="2846735" y="1285875"/>
                </a:lnTo>
                <a:lnTo>
                  <a:pt x="2891439" y="1253744"/>
                </a:lnTo>
                <a:lnTo>
                  <a:pt x="2984276" y="1189482"/>
                </a:lnTo>
                <a:lnTo>
                  <a:pt x="3078891" y="1128776"/>
                </a:lnTo>
                <a:lnTo>
                  <a:pt x="3175284" y="1071499"/>
                </a:lnTo>
                <a:lnTo>
                  <a:pt x="3273582" y="1016253"/>
                </a:lnTo>
                <a:lnTo>
                  <a:pt x="3373531" y="964438"/>
                </a:lnTo>
                <a:lnTo>
                  <a:pt x="3573556" y="868045"/>
                </a:lnTo>
                <a:lnTo>
                  <a:pt x="3773581" y="782320"/>
                </a:lnTo>
                <a:lnTo>
                  <a:pt x="3966367" y="707263"/>
                </a:lnTo>
                <a:lnTo>
                  <a:pt x="4059331" y="675132"/>
                </a:lnTo>
                <a:lnTo>
                  <a:pt x="4148612" y="643001"/>
                </a:lnTo>
                <a:lnTo>
                  <a:pt x="4236115" y="614426"/>
                </a:lnTo>
                <a:lnTo>
                  <a:pt x="4396897" y="564388"/>
                </a:lnTo>
                <a:lnTo>
                  <a:pt x="4537994" y="523239"/>
                </a:lnTo>
                <a:lnTo>
                  <a:pt x="4654072" y="492887"/>
                </a:lnTo>
                <a:lnTo>
                  <a:pt x="4818410" y="453644"/>
                </a:lnTo>
                <a:lnTo>
                  <a:pt x="9143776" y="453643"/>
                </a:lnTo>
                <a:lnTo>
                  <a:pt x="9143776" y="0"/>
                </a:lnTo>
                <a:close/>
              </a:path>
              <a:path w="9144000" h="5143500">
                <a:moveTo>
                  <a:pt x="9143776" y="453643"/>
                </a:moveTo>
                <a:lnTo>
                  <a:pt x="4818410" y="453644"/>
                </a:lnTo>
                <a:lnTo>
                  <a:pt x="4823744" y="530478"/>
                </a:lnTo>
                <a:lnTo>
                  <a:pt x="4825395" y="621538"/>
                </a:lnTo>
                <a:lnTo>
                  <a:pt x="4829078" y="742950"/>
                </a:lnTo>
                <a:lnTo>
                  <a:pt x="4829078" y="889380"/>
                </a:lnTo>
                <a:lnTo>
                  <a:pt x="4823744" y="1057275"/>
                </a:lnTo>
                <a:lnTo>
                  <a:pt x="4820061" y="1150239"/>
                </a:lnTo>
                <a:lnTo>
                  <a:pt x="4814727" y="1244727"/>
                </a:lnTo>
                <a:lnTo>
                  <a:pt x="4809393" y="1343025"/>
                </a:lnTo>
                <a:lnTo>
                  <a:pt x="4800503" y="1444752"/>
                </a:lnTo>
                <a:lnTo>
                  <a:pt x="4789708" y="1550162"/>
                </a:lnTo>
                <a:lnTo>
                  <a:pt x="4777262" y="1657350"/>
                </a:lnTo>
                <a:lnTo>
                  <a:pt x="4761260" y="1764538"/>
                </a:lnTo>
                <a:lnTo>
                  <a:pt x="4745131" y="1873377"/>
                </a:lnTo>
                <a:lnTo>
                  <a:pt x="4702205" y="2094864"/>
                </a:lnTo>
                <a:lnTo>
                  <a:pt x="4675535" y="2203831"/>
                </a:lnTo>
                <a:lnTo>
                  <a:pt x="4646833" y="2312797"/>
                </a:lnTo>
                <a:lnTo>
                  <a:pt x="4614702" y="2419858"/>
                </a:lnTo>
                <a:lnTo>
                  <a:pt x="4579015" y="2527046"/>
                </a:lnTo>
                <a:lnTo>
                  <a:pt x="4559330" y="2578862"/>
                </a:lnTo>
                <a:lnTo>
                  <a:pt x="4539772" y="2630678"/>
                </a:lnTo>
                <a:lnTo>
                  <a:pt x="4496846" y="2730627"/>
                </a:lnTo>
                <a:lnTo>
                  <a:pt x="4473605" y="2780665"/>
                </a:lnTo>
                <a:lnTo>
                  <a:pt x="4450491" y="2828925"/>
                </a:lnTo>
                <a:lnTo>
                  <a:pt x="4425472" y="2875280"/>
                </a:lnTo>
                <a:lnTo>
                  <a:pt x="4371878" y="2968244"/>
                </a:lnTo>
                <a:lnTo>
                  <a:pt x="4343303" y="3012821"/>
                </a:lnTo>
                <a:lnTo>
                  <a:pt x="4314728" y="3055747"/>
                </a:lnTo>
                <a:lnTo>
                  <a:pt x="4284375" y="3096768"/>
                </a:lnTo>
                <a:lnTo>
                  <a:pt x="4252117" y="3137916"/>
                </a:lnTo>
                <a:lnTo>
                  <a:pt x="4220113" y="3175254"/>
                </a:lnTo>
                <a:lnTo>
                  <a:pt x="4186077" y="3212846"/>
                </a:lnTo>
                <a:lnTo>
                  <a:pt x="4154073" y="3248533"/>
                </a:lnTo>
                <a:lnTo>
                  <a:pt x="4118259" y="3282442"/>
                </a:lnTo>
                <a:lnTo>
                  <a:pt x="4084350" y="3312795"/>
                </a:lnTo>
                <a:lnTo>
                  <a:pt x="4012849" y="3373628"/>
                </a:lnTo>
                <a:lnTo>
                  <a:pt x="3977162" y="3400298"/>
                </a:lnTo>
                <a:lnTo>
                  <a:pt x="3902232" y="3450336"/>
                </a:lnTo>
                <a:lnTo>
                  <a:pt x="3864640" y="3473577"/>
                </a:lnTo>
                <a:lnTo>
                  <a:pt x="3827175" y="3495040"/>
                </a:lnTo>
                <a:lnTo>
                  <a:pt x="3787805" y="3516503"/>
                </a:lnTo>
                <a:lnTo>
                  <a:pt x="3750467" y="3534283"/>
                </a:lnTo>
                <a:lnTo>
                  <a:pt x="3711097" y="3552190"/>
                </a:lnTo>
                <a:lnTo>
                  <a:pt x="3673632" y="3569970"/>
                </a:lnTo>
                <a:lnTo>
                  <a:pt x="3555776" y="3612896"/>
                </a:lnTo>
                <a:lnTo>
                  <a:pt x="3478941" y="3636137"/>
                </a:lnTo>
                <a:lnTo>
                  <a:pt x="3400328" y="3655695"/>
                </a:lnTo>
                <a:lnTo>
                  <a:pt x="3323493" y="3670046"/>
                </a:lnTo>
                <a:lnTo>
                  <a:pt x="3248563" y="3682491"/>
                </a:lnTo>
                <a:lnTo>
                  <a:pt x="3173506" y="3691381"/>
                </a:lnTo>
                <a:lnTo>
                  <a:pt x="3100354" y="3698621"/>
                </a:lnTo>
                <a:lnTo>
                  <a:pt x="3028853" y="3702177"/>
                </a:lnTo>
                <a:lnTo>
                  <a:pt x="2961035" y="3703954"/>
                </a:lnTo>
                <a:lnTo>
                  <a:pt x="9143776" y="3703954"/>
                </a:lnTo>
                <a:lnTo>
                  <a:pt x="9143776" y="453643"/>
                </a:lnTo>
                <a:close/>
              </a:path>
            </a:pathLst>
          </a:custGeom>
          <a:solidFill>
            <a:srgbClr val="9BCF62"/>
          </a:solidFill>
        </p:spPr>
        <p:txBody>
          <a:bodyPr wrap="square" lIns="0" tIns="0" rIns="0" bIns="0" rtlCol="0"/>
          <a:lstStyle/>
          <a:p>
            <a:endParaRPr sz="1800"/>
          </a:p>
        </p:txBody>
      </p:sp>
      <p:sp>
        <p:nvSpPr>
          <p:cNvPr id="18" name="bg object 18"/>
          <p:cNvSpPr/>
          <p:nvPr/>
        </p:nvSpPr>
        <p:spPr>
          <a:xfrm>
            <a:off x="235800" y="3736169"/>
            <a:ext cx="1906270" cy="1674707"/>
          </a:xfrm>
          <a:custGeom>
            <a:avLst/>
            <a:gdLst/>
            <a:ahLst/>
            <a:cxnLst/>
            <a:rect l="l" t="t" r="r" b="b"/>
            <a:pathLst>
              <a:path w="1906270" h="1256029">
                <a:moveTo>
                  <a:pt x="957275" y="0"/>
                </a:moveTo>
                <a:lnTo>
                  <a:pt x="898296" y="0"/>
                </a:lnTo>
                <a:lnTo>
                  <a:pt x="782281" y="3556"/>
                </a:lnTo>
                <a:lnTo>
                  <a:pt x="723315" y="7112"/>
                </a:lnTo>
                <a:lnTo>
                  <a:pt x="666178" y="12446"/>
                </a:lnTo>
                <a:lnTo>
                  <a:pt x="501865" y="33909"/>
                </a:lnTo>
                <a:lnTo>
                  <a:pt x="398272" y="51689"/>
                </a:lnTo>
                <a:lnTo>
                  <a:pt x="303606" y="71374"/>
                </a:lnTo>
                <a:lnTo>
                  <a:pt x="217957" y="91059"/>
                </a:lnTo>
                <a:lnTo>
                  <a:pt x="144716" y="108839"/>
                </a:lnTo>
                <a:lnTo>
                  <a:pt x="83997" y="124968"/>
                </a:lnTo>
                <a:lnTo>
                  <a:pt x="39281" y="139192"/>
                </a:lnTo>
                <a:lnTo>
                  <a:pt x="0" y="149987"/>
                </a:lnTo>
                <a:lnTo>
                  <a:pt x="19697" y="185674"/>
                </a:lnTo>
                <a:lnTo>
                  <a:pt x="41122" y="228600"/>
                </a:lnTo>
                <a:lnTo>
                  <a:pt x="71488" y="282067"/>
                </a:lnTo>
                <a:lnTo>
                  <a:pt x="155397" y="423291"/>
                </a:lnTo>
                <a:lnTo>
                  <a:pt x="267906" y="591185"/>
                </a:lnTo>
                <a:lnTo>
                  <a:pt x="332219" y="678688"/>
                </a:lnTo>
                <a:lnTo>
                  <a:pt x="403606" y="767842"/>
                </a:lnTo>
                <a:lnTo>
                  <a:pt x="441147" y="812546"/>
                </a:lnTo>
                <a:lnTo>
                  <a:pt x="519709" y="898271"/>
                </a:lnTo>
                <a:lnTo>
                  <a:pt x="603618" y="978662"/>
                </a:lnTo>
                <a:lnTo>
                  <a:pt x="648335" y="1017905"/>
                </a:lnTo>
                <a:lnTo>
                  <a:pt x="692950" y="1053592"/>
                </a:lnTo>
                <a:lnTo>
                  <a:pt x="737565" y="1087577"/>
                </a:lnTo>
                <a:lnTo>
                  <a:pt x="784034" y="1119695"/>
                </a:lnTo>
                <a:lnTo>
                  <a:pt x="832243" y="1148308"/>
                </a:lnTo>
                <a:lnTo>
                  <a:pt x="880452" y="1173327"/>
                </a:lnTo>
                <a:lnTo>
                  <a:pt x="928649" y="1196505"/>
                </a:lnTo>
                <a:lnTo>
                  <a:pt x="1007325" y="1225130"/>
                </a:lnTo>
                <a:lnTo>
                  <a:pt x="1085888" y="1242974"/>
                </a:lnTo>
                <a:lnTo>
                  <a:pt x="1123353" y="1250048"/>
                </a:lnTo>
                <a:lnTo>
                  <a:pt x="1162596" y="1253642"/>
                </a:lnTo>
                <a:lnTo>
                  <a:pt x="1198410" y="1255483"/>
                </a:lnTo>
                <a:lnTo>
                  <a:pt x="1235875" y="1255483"/>
                </a:lnTo>
                <a:lnTo>
                  <a:pt x="1271562" y="1253642"/>
                </a:lnTo>
                <a:lnTo>
                  <a:pt x="1343063" y="1246555"/>
                </a:lnTo>
                <a:lnTo>
                  <a:pt x="1376972" y="1239380"/>
                </a:lnTo>
                <a:lnTo>
                  <a:pt x="1409103" y="1232204"/>
                </a:lnTo>
                <a:lnTo>
                  <a:pt x="1443012" y="1225130"/>
                </a:lnTo>
                <a:lnTo>
                  <a:pt x="1505496" y="1203693"/>
                </a:lnTo>
                <a:lnTo>
                  <a:pt x="1564424" y="1180414"/>
                </a:lnTo>
                <a:lnTo>
                  <a:pt x="1621574" y="1155484"/>
                </a:lnTo>
                <a:lnTo>
                  <a:pt x="1673390" y="1126871"/>
                </a:lnTo>
                <a:lnTo>
                  <a:pt x="1719872" y="1098346"/>
                </a:lnTo>
                <a:lnTo>
                  <a:pt x="1762798" y="1069721"/>
                </a:lnTo>
                <a:lnTo>
                  <a:pt x="1800136" y="1042924"/>
                </a:lnTo>
                <a:lnTo>
                  <a:pt x="1832394" y="1017905"/>
                </a:lnTo>
                <a:lnTo>
                  <a:pt x="1859191" y="996442"/>
                </a:lnTo>
                <a:lnTo>
                  <a:pt x="575094" y="394589"/>
                </a:lnTo>
                <a:lnTo>
                  <a:pt x="1756033" y="394589"/>
                </a:lnTo>
                <a:lnTo>
                  <a:pt x="1725206" y="348234"/>
                </a:lnTo>
                <a:lnTo>
                  <a:pt x="1680629" y="291084"/>
                </a:lnTo>
                <a:lnTo>
                  <a:pt x="1603794" y="210693"/>
                </a:lnTo>
                <a:lnTo>
                  <a:pt x="1573441" y="187579"/>
                </a:lnTo>
                <a:lnTo>
                  <a:pt x="1541310" y="164211"/>
                </a:lnTo>
                <a:lnTo>
                  <a:pt x="1509052" y="141097"/>
                </a:lnTo>
                <a:lnTo>
                  <a:pt x="1473365" y="121412"/>
                </a:lnTo>
                <a:lnTo>
                  <a:pt x="1435900" y="101854"/>
                </a:lnTo>
                <a:lnTo>
                  <a:pt x="1396530" y="83947"/>
                </a:lnTo>
                <a:lnTo>
                  <a:pt x="1346619" y="64262"/>
                </a:lnTo>
                <a:lnTo>
                  <a:pt x="1294803" y="48133"/>
                </a:lnTo>
                <a:lnTo>
                  <a:pt x="1241209" y="33909"/>
                </a:lnTo>
                <a:lnTo>
                  <a:pt x="1185837" y="23241"/>
                </a:lnTo>
                <a:lnTo>
                  <a:pt x="1130465" y="14351"/>
                </a:lnTo>
                <a:lnTo>
                  <a:pt x="1073315" y="7112"/>
                </a:lnTo>
                <a:lnTo>
                  <a:pt x="957275" y="0"/>
                </a:lnTo>
                <a:close/>
              </a:path>
              <a:path w="1906270" h="1256029">
                <a:moveTo>
                  <a:pt x="1756033" y="394589"/>
                </a:moveTo>
                <a:lnTo>
                  <a:pt x="575094" y="394589"/>
                </a:lnTo>
                <a:lnTo>
                  <a:pt x="1905673" y="894715"/>
                </a:lnTo>
                <a:lnTo>
                  <a:pt x="1901990" y="860806"/>
                </a:lnTo>
                <a:lnTo>
                  <a:pt x="1898434" y="819658"/>
                </a:lnTo>
                <a:lnTo>
                  <a:pt x="1891195" y="775081"/>
                </a:lnTo>
                <a:lnTo>
                  <a:pt x="1882305" y="725043"/>
                </a:lnTo>
                <a:lnTo>
                  <a:pt x="1869859" y="671449"/>
                </a:lnTo>
                <a:lnTo>
                  <a:pt x="1853857" y="614299"/>
                </a:lnTo>
                <a:lnTo>
                  <a:pt x="1834172" y="555371"/>
                </a:lnTo>
                <a:lnTo>
                  <a:pt x="1809153" y="496443"/>
                </a:lnTo>
                <a:lnTo>
                  <a:pt x="1762798" y="405384"/>
                </a:lnTo>
                <a:lnTo>
                  <a:pt x="1756033" y="394589"/>
                </a:lnTo>
                <a:close/>
              </a:path>
            </a:pathLst>
          </a:custGeom>
          <a:solidFill>
            <a:srgbClr val="51B047"/>
          </a:solidFill>
        </p:spPr>
        <p:txBody>
          <a:bodyPr wrap="square" lIns="0" tIns="0" rIns="0" bIns="0" rtlCol="0"/>
          <a:lstStyle/>
          <a:p>
            <a:endParaRPr sz="1800"/>
          </a:p>
        </p:txBody>
      </p:sp>
      <p:sp>
        <p:nvSpPr>
          <p:cNvPr id="19" name="bg object 19"/>
          <p:cNvSpPr/>
          <p:nvPr/>
        </p:nvSpPr>
        <p:spPr>
          <a:xfrm>
            <a:off x="89" y="0"/>
            <a:ext cx="3193415" cy="6858000"/>
          </a:xfrm>
          <a:custGeom>
            <a:avLst/>
            <a:gdLst/>
            <a:ahLst/>
            <a:cxnLst/>
            <a:rect l="l" t="t" r="r" b="b"/>
            <a:pathLst>
              <a:path w="3193415" h="5143500">
                <a:moveTo>
                  <a:pt x="1085799" y="4825543"/>
                </a:moveTo>
                <a:lnTo>
                  <a:pt x="1082205" y="4755908"/>
                </a:lnTo>
                <a:lnTo>
                  <a:pt x="1071537" y="4686262"/>
                </a:lnTo>
                <a:lnTo>
                  <a:pt x="1055433" y="4620107"/>
                </a:lnTo>
                <a:lnTo>
                  <a:pt x="1032256" y="4557636"/>
                </a:lnTo>
                <a:lnTo>
                  <a:pt x="1001890" y="4496917"/>
                </a:lnTo>
                <a:lnTo>
                  <a:pt x="967943" y="4439793"/>
                </a:lnTo>
                <a:lnTo>
                  <a:pt x="928662" y="4386148"/>
                </a:lnTo>
                <a:lnTo>
                  <a:pt x="860767" y="4314774"/>
                </a:lnTo>
                <a:lnTo>
                  <a:pt x="782193" y="4254043"/>
                </a:lnTo>
                <a:lnTo>
                  <a:pt x="725068" y="4220095"/>
                </a:lnTo>
                <a:lnTo>
                  <a:pt x="664349" y="4189730"/>
                </a:lnTo>
                <a:lnTo>
                  <a:pt x="601878" y="4166552"/>
                </a:lnTo>
                <a:lnTo>
                  <a:pt x="535825" y="4150449"/>
                </a:lnTo>
                <a:lnTo>
                  <a:pt x="466077" y="4139781"/>
                </a:lnTo>
                <a:lnTo>
                  <a:pt x="396430" y="4136186"/>
                </a:lnTo>
                <a:lnTo>
                  <a:pt x="369671" y="4136186"/>
                </a:lnTo>
                <a:lnTo>
                  <a:pt x="287502" y="4145115"/>
                </a:lnTo>
                <a:lnTo>
                  <a:pt x="235712" y="4155783"/>
                </a:lnTo>
                <a:lnTo>
                  <a:pt x="185762" y="4170134"/>
                </a:lnTo>
                <a:lnTo>
                  <a:pt x="135712" y="4187990"/>
                </a:lnTo>
                <a:lnTo>
                  <a:pt x="89331" y="4209415"/>
                </a:lnTo>
                <a:lnTo>
                  <a:pt x="42875" y="4232605"/>
                </a:lnTo>
                <a:lnTo>
                  <a:pt x="0" y="4261218"/>
                </a:lnTo>
                <a:lnTo>
                  <a:pt x="0" y="5143411"/>
                </a:lnTo>
                <a:lnTo>
                  <a:pt x="1009078" y="5143411"/>
                </a:lnTo>
                <a:lnTo>
                  <a:pt x="1025080" y="5107724"/>
                </a:lnTo>
                <a:lnTo>
                  <a:pt x="1041184" y="5070183"/>
                </a:lnTo>
                <a:lnTo>
                  <a:pt x="1055433" y="5030902"/>
                </a:lnTo>
                <a:lnTo>
                  <a:pt x="1066203" y="4991608"/>
                </a:lnTo>
                <a:lnTo>
                  <a:pt x="1075131" y="4950574"/>
                </a:lnTo>
                <a:lnTo>
                  <a:pt x="1080465" y="4909451"/>
                </a:lnTo>
                <a:lnTo>
                  <a:pt x="1084046" y="4868418"/>
                </a:lnTo>
                <a:lnTo>
                  <a:pt x="1085799" y="4825543"/>
                </a:lnTo>
                <a:close/>
              </a:path>
              <a:path w="3193415" h="5143500">
                <a:moveTo>
                  <a:pt x="1935899" y="1048385"/>
                </a:moveTo>
                <a:lnTo>
                  <a:pt x="1934121" y="1007364"/>
                </a:lnTo>
                <a:lnTo>
                  <a:pt x="1927009" y="926846"/>
                </a:lnTo>
                <a:lnTo>
                  <a:pt x="1921675" y="887603"/>
                </a:lnTo>
                <a:lnTo>
                  <a:pt x="1900212" y="769747"/>
                </a:lnTo>
                <a:lnTo>
                  <a:pt x="1889544" y="732282"/>
                </a:lnTo>
                <a:lnTo>
                  <a:pt x="1880654" y="694817"/>
                </a:lnTo>
                <a:lnTo>
                  <a:pt x="1855508" y="619760"/>
                </a:lnTo>
                <a:lnTo>
                  <a:pt x="1828838" y="548386"/>
                </a:lnTo>
                <a:lnTo>
                  <a:pt x="1796580" y="476885"/>
                </a:lnTo>
                <a:lnTo>
                  <a:pt x="1760893" y="409067"/>
                </a:lnTo>
                <a:lnTo>
                  <a:pt x="1721650" y="343027"/>
                </a:lnTo>
                <a:lnTo>
                  <a:pt x="1680502" y="278638"/>
                </a:lnTo>
                <a:lnTo>
                  <a:pt x="1634147" y="217932"/>
                </a:lnTo>
                <a:lnTo>
                  <a:pt x="1585887" y="159004"/>
                </a:lnTo>
                <a:lnTo>
                  <a:pt x="1534071" y="103632"/>
                </a:lnTo>
                <a:lnTo>
                  <a:pt x="1478699" y="50038"/>
                </a:lnTo>
                <a:lnTo>
                  <a:pt x="1421549" y="0"/>
                </a:lnTo>
                <a:lnTo>
                  <a:pt x="0" y="0"/>
                </a:lnTo>
                <a:lnTo>
                  <a:pt x="0" y="2398395"/>
                </a:lnTo>
                <a:lnTo>
                  <a:pt x="60718" y="2421763"/>
                </a:lnTo>
                <a:lnTo>
                  <a:pt x="125031" y="2443226"/>
                </a:lnTo>
                <a:lnTo>
                  <a:pt x="189344" y="2459228"/>
                </a:lnTo>
                <a:lnTo>
                  <a:pt x="253555" y="2473579"/>
                </a:lnTo>
                <a:lnTo>
                  <a:pt x="319709" y="2485898"/>
                </a:lnTo>
                <a:lnTo>
                  <a:pt x="387515" y="2493137"/>
                </a:lnTo>
                <a:lnTo>
                  <a:pt x="455409" y="2498471"/>
                </a:lnTo>
                <a:lnTo>
                  <a:pt x="525056" y="2500249"/>
                </a:lnTo>
                <a:lnTo>
                  <a:pt x="598284" y="2498471"/>
                </a:lnTo>
                <a:lnTo>
                  <a:pt x="669683" y="2493137"/>
                </a:lnTo>
                <a:lnTo>
                  <a:pt x="739317" y="2484247"/>
                </a:lnTo>
                <a:lnTo>
                  <a:pt x="808964" y="2471674"/>
                </a:lnTo>
                <a:lnTo>
                  <a:pt x="876871" y="2455545"/>
                </a:lnTo>
                <a:lnTo>
                  <a:pt x="944765" y="2435987"/>
                </a:lnTo>
                <a:lnTo>
                  <a:pt x="1010818" y="2414524"/>
                </a:lnTo>
                <a:lnTo>
                  <a:pt x="1075131" y="2389505"/>
                </a:lnTo>
                <a:lnTo>
                  <a:pt x="1135849" y="2361057"/>
                </a:lnTo>
                <a:lnTo>
                  <a:pt x="1198321" y="2330704"/>
                </a:lnTo>
                <a:lnTo>
                  <a:pt x="1257287" y="2296668"/>
                </a:lnTo>
                <a:lnTo>
                  <a:pt x="1314361" y="2259203"/>
                </a:lnTo>
                <a:lnTo>
                  <a:pt x="1369860" y="2219833"/>
                </a:lnTo>
                <a:lnTo>
                  <a:pt x="1423327" y="2178812"/>
                </a:lnTo>
                <a:lnTo>
                  <a:pt x="1473365" y="2134108"/>
                </a:lnTo>
                <a:lnTo>
                  <a:pt x="1523403" y="2087753"/>
                </a:lnTo>
                <a:lnTo>
                  <a:pt x="1569758" y="2037715"/>
                </a:lnTo>
                <a:lnTo>
                  <a:pt x="1614462" y="1987804"/>
                </a:lnTo>
                <a:lnTo>
                  <a:pt x="1655610" y="1934083"/>
                </a:lnTo>
                <a:lnTo>
                  <a:pt x="1694853" y="1878838"/>
                </a:lnTo>
                <a:lnTo>
                  <a:pt x="1732318" y="1821561"/>
                </a:lnTo>
                <a:lnTo>
                  <a:pt x="1766227" y="1762760"/>
                </a:lnTo>
                <a:lnTo>
                  <a:pt x="1796580" y="1700149"/>
                </a:lnTo>
                <a:lnTo>
                  <a:pt x="1825155" y="1639443"/>
                </a:lnTo>
                <a:lnTo>
                  <a:pt x="1850174" y="1575181"/>
                </a:lnTo>
                <a:lnTo>
                  <a:pt x="1871637" y="1509141"/>
                </a:lnTo>
                <a:lnTo>
                  <a:pt x="1891322" y="1441323"/>
                </a:lnTo>
                <a:lnTo>
                  <a:pt x="1907324" y="1373378"/>
                </a:lnTo>
                <a:lnTo>
                  <a:pt x="1919897" y="1303782"/>
                </a:lnTo>
                <a:lnTo>
                  <a:pt x="1928787" y="1234059"/>
                </a:lnTo>
                <a:lnTo>
                  <a:pt x="1934121" y="1162558"/>
                </a:lnTo>
                <a:lnTo>
                  <a:pt x="1935899" y="1089533"/>
                </a:lnTo>
                <a:lnTo>
                  <a:pt x="1935899" y="1048385"/>
                </a:lnTo>
                <a:close/>
              </a:path>
              <a:path w="3193415" h="5143500">
                <a:moveTo>
                  <a:pt x="3193199" y="330454"/>
                </a:moveTo>
                <a:lnTo>
                  <a:pt x="3189643" y="305435"/>
                </a:lnTo>
                <a:lnTo>
                  <a:pt x="3187865" y="278638"/>
                </a:lnTo>
                <a:lnTo>
                  <a:pt x="3182531" y="253619"/>
                </a:lnTo>
                <a:lnTo>
                  <a:pt x="3177070" y="230505"/>
                </a:lnTo>
                <a:lnTo>
                  <a:pt x="3168180" y="205486"/>
                </a:lnTo>
                <a:lnTo>
                  <a:pt x="3161068" y="182118"/>
                </a:lnTo>
                <a:lnTo>
                  <a:pt x="3139605" y="135763"/>
                </a:lnTo>
                <a:lnTo>
                  <a:pt x="3116364" y="92964"/>
                </a:lnTo>
                <a:lnTo>
                  <a:pt x="3086011" y="53594"/>
                </a:lnTo>
                <a:lnTo>
                  <a:pt x="3071787" y="35814"/>
                </a:lnTo>
                <a:lnTo>
                  <a:pt x="3036100" y="0"/>
                </a:lnTo>
                <a:lnTo>
                  <a:pt x="2378748" y="0"/>
                </a:lnTo>
                <a:lnTo>
                  <a:pt x="2343061" y="35814"/>
                </a:lnTo>
                <a:lnTo>
                  <a:pt x="2328837" y="53594"/>
                </a:lnTo>
                <a:lnTo>
                  <a:pt x="2312708" y="73279"/>
                </a:lnTo>
                <a:lnTo>
                  <a:pt x="2285911" y="114300"/>
                </a:lnTo>
                <a:lnTo>
                  <a:pt x="2253907" y="182118"/>
                </a:lnTo>
                <a:lnTo>
                  <a:pt x="2246668" y="205486"/>
                </a:lnTo>
                <a:lnTo>
                  <a:pt x="2237778" y="230505"/>
                </a:lnTo>
                <a:lnTo>
                  <a:pt x="2232444" y="253619"/>
                </a:lnTo>
                <a:lnTo>
                  <a:pt x="2226983" y="278638"/>
                </a:lnTo>
                <a:lnTo>
                  <a:pt x="2225205" y="305435"/>
                </a:lnTo>
                <a:lnTo>
                  <a:pt x="2221649" y="330454"/>
                </a:lnTo>
                <a:lnTo>
                  <a:pt x="2221649" y="382270"/>
                </a:lnTo>
                <a:lnTo>
                  <a:pt x="2223554" y="407162"/>
                </a:lnTo>
                <a:lnTo>
                  <a:pt x="2226983" y="430530"/>
                </a:lnTo>
                <a:lnTo>
                  <a:pt x="2243112" y="501904"/>
                </a:lnTo>
                <a:lnTo>
                  <a:pt x="2252002" y="525018"/>
                </a:lnTo>
                <a:lnTo>
                  <a:pt x="2259241" y="546481"/>
                </a:lnTo>
                <a:lnTo>
                  <a:pt x="2280577" y="589407"/>
                </a:lnTo>
                <a:lnTo>
                  <a:pt x="2303818" y="628650"/>
                </a:lnTo>
                <a:lnTo>
                  <a:pt x="2332393" y="666242"/>
                </a:lnTo>
                <a:lnTo>
                  <a:pt x="2380653" y="716280"/>
                </a:lnTo>
                <a:lnTo>
                  <a:pt x="2416340" y="746633"/>
                </a:lnTo>
                <a:lnTo>
                  <a:pt x="2455583" y="773303"/>
                </a:lnTo>
                <a:lnTo>
                  <a:pt x="2518194" y="805434"/>
                </a:lnTo>
                <a:lnTo>
                  <a:pt x="2539530" y="812673"/>
                </a:lnTo>
                <a:lnTo>
                  <a:pt x="2562771" y="821563"/>
                </a:lnTo>
                <a:lnTo>
                  <a:pt x="2609253" y="832231"/>
                </a:lnTo>
                <a:lnTo>
                  <a:pt x="2634145" y="837692"/>
                </a:lnTo>
                <a:lnTo>
                  <a:pt x="2657513" y="841121"/>
                </a:lnTo>
                <a:lnTo>
                  <a:pt x="2682405" y="843026"/>
                </a:lnTo>
                <a:lnTo>
                  <a:pt x="2732443" y="843026"/>
                </a:lnTo>
                <a:lnTo>
                  <a:pt x="2780703" y="837692"/>
                </a:lnTo>
                <a:lnTo>
                  <a:pt x="2852077" y="821563"/>
                </a:lnTo>
                <a:lnTo>
                  <a:pt x="2875318" y="812673"/>
                </a:lnTo>
                <a:lnTo>
                  <a:pt x="2896781" y="805434"/>
                </a:lnTo>
                <a:lnTo>
                  <a:pt x="2939580" y="783971"/>
                </a:lnTo>
                <a:lnTo>
                  <a:pt x="2978950" y="760857"/>
                </a:lnTo>
                <a:lnTo>
                  <a:pt x="3016288" y="732282"/>
                </a:lnTo>
                <a:lnTo>
                  <a:pt x="3066453" y="684022"/>
                </a:lnTo>
                <a:lnTo>
                  <a:pt x="3096806" y="648335"/>
                </a:lnTo>
                <a:lnTo>
                  <a:pt x="3123476" y="609092"/>
                </a:lnTo>
                <a:lnTo>
                  <a:pt x="3155734" y="546481"/>
                </a:lnTo>
                <a:lnTo>
                  <a:pt x="3162846" y="525018"/>
                </a:lnTo>
                <a:lnTo>
                  <a:pt x="3171736" y="501904"/>
                </a:lnTo>
                <a:lnTo>
                  <a:pt x="3182531" y="455422"/>
                </a:lnTo>
                <a:lnTo>
                  <a:pt x="3187865" y="430530"/>
                </a:lnTo>
                <a:lnTo>
                  <a:pt x="3191421" y="407162"/>
                </a:lnTo>
                <a:lnTo>
                  <a:pt x="3193199" y="382270"/>
                </a:lnTo>
                <a:lnTo>
                  <a:pt x="3193199" y="330454"/>
                </a:lnTo>
                <a:close/>
              </a:path>
            </a:pathLst>
          </a:custGeom>
          <a:solidFill>
            <a:srgbClr val="1D5785">
              <a:alpha val="13723"/>
            </a:srgbClr>
          </a:solidFill>
        </p:spPr>
        <p:txBody>
          <a:bodyPr wrap="square" lIns="0" tIns="0" rIns="0" bIns="0" rtlCol="0"/>
          <a:lstStyle/>
          <a:p>
            <a:endParaRPr sz="1800"/>
          </a:p>
        </p:txBody>
      </p:sp>
      <p:sp>
        <p:nvSpPr>
          <p:cNvPr id="20" name="bg object 20"/>
          <p:cNvSpPr/>
          <p:nvPr/>
        </p:nvSpPr>
        <p:spPr>
          <a:xfrm>
            <a:off x="1680591" y="5219650"/>
            <a:ext cx="1491615" cy="1638300"/>
          </a:xfrm>
          <a:custGeom>
            <a:avLst/>
            <a:gdLst/>
            <a:ahLst/>
            <a:cxnLst/>
            <a:rect l="l" t="t" r="r" b="b"/>
            <a:pathLst>
              <a:path w="1491614" h="1228725">
                <a:moveTo>
                  <a:pt x="630427" y="0"/>
                </a:moveTo>
                <a:lnTo>
                  <a:pt x="521588" y="69646"/>
                </a:lnTo>
                <a:lnTo>
                  <a:pt x="469772" y="107086"/>
                </a:lnTo>
                <a:lnTo>
                  <a:pt x="412622" y="155397"/>
                </a:lnTo>
                <a:lnTo>
                  <a:pt x="350011" y="210680"/>
                </a:lnTo>
                <a:lnTo>
                  <a:pt x="287654" y="273240"/>
                </a:lnTo>
                <a:lnTo>
                  <a:pt x="257175" y="308940"/>
                </a:lnTo>
                <a:lnTo>
                  <a:pt x="226821" y="346481"/>
                </a:lnTo>
                <a:lnTo>
                  <a:pt x="196469" y="385762"/>
                </a:lnTo>
                <a:lnTo>
                  <a:pt x="167894" y="426796"/>
                </a:lnTo>
                <a:lnTo>
                  <a:pt x="141096" y="469671"/>
                </a:lnTo>
                <a:lnTo>
                  <a:pt x="114300" y="514286"/>
                </a:lnTo>
                <a:lnTo>
                  <a:pt x="91058" y="560743"/>
                </a:lnTo>
                <a:lnTo>
                  <a:pt x="69595" y="610793"/>
                </a:lnTo>
                <a:lnTo>
                  <a:pt x="50037" y="660755"/>
                </a:lnTo>
                <a:lnTo>
                  <a:pt x="33908" y="714298"/>
                </a:lnTo>
                <a:lnTo>
                  <a:pt x="19684" y="769683"/>
                </a:lnTo>
                <a:lnTo>
                  <a:pt x="8889" y="826808"/>
                </a:lnTo>
                <a:lnTo>
                  <a:pt x="1777" y="885786"/>
                </a:lnTo>
                <a:lnTo>
                  <a:pt x="0" y="946505"/>
                </a:lnTo>
                <a:lnTo>
                  <a:pt x="0" y="1008976"/>
                </a:lnTo>
                <a:lnTo>
                  <a:pt x="1777" y="1041171"/>
                </a:lnTo>
                <a:lnTo>
                  <a:pt x="5460" y="1073277"/>
                </a:lnTo>
                <a:lnTo>
                  <a:pt x="10794" y="1112565"/>
                </a:lnTo>
                <a:lnTo>
                  <a:pt x="17906" y="1150103"/>
                </a:lnTo>
                <a:lnTo>
                  <a:pt x="25018" y="1189388"/>
                </a:lnTo>
                <a:lnTo>
                  <a:pt x="35813" y="1228671"/>
                </a:lnTo>
                <a:lnTo>
                  <a:pt x="1475232" y="1228671"/>
                </a:lnTo>
                <a:lnTo>
                  <a:pt x="1485900" y="1146515"/>
                </a:lnTo>
                <a:lnTo>
                  <a:pt x="1491233" y="1023327"/>
                </a:lnTo>
                <a:lnTo>
                  <a:pt x="1487677" y="942911"/>
                </a:lnTo>
                <a:lnTo>
                  <a:pt x="1484121" y="903630"/>
                </a:lnTo>
                <a:lnTo>
                  <a:pt x="1478660" y="871524"/>
                </a:lnTo>
                <a:lnTo>
                  <a:pt x="1475232" y="839330"/>
                </a:lnTo>
                <a:lnTo>
                  <a:pt x="1460881" y="778598"/>
                </a:lnTo>
                <a:lnTo>
                  <a:pt x="1444878" y="719721"/>
                </a:lnTo>
                <a:lnTo>
                  <a:pt x="1423415" y="664336"/>
                </a:lnTo>
                <a:lnTo>
                  <a:pt x="1400175" y="610793"/>
                </a:lnTo>
                <a:lnTo>
                  <a:pt x="1375156" y="560743"/>
                </a:lnTo>
                <a:lnTo>
                  <a:pt x="1346581" y="512533"/>
                </a:lnTo>
                <a:lnTo>
                  <a:pt x="1316227" y="467918"/>
                </a:lnTo>
                <a:lnTo>
                  <a:pt x="1284096" y="425043"/>
                </a:lnTo>
                <a:lnTo>
                  <a:pt x="1250188" y="383920"/>
                </a:lnTo>
                <a:lnTo>
                  <a:pt x="1214373" y="346481"/>
                </a:lnTo>
                <a:lnTo>
                  <a:pt x="1178686" y="310692"/>
                </a:lnTo>
                <a:lnTo>
                  <a:pt x="1141221" y="276834"/>
                </a:lnTo>
                <a:lnTo>
                  <a:pt x="1103757" y="244627"/>
                </a:lnTo>
                <a:lnTo>
                  <a:pt x="1066164" y="216115"/>
                </a:lnTo>
                <a:lnTo>
                  <a:pt x="1026921" y="189242"/>
                </a:lnTo>
                <a:lnTo>
                  <a:pt x="989457" y="164312"/>
                </a:lnTo>
                <a:lnTo>
                  <a:pt x="951991" y="141033"/>
                </a:lnTo>
                <a:lnTo>
                  <a:pt x="914400" y="119608"/>
                </a:lnTo>
                <a:lnTo>
                  <a:pt x="878713" y="101752"/>
                </a:lnTo>
                <a:lnTo>
                  <a:pt x="812672" y="67805"/>
                </a:lnTo>
                <a:lnTo>
                  <a:pt x="753617" y="42875"/>
                </a:lnTo>
                <a:lnTo>
                  <a:pt x="664463" y="8928"/>
                </a:lnTo>
                <a:lnTo>
                  <a:pt x="630427" y="0"/>
                </a:lnTo>
                <a:close/>
              </a:path>
            </a:pathLst>
          </a:custGeom>
          <a:solidFill>
            <a:srgbClr val="B8F567"/>
          </a:solid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4400" b="1" i="0">
                <a:solidFill>
                  <a:schemeClr val="bg1"/>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0824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9BCF62"/>
          </a:solid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2916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67710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1"/>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89892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12674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Alt_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rot="16454853">
            <a:off x="4470200" y="-124166"/>
            <a:ext cx="4544556" cy="4478750"/>
          </a:xfrm>
          <a:prstGeom prst="rect">
            <a:avLst/>
          </a:prstGeom>
        </p:spPr>
      </p:pic>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sp>
        <p:nvSpPr>
          <p:cNvPr id="11" name="Text Placeholder 3"/>
          <p:cNvSpPr>
            <a:spLocks noGrp="1"/>
          </p:cNvSpPr>
          <p:nvPr>
            <p:ph type="body" sz="quarter" idx="11" hasCustomPrompt="1"/>
          </p:nvPr>
        </p:nvSpPr>
        <p:spPr>
          <a:xfrm>
            <a:off x="0" y="3733800"/>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14"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615352"/>
            <a:ext cx="2674334" cy="368127"/>
          </a:xfrm>
          <a:prstGeom prst="rect">
            <a:avLst/>
          </a:prstGeom>
        </p:spPr>
      </p:pic>
    </p:spTree>
    <p:extLst>
      <p:ext uri="{BB962C8B-B14F-4D97-AF65-F5344CB8AC3E}">
        <p14:creationId xmlns:p14="http://schemas.microsoft.com/office/powerpoint/2010/main" val="1032457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chemeClr val="bg1"/>
                </a:solidFill>
                <a:latin typeface="Calibri"/>
                <a:cs typeface="Calibri"/>
              </a:defRPr>
            </a:lvl1pPr>
          </a:lstStyle>
          <a:p>
            <a:endParaRPr/>
          </a:p>
        </p:txBody>
      </p:sp>
      <p:sp>
        <p:nvSpPr>
          <p:cNvPr id="3" name="Holder 3"/>
          <p:cNvSpPr>
            <a:spLocks noGrp="1"/>
          </p:cNvSpPr>
          <p:nvPr>
            <p:ph sz="half" idx="2"/>
          </p:nvPr>
        </p:nvSpPr>
        <p:spPr>
          <a:xfrm>
            <a:off x="457200" y="1577340"/>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92706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1449493"/>
          </a:xfrm>
          <a:custGeom>
            <a:avLst/>
            <a:gdLst/>
            <a:ahLst/>
            <a:cxnLst/>
            <a:rect l="l" t="t" r="r" b="b"/>
            <a:pathLst>
              <a:path w="9144000" h="1087120">
                <a:moveTo>
                  <a:pt x="9144000" y="0"/>
                </a:moveTo>
                <a:lnTo>
                  <a:pt x="0" y="0"/>
                </a:lnTo>
                <a:lnTo>
                  <a:pt x="0" y="1087120"/>
                </a:lnTo>
                <a:lnTo>
                  <a:pt x="9144000" y="1087120"/>
                </a:lnTo>
                <a:lnTo>
                  <a:pt x="9144000" y="0"/>
                </a:lnTo>
                <a:close/>
              </a:path>
            </a:pathLst>
          </a:custGeom>
          <a:solidFill>
            <a:srgbClr val="224B5A"/>
          </a:solidFill>
        </p:spPr>
        <p:txBody>
          <a:bodyPr wrap="square" lIns="0" tIns="0" rIns="0" bIns="0" rtlCol="0"/>
          <a:lstStyle/>
          <a:p>
            <a:endParaRPr sz="1800"/>
          </a:p>
        </p:txBody>
      </p:sp>
      <p:sp>
        <p:nvSpPr>
          <p:cNvPr id="17" name="bg object 17"/>
          <p:cNvSpPr/>
          <p:nvPr/>
        </p:nvSpPr>
        <p:spPr>
          <a:xfrm>
            <a:off x="7735770" y="501709"/>
            <a:ext cx="1118870" cy="948267"/>
          </a:xfrm>
          <a:custGeom>
            <a:avLst/>
            <a:gdLst/>
            <a:ahLst/>
            <a:cxnLst/>
            <a:rect l="l" t="t" r="r" b="b"/>
            <a:pathLst>
              <a:path w="1118870" h="711200">
                <a:moveTo>
                  <a:pt x="426565" y="0"/>
                </a:moveTo>
                <a:lnTo>
                  <a:pt x="389625" y="0"/>
                </a:lnTo>
                <a:lnTo>
                  <a:pt x="389625" y="176437"/>
                </a:lnTo>
                <a:lnTo>
                  <a:pt x="413808" y="176437"/>
                </a:lnTo>
                <a:lnTo>
                  <a:pt x="471883" y="177975"/>
                </a:lnTo>
                <a:lnTo>
                  <a:pt x="526441" y="182592"/>
                </a:lnTo>
                <a:lnTo>
                  <a:pt x="577484" y="190284"/>
                </a:lnTo>
                <a:lnTo>
                  <a:pt x="625009" y="201053"/>
                </a:lnTo>
                <a:lnTo>
                  <a:pt x="669017" y="214898"/>
                </a:lnTo>
                <a:lnTo>
                  <a:pt x="709507" y="231818"/>
                </a:lnTo>
                <a:lnTo>
                  <a:pt x="746479" y="251813"/>
                </a:lnTo>
                <a:lnTo>
                  <a:pt x="779931" y="274881"/>
                </a:lnTo>
                <a:lnTo>
                  <a:pt x="809865" y="301023"/>
                </a:lnTo>
                <a:lnTo>
                  <a:pt x="836278" y="330239"/>
                </a:lnTo>
                <a:lnTo>
                  <a:pt x="859172" y="362526"/>
                </a:lnTo>
                <a:lnTo>
                  <a:pt x="878544" y="397886"/>
                </a:lnTo>
                <a:lnTo>
                  <a:pt x="894396" y="436317"/>
                </a:lnTo>
                <a:lnTo>
                  <a:pt x="906725" y="477819"/>
                </a:lnTo>
                <a:lnTo>
                  <a:pt x="915533" y="522391"/>
                </a:lnTo>
                <a:lnTo>
                  <a:pt x="920818" y="570034"/>
                </a:lnTo>
                <a:lnTo>
                  <a:pt x="922579" y="620745"/>
                </a:lnTo>
                <a:lnTo>
                  <a:pt x="920025" y="680831"/>
                </a:lnTo>
                <a:lnTo>
                  <a:pt x="915906" y="710837"/>
                </a:lnTo>
                <a:lnTo>
                  <a:pt x="1114590" y="710837"/>
                </a:lnTo>
                <a:lnTo>
                  <a:pt x="1118333" y="672192"/>
                </a:lnTo>
                <a:lnTo>
                  <a:pt x="1118669" y="661316"/>
                </a:lnTo>
                <a:lnTo>
                  <a:pt x="1118641" y="570034"/>
                </a:lnTo>
                <a:lnTo>
                  <a:pt x="1112863" y="504451"/>
                </a:lnTo>
                <a:lnTo>
                  <a:pt x="1103840" y="452783"/>
                </a:lnTo>
                <a:lnTo>
                  <a:pt x="1091219" y="403675"/>
                </a:lnTo>
                <a:lnTo>
                  <a:pt x="1075004" y="357128"/>
                </a:lnTo>
                <a:lnTo>
                  <a:pt x="1055202" y="313141"/>
                </a:lnTo>
                <a:lnTo>
                  <a:pt x="1031817" y="271715"/>
                </a:lnTo>
                <a:lnTo>
                  <a:pt x="1004856" y="232849"/>
                </a:lnTo>
                <a:lnTo>
                  <a:pt x="974323" y="196544"/>
                </a:lnTo>
                <a:lnTo>
                  <a:pt x="940225" y="162799"/>
                </a:lnTo>
                <a:lnTo>
                  <a:pt x="906318" y="134511"/>
                </a:lnTo>
                <a:lnTo>
                  <a:pt x="869858" y="108926"/>
                </a:lnTo>
                <a:lnTo>
                  <a:pt x="830845" y="86043"/>
                </a:lnTo>
                <a:lnTo>
                  <a:pt x="789276" y="65860"/>
                </a:lnTo>
                <a:lnTo>
                  <a:pt x="745150" y="48375"/>
                </a:lnTo>
                <a:lnTo>
                  <a:pt x="698464" y="33585"/>
                </a:lnTo>
                <a:lnTo>
                  <a:pt x="649216" y="21489"/>
                </a:lnTo>
                <a:lnTo>
                  <a:pt x="597404" y="12084"/>
                </a:lnTo>
                <a:lnTo>
                  <a:pt x="543026" y="5369"/>
                </a:lnTo>
                <a:lnTo>
                  <a:pt x="486080" y="1342"/>
                </a:lnTo>
                <a:lnTo>
                  <a:pt x="426565" y="0"/>
                </a:lnTo>
                <a:close/>
              </a:path>
              <a:path w="1118870" h="711200">
                <a:moveTo>
                  <a:pt x="195693" y="392872"/>
                </a:moveTo>
                <a:lnTo>
                  <a:pt x="0" y="392872"/>
                </a:lnTo>
                <a:lnTo>
                  <a:pt x="0" y="710837"/>
                </a:lnTo>
                <a:lnTo>
                  <a:pt x="195693" y="710837"/>
                </a:lnTo>
                <a:lnTo>
                  <a:pt x="195693" y="392872"/>
                </a:lnTo>
                <a:close/>
              </a:path>
            </a:pathLst>
          </a:custGeom>
          <a:solidFill>
            <a:srgbClr val="FDFDFD"/>
          </a:solidFill>
        </p:spPr>
        <p:txBody>
          <a:bodyPr wrap="square" lIns="0" tIns="0" rIns="0" bIns="0" rtlCol="0"/>
          <a:lstStyle/>
          <a:p>
            <a:endParaRPr sz="1800"/>
          </a:p>
        </p:txBody>
      </p:sp>
      <p:pic>
        <p:nvPicPr>
          <p:cNvPr id="18" name="bg object 18"/>
          <p:cNvPicPr/>
          <p:nvPr/>
        </p:nvPicPr>
        <p:blipFill>
          <a:blip r:embed="rId2" cstate="print"/>
          <a:stretch>
            <a:fillRect/>
          </a:stretch>
        </p:blipFill>
        <p:spPr>
          <a:xfrm>
            <a:off x="7719059" y="487679"/>
            <a:ext cx="229552" cy="301476"/>
          </a:xfrm>
          <a:prstGeom prst="rect">
            <a:avLst/>
          </a:prstGeom>
        </p:spPr>
      </p:pic>
      <p:pic>
        <p:nvPicPr>
          <p:cNvPr id="19" name="bg object 19"/>
          <p:cNvPicPr/>
          <p:nvPr/>
        </p:nvPicPr>
        <p:blipFill>
          <a:blip r:embed="rId3" cstate="print"/>
          <a:stretch>
            <a:fillRect/>
          </a:stretch>
        </p:blipFill>
        <p:spPr>
          <a:xfrm>
            <a:off x="457200" y="6268720"/>
            <a:ext cx="1206500" cy="457197"/>
          </a:xfrm>
          <a:prstGeom prst="rect">
            <a:avLst/>
          </a:prstGeom>
        </p:spPr>
      </p:pic>
      <p:sp>
        <p:nvSpPr>
          <p:cNvPr id="20" name="bg object 20"/>
          <p:cNvSpPr/>
          <p:nvPr/>
        </p:nvSpPr>
        <p:spPr>
          <a:xfrm>
            <a:off x="214630" y="6070600"/>
            <a:ext cx="8642350" cy="0"/>
          </a:xfrm>
          <a:custGeom>
            <a:avLst/>
            <a:gdLst/>
            <a:ahLst/>
            <a:cxnLst/>
            <a:rect l="l" t="t" r="r" b="b"/>
            <a:pathLst>
              <a:path w="8642350">
                <a:moveTo>
                  <a:pt x="0" y="0"/>
                </a:moveTo>
                <a:lnTo>
                  <a:pt x="8642096" y="0"/>
                </a:lnTo>
              </a:path>
            </a:pathLst>
          </a:custGeom>
          <a:ln w="12700">
            <a:solidFill>
              <a:srgbClr val="2C5461"/>
            </a:solidFill>
            <a:prstDash val="sysDot"/>
          </a:ln>
        </p:spPr>
        <p:txBody>
          <a:bodyPr wrap="square" lIns="0" tIns="0" rIns="0" bIns="0" rtlCol="0"/>
          <a:lstStyle/>
          <a:p>
            <a:endParaRPr sz="1800"/>
          </a:p>
        </p:txBody>
      </p:sp>
      <p:pic>
        <p:nvPicPr>
          <p:cNvPr id="21" name="bg object 21"/>
          <p:cNvPicPr/>
          <p:nvPr/>
        </p:nvPicPr>
        <p:blipFill>
          <a:blip r:embed="rId4" cstate="print"/>
          <a:stretch>
            <a:fillRect/>
          </a:stretch>
        </p:blipFill>
        <p:spPr>
          <a:xfrm>
            <a:off x="355599" y="4185919"/>
            <a:ext cx="1701800" cy="1947333"/>
          </a:xfrm>
          <a:prstGeom prst="rect">
            <a:avLst/>
          </a:prstGeom>
        </p:spPr>
      </p:pic>
      <p:sp>
        <p:nvSpPr>
          <p:cNvPr id="22" name="bg object 22"/>
          <p:cNvSpPr/>
          <p:nvPr/>
        </p:nvSpPr>
        <p:spPr>
          <a:xfrm>
            <a:off x="350838" y="4179570"/>
            <a:ext cx="1711325" cy="1960033"/>
          </a:xfrm>
          <a:custGeom>
            <a:avLst/>
            <a:gdLst/>
            <a:ahLst/>
            <a:cxnLst/>
            <a:rect l="l" t="t" r="r" b="b"/>
            <a:pathLst>
              <a:path w="1711325" h="1470025">
                <a:moveTo>
                  <a:pt x="0" y="1470025"/>
                </a:moveTo>
                <a:lnTo>
                  <a:pt x="1711325" y="1470025"/>
                </a:lnTo>
                <a:lnTo>
                  <a:pt x="1711325" y="0"/>
                </a:lnTo>
                <a:lnTo>
                  <a:pt x="0" y="0"/>
                </a:lnTo>
                <a:lnTo>
                  <a:pt x="0" y="1470025"/>
                </a:lnTo>
                <a:close/>
              </a:path>
            </a:pathLst>
          </a:custGeom>
          <a:ln w="9525">
            <a:solidFill>
              <a:srgbClr val="2C5461"/>
            </a:solidFill>
          </a:ln>
        </p:spPr>
        <p:txBody>
          <a:bodyPr wrap="square" lIns="0" tIns="0" rIns="0" bIns="0" rtlCol="0"/>
          <a:lstStyle/>
          <a:p>
            <a:endParaRPr sz="1800"/>
          </a:p>
        </p:txBody>
      </p:sp>
      <p:pic>
        <p:nvPicPr>
          <p:cNvPr id="23" name="bg object 23"/>
          <p:cNvPicPr/>
          <p:nvPr/>
        </p:nvPicPr>
        <p:blipFill>
          <a:blip r:embed="rId5" cstate="print"/>
          <a:stretch>
            <a:fillRect/>
          </a:stretch>
        </p:blipFill>
        <p:spPr>
          <a:xfrm>
            <a:off x="3022601" y="1845732"/>
            <a:ext cx="1209039" cy="2021840"/>
          </a:xfrm>
          <a:prstGeom prst="rect">
            <a:avLst/>
          </a:prstGeom>
        </p:spPr>
      </p:pic>
      <p:sp>
        <p:nvSpPr>
          <p:cNvPr id="24" name="bg object 24"/>
          <p:cNvSpPr/>
          <p:nvPr/>
        </p:nvSpPr>
        <p:spPr>
          <a:xfrm>
            <a:off x="3017901" y="1839298"/>
            <a:ext cx="1218565" cy="2034540"/>
          </a:xfrm>
          <a:custGeom>
            <a:avLst/>
            <a:gdLst/>
            <a:ahLst/>
            <a:cxnLst/>
            <a:rect l="l" t="t" r="r" b="b"/>
            <a:pathLst>
              <a:path w="1218564" h="1525905">
                <a:moveTo>
                  <a:pt x="0" y="1525905"/>
                </a:moveTo>
                <a:lnTo>
                  <a:pt x="1218564" y="1525905"/>
                </a:lnTo>
                <a:lnTo>
                  <a:pt x="1218564" y="0"/>
                </a:lnTo>
                <a:lnTo>
                  <a:pt x="0" y="0"/>
                </a:lnTo>
                <a:lnTo>
                  <a:pt x="0" y="1525905"/>
                </a:lnTo>
                <a:close/>
              </a:path>
            </a:pathLst>
          </a:custGeom>
          <a:ln w="9525">
            <a:solidFill>
              <a:srgbClr val="2C5461"/>
            </a:solidFill>
          </a:ln>
        </p:spPr>
        <p:txBody>
          <a:bodyPr wrap="square" lIns="0" tIns="0" rIns="0" bIns="0" rtlCol="0"/>
          <a:lstStyle/>
          <a:p>
            <a:endParaRPr sz="1800"/>
          </a:p>
        </p:txBody>
      </p:sp>
      <p:pic>
        <p:nvPicPr>
          <p:cNvPr id="25" name="bg object 25"/>
          <p:cNvPicPr/>
          <p:nvPr/>
        </p:nvPicPr>
        <p:blipFill>
          <a:blip r:embed="rId6" cstate="print"/>
          <a:stretch>
            <a:fillRect/>
          </a:stretch>
        </p:blipFill>
        <p:spPr>
          <a:xfrm>
            <a:off x="4371340" y="1835572"/>
            <a:ext cx="1209039" cy="2035387"/>
          </a:xfrm>
          <a:prstGeom prst="rect">
            <a:avLst/>
          </a:prstGeom>
        </p:spPr>
      </p:pic>
      <p:sp>
        <p:nvSpPr>
          <p:cNvPr id="26" name="bg object 26"/>
          <p:cNvSpPr/>
          <p:nvPr/>
        </p:nvSpPr>
        <p:spPr>
          <a:xfrm>
            <a:off x="4366515" y="1829138"/>
            <a:ext cx="1218565" cy="2048087"/>
          </a:xfrm>
          <a:custGeom>
            <a:avLst/>
            <a:gdLst/>
            <a:ahLst/>
            <a:cxnLst/>
            <a:rect l="l" t="t" r="r" b="b"/>
            <a:pathLst>
              <a:path w="1218564" h="1536064">
                <a:moveTo>
                  <a:pt x="0" y="1536065"/>
                </a:moveTo>
                <a:lnTo>
                  <a:pt x="1218564" y="1536065"/>
                </a:lnTo>
                <a:lnTo>
                  <a:pt x="1218564" y="0"/>
                </a:lnTo>
                <a:lnTo>
                  <a:pt x="0" y="0"/>
                </a:lnTo>
                <a:lnTo>
                  <a:pt x="0" y="1536065"/>
                </a:lnTo>
                <a:close/>
              </a:path>
            </a:pathLst>
          </a:custGeom>
          <a:ln w="9525">
            <a:solidFill>
              <a:srgbClr val="000000"/>
            </a:solidFill>
          </a:ln>
        </p:spPr>
        <p:txBody>
          <a:bodyPr wrap="square" lIns="0" tIns="0" rIns="0" bIns="0" rtlCol="0"/>
          <a:lstStyle/>
          <a:p>
            <a:endParaRPr sz="1800"/>
          </a:p>
        </p:txBody>
      </p:sp>
      <p:pic>
        <p:nvPicPr>
          <p:cNvPr id="27" name="bg object 27"/>
          <p:cNvPicPr/>
          <p:nvPr/>
        </p:nvPicPr>
        <p:blipFill>
          <a:blip r:embed="rId7" cstate="print"/>
          <a:stretch>
            <a:fillRect/>
          </a:stretch>
        </p:blipFill>
        <p:spPr>
          <a:xfrm>
            <a:off x="3622039" y="3444239"/>
            <a:ext cx="1389380" cy="2326640"/>
          </a:xfrm>
          <a:prstGeom prst="rect">
            <a:avLst/>
          </a:prstGeom>
        </p:spPr>
      </p:pic>
      <p:sp>
        <p:nvSpPr>
          <p:cNvPr id="28" name="bg object 28"/>
          <p:cNvSpPr/>
          <p:nvPr/>
        </p:nvSpPr>
        <p:spPr>
          <a:xfrm>
            <a:off x="3617215" y="3437890"/>
            <a:ext cx="1398905" cy="2339340"/>
          </a:xfrm>
          <a:custGeom>
            <a:avLst/>
            <a:gdLst/>
            <a:ahLst/>
            <a:cxnLst/>
            <a:rect l="l" t="t" r="r" b="b"/>
            <a:pathLst>
              <a:path w="1398904" h="1754504">
                <a:moveTo>
                  <a:pt x="0" y="1754505"/>
                </a:moveTo>
                <a:lnTo>
                  <a:pt x="1398905" y="1754505"/>
                </a:lnTo>
                <a:lnTo>
                  <a:pt x="1398905" y="0"/>
                </a:lnTo>
                <a:lnTo>
                  <a:pt x="0" y="0"/>
                </a:lnTo>
                <a:lnTo>
                  <a:pt x="0" y="1754505"/>
                </a:lnTo>
                <a:close/>
              </a:path>
            </a:pathLst>
          </a:custGeom>
          <a:ln w="9525">
            <a:solidFill>
              <a:srgbClr val="000000"/>
            </a:solidFill>
          </a:ln>
        </p:spPr>
        <p:txBody>
          <a:bodyPr wrap="square" lIns="0" tIns="0" rIns="0" bIns="0" rtlCol="0"/>
          <a:lstStyle/>
          <a:p>
            <a:endParaRPr sz="1800"/>
          </a:p>
        </p:txBody>
      </p:sp>
      <p:pic>
        <p:nvPicPr>
          <p:cNvPr id="29" name="bg object 29"/>
          <p:cNvPicPr/>
          <p:nvPr/>
        </p:nvPicPr>
        <p:blipFill>
          <a:blip r:embed="rId8" cstate="print"/>
          <a:stretch>
            <a:fillRect/>
          </a:stretch>
        </p:blipFill>
        <p:spPr>
          <a:xfrm>
            <a:off x="64995" y="1366349"/>
            <a:ext cx="917261" cy="1496907"/>
          </a:xfrm>
          <a:prstGeom prst="rect">
            <a:avLst/>
          </a:prstGeom>
        </p:spPr>
      </p:pic>
      <p:sp>
        <p:nvSpPr>
          <p:cNvPr id="30" name="bg object 30"/>
          <p:cNvSpPr/>
          <p:nvPr/>
        </p:nvSpPr>
        <p:spPr>
          <a:xfrm>
            <a:off x="59670" y="1359238"/>
            <a:ext cx="928369" cy="1511300"/>
          </a:xfrm>
          <a:custGeom>
            <a:avLst/>
            <a:gdLst/>
            <a:ahLst/>
            <a:cxnLst/>
            <a:rect l="l" t="t" r="r" b="b"/>
            <a:pathLst>
              <a:path w="928369" h="1133475">
                <a:moveTo>
                  <a:pt x="0" y="101219"/>
                </a:moveTo>
                <a:lnTo>
                  <a:pt x="796869" y="0"/>
                </a:lnTo>
                <a:lnTo>
                  <a:pt x="927920" y="1032129"/>
                </a:lnTo>
                <a:lnTo>
                  <a:pt x="131058" y="1133348"/>
                </a:lnTo>
                <a:lnTo>
                  <a:pt x="0" y="101219"/>
                </a:lnTo>
                <a:close/>
              </a:path>
            </a:pathLst>
          </a:custGeom>
          <a:ln w="9525">
            <a:solidFill>
              <a:srgbClr val="2C5461"/>
            </a:solidFill>
          </a:ln>
        </p:spPr>
        <p:txBody>
          <a:bodyPr wrap="square" lIns="0" tIns="0" rIns="0" bIns="0" rtlCol="0"/>
          <a:lstStyle/>
          <a:p>
            <a:endParaRPr sz="1800"/>
          </a:p>
        </p:txBody>
      </p:sp>
      <p:pic>
        <p:nvPicPr>
          <p:cNvPr id="31" name="bg object 31"/>
          <p:cNvPicPr/>
          <p:nvPr/>
        </p:nvPicPr>
        <p:blipFill>
          <a:blip r:embed="rId9" cstate="print"/>
          <a:stretch>
            <a:fillRect/>
          </a:stretch>
        </p:blipFill>
        <p:spPr>
          <a:xfrm>
            <a:off x="396837" y="1745216"/>
            <a:ext cx="931689" cy="1537309"/>
          </a:xfrm>
          <a:prstGeom prst="rect">
            <a:avLst/>
          </a:prstGeom>
        </p:spPr>
      </p:pic>
      <p:sp>
        <p:nvSpPr>
          <p:cNvPr id="32" name="bg object 32"/>
          <p:cNvSpPr/>
          <p:nvPr/>
        </p:nvSpPr>
        <p:spPr>
          <a:xfrm>
            <a:off x="391642" y="1738206"/>
            <a:ext cx="942340" cy="1551940"/>
          </a:xfrm>
          <a:custGeom>
            <a:avLst/>
            <a:gdLst/>
            <a:ahLst/>
            <a:cxnLst/>
            <a:rect l="l" t="t" r="r" b="b"/>
            <a:pathLst>
              <a:path w="942340" h="1163955">
                <a:moveTo>
                  <a:pt x="102222" y="0"/>
                </a:moveTo>
                <a:lnTo>
                  <a:pt x="942111" y="79248"/>
                </a:lnTo>
                <a:lnTo>
                  <a:pt x="839851" y="1163447"/>
                </a:lnTo>
                <a:lnTo>
                  <a:pt x="0" y="1084199"/>
                </a:lnTo>
                <a:lnTo>
                  <a:pt x="102222" y="0"/>
                </a:lnTo>
                <a:close/>
              </a:path>
            </a:pathLst>
          </a:custGeom>
          <a:ln w="9525">
            <a:solidFill>
              <a:srgbClr val="000000"/>
            </a:solidFill>
          </a:ln>
        </p:spPr>
        <p:txBody>
          <a:bodyPr wrap="square" lIns="0" tIns="0" rIns="0" bIns="0" rtlCol="0"/>
          <a:lstStyle/>
          <a:p>
            <a:endParaRPr sz="1800"/>
          </a:p>
        </p:txBody>
      </p:sp>
      <p:pic>
        <p:nvPicPr>
          <p:cNvPr id="33" name="bg object 33"/>
          <p:cNvPicPr/>
          <p:nvPr/>
        </p:nvPicPr>
        <p:blipFill>
          <a:blip r:embed="rId10" cstate="print"/>
          <a:stretch>
            <a:fillRect/>
          </a:stretch>
        </p:blipFill>
        <p:spPr>
          <a:xfrm>
            <a:off x="1146177" y="1545166"/>
            <a:ext cx="985492" cy="1626108"/>
          </a:xfrm>
          <a:prstGeom prst="rect">
            <a:avLst/>
          </a:prstGeom>
        </p:spPr>
      </p:pic>
      <p:sp>
        <p:nvSpPr>
          <p:cNvPr id="34" name="bg object 34"/>
          <p:cNvSpPr/>
          <p:nvPr/>
        </p:nvSpPr>
        <p:spPr>
          <a:xfrm>
            <a:off x="1140994" y="1538224"/>
            <a:ext cx="996315" cy="1639993"/>
          </a:xfrm>
          <a:custGeom>
            <a:avLst/>
            <a:gdLst/>
            <a:ahLst/>
            <a:cxnLst/>
            <a:rect l="l" t="t" r="r" b="b"/>
            <a:pathLst>
              <a:path w="996314" h="1229995">
                <a:moveTo>
                  <a:pt x="0" y="82296"/>
                </a:moveTo>
                <a:lnTo>
                  <a:pt x="889736" y="0"/>
                </a:lnTo>
                <a:lnTo>
                  <a:pt x="995908" y="1147826"/>
                </a:lnTo>
                <a:lnTo>
                  <a:pt x="106070" y="1229995"/>
                </a:lnTo>
                <a:lnTo>
                  <a:pt x="0" y="82296"/>
                </a:lnTo>
                <a:close/>
              </a:path>
            </a:pathLst>
          </a:custGeom>
          <a:ln w="9525">
            <a:solidFill>
              <a:srgbClr val="000000"/>
            </a:solidFill>
          </a:ln>
        </p:spPr>
        <p:txBody>
          <a:bodyPr wrap="square" lIns="0" tIns="0" rIns="0" bIns="0" rtlCol="0"/>
          <a:lstStyle/>
          <a:p>
            <a:endParaRPr sz="1800"/>
          </a:p>
        </p:txBody>
      </p:sp>
      <p:pic>
        <p:nvPicPr>
          <p:cNvPr id="35" name="bg object 35"/>
          <p:cNvPicPr/>
          <p:nvPr/>
        </p:nvPicPr>
        <p:blipFill>
          <a:blip r:embed="rId11" cstate="print"/>
          <a:stretch>
            <a:fillRect/>
          </a:stretch>
        </p:blipFill>
        <p:spPr>
          <a:xfrm>
            <a:off x="6791961" y="1693332"/>
            <a:ext cx="2029459" cy="4958080"/>
          </a:xfrm>
          <a:prstGeom prst="rect">
            <a:avLst/>
          </a:prstGeom>
        </p:spPr>
      </p:pic>
      <p:sp>
        <p:nvSpPr>
          <p:cNvPr id="36" name="bg object 36"/>
          <p:cNvSpPr/>
          <p:nvPr/>
        </p:nvSpPr>
        <p:spPr>
          <a:xfrm>
            <a:off x="6787135" y="1686983"/>
            <a:ext cx="2038985" cy="4970780"/>
          </a:xfrm>
          <a:custGeom>
            <a:avLst/>
            <a:gdLst/>
            <a:ahLst/>
            <a:cxnLst/>
            <a:rect l="l" t="t" r="r" b="b"/>
            <a:pathLst>
              <a:path w="2038984" h="3728085">
                <a:moveTo>
                  <a:pt x="0" y="3728085"/>
                </a:moveTo>
                <a:lnTo>
                  <a:pt x="2038985" y="3728085"/>
                </a:lnTo>
                <a:lnTo>
                  <a:pt x="2038985" y="0"/>
                </a:lnTo>
                <a:lnTo>
                  <a:pt x="0" y="0"/>
                </a:lnTo>
                <a:lnTo>
                  <a:pt x="0" y="3728085"/>
                </a:lnTo>
                <a:close/>
              </a:path>
            </a:pathLst>
          </a:custGeom>
          <a:ln w="9525">
            <a:solidFill>
              <a:srgbClr val="000000"/>
            </a:solidFill>
          </a:ln>
        </p:spPr>
        <p:txBody>
          <a:bodyPr wrap="square" lIns="0" tIns="0" rIns="0" bIns="0" rtlCol="0"/>
          <a:lstStyle/>
          <a:p>
            <a:endParaRPr sz="1800"/>
          </a:p>
        </p:txBody>
      </p:sp>
      <p:pic>
        <p:nvPicPr>
          <p:cNvPr id="37" name="bg object 37"/>
          <p:cNvPicPr/>
          <p:nvPr/>
        </p:nvPicPr>
        <p:blipFill>
          <a:blip r:embed="rId12" cstate="print"/>
          <a:stretch>
            <a:fillRect/>
          </a:stretch>
        </p:blipFill>
        <p:spPr>
          <a:xfrm>
            <a:off x="5128260" y="3437467"/>
            <a:ext cx="1391919" cy="2326640"/>
          </a:xfrm>
          <a:prstGeom prst="rect">
            <a:avLst/>
          </a:prstGeom>
        </p:spPr>
      </p:pic>
      <p:sp>
        <p:nvSpPr>
          <p:cNvPr id="38" name="bg object 38"/>
          <p:cNvSpPr/>
          <p:nvPr/>
        </p:nvSpPr>
        <p:spPr>
          <a:xfrm>
            <a:off x="5123434" y="3431117"/>
            <a:ext cx="1401445" cy="2339340"/>
          </a:xfrm>
          <a:custGeom>
            <a:avLst/>
            <a:gdLst/>
            <a:ahLst/>
            <a:cxnLst/>
            <a:rect l="l" t="t" r="r" b="b"/>
            <a:pathLst>
              <a:path w="1401445" h="1754504">
                <a:moveTo>
                  <a:pt x="0" y="1754505"/>
                </a:moveTo>
                <a:lnTo>
                  <a:pt x="1401444" y="1754505"/>
                </a:lnTo>
                <a:lnTo>
                  <a:pt x="1401444" y="0"/>
                </a:lnTo>
                <a:lnTo>
                  <a:pt x="0" y="0"/>
                </a:lnTo>
                <a:lnTo>
                  <a:pt x="0" y="1754505"/>
                </a:lnTo>
                <a:close/>
              </a:path>
            </a:pathLst>
          </a:custGeom>
          <a:ln w="9525">
            <a:solidFill>
              <a:srgbClr val="000000"/>
            </a:solidFill>
          </a:ln>
        </p:spPr>
        <p:txBody>
          <a:bodyPr wrap="square" lIns="0" tIns="0" rIns="0" bIns="0" rtlCol="0"/>
          <a:lstStyle/>
          <a:p>
            <a:endParaRPr sz="1800"/>
          </a:p>
        </p:txBody>
      </p:sp>
      <p:pic>
        <p:nvPicPr>
          <p:cNvPr id="39" name="bg object 39"/>
          <p:cNvPicPr/>
          <p:nvPr/>
        </p:nvPicPr>
        <p:blipFill>
          <a:blip r:embed="rId13" cstate="print"/>
          <a:stretch>
            <a:fillRect/>
          </a:stretch>
        </p:blipFill>
        <p:spPr>
          <a:xfrm>
            <a:off x="1595120" y="2116666"/>
            <a:ext cx="927100" cy="1622213"/>
          </a:xfrm>
          <a:prstGeom prst="rect">
            <a:avLst/>
          </a:prstGeom>
        </p:spPr>
      </p:pic>
      <p:sp>
        <p:nvSpPr>
          <p:cNvPr id="40" name="bg object 40"/>
          <p:cNvSpPr/>
          <p:nvPr/>
        </p:nvSpPr>
        <p:spPr>
          <a:xfrm>
            <a:off x="1590294" y="2110232"/>
            <a:ext cx="936625" cy="1634913"/>
          </a:xfrm>
          <a:custGeom>
            <a:avLst/>
            <a:gdLst/>
            <a:ahLst/>
            <a:cxnLst/>
            <a:rect l="l" t="t" r="r" b="b"/>
            <a:pathLst>
              <a:path w="936625" h="1226185">
                <a:moveTo>
                  <a:pt x="0" y="1226184"/>
                </a:moveTo>
                <a:lnTo>
                  <a:pt x="936625" y="1226184"/>
                </a:lnTo>
                <a:lnTo>
                  <a:pt x="936625" y="0"/>
                </a:lnTo>
                <a:lnTo>
                  <a:pt x="0" y="0"/>
                </a:lnTo>
                <a:lnTo>
                  <a:pt x="0" y="1226184"/>
                </a:lnTo>
                <a:close/>
              </a:path>
            </a:pathLst>
          </a:custGeom>
          <a:ln w="9525">
            <a:solidFill>
              <a:srgbClr val="000000"/>
            </a:solidFill>
          </a:ln>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44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37034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89777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_Page">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3" name="Text Placeholder 2"/>
          <p:cNvSpPr>
            <a:spLocks noGrp="1"/>
          </p:cNvSpPr>
          <p:nvPr>
            <p:ph type="body" sz="quarter" idx="10" hasCustomPrompt="1"/>
          </p:nvPr>
        </p:nvSpPr>
        <p:spPr>
          <a:xfrm>
            <a:off x="152399" y="1295400"/>
            <a:ext cx="8229601" cy="5078104"/>
          </a:xfrm>
        </p:spPr>
        <p:txBody>
          <a:bodyPr/>
          <a:lstStyle>
            <a:lvl1pPr marL="342900" indent="-342900">
              <a:buFont typeface="+mj-lt"/>
              <a:buNone/>
              <a:defRPr sz="2000" b="0">
                <a:latin typeface="Arial Black" pitchFamily="34" charset="0"/>
              </a:defRPr>
            </a:lvl1pPr>
            <a:lvl2pPr marL="569913" indent="-212725">
              <a:buClr>
                <a:schemeClr val="accent5"/>
              </a:buClr>
              <a:defRPr sz="2000" b="1"/>
            </a:lvl2pPr>
            <a:lvl3pPr marL="914400" indent="-223838">
              <a:buClr>
                <a:schemeClr val="accent5"/>
              </a:buClr>
              <a:defRPr sz="2000" b="1"/>
            </a:lvl3pPr>
            <a:lvl4pPr marL="1258888" indent="-231775">
              <a:buClr>
                <a:schemeClr val="accent5"/>
              </a:buClr>
              <a:defRPr sz="2000" b="1"/>
            </a:lvl4pPr>
            <a:lvl5pPr marL="1484313" indent="-225425">
              <a:buClr>
                <a:schemeClr val="accent5"/>
              </a:buClr>
              <a:defRPr sz="2000" b="1"/>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832221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8437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6" name="Straight Connector 5"/>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2766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24685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45901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581400"/>
            <a:ext cx="43434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581400"/>
            <a:ext cx="42672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7766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7696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4.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40.xml"/><Relationship Id="rId7" Type="http://schemas.openxmlformats.org/officeDocument/2006/relationships/image" Target="../media/image8.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5.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Rectangle 3"/>
          <p:cNvSpPr>
            <a:spLocks noGrp="1" noChangeArrowheads="1"/>
          </p:cNvSpPr>
          <p:nvPr>
            <p:ph type="body" idx="1"/>
          </p:nvPr>
        </p:nvSpPr>
        <p:spPr bwMode="auto">
          <a:xfrm>
            <a:off x="67654" y="990600"/>
            <a:ext cx="8915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0357866"/>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Lst>
  <p:hf sldNum="0" hdr="0" ftr="0" dt="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marL="209550" indent="-209550" algn="l" rtl="0" eaLnBrk="1" fontAlgn="base" hangingPunct="1">
        <a:lnSpc>
          <a:spcPct val="90000"/>
        </a:lnSpc>
        <a:spcBef>
          <a:spcPct val="65000"/>
        </a:spcBef>
        <a:spcAft>
          <a:spcPct val="0"/>
        </a:spcAft>
        <a:buClr>
          <a:schemeClr val="accent5"/>
        </a:buClr>
        <a:buFont typeface="Wingdings" pitchFamily="34" charset="2"/>
        <a:buChar char="Ø"/>
        <a:defRPr sz="1600">
          <a:solidFill>
            <a:schemeClr val="tx1"/>
          </a:solidFill>
          <a:latin typeface="+mn-lt"/>
          <a:ea typeface="+mn-ea"/>
          <a:cs typeface="+mn-cs"/>
        </a:defRPr>
      </a:lvl1pPr>
      <a:lvl2pPr marL="395288" indent="-184150" algn="l" rtl="0" eaLnBrk="1" fontAlgn="base" hangingPunct="1">
        <a:lnSpc>
          <a:spcPct val="90000"/>
        </a:lnSpc>
        <a:spcBef>
          <a:spcPct val="30000"/>
        </a:spcBef>
        <a:spcAft>
          <a:spcPct val="0"/>
        </a:spcAft>
        <a:buClr>
          <a:schemeClr val="accent5"/>
        </a:buClr>
        <a:buFont typeface="Symbol" pitchFamily="82" charset="2"/>
        <a:buChar char="·"/>
        <a:defRPr sz="1600">
          <a:solidFill>
            <a:schemeClr val="tx1"/>
          </a:solidFill>
          <a:latin typeface="+mn-lt"/>
        </a:defRPr>
      </a:lvl2pPr>
      <a:lvl3pPr marL="593725"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3pPr>
      <a:lvl4pPr marL="792163"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4pPr>
      <a:lvl5pPr marL="977900" indent="-184150" algn="l" rtl="0" eaLnBrk="1" fontAlgn="base" hangingPunct="1">
        <a:lnSpc>
          <a:spcPct val="90000"/>
        </a:lnSpc>
        <a:spcBef>
          <a:spcPct val="15000"/>
        </a:spcBef>
        <a:spcAft>
          <a:spcPct val="0"/>
        </a:spcAft>
        <a:buClr>
          <a:schemeClr val="accent5"/>
        </a:buClr>
        <a:buChar char="›"/>
        <a:defRPr sz="1600">
          <a:solidFill>
            <a:schemeClr val="tx1"/>
          </a:solidFill>
          <a:latin typeface="+mn-lt"/>
        </a:defRPr>
      </a:lvl5pPr>
      <a:lvl6pPr marL="14351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6pPr>
      <a:lvl7pPr marL="18923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7pPr>
      <a:lvl8pPr marL="23495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8pPr>
      <a:lvl9pPr marL="28067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9939ED1-20B6-486E-AD1A-0AF57D3268A8}" type="datetime1">
              <a:rPr lang="en-US" smtClean="0"/>
              <a:t>5/25/2022</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646056018"/>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8367077" y="6420103"/>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fld id="{A88B48FB-E956-2048-9E74-C69E7CAA26CC}" type="slidenum">
              <a:rPr lang="en-US" smtClean="0"/>
              <a:pPr/>
              <a:t>‹#›</a:t>
            </a:fld>
            <a:endParaRPr lang="en-US" dirty="0"/>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4789"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260871"/>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Lst>
  <p:txStyles>
    <p:titleStyle>
      <a:lvl1pPr algn="l" defTabSz="457189"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189" rtl="0" eaLnBrk="1" latinLnBrk="0" hangingPunct="1">
        <a:spcBef>
          <a:spcPct val="20000"/>
        </a:spcBef>
        <a:buFont typeface="Arial"/>
        <a:buNone/>
        <a:defRPr sz="1000" kern="1200">
          <a:solidFill>
            <a:schemeClr val="tx1"/>
          </a:solidFill>
          <a:latin typeface="Arial"/>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B8F567"/>
          </a:solidFill>
        </p:spPr>
        <p:txBody>
          <a:bodyPr wrap="square" lIns="0" tIns="0" rIns="0" bIns="0" rtlCol="0"/>
          <a:lstStyle/>
          <a:p>
            <a:endParaRPr sz="1800"/>
          </a:p>
        </p:txBody>
      </p:sp>
      <p:sp>
        <p:nvSpPr>
          <p:cNvPr id="2" name="Holder 2"/>
          <p:cNvSpPr>
            <a:spLocks noGrp="1"/>
          </p:cNvSpPr>
          <p:nvPr>
            <p:ph type="title"/>
          </p:nvPr>
        </p:nvSpPr>
        <p:spPr>
          <a:xfrm>
            <a:off x="408685" y="1606295"/>
            <a:ext cx="8326628" cy="677108"/>
          </a:xfrm>
          <a:prstGeom prst="rect">
            <a:avLst/>
          </a:prstGeom>
        </p:spPr>
        <p:txBody>
          <a:bodyPr wrap="square" lIns="0" tIns="0" rIns="0" bIns="0">
            <a:spAutoFit/>
          </a:bodyPr>
          <a:lstStyle>
            <a:lvl1pPr>
              <a:defRPr sz="4400" b="1" i="0">
                <a:solidFill>
                  <a:schemeClr val="bg1"/>
                </a:solidFill>
                <a:latin typeface="Century Gothic"/>
                <a:cs typeface="Century Gothic"/>
              </a:defRPr>
            </a:lvl1pPr>
          </a:lstStyle>
          <a:p>
            <a:endParaRPr/>
          </a:p>
        </p:txBody>
      </p:sp>
      <p:sp>
        <p:nvSpPr>
          <p:cNvPr id="3" name="Holder 3"/>
          <p:cNvSpPr>
            <a:spLocks noGrp="1"/>
          </p:cNvSpPr>
          <p:nvPr>
            <p:ph type="body" idx="1"/>
          </p:nvPr>
        </p:nvSpPr>
        <p:spPr>
          <a:xfrm>
            <a:off x="439116" y="2366264"/>
            <a:ext cx="8265769" cy="369332"/>
          </a:xfrm>
          <a:prstGeom prst="rect">
            <a:avLst/>
          </a:prstGeom>
        </p:spPr>
        <p:txBody>
          <a:bodyPr wrap="square" lIns="0" tIns="0" rIns="0" bIns="0">
            <a:spAutoFit/>
          </a:bodyPr>
          <a:lstStyle>
            <a:lvl1pPr>
              <a:defRPr sz="2400" b="1" i="0">
                <a:solidFill>
                  <a:srgbClr val="EDF0F3"/>
                </a:solidFill>
                <a:latin typeface="Calibri"/>
                <a:cs typeface="Calibri"/>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2094901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1449493"/>
          </a:xfrm>
          <a:custGeom>
            <a:avLst/>
            <a:gdLst/>
            <a:ahLst/>
            <a:cxnLst/>
            <a:rect l="l" t="t" r="r" b="b"/>
            <a:pathLst>
              <a:path w="9144000" h="1087120">
                <a:moveTo>
                  <a:pt x="9144000" y="0"/>
                </a:moveTo>
                <a:lnTo>
                  <a:pt x="0" y="0"/>
                </a:lnTo>
                <a:lnTo>
                  <a:pt x="0" y="1087120"/>
                </a:lnTo>
                <a:lnTo>
                  <a:pt x="9144000" y="1087120"/>
                </a:lnTo>
                <a:lnTo>
                  <a:pt x="9144000" y="0"/>
                </a:lnTo>
                <a:close/>
              </a:path>
            </a:pathLst>
          </a:custGeom>
          <a:solidFill>
            <a:srgbClr val="224B5A"/>
          </a:solidFill>
        </p:spPr>
        <p:txBody>
          <a:bodyPr wrap="square" lIns="0" tIns="0" rIns="0" bIns="0" rtlCol="0"/>
          <a:lstStyle/>
          <a:p>
            <a:endParaRPr sz="1800"/>
          </a:p>
        </p:txBody>
      </p:sp>
      <p:sp>
        <p:nvSpPr>
          <p:cNvPr id="17" name="bg object 17"/>
          <p:cNvSpPr/>
          <p:nvPr/>
        </p:nvSpPr>
        <p:spPr>
          <a:xfrm>
            <a:off x="7735770" y="501709"/>
            <a:ext cx="1118870" cy="948267"/>
          </a:xfrm>
          <a:custGeom>
            <a:avLst/>
            <a:gdLst/>
            <a:ahLst/>
            <a:cxnLst/>
            <a:rect l="l" t="t" r="r" b="b"/>
            <a:pathLst>
              <a:path w="1118870" h="711200">
                <a:moveTo>
                  <a:pt x="426565" y="0"/>
                </a:moveTo>
                <a:lnTo>
                  <a:pt x="389625" y="0"/>
                </a:lnTo>
                <a:lnTo>
                  <a:pt x="389625" y="176437"/>
                </a:lnTo>
                <a:lnTo>
                  <a:pt x="413808" y="176437"/>
                </a:lnTo>
                <a:lnTo>
                  <a:pt x="471883" y="177975"/>
                </a:lnTo>
                <a:lnTo>
                  <a:pt x="526441" y="182592"/>
                </a:lnTo>
                <a:lnTo>
                  <a:pt x="577484" y="190284"/>
                </a:lnTo>
                <a:lnTo>
                  <a:pt x="625009" y="201053"/>
                </a:lnTo>
                <a:lnTo>
                  <a:pt x="669017" y="214898"/>
                </a:lnTo>
                <a:lnTo>
                  <a:pt x="709507" y="231818"/>
                </a:lnTo>
                <a:lnTo>
                  <a:pt x="746479" y="251813"/>
                </a:lnTo>
                <a:lnTo>
                  <a:pt x="779931" y="274881"/>
                </a:lnTo>
                <a:lnTo>
                  <a:pt x="809865" y="301023"/>
                </a:lnTo>
                <a:lnTo>
                  <a:pt x="836278" y="330239"/>
                </a:lnTo>
                <a:lnTo>
                  <a:pt x="859172" y="362526"/>
                </a:lnTo>
                <a:lnTo>
                  <a:pt x="878544" y="397886"/>
                </a:lnTo>
                <a:lnTo>
                  <a:pt x="894396" y="436317"/>
                </a:lnTo>
                <a:lnTo>
                  <a:pt x="906725" y="477819"/>
                </a:lnTo>
                <a:lnTo>
                  <a:pt x="915533" y="522391"/>
                </a:lnTo>
                <a:lnTo>
                  <a:pt x="920818" y="570034"/>
                </a:lnTo>
                <a:lnTo>
                  <a:pt x="922579" y="620745"/>
                </a:lnTo>
                <a:lnTo>
                  <a:pt x="920025" y="680831"/>
                </a:lnTo>
                <a:lnTo>
                  <a:pt x="915906" y="710837"/>
                </a:lnTo>
                <a:lnTo>
                  <a:pt x="1114590" y="710837"/>
                </a:lnTo>
                <a:lnTo>
                  <a:pt x="1118333" y="672192"/>
                </a:lnTo>
                <a:lnTo>
                  <a:pt x="1118669" y="661316"/>
                </a:lnTo>
                <a:lnTo>
                  <a:pt x="1118641" y="570034"/>
                </a:lnTo>
                <a:lnTo>
                  <a:pt x="1112863" y="504451"/>
                </a:lnTo>
                <a:lnTo>
                  <a:pt x="1103840" y="452783"/>
                </a:lnTo>
                <a:lnTo>
                  <a:pt x="1091219" y="403675"/>
                </a:lnTo>
                <a:lnTo>
                  <a:pt x="1075004" y="357128"/>
                </a:lnTo>
                <a:lnTo>
                  <a:pt x="1055202" y="313141"/>
                </a:lnTo>
                <a:lnTo>
                  <a:pt x="1031817" y="271715"/>
                </a:lnTo>
                <a:lnTo>
                  <a:pt x="1004856" y="232849"/>
                </a:lnTo>
                <a:lnTo>
                  <a:pt x="974323" y="196544"/>
                </a:lnTo>
                <a:lnTo>
                  <a:pt x="940225" y="162799"/>
                </a:lnTo>
                <a:lnTo>
                  <a:pt x="906318" y="134511"/>
                </a:lnTo>
                <a:lnTo>
                  <a:pt x="869858" y="108926"/>
                </a:lnTo>
                <a:lnTo>
                  <a:pt x="830845" y="86043"/>
                </a:lnTo>
                <a:lnTo>
                  <a:pt x="789276" y="65860"/>
                </a:lnTo>
                <a:lnTo>
                  <a:pt x="745150" y="48375"/>
                </a:lnTo>
                <a:lnTo>
                  <a:pt x="698464" y="33585"/>
                </a:lnTo>
                <a:lnTo>
                  <a:pt x="649216" y="21489"/>
                </a:lnTo>
                <a:lnTo>
                  <a:pt x="597404" y="12084"/>
                </a:lnTo>
                <a:lnTo>
                  <a:pt x="543026" y="5369"/>
                </a:lnTo>
                <a:lnTo>
                  <a:pt x="486080" y="1342"/>
                </a:lnTo>
                <a:lnTo>
                  <a:pt x="426565" y="0"/>
                </a:lnTo>
                <a:close/>
              </a:path>
              <a:path w="1118870" h="711200">
                <a:moveTo>
                  <a:pt x="195693" y="392872"/>
                </a:moveTo>
                <a:lnTo>
                  <a:pt x="0" y="392872"/>
                </a:lnTo>
                <a:lnTo>
                  <a:pt x="0" y="710837"/>
                </a:lnTo>
                <a:lnTo>
                  <a:pt x="195693" y="710837"/>
                </a:lnTo>
                <a:lnTo>
                  <a:pt x="195693" y="392872"/>
                </a:lnTo>
                <a:close/>
              </a:path>
            </a:pathLst>
          </a:custGeom>
          <a:solidFill>
            <a:srgbClr val="FDFDFD"/>
          </a:solidFill>
        </p:spPr>
        <p:txBody>
          <a:bodyPr wrap="square" lIns="0" tIns="0" rIns="0" bIns="0" rtlCol="0"/>
          <a:lstStyle/>
          <a:p>
            <a:endParaRPr sz="1800"/>
          </a:p>
        </p:txBody>
      </p:sp>
      <p:pic>
        <p:nvPicPr>
          <p:cNvPr id="18" name="bg object 18"/>
          <p:cNvPicPr/>
          <p:nvPr/>
        </p:nvPicPr>
        <p:blipFill>
          <a:blip r:embed="rId7" cstate="print"/>
          <a:stretch>
            <a:fillRect/>
          </a:stretch>
        </p:blipFill>
        <p:spPr>
          <a:xfrm>
            <a:off x="7719059" y="487679"/>
            <a:ext cx="229552" cy="301476"/>
          </a:xfrm>
          <a:prstGeom prst="rect">
            <a:avLst/>
          </a:prstGeom>
        </p:spPr>
      </p:pic>
      <p:pic>
        <p:nvPicPr>
          <p:cNvPr id="19" name="bg object 19"/>
          <p:cNvPicPr/>
          <p:nvPr/>
        </p:nvPicPr>
        <p:blipFill>
          <a:blip r:embed="rId8" cstate="print"/>
          <a:stretch>
            <a:fillRect/>
          </a:stretch>
        </p:blipFill>
        <p:spPr>
          <a:xfrm>
            <a:off x="457200" y="6268720"/>
            <a:ext cx="1206500" cy="457197"/>
          </a:xfrm>
          <a:prstGeom prst="rect">
            <a:avLst/>
          </a:prstGeom>
        </p:spPr>
      </p:pic>
      <p:sp>
        <p:nvSpPr>
          <p:cNvPr id="20" name="bg object 20"/>
          <p:cNvSpPr/>
          <p:nvPr/>
        </p:nvSpPr>
        <p:spPr>
          <a:xfrm>
            <a:off x="214629" y="6070600"/>
            <a:ext cx="8642350" cy="0"/>
          </a:xfrm>
          <a:custGeom>
            <a:avLst/>
            <a:gdLst/>
            <a:ahLst/>
            <a:cxnLst/>
            <a:rect l="l" t="t" r="r" b="b"/>
            <a:pathLst>
              <a:path w="8642350">
                <a:moveTo>
                  <a:pt x="0" y="0"/>
                </a:moveTo>
                <a:lnTo>
                  <a:pt x="8642096" y="0"/>
                </a:lnTo>
              </a:path>
            </a:pathLst>
          </a:custGeom>
          <a:ln w="12700">
            <a:solidFill>
              <a:srgbClr val="2C5461"/>
            </a:solidFill>
            <a:prstDash val="sysDot"/>
          </a:ln>
        </p:spPr>
        <p:txBody>
          <a:bodyPr wrap="square" lIns="0" tIns="0" rIns="0" bIns="0" rtlCol="0"/>
          <a:lstStyle/>
          <a:p>
            <a:endParaRPr sz="1800"/>
          </a:p>
        </p:txBody>
      </p:sp>
      <p:sp>
        <p:nvSpPr>
          <p:cNvPr id="2" name="Holder 2"/>
          <p:cNvSpPr>
            <a:spLocks noGrp="1"/>
          </p:cNvSpPr>
          <p:nvPr>
            <p:ph type="title"/>
          </p:nvPr>
        </p:nvSpPr>
        <p:spPr>
          <a:xfrm>
            <a:off x="671512" y="1213188"/>
            <a:ext cx="5469890" cy="677108"/>
          </a:xfrm>
          <a:prstGeom prst="rect">
            <a:avLst/>
          </a:prstGeom>
        </p:spPr>
        <p:txBody>
          <a:bodyPr wrap="square" lIns="0" tIns="0" rIns="0" bIns="0">
            <a:spAutoFit/>
          </a:bodyPr>
          <a:lstStyle>
            <a:lvl1pPr>
              <a:defRPr sz="4400" b="0" i="0">
                <a:solidFill>
                  <a:schemeClr val="bg1"/>
                </a:solidFill>
                <a:latin typeface="Calibri"/>
                <a:cs typeface="Calibri"/>
              </a:defRPr>
            </a:lvl1pPr>
          </a:lstStyle>
          <a:p>
            <a:endParaRPr/>
          </a:p>
        </p:txBody>
      </p:sp>
      <p:sp>
        <p:nvSpPr>
          <p:cNvPr id="3" name="Holder 3"/>
          <p:cNvSpPr>
            <a:spLocks noGrp="1"/>
          </p:cNvSpPr>
          <p:nvPr>
            <p:ph type="body" idx="1"/>
          </p:nvPr>
        </p:nvSpPr>
        <p:spPr>
          <a:xfrm>
            <a:off x="997305" y="2644140"/>
            <a:ext cx="664083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1"/>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5/25/2022</a:t>
            </a:fld>
            <a:endParaRPr lang="en-US"/>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21925165"/>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emf"/><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44.emf"/></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39.xml"/><Relationship Id="rId5" Type="http://schemas.openxmlformats.org/officeDocument/2006/relationships/image" Target="../media/image49.jpg"/><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3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39.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7.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image" Target="../media/image60.jpg"/><Relationship Id="rId1" Type="http://schemas.openxmlformats.org/officeDocument/2006/relationships/slideLayout" Target="../slideLayouts/slideLayout39.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g"/><Relationship Id="rId2" Type="http://schemas.openxmlformats.org/officeDocument/2006/relationships/image" Target="../media/image67.png"/><Relationship Id="rId1" Type="http://schemas.openxmlformats.org/officeDocument/2006/relationships/slideLayout" Target="../slideLayouts/slideLayout39.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39.xml"/><Relationship Id="rId5" Type="http://schemas.openxmlformats.org/officeDocument/2006/relationships/image" Target="../media/image78.png"/><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0.jp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79.jpg"/><Relationship Id="rId1" Type="http://schemas.openxmlformats.org/officeDocument/2006/relationships/slideLayout" Target="../slideLayouts/slideLayout4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jpg"/><Relationship Id="rId4" Type="http://schemas.openxmlformats.org/officeDocument/2006/relationships/image" Target="../media/image81.png"/><Relationship Id="rId9" Type="http://schemas.openxmlformats.org/officeDocument/2006/relationships/image" Target="../media/image86.png"/></Relationships>
</file>

<file path=ppt/slides/_rels/slide53.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0.jpg"/><Relationship Id="rId7" Type="http://schemas.openxmlformats.org/officeDocument/2006/relationships/image" Target="../media/image93.jpg"/><Relationship Id="rId2" Type="http://schemas.openxmlformats.org/officeDocument/2006/relationships/image" Target="../media/image79.jpg"/><Relationship Id="rId1" Type="http://schemas.openxmlformats.org/officeDocument/2006/relationships/slideLayout" Target="../slideLayouts/slideLayout42.xm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image" Target="../media/image90.jp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7.jpg"/><Relationship Id="rId1" Type="http://schemas.openxmlformats.org/officeDocument/2006/relationships/slideLayout" Target="../slideLayouts/slideLayout20.xml"/><Relationship Id="rId4" Type="http://schemas.openxmlformats.org/officeDocument/2006/relationships/image" Target="../media/image96.svg"/></Relationships>
</file>

<file path=ppt/slides/_rels/slide55.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jpg"/><Relationship Id="rId1" Type="http://schemas.openxmlformats.org/officeDocument/2006/relationships/slideLayout" Target="../slideLayouts/slideLayout2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7.xml"/><Relationship Id="rId4" Type="http://schemas.openxmlformats.org/officeDocument/2006/relationships/image" Target="../media/image100.jpg"/></Relationships>
</file>

<file path=ppt/slides/_rels/slide6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34.xml"/><Relationship Id="rId4" Type="http://schemas.openxmlformats.org/officeDocument/2006/relationships/image" Target="../media/image105.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www.slidescarnival.com/?utm_source=template" TargetMode="External"/><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5.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5.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6412368-7E6B-4064-B6FA-72DF6DA0C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014FE20-9BCC-4219-A8AD-B1C110BD5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 name="Title 1"/>
          <p:cNvSpPr>
            <a:spLocks noGrp="1"/>
          </p:cNvSpPr>
          <p:nvPr>
            <p:ph type="ctrTitle"/>
          </p:nvPr>
        </p:nvSpPr>
        <p:spPr>
          <a:xfrm>
            <a:off x="1089462" y="976508"/>
            <a:ext cx="4143979" cy="2367221"/>
          </a:xfrm>
        </p:spPr>
        <p:txBody>
          <a:bodyPr>
            <a:normAutofit/>
          </a:bodyPr>
          <a:lstStyle/>
          <a:p>
            <a:r>
              <a:rPr lang="en-US" sz="4700" dirty="0">
                <a:latin typeface="Franklin Gothic Medium" panose="020B0603020102020204" pitchFamily="34" charset="0"/>
              </a:rPr>
              <a:t>Board of Directors Meeting</a:t>
            </a:r>
          </a:p>
        </p:txBody>
      </p:sp>
      <p:sp>
        <p:nvSpPr>
          <p:cNvPr id="4" name="Subtitle 3"/>
          <p:cNvSpPr>
            <a:spLocks noGrp="1"/>
          </p:cNvSpPr>
          <p:nvPr>
            <p:ph type="subTitle" idx="1"/>
          </p:nvPr>
        </p:nvSpPr>
        <p:spPr>
          <a:xfrm>
            <a:off x="1089462" y="3531204"/>
            <a:ext cx="4148190" cy="1606576"/>
          </a:xfrm>
        </p:spPr>
        <p:txBody>
          <a:bodyPr>
            <a:normAutofit/>
          </a:bodyPr>
          <a:lstStyle/>
          <a:p>
            <a:r>
              <a:rPr lang="en-US" sz="2400" dirty="0">
                <a:latin typeface="Franklin Gothic Medium" panose="020B0603020102020204" pitchFamily="34" charset="0"/>
              </a:rPr>
              <a:t>May 25, 2022</a:t>
            </a:r>
          </a:p>
        </p:txBody>
      </p:sp>
      <p:cxnSp>
        <p:nvCxnSpPr>
          <p:cNvPr id="10" name="Straight Connector 16">
            <a:extLst>
              <a:ext uri="{FF2B5EF4-FFF2-40B4-BE49-F238E27FC236}">
                <a16:creationId xmlns:a16="http://schemas.microsoft.com/office/drawing/2014/main" id="{A661C966-C6C8-4667-903D-E68521C35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463" y="3528543"/>
            <a:ext cx="415208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9" name="Group 18">
            <a:extLst>
              <a:ext uri="{FF2B5EF4-FFF2-40B4-BE49-F238E27FC236}">
                <a16:creationId xmlns:a16="http://schemas.microsoft.com/office/drawing/2014/main" id="{36439133-030D-427C-AADE-2B48B19917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041" y="482171"/>
            <a:ext cx="3055899" cy="5149101"/>
            <a:chOff x="7477388" y="482171"/>
            <a:chExt cx="4074533" cy="5149101"/>
          </a:xfrm>
        </p:grpSpPr>
        <p:sp>
          <p:nvSpPr>
            <p:cNvPr id="20" name="Rectangle 19">
              <a:extLst>
                <a:ext uri="{FF2B5EF4-FFF2-40B4-BE49-F238E27FC236}">
                  <a16:creationId xmlns:a16="http://schemas.microsoft.com/office/drawing/2014/main" id="{2C11378B-6628-411A-9A79-CF10232D7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8E6BF6A-26B8-45E6-887E-FE78A7984F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3" name="Rectangle 22">
            <a:extLst>
              <a:ext uri="{FF2B5EF4-FFF2-40B4-BE49-F238E27FC236}">
                <a16:creationId xmlns:a16="http://schemas.microsoft.com/office/drawing/2014/main" id="{82388B0B-738B-4313-8674-79D97E74A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3718" y="977965"/>
            <a:ext cx="2339583"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Meeting">
            <a:extLst>
              <a:ext uri="{FF2B5EF4-FFF2-40B4-BE49-F238E27FC236}">
                <a16:creationId xmlns:a16="http://schemas.microsoft.com/office/drawing/2014/main" id="{80607E5A-D77F-43FC-8C0E-97F0202CBC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7279" y="1999767"/>
            <a:ext cx="2099328" cy="2099328"/>
          </a:xfrm>
          <a:prstGeom prst="rect">
            <a:avLst/>
          </a:prstGeom>
        </p:spPr>
      </p:pic>
      <p:pic>
        <p:nvPicPr>
          <p:cNvPr id="25" name="Picture 24">
            <a:extLst>
              <a:ext uri="{FF2B5EF4-FFF2-40B4-BE49-F238E27FC236}">
                <a16:creationId xmlns:a16="http://schemas.microsoft.com/office/drawing/2014/main" id="{6DF84359-5DD6-461B-9519-90AA2F46C1B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7" name="Straight Connector 26">
            <a:extLst>
              <a:ext uri="{FF2B5EF4-FFF2-40B4-BE49-F238E27FC236}">
                <a16:creationId xmlns:a16="http://schemas.microsoft.com/office/drawing/2014/main" id="{E90BC892-CE86-41EE-8A3B-2178D5170C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177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3DA8D3-97E9-493C-A90A-CBC00E6300BC}"/>
              </a:ext>
            </a:extLst>
          </p:cNvPr>
          <p:cNvSpPr txBox="1"/>
          <p:nvPr/>
        </p:nvSpPr>
        <p:spPr>
          <a:xfrm>
            <a:off x="2891246" y="869212"/>
            <a:ext cx="3361507" cy="466704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23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Floating Planters</a:t>
            </a:r>
            <a:endParaRPr kumimoji="0" lang="en-US" sz="23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Installed on both sides of north gate pond by Public Works Landscape Supervisor (Tony Howard)</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dirty="0">
                <a:solidFill>
                  <a:prstClr val="black"/>
                </a:solidFill>
                <a:latin typeface="Calibri" panose="020F0502020204030204" pitchFamily="34" charset="0"/>
                <a:ea typeface="Calibri" panose="020F0502020204030204" pitchFamily="34" charset="0"/>
                <a:cs typeface="Calibri" panose="020F0502020204030204" pitchFamily="34" charset="0"/>
              </a:rPr>
              <a:t>Helps with nutrient and algae control in the pond</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dirty="0">
                <a:solidFill>
                  <a:prstClr val="black"/>
                </a:solidFill>
                <a:latin typeface="Calibri" panose="020F0502020204030204" pitchFamily="34" charset="0"/>
                <a:ea typeface="Calibri" panose="020F0502020204030204" pitchFamily="34" charset="0"/>
                <a:cs typeface="Calibri" panose="020F0502020204030204" pitchFamily="34" charset="0"/>
              </a:rPr>
              <a:t>Wildlife benefits:  resting place for turtles and a cover for fish</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dirty="0">
                <a:solidFill>
                  <a:prstClr val="black"/>
                </a:solidFill>
                <a:latin typeface="Calibri" panose="020F0502020204030204" pitchFamily="34" charset="0"/>
                <a:ea typeface="Calibri" panose="020F0502020204030204" pitchFamily="34" charset="0"/>
                <a:cs typeface="Calibri" panose="020F0502020204030204" pitchFamily="34" charset="0"/>
              </a:rPr>
              <a:t>Will be installed in other ponds if good results are achieved</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Cost:  $1,000 (include all material and plants)</a:t>
            </a:r>
          </a:p>
        </p:txBody>
      </p:sp>
      <p:pic>
        <p:nvPicPr>
          <p:cNvPr id="3" name="Picture 2" descr="A picture containing text, tree, plant&#10;&#10;Description automatically generated">
            <a:extLst>
              <a:ext uri="{FF2B5EF4-FFF2-40B4-BE49-F238E27FC236}">
                <a16:creationId xmlns:a16="http://schemas.microsoft.com/office/drawing/2014/main" id="{0CC763FD-2729-E0E1-F6A7-B9B9B4BAB4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1874" y="1670596"/>
            <a:ext cx="3854994" cy="2891246"/>
          </a:xfrm>
          <a:prstGeom prst="rect">
            <a:avLst/>
          </a:prstGeom>
        </p:spPr>
      </p:pic>
      <p:pic>
        <p:nvPicPr>
          <p:cNvPr id="5" name="Picture 4" descr="A picture containing tree, outdoor&#10;&#10;Description automatically generated">
            <a:extLst>
              <a:ext uri="{FF2B5EF4-FFF2-40B4-BE49-F238E27FC236}">
                <a16:creationId xmlns:a16="http://schemas.microsoft.com/office/drawing/2014/main" id="{CB8F031F-B39F-59B2-6465-84FE0DE02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70879" y="1670596"/>
            <a:ext cx="3854995" cy="2891246"/>
          </a:xfrm>
          <a:prstGeom prst="rect">
            <a:avLst/>
          </a:prstGeom>
        </p:spPr>
      </p:pic>
    </p:spTree>
    <p:extLst>
      <p:ext uri="{BB962C8B-B14F-4D97-AF65-F5344CB8AC3E}">
        <p14:creationId xmlns:p14="http://schemas.microsoft.com/office/powerpoint/2010/main" val="4238350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3DA8D3-97E9-493C-A90A-CBC00E6300BC}"/>
              </a:ext>
            </a:extLst>
          </p:cNvPr>
          <p:cNvSpPr txBox="1"/>
          <p:nvPr/>
        </p:nvSpPr>
        <p:spPr>
          <a:xfrm>
            <a:off x="3540034" y="620708"/>
            <a:ext cx="5575073" cy="2092881"/>
          </a:xfrm>
          <a:prstGeom prst="rect">
            <a:avLst/>
          </a:prstGeom>
          <a:noFill/>
        </p:spPr>
        <p:txBody>
          <a:bodyPr wrap="square" rtlCol="0">
            <a:spAutoFit/>
          </a:bodyPr>
          <a:lstStyle/>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Bainbridge Park:</a:t>
            </a:r>
            <a:endParaRPr lang="en-US"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684213" lvl="1" indent="-227013">
              <a:buFont typeface="Arial" panose="020B0604020202020204" pitchFamily="34" charset="0"/>
              <a:buChar char="•"/>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Been in contact with Worcester County coordinating this project – delays due to Covid.</a:t>
            </a:r>
          </a:p>
          <a:p>
            <a:pPr marL="684213" lvl="1" indent="-227013">
              <a:buFont typeface="Arial" panose="020B0604020202020204" pitchFamily="34" charset="0"/>
              <a:buChar char="•"/>
              <a:defRPr/>
            </a:pPr>
            <a:r>
              <a:rPr lang="en-US" sz="1600" dirty="0">
                <a:solidFill>
                  <a:prstClr val="black"/>
                </a:solidFill>
                <a:latin typeface="Calibri" panose="020F0502020204030204" pitchFamily="34" charset="0"/>
                <a:ea typeface="Calibri" panose="020F0502020204030204" pitchFamily="34" charset="0"/>
                <a:cs typeface="Calibri" panose="020F0502020204030204" pitchFamily="34" charset="0"/>
              </a:rPr>
              <a:t>County will be there week of 5/16 to move utilities so Ocean Pines can have pipes installed</a:t>
            </a:r>
          </a:p>
          <a:p>
            <a:pPr marL="684213" lvl="1" indent="-227013">
              <a:buFont typeface="Arial" panose="020B0604020202020204" pitchFamily="34" charset="0"/>
              <a:buChar char="•"/>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GM </a:t>
            </a:r>
            <a:r>
              <a:rPr lang="en-US" sz="1600" dirty="0">
                <a:solidFill>
                  <a:prstClr val="black"/>
                </a:solidFill>
                <a:latin typeface="Calibri" panose="020F0502020204030204" pitchFamily="34" charset="0"/>
                <a:ea typeface="Calibri" panose="020F0502020204030204" pitchFamily="34" charset="0"/>
                <a:cs typeface="Calibri" panose="020F0502020204030204" pitchFamily="34" charset="0"/>
              </a:rPr>
              <a:t>will present to Board the bids for installation of culvert pipes.</a:t>
            </a:r>
          </a:p>
          <a:p>
            <a:pPr marL="684213" lvl="1" indent="-227013">
              <a:buFont typeface="Arial" panose="020B0604020202020204" pitchFamily="34" charset="0"/>
              <a:buChar char="•"/>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Estimated time of completion:  end of June.</a:t>
            </a:r>
          </a:p>
        </p:txBody>
      </p:sp>
      <p:pic>
        <p:nvPicPr>
          <p:cNvPr id="8" name="Picture 7">
            <a:extLst>
              <a:ext uri="{FF2B5EF4-FFF2-40B4-BE49-F238E27FC236}">
                <a16:creationId xmlns:a16="http://schemas.microsoft.com/office/drawing/2014/main" id="{2C7DF25F-929B-4F8A-9A5A-08412E420193}"/>
              </a:ext>
            </a:extLst>
          </p:cNvPr>
          <p:cNvPicPr>
            <a:picLocks noChangeAspect="1"/>
          </p:cNvPicPr>
          <p:nvPr/>
        </p:nvPicPr>
        <p:blipFill>
          <a:blip r:embed="rId2"/>
          <a:stretch>
            <a:fillRect/>
          </a:stretch>
        </p:blipFill>
        <p:spPr>
          <a:xfrm>
            <a:off x="0" y="462221"/>
            <a:ext cx="3457303" cy="2586868"/>
          </a:xfrm>
          <a:prstGeom prst="rect">
            <a:avLst/>
          </a:prstGeom>
        </p:spPr>
      </p:pic>
      <p:sp>
        <p:nvSpPr>
          <p:cNvPr id="2" name="TextBox 1">
            <a:extLst>
              <a:ext uri="{FF2B5EF4-FFF2-40B4-BE49-F238E27FC236}">
                <a16:creationId xmlns:a16="http://schemas.microsoft.com/office/drawing/2014/main" id="{372696F8-CE4E-2C8A-CA9A-C8FBAB3D2CE0}"/>
              </a:ext>
            </a:extLst>
          </p:cNvPr>
          <p:cNvSpPr txBox="1"/>
          <p:nvPr/>
        </p:nvSpPr>
        <p:spPr>
          <a:xfrm>
            <a:off x="3540034" y="0"/>
            <a:ext cx="2063931" cy="461665"/>
          </a:xfrm>
          <a:prstGeom prst="rect">
            <a:avLst/>
          </a:prstGeom>
          <a:noFill/>
        </p:spPr>
        <p:txBody>
          <a:bodyPr wrap="square" rtlCol="0">
            <a:spAutoFit/>
          </a:bodyPr>
          <a:lstStyle/>
          <a:p>
            <a:r>
              <a:rPr lang="en-US" sz="2400" b="1" u="sng" dirty="0">
                <a:latin typeface="Calibri" panose="020F0502020204030204" pitchFamily="34" charset="0"/>
                <a:cs typeface="Calibri" panose="020F0502020204030204" pitchFamily="34" charset="0"/>
              </a:rPr>
              <a:t>Drainage</a:t>
            </a:r>
          </a:p>
        </p:txBody>
      </p:sp>
      <p:sp>
        <p:nvSpPr>
          <p:cNvPr id="5" name="TextBox 4">
            <a:extLst>
              <a:ext uri="{FF2B5EF4-FFF2-40B4-BE49-F238E27FC236}">
                <a16:creationId xmlns:a16="http://schemas.microsoft.com/office/drawing/2014/main" id="{8E49F6A9-6C3B-8C76-1AED-11DE9BB6ABC2}"/>
              </a:ext>
            </a:extLst>
          </p:cNvPr>
          <p:cNvSpPr txBox="1"/>
          <p:nvPr/>
        </p:nvSpPr>
        <p:spPr>
          <a:xfrm>
            <a:off x="-20189" y="3289663"/>
            <a:ext cx="5834743" cy="2831544"/>
          </a:xfrm>
          <a:prstGeom prst="rect">
            <a:avLst/>
          </a:prstGeom>
          <a:noFill/>
        </p:spPr>
        <p:txBody>
          <a:bodyPr wrap="square" rtlCol="0">
            <a:spAutoFit/>
          </a:bodyPr>
          <a:lstStyle/>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Cured-In-Place Pipe (CIPP) – Pelican Underground LLC</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marL="684213" lvl="1" indent="-227013">
              <a:buFont typeface="Arial" panose="020B0604020202020204" pitchFamily="34" charset="0"/>
              <a:buChar char="•"/>
              <a:defRPr/>
            </a:pPr>
            <a:r>
              <a:rPr lang="en-US" sz="1600" dirty="0">
                <a:solidFill>
                  <a:prstClr val="black"/>
                </a:solidFill>
                <a:latin typeface="Calibri" panose="020F0502020204030204" pitchFamily="34" charset="0"/>
                <a:ea typeface="Calibri" panose="020F0502020204030204" pitchFamily="34" charset="0"/>
                <a:cs typeface="Calibri" panose="020F0502020204030204" pitchFamily="34" charset="0"/>
              </a:rPr>
              <a:t>Delays in getting material – contractor to begin work end of June</a:t>
            </a:r>
          </a:p>
          <a:p>
            <a:pPr marL="684213" lvl="1" indent="-227013">
              <a:buFont typeface="Arial" panose="020B0604020202020204" pitchFamily="34" charset="0"/>
              <a:buChar char="•"/>
              <a:defRPr/>
            </a:pPr>
            <a:r>
              <a:rPr lang="en-US" sz="1600" dirty="0">
                <a:solidFill>
                  <a:prstClr val="black"/>
                </a:solidFill>
                <a:latin typeface="Calibri" panose="020F0502020204030204" pitchFamily="34" charset="0"/>
                <a:ea typeface="Calibri" panose="020F0502020204030204" pitchFamily="34" charset="0"/>
                <a:cs typeface="Calibri" panose="020F0502020204030204" pitchFamily="34" charset="0"/>
              </a:rPr>
              <a:t>Public Works is assisting certain parts of process to save cost and time</a:t>
            </a:r>
          </a:p>
          <a:p>
            <a:pPr marL="684213" lvl="1" indent="-227013">
              <a:buFont typeface="Arial" panose="020B0604020202020204" pitchFamily="34" charset="0"/>
              <a:buChar char="•"/>
              <a:defRPr/>
            </a:pPr>
            <a:r>
              <a:rPr lang="en-US" sz="1600" dirty="0">
                <a:solidFill>
                  <a:prstClr val="black"/>
                </a:solidFill>
                <a:latin typeface="Calibri" panose="020F0502020204030204" pitchFamily="34" charset="0"/>
                <a:ea typeface="Calibri" panose="020F0502020204030204" pitchFamily="34" charset="0"/>
                <a:cs typeface="Calibri" panose="020F0502020204030204" pitchFamily="34" charset="0"/>
              </a:rPr>
              <a:t>Work budgeted and approved by the Board</a:t>
            </a:r>
          </a:p>
          <a:p>
            <a:pPr marL="684213" lvl="1" indent="-227013">
              <a:buFont typeface="Arial" panose="020B0604020202020204" pitchFamily="34" charset="0"/>
              <a:buChar char="•"/>
              <a:defRPr/>
            </a:pPr>
            <a:r>
              <a:rPr lang="en-US" sz="1600" dirty="0">
                <a:solidFill>
                  <a:prstClr val="black"/>
                </a:solidFill>
                <a:latin typeface="Calibri" panose="020F0502020204030204" pitchFamily="34" charset="0"/>
                <a:ea typeface="Calibri" panose="020F0502020204030204" pitchFamily="34" charset="0"/>
                <a:cs typeface="Calibri" panose="020F0502020204030204" pitchFamily="34" charset="0"/>
              </a:rPr>
              <a:t>This reflects an increase in drainage spending consistent with previous years</a:t>
            </a:r>
          </a:p>
          <a:p>
            <a:pPr marL="684213" lvl="1" indent="-227013">
              <a:buFont typeface="Arial" panose="020B0604020202020204" pitchFamily="34" charset="0"/>
              <a:buChar char="•"/>
              <a:defRPr/>
            </a:pPr>
            <a:r>
              <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It has been planned to address </a:t>
            </a:r>
            <a:r>
              <a:rPr lang="en-US" sz="1600" dirty="0">
                <a:solidFill>
                  <a:prstClr val="black"/>
                </a:solidFill>
                <a:latin typeface="Calibri" panose="020F0502020204030204" pitchFamily="34" charset="0"/>
                <a:ea typeface="Calibri" panose="020F0502020204030204" pitchFamily="34" charset="0"/>
                <a:cs typeface="Calibri" panose="020F0502020204030204" pitchFamily="34" charset="0"/>
              </a:rPr>
              <a:t>major pipes that have not maintained/replaced in over 30 years, which has definitely helped with the drainage ditch maintenance</a:t>
            </a:r>
            <a:endParaRPr kumimoji="0" lang="en-US" sz="1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A8FFA45-404A-82C4-7B23-313E0FD1A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947" y="3429000"/>
            <a:ext cx="3405053" cy="2553789"/>
          </a:xfrm>
          <a:prstGeom prst="rect">
            <a:avLst/>
          </a:prstGeom>
        </p:spPr>
      </p:pic>
    </p:spTree>
    <p:extLst>
      <p:ext uri="{BB962C8B-B14F-4D97-AF65-F5344CB8AC3E}">
        <p14:creationId xmlns:p14="http://schemas.microsoft.com/office/powerpoint/2010/main" val="2555593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3DA8D3-97E9-493C-A90A-CBC00E6300BC}"/>
              </a:ext>
            </a:extLst>
          </p:cNvPr>
          <p:cNvSpPr txBox="1"/>
          <p:nvPr/>
        </p:nvSpPr>
        <p:spPr>
          <a:xfrm>
            <a:off x="162838" y="16171"/>
            <a:ext cx="3721185" cy="408227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3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Swim &amp; Racquet </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Maintenance:</a:t>
            </a:r>
          </a:p>
          <a:p>
            <a:pPr marL="684213" lvl="1" indent="-227013">
              <a:buFont typeface="Arial" panose="020B0604020202020204" pitchFamily="34" charset="0"/>
              <a:buChar char="•"/>
              <a:defRPr/>
            </a:pPr>
            <a:r>
              <a:rPr lang="en-US" sz="1900" dirty="0">
                <a:solidFill>
                  <a:prstClr val="black"/>
                </a:solidFill>
                <a:latin typeface="Calibri" panose="020F0502020204030204" pitchFamily="34" charset="0"/>
                <a:ea typeface="Calibri" panose="020F0502020204030204" pitchFamily="34" charset="0"/>
                <a:cs typeface="Calibri" panose="020F0502020204030204" pitchFamily="34" charset="0"/>
              </a:rPr>
              <a:t>Roof to be replaced under replacement reserve – will be approaching Board with bid request at a later date</a:t>
            </a:r>
          </a:p>
          <a:p>
            <a:pPr marL="684213" lvl="1" indent="-227013">
              <a:buFont typeface="Arial" panose="020B0604020202020204" pitchFamily="34" charset="0"/>
              <a:buChar char="•"/>
              <a:defRPr/>
            </a:pPr>
            <a:r>
              <a:rPr kumimoji="0" lang="en-US" sz="19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Painting outside of building now (in-house)– to be completed by Memorial Day</a:t>
            </a:r>
          </a:p>
          <a:p>
            <a:pPr marL="684213" lvl="1" indent="-227013">
              <a:buFont typeface="Arial" panose="020B0604020202020204" pitchFamily="34" charset="0"/>
              <a:buChar char="•"/>
              <a:defRPr/>
            </a:pPr>
            <a:r>
              <a:rPr kumimoji="0" lang="en-US" sz="19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Will evaluate </a:t>
            </a:r>
            <a:r>
              <a:rPr lang="en-US" sz="1900" dirty="0">
                <a:solidFill>
                  <a:prstClr val="black"/>
                </a:solidFill>
                <a:latin typeface="Calibri" panose="020F0502020204030204" pitchFamily="34" charset="0"/>
                <a:ea typeface="Calibri" panose="020F0502020204030204" pitchFamily="34" charset="0"/>
                <a:cs typeface="Calibri" panose="020F0502020204030204" pitchFamily="34" charset="0"/>
              </a:rPr>
              <a:t>any work to be completed </a:t>
            </a:r>
            <a:r>
              <a:rPr lang="en-US" sz="1900">
                <a:solidFill>
                  <a:prstClr val="black"/>
                </a:solidFill>
                <a:latin typeface="Calibri" panose="020F0502020204030204" pitchFamily="34" charset="0"/>
                <a:ea typeface="Calibri" panose="020F0502020204030204" pitchFamily="34" charset="0"/>
                <a:cs typeface="Calibri" panose="020F0502020204030204" pitchFamily="34" charset="0"/>
              </a:rPr>
              <a:t>inside for </a:t>
            </a:r>
            <a:r>
              <a:rPr lang="en-US" sz="1900" dirty="0">
                <a:solidFill>
                  <a:prstClr val="black"/>
                </a:solidFill>
                <a:latin typeface="Calibri" panose="020F0502020204030204" pitchFamily="34" charset="0"/>
                <a:ea typeface="Calibri" panose="020F0502020204030204" pitchFamily="34" charset="0"/>
                <a:cs typeface="Calibri" panose="020F0502020204030204" pitchFamily="34" charset="0"/>
              </a:rPr>
              <a:t>normal or deferred maintenance to the end of season</a:t>
            </a:r>
            <a:endParaRPr kumimoji="0" lang="en-US" sz="19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a:extLst>
              <a:ext uri="{FF2B5EF4-FFF2-40B4-BE49-F238E27FC236}">
                <a16:creationId xmlns:a16="http://schemas.microsoft.com/office/drawing/2014/main" id="{3C127C00-5085-2FDF-1943-B1CFB2CCE45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1743" y="3248240"/>
            <a:ext cx="4084320" cy="2722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0808040-8949-94DF-A593-9BC391CE45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1743" y="283086"/>
            <a:ext cx="4084320" cy="272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902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3DA8D3-97E9-493C-A90A-CBC00E6300BC}"/>
              </a:ext>
            </a:extLst>
          </p:cNvPr>
          <p:cNvSpPr txBox="1"/>
          <p:nvPr/>
        </p:nvSpPr>
        <p:spPr>
          <a:xfrm>
            <a:off x="162838" y="16171"/>
            <a:ext cx="8752562" cy="272805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3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T-Docks</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Update status:</a:t>
            </a:r>
          </a:p>
          <a:p>
            <a:pPr marL="684213" lvl="1" indent="-227013">
              <a:buFont typeface="Arial" panose="020B0604020202020204" pitchFamily="34" charset="0"/>
              <a:buChar char="•"/>
              <a:defRPr/>
            </a:pP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Docks built</a:t>
            </a:r>
          </a:p>
          <a:p>
            <a:pPr marL="684213" lvl="1" indent="-227013">
              <a:buFont typeface="Arial" panose="020B0604020202020204" pitchFamily="34" charset="0"/>
              <a:buChar char="•"/>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Waiting on </a:t>
            </a:r>
            <a:r>
              <a:rPr kumimoji="0" lang="en-US" sz="20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fl</a:t>
            </a: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oats that go under dock to arrive</a:t>
            </a:r>
          </a:p>
          <a:p>
            <a:pPr marL="1141413" lvl="2" indent="-227013">
              <a:buFont typeface="Arial" panose="020B0604020202020204" pitchFamily="34" charset="0"/>
              <a:buChar char="•"/>
              <a:defRPr/>
            </a:pP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Estimated 6 weeks out for delivery and installation</a:t>
            </a:r>
          </a:p>
          <a:p>
            <a:pPr marL="227013" indent="-227013">
              <a:buFont typeface="Arial" panose="020B0604020202020204" pitchFamily="34" charset="0"/>
              <a:buChar char="•"/>
              <a:defRPr/>
            </a:pP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Now </a:t>
            </a: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due for installation in </a:t>
            </a: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July</a:t>
            </a:r>
            <a:r>
              <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2022</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Construction Cost:  $65,000</a:t>
            </a:r>
          </a:p>
          <a:p>
            <a:pPr marL="227013" marR="0" lvl="0" indent="-2270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A or D dock to be used for water taxi</a:t>
            </a:r>
            <a:endPar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59D0375-987B-A160-1E02-867AB817517C}"/>
              </a:ext>
            </a:extLst>
          </p:cNvPr>
          <p:cNvPicPr>
            <a:picLocks noChangeAspect="1"/>
          </p:cNvPicPr>
          <p:nvPr/>
        </p:nvPicPr>
        <p:blipFill rotWithShape="1">
          <a:blip r:embed="rId2"/>
          <a:srcRect r="843"/>
          <a:stretch/>
        </p:blipFill>
        <p:spPr>
          <a:xfrm>
            <a:off x="1812648" y="2842567"/>
            <a:ext cx="5623205" cy="3999261"/>
          </a:xfrm>
          <a:prstGeom prst="rect">
            <a:avLst/>
          </a:prstGeom>
        </p:spPr>
      </p:pic>
      <p:sp>
        <p:nvSpPr>
          <p:cNvPr id="4" name="Oval 3">
            <a:extLst>
              <a:ext uri="{FF2B5EF4-FFF2-40B4-BE49-F238E27FC236}">
                <a16:creationId xmlns:a16="http://schemas.microsoft.com/office/drawing/2014/main" id="{3374E1E0-2FD4-0581-42A2-A1D6FAA69A56}"/>
              </a:ext>
            </a:extLst>
          </p:cNvPr>
          <p:cNvSpPr/>
          <p:nvPr/>
        </p:nvSpPr>
        <p:spPr>
          <a:xfrm>
            <a:off x="3152503" y="4929051"/>
            <a:ext cx="357051" cy="32221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005C252-566C-63CB-0A61-89E90222E5DA}"/>
              </a:ext>
            </a:extLst>
          </p:cNvPr>
          <p:cNvSpPr/>
          <p:nvPr/>
        </p:nvSpPr>
        <p:spPr>
          <a:xfrm>
            <a:off x="5660571" y="4450080"/>
            <a:ext cx="339635" cy="29609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608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3DA8D3-97E9-493C-A90A-CBC00E6300BC}"/>
              </a:ext>
            </a:extLst>
          </p:cNvPr>
          <p:cNvSpPr txBox="1"/>
          <p:nvPr/>
        </p:nvSpPr>
        <p:spPr>
          <a:xfrm>
            <a:off x="0" y="16075"/>
            <a:ext cx="9143999" cy="261007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en-US" sz="23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Mailboxes</a:t>
            </a:r>
            <a:endParaRPr lang="en-US" sz="2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marR="0" lvl="0" indent="-283464" algn="l" defTabSz="914400" rtl="0" eaLnBrk="1" fontAlgn="auto" latinLnBrk="0" hangingPunct="1">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55 mailbox sites revaluated</a:t>
            </a:r>
            <a:endParaRPr lang="en-US" sz="14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indent="-283464">
              <a:buFont typeface="Arial" panose="020B0604020202020204" pitchFamily="34" charset="0"/>
              <a:buChar char="•"/>
              <a:defRPr/>
            </a:pP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GM will present to Board the bid for replacement mailboxes and pedestals</a:t>
            </a:r>
          </a:p>
          <a:p>
            <a:pPr marL="342900" indent="-283464">
              <a:buFont typeface="Arial" panose="020B0604020202020204" pitchFamily="34" charset="0"/>
              <a:buChar char="•"/>
              <a:defRPr/>
            </a:pP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Concrete issues to be addressed; most to be done in-house</a:t>
            </a:r>
          </a:p>
          <a:p>
            <a:pPr marL="342900" indent="-283464">
              <a:buFont typeface="Arial" panose="020B0604020202020204" pitchFamily="34" charset="0"/>
              <a:buChar char="•"/>
              <a:defRPr/>
            </a:pPr>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4 addition sites cleaned:</a:t>
            </a:r>
          </a:p>
          <a:p>
            <a:pPr marL="800100" lvl="1" indent="-283464">
              <a:buFont typeface="Arial" panose="020B0604020202020204" pitchFamily="34" charset="0"/>
              <a:buChar char="•"/>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Newport, Sandpiper, Seabreeze, and Windjammer</a:t>
            </a:r>
          </a:p>
          <a:p>
            <a:pPr marL="342900" indent="-283464">
              <a:buFont typeface="Arial" panose="020B0604020202020204" pitchFamily="34" charset="0"/>
              <a:buChar char="•"/>
              <a:defRPr/>
            </a:pPr>
            <a:endParaRPr lang="en-US"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800100" lvl="1" indent="-283464">
              <a:buFont typeface="Arial" panose="020B0604020202020204" pitchFamily="34" charset="0"/>
              <a:buChar char="•"/>
              <a:defRPr/>
            </a:pPr>
            <a:endParaRPr lang="en-US"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16A9A14-FA1E-D92E-90A8-CEF51A705C5C}"/>
              </a:ext>
            </a:extLst>
          </p:cNvPr>
          <p:cNvPicPr>
            <a:picLocks noChangeAspect="1"/>
          </p:cNvPicPr>
          <p:nvPr/>
        </p:nvPicPr>
        <p:blipFill rotWithShape="1">
          <a:blip r:embed="rId2"/>
          <a:srcRect t="7337" b="7337"/>
          <a:stretch/>
        </p:blipFill>
        <p:spPr>
          <a:xfrm>
            <a:off x="0" y="3789802"/>
            <a:ext cx="4235914" cy="2917850"/>
          </a:xfrm>
          <a:prstGeom prst="rect">
            <a:avLst/>
          </a:prstGeom>
        </p:spPr>
      </p:pic>
      <p:pic>
        <p:nvPicPr>
          <p:cNvPr id="14" name="Picture 13">
            <a:extLst>
              <a:ext uri="{FF2B5EF4-FFF2-40B4-BE49-F238E27FC236}">
                <a16:creationId xmlns:a16="http://schemas.microsoft.com/office/drawing/2014/main" id="{2E605693-21D7-DA35-BFAF-17AFDCA7CD6F}"/>
              </a:ext>
            </a:extLst>
          </p:cNvPr>
          <p:cNvPicPr>
            <a:picLocks noChangeAspect="1"/>
          </p:cNvPicPr>
          <p:nvPr/>
        </p:nvPicPr>
        <p:blipFill rotWithShape="1">
          <a:blip r:embed="rId3"/>
          <a:srcRect l="3924" t="5255" r="10714"/>
          <a:stretch/>
        </p:blipFill>
        <p:spPr>
          <a:xfrm>
            <a:off x="4911634" y="3791365"/>
            <a:ext cx="4232366" cy="2917851"/>
          </a:xfrm>
          <a:prstGeom prst="rect">
            <a:avLst/>
          </a:prstGeom>
        </p:spPr>
      </p:pic>
      <p:sp>
        <p:nvSpPr>
          <p:cNvPr id="15" name="TextBox 14">
            <a:extLst>
              <a:ext uri="{FF2B5EF4-FFF2-40B4-BE49-F238E27FC236}">
                <a16:creationId xmlns:a16="http://schemas.microsoft.com/office/drawing/2014/main" id="{C951D841-7AC7-E0A7-061A-3B0E0CE976CB}"/>
              </a:ext>
            </a:extLst>
          </p:cNvPr>
          <p:cNvSpPr txBox="1"/>
          <p:nvPr/>
        </p:nvSpPr>
        <p:spPr>
          <a:xfrm>
            <a:off x="1625922" y="3429000"/>
            <a:ext cx="984069" cy="369332"/>
          </a:xfrm>
          <a:prstGeom prst="rect">
            <a:avLst/>
          </a:prstGeom>
          <a:noFill/>
        </p:spPr>
        <p:txBody>
          <a:bodyPr wrap="square" rtlCol="0">
            <a:spAutoFit/>
          </a:bodyPr>
          <a:lstStyle/>
          <a:p>
            <a:r>
              <a:rPr lang="en-US" b="1" u="sng" dirty="0">
                <a:latin typeface="Calibri" panose="020F0502020204030204" pitchFamily="34" charset="0"/>
                <a:cs typeface="Calibri" panose="020F0502020204030204" pitchFamily="34" charset="0"/>
              </a:rPr>
              <a:t>BEFORE</a:t>
            </a:r>
          </a:p>
        </p:txBody>
      </p:sp>
      <p:sp>
        <p:nvSpPr>
          <p:cNvPr id="16" name="TextBox 15">
            <a:extLst>
              <a:ext uri="{FF2B5EF4-FFF2-40B4-BE49-F238E27FC236}">
                <a16:creationId xmlns:a16="http://schemas.microsoft.com/office/drawing/2014/main" id="{60E29B78-8F79-96B1-E875-A26B600D061A}"/>
              </a:ext>
            </a:extLst>
          </p:cNvPr>
          <p:cNvSpPr txBox="1"/>
          <p:nvPr/>
        </p:nvSpPr>
        <p:spPr>
          <a:xfrm>
            <a:off x="6631577" y="3435531"/>
            <a:ext cx="792480" cy="369332"/>
          </a:xfrm>
          <a:prstGeom prst="rect">
            <a:avLst/>
          </a:prstGeom>
          <a:noFill/>
        </p:spPr>
        <p:txBody>
          <a:bodyPr wrap="square" rtlCol="0">
            <a:spAutoFit/>
          </a:bodyPr>
          <a:lstStyle/>
          <a:p>
            <a:r>
              <a:rPr lang="en-US" b="1" u="sng" dirty="0">
                <a:latin typeface="Calibri" panose="020F0502020204030204" pitchFamily="34" charset="0"/>
                <a:cs typeface="Calibri" panose="020F0502020204030204" pitchFamily="34" charset="0"/>
              </a:rPr>
              <a:t>AFTER</a:t>
            </a:r>
          </a:p>
        </p:txBody>
      </p:sp>
    </p:spTree>
    <p:extLst>
      <p:ext uri="{BB962C8B-B14F-4D97-AF65-F5344CB8AC3E}">
        <p14:creationId xmlns:p14="http://schemas.microsoft.com/office/powerpoint/2010/main" val="2763103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a:xfrm>
            <a:off x="628650" y="128996"/>
            <a:ext cx="7886700" cy="550273"/>
          </a:xfrm>
        </p:spPr>
        <p:txBody>
          <a:bodyPr>
            <a:normAutofit fontScale="90000"/>
          </a:bodyPr>
          <a:lstStyle/>
          <a:p>
            <a:pPr algn="ctr"/>
            <a:r>
              <a:rPr lang="en-US" b="1" u="sng" dirty="0"/>
              <a:t>CPI Violation Dashboard</a:t>
            </a:r>
            <a:br>
              <a:rPr lang="en-US" b="1" u="sng" dirty="0"/>
            </a:br>
            <a:r>
              <a:rPr lang="en-US" b="1" u="sng" dirty="0" err="1"/>
              <a:t>april</a:t>
            </a:r>
            <a:endParaRPr lang="en-US" b="1" u="sng" dirty="0"/>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nvGraphicFramePr>
        <p:xfrm>
          <a:off x="109536" y="2521994"/>
          <a:ext cx="8847908" cy="950980"/>
        </p:xfrm>
        <a:graphic>
          <a:graphicData uri="http://schemas.openxmlformats.org/drawingml/2006/table">
            <a:tbl>
              <a:tblPr firstRow="1" bandRow="1">
                <a:tableStyleId>{5C22544A-7EE6-4342-B048-85BDC9FD1C3A}</a:tableStyleId>
              </a:tblPr>
              <a:tblGrid>
                <a:gridCol w="2307832">
                  <a:extLst>
                    <a:ext uri="{9D8B030D-6E8A-4147-A177-3AD203B41FA5}">
                      <a16:colId xmlns:a16="http://schemas.microsoft.com/office/drawing/2014/main" val="497003325"/>
                    </a:ext>
                  </a:extLst>
                </a:gridCol>
                <a:gridCol w="2307832">
                  <a:extLst>
                    <a:ext uri="{9D8B030D-6E8A-4147-A177-3AD203B41FA5}">
                      <a16:colId xmlns:a16="http://schemas.microsoft.com/office/drawing/2014/main" val="1596258838"/>
                    </a:ext>
                  </a:extLst>
                </a:gridCol>
                <a:gridCol w="2479867">
                  <a:extLst>
                    <a:ext uri="{9D8B030D-6E8A-4147-A177-3AD203B41FA5}">
                      <a16:colId xmlns:a16="http://schemas.microsoft.com/office/drawing/2014/main" val="4124166728"/>
                    </a:ext>
                  </a:extLst>
                </a:gridCol>
                <a:gridCol w="1752377">
                  <a:extLst>
                    <a:ext uri="{9D8B030D-6E8A-4147-A177-3AD203B41FA5}">
                      <a16:colId xmlns:a16="http://schemas.microsoft.com/office/drawing/2014/main" val="2169824023"/>
                    </a:ext>
                  </a:extLst>
                </a:gridCol>
              </a:tblGrid>
              <a:tr h="342019">
                <a:tc>
                  <a:txBody>
                    <a:bodyPr/>
                    <a:lstStyle/>
                    <a:p>
                      <a:pPr algn="ctr"/>
                      <a:r>
                        <a:rPr lang="en-US" sz="1600" b="0" dirty="0">
                          <a:solidFill>
                            <a:schemeClr val="tx1"/>
                          </a:solidFill>
                          <a:effectLst/>
                          <a:latin typeface="+mj-lt"/>
                          <a:ea typeface="Times New Roman" panose="02020603050405020304" pitchFamily="18" charset="0"/>
                        </a:rPr>
                        <a:t>As of 3/31/22</a:t>
                      </a:r>
                      <a:endParaRPr lang="en-US" sz="1600" b="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600" b="0" dirty="0">
                          <a:solidFill>
                            <a:schemeClr val="tx1"/>
                          </a:solidFill>
                          <a:effectLst/>
                          <a:latin typeface="+mj-lt"/>
                          <a:ea typeface="Times New Roman" panose="02020603050405020304" pitchFamily="18" charset="0"/>
                        </a:rPr>
                        <a:t>New Violations</a:t>
                      </a:r>
                      <a:endParaRPr lang="en-US" sz="1600" b="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Closed Violations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As of 4/30/22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2384583703"/>
                  </a:ext>
                </a:extLst>
              </a:tr>
              <a:tr h="608961">
                <a:tc>
                  <a:txBody>
                    <a:bodyPr/>
                    <a:lstStyle/>
                    <a:p>
                      <a:pPr algn="ctr"/>
                      <a:r>
                        <a:rPr lang="en-US" sz="1600" b="0" dirty="0">
                          <a:solidFill>
                            <a:schemeClr val="tx1"/>
                          </a:solidFill>
                          <a:latin typeface="+mj-lt"/>
                        </a:rPr>
                        <a:t>86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600" b="0" dirty="0">
                          <a:solidFill>
                            <a:schemeClr val="tx1"/>
                          </a:solidFill>
                          <a:latin typeface="+mj-lt"/>
                        </a:rPr>
                        <a:t>23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22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87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3281243918"/>
                  </a:ext>
                </a:extLst>
              </a:tr>
            </a:tbl>
          </a:graphicData>
        </a:graphic>
      </p:graphicFrame>
      <p:graphicFrame>
        <p:nvGraphicFramePr>
          <p:cNvPr id="7" name="Table 6">
            <a:extLst>
              <a:ext uri="{FF2B5EF4-FFF2-40B4-BE49-F238E27FC236}">
                <a16:creationId xmlns:a16="http://schemas.microsoft.com/office/drawing/2014/main" id="{0E3754EE-6586-4285-A2A9-8AC53E80F57D}"/>
              </a:ext>
            </a:extLst>
          </p:cNvPr>
          <p:cNvGraphicFramePr>
            <a:graphicFrameLocks noGrp="1"/>
          </p:cNvGraphicFramePr>
          <p:nvPr/>
        </p:nvGraphicFramePr>
        <p:xfrm>
          <a:off x="122598" y="4184560"/>
          <a:ext cx="8847908" cy="950980"/>
        </p:xfrm>
        <a:graphic>
          <a:graphicData uri="http://schemas.openxmlformats.org/drawingml/2006/table">
            <a:tbl>
              <a:tblPr firstRow="1" bandRow="1">
                <a:tableStyleId>{5C22544A-7EE6-4342-B048-85BDC9FD1C3A}</a:tableStyleId>
              </a:tblPr>
              <a:tblGrid>
                <a:gridCol w="2307832">
                  <a:extLst>
                    <a:ext uri="{9D8B030D-6E8A-4147-A177-3AD203B41FA5}">
                      <a16:colId xmlns:a16="http://schemas.microsoft.com/office/drawing/2014/main" val="1297023615"/>
                    </a:ext>
                  </a:extLst>
                </a:gridCol>
                <a:gridCol w="2307832">
                  <a:extLst>
                    <a:ext uri="{9D8B030D-6E8A-4147-A177-3AD203B41FA5}">
                      <a16:colId xmlns:a16="http://schemas.microsoft.com/office/drawing/2014/main" val="2467889929"/>
                    </a:ext>
                  </a:extLst>
                </a:gridCol>
                <a:gridCol w="2479867">
                  <a:extLst>
                    <a:ext uri="{9D8B030D-6E8A-4147-A177-3AD203B41FA5}">
                      <a16:colId xmlns:a16="http://schemas.microsoft.com/office/drawing/2014/main" val="3024108081"/>
                    </a:ext>
                  </a:extLst>
                </a:gridCol>
                <a:gridCol w="1752377">
                  <a:extLst>
                    <a:ext uri="{9D8B030D-6E8A-4147-A177-3AD203B41FA5}">
                      <a16:colId xmlns:a16="http://schemas.microsoft.com/office/drawing/2014/main" val="2219323468"/>
                    </a:ext>
                  </a:extLst>
                </a:gridCol>
              </a:tblGrid>
              <a:tr h="342019">
                <a:tc>
                  <a:txBody>
                    <a:bodyPr/>
                    <a:lstStyle/>
                    <a:p>
                      <a:pPr algn="ctr"/>
                      <a:r>
                        <a:rPr lang="en-US" sz="1600" b="0" dirty="0">
                          <a:solidFill>
                            <a:schemeClr val="tx1"/>
                          </a:solidFill>
                          <a:effectLst/>
                          <a:latin typeface="+mj-lt"/>
                          <a:ea typeface="Times New Roman" panose="02020603050405020304" pitchFamily="18" charset="0"/>
                        </a:rPr>
                        <a:t>As of 3/31/22</a:t>
                      </a:r>
                      <a:endParaRPr lang="en-US" sz="1600" b="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600" b="0" dirty="0">
                          <a:solidFill>
                            <a:schemeClr val="tx1"/>
                          </a:solidFill>
                          <a:effectLst/>
                          <a:latin typeface="+mj-lt"/>
                          <a:ea typeface="Times New Roman" panose="02020603050405020304" pitchFamily="18" charset="0"/>
                        </a:rPr>
                        <a:t>New Violations to Legal</a:t>
                      </a:r>
                      <a:endParaRPr lang="en-US" sz="1600" b="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Closed Violations in Legal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As of 4/30/22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4164457521"/>
                  </a:ext>
                </a:extLst>
              </a:tr>
              <a:tr h="608961">
                <a:tc>
                  <a:txBody>
                    <a:bodyPr/>
                    <a:lstStyle/>
                    <a:p>
                      <a:pPr algn="ctr"/>
                      <a:r>
                        <a:rPr lang="en-US" sz="1600" b="0" dirty="0">
                          <a:solidFill>
                            <a:schemeClr val="tx1"/>
                          </a:solidFill>
                          <a:latin typeface="+mj-lt"/>
                        </a:rPr>
                        <a:t>58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600" b="0" dirty="0">
                          <a:solidFill>
                            <a:schemeClr val="tx1"/>
                          </a:solidFill>
                          <a:latin typeface="+mj-lt"/>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55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3987292436"/>
                  </a:ext>
                </a:extLst>
              </a:tr>
            </a:tbl>
          </a:graphicData>
        </a:graphic>
      </p:graphicFrame>
      <p:sp>
        <p:nvSpPr>
          <p:cNvPr id="8" name="TextBox 7">
            <a:extLst>
              <a:ext uri="{FF2B5EF4-FFF2-40B4-BE49-F238E27FC236}">
                <a16:creationId xmlns:a16="http://schemas.microsoft.com/office/drawing/2014/main" id="{36059364-C590-4F63-8537-4BEE9C5A6CAB}"/>
              </a:ext>
            </a:extLst>
          </p:cNvPr>
          <p:cNvSpPr txBox="1"/>
          <p:nvPr/>
        </p:nvSpPr>
        <p:spPr>
          <a:xfrm>
            <a:off x="87086" y="3753395"/>
            <a:ext cx="3283132" cy="369332"/>
          </a:xfrm>
          <a:prstGeom prst="rect">
            <a:avLst/>
          </a:prstGeom>
          <a:noFill/>
        </p:spPr>
        <p:txBody>
          <a:bodyPr wrap="square" rtlCol="0">
            <a:spAutoFit/>
          </a:bodyPr>
          <a:lstStyle/>
          <a:p>
            <a:r>
              <a:rPr lang="en-US" dirty="0"/>
              <a:t>Legal Cases</a:t>
            </a:r>
          </a:p>
        </p:txBody>
      </p:sp>
      <p:sp>
        <p:nvSpPr>
          <p:cNvPr id="10" name="TextBox 9">
            <a:extLst>
              <a:ext uri="{FF2B5EF4-FFF2-40B4-BE49-F238E27FC236}">
                <a16:creationId xmlns:a16="http://schemas.microsoft.com/office/drawing/2014/main" id="{5BAD86D9-C03E-4A30-A454-1333AEBA4A40}"/>
              </a:ext>
            </a:extLst>
          </p:cNvPr>
          <p:cNvSpPr txBox="1"/>
          <p:nvPr/>
        </p:nvSpPr>
        <p:spPr>
          <a:xfrm>
            <a:off x="87086" y="2119572"/>
            <a:ext cx="3283132" cy="369332"/>
          </a:xfrm>
          <a:prstGeom prst="rect">
            <a:avLst/>
          </a:prstGeom>
          <a:noFill/>
        </p:spPr>
        <p:txBody>
          <a:bodyPr wrap="square" rtlCol="0">
            <a:spAutoFit/>
          </a:bodyPr>
          <a:lstStyle/>
          <a:p>
            <a:r>
              <a:rPr lang="en-US" dirty="0"/>
              <a:t>Violations (includes legal)</a:t>
            </a:r>
          </a:p>
        </p:txBody>
      </p:sp>
    </p:spTree>
    <p:extLst>
      <p:ext uri="{BB962C8B-B14F-4D97-AF65-F5344CB8AC3E}">
        <p14:creationId xmlns:p14="http://schemas.microsoft.com/office/powerpoint/2010/main" val="467673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a:xfrm>
            <a:off x="628650" y="128996"/>
            <a:ext cx="7886700" cy="550273"/>
          </a:xfrm>
        </p:spPr>
        <p:txBody>
          <a:bodyPr>
            <a:normAutofit fontScale="90000"/>
          </a:bodyPr>
          <a:lstStyle/>
          <a:p>
            <a:pPr algn="ctr"/>
            <a:r>
              <a:rPr lang="en-US" b="1" u="sng" dirty="0"/>
              <a:t>WORK ORDERS</a:t>
            </a:r>
            <a:br>
              <a:rPr lang="en-US" b="1" u="sng" dirty="0"/>
            </a:br>
            <a:r>
              <a:rPr lang="en-US" b="1" u="sng" dirty="0" err="1"/>
              <a:t>april</a:t>
            </a:r>
            <a:br>
              <a:rPr lang="en-US" b="1" u="sng" dirty="0"/>
            </a:br>
            <a:r>
              <a:rPr lang="en-US" b="1" u="sng" dirty="0"/>
              <a:t> </a:t>
            </a:r>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extLst>
              <p:ext uri="{D42A27DB-BD31-4B8C-83A1-F6EECF244321}">
                <p14:modId xmlns:p14="http://schemas.microsoft.com/office/powerpoint/2010/main" val="1373738028"/>
              </p:ext>
            </p:extLst>
          </p:nvPr>
        </p:nvGraphicFramePr>
        <p:xfrm>
          <a:off x="571175" y="2521994"/>
          <a:ext cx="8046719" cy="1165221"/>
        </p:xfrm>
        <a:graphic>
          <a:graphicData uri="http://schemas.openxmlformats.org/drawingml/2006/table">
            <a:tbl>
              <a:tblPr firstRow="1" bandRow="1">
                <a:tableStyleId>{5C22544A-7EE6-4342-B048-85BDC9FD1C3A}</a:tableStyleId>
              </a:tblPr>
              <a:tblGrid>
                <a:gridCol w="1797722">
                  <a:extLst>
                    <a:ext uri="{9D8B030D-6E8A-4147-A177-3AD203B41FA5}">
                      <a16:colId xmlns:a16="http://schemas.microsoft.com/office/drawing/2014/main" val="497003325"/>
                    </a:ext>
                  </a:extLst>
                </a:gridCol>
                <a:gridCol w="2164411">
                  <a:extLst>
                    <a:ext uri="{9D8B030D-6E8A-4147-A177-3AD203B41FA5}">
                      <a16:colId xmlns:a16="http://schemas.microsoft.com/office/drawing/2014/main" val="1596258838"/>
                    </a:ext>
                  </a:extLst>
                </a:gridCol>
                <a:gridCol w="2204843">
                  <a:extLst>
                    <a:ext uri="{9D8B030D-6E8A-4147-A177-3AD203B41FA5}">
                      <a16:colId xmlns:a16="http://schemas.microsoft.com/office/drawing/2014/main" val="4124166728"/>
                    </a:ext>
                  </a:extLst>
                </a:gridCol>
                <a:gridCol w="1879743">
                  <a:extLst>
                    <a:ext uri="{9D8B030D-6E8A-4147-A177-3AD203B41FA5}">
                      <a16:colId xmlns:a16="http://schemas.microsoft.com/office/drawing/2014/main" val="2169824023"/>
                    </a:ext>
                  </a:extLst>
                </a:gridCol>
              </a:tblGrid>
              <a:tr h="342019">
                <a:tc>
                  <a:txBody>
                    <a:bodyPr/>
                    <a:lstStyle/>
                    <a:p>
                      <a:pPr algn="ctr"/>
                      <a:r>
                        <a:rPr lang="en-US" sz="1600" b="0" dirty="0">
                          <a:solidFill>
                            <a:schemeClr val="tx1"/>
                          </a:solidFill>
                          <a:effectLst/>
                          <a:latin typeface="+mj-lt"/>
                          <a:ea typeface="Times New Roman" panose="02020603050405020304" pitchFamily="18" charset="0"/>
                        </a:rPr>
                        <a:t>Open Work Orders as of 3/31/22</a:t>
                      </a:r>
                      <a:endParaRPr lang="en-US" sz="1600" b="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600" b="0" dirty="0">
                          <a:solidFill>
                            <a:schemeClr val="tx1"/>
                          </a:solidFill>
                          <a:effectLst/>
                          <a:latin typeface="+mj-lt"/>
                          <a:ea typeface="Times New Roman" panose="02020603050405020304" pitchFamily="18" charset="0"/>
                        </a:rPr>
                        <a:t>New Work Orders</a:t>
                      </a:r>
                      <a:endParaRPr lang="en-US" sz="1600" b="0" dirty="0">
                        <a:solidFill>
                          <a:schemeClr val="tx1"/>
                        </a:solidFill>
                        <a:latin typeface="+mj-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Closed Work Orders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Open Work Orders as of 4/30/22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2384583703"/>
                  </a:ext>
                </a:extLst>
              </a:tr>
              <a:tr h="608961">
                <a:tc>
                  <a:txBody>
                    <a:bodyPr/>
                    <a:lstStyle/>
                    <a:p>
                      <a:pPr algn="ctr"/>
                      <a:r>
                        <a:rPr lang="en-US" sz="1600" b="0" dirty="0">
                          <a:solidFill>
                            <a:schemeClr val="tx1"/>
                          </a:solidFill>
                          <a:latin typeface="+mj-lt"/>
                        </a:rPr>
                        <a:t>136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600" b="0" dirty="0">
                          <a:solidFill>
                            <a:schemeClr val="tx1"/>
                          </a:solidFill>
                          <a:latin typeface="+mj-lt"/>
                        </a:rPr>
                        <a:t>88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mj-lt"/>
                          <a:ea typeface="Times New Roman" panose="02020603050405020304" pitchFamily="18" charset="0"/>
                        </a:rPr>
                        <a:t>78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effectLst/>
                          <a:latin typeface="+mj-lt"/>
                          <a:ea typeface="Times New Roman" panose="02020603050405020304" pitchFamily="18" charset="0"/>
                        </a:rPr>
                        <a:t>146</a:t>
                      </a:r>
                      <a:endParaRPr lang="en-US" sz="1600" b="0" dirty="0">
                        <a:solidFill>
                          <a:schemeClr val="tx1"/>
                        </a:solidFill>
                        <a:effectLst/>
                        <a:latin typeface="+mj-lt"/>
                        <a:ea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3281243918"/>
                  </a:ext>
                </a:extLst>
              </a:tr>
            </a:tbl>
          </a:graphicData>
        </a:graphic>
      </p:graphicFrame>
      <p:sp>
        <p:nvSpPr>
          <p:cNvPr id="5" name="TextBox 4">
            <a:extLst>
              <a:ext uri="{FF2B5EF4-FFF2-40B4-BE49-F238E27FC236}">
                <a16:creationId xmlns:a16="http://schemas.microsoft.com/office/drawing/2014/main" id="{993A2DE9-0BB3-B3EC-EC28-C6C385411411}"/>
              </a:ext>
            </a:extLst>
          </p:cNvPr>
          <p:cNvSpPr txBox="1"/>
          <p:nvPr/>
        </p:nvSpPr>
        <p:spPr>
          <a:xfrm>
            <a:off x="1306285" y="4023368"/>
            <a:ext cx="6975566" cy="1815882"/>
          </a:xfrm>
          <a:prstGeom prst="rect">
            <a:avLst/>
          </a:prstGeom>
          <a:noFill/>
        </p:spPr>
        <p:txBody>
          <a:bodyPr wrap="square" rtlCol="0">
            <a:spAutoFit/>
          </a:bodyPr>
          <a:lstStyle/>
          <a:p>
            <a:pPr marL="285750" indent="-285750">
              <a:buFont typeface="Arial" panose="020B0604020202020204" pitchFamily="34" charset="0"/>
              <a:buChar char="•"/>
            </a:pPr>
            <a:r>
              <a:rPr lang="en-US" dirty="0"/>
              <a:t>88 work orders initiated in April:  21 drainage; 16 grounds/landscaping; 13 roads; 3 bulkhead; 3 signs; 32 general maintenance</a:t>
            </a:r>
          </a:p>
          <a:p>
            <a:pPr marL="285750" indent="-285750">
              <a:buFont typeface="Arial" panose="020B0604020202020204" pitchFamily="34" charset="0"/>
              <a:buChar char="•"/>
            </a:pPr>
            <a:r>
              <a:rPr lang="en-US" dirty="0"/>
              <a:t>Majority still open in drainage and general maintenance:</a:t>
            </a:r>
          </a:p>
          <a:p>
            <a:pPr marL="742950" lvl="1" indent="-285750">
              <a:buFont typeface="Arial" panose="020B0604020202020204" pitchFamily="34" charset="0"/>
              <a:buChar char="•"/>
            </a:pPr>
            <a:r>
              <a:rPr lang="en-US" sz="1600" dirty="0"/>
              <a:t>Drainage (11 – over 30 days; 11 – over 60 days; 16 – over 90 days</a:t>
            </a:r>
          </a:p>
          <a:p>
            <a:pPr marL="1200150" lvl="2" indent="-285750">
              <a:buFont typeface="Arial" panose="020B0604020202020204" pitchFamily="34" charset="0"/>
              <a:buChar char="•"/>
            </a:pPr>
            <a:r>
              <a:rPr lang="en-US" sz="1400" dirty="0"/>
              <a:t>9 – clogged culverts; 14 – dig ditch; 8 – water in ditch; 6 – issues related to yard flooding; 1 – tidal ditch (need to obtain permission from state)</a:t>
            </a:r>
          </a:p>
          <a:p>
            <a:pPr marL="1200150" lvl="2" indent="-285750">
              <a:buFont typeface="Arial" panose="020B0604020202020204" pitchFamily="34" charset="0"/>
              <a:buChar char="•"/>
            </a:pPr>
            <a:r>
              <a:rPr lang="en-US" sz="1400" dirty="0"/>
              <a:t>Average 1-4 work orders a day to complete depending upon severity</a:t>
            </a:r>
          </a:p>
        </p:txBody>
      </p:sp>
    </p:spTree>
    <p:extLst>
      <p:ext uri="{BB962C8B-B14F-4D97-AF65-F5344CB8AC3E}">
        <p14:creationId xmlns:p14="http://schemas.microsoft.com/office/powerpoint/2010/main" val="1554711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244125-7992-4A01-98A0-5A7AF00DDCF6}"/>
              </a:ext>
            </a:extLst>
          </p:cNvPr>
          <p:cNvSpPr>
            <a:spLocks noGrp="1"/>
          </p:cNvSpPr>
          <p:nvPr>
            <p:ph type="title"/>
          </p:nvPr>
        </p:nvSpPr>
        <p:spPr>
          <a:xfrm>
            <a:off x="628650" y="128996"/>
            <a:ext cx="7886700" cy="550273"/>
          </a:xfrm>
        </p:spPr>
        <p:txBody>
          <a:bodyPr>
            <a:normAutofit fontScale="90000"/>
          </a:bodyPr>
          <a:lstStyle/>
          <a:p>
            <a:pPr algn="ctr"/>
            <a:r>
              <a:rPr lang="en-US" b="1" u="sng" dirty="0"/>
              <a:t>CUSTOMER SERVICE DASHBOARD</a:t>
            </a:r>
            <a:br>
              <a:rPr lang="en-US" b="1" u="sng" dirty="0"/>
            </a:br>
            <a:r>
              <a:rPr lang="en-US" sz="3100" u="sng" dirty="0"/>
              <a:t>(FROM INFO@OCEANPINES.ORG)</a:t>
            </a:r>
            <a:br>
              <a:rPr lang="en-US" sz="3100" b="1" u="sng" dirty="0"/>
            </a:br>
            <a:r>
              <a:rPr lang="en-US" sz="3100" b="1" u="sng" dirty="0"/>
              <a:t>April</a:t>
            </a:r>
            <a:endParaRPr lang="en-US" b="1" u="sng" dirty="0"/>
          </a:p>
        </p:txBody>
      </p:sp>
      <p:graphicFrame>
        <p:nvGraphicFramePr>
          <p:cNvPr id="3" name="Table 6">
            <a:extLst>
              <a:ext uri="{FF2B5EF4-FFF2-40B4-BE49-F238E27FC236}">
                <a16:creationId xmlns:a16="http://schemas.microsoft.com/office/drawing/2014/main" id="{5C0D99A1-EF5E-4757-A838-781C5A71FF50}"/>
              </a:ext>
            </a:extLst>
          </p:cNvPr>
          <p:cNvGraphicFramePr>
            <a:graphicFrameLocks noGrp="1"/>
          </p:cNvGraphicFramePr>
          <p:nvPr/>
        </p:nvGraphicFramePr>
        <p:xfrm>
          <a:off x="2148398" y="2160270"/>
          <a:ext cx="4989249" cy="2537460"/>
        </p:xfrm>
        <a:graphic>
          <a:graphicData uri="http://schemas.openxmlformats.org/drawingml/2006/table">
            <a:tbl>
              <a:tblPr firstRow="1" bandRow="1">
                <a:tableStyleId>{5C22544A-7EE6-4342-B048-85BDC9FD1C3A}</a:tableStyleId>
              </a:tblPr>
              <a:tblGrid>
                <a:gridCol w="2469234">
                  <a:extLst>
                    <a:ext uri="{9D8B030D-6E8A-4147-A177-3AD203B41FA5}">
                      <a16:colId xmlns:a16="http://schemas.microsoft.com/office/drawing/2014/main" val="160533530"/>
                    </a:ext>
                  </a:extLst>
                </a:gridCol>
                <a:gridCol w="2520015">
                  <a:extLst>
                    <a:ext uri="{9D8B030D-6E8A-4147-A177-3AD203B41FA5}">
                      <a16:colId xmlns:a16="http://schemas.microsoft.com/office/drawing/2014/main" val="2169824023"/>
                    </a:ext>
                  </a:extLst>
                </a:gridCol>
              </a:tblGrid>
              <a:tr h="227651">
                <a:tc>
                  <a:txBody>
                    <a:bodyPr/>
                    <a:lstStyle/>
                    <a:p>
                      <a:pPr algn="l"/>
                      <a:r>
                        <a:rPr lang="en-US" sz="1800" b="1" dirty="0">
                          <a:solidFill>
                            <a:schemeClr val="tx1"/>
                          </a:solidFill>
                          <a:latin typeface="Times New Roman" panose="02020603050405020304" pitchFamily="18" charset="0"/>
                          <a:cs typeface="Times New Roman" panose="02020603050405020304" pitchFamily="18" charset="0"/>
                        </a:rPr>
                        <a:t>Type</a:t>
                      </a: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Received </a:t>
                      </a: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April</a:t>
                      </a:r>
                      <a:endPar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2384583703"/>
                  </a:ext>
                </a:extLst>
              </a:tr>
              <a:tr h="250417">
                <a:tc>
                  <a:txBody>
                    <a:bodyPr/>
                    <a:lstStyle/>
                    <a:p>
                      <a:pPr algn="l"/>
                      <a:r>
                        <a:rPr lang="en-US" sz="1800" dirty="0">
                          <a:latin typeface="Times New Roman" panose="02020603050405020304" pitchFamily="18" charset="0"/>
                          <a:cs typeface="Times New Roman" panose="02020603050405020304" pitchFamily="18" charset="0"/>
                        </a:rPr>
                        <a:t>Amenities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2769008789"/>
                  </a:ext>
                </a:extLst>
              </a:tr>
              <a:tr h="250417">
                <a:tc>
                  <a:txBody>
                    <a:bodyPr/>
                    <a:lstStyle/>
                    <a:p>
                      <a:pPr algn="l"/>
                      <a:r>
                        <a:rPr lang="en-US" sz="1800" dirty="0">
                          <a:latin typeface="Times New Roman" panose="02020603050405020304" pitchFamily="18" charset="0"/>
                          <a:cs typeface="Times New Roman" panose="02020603050405020304" pitchFamily="18" charset="0"/>
                        </a:rPr>
                        <a:t>CPI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3958475169"/>
                  </a:ext>
                </a:extLst>
              </a:tr>
              <a:tr h="250417">
                <a:tc>
                  <a:txBody>
                    <a:bodyPr/>
                    <a:lstStyle/>
                    <a:p>
                      <a:pPr algn="l"/>
                      <a:r>
                        <a:rPr lang="en-US" sz="1800" dirty="0">
                          <a:latin typeface="Times New Roman" panose="02020603050405020304" pitchFamily="18" charset="0"/>
                          <a:cs typeface="Times New Roman" panose="02020603050405020304" pitchFamily="18" charset="0"/>
                        </a:rPr>
                        <a:t>Drainage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1924032667"/>
                  </a:ext>
                </a:extLst>
              </a:tr>
              <a:tr h="317588">
                <a:tc>
                  <a:txBody>
                    <a:bodyPr/>
                    <a:lstStyle/>
                    <a:p>
                      <a:pPr algn="l"/>
                      <a:r>
                        <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rPr>
                        <a:t>General </a:t>
                      </a:r>
                      <a:endParaRPr lang="en-US" sz="18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1279019372"/>
                  </a:ext>
                </a:extLst>
              </a:tr>
              <a:tr h="250417">
                <a:tc>
                  <a:txBody>
                    <a:bodyPr/>
                    <a:lstStyle/>
                    <a:p>
                      <a:r>
                        <a:rPr lang="en-US" sz="1800" dirty="0">
                          <a:latin typeface="Times New Roman" panose="02020603050405020304" pitchFamily="18" charset="0"/>
                          <a:cs typeface="Times New Roman" panose="02020603050405020304" pitchFamily="18" charset="0"/>
                        </a:rPr>
                        <a:t>Public Works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r>
                        <a:rPr lang="en-US" sz="1800" b="0" dirty="0">
                          <a:latin typeface="Times New Roman" panose="02020603050405020304" pitchFamily="18" charset="0"/>
                          <a:cs typeface="Times New Roman" panose="02020603050405020304" pitchFamily="18" charset="0"/>
                        </a:rPr>
                        <a:t>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1862857128"/>
                  </a:ext>
                </a:extLst>
              </a:tr>
              <a:tr h="250417">
                <a:tc>
                  <a:txBody>
                    <a:bodyPr/>
                    <a:lstStyle/>
                    <a:p>
                      <a:r>
                        <a:rPr lang="en-US" sz="1800" b="1" dirty="0">
                          <a:latin typeface="Times New Roman" panose="02020603050405020304" pitchFamily="18" charset="0"/>
                          <a:cs typeface="Times New Roman" panose="02020603050405020304" pitchFamily="18"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pPr algn="ctr"/>
                      <a:r>
                        <a:rPr lang="en-US" sz="1800" b="1" dirty="0">
                          <a:latin typeface="Times New Roman" panose="02020603050405020304" pitchFamily="18" charset="0"/>
                          <a:cs typeface="Times New Roman" panose="02020603050405020304" pitchFamily="18" charset="0"/>
                        </a:rPr>
                        <a:t>128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8E84"/>
                    </a:solidFill>
                  </a:tcPr>
                </a:tc>
                <a:extLst>
                  <a:ext uri="{0D108BD9-81ED-4DB2-BD59-A6C34878D82A}">
                    <a16:rowId xmlns:a16="http://schemas.microsoft.com/office/drawing/2014/main" val="1802448314"/>
                  </a:ext>
                </a:extLst>
              </a:tr>
            </a:tbl>
          </a:graphicData>
        </a:graphic>
      </p:graphicFrame>
    </p:spTree>
    <p:extLst>
      <p:ext uri="{BB962C8B-B14F-4D97-AF65-F5344CB8AC3E}">
        <p14:creationId xmlns:p14="http://schemas.microsoft.com/office/powerpoint/2010/main" val="381634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4057B-1C75-4C9C-906A-0189E0B94574}"/>
              </a:ext>
            </a:extLst>
          </p:cNvPr>
          <p:cNvSpPr>
            <a:spLocks noGrp="1"/>
          </p:cNvSpPr>
          <p:nvPr>
            <p:ph type="title"/>
          </p:nvPr>
        </p:nvSpPr>
        <p:spPr/>
        <p:txBody>
          <a:bodyPr>
            <a:normAutofit/>
          </a:bodyPr>
          <a:lstStyle/>
          <a:p>
            <a:pPr algn="ctr"/>
            <a:r>
              <a:rPr lang="en-US" sz="4400" b="1" dirty="0"/>
              <a:t>Financials</a:t>
            </a:r>
            <a:br>
              <a:rPr lang="en-US" sz="2600" b="1" dirty="0"/>
            </a:br>
            <a:br>
              <a:rPr lang="en-US" sz="2600" b="1" dirty="0"/>
            </a:br>
            <a:br>
              <a:rPr lang="en-US" sz="2600" b="1" dirty="0"/>
            </a:br>
            <a:endParaRPr lang="en-US" sz="2600" b="1" dirty="0"/>
          </a:p>
        </p:txBody>
      </p:sp>
    </p:spTree>
    <p:extLst>
      <p:ext uri="{BB962C8B-B14F-4D97-AF65-F5344CB8AC3E}">
        <p14:creationId xmlns:p14="http://schemas.microsoft.com/office/powerpoint/2010/main" val="3316542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777" y="60536"/>
            <a:ext cx="7226424" cy="1221568"/>
          </a:xfrm>
        </p:spPr>
        <p:txBody>
          <a:bodyPr>
            <a:normAutofit fontScale="90000"/>
          </a:bodyPr>
          <a:lstStyle/>
          <a:p>
            <a:pPr algn="ctr"/>
            <a:br>
              <a:rPr lang="en-US" sz="2800" b="1" dirty="0">
                <a:latin typeface="Century Gothic" panose="020B0502020202020204" pitchFamily="34" charset="0"/>
              </a:rPr>
            </a:br>
            <a:r>
              <a:rPr lang="en-US" sz="2800" b="1" dirty="0">
                <a:latin typeface="Century Gothic" panose="020B0502020202020204" pitchFamily="34" charset="0"/>
              </a:rPr>
              <a:t>forecast for month of </a:t>
            </a:r>
            <a:r>
              <a:rPr lang="en-US" sz="2800" b="1" dirty="0" err="1">
                <a:latin typeface="Century Gothic" panose="020B0502020202020204" pitchFamily="34" charset="0"/>
              </a:rPr>
              <a:t>april</a:t>
            </a:r>
            <a:br>
              <a:rPr lang="en-US" sz="2800" b="1" dirty="0">
                <a:latin typeface="Century Gothic" panose="020B0502020202020204" pitchFamily="34" charset="0"/>
              </a:rPr>
            </a:br>
            <a:r>
              <a:rPr lang="en-US" sz="2800" b="1" dirty="0">
                <a:latin typeface="Century Gothic" panose="020B0502020202020204" pitchFamily="34" charset="0"/>
              </a:rPr>
              <a:t>Favor/(Unfavorable) Vs. Budget (in 000’s)</a:t>
            </a: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graphicFrame>
        <p:nvGraphicFramePr>
          <p:cNvPr id="5" name="Table 6">
            <a:extLst>
              <a:ext uri="{FF2B5EF4-FFF2-40B4-BE49-F238E27FC236}">
                <a16:creationId xmlns:a16="http://schemas.microsoft.com/office/drawing/2014/main" id="{51FE97F5-49DA-4AF4-ACAC-3E7281E896E2}"/>
              </a:ext>
            </a:extLst>
          </p:cNvPr>
          <p:cNvGraphicFramePr>
            <a:graphicFrameLocks noGrp="1"/>
          </p:cNvGraphicFramePr>
          <p:nvPr>
            <p:extLst>
              <p:ext uri="{D42A27DB-BD31-4B8C-83A1-F6EECF244321}">
                <p14:modId xmlns:p14="http://schemas.microsoft.com/office/powerpoint/2010/main" val="2157013500"/>
              </p:ext>
            </p:extLst>
          </p:nvPr>
        </p:nvGraphicFramePr>
        <p:xfrm>
          <a:off x="1370940" y="1282104"/>
          <a:ext cx="6658363" cy="4754141"/>
        </p:xfrm>
        <a:graphic>
          <a:graphicData uri="http://schemas.openxmlformats.org/drawingml/2006/table">
            <a:tbl>
              <a:tblPr firstRow="1" bandRow="1">
                <a:tableStyleId>{5C22544A-7EE6-4342-B048-85BDC9FD1C3A}</a:tableStyleId>
              </a:tblPr>
              <a:tblGrid>
                <a:gridCol w="3713704">
                  <a:extLst>
                    <a:ext uri="{9D8B030D-6E8A-4147-A177-3AD203B41FA5}">
                      <a16:colId xmlns:a16="http://schemas.microsoft.com/office/drawing/2014/main" val="2078890817"/>
                    </a:ext>
                  </a:extLst>
                </a:gridCol>
                <a:gridCol w="2944659">
                  <a:extLst>
                    <a:ext uri="{9D8B030D-6E8A-4147-A177-3AD203B41FA5}">
                      <a16:colId xmlns:a16="http://schemas.microsoft.com/office/drawing/2014/main" val="1772542581"/>
                    </a:ext>
                  </a:extLst>
                </a:gridCol>
              </a:tblGrid>
              <a:tr h="383759">
                <a:tc>
                  <a:txBody>
                    <a:bodyPr/>
                    <a:lstStyle/>
                    <a:p>
                      <a:pPr algn="ctr"/>
                      <a:r>
                        <a:rPr lang="en-US" dirty="0"/>
                        <a:t>Department/Amenity</a:t>
                      </a:r>
                    </a:p>
                  </a:txBody>
                  <a:tcPr/>
                </a:tc>
                <a:tc>
                  <a:txBody>
                    <a:bodyPr/>
                    <a:lstStyle/>
                    <a:p>
                      <a:pPr algn="ctr"/>
                      <a:r>
                        <a:rPr lang="en-US" dirty="0"/>
                        <a:t>Favorable/(Unfavorable)</a:t>
                      </a:r>
                    </a:p>
                  </a:txBody>
                  <a:tcPr/>
                </a:tc>
                <a:extLst>
                  <a:ext uri="{0D108BD9-81ED-4DB2-BD59-A6C34878D82A}">
                    <a16:rowId xmlns:a16="http://schemas.microsoft.com/office/drawing/2014/main" val="249879345"/>
                  </a:ext>
                </a:extLst>
              </a:tr>
              <a:tr h="383759">
                <a:tc>
                  <a:txBody>
                    <a:bodyPr/>
                    <a:lstStyle/>
                    <a:p>
                      <a:r>
                        <a:rPr lang="en-US" sz="1600" dirty="0"/>
                        <a:t>GM/Finance/PR/Gen Admin</a:t>
                      </a:r>
                    </a:p>
                  </a:txBody>
                  <a:tcPr/>
                </a:tc>
                <a:tc>
                  <a:txBody>
                    <a:bodyPr/>
                    <a:lstStyle/>
                    <a:p>
                      <a:pPr algn="ctr"/>
                      <a:r>
                        <a:rPr lang="en-US" sz="1600" dirty="0"/>
                        <a:t>77</a:t>
                      </a:r>
                    </a:p>
                  </a:txBody>
                  <a:tcPr/>
                </a:tc>
                <a:extLst>
                  <a:ext uri="{0D108BD9-81ED-4DB2-BD59-A6C34878D82A}">
                    <a16:rowId xmlns:a16="http://schemas.microsoft.com/office/drawing/2014/main" val="4017784582"/>
                  </a:ext>
                </a:extLst>
              </a:tr>
              <a:tr h="38375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Public Works</a:t>
                      </a:r>
                    </a:p>
                  </a:txBody>
                  <a:tcPr/>
                </a:tc>
                <a:tc>
                  <a:txBody>
                    <a:bodyPr/>
                    <a:lstStyle/>
                    <a:p>
                      <a:pPr algn="ctr"/>
                      <a:r>
                        <a:rPr lang="en-US" sz="1600" dirty="0"/>
                        <a:t>57</a:t>
                      </a:r>
                    </a:p>
                  </a:txBody>
                  <a:tcPr/>
                </a:tc>
                <a:extLst>
                  <a:ext uri="{0D108BD9-81ED-4DB2-BD59-A6C34878D82A}">
                    <a16:rowId xmlns:a16="http://schemas.microsoft.com/office/drawing/2014/main" val="2890164068"/>
                  </a:ext>
                </a:extLst>
              </a:tr>
              <a:tr h="383759">
                <a:tc>
                  <a:txBody>
                    <a:bodyPr/>
                    <a:lstStyle/>
                    <a:p>
                      <a:r>
                        <a:rPr lang="en-US" sz="1600" dirty="0"/>
                        <a:t>Police</a:t>
                      </a:r>
                    </a:p>
                  </a:txBody>
                  <a:tcPr/>
                </a:tc>
                <a:tc>
                  <a:txBody>
                    <a:bodyPr/>
                    <a:lstStyle/>
                    <a:p>
                      <a:pPr algn="ctr"/>
                      <a:r>
                        <a:rPr lang="en-US" sz="1600" dirty="0"/>
                        <a:t>46</a:t>
                      </a:r>
                    </a:p>
                  </a:txBody>
                  <a:tcPr/>
                </a:tc>
                <a:extLst>
                  <a:ext uri="{0D108BD9-81ED-4DB2-BD59-A6C34878D82A}">
                    <a16:rowId xmlns:a16="http://schemas.microsoft.com/office/drawing/2014/main" val="1467608961"/>
                  </a:ext>
                </a:extLst>
              </a:tr>
              <a:tr h="383759">
                <a:tc>
                  <a:txBody>
                    <a:bodyPr/>
                    <a:lstStyle/>
                    <a:p>
                      <a:r>
                        <a:rPr lang="en-US" sz="1600" dirty="0"/>
                        <a:t>General Maintenance</a:t>
                      </a:r>
                    </a:p>
                  </a:txBody>
                  <a:tcPr/>
                </a:tc>
                <a:tc>
                  <a:txBody>
                    <a:bodyPr/>
                    <a:lstStyle/>
                    <a:p>
                      <a:pPr algn="ctr"/>
                      <a:r>
                        <a:rPr lang="en-US" sz="1600" dirty="0"/>
                        <a:t>26</a:t>
                      </a:r>
                    </a:p>
                  </a:txBody>
                  <a:tcPr/>
                </a:tc>
                <a:extLst>
                  <a:ext uri="{0D108BD9-81ED-4DB2-BD59-A6C34878D82A}">
                    <a16:rowId xmlns:a16="http://schemas.microsoft.com/office/drawing/2014/main" val="3976702052"/>
                  </a:ext>
                </a:extLst>
              </a:tr>
              <a:tr h="45566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Beach Parking</a:t>
                      </a:r>
                    </a:p>
                  </a:txBody>
                  <a:tcPr/>
                </a:tc>
                <a:tc>
                  <a:txBody>
                    <a:bodyPr/>
                    <a:lstStyle/>
                    <a:p>
                      <a:pPr algn="ctr"/>
                      <a:r>
                        <a:rPr lang="en-US" sz="1600" dirty="0"/>
                        <a:t>24</a:t>
                      </a:r>
                    </a:p>
                  </a:txBody>
                  <a:tcPr/>
                </a:tc>
                <a:extLst>
                  <a:ext uri="{0D108BD9-81ED-4DB2-BD59-A6C34878D82A}">
                    <a16:rowId xmlns:a16="http://schemas.microsoft.com/office/drawing/2014/main" val="2175427186"/>
                  </a:ext>
                </a:extLst>
              </a:tr>
              <a:tr h="383759">
                <a:tc>
                  <a:txBody>
                    <a:bodyPr/>
                    <a:lstStyle/>
                    <a:p>
                      <a:r>
                        <a:rPr lang="en-US" sz="1600" dirty="0"/>
                        <a:t>Beach Club</a:t>
                      </a:r>
                    </a:p>
                  </a:txBody>
                  <a:tcPr/>
                </a:tc>
                <a:tc>
                  <a:txBody>
                    <a:bodyPr/>
                    <a:lstStyle/>
                    <a:p>
                      <a:pPr algn="ctr"/>
                      <a:r>
                        <a:rPr lang="en-US" sz="1600" dirty="0"/>
                        <a:t>21</a:t>
                      </a:r>
                    </a:p>
                  </a:txBody>
                  <a:tcPr/>
                </a:tc>
                <a:extLst>
                  <a:ext uri="{0D108BD9-81ED-4DB2-BD59-A6C34878D82A}">
                    <a16:rowId xmlns:a16="http://schemas.microsoft.com/office/drawing/2014/main" val="3233637016"/>
                  </a:ext>
                </a:extLst>
              </a:tr>
              <a:tr h="383759">
                <a:tc>
                  <a:txBody>
                    <a:bodyPr/>
                    <a:lstStyle/>
                    <a:p>
                      <a:r>
                        <a:rPr lang="en-US" sz="1600" dirty="0"/>
                        <a:t>Golf Ops + Maintenance</a:t>
                      </a:r>
                    </a:p>
                  </a:txBody>
                  <a:tcPr/>
                </a:tc>
                <a:tc>
                  <a:txBody>
                    <a:bodyPr/>
                    <a:lstStyle/>
                    <a:p>
                      <a:pPr algn="ctr"/>
                      <a:r>
                        <a:rPr lang="en-US" sz="1600" dirty="0"/>
                        <a:t>11</a:t>
                      </a:r>
                    </a:p>
                  </a:txBody>
                  <a:tcPr/>
                </a:tc>
                <a:extLst>
                  <a:ext uri="{0D108BD9-81ED-4DB2-BD59-A6C34878D82A}">
                    <a16:rowId xmlns:a16="http://schemas.microsoft.com/office/drawing/2014/main" val="917740097"/>
                  </a:ext>
                </a:extLst>
              </a:tr>
              <a:tr h="383759">
                <a:tc>
                  <a:txBody>
                    <a:bodyPr/>
                    <a:lstStyle/>
                    <a:p>
                      <a:r>
                        <a:rPr lang="en-US" sz="1600" dirty="0"/>
                        <a:t>Clubhouse Grille</a:t>
                      </a:r>
                    </a:p>
                  </a:txBody>
                  <a:tcPr/>
                </a:tc>
                <a:tc>
                  <a:txBody>
                    <a:bodyPr/>
                    <a:lstStyle/>
                    <a:p>
                      <a:pPr algn="ctr"/>
                      <a:r>
                        <a:rPr lang="en-US" sz="1600" dirty="0"/>
                        <a:t>10</a:t>
                      </a:r>
                    </a:p>
                  </a:txBody>
                  <a:tcPr/>
                </a:tc>
                <a:extLst>
                  <a:ext uri="{0D108BD9-81ED-4DB2-BD59-A6C34878D82A}">
                    <a16:rowId xmlns:a16="http://schemas.microsoft.com/office/drawing/2014/main" val="834841750"/>
                  </a:ext>
                </a:extLst>
              </a:tr>
              <a:tr h="851628">
                <a:tc>
                  <a:txBody>
                    <a:bodyPr/>
                    <a:lstStyle/>
                    <a:p>
                      <a:r>
                        <a:rPr lang="en-US" sz="1600" dirty="0"/>
                        <a:t>Other Net (Yacht Club, Marinas, Racquet Sports, Rec &amp; Parks)</a:t>
                      </a:r>
                    </a:p>
                  </a:txBody>
                  <a:tcPr/>
                </a:tc>
                <a:tc>
                  <a:txBody>
                    <a:bodyPr/>
                    <a:lstStyle/>
                    <a:p>
                      <a:pPr algn="ctr"/>
                      <a:r>
                        <a:rPr lang="en-US" sz="1600" dirty="0"/>
                        <a:t>   </a:t>
                      </a:r>
                    </a:p>
                    <a:p>
                      <a:pPr algn="ctr"/>
                      <a:r>
                        <a:rPr lang="en-US" sz="1600" dirty="0"/>
                        <a:t>  (2)</a:t>
                      </a:r>
                    </a:p>
                  </a:txBody>
                  <a:tcPr/>
                </a:tc>
                <a:extLst>
                  <a:ext uri="{0D108BD9-81ED-4DB2-BD59-A6C34878D82A}">
                    <a16:rowId xmlns:a16="http://schemas.microsoft.com/office/drawing/2014/main" val="3908455180"/>
                  </a:ext>
                </a:extLst>
              </a:tr>
              <a:tr h="376776">
                <a:tc>
                  <a:txBody>
                    <a:bodyPr/>
                    <a:lstStyle/>
                    <a:p>
                      <a:r>
                        <a:rPr lang="en-US" sz="1600" dirty="0"/>
                        <a:t>               </a:t>
                      </a:r>
                      <a:r>
                        <a:rPr lang="en-US" sz="1600" b="1" dirty="0"/>
                        <a:t>TOTAL</a:t>
                      </a:r>
                    </a:p>
                  </a:txBody>
                  <a:tcPr/>
                </a:tc>
                <a:tc>
                  <a:txBody>
                    <a:bodyPr/>
                    <a:lstStyle/>
                    <a:p>
                      <a:pPr algn="ctr"/>
                      <a:r>
                        <a:rPr lang="en-US" sz="1600" b="1" dirty="0"/>
                        <a:t>$270</a:t>
                      </a:r>
                    </a:p>
                  </a:txBody>
                  <a:tcPr/>
                </a:tc>
                <a:extLst>
                  <a:ext uri="{0D108BD9-81ED-4DB2-BD59-A6C34878D82A}">
                    <a16:rowId xmlns:a16="http://schemas.microsoft.com/office/drawing/2014/main" val="1258657457"/>
                  </a:ext>
                </a:extLst>
              </a:tr>
            </a:tbl>
          </a:graphicData>
        </a:graphic>
      </p:graphicFrame>
      <p:cxnSp>
        <p:nvCxnSpPr>
          <p:cNvPr id="8" name="Straight Connector 7">
            <a:extLst>
              <a:ext uri="{FF2B5EF4-FFF2-40B4-BE49-F238E27FC236}">
                <a16:creationId xmlns:a16="http://schemas.microsoft.com/office/drawing/2014/main" id="{16A069AC-E94D-40E5-9EDF-5E65AB9AC418}"/>
              </a:ext>
            </a:extLst>
          </p:cNvPr>
          <p:cNvCxnSpPr>
            <a:cxnSpLocks/>
          </p:cNvCxnSpPr>
          <p:nvPr/>
        </p:nvCxnSpPr>
        <p:spPr>
          <a:xfrm>
            <a:off x="6004924" y="6036245"/>
            <a:ext cx="885066"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D39DB2-FD2B-4C24-97CD-5CB0EE8D8AB5}"/>
              </a:ext>
            </a:extLst>
          </p:cNvPr>
          <p:cNvCxnSpPr>
            <a:cxnSpLocks/>
          </p:cNvCxnSpPr>
          <p:nvPr/>
        </p:nvCxnSpPr>
        <p:spPr>
          <a:xfrm>
            <a:off x="5967820" y="5613494"/>
            <a:ext cx="885066"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31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44C76D-C77B-1BBB-AB6B-F0DF07D2E21E}"/>
              </a:ext>
            </a:extLst>
          </p:cNvPr>
          <p:cNvPicPr>
            <a:picLocks noChangeAspect="1"/>
          </p:cNvPicPr>
          <p:nvPr/>
        </p:nvPicPr>
        <p:blipFill>
          <a:blip r:embed="rId2"/>
          <a:stretch>
            <a:fillRect/>
          </a:stretch>
        </p:blipFill>
        <p:spPr>
          <a:xfrm>
            <a:off x="0" y="0"/>
            <a:ext cx="4583677" cy="6008914"/>
          </a:xfrm>
          <a:prstGeom prst="rect">
            <a:avLst/>
          </a:prstGeom>
        </p:spPr>
      </p:pic>
      <p:pic>
        <p:nvPicPr>
          <p:cNvPr id="9" name="Picture 8">
            <a:extLst>
              <a:ext uri="{FF2B5EF4-FFF2-40B4-BE49-F238E27FC236}">
                <a16:creationId xmlns:a16="http://schemas.microsoft.com/office/drawing/2014/main" id="{0B3BD88B-181E-FBE3-E21C-5D5F0A92D894}"/>
              </a:ext>
            </a:extLst>
          </p:cNvPr>
          <p:cNvPicPr>
            <a:picLocks noChangeAspect="1"/>
          </p:cNvPicPr>
          <p:nvPr/>
        </p:nvPicPr>
        <p:blipFill>
          <a:blip r:embed="rId3"/>
          <a:stretch>
            <a:fillRect/>
          </a:stretch>
        </p:blipFill>
        <p:spPr>
          <a:xfrm>
            <a:off x="4706648" y="0"/>
            <a:ext cx="4437352" cy="6008914"/>
          </a:xfrm>
          <a:prstGeom prst="rect">
            <a:avLst/>
          </a:prstGeom>
        </p:spPr>
      </p:pic>
    </p:spTree>
    <p:extLst>
      <p:ext uri="{BB962C8B-B14F-4D97-AF65-F5344CB8AC3E}">
        <p14:creationId xmlns:p14="http://schemas.microsoft.com/office/powerpoint/2010/main" val="2989463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70545"/>
            <a:ext cx="7498080" cy="1221568"/>
          </a:xfrm>
        </p:spPr>
        <p:txBody>
          <a:bodyPr>
            <a:normAutofit fontScale="90000"/>
          </a:bodyPr>
          <a:lstStyle/>
          <a:p>
            <a:pPr algn="ctr"/>
            <a:br>
              <a:rPr lang="en-US" sz="2800" b="1" dirty="0">
                <a:latin typeface="Century Gothic" panose="020B0502020202020204" pitchFamily="34" charset="0"/>
              </a:rPr>
            </a:br>
            <a:r>
              <a:rPr lang="en-US" sz="2800" b="1" dirty="0">
                <a:latin typeface="Century Gothic" panose="020B0502020202020204" pitchFamily="34" charset="0"/>
              </a:rPr>
              <a:t>forecast for year-to-date April Favor/(Unfavorable) Vs. Budget (in 000’s)</a:t>
            </a: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cxnSp>
        <p:nvCxnSpPr>
          <p:cNvPr id="13" name="Straight Connector 12">
            <a:extLst>
              <a:ext uri="{FF2B5EF4-FFF2-40B4-BE49-F238E27FC236}">
                <a16:creationId xmlns:a16="http://schemas.microsoft.com/office/drawing/2014/main" id="{DFBE8885-3D74-48CC-831A-3D441959FAC2}"/>
              </a:ext>
            </a:extLst>
          </p:cNvPr>
          <p:cNvCxnSpPr/>
          <p:nvPr/>
        </p:nvCxnSpPr>
        <p:spPr>
          <a:xfrm>
            <a:off x="6483719" y="4617264"/>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5EECFE4-987D-4DFB-A37C-8DE6FB98A576}"/>
              </a:ext>
            </a:extLst>
          </p:cNvPr>
          <p:cNvCxnSpPr/>
          <p:nvPr/>
        </p:nvCxnSpPr>
        <p:spPr>
          <a:xfrm>
            <a:off x="6489106" y="4258975"/>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5" name="Table 6">
            <a:extLst>
              <a:ext uri="{FF2B5EF4-FFF2-40B4-BE49-F238E27FC236}">
                <a16:creationId xmlns:a16="http://schemas.microsoft.com/office/drawing/2014/main" id="{51FE97F5-49DA-4AF4-ACAC-3E7281E896E2}"/>
              </a:ext>
            </a:extLst>
          </p:cNvPr>
          <p:cNvGraphicFramePr>
            <a:graphicFrameLocks noGrp="1"/>
          </p:cNvGraphicFramePr>
          <p:nvPr>
            <p:extLst>
              <p:ext uri="{D42A27DB-BD31-4B8C-83A1-F6EECF244321}">
                <p14:modId xmlns:p14="http://schemas.microsoft.com/office/powerpoint/2010/main" val="3707823097"/>
              </p:ext>
            </p:extLst>
          </p:nvPr>
        </p:nvGraphicFramePr>
        <p:xfrm>
          <a:off x="1132115" y="895604"/>
          <a:ext cx="6882720" cy="5699188"/>
        </p:xfrm>
        <a:graphic>
          <a:graphicData uri="http://schemas.openxmlformats.org/drawingml/2006/table">
            <a:tbl>
              <a:tblPr firstRow="1" bandRow="1">
                <a:tableStyleId>{5C22544A-7EE6-4342-B048-85BDC9FD1C3A}</a:tableStyleId>
              </a:tblPr>
              <a:tblGrid>
                <a:gridCol w="4009003">
                  <a:extLst>
                    <a:ext uri="{9D8B030D-6E8A-4147-A177-3AD203B41FA5}">
                      <a16:colId xmlns:a16="http://schemas.microsoft.com/office/drawing/2014/main" val="2078890817"/>
                    </a:ext>
                  </a:extLst>
                </a:gridCol>
                <a:gridCol w="2873717">
                  <a:extLst>
                    <a:ext uri="{9D8B030D-6E8A-4147-A177-3AD203B41FA5}">
                      <a16:colId xmlns:a16="http://schemas.microsoft.com/office/drawing/2014/main" val="1772542581"/>
                    </a:ext>
                  </a:extLst>
                </a:gridCol>
              </a:tblGrid>
              <a:tr h="334708">
                <a:tc>
                  <a:txBody>
                    <a:bodyPr/>
                    <a:lstStyle/>
                    <a:p>
                      <a:pPr algn="ctr"/>
                      <a:r>
                        <a:rPr lang="en-US" dirty="0"/>
                        <a:t>Department/Amenity</a:t>
                      </a:r>
                    </a:p>
                  </a:txBody>
                  <a:tcPr/>
                </a:tc>
                <a:tc>
                  <a:txBody>
                    <a:bodyPr/>
                    <a:lstStyle/>
                    <a:p>
                      <a:pPr algn="ctr"/>
                      <a:r>
                        <a:rPr lang="en-US" dirty="0"/>
                        <a:t>Favorable/(Unfavorable)</a:t>
                      </a:r>
                    </a:p>
                  </a:txBody>
                  <a:tcPr/>
                </a:tc>
                <a:extLst>
                  <a:ext uri="{0D108BD9-81ED-4DB2-BD59-A6C34878D82A}">
                    <a16:rowId xmlns:a16="http://schemas.microsoft.com/office/drawing/2014/main" val="249879345"/>
                  </a:ext>
                </a:extLst>
              </a:tr>
              <a:tr h="3347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Admin, Finance, GM, PR/</a:t>
                      </a:r>
                      <a:r>
                        <a:rPr lang="en-US" sz="1600" dirty="0" err="1"/>
                        <a:t>Mktng</a:t>
                      </a:r>
                      <a:endParaRPr lang="en-US" sz="1600" dirty="0"/>
                    </a:p>
                  </a:txBody>
                  <a:tcPr/>
                </a:tc>
                <a:tc>
                  <a:txBody>
                    <a:bodyPr/>
                    <a:lstStyle/>
                    <a:p>
                      <a:pPr algn="ctr"/>
                      <a:r>
                        <a:rPr lang="en-US" sz="1600" dirty="0"/>
                        <a:t>$393</a:t>
                      </a:r>
                    </a:p>
                  </a:txBody>
                  <a:tcPr/>
                </a:tc>
                <a:extLst>
                  <a:ext uri="{0D108BD9-81ED-4DB2-BD59-A6C34878D82A}">
                    <a16:rowId xmlns:a16="http://schemas.microsoft.com/office/drawing/2014/main" val="3189743885"/>
                  </a:ext>
                </a:extLst>
              </a:tr>
              <a:tr h="3347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Golf Ops + Maintenance</a:t>
                      </a:r>
                    </a:p>
                  </a:txBody>
                  <a:tcPr/>
                </a:tc>
                <a:tc>
                  <a:txBody>
                    <a:bodyPr/>
                    <a:lstStyle/>
                    <a:p>
                      <a:pPr algn="ctr"/>
                      <a:r>
                        <a:rPr lang="en-US" sz="1600" dirty="0"/>
                        <a:t>  339</a:t>
                      </a:r>
                    </a:p>
                  </a:txBody>
                  <a:tcPr/>
                </a:tc>
                <a:extLst>
                  <a:ext uri="{0D108BD9-81ED-4DB2-BD59-A6C34878D82A}">
                    <a16:rowId xmlns:a16="http://schemas.microsoft.com/office/drawing/2014/main" val="574978048"/>
                  </a:ext>
                </a:extLst>
              </a:tr>
              <a:tr h="3347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Public Works</a:t>
                      </a:r>
                    </a:p>
                  </a:txBody>
                  <a:tcPr/>
                </a:tc>
                <a:tc>
                  <a:txBody>
                    <a:bodyPr/>
                    <a:lstStyle/>
                    <a:p>
                      <a:pPr algn="ctr"/>
                      <a:r>
                        <a:rPr lang="en-US" sz="1600" dirty="0"/>
                        <a:t>  307</a:t>
                      </a:r>
                    </a:p>
                  </a:txBody>
                  <a:tcPr/>
                </a:tc>
                <a:extLst>
                  <a:ext uri="{0D108BD9-81ED-4DB2-BD59-A6C34878D82A}">
                    <a16:rowId xmlns:a16="http://schemas.microsoft.com/office/drawing/2014/main" val="2437371979"/>
                  </a:ext>
                </a:extLst>
              </a:tr>
              <a:tr h="33470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Aquatics</a:t>
                      </a:r>
                    </a:p>
                  </a:txBody>
                  <a:tcPr/>
                </a:tc>
                <a:tc>
                  <a:txBody>
                    <a:bodyPr/>
                    <a:lstStyle/>
                    <a:p>
                      <a:pPr algn="ctr"/>
                      <a:r>
                        <a:rPr lang="en-US" sz="1600" dirty="0"/>
                        <a:t>  195</a:t>
                      </a:r>
                    </a:p>
                  </a:txBody>
                  <a:tcPr/>
                </a:tc>
                <a:extLst>
                  <a:ext uri="{0D108BD9-81ED-4DB2-BD59-A6C34878D82A}">
                    <a16:rowId xmlns:a16="http://schemas.microsoft.com/office/drawing/2014/main" val="1359133719"/>
                  </a:ext>
                </a:extLst>
              </a:tr>
              <a:tr h="334708">
                <a:tc>
                  <a:txBody>
                    <a:bodyPr/>
                    <a:lstStyle/>
                    <a:p>
                      <a:r>
                        <a:rPr lang="en-US" sz="1600" dirty="0"/>
                        <a:t>Police</a:t>
                      </a:r>
                    </a:p>
                  </a:txBody>
                  <a:tcPr/>
                </a:tc>
                <a:tc>
                  <a:txBody>
                    <a:bodyPr/>
                    <a:lstStyle/>
                    <a:p>
                      <a:pPr algn="ctr"/>
                      <a:r>
                        <a:rPr lang="en-US" sz="1600" dirty="0"/>
                        <a:t>  139</a:t>
                      </a:r>
                    </a:p>
                  </a:txBody>
                  <a:tcPr/>
                </a:tc>
                <a:extLst>
                  <a:ext uri="{0D108BD9-81ED-4DB2-BD59-A6C34878D82A}">
                    <a16:rowId xmlns:a16="http://schemas.microsoft.com/office/drawing/2014/main" val="2133765565"/>
                  </a:ext>
                </a:extLst>
              </a:tr>
              <a:tr h="334708">
                <a:tc>
                  <a:txBody>
                    <a:bodyPr/>
                    <a:lstStyle/>
                    <a:p>
                      <a:r>
                        <a:rPr lang="en-US" sz="1600" dirty="0"/>
                        <a:t>Yacht Club</a:t>
                      </a:r>
                    </a:p>
                  </a:txBody>
                  <a:tcPr/>
                </a:tc>
                <a:tc>
                  <a:txBody>
                    <a:bodyPr/>
                    <a:lstStyle/>
                    <a:p>
                      <a:pPr algn="ctr"/>
                      <a:r>
                        <a:rPr lang="en-US" sz="1600" dirty="0"/>
                        <a:t>  137</a:t>
                      </a:r>
                    </a:p>
                  </a:txBody>
                  <a:tcPr/>
                </a:tc>
                <a:extLst>
                  <a:ext uri="{0D108BD9-81ED-4DB2-BD59-A6C34878D82A}">
                    <a16:rowId xmlns:a16="http://schemas.microsoft.com/office/drawing/2014/main" val="2866297982"/>
                  </a:ext>
                </a:extLst>
              </a:tr>
              <a:tr h="334708">
                <a:tc>
                  <a:txBody>
                    <a:bodyPr/>
                    <a:lstStyle/>
                    <a:p>
                      <a:r>
                        <a:rPr lang="en-US" sz="1600" dirty="0"/>
                        <a:t>General Maintenance</a:t>
                      </a:r>
                    </a:p>
                  </a:txBody>
                  <a:tcPr/>
                </a:tc>
                <a:tc>
                  <a:txBody>
                    <a:bodyPr/>
                    <a:lstStyle/>
                    <a:p>
                      <a:pPr algn="ctr"/>
                      <a:r>
                        <a:rPr lang="en-US" sz="1600" dirty="0"/>
                        <a:t>  134</a:t>
                      </a:r>
                    </a:p>
                  </a:txBody>
                  <a:tcPr/>
                </a:tc>
                <a:extLst>
                  <a:ext uri="{0D108BD9-81ED-4DB2-BD59-A6C34878D82A}">
                    <a16:rowId xmlns:a16="http://schemas.microsoft.com/office/drawing/2014/main" val="2047420785"/>
                  </a:ext>
                </a:extLst>
              </a:tr>
              <a:tr h="334708">
                <a:tc>
                  <a:txBody>
                    <a:bodyPr/>
                    <a:lstStyle/>
                    <a:p>
                      <a:r>
                        <a:rPr lang="en-US" sz="1600" dirty="0"/>
                        <a:t>Recreation &amp; Parks</a:t>
                      </a:r>
                    </a:p>
                  </a:txBody>
                  <a:tcPr/>
                </a:tc>
                <a:tc>
                  <a:txBody>
                    <a:bodyPr/>
                    <a:lstStyle/>
                    <a:p>
                      <a:pPr algn="ctr"/>
                      <a:r>
                        <a:rPr lang="en-US" sz="1600" dirty="0"/>
                        <a:t>    90</a:t>
                      </a:r>
                    </a:p>
                  </a:txBody>
                  <a:tcPr/>
                </a:tc>
                <a:extLst>
                  <a:ext uri="{0D108BD9-81ED-4DB2-BD59-A6C34878D82A}">
                    <a16:rowId xmlns:a16="http://schemas.microsoft.com/office/drawing/2014/main" val="628904246"/>
                  </a:ext>
                </a:extLst>
              </a:tr>
              <a:tr h="334708">
                <a:tc>
                  <a:txBody>
                    <a:bodyPr/>
                    <a:lstStyle/>
                    <a:p>
                      <a:r>
                        <a:rPr lang="en-US" sz="1600" dirty="0"/>
                        <a:t>Beach Parking</a:t>
                      </a:r>
                    </a:p>
                  </a:txBody>
                  <a:tcPr/>
                </a:tc>
                <a:tc>
                  <a:txBody>
                    <a:bodyPr/>
                    <a:lstStyle/>
                    <a:p>
                      <a:pPr algn="ctr"/>
                      <a:r>
                        <a:rPr lang="en-US" sz="1600" dirty="0"/>
                        <a:t>    81</a:t>
                      </a:r>
                    </a:p>
                  </a:txBody>
                  <a:tcPr/>
                </a:tc>
                <a:extLst>
                  <a:ext uri="{0D108BD9-81ED-4DB2-BD59-A6C34878D82A}">
                    <a16:rowId xmlns:a16="http://schemas.microsoft.com/office/drawing/2014/main" val="2597518200"/>
                  </a:ext>
                </a:extLst>
              </a:tr>
              <a:tr h="334708">
                <a:tc>
                  <a:txBody>
                    <a:bodyPr/>
                    <a:lstStyle/>
                    <a:p>
                      <a:r>
                        <a:rPr lang="en-US" sz="1600" dirty="0"/>
                        <a:t>Beach Club</a:t>
                      </a:r>
                    </a:p>
                  </a:txBody>
                  <a:tcPr/>
                </a:tc>
                <a:tc>
                  <a:txBody>
                    <a:bodyPr/>
                    <a:lstStyle/>
                    <a:p>
                      <a:pPr algn="ctr"/>
                      <a:r>
                        <a:rPr lang="en-US" sz="1600" dirty="0"/>
                        <a:t>   62</a:t>
                      </a:r>
                    </a:p>
                  </a:txBody>
                  <a:tcPr/>
                </a:tc>
                <a:extLst>
                  <a:ext uri="{0D108BD9-81ED-4DB2-BD59-A6C34878D82A}">
                    <a16:rowId xmlns:a16="http://schemas.microsoft.com/office/drawing/2014/main" val="3744357328"/>
                  </a:ext>
                </a:extLst>
              </a:tr>
              <a:tr h="334708">
                <a:tc>
                  <a:txBody>
                    <a:bodyPr/>
                    <a:lstStyle/>
                    <a:p>
                      <a:r>
                        <a:rPr lang="en-US" sz="1600" dirty="0"/>
                        <a:t>CPI</a:t>
                      </a:r>
                    </a:p>
                  </a:txBody>
                  <a:tcPr/>
                </a:tc>
                <a:tc>
                  <a:txBody>
                    <a:bodyPr/>
                    <a:lstStyle/>
                    <a:p>
                      <a:pPr algn="ctr"/>
                      <a:r>
                        <a:rPr lang="en-US" sz="1600" dirty="0"/>
                        <a:t>   60</a:t>
                      </a:r>
                    </a:p>
                  </a:txBody>
                  <a:tcPr/>
                </a:tc>
                <a:extLst>
                  <a:ext uri="{0D108BD9-81ED-4DB2-BD59-A6C34878D82A}">
                    <a16:rowId xmlns:a16="http://schemas.microsoft.com/office/drawing/2014/main" val="1927831705"/>
                  </a:ext>
                </a:extLst>
              </a:tr>
              <a:tr h="334708">
                <a:tc>
                  <a:txBody>
                    <a:bodyPr/>
                    <a:lstStyle/>
                    <a:p>
                      <a:r>
                        <a:rPr lang="en-US" sz="1600" dirty="0"/>
                        <a:t>Marinas</a:t>
                      </a:r>
                    </a:p>
                  </a:txBody>
                  <a:tcPr/>
                </a:tc>
                <a:tc>
                  <a:txBody>
                    <a:bodyPr/>
                    <a:lstStyle/>
                    <a:p>
                      <a:pPr algn="ctr"/>
                      <a:r>
                        <a:rPr lang="en-US" sz="1600" dirty="0"/>
                        <a:t>   38</a:t>
                      </a:r>
                    </a:p>
                  </a:txBody>
                  <a:tcPr/>
                </a:tc>
                <a:extLst>
                  <a:ext uri="{0D108BD9-81ED-4DB2-BD59-A6C34878D82A}">
                    <a16:rowId xmlns:a16="http://schemas.microsoft.com/office/drawing/2014/main" val="86196465"/>
                  </a:ext>
                </a:extLst>
              </a:tr>
              <a:tr h="334708">
                <a:tc>
                  <a:txBody>
                    <a:bodyPr/>
                    <a:lstStyle/>
                    <a:p>
                      <a:r>
                        <a:rPr lang="en-US" sz="1600" dirty="0"/>
                        <a:t>Clubhouse Grille</a:t>
                      </a:r>
                    </a:p>
                  </a:txBody>
                  <a:tcPr/>
                </a:tc>
                <a:tc>
                  <a:txBody>
                    <a:bodyPr/>
                    <a:lstStyle/>
                    <a:p>
                      <a:pPr algn="ctr"/>
                      <a:r>
                        <a:rPr lang="en-US" sz="1600" dirty="0"/>
                        <a:t>    9</a:t>
                      </a:r>
                    </a:p>
                  </a:txBody>
                  <a:tcPr/>
                </a:tc>
                <a:extLst>
                  <a:ext uri="{0D108BD9-81ED-4DB2-BD59-A6C34878D82A}">
                    <a16:rowId xmlns:a16="http://schemas.microsoft.com/office/drawing/2014/main" val="51069966"/>
                  </a:ext>
                </a:extLst>
              </a:tr>
              <a:tr h="334708">
                <a:tc>
                  <a:txBody>
                    <a:bodyPr/>
                    <a:lstStyle/>
                    <a:p>
                      <a:r>
                        <a:rPr lang="en-US" sz="1600" dirty="0"/>
                        <a:t>Racquet Sports</a:t>
                      </a:r>
                    </a:p>
                  </a:txBody>
                  <a:tcPr/>
                </a:tc>
                <a:tc>
                  <a:txBody>
                    <a:bodyPr/>
                    <a:lstStyle/>
                    <a:p>
                      <a:pPr algn="ctr"/>
                      <a:r>
                        <a:rPr lang="en-US" sz="1600" dirty="0"/>
                        <a:t>    (2)  </a:t>
                      </a:r>
                    </a:p>
                  </a:txBody>
                  <a:tcPr/>
                </a:tc>
                <a:extLst>
                  <a:ext uri="{0D108BD9-81ED-4DB2-BD59-A6C34878D82A}">
                    <a16:rowId xmlns:a16="http://schemas.microsoft.com/office/drawing/2014/main" val="4113075928"/>
                  </a:ext>
                </a:extLst>
              </a:tr>
              <a:tr h="334708">
                <a:tc>
                  <a:txBody>
                    <a:bodyPr/>
                    <a:lstStyle/>
                    <a:p>
                      <a:r>
                        <a:rPr lang="en-US" sz="1600" dirty="0"/>
                        <a:t>New Capital</a:t>
                      </a:r>
                    </a:p>
                  </a:txBody>
                  <a:tcPr/>
                </a:tc>
                <a:tc>
                  <a:txBody>
                    <a:bodyPr/>
                    <a:lstStyle/>
                    <a:p>
                      <a:pPr algn="ctr"/>
                      <a:r>
                        <a:rPr lang="en-US" sz="1600" dirty="0"/>
                        <a:t>   (32)</a:t>
                      </a:r>
                    </a:p>
                  </a:txBody>
                  <a:tcPr/>
                </a:tc>
                <a:extLst>
                  <a:ext uri="{0D108BD9-81ED-4DB2-BD59-A6C34878D82A}">
                    <a16:rowId xmlns:a16="http://schemas.microsoft.com/office/drawing/2014/main" val="627574580"/>
                  </a:ext>
                </a:extLst>
              </a:tr>
              <a:tr h="334708">
                <a:tc>
                  <a:txBody>
                    <a:bodyPr/>
                    <a:lstStyle/>
                    <a:p>
                      <a:r>
                        <a:rPr lang="en-US" sz="1600" dirty="0"/>
                        <a:t>               </a:t>
                      </a:r>
                      <a:r>
                        <a:rPr lang="en-US" sz="1600" b="1" dirty="0"/>
                        <a:t>TOTAL</a:t>
                      </a:r>
                    </a:p>
                  </a:txBody>
                  <a:tcPr/>
                </a:tc>
                <a:tc>
                  <a:txBody>
                    <a:bodyPr/>
                    <a:lstStyle/>
                    <a:p>
                      <a:pPr algn="ctr"/>
                      <a:r>
                        <a:rPr lang="en-US" sz="1600" b="1" dirty="0"/>
                        <a:t>$1,950</a:t>
                      </a:r>
                    </a:p>
                  </a:txBody>
                  <a:tcPr/>
                </a:tc>
                <a:extLst>
                  <a:ext uri="{0D108BD9-81ED-4DB2-BD59-A6C34878D82A}">
                    <a16:rowId xmlns:a16="http://schemas.microsoft.com/office/drawing/2014/main" val="1258657457"/>
                  </a:ext>
                </a:extLst>
              </a:tr>
            </a:tbl>
          </a:graphicData>
        </a:graphic>
      </p:graphicFrame>
      <p:cxnSp>
        <p:nvCxnSpPr>
          <p:cNvPr id="8" name="Straight Connector 7">
            <a:extLst>
              <a:ext uri="{FF2B5EF4-FFF2-40B4-BE49-F238E27FC236}">
                <a16:creationId xmlns:a16="http://schemas.microsoft.com/office/drawing/2014/main" id="{16A069AC-E94D-40E5-9EDF-5E65AB9AC418}"/>
              </a:ext>
            </a:extLst>
          </p:cNvPr>
          <p:cNvCxnSpPr>
            <a:cxnSpLocks/>
          </p:cNvCxnSpPr>
          <p:nvPr/>
        </p:nvCxnSpPr>
        <p:spPr>
          <a:xfrm>
            <a:off x="6181727" y="6594056"/>
            <a:ext cx="966547"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D39DB2-FD2B-4C24-97CD-5CB0EE8D8AB5}"/>
              </a:ext>
            </a:extLst>
          </p:cNvPr>
          <p:cNvCxnSpPr>
            <a:cxnSpLocks/>
          </p:cNvCxnSpPr>
          <p:nvPr/>
        </p:nvCxnSpPr>
        <p:spPr>
          <a:xfrm>
            <a:off x="6181726" y="6294904"/>
            <a:ext cx="966547"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87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4D82-A87C-9064-F118-B933B17785EA}"/>
              </a:ext>
            </a:extLst>
          </p:cNvPr>
          <p:cNvSpPr>
            <a:spLocks noGrp="1"/>
          </p:cNvSpPr>
          <p:nvPr>
            <p:ph type="title" idx="4294967295"/>
          </p:nvPr>
        </p:nvSpPr>
        <p:spPr>
          <a:xfrm>
            <a:off x="1285875" y="0"/>
            <a:ext cx="6572250" cy="1285875"/>
          </a:xfrm>
        </p:spPr>
        <p:txBody>
          <a:bodyPr/>
          <a:lstStyle/>
          <a:p>
            <a:pPr algn="ctr"/>
            <a:r>
              <a:rPr lang="en-US" dirty="0"/>
              <a:t>Estimated surplus – recommended allocation</a:t>
            </a:r>
          </a:p>
        </p:txBody>
      </p:sp>
      <p:graphicFrame>
        <p:nvGraphicFramePr>
          <p:cNvPr id="9" name="Object 8">
            <a:extLst>
              <a:ext uri="{FF2B5EF4-FFF2-40B4-BE49-F238E27FC236}">
                <a16:creationId xmlns:a16="http://schemas.microsoft.com/office/drawing/2014/main" id="{AC26BC5D-710C-A5BC-7359-869AB38D4FDB}"/>
              </a:ext>
            </a:extLst>
          </p:cNvPr>
          <p:cNvGraphicFramePr>
            <a:graphicFrameLocks noChangeAspect="1"/>
          </p:cNvGraphicFramePr>
          <p:nvPr/>
        </p:nvGraphicFramePr>
        <p:xfrm>
          <a:off x="1009650" y="1401763"/>
          <a:ext cx="7278688" cy="5126037"/>
        </p:xfrm>
        <a:graphic>
          <a:graphicData uri="http://schemas.openxmlformats.org/presentationml/2006/ole">
            <mc:AlternateContent xmlns:mc="http://schemas.openxmlformats.org/markup-compatibility/2006">
              <mc:Choice xmlns:v="urn:schemas-microsoft-com:vml" Requires="v">
                <p:oleObj spid="_x0000_s1028" name="Worksheet" r:id="rId3" imgW="4991028" imgH="4781486" progId="Excel.Sheet.12">
                  <p:embed/>
                </p:oleObj>
              </mc:Choice>
              <mc:Fallback>
                <p:oleObj name="Worksheet" r:id="rId3" imgW="4991028" imgH="4781486" progId="Excel.Sheet.12">
                  <p:embed/>
                  <p:pic>
                    <p:nvPicPr>
                      <p:cNvPr id="9" name="Object 8">
                        <a:extLst>
                          <a:ext uri="{FF2B5EF4-FFF2-40B4-BE49-F238E27FC236}">
                            <a16:creationId xmlns:a16="http://schemas.microsoft.com/office/drawing/2014/main" id="{AC26BC5D-710C-A5BC-7359-869AB38D4FDB}"/>
                          </a:ext>
                        </a:extLst>
                      </p:cNvPr>
                      <p:cNvPicPr/>
                      <p:nvPr/>
                    </p:nvPicPr>
                    <p:blipFill>
                      <a:blip r:embed="rId4"/>
                      <a:stretch>
                        <a:fillRect/>
                      </a:stretch>
                    </p:blipFill>
                    <p:spPr>
                      <a:xfrm>
                        <a:off x="1009650" y="1401763"/>
                        <a:ext cx="7278688" cy="5126037"/>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D432FA8E-6097-C325-6FED-149B5988C5BE}"/>
              </a:ext>
            </a:extLst>
          </p:cNvPr>
          <p:cNvSpPr txBox="1"/>
          <p:nvPr/>
        </p:nvSpPr>
        <p:spPr>
          <a:xfrm>
            <a:off x="5660572" y="5886994"/>
            <a:ext cx="1097280" cy="261610"/>
          </a:xfrm>
          <a:prstGeom prst="rect">
            <a:avLst/>
          </a:prstGeom>
          <a:noFill/>
        </p:spPr>
        <p:txBody>
          <a:bodyPr wrap="square" rtlCol="0">
            <a:spAutoFit/>
          </a:bodyPr>
          <a:lstStyle/>
          <a:p>
            <a:r>
              <a:rPr lang="en-US" sz="1100" dirty="0"/>
              <a:t>(PROJECTED)</a:t>
            </a:r>
          </a:p>
        </p:txBody>
      </p:sp>
    </p:spTree>
    <p:extLst>
      <p:ext uri="{BB962C8B-B14F-4D97-AF65-F5344CB8AC3E}">
        <p14:creationId xmlns:p14="http://schemas.microsoft.com/office/powerpoint/2010/main" val="645659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Title 12"/>
          <p:cNvSpPr>
            <a:spLocks noGrp="1"/>
          </p:cNvSpPr>
          <p:nvPr>
            <p:ph type="title" idx="4294967295"/>
          </p:nvPr>
        </p:nvSpPr>
        <p:spPr>
          <a:xfrm>
            <a:off x="4938900" y="967167"/>
            <a:ext cx="3113479" cy="2374516"/>
          </a:xfrm>
        </p:spPr>
        <p:txBody>
          <a:bodyPr vert="horz" lIns="91440" tIns="45720" rIns="91440" bIns="0" rtlCol="0" anchor="b">
            <a:normAutofit/>
          </a:bodyPr>
          <a:lstStyle/>
          <a:p>
            <a:pPr defTabSz="914400"/>
            <a:r>
              <a:rPr lang="en-US" sz="3600" dirty="0"/>
              <a:t>Treasurer’s Report - </a:t>
            </a:r>
            <a:br>
              <a:rPr lang="en-US" sz="3600" dirty="0"/>
            </a:br>
            <a:r>
              <a:rPr lang="en-US" sz="3600" dirty="0" err="1"/>
              <a:t>larry</a:t>
            </a:r>
            <a:r>
              <a:rPr lang="en-US" sz="3600" dirty="0"/>
              <a:t> Perrone</a:t>
            </a:r>
          </a:p>
        </p:txBody>
      </p:sp>
      <p:pic>
        <p:nvPicPr>
          <p:cNvPr id="4" name="Picture 3">
            <a:extLst>
              <a:ext uri="{FF2B5EF4-FFF2-40B4-BE49-F238E27FC236}">
                <a16:creationId xmlns:a16="http://schemas.microsoft.com/office/drawing/2014/main" id="{C3617803-0051-4A79-B7E2-BA5BD7564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521" y="1430056"/>
            <a:ext cx="3720332" cy="3411816"/>
          </a:xfrm>
          <a:prstGeom prst="rect">
            <a:avLst/>
          </a:prstGeom>
        </p:spPr>
      </p:pic>
      <p:cxnSp>
        <p:nvCxnSpPr>
          <p:cNvPr id="30" name="Straight Connector 29">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34735" y="3526496"/>
            <a:ext cx="3112448"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2" name="Picture 31">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4" name="Straight Connector 33">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41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4057B-1C75-4C9C-906A-0189E0B94574}"/>
              </a:ext>
            </a:extLst>
          </p:cNvPr>
          <p:cNvSpPr>
            <a:spLocks noGrp="1"/>
          </p:cNvSpPr>
          <p:nvPr>
            <p:ph type="title"/>
          </p:nvPr>
        </p:nvSpPr>
        <p:spPr>
          <a:xfrm>
            <a:off x="1443491" y="1933302"/>
            <a:ext cx="5617002" cy="1846218"/>
          </a:xfrm>
        </p:spPr>
        <p:txBody>
          <a:bodyPr>
            <a:normAutofit fontScale="90000"/>
          </a:bodyPr>
          <a:lstStyle/>
          <a:p>
            <a:pPr algn="ctr"/>
            <a:r>
              <a:rPr lang="en-US" sz="4400" b="1" dirty="0"/>
              <a:t>INSURANCE</a:t>
            </a:r>
            <a:br>
              <a:rPr lang="en-US" sz="4400" b="1" dirty="0"/>
            </a:br>
            <a:r>
              <a:rPr lang="en-US" sz="4400" b="1" dirty="0"/>
              <a:t>PRESENTATION</a:t>
            </a:r>
            <a:br>
              <a:rPr lang="en-US" sz="2600" b="1" dirty="0"/>
            </a:br>
            <a:br>
              <a:rPr lang="en-US" sz="2600" b="1" dirty="0"/>
            </a:br>
            <a:br>
              <a:rPr lang="en-US" sz="2600" b="1" dirty="0"/>
            </a:br>
            <a:endParaRPr lang="en-US" sz="2600" b="1" dirty="0"/>
          </a:p>
        </p:txBody>
      </p:sp>
    </p:spTree>
    <p:extLst>
      <p:ext uri="{BB962C8B-B14F-4D97-AF65-F5344CB8AC3E}">
        <p14:creationId xmlns:p14="http://schemas.microsoft.com/office/powerpoint/2010/main" val="1649587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57251"/>
            <a:ext cx="9144000" cy="3930015"/>
            <a:chOff x="0" y="0"/>
            <a:chExt cx="9144000" cy="3930015"/>
          </a:xfrm>
        </p:grpSpPr>
        <p:pic>
          <p:nvPicPr>
            <p:cNvPr id="3" name="object 3"/>
            <p:cNvPicPr/>
            <p:nvPr/>
          </p:nvPicPr>
          <p:blipFill>
            <a:blip r:embed="rId2" cstate="print"/>
            <a:stretch>
              <a:fillRect/>
            </a:stretch>
          </p:blipFill>
          <p:spPr>
            <a:xfrm>
              <a:off x="2" y="0"/>
              <a:ext cx="9143997" cy="3873500"/>
            </a:xfrm>
            <a:prstGeom prst="rect">
              <a:avLst/>
            </a:prstGeom>
          </p:spPr>
        </p:pic>
        <p:pic>
          <p:nvPicPr>
            <p:cNvPr id="4" name="object 4"/>
            <p:cNvPicPr/>
            <p:nvPr/>
          </p:nvPicPr>
          <p:blipFill>
            <a:blip r:embed="rId3" cstate="print"/>
            <a:stretch>
              <a:fillRect/>
            </a:stretch>
          </p:blipFill>
          <p:spPr>
            <a:xfrm>
              <a:off x="0" y="0"/>
              <a:ext cx="9143999" cy="3929634"/>
            </a:xfrm>
            <a:prstGeom prst="rect">
              <a:avLst/>
            </a:prstGeom>
          </p:spPr>
        </p:pic>
        <p:sp>
          <p:nvSpPr>
            <p:cNvPr id="5" name="object 5"/>
            <p:cNvSpPr/>
            <p:nvPr/>
          </p:nvSpPr>
          <p:spPr>
            <a:xfrm>
              <a:off x="0" y="0"/>
              <a:ext cx="9144000" cy="3865879"/>
            </a:xfrm>
            <a:custGeom>
              <a:avLst/>
              <a:gdLst/>
              <a:ahLst/>
              <a:cxnLst/>
              <a:rect l="l" t="t" r="r" b="b"/>
              <a:pathLst>
                <a:path w="9144000" h="3865879">
                  <a:moveTo>
                    <a:pt x="9144000" y="0"/>
                  </a:moveTo>
                  <a:lnTo>
                    <a:pt x="0" y="0"/>
                  </a:lnTo>
                  <a:lnTo>
                    <a:pt x="0" y="3865879"/>
                  </a:lnTo>
                  <a:lnTo>
                    <a:pt x="9144000" y="3865879"/>
                  </a:lnTo>
                  <a:lnTo>
                    <a:pt x="9144000" y="0"/>
                  </a:lnTo>
                  <a:close/>
                </a:path>
              </a:pathLst>
            </a:custGeom>
            <a:solidFill>
              <a:srgbClr val="224B5A">
                <a:alpha val="74116"/>
              </a:srgbClr>
            </a:solidFill>
          </p:spPr>
          <p:txBody>
            <a:bodyPr wrap="square" lIns="0" tIns="0" rIns="0" bIns="0" rtlCol="0"/>
            <a:lstStyle/>
            <a:p>
              <a:endParaRPr kern="0">
                <a:solidFill>
                  <a:sysClr val="windowText" lastClr="000000"/>
                </a:solidFill>
              </a:endParaRPr>
            </a:p>
          </p:txBody>
        </p:sp>
      </p:grpSp>
      <p:pic>
        <p:nvPicPr>
          <p:cNvPr id="6" name="object 6"/>
          <p:cNvPicPr/>
          <p:nvPr/>
        </p:nvPicPr>
        <p:blipFill>
          <a:blip r:embed="rId4" cstate="print"/>
          <a:stretch>
            <a:fillRect/>
          </a:stretch>
        </p:blipFill>
        <p:spPr>
          <a:xfrm>
            <a:off x="6385560" y="5068570"/>
            <a:ext cx="2349499" cy="645160"/>
          </a:xfrm>
          <a:prstGeom prst="rect">
            <a:avLst/>
          </a:prstGeom>
        </p:spPr>
      </p:pic>
      <p:sp>
        <p:nvSpPr>
          <p:cNvPr id="7" name="object 7"/>
          <p:cNvSpPr/>
          <p:nvPr/>
        </p:nvSpPr>
        <p:spPr>
          <a:xfrm>
            <a:off x="580391" y="3106420"/>
            <a:ext cx="7960359" cy="0"/>
          </a:xfrm>
          <a:custGeom>
            <a:avLst/>
            <a:gdLst/>
            <a:ahLst/>
            <a:cxnLst/>
            <a:rect l="l" t="t" r="r" b="b"/>
            <a:pathLst>
              <a:path w="7960359">
                <a:moveTo>
                  <a:pt x="0" y="0"/>
                </a:moveTo>
                <a:lnTo>
                  <a:pt x="7960106" y="0"/>
                </a:lnTo>
              </a:path>
            </a:pathLst>
          </a:custGeom>
          <a:ln w="12700">
            <a:solidFill>
              <a:srgbClr val="8ADB64"/>
            </a:solidFill>
            <a:prstDash val="sysDot"/>
          </a:ln>
        </p:spPr>
        <p:txBody>
          <a:bodyPr wrap="square" lIns="0" tIns="0" rIns="0" bIns="0" rtlCol="0"/>
          <a:lstStyle/>
          <a:p>
            <a:endParaRPr kern="0">
              <a:solidFill>
                <a:sysClr val="windowText" lastClr="000000"/>
              </a:solidFill>
            </a:endParaRPr>
          </a:p>
        </p:txBody>
      </p:sp>
      <p:sp>
        <p:nvSpPr>
          <p:cNvPr id="8" name="object 8"/>
          <p:cNvSpPr txBox="1">
            <a:spLocks noGrp="1"/>
          </p:cNvSpPr>
          <p:nvPr>
            <p:ph type="title"/>
          </p:nvPr>
        </p:nvSpPr>
        <p:spPr>
          <a:xfrm>
            <a:off x="671512" y="2070438"/>
            <a:ext cx="5469890" cy="689932"/>
          </a:xfrm>
          <a:prstGeom prst="rect">
            <a:avLst/>
          </a:prstGeom>
        </p:spPr>
        <p:txBody>
          <a:bodyPr vert="horz" wrap="square" lIns="0" tIns="12700" rIns="0" bIns="0" rtlCol="0">
            <a:spAutoFit/>
          </a:bodyPr>
          <a:lstStyle/>
          <a:p>
            <a:pPr marL="12700">
              <a:spcBef>
                <a:spcPts val="100"/>
              </a:spcBef>
            </a:pPr>
            <a:r>
              <a:rPr dirty="0"/>
              <a:t>Deeley</a:t>
            </a:r>
            <a:r>
              <a:rPr spc="-60" dirty="0"/>
              <a:t> </a:t>
            </a:r>
            <a:r>
              <a:rPr dirty="0"/>
              <a:t>Insurance</a:t>
            </a:r>
            <a:r>
              <a:rPr spc="-45" dirty="0"/>
              <a:t> </a:t>
            </a:r>
            <a:r>
              <a:rPr spc="-10" dirty="0"/>
              <a:t>Group</a:t>
            </a:r>
          </a:p>
        </p:txBody>
      </p:sp>
      <p:sp>
        <p:nvSpPr>
          <p:cNvPr id="9" name="object 9"/>
          <p:cNvSpPr txBox="1"/>
          <p:nvPr/>
        </p:nvSpPr>
        <p:spPr>
          <a:xfrm>
            <a:off x="671513" y="2448560"/>
            <a:ext cx="7953375" cy="513080"/>
          </a:xfrm>
          <a:prstGeom prst="rect">
            <a:avLst/>
          </a:prstGeom>
        </p:spPr>
        <p:txBody>
          <a:bodyPr vert="horz" wrap="square" lIns="0" tIns="12700" rIns="0" bIns="0" rtlCol="0">
            <a:spAutoFit/>
          </a:bodyPr>
          <a:lstStyle/>
          <a:p>
            <a:pPr marL="12700">
              <a:spcBef>
                <a:spcPts val="100"/>
              </a:spcBef>
            </a:pPr>
            <a:r>
              <a:rPr sz="3200" kern="0" dirty="0">
                <a:solidFill>
                  <a:srgbClr val="FFFFFF"/>
                </a:solidFill>
                <a:latin typeface="Calibri"/>
                <a:cs typeface="Calibri"/>
              </a:rPr>
              <a:t>Insurance</a:t>
            </a:r>
            <a:r>
              <a:rPr sz="3200" kern="0" spc="-20" dirty="0">
                <a:solidFill>
                  <a:srgbClr val="FFFFFF"/>
                </a:solidFill>
                <a:latin typeface="Calibri"/>
                <a:cs typeface="Calibri"/>
              </a:rPr>
              <a:t> </a:t>
            </a:r>
            <a:r>
              <a:rPr sz="3200" kern="0" dirty="0">
                <a:solidFill>
                  <a:srgbClr val="FFFFFF"/>
                </a:solidFill>
                <a:latin typeface="Calibri"/>
                <a:cs typeface="Calibri"/>
              </a:rPr>
              <a:t>Overview</a:t>
            </a:r>
            <a:r>
              <a:rPr sz="3200" kern="0" spc="-20" dirty="0">
                <a:solidFill>
                  <a:srgbClr val="FFFFFF"/>
                </a:solidFill>
                <a:latin typeface="Calibri"/>
                <a:cs typeface="Calibri"/>
              </a:rPr>
              <a:t> </a:t>
            </a:r>
            <a:r>
              <a:rPr sz="3200" kern="0" dirty="0">
                <a:solidFill>
                  <a:srgbClr val="FFFFFF"/>
                </a:solidFill>
                <a:latin typeface="Calibri"/>
                <a:cs typeface="Calibri"/>
              </a:rPr>
              <a:t>for</a:t>
            </a:r>
            <a:r>
              <a:rPr sz="3200" kern="0" spc="-25" dirty="0">
                <a:solidFill>
                  <a:srgbClr val="FFFFFF"/>
                </a:solidFill>
                <a:latin typeface="Calibri"/>
                <a:cs typeface="Calibri"/>
              </a:rPr>
              <a:t> </a:t>
            </a:r>
            <a:r>
              <a:rPr sz="3200" kern="0" dirty="0">
                <a:solidFill>
                  <a:srgbClr val="FFFFFF"/>
                </a:solidFill>
                <a:latin typeface="Calibri"/>
                <a:cs typeface="Calibri"/>
              </a:rPr>
              <a:t>Ocean</a:t>
            </a:r>
            <a:r>
              <a:rPr sz="3200" kern="0" spc="-45" dirty="0">
                <a:solidFill>
                  <a:srgbClr val="FFFFFF"/>
                </a:solidFill>
                <a:latin typeface="Calibri"/>
                <a:cs typeface="Calibri"/>
              </a:rPr>
              <a:t> </a:t>
            </a:r>
            <a:r>
              <a:rPr sz="3200" kern="0" dirty="0">
                <a:solidFill>
                  <a:srgbClr val="FFFFFF"/>
                </a:solidFill>
                <a:latin typeface="Calibri"/>
                <a:cs typeface="Calibri"/>
              </a:rPr>
              <a:t>Pines</a:t>
            </a:r>
            <a:r>
              <a:rPr sz="3200" kern="0" spc="-30" dirty="0">
                <a:solidFill>
                  <a:srgbClr val="FFFFFF"/>
                </a:solidFill>
                <a:latin typeface="Calibri"/>
                <a:cs typeface="Calibri"/>
              </a:rPr>
              <a:t> </a:t>
            </a:r>
            <a:r>
              <a:rPr sz="3200" kern="0" spc="-10" dirty="0">
                <a:solidFill>
                  <a:srgbClr val="FFFFFF"/>
                </a:solidFill>
                <a:latin typeface="Calibri"/>
                <a:cs typeface="Calibri"/>
              </a:rPr>
              <a:t>Association</a:t>
            </a:r>
            <a:endParaRPr sz="3200" kern="0">
              <a:solidFill>
                <a:sysClr val="windowText" lastClr="000000"/>
              </a:solidFill>
              <a:latin typeface="Calibri"/>
              <a:cs typeface="Calibri"/>
            </a:endParaRPr>
          </a:p>
        </p:txBody>
      </p:sp>
      <p:sp>
        <p:nvSpPr>
          <p:cNvPr id="10" name="object 10"/>
          <p:cNvSpPr txBox="1"/>
          <p:nvPr/>
        </p:nvSpPr>
        <p:spPr>
          <a:xfrm>
            <a:off x="657860" y="3223895"/>
            <a:ext cx="1047115" cy="330200"/>
          </a:xfrm>
          <a:prstGeom prst="rect">
            <a:avLst/>
          </a:prstGeom>
        </p:spPr>
        <p:txBody>
          <a:bodyPr vert="horz" wrap="square" lIns="0" tIns="12700" rIns="0" bIns="0" rtlCol="0">
            <a:spAutoFit/>
          </a:bodyPr>
          <a:lstStyle/>
          <a:p>
            <a:pPr marL="12700">
              <a:spcBef>
                <a:spcPts val="100"/>
              </a:spcBef>
            </a:pPr>
            <a:r>
              <a:rPr sz="2000" kern="0" dirty="0">
                <a:solidFill>
                  <a:srgbClr val="8ADC64"/>
                </a:solidFill>
                <a:latin typeface="Calibri"/>
                <a:cs typeface="Calibri"/>
              </a:rPr>
              <a:t>May</a:t>
            </a:r>
            <a:r>
              <a:rPr sz="2000" kern="0" spc="-65" dirty="0">
                <a:solidFill>
                  <a:srgbClr val="8ADC64"/>
                </a:solidFill>
                <a:latin typeface="Calibri"/>
                <a:cs typeface="Calibri"/>
              </a:rPr>
              <a:t> </a:t>
            </a:r>
            <a:r>
              <a:rPr sz="2000" kern="0" spc="-20" dirty="0">
                <a:solidFill>
                  <a:srgbClr val="8ADC64"/>
                </a:solidFill>
                <a:latin typeface="Calibri"/>
                <a:cs typeface="Calibri"/>
              </a:rPr>
              <a:t>2022</a:t>
            </a:r>
            <a:endParaRPr sz="2000" kern="0">
              <a:solidFill>
                <a:sysClr val="windowText" lastClr="000000"/>
              </a:solidFill>
              <a:latin typeface="Calibri"/>
              <a:cs typeface="Calibri"/>
            </a:endParaRPr>
          </a:p>
        </p:txBody>
      </p:sp>
      <p:pic>
        <p:nvPicPr>
          <p:cNvPr id="11" name="object 11"/>
          <p:cNvPicPr/>
          <p:nvPr/>
        </p:nvPicPr>
        <p:blipFill>
          <a:blip r:embed="rId5" cstate="print"/>
          <a:stretch>
            <a:fillRect/>
          </a:stretch>
        </p:blipFill>
        <p:spPr>
          <a:xfrm>
            <a:off x="5158740" y="4870450"/>
            <a:ext cx="1028700" cy="102869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1" y="1350074"/>
            <a:ext cx="1195705" cy="391795"/>
          </a:xfrm>
          <a:prstGeom prst="rect">
            <a:avLst/>
          </a:prstGeom>
        </p:spPr>
        <p:txBody>
          <a:bodyPr vert="horz" wrap="square" lIns="0" tIns="12700" rIns="0" bIns="0" rtlCol="0">
            <a:spAutoFit/>
          </a:bodyPr>
          <a:lstStyle/>
          <a:p>
            <a:pPr marL="12700">
              <a:spcBef>
                <a:spcPts val="100"/>
              </a:spcBef>
            </a:pPr>
            <a:r>
              <a:rPr sz="2400" b="1" dirty="0"/>
              <a:t>About</a:t>
            </a:r>
            <a:r>
              <a:rPr sz="2400" b="1" spc="-25" dirty="0"/>
              <a:t> Us</a:t>
            </a:r>
            <a:endParaRPr sz="2400"/>
          </a:p>
        </p:txBody>
      </p:sp>
      <p:sp>
        <p:nvSpPr>
          <p:cNvPr id="3" name="object 3"/>
          <p:cNvSpPr txBox="1"/>
          <p:nvPr/>
        </p:nvSpPr>
        <p:spPr>
          <a:xfrm>
            <a:off x="343534" y="2115311"/>
            <a:ext cx="8368030" cy="1517650"/>
          </a:xfrm>
          <a:prstGeom prst="rect">
            <a:avLst/>
          </a:prstGeom>
        </p:spPr>
        <p:txBody>
          <a:bodyPr vert="horz" wrap="square" lIns="0" tIns="53340" rIns="0" bIns="0" rtlCol="0">
            <a:spAutoFit/>
          </a:bodyPr>
          <a:lstStyle/>
          <a:p>
            <a:pPr marL="355600" indent="-343535">
              <a:spcBef>
                <a:spcPts val="420"/>
              </a:spcBef>
              <a:buClr>
                <a:srgbClr val="8ADB64"/>
              </a:buClr>
              <a:buFont typeface="Arial"/>
              <a:buChar char="•"/>
              <a:tabLst>
                <a:tab pos="355600" algn="l"/>
                <a:tab pos="356235" algn="l"/>
              </a:tabLst>
            </a:pPr>
            <a:r>
              <a:rPr sz="1400" kern="0" dirty="0">
                <a:solidFill>
                  <a:srgbClr val="224B5A"/>
                </a:solidFill>
                <a:latin typeface="Calibri"/>
                <a:cs typeface="Calibri"/>
              </a:rPr>
              <a:t>We</a:t>
            </a:r>
            <a:r>
              <a:rPr sz="1400" kern="0" spc="5" dirty="0">
                <a:solidFill>
                  <a:srgbClr val="224B5A"/>
                </a:solidFill>
                <a:latin typeface="Calibri"/>
                <a:cs typeface="Calibri"/>
              </a:rPr>
              <a:t> </a:t>
            </a:r>
            <a:r>
              <a:rPr sz="1400" kern="0" dirty="0">
                <a:solidFill>
                  <a:srgbClr val="224B5A"/>
                </a:solidFill>
                <a:latin typeface="Calibri"/>
                <a:cs typeface="Calibri"/>
              </a:rPr>
              <a:t>are</a:t>
            </a:r>
            <a:r>
              <a:rPr sz="1400" kern="0" spc="-30" dirty="0">
                <a:solidFill>
                  <a:srgbClr val="224B5A"/>
                </a:solidFill>
                <a:latin typeface="Calibri"/>
                <a:cs typeface="Calibri"/>
              </a:rPr>
              <a:t> </a:t>
            </a:r>
            <a:r>
              <a:rPr sz="1400" kern="0" dirty="0">
                <a:solidFill>
                  <a:srgbClr val="224B5A"/>
                </a:solidFill>
                <a:latin typeface="Calibri"/>
                <a:cs typeface="Calibri"/>
              </a:rPr>
              <a:t>a</a:t>
            </a:r>
            <a:r>
              <a:rPr sz="1400" kern="0" spc="-10" dirty="0">
                <a:solidFill>
                  <a:srgbClr val="224B5A"/>
                </a:solidFill>
                <a:latin typeface="Calibri"/>
                <a:cs typeface="Calibri"/>
              </a:rPr>
              <a:t> </a:t>
            </a:r>
            <a:r>
              <a:rPr sz="1400" kern="0" dirty="0">
                <a:solidFill>
                  <a:srgbClr val="224B5A"/>
                </a:solidFill>
                <a:latin typeface="Calibri"/>
                <a:cs typeface="Calibri"/>
              </a:rPr>
              <a:t>local</a:t>
            </a:r>
            <a:r>
              <a:rPr sz="1400" kern="0" spc="-35" dirty="0">
                <a:solidFill>
                  <a:srgbClr val="224B5A"/>
                </a:solidFill>
                <a:latin typeface="Calibri"/>
                <a:cs typeface="Calibri"/>
              </a:rPr>
              <a:t> </a:t>
            </a:r>
            <a:r>
              <a:rPr sz="1400" kern="0" dirty="0">
                <a:solidFill>
                  <a:srgbClr val="224B5A"/>
                </a:solidFill>
                <a:latin typeface="Calibri"/>
                <a:cs typeface="Calibri"/>
              </a:rPr>
              <a:t>independent</a:t>
            </a:r>
            <a:r>
              <a:rPr sz="1400" kern="0" spc="-5" dirty="0">
                <a:solidFill>
                  <a:srgbClr val="224B5A"/>
                </a:solidFill>
                <a:latin typeface="Calibri"/>
                <a:cs typeface="Calibri"/>
              </a:rPr>
              <a:t> </a:t>
            </a:r>
            <a:r>
              <a:rPr sz="1400" kern="0" dirty="0">
                <a:solidFill>
                  <a:srgbClr val="224B5A"/>
                </a:solidFill>
                <a:latin typeface="Calibri"/>
                <a:cs typeface="Calibri"/>
              </a:rPr>
              <a:t>insurance</a:t>
            </a:r>
            <a:r>
              <a:rPr sz="1400" kern="0" spc="-30" dirty="0">
                <a:solidFill>
                  <a:srgbClr val="224B5A"/>
                </a:solidFill>
                <a:latin typeface="Calibri"/>
                <a:cs typeface="Calibri"/>
              </a:rPr>
              <a:t> </a:t>
            </a:r>
            <a:r>
              <a:rPr sz="1400" kern="0" dirty="0">
                <a:solidFill>
                  <a:srgbClr val="224B5A"/>
                </a:solidFill>
                <a:latin typeface="Calibri"/>
                <a:cs typeface="Calibri"/>
              </a:rPr>
              <a:t>agency</a:t>
            </a:r>
            <a:r>
              <a:rPr sz="1400" kern="0" spc="-25" dirty="0">
                <a:solidFill>
                  <a:srgbClr val="224B5A"/>
                </a:solidFill>
                <a:latin typeface="Calibri"/>
                <a:cs typeface="Calibri"/>
              </a:rPr>
              <a:t> </a:t>
            </a:r>
            <a:r>
              <a:rPr sz="1400" kern="0" dirty="0">
                <a:solidFill>
                  <a:srgbClr val="224B5A"/>
                </a:solidFill>
                <a:latin typeface="Calibri"/>
                <a:cs typeface="Calibri"/>
              </a:rPr>
              <a:t>celebrating</a:t>
            </a:r>
            <a:r>
              <a:rPr sz="1400" kern="0" spc="-10" dirty="0">
                <a:solidFill>
                  <a:srgbClr val="224B5A"/>
                </a:solidFill>
                <a:latin typeface="Calibri"/>
                <a:cs typeface="Calibri"/>
              </a:rPr>
              <a:t> </a:t>
            </a:r>
            <a:r>
              <a:rPr sz="1400" kern="0" dirty="0">
                <a:solidFill>
                  <a:srgbClr val="224B5A"/>
                </a:solidFill>
                <a:latin typeface="Calibri"/>
                <a:cs typeface="Calibri"/>
              </a:rPr>
              <a:t>93</a:t>
            </a:r>
            <a:r>
              <a:rPr sz="1400" kern="0" spc="-10" dirty="0">
                <a:solidFill>
                  <a:srgbClr val="224B5A"/>
                </a:solidFill>
                <a:latin typeface="Calibri"/>
                <a:cs typeface="Calibri"/>
              </a:rPr>
              <a:t> </a:t>
            </a:r>
            <a:r>
              <a:rPr sz="1400" kern="0" dirty="0">
                <a:solidFill>
                  <a:srgbClr val="224B5A"/>
                </a:solidFill>
                <a:latin typeface="Calibri"/>
                <a:cs typeface="Calibri"/>
              </a:rPr>
              <a:t>years</a:t>
            </a:r>
            <a:r>
              <a:rPr sz="1400" kern="0" spc="-20" dirty="0">
                <a:solidFill>
                  <a:srgbClr val="224B5A"/>
                </a:solidFill>
                <a:latin typeface="Calibri"/>
                <a:cs typeface="Calibri"/>
              </a:rPr>
              <a:t> </a:t>
            </a:r>
            <a:r>
              <a:rPr sz="1400" kern="0" dirty="0">
                <a:solidFill>
                  <a:srgbClr val="224B5A"/>
                </a:solidFill>
                <a:latin typeface="Calibri"/>
                <a:cs typeface="Calibri"/>
              </a:rPr>
              <a:t>serving individuals</a:t>
            </a:r>
            <a:r>
              <a:rPr sz="1400" kern="0" spc="-25" dirty="0">
                <a:solidFill>
                  <a:srgbClr val="224B5A"/>
                </a:solidFill>
                <a:latin typeface="Calibri"/>
                <a:cs typeface="Calibri"/>
              </a:rPr>
              <a:t> </a:t>
            </a:r>
            <a:r>
              <a:rPr sz="1400" kern="0" dirty="0">
                <a:solidFill>
                  <a:srgbClr val="224B5A"/>
                </a:solidFill>
                <a:latin typeface="Calibri"/>
                <a:cs typeface="Calibri"/>
              </a:rPr>
              <a:t>and</a:t>
            </a:r>
            <a:r>
              <a:rPr sz="1400" kern="0" spc="-25" dirty="0">
                <a:solidFill>
                  <a:srgbClr val="224B5A"/>
                </a:solidFill>
                <a:latin typeface="Calibri"/>
                <a:cs typeface="Calibri"/>
              </a:rPr>
              <a:t> </a:t>
            </a:r>
            <a:r>
              <a:rPr sz="1400" kern="0" spc="-10" dirty="0">
                <a:solidFill>
                  <a:srgbClr val="224B5A"/>
                </a:solidFill>
                <a:latin typeface="Calibri"/>
                <a:cs typeface="Calibri"/>
              </a:rPr>
              <a:t>businesses</a:t>
            </a:r>
            <a:endParaRPr sz="1400" kern="0">
              <a:solidFill>
                <a:sysClr val="windowText" lastClr="000000"/>
              </a:solidFill>
              <a:latin typeface="Calibri"/>
              <a:cs typeface="Calibri"/>
            </a:endParaRPr>
          </a:p>
          <a:p>
            <a:pPr marL="355600" indent="-343535">
              <a:spcBef>
                <a:spcPts val="320"/>
              </a:spcBef>
              <a:buClr>
                <a:srgbClr val="8ADB64"/>
              </a:buClr>
              <a:buFont typeface="Arial"/>
              <a:buChar char="•"/>
              <a:tabLst>
                <a:tab pos="355600" algn="l"/>
                <a:tab pos="356235" algn="l"/>
              </a:tabLst>
            </a:pPr>
            <a:r>
              <a:rPr sz="1400" kern="0" dirty="0">
                <a:solidFill>
                  <a:srgbClr val="224B5A"/>
                </a:solidFill>
                <a:latin typeface="Calibri"/>
                <a:cs typeface="Calibri"/>
              </a:rPr>
              <a:t>55</a:t>
            </a:r>
            <a:r>
              <a:rPr sz="1400" kern="0" spc="-10" dirty="0">
                <a:solidFill>
                  <a:srgbClr val="224B5A"/>
                </a:solidFill>
                <a:latin typeface="Calibri"/>
                <a:cs typeface="Calibri"/>
              </a:rPr>
              <a:t> </a:t>
            </a:r>
            <a:r>
              <a:rPr sz="1400" kern="0" dirty="0">
                <a:solidFill>
                  <a:srgbClr val="224B5A"/>
                </a:solidFill>
                <a:latin typeface="Calibri"/>
                <a:cs typeface="Calibri"/>
              </a:rPr>
              <a:t>associates –</a:t>
            </a:r>
            <a:r>
              <a:rPr sz="1400" kern="0" spc="-15" dirty="0">
                <a:solidFill>
                  <a:srgbClr val="224B5A"/>
                </a:solidFill>
                <a:latin typeface="Calibri"/>
                <a:cs typeface="Calibri"/>
              </a:rPr>
              <a:t> </a:t>
            </a:r>
            <a:r>
              <a:rPr sz="1400" kern="0" spc="-10" dirty="0">
                <a:solidFill>
                  <a:srgbClr val="224B5A"/>
                </a:solidFill>
                <a:latin typeface="Calibri"/>
                <a:cs typeface="Calibri"/>
              </a:rPr>
              <a:t>Average</a:t>
            </a:r>
            <a:r>
              <a:rPr sz="1400" kern="0" spc="-30" dirty="0">
                <a:solidFill>
                  <a:srgbClr val="224B5A"/>
                </a:solidFill>
                <a:latin typeface="Calibri"/>
                <a:cs typeface="Calibri"/>
              </a:rPr>
              <a:t> </a:t>
            </a:r>
            <a:r>
              <a:rPr sz="1400" kern="0" dirty="0">
                <a:solidFill>
                  <a:srgbClr val="224B5A"/>
                </a:solidFill>
                <a:latin typeface="Calibri"/>
                <a:cs typeface="Calibri"/>
              </a:rPr>
              <a:t>experience</a:t>
            </a:r>
            <a:r>
              <a:rPr sz="1400" kern="0" spc="-15" dirty="0">
                <a:solidFill>
                  <a:srgbClr val="224B5A"/>
                </a:solidFill>
                <a:latin typeface="Calibri"/>
                <a:cs typeface="Calibri"/>
              </a:rPr>
              <a:t> </a:t>
            </a:r>
            <a:r>
              <a:rPr sz="1400" kern="0" dirty="0">
                <a:solidFill>
                  <a:srgbClr val="224B5A"/>
                </a:solidFill>
                <a:latin typeface="Calibri"/>
                <a:cs typeface="Calibri"/>
              </a:rPr>
              <a:t>10</a:t>
            </a:r>
            <a:r>
              <a:rPr sz="1400" kern="0" spc="-5" dirty="0">
                <a:solidFill>
                  <a:srgbClr val="224B5A"/>
                </a:solidFill>
                <a:latin typeface="Calibri"/>
                <a:cs typeface="Calibri"/>
              </a:rPr>
              <a:t> </a:t>
            </a:r>
            <a:r>
              <a:rPr sz="1400" kern="0" spc="-20" dirty="0">
                <a:solidFill>
                  <a:srgbClr val="224B5A"/>
                </a:solidFill>
                <a:latin typeface="Calibri"/>
                <a:cs typeface="Calibri"/>
              </a:rPr>
              <a:t>years</a:t>
            </a:r>
            <a:endParaRPr sz="1400" kern="0">
              <a:solidFill>
                <a:sysClr val="windowText" lastClr="000000"/>
              </a:solidFill>
              <a:latin typeface="Calibri"/>
              <a:cs typeface="Calibri"/>
            </a:endParaRPr>
          </a:p>
          <a:p>
            <a:pPr marL="355600" marR="5080" indent="-343535">
              <a:spcBef>
                <a:spcPts val="345"/>
              </a:spcBef>
              <a:buClr>
                <a:srgbClr val="8ADB64"/>
              </a:buClr>
              <a:buFont typeface="Arial"/>
              <a:buChar char="•"/>
              <a:tabLst>
                <a:tab pos="355600" algn="l"/>
                <a:tab pos="356235" algn="l"/>
              </a:tabLst>
            </a:pPr>
            <a:r>
              <a:rPr sz="1400" kern="0" dirty="0">
                <a:solidFill>
                  <a:srgbClr val="224B5A"/>
                </a:solidFill>
                <a:latin typeface="Calibri"/>
                <a:cs typeface="Calibri"/>
              </a:rPr>
              <a:t>Generalists</a:t>
            </a:r>
            <a:r>
              <a:rPr sz="1400" kern="0" spc="-10" dirty="0">
                <a:solidFill>
                  <a:srgbClr val="224B5A"/>
                </a:solidFill>
                <a:latin typeface="Calibri"/>
                <a:cs typeface="Calibri"/>
              </a:rPr>
              <a:t> </a:t>
            </a:r>
            <a:r>
              <a:rPr sz="1400" kern="0" dirty="0">
                <a:solidFill>
                  <a:srgbClr val="224B5A"/>
                </a:solidFill>
                <a:latin typeface="Calibri"/>
                <a:cs typeface="Calibri"/>
              </a:rPr>
              <a:t>–</a:t>
            </a:r>
            <a:r>
              <a:rPr sz="1400" kern="0" spc="-15" dirty="0">
                <a:solidFill>
                  <a:srgbClr val="224B5A"/>
                </a:solidFill>
                <a:latin typeface="Calibri"/>
                <a:cs typeface="Calibri"/>
              </a:rPr>
              <a:t> </a:t>
            </a:r>
            <a:r>
              <a:rPr sz="1400" kern="0" dirty="0">
                <a:solidFill>
                  <a:srgbClr val="224B5A"/>
                </a:solidFill>
                <a:latin typeface="Calibri"/>
                <a:cs typeface="Calibri"/>
              </a:rPr>
              <a:t>Our</a:t>
            </a:r>
            <a:r>
              <a:rPr sz="1400" kern="0" spc="-35" dirty="0">
                <a:solidFill>
                  <a:srgbClr val="224B5A"/>
                </a:solidFill>
                <a:latin typeface="Calibri"/>
                <a:cs typeface="Calibri"/>
              </a:rPr>
              <a:t> </a:t>
            </a:r>
            <a:r>
              <a:rPr sz="1400" kern="0" dirty="0">
                <a:solidFill>
                  <a:srgbClr val="224B5A"/>
                </a:solidFill>
                <a:latin typeface="Calibri"/>
                <a:cs typeface="Calibri"/>
              </a:rPr>
              <a:t>specialties</a:t>
            </a:r>
            <a:r>
              <a:rPr sz="1400" kern="0" spc="-10" dirty="0">
                <a:solidFill>
                  <a:srgbClr val="224B5A"/>
                </a:solidFill>
                <a:latin typeface="Calibri"/>
                <a:cs typeface="Calibri"/>
              </a:rPr>
              <a:t> </a:t>
            </a:r>
            <a:r>
              <a:rPr sz="1400" kern="0" dirty="0">
                <a:solidFill>
                  <a:srgbClr val="224B5A"/>
                </a:solidFill>
                <a:latin typeface="Calibri"/>
                <a:cs typeface="Calibri"/>
              </a:rPr>
              <a:t>include</a:t>
            </a:r>
            <a:r>
              <a:rPr sz="1400" kern="0" spc="-35" dirty="0">
                <a:solidFill>
                  <a:srgbClr val="224B5A"/>
                </a:solidFill>
                <a:latin typeface="Calibri"/>
                <a:cs typeface="Calibri"/>
              </a:rPr>
              <a:t> </a:t>
            </a:r>
            <a:r>
              <a:rPr sz="1400" kern="0" dirty="0">
                <a:solidFill>
                  <a:srgbClr val="224B5A"/>
                </a:solidFill>
                <a:latin typeface="Calibri"/>
                <a:cs typeface="Calibri"/>
              </a:rPr>
              <a:t>Coastal</a:t>
            </a:r>
            <a:r>
              <a:rPr sz="1400" kern="0" spc="-5" dirty="0">
                <a:solidFill>
                  <a:srgbClr val="224B5A"/>
                </a:solidFill>
                <a:latin typeface="Calibri"/>
                <a:cs typeface="Calibri"/>
              </a:rPr>
              <a:t> </a:t>
            </a:r>
            <a:r>
              <a:rPr sz="1400" kern="0" spc="-10" dirty="0">
                <a:solidFill>
                  <a:srgbClr val="224B5A"/>
                </a:solidFill>
                <a:latin typeface="Calibri"/>
                <a:cs typeface="Calibri"/>
              </a:rPr>
              <a:t>Property,</a:t>
            </a:r>
            <a:r>
              <a:rPr sz="1400" kern="0" spc="5" dirty="0">
                <a:solidFill>
                  <a:srgbClr val="224B5A"/>
                </a:solidFill>
                <a:latin typeface="Calibri"/>
                <a:cs typeface="Calibri"/>
              </a:rPr>
              <a:t> </a:t>
            </a:r>
            <a:r>
              <a:rPr sz="1400" kern="0" spc="-10" dirty="0">
                <a:solidFill>
                  <a:srgbClr val="224B5A"/>
                </a:solidFill>
                <a:latin typeface="Calibri"/>
                <a:cs typeface="Calibri"/>
              </a:rPr>
              <a:t>Transportation,</a:t>
            </a:r>
            <a:r>
              <a:rPr sz="1400" kern="0" spc="5" dirty="0">
                <a:solidFill>
                  <a:srgbClr val="224B5A"/>
                </a:solidFill>
                <a:latin typeface="Calibri"/>
                <a:cs typeface="Calibri"/>
              </a:rPr>
              <a:t> </a:t>
            </a:r>
            <a:r>
              <a:rPr sz="1400" kern="0" spc="-10" dirty="0">
                <a:solidFill>
                  <a:srgbClr val="224B5A"/>
                </a:solidFill>
                <a:latin typeface="Calibri"/>
                <a:cs typeface="Calibri"/>
              </a:rPr>
              <a:t>Hospitality,</a:t>
            </a:r>
            <a:r>
              <a:rPr sz="1400" kern="0" spc="25" dirty="0">
                <a:solidFill>
                  <a:srgbClr val="224B5A"/>
                </a:solidFill>
                <a:latin typeface="Calibri"/>
                <a:cs typeface="Calibri"/>
              </a:rPr>
              <a:t> </a:t>
            </a:r>
            <a:r>
              <a:rPr sz="1400" kern="0" spc="-10" dirty="0">
                <a:solidFill>
                  <a:srgbClr val="224B5A"/>
                </a:solidFill>
                <a:latin typeface="Calibri"/>
                <a:cs typeface="Calibri"/>
              </a:rPr>
              <a:t>Contractors,</a:t>
            </a:r>
            <a:r>
              <a:rPr sz="1400" kern="0" spc="10" dirty="0">
                <a:solidFill>
                  <a:srgbClr val="224B5A"/>
                </a:solidFill>
                <a:latin typeface="Calibri"/>
                <a:cs typeface="Calibri"/>
              </a:rPr>
              <a:t> </a:t>
            </a:r>
            <a:r>
              <a:rPr sz="1400" kern="0" dirty="0">
                <a:solidFill>
                  <a:srgbClr val="224B5A"/>
                </a:solidFill>
                <a:latin typeface="Calibri"/>
                <a:cs typeface="Calibri"/>
              </a:rPr>
              <a:t>Human</a:t>
            </a:r>
            <a:r>
              <a:rPr sz="1400" kern="0" spc="-35" dirty="0">
                <a:solidFill>
                  <a:srgbClr val="224B5A"/>
                </a:solidFill>
                <a:latin typeface="Calibri"/>
                <a:cs typeface="Calibri"/>
              </a:rPr>
              <a:t> </a:t>
            </a:r>
            <a:r>
              <a:rPr sz="1400" kern="0" spc="-10" dirty="0">
                <a:solidFill>
                  <a:srgbClr val="224B5A"/>
                </a:solidFill>
                <a:latin typeface="Calibri"/>
                <a:cs typeface="Calibri"/>
              </a:rPr>
              <a:t>Services </a:t>
            </a:r>
            <a:r>
              <a:rPr sz="1400" kern="0" dirty="0">
                <a:solidFill>
                  <a:srgbClr val="224B5A"/>
                </a:solidFill>
                <a:latin typeface="Calibri"/>
                <a:cs typeface="Calibri"/>
              </a:rPr>
              <a:t>and</a:t>
            </a:r>
            <a:r>
              <a:rPr sz="1400" kern="0" spc="-30" dirty="0">
                <a:solidFill>
                  <a:srgbClr val="224B5A"/>
                </a:solidFill>
                <a:latin typeface="Calibri"/>
                <a:cs typeface="Calibri"/>
              </a:rPr>
              <a:t> </a:t>
            </a:r>
            <a:r>
              <a:rPr sz="1400" kern="0" dirty="0">
                <a:solidFill>
                  <a:srgbClr val="224B5A"/>
                </a:solidFill>
                <a:latin typeface="Calibri"/>
                <a:cs typeface="Calibri"/>
              </a:rPr>
              <a:t>Community</a:t>
            </a:r>
            <a:r>
              <a:rPr sz="1400" kern="0" spc="-15" dirty="0">
                <a:solidFill>
                  <a:srgbClr val="224B5A"/>
                </a:solidFill>
                <a:latin typeface="Calibri"/>
                <a:cs typeface="Calibri"/>
              </a:rPr>
              <a:t> </a:t>
            </a:r>
            <a:r>
              <a:rPr sz="1400" kern="0" spc="-10" dirty="0">
                <a:solidFill>
                  <a:srgbClr val="224B5A"/>
                </a:solidFill>
                <a:latin typeface="Calibri"/>
                <a:cs typeface="Calibri"/>
              </a:rPr>
              <a:t>Associations</a:t>
            </a:r>
            <a:endParaRPr sz="1400" kern="0">
              <a:solidFill>
                <a:sysClr val="windowText" lastClr="000000"/>
              </a:solidFill>
              <a:latin typeface="Calibri"/>
              <a:cs typeface="Calibri"/>
            </a:endParaRPr>
          </a:p>
          <a:p>
            <a:pPr marL="355600" indent="-343535">
              <a:spcBef>
                <a:spcPts val="340"/>
              </a:spcBef>
              <a:buClr>
                <a:srgbClr val="8ADB64"/>
              </a:buClr>
              <a:buFont typeface="Arial"/>
              <a:buChar char="•"/>
              <a:tabLst>
                <a:tab pos="355600" algn="l"/>
                <a:tab pos="356235" algn="l"/>
              </a:tabLst>
            </a:pPr>
            <a:r>
              <a:rPr sz="1400" kern="0" dirty="0">
                <a:solidFill>
                  <a:srgbClr val="224B5A"/>
                </a:solidFill>
                <a:latin typeface="Calibri"/>
                <a:cs typeface="Calibri"/>
              </a:rPr>
              <a:t>Extensive</a:t>
            </a:r>
            <a:r>
              <a:rPr sz="1400" kern="0" spc="-15" dirty="0">
                <a:solidFill>
                  <a:srgbClr val="224B5A"/>
                </a:solidFill>
                <a:latin typeface="Calibri"/>
                <a:cs typeface="Calibri"/>
              </a:rPr>
              <a:t> </a:t>
            </a:r>
            <a:r>
              <a:rPr sz="1400" kern="0" dirty="0">
                <a:solidFill>
                  <a:srgbClr val="224B5A"/>
                </a:solidFill>
                <a:latin typeface="Calibri"/>
                <a:cs typeface="Calibri"/>
              </a:rPr>
              <a:t>Coastal</a:t>
            </a:r>
            <a:r>
              <a:rPr sz="1400" kern="0" spc="-45" dirty="0">
                <a:solidFill>
                  <a:srgbClr val="224B5A"/>
                </a:solidFill>
                <a:latin typeface="Calibri"/>
                <a:cs typeface="Calibri"/>
              </a:rPr>
              <a:t> </a:t>
            </a:r>
            <a:r>
              <a:rPr sz="1400" kern="0" spc="-10" dirty="0">
                <a:solidFill>
                  <a:srgbClr val="224B5A"/>
                </a:solidFill>
                <a:latin typeface="Calibri"/>
                <a:cs typeface="Calibri"/>
              </a:rPr>
              <a:t>Experience</a:t>
            </a:r>
            <a:endParaRPr sz="1400" kern="0">
              <a:solidFill>
                <a:sysClr val="windowText" lastClr="000000"/>
              </a:solidFill>
              <a:latin typeface="Calibri"/>
              <a:cs typeface="Calibri"/>
            </a:endParaRPr>
          </a:p>
          <a:p>
            <a:pPr marL="355600" indent="-343535">
              <a:spcBef>
                <a:spcPts val="340"/>
              </a:spcBef>
              <a:buClr>
                <a:srgbClr val="8ADB64"/>
              </a:buClr>
              <a:buFont typeface="Arial"/>
              <a:buChar char="•"/>
              <a:tabLst>
                <a:tab pos="355600" algn="l"/>
                <a:tab pos="356235" algn="l"/>
              </a:tabLst>
            </a:pPr>
            <a:r>
              <a:rPr sz="1400" kern="0" dirty="0">
                <a:solidFill>
                  <a:srgbClr val="224B5A"/>
                </a:solidFill>
                <a:latin typeface="Calibri"/>
                <a:cs typeface="Calibri"/>
              </a:rPr>
              <a:t>4,000</a:t>
            </a:r>
            <a:r>
              <a:rPr sz="1400" kern="0" spc="5" dirty="0">
                <a:solidFill>
                  <a:srgbClr val="224B5A"/>
                </a:solidFill>
                <a:latin typeface="Calibri"/>
                <a:cs typeface="Calibri"/>
              </a:rPr>
              <a:t> </a:t>
            </a:r>
            <a:r>
              <a:rPr sz="1400" kern="0" dirty="0">
                <a:solidFill>
                  <a:srgbClr val="224B5A"/>
                </a:solidFill>
                <a:latin typeface="Calibri"/>
                <a:cs typeface="Calibri"/>
              </a:rPr>
              <a:t>commercial/11,000</a:t>
            </a:r>
            <a:r>
              <a:rPr sz="1400" kern="0" spc="-10" dirty="0">
                <a:solidFill>
                  <a:srgbClr val="224B5A"/>
                </a:solidFill>
                <a:latin typeface="Calibri"/>
                <a:cs typeface="Calibri"/>
              </a:rPr>
              <a:t> </a:t>
            </a:r>
            <a:r>
              <a:rPr sz="1400" kern="0" dirty="0">
                <a:solidFill>
                  <a:srgbClr val="224B5A"/>
                </a:solidFill>
                <a:latin typeface="Calibri"/>
                <a:cs typeface="Calibri"/>
              </a:rPr>
              <a:t>individual</a:t>
            </a:r>
            <a:r>
              <a:rPr sz="1400" kern="0" spc="-55" dirty="0">
                <a:solidFill>
                  <a:srgbClr val="224B5A"/>
                </a:solidFill>
                <a:latin typeface="Calibri"/>
                <a:cs typeface="Calibri"/>
              </a:rPr>
              <a:t> </a:t>
            </a:r>
            <a:r>
              <a:rPr sz="1400" kern="0" spc="-10" dirty="0">
                <a:solidFill>
                  <a:srgbClr val="224B5A"/>
                </a:solidFill>
                <a:latin typeface="Calibri"/>
                <a:cs typeface="Calibri"/>
              </a:rPr>
              <a:t>clients</a:t>
            </a:r>
            <a:endParaRPr sz="1400"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7297419" y="4075429"/>
            <a:ext cx="635000" cy="1249680"/>
          </a:xfrm>
          <a:prstGeom prst="rect">
            <a:avLst/>
          </a:prstGeom>
        </p:spPr>
      </p:pic>
      <p:pic>
        <p:nvPicPr>
          <p:cNvPr id="5" name="object 5"/>
          <p:cNvPicPr/>
          <p:nvPr/>
        </p:nvPicPr>
        <p:blipFill>
          <a:blip r:embed="rId3" cstate="print"/>
          <a:stretch>
            <a:fillRect/>
          </a:stretch>
        </p:blipFill>
        <p:spPr>
          <a:xfrm>
            <a:off x="6532880" y="4075429"/>
            <a:ext cx="637540" cy="1249680"/>
          </a:xfrm>
          <a:prstGeom prst="rect">
            <a:avLst/>
          </a:prstGeom>
        </p:spPr>
      </p:pic>
      <p:pic>
        <p:nvPicPr>
          <p:cNvPr id="6" name="object 6"/>
          <p:cNvPicPr/>
          <p:nvPr/>
        </p:nvPicPr>
        <p:blipFill>
          <a:blip r:embed="rId4" cstate="print"/>
          <a:stretch>
            <a:fillRect/>
          </a:stretch>
        </p:blipFill>
        <p:spPr>
          <a:xfrm>
            <a:off x="688341" y="4464050"/>
            <a:ext cx="1844039" cy="701040"/>
          </a:xfrm>
          <a:prstGeom prst="rect">
            <a:avLst/>
          </a:prstGeom>
        </p:spPr>
      </p:pic>
      <p:pic>
        <p:nvPicPr>
          <p:cNvPr id="7" name="object 7"/>
          <p:cNvPicPr/>
          <p:nvPr/>
        </p:nvPicPr>
        <p:blipFill>
          <a:blip r:embed="rId5" cstate="print"/>
          <a:stretch>
            <a:fillRect/>
          </a:stretch>
        </p:blipFill>
        <p:spPr>
          <a:xfrm>
            <a:off x="2772679" y="4292368"/>
            <a:ext cx="1556983" cy="929603"/>
          </a:xfrm>
          <a:prstGeom prst="rect">
            <a:avLst/>
          </a:prstGeom>
        </p:spPr>
      </p:pic>
      <p:pic>
        <p:nvPicPr>
          <p:cNvPr id="8" name="object 8"/>
          <p:cNvPicPr/>
          <p:nvPr/>
        </p:nvPicPr>
        <p:blipFill>
          <a:blip r:embed="rId6" cstate="print"/>
          <a:stretch>
            <a:fillRect/>
          </a:stretch>
        </p:blipFill>
        <p:spPr>
          <a:xfrm>
            <a:off x="4657359" y="4282208"/>
            <a:ext cx="1556983" cy="92960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762" y="2703829"/>
            <a:ext cx="9153525" cy="3302000"/>
            <a:chOff x="-4762" y="1846579"/>
            <a:chExt cx="9153525" cy="3302000"/>
          </a:xfrm>
        </p:grpSpPr>
        <p:pic>
          <p:nvPicPr>
            <p:cNvPr id="3" name="object 3"/>
            <p:cNvPicPr/>
            <p:nvPr/>
          </p:nvPicPr>
          <p:blipFill>
            <a:blip r:embed="rId2" cstate="print"/>
            <a:stretch>
              <a:fillRect/>
            </a:stretch>
          </p:blipFill>
          <p:spPr>
            <a:xfrm>
              <a:off x="0" y="1846579"/>
              <a:ext cx="9144000" cy="3296918"/>
            </a:xfrm>
            <a:prstGeom prst="rect">
              <a:avLst/>
            </a:prstGeom>
          </p:spPr>
        </p:pic>
        <p:sp>
          <p:nvSpPr>
            <p:cNvPr id="4" name="object 4"/>
            <p:cNvSpPr/>
            <p:nvPr/>
          </p:nvSpPr>
          <p:spPr>
            <a:xfrm>
              <a:off x="0" y="4127500"/>
              <a:ext cx="9144000" cy="1016000"/>
            </a:xfrm>
            <a:custGeom>
              <a:avLst/>
              <a:gdLst/>
              <a:ahLst/>
              <a:cxnLst/>
              <a:rect l="l" t="t" r="r" b="b"/>
              <a:pathLst>
                <a:path w="9144000" h="1016000">
                  <a:moveTo>
                    <a:pt x="0" y="0"/>
                  </a:moveTo>
                  <a:lnTo>
                    <a:pt x="9144000" y="0"/>
                  </a:lnTo>
                </a:path>
                <a:path w="9144000" h="1016000">
                  <a:moveTo>
                    <a:pt x="9144000" y="1016000"/>
                  </a:moveTo>
                  <a:lnTo>
                    <a:pt x="0" y="1016000"/>
                  </a:lnTo>
                </a:path>
              </a:pathLst>
            </a:custGeom>
            <a:ln w="9144">
              <a:solidFill>
                <a:srgbClr val="86D95F"/>
              </a:solidFill>
            </a:ln>
          </p:spPr>
          <p:txBody>
            <a:bodyPr wrap="square" lIns="0" tIns="0" rIns="0" bIns="0" rtlCol="0"/>
            <a:lstStyle/>
            <a:p>
              <a:endParaRPr kern="0">
                <a:solidFill>
                  <a:sysClr val="windowText" lastClr="000000"/>
                </a:solidFill>
              </a:endParaRPr>
            </a:p>
          </p:txBody>
        </p:sp>
      </p:grpSp>
      <p:sp>
        <p:nvSpPr>
          <p:cNvPr id="5" name="object 5"/>
          <p:cNvSpPr txBox="1"/>
          <p:nvPr/>
        </p:nvSpPr>
        <p:spPr>
          <a:xfrm>
            <a:off x="284480" y="5131118"/>
            <a:ext cx="1323975" cy="452755"/>
          </a:xfrm>
          <a:prstGeom prst="rect">
            <a:avLst/>
          </a:prstGeom>
        </p:spPr>
        <p:txBody>
          <a:bodyPr vert="horz" wrap="square" lIns="0" tIns="12700" rIns="0" bIns="0" rtlCol="0">
            <a:spAutoFit/>
          </a:bodyPr>
          <a:lstStyle/>
          <a:p>
            <a:pPr marL="12700">
              <a:spcBef>
                <a:spcPts val="100"/>
              </a:spcBef>
            </a:pPr>
            <a:r>
              <a:rPr sz="1400" b="1" kern="0" dirty="0">
                <a:solidFill>
                  <a:srgbClr val="2C5461"/>
                </a:solidFill>
                <a:latin typeface="Calibri"/>
                <a:cs typeface="Calibri"/>
              </a:rPr>
              <a:t>Megan</a:t>
            </a:r>
            <a:r>
              <a:rPr sz="1400" b="1" kern="0" spc="-15" dirty="0">
                <a:solidFill>
                  <a:srgbClr val="2C5461"/>
                </a:solidFill>
                <a:latin typeface="Calibri"/>
                <a:cs typeface="Calibri"/>
              </a:rPr>
              <a:t> </a:t>
            </a:r>
            <a:r>
              <a:rPr sz="1400" b="1" kern="0" spc="-25" dirty="0">
                <a:solidFill>
                  <a:srgbClr val="2C5461"/>
                </a:solidFill>
                <a:latin typeface="Calibri"/>
                <a:cs typeface="Calibri"/>
              </a:rPr>
              <a:t>Muller,</a:t>
            </a:r>
            <a:r>
              <a:rPr sz="1400" b="1" kern="0" spc="-114" dirty="0">
                <a:solidFill>
                  <a:srgbClr val="2C5461"/>
                </a:solidFill>
                <a:latin typeface="Calibri"/>
                <a:cs typeface="Calibri"/>
              </a:rPr>
              <a:t> </a:t>
            </a:r>
            <a:r>
              <a:rPr sz="1100" b="1" kern="0" spc="-25" dirty="0">
                <a:solidFill>
                  <a:srgbClr val="2C5461"/>
                </a:solidFill>
                <a:latin typeface="Calibri"/>
                <a:cs typeface="Calibri"/>
              </a:rPr>
              <a:t>CIC</a:t>
            </a:r>
            <a:endParaRPr sz="1100" kern="0">
              <a:solidFill>
                <a:sysClr val="windowText" lastClr="000000"/>
              </a:solidFill>
              <a:latin typeface="Calibri"/>
              <a:cs typeface="Calibri"/>
            </a:endParaRPr>
          </a:p>
          <a:p>
            <a:pPr marL="99060">
              <a:spcBef>
                <a:spcPts val="5"/>
              </a:spcBef>
            </a:pPr>
            <a:r>
              <a:rPr sz="1400" kern="0" spc="-50" dirty="0">
                <a:solidFill>
                  <a:sysClr val="windowText" lastClr="000000"/>
                </a:solidFill>
                <a:latin typeface="Calibri"/>
                <a:cs typeface="Calibri"/>
              </a:rPr>
              <a:t>Sr.</a:t>
            </a:r>
            <a:r>
              <a:rPr sz="1400" kern="0" spc="-30" dirty="0">
                <a:solidFill>
                  <a:sysClr val="windowText" lastClr="000000"/>
                </a:solidFill>
                <a:latin typeface="Calibri"/>
                <a:cs typeface="Calibri"/>
              </a:rPr>
              <a:t> </a:t>
            </a:r>
            <a:r>
              <a:rPr sz="1400" kern="0" dirty="0">
                <a:solidFill>
                  <a:sysClr val="windowText" lastClr="000000"/>
                </a:solidFill>
                <a:latin typeface="Calibri"/>
                <a:cs typeface="Calibri"/>
              </a:rPr>
              <a:t>Client</a:t>
            </a:r>
            <a:r>
              <a:rPr sz="1400" kern="0" spc="10" dirty="0">
                <a:solidFill>
                  <a:sysClr val="windowText" lastClr="000000"/>
                </a:solidFill>
                <a:latin typeface="Calibri"/>
                <a:cs typeface="Calibri"/>
              </a:rPr>
              <a:t> </a:t>
            </a:r>
            <a:r>
              <a:rPr sz="1400" kern="0" spc="-10" dirty="0">
                <a:solidFill>
                  <a:sysClr val="windowText" lastClr="000000"/>
                </a:solidFill>
                <a:latin typeface="Calibri"/>
                <a:cs typeface="Calibri"/>
              </a:rPr>
              <a:t>Advisor</a:t>
            </a:r>
            <a:endParaRPr sz="1400" kern="0">
              <a:solidFill>
                <a:sysClr val="windowText" lastClr="000000"/>
              </a:solidFill>
              <a:latin typeface="Calibri"/>
              <a:cs typeface="Calibri"/>
            </a:endParaRPr>
          </a:p>
        </p:txBody>
      </p:sp>
      <p:sp>
        <p:nvSpPr>
          <p:cNvPr id="6" name="object 6"/>
          <p:cNvSpPr txBox="1"/>
          <p:nvPr/>
        </p:nvSpPr>
        <p:spPr>
          <a:xfrm>
            <a:off x="2428621" y="5133023"/>
            <a:ext cx="840105" cy="452755"/>
          </a:xfrm>
          <a:prstGeom prst="rect">
            <a:avLst/>
          </a:prstGeom>
        </p:spPr>
        <p:txBody>
          <a:bodyPr vert="horz" wrap="square" lIns="0" tIns="12700" rIns="0" bIns="0" rtlCol="0">
            <a:spAutoFit/>
          </a:bodyPr>
          <a:lstStyle/>
          <a:p>
            <a:pPr marL="12700">
              <a:spcBef>
                <a:spcPts val="100"/>
              </a:spcBef>
            </a:pPr>
            <a:r>
              <a:rPr sz="1400" b="1" kern="0" dirty="0">
                <a:solidFill>
                  <a:srgbClr val="2C5461"/>
                </a:solidFill>
                <a:latin typeface="Calibri"/>
                <a:cs typeface="Calibri"/>
              </a:rPr>
              <a:t>Matt</a:t>
            </a:r>
            <a:r>
              <a:rPr sz="1400" b="1" kern="0" spc="-40" dirty="0">
                <a:solidFill>
                  <a:srgbClr val="2C5461"/>
                </a:solidFill>
                <a:latin typeface="Calibri"/>
                <a:cs typeface="Calibri"/>
              </a:rPr>
              <a:t> </a:t>
            </a:r>
            <a:r>
              <a:rPr sz="1400" b="1" kern="0" spc="-10" dirty="0">
                <a:solidFill>
                  <a:srgbClr val="2C5461"/>
                </a:solidFill>
                <a:latin typeface="Calibri"/>
                <a:cs typeface="Calibri"/>
              </a:rPr>
              <a:t>Jones</a:t>
            </a:r>
            <a:endParaRPr sz="1400" kern="0">
              <a:solidFill>
                <a:sysClr val="windowText" lastClr="000000"/>
              </a:solidFill>
              <a:latin typeface="Calibri"/>
              <a:cs typeface="Calibri"/>
            </a:endParaRPr>
          </a:p>
          <a:p>
            <a:pPr marL="33020"/>
            <a:r>
              <a:rPr sz="1400" kern="0" dirty="0">
                <a:solidFill>
                  <a:sysClr val="windowText" lastClr="000000"/>
                </a:solidFill>
                <a:latin typeface="Calibri"/>
                <a:cs typeface="Calibri"/>
              </a:rPr>
              <a:t>VP</a:t>
            </a:r>
            <a:r>
              <a:rPr sz="1400" kern="0" spc="-30" dirty="0">
                <a:solidFill>
                  <a:sysClr val="windowText" lastClr="000000"/>
                </a:solidFill>
                <a:latin typeface="Calibri"/>
                <a:cs typeface="Calibri"/>
              </a:rPr>
              <a:t> </a:t>
            </a:r>
            <a:r>
              <a:rPr sz="1400" kern="0" dirty="0">
                <a:solidFill>
                  <a:sysClr val="windowText" lastClr="000000"/>
                </a:solidFill>
                <a:latin typeface="Calibri"/>
                <a:cs typeface="Calibri"/>
              </a:rPr>
              <a:t>of</a:t>
            </a:r>
            <a:r>
              <a:rPr sz="1400" kern="0" spc="-25" dirty="0">
                <a:solidFill>
                  <a:sysClr val="windowText" lastClr="000000"/>
                </a:solidFill>
                <a:latin typeface="Calibri"/>
                <a:cs typeface="Calibri"/>
              </a:rPr>
              <a:t> </a:t>
            </a:r>
            <a:r>
              <a:rPr sz="1400" kern="0" spc="-10" dirty="0">
                <a:solidFill>
                  <a:sysClr val="windowText" lastClr="000000"/>
                </a:solidFill>
                <a:latin typeface="Calibri"/>
                <a:cs typeface="Calibri"/>
              </a:rPr>
              <a:t>Sales</a:t>
            </a:r>
            <a:endParaRPr sz="1400" kern="0">
              <a:solidFill>
                <a:sysClr val="windowText" lastClr="000000"/>
              </a:solidFill>
              <a:latin typeface="Calibri"/>
              <a:cs typeface="Calibri"/>
            </a:endParaRPr>
          </a:p>
        </p:txBody>
      </p:sp>
      <p:sp>
        <p:nvSpPr>
          <p:cNvPr id="7" name="object 7"/>
          <p:cNvSpPr txBox="1"/>
          <p:nvPr/>
        </p:nvSpPr>
        <p:spPr>
          <a:xfrm>
            <a:off x="4142740" y="5140642"/>
            <a:ext cx="1358900" cy="228268"/>
          </a:xfrm>
          <a:prstGeom prst="rect">
            <a:avLst/>
          </a:prstGeom>
        </p:spPr>
        <p:txBody>
          <a:bodyPr vert="horz" wrap="square" lIns="0" tIns="12700" rIns="0" bIns="0" rtlCol="0">
            <a:spAutoFit/>
          </a:bodyPr>
          <a:lstStyle/>
          <a:p>
            <a:pPr marL="12700">
              <a:spcBef>
                <a:spcPts val="100"/>
              </a:spcBef>
            </a:pPr>
            <a:r>
              <a:rPr sz="1400" b="1" kern="0" spc="-10" dirty="0">
                <a:solidFill>
                  <a:srgbClr val="2C5461"/>
                </a:solidFill>
                <a:latin typeface="Calibri"/>
                <a:cs typeface="Calibri"/>
              </a:rPr>
              <a:t>Laura</a:t>
            </a:r>
            <a:r>
              <a:rPr sz="1400" b="1" kern="0" spc="-55" dirty="0">
                <a:solidFill>
                  <a:srgbClr val="2C5461"/>
                </a:solidFill>
                <a:latin typeface="Calibri"/>
                <a:cs typeface="Calibri"/>
              </a:rPr>
              <a:t> </a:t>
            </a:r>
            <a:r>
              <a:rPr sz="1400" b="1" kern="0" dirty="0">
                <a:solidFill>
                  <a:srgbClr val="2C5461"/>
                </a:solidFill>
                <a:latin typeface="Calibri"/>
                <a:cs typeface="Calibri"/>
              </a:rPr>
              <a:t>Bren</a:t>
            </a:r>
            <a:r>
              <a:rPr sz="1100" b="1" kern="0" dirty="0">
                <a:solidFill>
                  <a:srgbClr val="2C5461"/>
                </a:solidFill>
                <a:latin typeface="Calibri"/>
                <a:cs typeface="Calibri"/>
              </a:rPr>
              <a:t>,</a:t>
            </a:r>
            <a:r>
              <a:rPr sz="1100" b="1" kern="0" spc="-10" dirty="0">
                <a:solidFill>
                  <a:srgbClr val="2C5461"/>
                </a:solidFill>
                <a:latin typeface="Calibri"/>
                <a:cs typeface="Calibri"/>
              </a:rPr>
              <a:t> CIC,</a:t>
            </a:r>
            <a:r>
              <a:rPr sz="1100" b="1" kern="0" spc="-135" dirty="0">
                <a:solidFill>
                  <a:srgbClr val="2C5461"/>
                </a:solidFill>
                <a:latin typeface="Calibri"/>
                <a:cs typeface="Calibri"/>
              </a:rPr>
              <a:t> </a:t>
            </a:r>
            <a:r>
              <a:rPr sz="1100" b="1" kern="0" spc="-20" dirty="0">
                <a:solidFill>
                  <a:srgbClr val="2C5461"/>
                </a:solidFill>
                <a:latin typeface="Calibri"/>
                <a:cs typeface="Calibri"/>
              </a:rPr>
              <a:t>ASLI</a:t>
            </a:r>
            <a:endParaRPr sz="1100" kern="0">
              <a:solidFill>
                <a:sysClr val="windowText" lastClr="000000"/>
              </a:solidFill>
              <a:latin typeface="Calibri"/>
              <a:cs typeface="Calibri"/>
            </a:endParaRPr>
          </a:p>
        </p:txBody>
      </p:sp>
      <p:sp>
        <p:nvSpPr>
          <p:cNvPr id="8" name="object 8"/>
          <p:cNvSpPr txBox="1"/>
          <p:nvPr/>
        </p:nvSpPr>
        <p:spPr>
          <a:xfrm>
            <a:off x="4478021" y="5353684"/>
            <a:ext cx="692785" cy="228268"/>
          </a:xfrm>
          <a:prstGeom prst="rect">
            <a:avLst/>
          </a:prstGeom>
        </p:spPr>
        <p:txBody>
          <a:bodyPr vert="horz" wrap="square" lIns="0" tIns="12700" rIns="0" bIns="0" rtlCol="0">
            <a:spAutoFit/>
          </a:bodyPr>
          <a:lstStyle/>
          <a:p>
            <a:pPr marL="12700">
              <a:spcBef>
                <a:spcPts val="100"/>
              </a:spcBef>
            </a:pPr>
            <a:r>
              <a:rPr sz="1400" kern="0" spc="-20" dirty="0">
                <a:solidFill>
                  <a:sysClr val="windowText" lastClr="000000"/>
                </a:solidFill>
                <a:latin typeface="Calibri"/>
                <a:cs typeface="Calibri"/>
              </a:rPr>
              <a:t>President</a:t>
            </a:r>
            <a:endParaRPr sz="1400" kern="0">
              <a:solidFill>
                <a:sysClr val="windowText" lastClr="000000"/>
              </a:solidFill>
              <a:latin typeface="Calibri"/>
              <a:cs typeface="Calibri"/>
            </a:endParaRPr>
          </a:p>
        </p:txBody>
      </p:sp>
      <p:sp>
        <p:nvSpPr>
          <p:cNvPr id="9" name="object 9"/>
          <p:cNvSpPr txBox="1"/>
          <p:nvPr/>
        </p:nvSpPr>
        <p:spPr>
          <a:xfrm>
            <a:off x="6176010" y="5140642"/>
            <a:ext cx="752475" cy="228268"/>
          </a:xfrm>
          <a:prstGeom prst="rect">
            <a:avLst/>
          </a:prstGeom>
        </p:spPr>
        <p:txBody>
          <a:bodyPr vert="horz" wrap="square" lIns="0" tIns="12700" rIns="0" bIns="0" rtlCol="0">
            <a:spAutoFit/>
          </a:bodyPr>
          <a:lstStyle/>
          <a:p>
            <a:pPr marL="12700">
              <a:spcBef>
                <a:spcPts val="100"/>
              </a:spcBef>
            </a:pPr>
            <a:r>
              <a:rPr sz="1400" b="1" kern="0" spc="-10" dirty="0">
                <a:solidFill>
                  <a:srgbClr val="2C5461"/>
                </a:solidFill>
                <a:latin typeface="Calibri"/>
                <a:cs typeface="Calibri"/>
              </a:rPr>
              <a:t>Cindy</a:t>
            </a:r>
            <a:r>
              <a:rPr sz="1400" b="1" kern="0" spc="-85" dirty="0">
                <a:solidFill>
                  <a:srgbClr val="2C5461"/>
                </a:solidFill>
                <a:latin typeface="Calibri"/>
                <a:cs typeface="Calibri"/>
              </a:rPr>
              <a:t> </a:t>
            </a:r>
            <a:r>
              <a:rPr sz="1400" b="1" kern="0" spc="-20" dirty="0">
                <a:solidFill>
                  <a:srgbClr val="2C5461"/>
                </a:solidFill>
                <a:latin typeface="Calibri"/>
                <a:cs typeface="Calibri"/>
              </a:rPr>
              <a:t>Hall</a:t>
            </a:r>
            <a:endParaRPr sz="1400" kern="0">
              <a:solidFill>
                <a:sysClr val="windowText" lastClr="000000"/>
              </a:solidFill>
              <a:latin typeface="Calibri"/>
              <a:cs typeface="Calibri"/>
            </a:endParaRPr>
          </a:p>
        </p:txBody>
      </p:sp>
      <p:sp>
        <p:nvSpPr>
          <p:cNvPr id="10" name="object 10"/>
          <p:cNvSpPr txBox="1"/>
          <p:nvPr/>
        </p:nvSpPr>
        <p:spPr>
          <a:xfrm>
            <a:off x="6399530" y="5353684"/>
            <a:ext cx="305435" cy="228268"/>
          </a:xfrm>
          <a:prstGeom prst="rect">
            <a:avLst/>
          </a:prstGeom>
        </p:spPr>
        <p:txBody>
          <a:bodyPr vert="horz" wrap="square" lIns="0" tIns="12700" rIns="0" bIns="0" rtlCol="0">
            <a:spAutoFit/>
          </a:bodyPr>
          <a:lstStyle/>
          <a:p>
            <a:pPr marL="12700">
              <a:spcBef>
                <a:spcPts val="100"/>
              </a:spcBef>
            </a:pPr>
            <a:r>
              <a:rPr sz="1400" kern="0" spc="-25" dirty="0">
                <a:solidFill>
                  <a:sysClr val="windowText" lastClr="000000"/>
                </a:solidFill>
                <a:latin typeface="Calibri"/>
                <a:cs typeface="Calibri"/>
              </a:rPr>
              <a:t>EVP</a:t>
            </a:r>
            <a:endParaRPr sz="1400" kern="0">
              <a:solidFill>
                <a:sysClr val="windowText" lastClr="000000"/>
              </a:solidFill>
              <a:latin typeface="Calibri"/>
              <a:cs typeface="Calibri"/>
            </a:endParaRPr>
          </a:p>
        </p:txBody>
      </p:sp>
      <p:sp>
        <p:nvSpPr>
          <p:cNvPr id="11" name="object 11"/>
          <p:cNvSpPr txBox="1">
            <a:spLocks noGrp="1"/>
          </p:cNvSpPr>
          <p:nvPr>
            <p:ph type="title"/>
          </p:nvPr>
        </p:nvSpPr>
        <p:spPr>
          <a:xfrm>
            <a:off x="1511553" y="1099565"/>
            <a:ext cx="5574030" cy="452120"/>
          </a:xfrm>
          <a:prstGeom prst="rect">
            <a:avLst/>
          </a:prstGeom>
        </p:spPr>
        <p:txBody>
          <a:bodyPr vert="horz" wrap="square" lIns="0" tIns="12700" rIns="0" bIns="0" rtlCol="0">
            <a:spAutoFit/>
          </a:bodyPr>
          <a:lstStyle/>
          <a:p>
            <a:pPr marL="12700">
              <a:spcBef>
                <a:spcPts val="100"/>
              </a:spcBef>
            </a:pPr>
            <a:r>
              <a:rPr sz="2800" b="1" dirty="0"/>
              <a:t>Community</a:t>
            </a:r>
            <a:r>
              <a:rPr sz="2800" b="1" spc="-145" dirty="0"/>
              <a:t> </a:t>
            </a:r>
            <a:r>
              <a:rPr sz="2800" b="1" spc="-10" dirty="0"/>
              <a:t>Association</a:t>
            </a:r>
            <a:r>
              <a:rPr sz="2800" b="1" spc="-70" dirty="0"/>
              <a:t> </a:t>
            </a:r>
            <a:r>
              <a:rPr sz="2800" b="1" dirty="0"/>
              <a:t>Practice</a:t>
            </a:r>
            <a:r>
              <a:rPr sz="2800" b="1" spc="-90" dirty="0"/>
              <a:t> </a:t>
            </a:r>
            <a:r>
              <a:rPr sz="2800" b="1" spc="-100" dirty="0"/>
              <a:t>Team</a:t>
            </a:r>
            <a:endParaRPr sz="2800"/>
          </a:p>
        </p:txBody>
      </p:sp>
      <p:grpSp>
        <p:nvGrpSpPr>
          <p:cNvPr id="12" name="object 12"/>
          <p:cNvGrpSpPr/>
          <p:nvPr/>
        </p:nvGrpSpPr>
        <p:grpSpPr>
          <a:xfrm>
            <a:off x="1927861" y="2322830"/>
            <a:ext cx="7211059" cy="2669540"/>
            <a:chOff x="1927860" y="1465580"/>
            <a:chExt cx="7211059" cy="2669540"/>
          </a:xfrm>
        </p:grpSpPr>
        <p:pic>
          <p:nvPicPr>
            <p:cNvPr id="13" name="object 13"/>
            <p:cNvPicPr/>
            <p:nvPr/>
          </p:nvPicPr>
          <p:blipFill>
            <a:blip r:embed="rId3" cstate="print"/>
            <a:stretch>
              <a:fillRect/>
            </a:stretch>
          </p:blipFill>
          <p:spPr>
            <a:xfrm>
              <a:off x="5732780" y="1597660"/>
              <a:ext cx="1638300" cy="2537460"/>
            </a:xfrm>
            <a:prstGeom prst="rect">
              <a:avLst/>
            </a:prstGeom>
          </p:spPr>
        </p:pic>
        <p:pic>
          <p:nvPicPr>
            <p:cNvPr id="14" name="object 14"/>
            <p:cNvPicPr/>
            <p:nvPr/>
          </p:nvPicPr>
          <p:blipFill>
            <a:blip r:embed="rId4" cstate="print"/>
            <a:stretch>
              <a:fillRect/>
            </a:stretch>
          </p:blipFill>
          <p:spPr>
            <a:xfrm>
              <a:off x="3860800" y="1506105"/>
              <a:ext cx="1874520" cy="2625344"/>
            </a:xfrm>
            <a:prstGeom prst="rect">
              <a:avLst/>
            </a:prstGeom>
          </p:spPr>
        </p:pic>
        <p:pic>
          <p:nvPicPr>
            <p:cNvPr id="15" name="object 15"/>
            <p:cNvPicPr/>
            <p:nvPr/>
          </p:nvPicPr>
          <p:blipFill>
            <a:blip r:embed="rId5" cstate="print"/>
            <a:stretch>
              <a:fillRect/>
            </a:stretch>
          </p:blipFill>
          <p:spPr>
            <a:xfrm>
              <a:off x="7373619" y="1468120"/>
              <a:ext cx="1765300" cy="2659379"/>
            </a:xfrm>
            <a:prstGeom prst="rect">
              <a:avLst/>
            </a:prstGeom>
          </p:spPr>
        </p:pic>
        <p:pic>
          <p:nvPicPr>
            <p:cNvPr id="16" name="object 16"/>
            <p:cNvPicPr/>
            <p:nvPr/>
          </p:nvPicPr>
          <p:blipFill>
            <a:blip r:embed="rId6" cstate="print"/>
            <a:stretch>
              <a:fillRect/>
            </a:stretch>
          </p:blipFill>
          <p:spPr>
            <a:xfrm>
              <a:off x="1927860" y="1465580"/>
              <a:ext cx="1927860" cy="2664460"/>
            </a:xfrm>
            <a:prstGeom prst="rect">
              <a:avLst/>
            </a:prstGeom>
          </p:spPr>
        </p:pic>
      </p:grpSp>
      <p:sp>
        <p:nvSpPr>
          <p:cNvPr id="17" name="object 17"/>
          <p:cNvSpPr txBox="1"/>
          <p:nvPr/>
        </p:nvSpPr>
        <p:spPr>
          <a:xfrm>
            <a:off x="7705470" y="5131753"/>
            <a:ext cx="1174750" cy="452755"/>
          </a:xfrm>
          <a:prstGeom prst="rect">
            <a:avLst/>
          </a:prstGeom>
        </p:spPr>
        <p:txBody>
          <a:bodyPr vert="horz" wrap="square" lIns="0" tIns="12700" rIns="0" bIns="0" rtlCol="0">
            <a:spAutoFit/>
          </a:bodyPr>
          <a:lstStyle/>
          <a:p>
            <a:pPr algn="ctr">
              <a:spcBef>
                <a:spcPts val="100"/>
              </a:spcBef>
            </a:pPr>
            <a:r>
              <a:rPr sz="1400" b="1" kern="0" dirty="0">
                <a:solidFill>
                  <a:srgbClr val="2C5461"/>
                </a:solidFill>
                <a:latin typeface="Calibri"/>
                <a:cs typeface="Calibri"/>
              </a:rPr>
              <a:t>Diane</a:t>
            </a:r>
            <a:r>
              <a:rPr sz="1400" b="1" kern="0" spc="-30" dirty="0">
                <a:solidFill>
                  <a:srgbClr val="2C5461"/>
                </a:solidFill>
                <a:latin typeface="Calibri"/>
                <a:cs typeface="Calibri"/>
              </a:rPr>
              <a:t> </a:t>
            </a:r>
            <a:r>
              <a:rPr sz="1400" b="1" kern="0" spc="-10" dirty="0">
                <a:solidFill>
                  <a:srgbClr val="2C5461"/>
                </a:solidFill>
                <a:latin typeface="Calibri"/>
                <a:cs typeface="Calibri"/>
              </a:rPr>
              <a:t>Frederick</a:t>
            </a:r>
            <a:endParaRPr sz="1400" kern="0">
              <a:solidFill>
                <a:sysClr val="windowText" lastClr="000000"/>
              </a:solidFill>
              <a:latin typeface="Calibri"/>
              <a:cs typeface="Calibri"/>
            </a:endParaRPr>
          </a:p>
          <a:p>
            <a:pPr marL="3175" algn="ctr"/>
            <a:r>
              <a:rPr sz="1400" kern="0" spc="-10" dirty="0">
                <a:solidFill>
                  <a:sysClr val="windowText" lastClr="000000"/>
                </a:solidFill>
                <a:latin typeface="Calibri"/>
                <a:cs typeface="Calibri"/>
              </a:rPr>
              <a:t>Private</a:t>
            </a:r>
            <a:r>
              <a:rPr sz="1400" kern="0" spc="-30" dirty="0">
                <a:solidFill>
                  <a:sysClr val="windowText" lastClr="000000"/>
                </a:solidFill>
                <a:latin typeface="Calibri"/>
                <a:cs typeface="Calibri"/>
              </a:rPr>
              <a:t> </a:t>
            </a:r>
            <a:r>
              <a:rPr sz="1400" kern="0" spc="-10" dirty="0">
                <a:solidFill>
                  <a:sysClr val="windowText" lastClr="000000"/>
                </a:solidFill>
                <a:latin typeface="Calibri"/>
                <a:cs typeface="Calibri"/>
              </a:rPr>
              <a:t>Client</a:t>
            </a:r>
            <a:endParaRPr sz="1400" kern="0">
              <a:solidFill>
                <a:sysClr val="windowText" lastClr="000000"/>
              </a:solidFill>
              <a:latin typeface="Calibri"/>
              <a:cs typeface="Calibri"/>
            </a:endParaRPr>
          </a:p>
        </p:txBody>
      </p:sp>
      <p:sp>
        <p:nvSpPr>
          <p:cNvPr id="18" name="object 18"/>
          <p:cNvSpPr txBox="1"/>
          <p:nvPr/>
        </p:nvSpPr>
        <p:spPr>
          <a:xfrm>
            <a:off x="7944231" y="5558790"/>
            <a:ext cx="699770" cy="228268"/>
          </a:xfrm>
          <a:prstGeom prst="rect">
            <a:avLst/>
          </a:prstGeom>
        </p:spPr>
        <p:txBody>
          <a:bodyPr vert="horz" wrap="square" lIns="0" tIns="12700" rIns="0" bIns="0" rtlCol="0">
            <a:spAutoFit/>
          </a:bodyPr>
          <a:lstStyle/>
          <a:p>
            <a:pPr marL="12700">
              <a:spcBef>
                <a:spcPts val="100"/>
              </a:spcBef>
            </a:pPr>
            <a:r>
              <a:rPr sz="1400" kern="0" spc="-10" dirty="0">
                <a:solidFill>
                  <a:sysClr val="windowText" lastClr="000000"/>
                </a:solidFill>
                <a:latin typeface="Calibri"/>
                <a:cs typeface="Calibri"/>
              </a:rPr>
              <a:t>Specialist</a:t>
            </a:r>
            <a:endParaRPr sz="1400" kern="0">
              <a:solidFill>
                <a:sysClr val="windowText" lastClr="000000"/>
              </a:solidFill>
              <a:latin typeface="Calibri"/>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556501" y="2641537"/>
            <a:ext cx="1584959" cy="2371153"/>
          </a:xfrm>
          <a:prstGeom prst="rect">
            <a:avLst/>
          </a:prstGeom>
        </p:spPr>
      </p:pic>
      <p:grpSp>
        <p:nvGrpSpPr>
          <p:cNvPr id="3" name="object 3"/>
          <p:cNvGrpSpPr/>
          <p:nvPr/>
        </p:nvGrpSpPr>
        <p:grpSpPr>
          <a:xfrm>
            <a:off x="3736340" y="2636094"/>
            <a:ext cx="3672204" cy="2381885"/>
            <a:chOff x="3736340" y="1778843"/>
            <a:chExt cx="3672204" cy="2381885"/>
          </a:xfrm>
        </p:grpSpPr>
        <p:pic>
          <p:nvPicPr>
            <p:cNvPr id="4" name="object 4"/>
            <p:cNvPicPr/>
            <p:nvPr/>
          </p:nvPicPr>
          <p:blipFill>
            <a:blip r:embed="rId3" cstate="print"/>
            <a:stretch>
              <a:fillRect/>
            </a:stretch>
          </p:blipFill>
          <p:spPr>
            <a:xfrm>
              <a:off x="3736340" y="1778843"/>
              <a:ext cx="1759176" cy="2366436"/>
            </a:xfrm>
            <a:prstGeom prst="rect">
              <a:avLst/>
            </a:prstGeom>
          </p:spPr>
        </p:pic>
        <p:pic>
          <p:nvPicPr>
            <p:cNvPr id="5" name="object 5"/>
            <p:cNvPicPr/>
            <p:nvPr/>
          </p:nvPicPr>
          <p:blipFill>
            <a:blip r:embed="rId4" cstate="print"/>
            <a:stretch>
              <a:fillRect/>
            </a:stretch>
          </p:blipFill>
          <p:spPr>
            <a:xfrm>
              <a:off x="5504180" y="1785619"/>
              <a:ext cx="1903945" cy="2374899"/>
            </a:xfrm>
            <a:prstGeom prst="rect">
              <a:avLst/>
            </a:prstGeom>
          </p:spPr>
        </p:pic>
      </p:grpSp>
      <p:grpSp>
        <p:nvGrpSpPr>
          <p:cNvPr id="6" name="object 6"/>
          <p:cNvGrpSpPr/>
          <p:nvPr/>
        </p:nvGrpSpPr>
        <p:grpSpPr>
          <a:xfrm>
            <a:off x="0" y="2616239"/>
            <a:ext cx="9144000" cy="3384550"/>
            <a:chOff x="0" y="1758989"/>
            <a:chExt cx="9144000" cy="3384550"/>
          </a:xfrm>
        </p:grpSpPr>
        <p:pic>
          <p:nvPicPr>
            <p:cNvPr id="7" name="object 7"/>
            <p:cNvPicPr/>
            <p:nvPr/>
          </p:nvPicPr>
          <p:blipFill>
            <a:blip r:embed="rId5" cstate="print"/>
            <a:stretch>
              <a:fillRect/>
            </a:stretch>
          </p:blipFill>
          <p:spPr>
            <a:xfrm>
              <a:off x="0" y="1758989"/>
              <a:ext cx="1836419" cy="2376130"/>
            </a:xfrm>
            <a:prstGeom prst="rect">
              <a:avLst/>
            </a:prstGeom>
          </p:spPr>
        </p:pic>
        <p:pic>
          <p:nvPicPr>
            <p:cNvPr id="8" name="object 8"/>
            <p:cNvPicPr/>
            <p:nvPr/>
          </p:nvPicPr>
          <p:blipFill>
            <a:blip r:embed="rId6" cstate="print"/>
            <a:stretch>
              <a:fillRect/>
            </a:stretch>
          </p:blipFill>
          <p:spPr>
            <a:xfrm>
              <a:off x="0" y="4127499"/>
              <a:ext cx="9143999" cy="1015998"/>
            </a:xfrm>
            <a:prstGeom prst="rect">
              <a:avLst/>
            </a:prstGeom>
          </p:spPr>
        </p:pic>
      </p:grpSp>
      <p:sp>
        <p:nvSpPr>
          <p:cNvPr id="9" name="object 9"/>
          <p:cNvSpPr txBox="1"/>
          <p:nvPr/>
        </p:nvSpPr>
        <p:spPr>
          <a:xfrm>
            <a:off x="239396" y="5133975"/>
            <a:ext cx="1539875" cy="452120"/>
          </a:xfrm>
          <a:prstGeom prst="rect">
            <a:avLst/>
          </a:prstGeom>
        </p:spPr>
        <p:txBody>
          <a:bodyPr vert="horz" wrap="square" lIns="0" tIns="12700" rIns="0" bIns="0" rtlCol="0">
            <a:spAutoFit/>
          </a:bodyPr>
          <a:lstStyle/>
          <a:p>
            <a:pPr algn="ctr">
              <a:spcBef>
                <a:spcPts val="100"/>
              </a:spcBef>
            </a:pPr>
            <a:r>
              <a:rPr sz="1400" b="1" kern="0" dirty="0">
                <a:solidFill>
                  <a:srgbClr val="2C5461"/>
                </a:solidFill>
                <a:latin typeface="Calibri"/>
                <a:cs typeface="Calibri"/>
              </a:rPr>
              <a:t>Melissa</a:t>
            </a:r>
            <a:r>
              <a:rPr sz="1400" b="1" kern="0" spc="15" dirty="0">
                <a:solidFill>
                  <a:srgbClr val="2C5461"/>
                </a:solidFill>
                <a:latin typeface="Calibri"/>
                <a:cs typeface="Calibri"/>
              </a:rPr>
              <a:t> </a:t>
            </a:r>
            <a:r>
              <a:rPr sz="1400" b="1" kern="0" dirty="0">
                <a:solidFill>
                  <a:srgbClr val="2C5461"/>
                </a:solidFill>
                <a:latin typeface="Calibri"/>
                <a:cs typeface="Calibri"/>
              </a:rPr>
              <a:t>Esham,</a:t>
            </a:r>
            <a:r>
              <a:rPr sz="1400" b="1" kern="0" spc="-140" dirty="0">
                <a:solidFill>
                  <a:srgbClr val="2C5461"/>
                </a:solidFill>
                <a:latin typeface="Calibri"/>
                <a:cs typeface="Calibri"/>
              </a:rPr>
              <a:t> </a:t>
            </a:r>
            <a:r>
              <a:rPr sz="1100" b="1" kern="0" spc="-20" dirty="0">
                <a:solidFill>
                  <a:srgbClr val="2C5461"/>
                </a:solidFill>
                <a:latin typeface="Calibri"/>
                <a:cs typeface="Calibri"/>
              </a:rPr>
              <a:t>PCAM</a:t>
            </a:r>
            <a:endParaRPr sz="1100" kern="0">
              <a:solidFill>
                <a:sysClr val="windowText" lastClr="000000"/>
              </a:solidFill>
              <a:latin typeface="Calibri"/>
              <a:cs typeface="Calibri"/>
            </a:endParaRPr>
          </a:p>
          <a:p>
            <a:pPr algn="ctr"/>
            <a:r>
              <a:rPr sz="1400" kern="0" spc="-10" dirty="0">
                <a:solidFill>
                  <a:sysClr val="windowText" lastClr="000000"/>
                </a:solidFill>
                <a:latin typeface="Calibri"/>
                <a:cs typeface="Calibri"/>
              </a:rPr>
              <a:t>Community</a:t>
            </a:r>
            <a:endParaRPr sz="1400" kern="0">
              <a:solidFill>
                <a:sysClr val="windowText" lastClr="000000"/>
              </a:solidFill>
              <a:latin typeface="Calibri"/>
              <a:cs typeface="Calibri"/>
            </a:endParaRPr>
          </a:p>
        </p:txBody>
      </p:sp>
      <p:sp>
        <p:nvSpPr>
          <p:cNvPr id="10" name="object 10"/>
          <p:cNvSpPr txBox="1"/>
          <p:nvPr/>
        </p:nvSpPr>
        <p:spPr>
          <a:xfrm>
            <a:off x="297816" y="5561012"/>
            <a:ext cx="1423035" cy="228268"/>
          </a:xfrm>
          <a:prstGeom prst="rect">
            <a:avLst/>
          </a:prstGeom>
        </p:spPr>
        <p:txBody>
          <a:bodyPr vert="horz" wrap="square" lIns="0" tIns="12700" rIns="0" bIns="0" rtlCol="0">
            <a:spAutoFit/>
          </a:bodyPr>
          <a:lstStyle/>
          <a:p>
            <a:pPr marL="12700">
              <a:spcBef>
                <a:spcPts val="100"/>
              </a:spcBef>
            </a:pPr>
            <a:r>
              <a:rPr sz="1400" kern="0" spc="-10" dirty="0">
                <a:solidFill>
                  <a:sysClr val="windowText" lastClr="000000"/>
                </a:solidFill>
                <a:latin typeface="Calibri"/>
                <a:cs typeface="Calibri"/>
              </a:rPr>
              <a:t>Association</a:t>
            </a:r>
            <a:r>
              <a:rPr sz="1400" kern="0" dirty="0">
                <a:solidFill>
                  <a:sysClr val="windowText" lastClr="000000"/>
                </a:solidFill>
                <a:latin typeface="Calibri"/>
                <a:cs typeface="Calibri"/>
              </a:rPr>
              <a:t> </a:t>
            </a:r>
            <a:r>
              <a:rPr sz="1400" kern="0" spc="-10" dirty="0">
                <a:solidFill>
                  <a:sysClr val="windowText" lastClr="000000"/>
                </a:solidFill>
                <a:latin typeface="Calibri"/>
                <a:cs typeface="Calibri"/>
              </a:rPr>
              <a:t>Advisor</a:t>
            </a:r>
            <a:endParaRPr sz="1400" kern="0">
              <a:solidFill>
                <a:sysClr val="windowText" lastClr="000000"/>
              </a:solidFill>
              <a:latin typeface="Calibri"/>
              <a:cs typeface="Calibri"/>
            </a:endParaRPr>
          </a:p>
        </p:txBody>
      </p:sp>
      <p:grpSp>
        <p:nvGrpSpPr>
          <p:cNvPr id="11" name="object 11"/>
          <p:cNvGrpSpPr/>
          <p:nvPr/>
        </p:nvGrpSpPr>
        <p:grpSpPr>
          <a:xfrm>
            <a:off x="0" y="2292351"/>
            <a:ext cx="9144000" cy="3713479"/>
            <a:chOff x="0" y="1435100"/>
            <a:chExt cx="9144000" cy="3713479"/>
          </a:xfrm>
        </p:grpSpPr>
        <p:pic>
          <p:nvPicPr>
            <p:cNvPr id="12" name="object 12"/>
            <p:cNvPicPr/>
            <p:nvPr/>
          </p:nvPicPr>
          <p:blipFill>
            <a:blip r:embed="rId7" cstate="print"/>
            <a:stretch>
              <a:fillRect/>
            </a:stretch>
          </p:blipFill>
          <p:spPr>
            <a:xfrm>
              <a:off x="0" y="4102100"/>
              <a:ext cx="9143999" cy="25400"/>
            </a:xfrm>
            <a:prstGeom prst="rect">
              <a:avLst/>
            </a:prstGeom>
          </p:spPr>
        </p:pic>
        <p:sp>
          <p:nvSpPr>
            <p:cNvPr id="13" name="object 13"/>
            <p:cNvSpPr/>
            <p:nvPr/>
          </p:nvSpPr>
          <p:spPr>
            <a:xfrm>
              <a:off x="0" y="5143500"/>
              <a:ext cx="9144000" cy="0"/>
            </a:xfrm>
            <a:custGeom>
              <a:avLst/>
              <a:gdLst/>
              <a:ahLst/>
              <a:cxnLst/>
              <a:rect l="l" t="t" r="r" b="b"/>
              <a:pathLst>
                <a:path w="9144000">
                  <a:moveTo>
                    <a:pt x="9144000" y="0"/>
                  </a:moveTo>
                  <a:lnTo>
                    <a:pt x="0" y="0"/>
                  </a:lnTo>
                </a:path>
              </a:pathLst>
            </a:custGeom>
            <a:ln w="9144">
              <a:solidFill>
                <a:srgbClr val="86D95F"/>
              </a:solidFill>
            </a:ln>
          </p:spPr>
          <p:txBody>
            <a:bodyPr wrap="square" lIns="0" tIns="0" rIns="0" bIns="0" rtlCol="0"/>
            <a:lstStyle/>
            <a:p>
              <a:endParaRPr kern="0">
                <a:solidFill>
                  <a:sysClr val="windowText" lastClr="000000"/>
                </a:solidFill>
              </a:endParaRPr>
            </a:p>
          </p:txBody>
        </p:sp>
        <p:pic>
          <p:nvPicPr>
            <p:cNvPr id="14" name="object 14"/>
            <p:cNvPicPr/>
            <p:nvPr/>
          </p:nvPicPr>
          <p:blipFill>
            <a:blip r:embed="rId8" cstate="print"/>
            <a:stretch>
              <a:fillRect/>
            </a:stretch>
          </p:blipFill>
          <p:spPr>
            <a:xfrm>
              <a:off x="1816100" y="1435100"/>
              <a:ext cx="1902460" cy="2689860"/>
            </a:xfrm>
            <a:prstGeom prst="rect">
              <a:avLst/>
            </a:prstGeom>
          </p:spPr>
        </p:pic>
      </p:grpSp>
      <p:sp>
        <p:nvSpPr>
          <p:cNvPr id="15" name="object 15"/>
          <p:cNvSpPr txBox="1"/>
          <p:nvPr/>
        </p:nvSpPr>
        <p:spPr>
          <a:xfrm>
            <a:off x="5698235" y="5135563"/>
            <a:ext cx="1497330" cy="452755"/>
          </a:xfrm>
          <a:prstGeom prst="rect">
            <a:avLst/>
          </a:prstGeom>
        </p:spPr>
        <p:txBody>
          <a:bodyPr vert="horz" wrap="square" lIns="0" tIns="12700" rIns="0" bIns="0" rtlCol="0">
            <a:spAutoFit/>
          </a:bodyPr>
          <a:lstStyle/>
          <a:p>
            <a:pPr algn="ctr">
              <a:spcBef>
                <a:spcPts val="100"/>
              </a:spcBef>
            </a:pPr>
            <a:r>
              <a:rPr sz="1400" b="1" kern="0" spc="-10" dirty="0">
                <a:solidFill>
                  <a:srgbClr val="2C5461"/>
                </a:solidFill>
                <a:latin typeface="Calibri"/>
                <a:cs typeface="Calibri"/>
              </a:rPr>
              <a:t>Jennifer</a:t>
            </a:r>
            <a:r>
              <a:rPr sz="1400" b="1" kern="0" spc="-30" dirty="0">
                <a:solidFill>
                  <a:srgbClr val="2C5461"/>
                </a:solidFill>
                <a:latin typeface="Calibri"/>
                <a:cs typeface="Calibri"/>
              </a:rPr>
              <a:t> </a:t>
            </a:r>
            <a:r>
              <a:rPr sz="1400" b="1" kern="0" spc="-10" dirty="0">
                <a:solidFill>
                  <a:srgbClr val="2C5461"/>
                </a:solidFill>
                <a:latin typeface="Calibri"/>
                <a:cs typeface="Calibri"/>
              </a:rPr>
              <a:t>Flounlacker</a:t>
            </a:r>
            <a:endParaRPr sz="1400" kern="0">
              <a:solidFill>
                <a:sysClr val="windowText" lastClr="000000"/>
              </a:solidFill>
              <a:latin typeface="Calibri"/>
              <a:cs typeface="Calibri"/>
            </a:endParaRPr>
          </a:p>
          <a:p>
            <a:pPr marL="3810" algn="ctr">
              <a:spcBef>
                <a:spcPts val="5"/>
              </a:spcBef>
            </a:pPr>
            <a:r>
              <a:rPr sz="1400" kern="0" dirty="0">
                <a:solidFill>
                  <a:sysClr val="windowText" lastClr="000000"/>
                </a:solidFill>
                <a:latin typeface="Calibri"/>
                <a:cs typeface="Calibri"/>
              </a:rPr>
              <a:t>Claims</a:t>
            </a:r>
            <a:r>
              <a:rPr sz="1400" kern="0" spc="-35" dirty="0">
                <a:solidFill>
                  <a:sysClr val="windowText" lastClr="000000"/>
                </a:solidFill>
                <a:latin typeface="Calibri"/>
                <a:cs typeface="Calibri"/>
              </a:rPr>
              <a:t> </a:t>
            </a:r>
            <a:r>
              <a:rPr sz="1400" kern="0" spc="-10" dirty="0">
                <a:solidFill>
                  <a:sysClr val="windowText" lastClr="000000"/>
                </a:solidFill>
                <a:latin typeface="Calibri"/>
                <a:cs typeface="Calibri"/>
              </a:rPr>
              <a:t>Specialist</a:t>
            </a:r>
            <a:endParaRPr sz="1400" kern="0">
              <a:solidFill>
                <a:sysClr val="windowText" lastClr="000000"/>
              </a:solidFill>
              <a:latin typeface="Calibri"/>
              <a:cs typeface="Calibri"/>
            </a:endParaRPr>
          </a:p>
        </p:txBody>
      </p:sp>
      <p:sp>
        <p:nvSpPr>
          <p:cNvPr id="16" name="object 16"/>
          <p:cNvSpPr txBox="1"/>
          <p:nvPr/>
        </p:nvSpPr>
        <p:spPr>
          <a:xfrm>
            <a:off x="7482206" y="5136515"/>
            <a:ext cx="1594485" cy="452120"/>
          </a:xfrm>
          <a:prstGeom prst="rect">
            <a:avLst/>
          </a:prstGeom>
        </p:spPr>
        <p:txBody>
          <a:bodyPr vert="horz" wrap="square" lIns="0" tIns="12700" rIns="0" bIns="0" rtlCol="0">
            <a:spAutoFit/>
          </a:bodyPr>
          <a:lstStyle/>
          <a:p>
            <a:pPr marL="408940">
              <a:spcBef>
                <a:spcPts val="100"/>
              </a:spcBef>
            </a:pPr>
            <a:r>
              <a:rPr sz="1400" b="1" kern="0" dirty="0">
                <a:solidFill>
                  <a:srgbClr val="2C5461"/>
                </a:solidFill>
                <a:latin typeface="Calibri"/>
                <a:cs typeface="Calibri"/>
              </a:rPr>
              <a:t>Jamie</a:t>
            </a:r>
            <a:r>
              <a:rPr sz="1400" b="1" kern="0" spc="-10" dirty="0">
                <a:solidFill>
                  <a:srgbClr val="2C5461"/>
                </a:solidFill>
                <a:latin typeface="Calibri"/>
                <a:cs typeface="Calibri"/>
              </a:rPr>
              <a:t> Smith</a:t>
            </a:r>
            <a:endParaRPr sz="1400" kern="0">
              <a:solidFill>
                <a:sysClr val="windowText" lastClr="000000"/>
              </a:solidFill>
              <a:latin typeface="Calibri"/>
              <a:cs typeface="Calibri"/>
            </a:endParaRPr>
          </a:p>
          <a:p>
            <a:pPr marL="12700"/>
            <a:r>
              <a:rPr sz="1400" kern="0" dirty="0">
                <a:solidFill>
                  <a:sysClr val="windowText" lastClr="000000"/>
                </a:solidFill>
                <a:latin typeface="Calibri"/>
                <a:cs typeface="Calibri"/>
              </a:rPr>
              <a:t>Client</a:t>
            </a:r>
            <a:r>
              <a:rPr sz="1400" kern="0" spc="-5" dirty="0">
                <a:solidFill>
                  <a:sysClr val="windowText" lastClr="000000"/>
                </a:solidFill>
                <a:latin typeface="Calibri"/>
                <a:cs typeface="Calibri"/>
              </a:rPr>
              <a:t> </a:t>
            </a:r>
            <a:r>
              <a:rPr sz="1400" kern="0" spc="-10" dirty="0">
                <a:solidFill>
                  <a:sysClr val="windowText" lastClr="000000"/>
                </a:solidFill>
                <a:latin typeface="Calibri"/>
                <a:cs typeface="Calibri"/>
              </a:rPr>
              <a:t>Relations</a:t>
            </a:r>
            <a:r>
              <a:rPr sz="1400" kern="0" spc="-40" dirty="0">
                <a:solidFill>
                  <a:sysClr val="windowText" lastClr="000000"/>
                </a:solidFill>
                <a:latin typeface="Calibri"/>
                <a:cs typeface="Calibri"/>
              </a:rPr>
              <a:t> </a:t>
            </a:r>
            <a:r>
              <a:rPr sz="1400" kern="0" spc="-20" dirty="0">
                <a:solidFill>
                  <a:sysClr val="windowText" lastClr="000000"/>
                </a:solidFill>
                <a:latin typeface="Calibri"/>
                <a:cs typeface="Calibri"/>
              </a:rPr>
              <a:t>Agent</a:t>
            </a:r>
            <a:endParaRPr sz="1400" kern="0">
              <a:solidFill>
                <a:sysClr val="windowText" lastClr="000000"/>
              </a:solidFill>
              <a:latin typeface="Calibri"/>
              <a:cs typeface="Calibri"/>
            </a:endParaRPr>
          </a:p>
        </p:txBody>
      </p:sp>
      <p:sp>
        <p:nvSpPr>
          <p:cNvPr id="17" name="object 17"/>
          <p:cNvSpPr txBox="1"/>
          <p:nvPr/>
        </p:nvSpPr>
        <p:spPr>
          <a:xfrm>
            <a:off x="3899153" y="5137784"/>
            <a:ext cx="1483360" cy="452120"/>
          </a:xfrm>
          <a:prstGeom prst="rect">
            <a:avLst/>
          </a:prstGeom>
        </p:spPr>
        <p:txBody>
          <a:bodyPr vert="horz" wrap="square" lIns="0" tIns="12700" rIns="0" bIns="0" rtlCol="0">
            <a:spAutoFit/>
          </a:bodyPr>
          <a:lstStyle/>
          <a:p>
            <a:pPr marL="12700">
              <a:spcBef>
                <a:spcPts val="100"/>
              </a:spcBef>
            </a:pPr>
            <a:r>
              <a:rPr sz="1400" b="1" kern="0" dirty="0">
                <a:solidFill>
                  <a:srgbClr val="2C5461"/>
                </a:solidFill>
                <a:latin typeface="Calibri"/>
                <a:cs typeface="Calibri"/>
              </a:rPr>
              <a:t>Mary</a:t>
            </a:r>
            <a:r>
              <a:rPr sz="1400" b="1" kern="0" spc="-5" dirty="0">
                <a:solidFill>
                  <a:srgbClr val="2C5461"/>
                </a:solidFill>
                <a:latin typeface="Calibri"/>
                <a:cs typeface="Calibri"/>
              </a:rPr>
              <a:t> </a:t>
            </a:r>
            <a:r>
              <a:rPr sz="1400" b="1" kern="0" dirty="0">
                <a:solidFill>
                  <a:srgbClr val="2C5461"/>
                </a:solidFill>
                <a:latin typeface="Calibri"/>
                <a:cs typeface="Calibri"/>
              </a:rPr>
              <a:t>Jane</a:t>
            </a:r>
            <a:r>
              <a:rPr sz="1400" b="1" kern="0" spc="-45" dirty="0">
                <a:solidFill>
                  <a:srgbClr val="2C5461"/>
                </a:solidFill>
                <a:latin typeface="Calibri"/>
                <a:cs typeface="Calibri"/>
              </a:rPr>
              <a:t> </a:t>
            </a:r>
            <a:r>
              <a:rPr sz="1400" b="1" kern="0" spc="-10" dirty="0">
                <a:solidFill>
                  <a:srgbClr val="2C5461"/>
                </a:solidFill>
                <a:latin typeface="Calibri"/>
                <a:cs typeface="Calibri"/>
              </a:rPr>
              <a:t>Wharton</a:t>
            </a:r>
            <a:endParaRPr sz="1400" kern="0">
              <a:solidFill>
                <a:sysClr val="windowText" lastClr="000000"/>
              </a:solidFill>
              <a:latin typeface="Calibri"/>
              <a:cs typeface="Calibri"/>
            </a:endParaRPr>
          </a:p>
          <a:p>
            <a:pPr marL="58419"/>
            <a:r>
              <a:rPr sz="1400" kern="0" spc="-100" dirty="0">
                <a:solidFill>
                  <a:sysClr val="windowText" lastClr="000000"/>
                </a:solidFill>
                <a:latin typeface="Calibri"/>
                <a:cs typeface="Calibri"/>
              </a:rPr>
              <a:t>Sr.</a:t>
            </a:r>
            <a:r>
              <a:rPr sz="1400" kern="0" spc="-90" dirty="0">
                <a:solidFill>
                  <a:sysClr val="windowText" lastClr="000000"/>
                </a:solidFill>
                <a:latin typeface="Calibri"/>
                <a:cs typeface="Calibri"/>
              </a:rPr>
              <a:t> </a:t>
            </a:r>
            <a:r>
              <a:rPr sz="1400" kern="0" dirty="0">
                <a:solidFill>
                  <a:sysClr val="windowText" lastClr="000000"/>
                </a:solidFill>
                <a:latin typeface="Calibri"/>
                <a:cs typeface="Calibri"/>
              </a:rPr>
              <a:t>Claims</a:t>
            </a:r>
            <a:r>
              <a:rPr sz="1400" kern="0" spc="-10" dirty="0">
                <a:solidFill>
                  <a:sysClr val="windowText" lastClr="000000"/>
                </a:solidFill>
                <a:latin typeface="Calibri"/>
                <a:cs typeface="Calibri"/>
              </a:rPr>
              <a:t> Specialist</a:t>
            </a:r>
            <a:endParaRPr sz="1400" kern="0">
              <a:solidFill>
                <a:sysClr val="windowText" lastClr="000000"/>
              </a:solidFill>
              <a:latin typeface="Calibri"/>
              <a:cs typeface="Calibri"/>
            </a:endParaRPr>
          </a:p>
        </p:txBody>
      </p:sp>
      <p:sp>
        <p:nvSpPr>
          <p:cNvPr id="18" name="object 18"/>
          <p:cNvSpPr txBox="1"/>
          <p:nvPr/>
        </p:nvSpPr>
        <p:spPr>
          <a:xfrm>
            <a:off x="2254250" y="5137784"/>
            <a:ext cx="1120140" cy="228268"/>
          </a:xfrm>
          <a:prstGeom prst="rect">
            <a:avLst/>
          </a:prstGeom>
        </p:spPr>
        <p:txBody>
          <a:bodyPr vert="horz" wrap="square" lIns="0" tIns="12700" rIns="0" bIns="0" rtlCol="0">
            <a:spAutoFit/>
          </a:bodyPr>
          <a:lstStyle/>
          <a:p>
            <a:pPr marL="12700">
              <a:spcBef>
                <a:spcPts val="100"/>
              </a:spcBef>
            </a:pPr>
            <a:r>
              <a:rPr sz="1400" b="1" kern="0" dirty="0">
                <a:solidFill>
                  <a:srgbClr val="2C5461"/>
                </a:solidFill>
                <a:latin typeface="Calibri"/>
                <a:cs typeface="Calibri"/>
              </a:rPr>
              <a:t>Amy</a:t>
            </a:r>
            <a:r>
              <a:rPr sz="1400" b="1" kern="0" spc="-30" dirty="0">
                <a:solidFill>
                  <a:srgbClr val="2C5461"/>
                </a:solidFill>
                <a:latin typeface="Calibri"/>
                <a:cs typeface="Calibri"/>
              </a:rPr>
              <a:t> </a:t>
            </a:r>
            <a:r>
              <a:rPr sz="1400" b="1" kern="0" spc="-10" dirty="0">
                <a:solidFill>
                  <a:srgbClr val="2C5461"/>
                </a:solidFill>
                <a:latin typeface="Calibri"/>
                <a:cs typeface="Calibri"/>
              </a:rPr>
              <a:t>Bennetta,</a:t>
            </a:r>
            <a:endParaRPr sz="1400" kern="0">
              <a:solidFill>
                <a:sysClr val="windowText" lastClr="000000"/>
              </a:solidFill>
              <a:latin typeface="Calibri"/>
              <a:cs typeface="Calibri"/>
            </a:endParaRPr>
          </a:p>
        </p:txBody>
      </p:sp>
      <p:sp>
        <p:nvSpPr>
          <p:cNvPr id="19" name="object 19"/>
          <p:cNvSpPr txBox="1"/>
          <p:nvPr/>
        </p:nvSpPr>
        <p:spPr>
          <a:xfrm>
            <a:off x="2023111" y="5389246"/>
            <a:ext cx="1586865" cy="414655"/>
          </a:xfrm>
          <a:prstGeom prst="rect">
            <a:avLst/>
          </a:prstGeom>
        </p:spPr>
        <p:txBody>
          <a:bodyPr vert="horz" wrap="square" lIns="0" tIns="12700" rIns="0" bIns="0" rtlCol="0">
            <a:spAutoFit/>
          </a:bodyPr>
          <a:lstStyle/>
          <a:p>
            <a:pPr marR="37465" algn="ctr">
              <a:spcBef>
                <a:spcPts val="100"/>
              </a:spcBef>
            </a:pPr>
            <a:r>
              <a:rPr sz="1100" b="1" kern="0" dirty="0">
                <a:solidFill>
                  <a:srgbClr val="2C5461"/>
                </a:solidFill>
                <a:latin typeface="Calibri"/>
                <a:cs typeface="Calibri"/>
              </a:rPr>
              <a:t>CIC,</a:t>
            </a:r>
            <a:r>
              <a:rPr sz="1100" b="1" kern="0" spc="-10" dirty="0">
                <a:solidFill>
                  <a:srgbClr val="2C5461"/>
                </a:solidFill>
                <a:latin typeface="Calibri"/>
                <a:cs typeface="Calibri"/>
              </a:rPr>
              <a:t> </a:t>
            </a:r>
            <a:r>
              <a:rPr sz="1100" b="1" kern="0" spc="-20" dirty="0">
                <a:solidFill>
                  <a:srgbClr val="2C5461"/>
                </a:solidFill>
                <a:latin typeface="Calibri"/>
                <a:cs typeface="Calibri"/>
              </a:rPr>
              <a:t>CISR</a:t>
            </a:r>
            <a:endParaRPr sz="1100" kern="0">
              <a:solidFill>
                <a:sysClr val="windowText" lastClr="000000"/>
              </a:solidFill>
              <a:latin typeface="Calibri"/>
              <a:cs typeface="Calibri"/>
            </a:endParaRPr>
          </a:p>
          <a:p>
            <a:pPr algn="ctr">
              <a:spcBef>
                <a:spcPts val="60"/>
              </a:spcBef>
            </a:pPr>
            <a:r>
              <a:rPr sz="1400" kern="0" spc="-10" dirty="0">
                <a:solidFill>
                  <a:sysClr val="windowText" lastClr="000000"/>
                </a:solidFill>
                <a:latin typeface="Calibri"/>
                <a:cs typeface="Calibri"/>
              </a:rPr>
              <a:t>Client</a:t>
            </a:r>
            <a:r>
              <a:rPr sz="1400" kern="0" spc="-50" dirty="0">
                <a:solidFill>
                  <a:sysClr val="windowText" lastClr="000000"/>
                </a:solidFill>
                <a:latin typeface="Calibri"/>
                <a:cs typeface="Calibri"/>
              </a:rPr>
              <a:t> </a:t>
            </a:r>
            <a:r>
              <a:rPr sz="1400" kern="0" spc="-10" dirty="0">
                <a:solidFill>
                  <a:sysClr val="windowText" lastClr="000000"/>
                </a:solidFill>
                <a:latin typeface="Calibri"/>
                <a:cs typeface="Calibri"/>
              </a:rPr>
              <a:t>Relations</a:t>
            </a:r>
            <a:r>
              <a:rPr sz="1400" kern="0" spc="-5" dirty="0">
                <a:solidFill>
                  <a:sysClr val="windowText" lastClr="000000"/>
                </a:solidFill>
                <a:latin typeface="Calibri"/>
                <a:cs typeface="Calibri"/>
              </a:rPr>
              <a:t> </a:t>
            </a:r>
            <a:r>
              <a:rPr sz="1400" kern="0" spc="-20" dirty="0">
                <a:solidFill>
                  <a:sysClr val="windowText" lastClr="000000"/>
                </a:solidFill>
                <a:latin typeface="Calibri"/>
                <a:cs typeface="Calibri"/>
              </a:rPr>
              <a:t>Agent</a:t>
            </a:r>
            <a:endParaRPr sz="1400" kern="0">
              <a:solidFill>
                <a:sysClr val="windowText" lastClr="000000"/>
              </a:solidFill>
              <a:latin typeface="Calibri"/>
              <a:cs typeface="Calibri"/>
            </a:endParaRPr>
          </a:p>
        </p:txBody>
      </p:sp>
      <p:sp>
        <p:nvSpPr>
          <p:cNvPr id="20" name="object 20"/>
          <p:cNvSpPr txBox="1">
            <a:spLocks noGrp="1"/>
          </p:cNvSpPr>
          <p:nvPr>
            <p:ph type="title"/>
          </p:nvPr>
        </p:nvSpPr>
        <p:spPr>
          <a:xfrm>
            <a:off x="1511554" y="1098550"/>
            <a:ext cx="5597525" cy="452120"/>
          </a:xfrm>
          <a:prstGeom prst="rect">
            <a:avLst/>
          </a:prstGeom>
        </p:spPr>
        <p:txBody>
          <a:bodyPr vert="horz" wrap="square" lIns="0" tIns="12700" rIns="0" bIns="0" rtlCol="0">
            <a:spAutoFit/>
          </a:bodyPr>
          <a:lstStyle/>
          <a:p>
            <a:pPr marL="12700">
              <a:spcBef>
                <a:spcPts val="100"/>
              </a:spcBef>
            </a:pPr>
            <a:r>
              <a:rPr sz="2800" b="1" dirty="0"/>
              <a:t>Community</a:t>
            </a:r>
            <a:r>
              <a:rPr sz="2800" b="1" spc="-114" dirty="0"/>
              <a:t> </a:t>
            </a:r>
            <a:r>
              <a:rPr sz="2800" b="1" dirty="0"/>
              <a:t>Association</a:t>
            </a:r>
            <a:r>
              <a:rPr sz="2800" b="1" spc="-155" dirty="0"/>
              <a:t> </a:t>
            </a:r>
            <a:r>
              <a:rPr sz="2800" b="1" dirty="0"/>
              <a:t>Practice</a:t>
            </a:r>
            <a:r>
              <a:rPr sz="2800" b="1" spc="-55" dirty="0"/>
              <a:t> </a:t>
            </a:r>
            <a:r>
              <a:rPr sz="2800" b="1" spc="-75" dirty="0"/>
              <a:t>Team</a:t>
            </a:r>
            <a:endParaRPr sz="2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2884" y="1350074"/>
            <a:ext cx="4829810" cy="391795"/>
          </a:xfrm>
          <a:prstGeom prst="rect">
            <a:avLst/>
          </a:prstGeom>
        </p:spPr>
        <p:txBody>
          <a:bodyPr vert="horz" wrap="square" lIns="0" tIns="12700" rIns="0" bIns="0" rtlCol="0">
            <a:spAutoFit/>
          </a:bodyPr>
          <a:lstStyle/>
          <a:p>
            <a:pPr marL="12700">
              <a:spcBef>
                <a:spcPts val="100"/>
              </a:spcBef>
            </a:pPr>
            <a:r>
              <a:rPr sz="2400" b="1" dirty="0"/>
              <a:t>Community</a:t>
            </a:r>
            <a:r>
              <a:rPr sz="2400" b="1" spc="-80" dirty="0"/>
              <a:t> </a:t>
            </a:r>
            <a:r>
              <a:rPr sz="2400" b="1" dirty="0"/>
              <a:t>Association</a:t>
            </a:r>
            <a:r>
              <a:rPr sz="2400" b="1" spc="-60" dirty="0"/>
              <a:t> </a:t>
            </a:r>
            <a:r>
              <a:rPr sz="2400" b="1" dirty="0"/>
              <a:t>Practice</a:t>
            </a:r>
            <a:r>
              <a:rPr sz="2400" b="1" spc="-65" dirty="0"/>
              <a:t> </a:t>
            </a:r>
            <a:r>
              <a:rPr sz="2400" b="1" spc="-25" dirty="0"/>
              <a:t>Team</a:t>
            </a:r>
            <a:endParaRPr sz="2400"/>
          </a:p>
        </p:txBody>
      </p:sp>
      <p:sp>
        <p:nvSpPr>
          <p:cNvPr id="3" name="object 3"/>
          <p:cNvSpPr txBox="1"/>
          <p:nvPr/>
        </p:nvSpPr>
        <p:spPr>
          <a:xfrm>
            <a:off x="379412" y="2303159"/>
            <a:ext cx="8122920" cy="1344295"/>
          </a:xfrm>
          <a:prstGeom prst="rect">
            <a:avLst/>
          </a:prstGeom>
        </p:spPr>
        <p:txBody>
          <a:bodyPr vert="horz" wrap="square" lIns="0" tIns="67945" rIns="0" bIns="0" rtlCol="0">
            <a:spAutoFit/>
          </a:bodyPr>
          <a:lstStyle/>
          <a:p>
            <a:pPr marL="12700">
              <a:spcBef>
                <a:spcPts val="535"/>
              </a:spcBef>
            </a:pPr>
            <a:r>
              <a:rPr b="1" kern="0" dirty="0">
                <a:solidFill>
                  <a:srgbClr val="224B5A"/>
                </a:solidFill>
                <a:latin typeface="Calibri"/>
                <a:cs typeface="Calibri"/>
              </a:rPr>
              <a:t>Servicing</a:t>
            </a:r>
            <a:r>
              <a:rPr b="1" kern="0" spc="-65" dirty="0">
                <a:solidFill>
                  <a:srgbClr val="224B5A"/>
                </a:solidFill>
                <a:latin typeface="Calibri"/>
                <a:cs typeface="Calibri"/>
              </a:rPr>
              <a:t> </a:t>
            </a:r>
            <a:r>
              <a:rPr b="1" kern="0" dirty="0">
                <a:solidFill>
                  <a:srgbClr val="224B5A"/>
                </a:solidFill>
                <a:latin typeface="Calibri"/>
                <a:cs typeface="Calibri"/>
              </a:rPr>
              <a:t>over</a:t>
            </a:r>
            <a:r>
              <a:rPr b="1" kern="0" spc="-25" dirty="0">
                <a:solidFill>
                  <a:srgbClr val="224B5A"/>
                </a:solidFill>
                <a:latin typeface="Calibri"/>
                <a:cs typeface="Calibri"/>
              </a:rPr>
              <a:t> </a:t>
            </a:r>
            <a:r>
              <a:rPr b="1" kern="0" dirty="0">
                <a:solidFill>
                  <a:srgbClr val="224B5A"/>
                </a:solidFill>
                <a:latin typeface="Calibri"/>
                <a:cs typeface="Calibri"/>
              </a:rPr>
              <a:t>500</a:t>
            </a:r>
            <a:r>
              <a:rPr b="1" kern="0" spc="-20" dirty="0">
                <a:solidFill>
                  <a:srgbClr val="224B5A"/>
                </a:solidFill>
                <a:latin typeface="Calibri"/>
                <a:cs typeface="Calibri"/>
              </a:rPr>
              <a:t> </a:t>
            </a:r>
            <a:r>
              <a:rPr b="1" kern="0" dirty="0">
                <a:solidFill>
                  <a:srgbClr val="224B5A"/>
                </a:solidFill>
                <a:latin typeface="Calibri"/>
                <a:cs typeface="Calibri"/>
              </a:rPr>
              <a:t>Community</a:t>
            </a:r>
            <a:r>
              <a:rPr b="1" kern="0" spc="-20" dirty="0">
                <a:solidFill>
                  <a:srgbClr val="224B5A"/>
                </a:solidFill>
                <a:latin typeface="Calibri"/>
                <a:cs typeface="Calibri"/>
              </a:rPr>
              <a:t> </a:t>
            </a:r>
            <a:r>
              <a:rPr b="1" kern="0" spc="-10" dirty="0">
                <a:solidFill>
                  <a:srgbClr val="224B5A"/>
                </a:solidFill>
                <a:latin typeface="Calibri"/>
                <a:cs typeface="Calibri"/>
              </a:rPr>
              <a:t>Associations</a:t>
            </a:r>
            <a:endParaRPr kern="0">
              <a:solidFill>
                <a:sysClr val="windowText" lastClr="000000"/>
              </a:solidFill>
              <a:latin typeface="Calibri"/>
              <a:cs typeface="Calibri"/>
            </a:endParaRPr>
          </a:p>
          <a:p>
            <a:pPr marL="337820" indent="-168275">
              <a:spcBef>
                <a:spcPts val="440"/>
              </a:spcBef>
              <a:buClr>
                <a:srgbClr val="8ADB64"/>
              </a:buClr>
              <a:buFontTx/>
              <a:buChar char="•"/>
              <a:tabLst>
                <a:tab pos="337820" algn="l"/>
              </a:tabLst>
            </a:pPr>
            <a:r>
              <a:rPr kern="0" dirty="0">
                <a:solidFill>
                  <a:srgbClr val="224B5A"/>
                </a:solidFill>
                <a:latin typeface="Calibri"/>
                <a:cs typeface="Calibri"/>
              </a:rPr>
              <a:t>Condominiums</a:t>
            </a:r>
            <a:r>
              <a:rPr kern="0" spc="-25" dirty="0">
                <a:solidFill>
                  <a:srgbClr val="224B5A"/>
                </a:solidFill>
                <a:latin typeface="Calibri"/>
                <a:cs typeface="Calibri"/>
              </a:rPr>
              <a:t> </a:t>
            </a:r>
            <a:r>
              <a:rPr kern="0" dirty="0">
                <a:solidFill>
                  <a:srgbClr val="224B5A"/>
                </a:solidFill>
                <a:latin typeface="Calibri"/>
                <a:cs typeface="Calibri"/>
              </a:rPr>
              <a:t>to</a:t>
            </a:r>
            <a:r>
              <a:rPr kern="0" spc="-25" dirty="0">
                <a:solidFill>
                  <a:srgbClr val="224B5A"/>
                </a:solidFill>
                <a:latin typeface="Calibri"/>
                <a:cs typeface="Calibri"/>
              </a:rPr>
              <a:t> </a:t>
            </a:r>
            <a:r>
              <a:rPr kern="0" dirty="0">
                <a:solidFill>
                  <a:srgbClr val="224B5A"/>
                </a:solidFill>
                <a:latin typeface="Calibri"/>
                <a:cs typeface="Calibri"/>
              </a:rPr>
              <a:t>homeowners’</a:t>
            </a:r>
            <a:r>
              <a:rPr kern="0" spc="-10" dirty="0">
                <a:solidFill>
                  <a:srgbClr val="224B5A"/>
                </a:solidFill>
                <a:latin typeface="Calibri"/>
                <a:cs typeface="Calibri"/>
              </a:rPr>
              <a:t> </a:t>
            </a:r>
            <a:r>
              <a:rPr kern="0" dirty="0">
                <a:solidFill>
                  <a:srgbClr val="224B5A"/>
                </a:solidFill>
                <a:latin typeface="Calibri"/>
                <a:cs typeface="Calibri"/>
              </a:rPr>
              <a:t>associations</a:t>
            </a:r>
            <a:r>
              <a:rPr kern="0" spc="-15" dirty="0">
                <a:solidFill>
                  <a:srgbClr val="224B5A"/>
                </a:solidFill>
                <a:latin typeface="Calibri"/>
                <a:cs typeface="Calibri"/>
              </a:rPr>
              <a:t> </a:t>
            </a:r>
            <a:r>
              <a:rPr kern="0" dirty="0">
                <a:solidFill>
                  <a:srgbClr val="224B5A"/>
                </a:solidFill>
                <a:latin typeface="Calibri"/>
                <a:cs typeface="Calibri"/>
              </a:rPr>
              <a:t>in</a:t>
            </a:r>
            <a:r>
              <a:rPr kern="0" spc="-40" dirty="0">
                <a:solidFill>
                  <a:srgbClr val="224B5A"/>
                </a:solidFill>
                <a:latin typeface="Calibri"/>
                <a:cs typeface="Calibri"/>
              </a:rPr>
              <a:t> </a:t>
            </a:r>
            <a:r>
              <a:rPr kern="0" dirty="0">
                <a:solidFill>
                  <a:srgbClr val="224B5A"/>
                </a:solidFill>
                <a:latin typeface="Calibri"/>
                <a:cs typeface="Calibri"/>
              </a:rPr>
              <a:t>sizes</a:t>
            </a:r>
            <a:r>
              <a:rPr kern="0" spc="-50" dirty="0">
                <a:solidFill>
                  <a:srgbClr val="224B5A"/>
                </a:solidFill>
                <a:latin typeface="Calibri"/>
                <a:cs typeface="Calibri"/>
              </a:rPr>
              <a:t> </a:t>
            </a:r>
            <a:r>
              <a:rPr kern="0" dirty="0">
                <a:solidFill>
                  <a:srgbClr val="224B5A"/>
                </a:solidFill>
                <a:latin typeface="Calibri"/>
                <a:cs typeface="Calibri"/>
              </a:rPr>
              <a:t>from</a:t>
            </a:r>
            <a:r>
              <a:rPr kern="0" spc="-30" dirty="0">
                <a:solidFill>
                  <a:srgbClr val="224B5A"/>
                </a:solidFill>
                <a:latin typeface="Calibri"/>
                <a:cs typeface="Calibri"/>
              </a:rPr>
              <a:t> </a:t>
            </a:r>
            <a:r>
              <a:rPr kern="0" dirty="0">
                <a:solidFill>
                  <a:srgbClr val="224B5A"/>
                </a:solidFill>
                <a:latin typeface="Calibri"/>
                <a:cs typeface="Calibri"/>
              </a:rPr>
              <a:t>3</a:t>
            </a:r>
            <a:r>
              <a:rPr kern="0" spc="-40" dirty="0">
                <a:solidFill>
                  <a:srgbClr val="224B5A"/>
                </a:solidFill>
                <a:latin typeface="Calibri"/>
                <a:cs typeface="Calibri"/>
              </a:rPr>
              <a:t> </a:t>
            </a:r>
            <a:r>
              <a:rPr kern="0" dirty="0">
                <a:solidFill>
                  <a:srgbClr val="224B5A"/>
                </a:solidFill>
                <a:latin typeface="Calibri"/>
                <a:cs typeface="Calibri"/>
              </a:rPr>
              <a:t>to</a:t>
            </a:r>
            <a:r>
              <a:rPr kern="0" spc="-25" dirty="0">
                <a:solidFill>
                  <a:srgbClr val="224B5A"/>
                </a:solidFill>
                <a:latin typeface="Calibri"/>
                <a:cs typeface="Calibri"/>
              </a:rPr>
              <a:t> </a:t>
            </a:r>
            <a:r>
              <a:rPr kern="0" dirty="0">
                <a:solidFill>
                  <a:srgbClr val="224B5A"/>
                </a:solidFill>
                <a:latin typeface="Calibri"/>
                <a:cs typeface="Calibri"/>
              </a:rPr>
              <a:t>10,000</a:t>
            </a:r>
            <a:r>
              <a:rPr kern="0" spc="-60" dirty="0">
                <a:solidFill>
                  <a:srgbClr val="224B5A"/>
                </a:solidFill>
                <a:latin typeface="Calibri"/>
                <a:cs typeface="Calibri"/>
              </a:rPr>
              <a:t> </a:t>
            </a:r>
            <a:r>
              <a:rPr kern="0" spc="-10" dirty="0">
                <a:solidFill>
                  <a:srgbClr val="224B5A"/>
                </a:solidFill>
                <a:latin typeface="Calibri"/>
                <a:cs typeface="Calibri"/>
              </a:rPr>
              <a:t>homes</a:t>
            </a:r>
            <a:endParaRPr kern="0">
              <a:solidFill>
                <a:sysClr val="windowText" lastClr="000000"/>
              </a:solidFill>
              <a:latin typeface="Calibri"/>
              <a:cs typeface="Calibri"/>
            </a:endParaRPr>
          </a:p>
          <a:p>
            <a:pPr marL="337820" indent="-168275">
              <a:spcBef>
                <a:spcPts val="425"/>
              </a:spcBef>
              <a:buClr>
                <a:srgbClr val="8ADB64"/>
              </a:buClr>
              <a:buFontTx/>
              <a:buChar char="•"/>
              <a:tabLst>
                <a:tab pos="337820" algn="l"/>
              </a:tabLst>
            </a:pPr>
            <a:r>
              <a:rPr kern="0" dirty="0">
                <a:solidFill>
                  <a:srgbClr val="224B5A"/>
                </a:solidFill>
                <a:latin typeface="Calibri"/>
                <a:cs typeface="Calibri"/>
              </a:rPr>
              <a:t>Physical</a:t>
            </a:r>
            <a:r>
              <a:rPr kern="0" spc="-55" dirty="0">
                <a:solidFill>
                  <a:srgbClr val="224B5A"/>
                </a:solidFill>
                <a:latin typeface="Calibri"/>
                <a:cs typeface="Calibri"/>
              </a:rPr>
              <a:t> </a:t>
            </a:r>
            <a:r>
              <a:rPr kern="0" dirty="0">
                <a:solidFill>
                  <a:srgbClr val="224B5A"/>
                </a:solidFill>
                <a:latin typeface="Calibri"/>
                <a:cs typeface="Calibri"/>
              </a:rPr>
              <a:t>assets</a:t>
            </a:r>
            <a:r>
              <a:rPr kern="0" spc="-55" dirty="0">
                <a:solidFill>
                  <a:srgbClr val="224B5A"/>
                </a:solidFill>
                <a:latin typeface="Calibri"/>
                <a:cs typeface="Calibri"/>
              </a:rPr>
              <a:t> </a:t>
            </a:r>
            <a:r>
              <a:rPr kern="0" dirty="0">
                <a:solidFill>
                  <a:srgbClr val="224B5A"/>
                </a:solidFill>
                <a:latin typeface="Calibri"/>
                <a:cs typeface="Calibri"/>
              </a:rPr>
              <a:t>ranging</a:t>
            </a:r>
            <a:r>
              <a:rPr kern="0" spc="-10" dirty="0">
                <a:solidFill>
                  <a:srgbClr val="224B5A"/>
                </a:solidFill>
                <a:latin typeface="Calibri"/>
                <a:cs typeface="Calibri"/>
              </a:rPr>
              <a:t> </a:t>
            </a:r>
            <a:r>
              <a:rPr kern="0" dirty="0">
                <a:solidFill>
                  <a:srgbClr val="224B5A"/>
                </a:solidFill>
                <a:latin typeface="Calibri"/>
                <a:cs typeface="Calibri"/>
              </a:rPr>
              <a:t>in</a:t>
            </a:r>
            <a:r>
              <a:rPr kern="0" spc="-35" dirty="0">
                <a:solidFill>
                  <a:srgbClr val="224B5A"/>
                </a:solidFill>
                <a:latin typeface="Calibri"/>
                <a:cs typeface="Calibri"/>
              </a:rPr>
              <a:t> </a:t>
            </a:r>
            <a:r>
              <a:rPr kern="0" dirty="0">
                <a:solidFill>
                  <a:srgbClr val="224B5A"/>
                </a:solidFill>
                <a:latin typeface="Calibri"/>
                <a:cs typeface="Calibri"/>
              </a:rPr>
              <a:t>insurable</a:t>
            </a:r>
            <a:r>
              <a:rPr kern="0" spc="-25" dirty="0">
                <a:solidFill>
                  <a:srgbClr val="224B5A"/>
                </a:solidFill>
                <a:latin typeface="Calibri"/>
                <a:cs typeface="Calibri"/>
              </a:rPr>
              <a:t> </a:t>
            </a:r>
            <a:r>
              <a:rPr kern="0" dirty="0">
                <a:solidFill>
                  <a:srgbClr val="224B5A"/>
                </a:solidFill>
                <a:latin typeface="Calibri"/>
                <a:cs typeface="Calibri"/>
              </a:rPr>
              <a:t>value</a:t>
            </a:r>
            <a:r>
              <a:rPr kern="0" spc="-30" dirty="0">
                <a:solidFill>
                  <a:srgbClr val="224B5A"/>
                </a:solidFill>
                <a:latin typeface="Calibri"/>
                <a:cs typeface="Calibri"/>
              </a:rPr>
              <a:t> </a:t>
            </a:r>
            <a:r>
              <a:rPr kern="0" dirty="0">
                <a:solidFill>
                  <a:srgbClr val="224B5A"/>
                </a:solidFill>
                <a:latin typeface="Calibri"/>
                <a:cs typeface="Calibri"/>
              </a:rPr>
              <a:t>from</a:t>
            </a:r>
            <a:r>
              <a:rPr kern="0" spc="-30" dirty="0">
                <a:solidFill>
                  <a:srgbClr val="224B5A"/>
                </a:solidFill>
                <a:latin typeface="Calibri"/>
                <a:cs typeface="Calibri"/>
              </a:rPr>
              <a:t> </a:t>
            </a:r>
            <a:r>
              <a:rPr kern="0" dirty="0">
                <a:solidFill>
                  <a:srgbClr val="224B5A"/>
                </a:solidFill>
                <a:latin typeface="Calibri"/>
                <a:cs typeface="Calibri"/>
              </a:rPr>
              <a:t>$250,000</a:t>
            </a:r>
            <a:r>
              <a:rPr kern="0" spc="-80" dirty="0">
                <a:solidFill>
                  <a:srgbClr val="224B5A"/>
                </a:solidFill>
                <a:latin typeface="Calibri"/>
                <a:cs typeface="Calibri"/>
              </a:rPr>
              <a:t> </a:t>
            </a:r>
            <a:r>
              <a:rPr kern="0" dirty="0">
                <a:solidFill>
                  <a:srgbClr val="224B5A"/>
                </a:solidFill>
                <a:latin typeface="Calibri"/>
                <a:cs typeface="Calibri"/>
              </a:rPr>
              <a:t>to</a:t>
            </a:r>
            <a:r>
              <a:rPr kern="0" spc="-25" dirty="0">
                <a:solidFill>
                  <a:srgbClr val="224B5A"/>
                </a:solidFill>
                <a:latin typeface="Calibri"/>
                <a:cs typeface="Calibri"/>
              </a:rPr>
              <a:t> </a:t>
            </a:r>
            <a:r>
              <a:rPr kern="0" dirty="0">
                <a:solidFill>
                  <a:srgbClr val="224B5A"/>
                </a:solidFill>
                <a:latin typeface="Calibri"/>
                <a:cs typeface="Calibri"/>
              </a:rPr>
              <a:t>upward</a:t>
            </a:r>
            <a:r>
              <a:rPr kern="0" spc="-15" dirty="0">
                <a:solidFill>
                  <a:srgbClr val="224B5A"/>
                </a:solidFill>
                <a:latin typeface="Calibri"/>
                <a:cs typeface="Calibri"/>
              </a:rPr>
              <a:t> </a:t>
            </a:r>
            <a:r>
              <a:rPr kern="0" dirty="0">
                <a:solidFill>
                  <a:srgbClr val="224B5A"/>
                </a:solidFill>
                <a:latin typeface="Calibri"/>
                <a:cs typeface="Calibri"/>
              </a:rPr>
              <a:t>of</a:t>
            </a:r>
            <a:r>
              <a:rPr kern="0" spc="-20" dirty="0">
                <a:solidFill>
                  <a:srgbClr val="224B5A"/>
                </a:solidFill>
                <a:latin typeface="Calibri"/>
                <a:cs typeface="Calibri"/>
              </a:rPr>
              <a:t> </a:t>
            </a:r>
            <a:r>
              <a:rPr kern="0" spc="-10" dirty="0">
                <a:solidFill>
                  <a:srgbClr val="224B5A"/>
                </a:solidFill>
                <a:latin typeface="Calibri"/>
                <a:cs typeface="Calibri"/>
              </a:rPr>
              <a:t>$200,000,000</a:t>
            </a:r>
            <a:endParaRPr kern="0">
              <a:solidFill>
                <a:sysClr val="windowText" lastClr="000000"/>
              </a:solidFill>
              <a:latin typeface="Calibri"/>
              <a:cs typeface="Calibri"/>
            </a:endParaRPr>
          </a:p>
          <a:p>
            <a:pPr marL="337820" indent="-168275">
              <a:spcBef>
                <a:spcPts val="440"/>
              </a:spcBef>
              <a:buClr>
                <a:srgbClr val="8ADB64"/>
              </a:buClr>
              <a:buFontTx/>
              <a:buChar char="•"/>
              <a:tabLst>
                <a:tab pos="337820" algn="l"/>
              </a:tabLst>
            </a:pPr>
            <a:r>
              <a:rPr kern="0" dirty="0">
                <a:solidFill>
                  <a:srgbClr val="224B5A"/>
                </a:solidFill>
                <a:latin typeface="Calibri"/>
                <a:cs typeface="Calibri"/>
              </a:rPr>
              <a:t>Amenities</a:t>
            </a:r>
            <a:r>
              <a:rPr kern="0" spc="-5" dirty="0">
                <a:solidFill>
                  <a:srgbClr val="224B5A"/>
                </a:solidFill>
                <a:latin typeface="Calibri"/>
                <a:cs typeface="Calibri"/>
              </a:rPr>
              <a:t> </a:t>
            </a:r>
            <a:r>
              <a:rPr kern="0" spc="-10" dirty="0">
                <a:solidFill>
                  <a:srgbClr val="224B5A"/>
                </a:solidFill>
                <a:latin typeface="Calibri"/>
                <a:cs typeface="Calibri"/>
              </a:rPr>
              <a:t>including</a:t>
            </a:r>
            <a:endParaRPr kern="0">
              <a:solidFill>
                <a:sysClr val="windowText" lastClr="000000"/>
              </a:solidFill>
              <a:latin typeface="Calibri"/>
              <a:cs typeface="Calibri"/>
            </a:endParaRPr>
          </a:p>
        </p:txBody>
      </p:sp>
      <p:sp>
        <p:nvSpPr>
          <p:cNvPr id="4" name="object 4"/>
          <p:cNvSpPr txBox="1"/>
          <p:nvPr/>
        </p:nvSpPr>
        <p:spPr>
          <a:xfrm>
            <a:off x="815657" y="3686429"/>
            <a:ext cx="1564640" cy="1169670"/>
          </a:xfrm>
          <a:prstGeom prst="rect">
            <a:avLst/>
          </a:prstGeom>
        </p:spPr>
        <p:txBody>
          <a:bodyPr vert="horz" wrap="square" lIns="0" tIns="12700" rIns="0" bIns="0" rtlCol="0">
            <a:spAutoFit/>
          </a:bodyPr>
          <a:lstStyle/>
          <a:p>
            <a:pPr marL="355600" indent="-342900">
              <a:spcBef>
                <a:spcPts val="100"/>
              </a:spcBef>
              <a:buClr>
                <a:srgbClr val="8ADB64"/>
              </a:buClr>
              <a:buFont typeface="Arial"/>
              <a:buChar char="•"/>
              <a:tabLst>
                <a:tab pos="354965" algn="l"/>
                <a:tab pos="355600" algn="l"/>
              </a:tabLst>
            </a:pPr>
            <a:r>
              <a:rPr sz="1500" kern="0" spc="-10" dirty="0">
                <a:solidFill>
                  <a:srgbClr val="2C5461"/>
                </a:solidFill>
                <a:latin typeface="Calibri"/>
                <a:cs typeface="Calibri"/>
              </a:rPr>
              <a:t>Restaurants</a:t>
            </a:r>
            <a:endParaRPr sz="1500" kern="0">
              <a:solidFill>
                <a:sysClr val="windowText" lastClr="000000"/>
              </a:solidFill>
              <a:latin typeface="Calibri"/>
              <a:cs typeface="Calibri"/>
            </a:endParaRPr>
          </a:p>
          <a:p>
            <a:pPr marL="355600" indent="-342900">
              <a:buClr>
                <a:srgbClr val="8ADB64"/>
              </a:buClr>
              <a:buFont typeface="Arial"/>
              <a:buChar char="•"/>
              <a:tabLst>
                <a:tab pos="354965" algn="l"/>
                <a:tab pos="355600" algn="l"/>
              </a:tabLst>
            </a:pPr>
            <a:r>
              <a:rPr sz="1500" kern="0" spc="-10" dirty="0">
                <a:solidFill>
                  <a:srgbClr val="2C5461"/>
                </a:solidFill>
                <a:latin typeface="Calibri"/>
                <a:cs typeface="Calibri"/>
              </a:rPr>
              <a:t>Pools</a:t>
            </a:r>
            <a:endParaRPr sz="1500" kern="0">
              <a:solidFill>
                <a:sysClr val="windowText" lastClr="000000"/>
              </a:solidFill>
              <a:latin typeface="Calibri"/>
              <a:cs typeface="Calibri"/>
            </a:endParaRPr>
          </a:p>
          <a:p>
            <a:pPr marL="355600" indent="-342900">
              <a:buClr>
                <a:srgbClr val="8ADB64"/>
              </a:buClr>
              <a:buFont typeface="Arial"/>
              <a:buChar char="•"/>
              <a:tabLst>
                <a:tab pos="354965" algn="l"/>
                <a:tab pos="355600" algn="l"/>
              </a:tabLst>
            </a:pPr>
            <a:r>
              <a:rPr sz="1500" kern="0" spc="-10" dirty="0">
                <a:solidFill>
                  <a:srgbClr val="2C5461"/>
                </a:solidFill>
                <a:latin typeface="Calibri"/>
                <a:cs typeface="Calibri"/>
              </a:rPr>
              <a:t>Clubhouses</a:t>
            </a:r>
            <a:endParaRPr sz="1500" kern="0">
              <a:solidFill>
                <a:sysClr val="windowText" lastClr="000000"/>
              </a:solidFill>
              <a:latin typeface="Calibri"/>
              <a:cs typeface="Calibri"/>
            </a:endParaRPr>
          </a:p>
          <a:p>
            <a:pPr marL="355600" indent="-342900">
              <a:buClr>
                <a:srgbClr val="8ADB64"/>
              </a:buClr>
              <a:buFont typeface="Arial"/>
              <a:buChar char="•"/>
              <a:tabLst>
                <a:tab pos="354965" algn="l"/>
                <a:tab pos="355600" algn="l"/>
              </a:tabLst>
            </a:pPr>
            <a:r>
              <a:rPr sz="1500" kern="0" spc="-10" dirty="0">
                <a:solidFill>
                  <a:srgbClr val="2C5461"/>
                </a:solidFill>
                <a:latin typeface="Calibri"/>
                <a:cs typeface="Calibri"/>
              </a:rPr>
              <a:t>Fountains</a:t>
            </a:r>
            <a:endParaRPr sz="1500" kern="0">
              <a:solidFill>
                <a:sysClr val="windowText" lastClr="000000"/>
              </a:solidFill>
              <a:latin typeface="Calibri"/>
              <a:cs typeface="Calibri"/>
            </a:endParaRPr>
          </a:p>
          <a:p>
            <a:pPr marL="355600" indent="-342900">
              <a:spcBef>
                <a:spcPts val="5"/>
              </a:spcBef>
              <a:buClr>
                <a:srgbClr val="8ADB64"/>
              </a:buClr>
              <a:buFont typeface="Arial"/>
              <a:buChar char="•"/>
              <a:tabLst>
                <a:tab pos="354965" algn="l"/>
                <a:tab pos="355600" algn="l"/>
              </a:tabLst>
            </a:pPr>
            <a:r>
              <a:rPr sz="1500" kern="0" dirty="0">
                <a:solidFill>
                  <a:srgbClr val="2C5461"/>
                </a:solidFill>
                <a:latin typeface="Calibri"/>
                <a:cs typeface="Calibri"/>
              </a:rPr>
              <a:t>Exercise</a:t>
            </a:r>
            <a:r>
              <a:rPr sz="1500" kern="0" spc="-65" dirty="0">
                <a:solidFill>
                  <a:srgbClr val="2C5461"/>
                </a:solidFill>
                <a:latin typeface="Calibri"/>
                <a:cs typeface="Calibri"/>
              </a:rPr>
              <a:t> </a:t>
            </a:r>
            <a:r>
              <a:rPr sz="1500" kern="0" spc="-10" dirty="0">
                <a:solidFill>
                  <a:srgbClr val="2C5461"/>
                </a:solidFill>
                <a:latin typeface="Calibri"/>
                <a:cs typeface="Calibri"/>
              </a:rPr>
              <a:t>Rooms</a:t>
            </a:r>
            <a:endParaRPr sz="1500" kern="0">
              <a:solidFill>
                <a:sysClr val="windowText" lastClr="000000"/>
              </a:solidFill>
              <a:latin typeface="Calibri"/>
              <a:cs typeface="Calibri"/>
            </a:endParaRPr>
          </a:p>
        </p:txBody>
      </p:sp>
      <p:sp>
        <p:nvSpPr>
          <p:cNvPr id="5" name="object 5"/>
          <p:cNvSpPr txBox="1"/>
          <p:nvPr/>
        </p:nvSpPr>
        <p:spPr>
          <a:xfrm>
            <a:off x="2997455" y="3686429"/>
            <a:ext cx="1560195" cy="1169670"/>
          </a:xfrm>
          <a:prstGeom prst="rect">
            <a:avLst/>
          </a:prstGeom>
        </p:spPr>
        <p:txBody>
          <a:bodyPr vert="horz" wrap="square" lIns="0" tIns="12700" rIns="0" bIns="0" rtlCol="0">
            <a:spAutoFit/>
          </a:bodyPr>
          <a:lstStyle/>
          <a:p>
            <a:pPr marL="355600" indent="-342900">
              <a:spcBef>
                <a:spcPts val="100"/>
              </a:spcBef>
              <a:buClr>
                <a:srgbClr val="8ADB64"/>
              </a:buClr>
              <a:buFont typeface="Arial"/>
              <a:buChar char="•"/>
              <a:tabLst>
                <a:tab pos="354965" algn="l"/>
                <a:tab pos="355600" algn="l"/>
              </a:tabLst>
            </a:pPr>
            <a:r>
              <a:rPr sz="1500" kern="0" spc="-20" dirty="0">
                <a:solidFill>
                  <a:srgbClr val="2C5461"/>
                </a:solidFill>
                <a:latin typeface="Calibri"/>
                <a:cs typeface="Calibri"/>
              </a:rPr>
              <a:t>Tennis </a:t>
            </a:r>
            <a:r>
              <a:rPr sz="1500" kern="0" spc="-10" dirty="0">
                <a:solidFill>
                  <a:srgbClr val="2C5461"/>
                </a:solidFill>
                <a:latin typeface="Calibri"/>
                <a:cs typeface="Calibri"/>
              </a:rPr>
              <a:t>Facilities</a:t>
            </a:r>
            <a:endParaRPr sz="1500" kern="0">
              <a:solidFill>
                <a:sysClr val="windowText" lastClr="000000"/>
              </a:solidFill>
              <a:latin typeface="Calibri"/>
              <a:cs typeface="Calibri"/>
            </a:endParaRPr>
          </a:p>
          <a:p>
            <a:pPr marL="355600" indent="-342900">
              <a:buClr>
                <a:srgbClr val="8ADB64"/>
              </a:buClr>
              <a:buFont typeface="Arial"/>
              <a:buChar char="•"/>
              <a:tabLst>
                <a:tab pos="354965" algn="l"/>
                <a:tab pos="355600" algn="l"/>
              </a:tabLst>
            </a:pPr>
            <a:r>
              <a:rPr sz="1500" kern="0" spc="-10" dirty="0">
                <a:solidFill>
                  <a:srgbClr val="2C5461"/>
                </a:solidFill>
                <a:latin typeface="Calibri"/>
                <a:cs typeface="Calibri"/>
              </a:rPr>
              <a:t>Ponds</a:t>
            </a:r>
            <a:endParaRPr sz="1500" kern="0">
              <a:solidFill>
                <a:sysClr val="windowText" lastClr="000000"/>
              </a:solidFill>
              <a:latin typeface="Calibri"/>
              <a:cs typeface="Calibri"/>
            </a:endParaRPr>
          </a:p>
          <a:p>
            <a:pPr marL="355600" indent="-342900">
              <a:buClr>
                <a:srgbClr val="8ADB64"/>
              </a:buClr>
              <a:buFont typeface="Arial"/>
              <a:buChar char="•"/>
              <a:tabLst>
                <a:tab pos="354965" algn="l"/>
                <a:tab pos="355600" algn="l"/>
              </a:tabLst>
            </a:pPr>
            <a:r>
              <a:rPr sz="1500" kern="0" spc="-10" dirty="0">
                <a:solidFill>
                  <a:srgbClr val="2C5461"/>
                </a:solidFill>
                <a:latin typeface="Calibri"/>
                <a:cs typeface="Calibri"/>
              </a:rPr>
              <a:t>Lakes</a:t>
            </a:r>
            <a:endParaRPr sz="1500" kern="0">
              <a:solidFill>
                <a:sysClr val="windowText" lastClr="000000"/>
              </a:solidFill>
              <a:latin typeface="Calibri"/>
              <a:cs typeface="Calibri"/>
            </a:endParaRPr>
          </a:p>
          <a:p>
            <a:pPr marL="355600" indent="-342900">
              <a:buClr>
                <a:srgbClr val="8ADB64"/>
              </a:buClr>
              <a:buFont typeface="Arial"/>
              <a:buChar char="•"/>
              <a:tabLst>
                <a:tab pos="354965" algn="l"/>
                <a:tab pos="355600" algn="l"/>
              </a:tabLst>
            </a:pPr>
            <a:r>
              <a:rPr sz="1500" kern="0" spc="-10" dirty="0">
                <a:solidFill>
                  <a:srgbClr val="2C5461"/>
                </a:solidFill>
                <a:latin typeface="Calibri"/>
                <a:cs typeface="Calibri"/>
              </a:rPr>
              <a:t>Beaches</a:t>
            </a:r>
            <a:endParaRPr sz="1500" kern="0">
              <a:solidFill>
                <a:sysClr val="windowText" lastClr="000000"/>
              </a:solidFill>
              <a:latin typeface="Calibri"/>
              <a:cs typeface="Calibri"/>
            </a:endParaRPr>
          </a:p>
          <a:p>
            <a:pPr marL="355600" indent="-342900">
              <a:spcBef>
                <a:spcPts val="5"/>
              </a:spcBef>
              <a:buClr>
                <a:srgbClr val="8ADB64"/>
              </a:buClr>
              <a:buFont typeface="Arial"/>
              <a:buChar char="•"/>
              <a:tabLst>
                <a:tab pos="354965" algn="l"/>
                <a:tab pos="355600" algn="l"/>
              </a:tabLst>
            </a:pPr>
            <a:r>
              <a:rPr sz="1500" kern="0" spc="-10" dirty="0">
                <a:solidFill>
                  <a:srgbClr val="2C5461"/>
                </a:solidFill>
                <a:latin typeface="Calibri"/>
                <a:cs typeface="Calibri"/>
              </a:rPr>
              <a:t>Watersports</a:t>
            </a:r>
            <a:endParaRPr sz="1500" kern="0">
              <a:solidFill>
                <a:sysClr val="windowText" lastClr="000000"/>
              </a:solidFill>
              <a:latin typeface="Calibri"/>
              <a:cs typeface="Calibri"/>
            </a:endParaRPr>
          </a:p>
        </p:txBody>
      </p:sp>
      <p:sp>
        <p:nvSpPr>
          <p:cNvPr id="6" name="object 6"/>
          <p:cNvSpPr txBox="1"/>
          <p:nvPr/>
        </p:nvSpPr>
        <p:spPr>
          <a:xfrm>
            <a:off x="5204459" y="3686430"/>
            <a:ext cx="1451610" cy="940435"/>
          </a:xfrm>
          <a:prstGeom prst="rect">
            <a:avLst/>
          </a:prstGeom>
        </p:spPr>
        <p:txBody>
          <a:bodyPr vert="horz" wrap="square" lIns="0" tIns="12700" rIns="0" bIns="0" rtlCol="0">
            <a:spAutoFit/>
          </a:bodyPr>
          <a:lstStyle/>
          <a:p>
            <a:pPr marL="355600" indent="-343535">
              <a:spcBef>
                <a:spcPts val="100"/>
              </a:spcBef>
              <a:buClr>
                <a:srgbClr val="8ADB64"/>
              </a:buClr>
              <a:buFont typeface="Arial"/>
              <a:buChar char="•"/>
              <a:tabLst>
                <a:tab pos="355600" algn="l"/>
                <a:tab pos="356235" algn="l"/>
              </a:tabLst>
            </a:pPr>
            <a:r>
              <a:rPr sz="1500" kern="0" dirty="0">
                <a:solidFill>
                  <a:srgbClr val="2C5461"/>
                </a:solidFill>
                <a:latin typeface="Calibri"/>
                <a:cs typeface="Calibri"/>
              </a:rPr>
              <a:t>Walking</a:t>
            </a:r>
            <a:r>
              <a:rPr sz="1500" kern="0" spc="-60" dirty="0">
                <a:solidFill>
                  <a:srgbClr val="2C5461"/>
                </a:solidFill>
                <a:latin typeface="Calibri"/>
                <a:cs typeface="Calibri"/>
              </a:rPr>
              <a:t> </a:t>
            </a:r>
            <a:r>
              <a:rPr sz="1500" kern="0" spc="-20" dirty="0">
                <a:solidFill>
                  <a:srgbClr val="2C5461"/>
                </a:solidFill>
                <a:latin typeface="Calibri"/>
                <a:cs typeface="Calibri"/>
              </a:rPr>
              <a:t>Paths</a:t>
            </a:r>
            <a:endParaRPr sz="1500" kern="0">
              <a:solidFill>
                <a:sysClr val="windowText" lastClr="000000"/>
              </a:solidFill>
              <a:latin typeface="Calibri"/>
              <a:cs typeface="Calibri"/>
            </a:endParaRPr>
          </a:p>
          <a:p>
            <a:pPr marL="355600" indent="-343535">
              <a:buClr>
                <a:srgbClr val="8ADB64"/>
              </a:buClr>
              <a:buFont typeface="Arial"/>
              <a:buChar char="•"/>
              <a:tabLst>
                <a:tab pos="355600" algn="l"/>
                <a:tab pos="356235" algn="l"/>
              </a:tabLst>
            </a:pPr>
            <a:r>
              <a:rPr sz="1500" kern="0" spc="-10" dirty="0">
                <a:solidFill>
                  <a:srgbClr val="2C5461"/>
                </a:solidFill>
                <a:latin typeface="Calibri"/>
                <a:cs typeface="Calibri"/>
              </a:rPr>
              <a:t>Marinas</a:t>
            </a:r>
            <a:endParaRPr sz="1500" kern="0">
              <a:solidFill>
                <a:sysClr val="windowText" lastClr="000000"/>
              </a:solidFill>
              <a:latin typeface="Calibri"/>
              <a:cs typeface="Calibri"/>
            </a:endParaRPr>
          </a:p>
          <a:p>
            <a:pPr marL="355600" indent="-343535">
              <a:buClr>
                <a:srgbClr val="8ADB64"/>
              </a:buClr>
              <a:buFont typeface="Arial"/>
              <a:buChar char="•"/>
              <a:tabLst>
                <a:tab pos="355600" algn="l"/>
                <a:tab pos="356235" algn="l"/>
              </a:tabLst>
            </a:pPr>
            <a:r>
              <a:rPr sz="1500" kern="0" spc="-10" dirty="0">
                <a:solidFill>
                  <a:srgbClr val="2C5461"/>
                </a:solidFill>
                <a:latin typeface="Calibri"/>
                <a:cs typeface="Calibri"/>
              </a:rPr>
              <a:t>Docks</a:t>
            </a:r>
            <a:endParaRPr sz="1500" kern="0">
              <a:solidFill>
                <a:sysClr val="windowText" lastClr="000000"/>
              </a:solidFill>
              <a:latin typeface="Calibri"/>
              <a:cs typeface="Calibri"/>
            </a:endParaRPr>
          </a:p>
          <a:p>
            <a:pPr marL="355600" indent="-343535">
              <a:buClr>
                <a:srgbClr val="8ADB64"/>
              </a:buClr>
              <a:buFont typeface="Arial"/>
              <a:buChar char="•"/>
              <a:tabLst>
                <a:tab pos="355600" algn="l"/>
                <a:tab pos="356235" algn="l"/>
              </a:tabLst>
            </a:pPr>
            <a:r>
              <a:rPr sz="1500" kern="0" spc="-10" dirty="0">
                <a:solidFill>
                  <a:srgbClr val="2C5461"/>
                </a:solidFill>
                <a:latin typeface="Calibri"/>
                <a:cs typeface="Calibri"/>
              </a:rPr>
              <a:t>Piers</a:t>
            </a:r>
            <a:endParaRPr sz="1500" kern="0">
              <a:solidFill>
                <a:sysClr val="windowText" lastClr="000000"/>
              </a:solidFill>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1" y="1009904"/>
            <a:ext cx="5215255" cy="757555"/>
          </a:xfrm>
          <a:prstGeom prst="rect">
            <a:avLst/>
          </a:prstGeom>
        </p:spPr>
        <p:txBody>
          <a:bodyPr vert="horz" wrap="square" lIns="0" tIns="12700" rIns="0" bIns="0" rtlCol="0">
            <a:spAutoFit/>
          </a:bodyPr>
          <a:lstStyle/>
          <a:p>
            <a:pPr marL="12700">
              <a:spcBef>
                <a:spcPts val="100"/>
              </a:spcBef>
            </a:pPr>
            <a:r>
              <a:rPr sz="2400" b="1" dirty="0"/>
              <a:t>What</a:t>
            </a:r>
            <a:r>
              <a:rPr sz="2400" b="1" spc="-50" dirty="0"/>
              <a:t> </a:t>
            </a:r>
            <a:r>
              <a:rPr sz="2400" b="1" dirty="0"/>
              <a:t>Makes</a:t>
            </a:r>
            <a:r>
              <a:rPr sz="2400" b="1" spc="-60" dirty="0"/>
              <a:t> </a:t>
            </a:r>
            <a:r>
              <a:rPr sz="2400" b="1" dirty="0">
                <a:solidFill>
                  <a:srgbClr val="8ADB64"/>
                </a:solidFill>
              </a:rPr>
              <a:t>The</a:t>
            </a:r>
            <a:r>
              <a:rPr sz="2400" b="1" spc="-20" dirty="0">
                <a:solidFill>
                  <a:srgbClr val="8ADB64"/>
                </a:solidFill>
              </a:rPr>
              <a:t> </a:t>
            </a:r>
            <a:r>
              <a:rPr sz="2400" b="1" dirty="0">
                <a:solidFill>
                  <a:srgbClr val="8ADB64"/>
                </a:solidFill>
              </a:rPr>
              <a:t>Deeley</a:t>
            </a:r>
            <a:r>
              <a:rPr sz="2400" b="1" spc="-30" dirty="0">
                <a:solidFill>
                  <a:srgbClr val="8ADB64"/>
                </a:solidFill>
              </a:rPr>
              <a:t> </a:t>
            </a:r>
            <a:r>
              <a:rPr sz="2400" b="1" spc="-10" dirty="0">
                <a:solidFill>
                  <a:srgbClr val="8ADB64"/>
                </a:solidFill>
              </a:rPr>
              <a:t>Difference</a:t>
            </a:r>
            <a:r>
              <a:rPr sz="2400" b="1" spc="-10" dirty="0"/>
              <a:t>:</a:t>
            </a:r>
            <a:endParaRPr sz="2400"/>
          </a:p>
          <a:p>
            <a:pPr marL="12700"/>
            <a:r>
              <a:rPr sz="2400" b="1" dirty="0"/>
              <a:t>Commitment</a:t>
            </a:r>
            <a:r>
              <a:rPr sz="2400" b="1" spc="-50" dirty="0"/>
              <a:t> </a:t>
            </a:r>
            <a:r>
              <a:rPr sz="2400" b="1" dirty="0"/>
              <a:t>to</a:t>
            </a:r>
            <a:r>
              <a:rPr sz="2400" b="1" spc="-50" dirty="0"/>
              <a:t> </a:t>
            </a:r>
            <a:r>
              <a:rPr sz="2400" b="1" dirty="0"/>
              <a:t>Community</a:t>
            </a:r>
            <a:r>
              <a:rPr sz="2400" b="1" spc="-35" dirty="0"/>
              <a:t> </a:t>
            </a:r>
            <a:r>
              <a:rPr sz="2400" b="1" spc="-10" dirty="0"/>
              <a:t>Associations</a:t>
            </a:r>
            <a:endParaRPr sz="2400"/>
          </a:p>
        </p:txBody>
      </p:sp>
      <p:sp>
        <p:nvSpPr>
          <p:cNvPr id="3" name="object 3"/>
          <p:cNvSpPr txBox="1"/>
          <p:nvPr/>
        </p:nvSpPr>
        <p:spPr>
          <a:xfrm>
            <a:off x="535941" y="2132585"/>
            <a:ext cx="7757159" cy="2813685"/>
          </a:xfrm>
          <a:prstGeom prst="rect">
            <a:avLst/>
          </a:prstGeom>
        </p:spPr>
        <p:txBody>
          <a:bodyPr vert="horz" wrap="square" lIns="0" tIns="12700" rIns="0" bIns="0" rtlCol="0">
            <a:spAutoFit/>
          </a:bodyPr>
          <a:lstStyle/>
          <a:p>
            <a:pPr marL="355600" marR="140335" indent="-343535">
              <a:spcBef>
                <a:spcPts val="100"/>
              </a:spcBef>
              <a:buClr>
                <a:srgbClr val="8ADB64"/>
              </a:buClr>
              <a:buFont typeface="Arial"/>
              <a:buChar char="•"/>
              <a:tabLst>
                <a:tab pos="355600" algn="l"/>
                <a:tab pos="356235" algn="l"/>
              </a:tabLst>
            </a:pPr>
            <a:r>
              <a:rPr sz="1600" kern="0" dirty="0">
                <a:solidFill>
                  <a:srgbClr val="224B5A"/>
                </a:solidFill>
                <a:latin typeface="Calibri"/>
                <a:cs typeface="Calibri"/>
              </a:rPr>
              <a:t>Our</a:t>
            </a:r>
            <a:r>
              <a:rPr sz="1600" kern="0" spc="-55" dirty="0">
                <a:solidFill>
                  <a:srgbClr val="224B5A"/>
                </a:solidFill>
                <a:latin typeface="Calibri"/>
                <a:cs typeface="Calibri"/>
              </a:rPr>
              <a:t> </a:t>
            </a:r>
            <a:r>
              <a:rPr sz="1600" kern="0" dirty="0">
                <a:solidFill>
                  <a:srgbClr val="224B5A"/>
                </a:solidFill>
                <a:latin typeface="Calibri"/>
                <a:cs typeface="Calibri"/>
              </a:rPr>
              <a:t>team</a:t>
            </a:r>
            <a:r>
              <a:rPr sz="1600" kern="0" spc="-40" dirty="0">
                <a:solidFill>
                  <a:srgbClr val="224B5A"/>
                </a:solidFill>
                <a:latin typeface="Calibri"/>
                <a:cs typeface="Calibri"/>
              </a:rPr>
              <a:t> </a:t>
            </a:r>
            <a:r>
              <a:rPr sz="1600" kern="0" dirty="0">
                <a:solidFill>
                  <a:srgbClr val="224B5A"/>
                </a:solidFill>
                <a:latin typeface="Calibri"/>
                <a:cs typeface="Calibri"/>
              </a:rPr>
              <a:t>audits</a:t>
            </a:r>
            <a:r>
              <a:rPr sz="1600" kern="0" spc="-30" dirty="0">
                <a:solidFill>
                  <a:srgbClr val="224B5A"/>
                </a:solidFill>
                <a:latin typeface="Calibri"/>
                <a:cs typeface="Calibri"/>
              </a:rPr>
              <a:t> </a:t>
            </a:r>
            <a:r>
              <a:rPr sz="1600" kern="0" dirty="0">
                <a:solidFill>
                  <a:srgbClr val="224B5A"/>
                </a:solidFill>
                <a:latin typeface="Calibri"/>
                <a:cs typeface="Calibri"/>
              </a:rPr>
              <a:t>your</a:t>
            </a:r>
            <a:r>
              <a:rPr sz="1600" kern="0" spc="-45" dirty="0">
                <a:solidFill>
                  <a:srgbClr val="224B5A"/>
                </a:solidFill>
                <a:latin typeface="Calibri"/>
                <a:cs typeface="Calibri"/>
              </a:rPr>
              <a:t> </a:t>
            </a:r>
            <a:r>
              <a:rPr sz="1600" kern="0" dirty="0">
                <a:solidFill>
                  <a:srgbClr val="224B5A"/>
                </a:solidFill>
                <a:latin typeface="Calibri"/>
                <a:cs typeface="Calibri"/>
              </a:rPr>
              <a:t>existing</a:t>
            </a:r>
            <a:r>
              <a:rPr sz="1600" kern="0" spc="-40" dirty="0">
                <a:solidFill>
                  <a:srgbClr val="224B5A"/>
                </a:solidFill>
                <a:latin typeface="Calibri"/>
                <a:cs typeface="Calibri"/>
              </a:rPr>
              <a:t> </a:t>
            </a:r>
            <a:r>
              <a:rPr sz="1600" kern="0" dirty="0">
                <a:solidFill>
                  <a:srgbClr val="224B5A"/>
                </a:solidFill>
                <a:latin typeface="Calibri"/>
                <a:cs typeface="Calibri"/>
              </a:rPr>
              <a:t>insurance</a:t>
            </a:r>
            <a:r>
              <a:rPr sz="1600" kern="0" spc="-40" dirty="0">
                <a:solidFill>
                  <a:srgbClr val="224B5A"/>
                </a:solidFill>
                <a:latin typeface="Calibri"/>
                <a:cs typeface="Calibri"/>
              </a:rPr>
              <a:t> </a:t>
            </a:r>
            <a:r>
              <a:rPr sz="1600" kern="0" dirty="0">
                <a:solidFill>
                  <a:srgbClr val="224B5A"/>
                </a:solidFill>
                <a:latin typeface="Calibri"/>
                <a:cs typeface="Calibri"/>
              </a:rPr>
              <a:t>policies</a:t>
            </a:r>
            <a:r>
              <a:rPr sz="1600" kern="0" spc="-30" dirty="0">
                <a:solidFill>
                  <a:srgbClr val="224B5A"/>
                </a:solidFill>
                <a:latin typeface="Calibri"/>
                <a:cs typeface="Calibri"/>
              </a:rPr>
              <a:t> </a:t>
            </a:r>
            <a:r>
              <a:rPr sz="1600" kern="0" dirty="0">
                <a:solidFill>
                  <a:srgbClr val="224B5A"/>
                </a:solidFill>
                <a:latin typeface="Calibri"/>
                <a:cs typeface="Calibri"/>
              </a:rPr>
              <a:t>against</a:t>
            </a:r>
            <a:r>
              <a:rPr sz="1600" kern="0" spc="-40" dirty="0">
                <a:solidFill>
                  <a:srgbClr val="224B5A"/>
                </a:solidFill>
                <a:latin typeface="Calibri"/>
                <a:cs typeface="Calibri"/>
              </a:rPr>
              <a:t> </a:t>
            </a:r>
            <a:r>
              <a:rPr sz="1600" kern="0" dirty="0">
                <a:solidFill>
                  <a:srgbClr val="224B5A"/>
                </a:solidFill>
                <a:latin typeface="Calibri"/>
                <a:cs typeface="Calibri"/>
              </a:rPr>
              <a:t>the</a:t>
            </a:r>
            <a:r>
              <a:rPr sz="1600" kern="0" spc="-65" dirty="0">
                <a:solidFill>
                  <a:srgbClr val="224B5A"/>
                </a:solidFill>
                <a:latin typeface="Calibri"/>
                <a:cs typeface="Calibri"/>
              </a:rPr>
              <a:t> </a:t>
            </a:r>
            <a:r>
              <a:rPr sz="1600" kern="0" dirty="0">
                <a:solidFill>
                  <a:srgbClr val="224B5A"/>
                </a:solidFill>
                <a:latin typeface="Calibri"/>
                <a:cs typeface="Calibri"/>
              </a:rPr>
              <a:t>governing</a:t>
            </a:r>
            <a:r>
              <a:rPr sz="1600" kern="0" spc="-20" dirty="0">
                <a:solidFill>
                  <a:srgbClr val="224B5A"/>
                </a:solidFill>
                <a:latin typeface="Calibri"/>
                <a:cs typeface="Calibri"/>
              </a:rPr>
              <a:t> </a:t>
            </a:r>
            <a:r>
              <a:rPr sz="1600" kern="0" dirty="0">
                <a:solidFill>
                  <a:srgbClr val="224B5A"/>
                </a:solidFill>
                <a:latin typeface="Calibri"/>
                <a:cs typeface="Calibri"/>
              </a:rPr>
              <a:t>documents</a:t>
            </a:r>
            <a:r>
              <a:rPr sz="1600" kern="0" spc="-40" dirty="0">
                <a:solidFill>
                  <a:srgbClr val="224B5A"/>
                </a:solidFill>
                <a:latin typeface="Calibri"/>
                <a:cs typeface="Calibri"/>
              </a:rPr>
              <a:t> </a:t>
            </a:r>
            <a:r>
              <a:rPr sz="1600" kern="0" dirty="0">
                <a:solidFill>
                  <a:srgbClr val="224B5A"/>
                </a:solidFill>
                <a:latin typeface="Calibri"/>
                <a:cs typeface="Calibri"/>
              </a:rPr>
              <a:t>of</a:t>
            </a:r>
            <a:r>
              <a:rPr sz="1600" kern="0" spc="-35" dirty="0">
                <a:solidFill>
                  <a:srgbClr val="224B5A"/>
                </a:solidFill>
                <a:latin typeface="Calibri"/>
                <a:cs typeface="Calibri"/>
              </a:rPr>
              <a:t> </a:t>
            </a:r>
            <a:r>
              <a:rPr sz="1600" kern="0" spc="-25" dirty="0">
                <a:solidFill>
                  <a:srgbClr val="224B5A"/>
                </a:solidFill>
                <a:latin typeface="Calibri"/>
                <a:cs typeface="Calibri"/>
              </a:rPr>
              <a:t>the </a:t>
            </a:r>
            <a:r>
              <a:rPr sz="1600" kern="0" spc="-10" dirty="0">
                <a:solidFill>
                  <a:srgbClr val="224B5A"/>
                </a:solidFill>
                <a:latin typeface="Calibri"/>
                <a:cs typeface="Calibri"/>
              </a:rPr>
              <a:t>Association</a:t>
            </a:r>
            <a:endParaRPr sz="1600" kern="0">
              <a:solidFill>
                <a:sysClr val="windowText" lastClr="000000"/>
              </a:solidFill>
              <a:latin typeface="Calibri"/>
              <a:cs typeface="Calibri"/>
            </a:endParaRPr>
          </a:p>
          <a:p>
            <a:pPr marL="355600" indent="-343535">
              <a:spcBef>
                <a:spcPts val="380"/>
              </a:spcBef>
              <a:buClr>
                <a:srgbClr val="8ADB64"/>
              </a:buClr>
              <a:buFont typeface="Arial"/>
              <a:buChar char="•"/>
              <a:tabLst>
                <a:tab pos="355600" algn="l"/>
                <a:tab pos="356235" algn="l"/>
              </a:tabLst>
            </a:pPr>
            <a:r>
              <a:rPr sz="1600" kern="0" dirty="0">
                <a:solidFill>
                  <a:srgbClr val="224B5A"/>
                </a:solidFill>
                <a:latin typeface="Calibri"/>
                <a:cs typeface="Calibri"/>
              </a:rPr>
              <a:t>We</a:t>
            </a:r>
            <a:r>
              <a:rPr sz="1600" kern="0" spc="-45" dirty="0">
                <a:solidFill>
                  <a:srgbClr val="224B5A"/>
                </a:solidFill>
                <a:latin typeface="Calibri"/>
                <a:cs typeface="Calibri"/>
              </a:rPr>
              <a:t> </a:t>
            </a:r>
            <a:r>
              <a:rPr sz="1600" kern="0" spc="-10" dirty="0">
                <a:solidFill>
                  <a:srgbClr val="224B5A"/>
                </a:solidFill>
                <a:latin typeface="Calibri"/>
                <a:cs typeface="Calibri"/>
              </a:rPr>
              <a:t>collaborate</a:t>
            </a:r>
            <a:r>
              <a:rPr sz="1600" kern="0" spc="15" dirty="0">
                <a:solidFill>
                  <a:srgbClr val="224B5A"/>
                </a:solidFill>
                <a:latin typeface="Calibri"/>
                <a:cs typeface="Calibri"/>
              </a:rPr>
              <a:t> </a:t>
            </a:r>
            <a:r>
              <a:rPr sz="1600" kern="0" dirty="0">
                <a:solidFill>
                  <a:srgbClr val="224B5A"/>
                </a:solidFill>
                <a:latin typeface="Calibri"/>
                <a:cs typeface="Calibri"/>
              </a:rPr>
              <a:t>with</a:t>
            </a:r>
            <a:r>
              <a:rPr sz="1600" kern="0" spc="-35" dirty="0">
                <a:solidFill>
                  <a:srgbClr val="224B5A"/>
                </a:solidFill>
                <a:latin typeface="Calibri"/>
                <a:cs typeface="Calibri"/>
              </a:rPr>
              <a:t> </a:t>
            </a:r>
            <a:r>
              <a:rPr sz="1600" kern="0" dirty="0">
                <a:solidFill>
                  <a:srgbClr val="224B5A"/>
                </a:solidFill>
                <a:latin typeface="Calibri"/>
                <a:cs typeface="Calibri"/>
              </a:rPr>
              <a:t>you</a:t>
            </a:r>
            <a:r>
              <a:rPr sz="1600" kern="0" spc="-25" dirty="0">
                <a:solidFill>
                  <a:srgbClr val="224B5A"/>
                </a:solidFill>
                <a:latin typeface="Calibri"/>
                <a:cs typeface="Calibri"/>
              </a:rPr>
              <a:t> </a:t>
            </a:r>
            <a:r>
              <a:rPr sz="1600" kern="0" dirty="0">
                <a:solidFill>
                  <a:srgbClr val="224B5A"/>
                </a:solidFill>
                <a:latin typeface="Calibri"/>
                <a:cs typeface="Calibri"/>
              </a:rPr>
              <a:t>to</a:t>
            </a:r>
            <a:r>
              <a:rPr sz="1600" kern="0" spc="-25" dirty="0">
                <a:solidFill>
                  <a:srgbClr val="224B5A"/>
                </a:solidFill>
                <a:latin typeface="Calibri"/>
                <a:cs typeface="Calibri"/>
              </a:rPr>
              <a:t> </a:t>
            </a:r>
            <a:r>
              <a:rPr sz="1600" kern="0" dirty="0">
                <a:solidFill>
                  <a:srgbClr val="224B5A"/>
                </a:solidFill>
                <a:latin typeface="Calibri"/>
                <a:cs typeface="Calibri"/>
              </a:rPr>
              <a:t>develop</a:t>
            </a:r>
            <a:r>
              <a:rPr sz="1600" kern="0" spc="-45" dirty="0">
                <a:solidFill>
                  <a:srgbClr val="224B5A"/>
                </a:solidFill>
                <a:latin typeface="Calibri"/>
                <a:cs typeface="Calibri"/>
              </a:rPr>
              <a:t> </a:t>
            </a:r>
            <a:r>
              <a:rPr sz="1600" kern="0" dirty="0">
                <a:solidFill>
                  <a:srgbClr val="224B5A"/>
                </a:solidFill>
                <a:latin typeface="Calibri"/>
                <a:cs typeface="Calibri"/>
              </a:rPr>
              <a:t>and</a:t>
            </a:r>
            <a:r>
              <a:rPr sz="1600" kern="0" spc="-35" dirty="0">
                <a:solidFill>
                  <a:srgbClr val="224B5A"/>
                </a:solidFill>
                <a:latin typeface="Calibri"/>
                <a:cs typeface="Calibri"/>
              </a:rPr>
              <a:t> </a:t>
            </a:r>
            <a:r>
              <a:rPr sz="1600" kern="0" dirty="0">
                <a:solidFill>
                  <a:srgbClr val="224B5A"/>
                </a:solidFill>
                <a:latin typeface="Calibri"/>
                <a:cs typeface="Calibri"/>
              </a:rPr>
              <a:t>implement</a:t>
            </a:r>
            <a:r>
              <a:rPr sz="1600" kern="0" spc="-35" dirty="0">
                <a:solidFill>
                  <a:srgbClr val="224B5A"/>
                </a:solidFill>
                <a:latin typeface="Calibri"/>
                <a:cs typeface="Calibri"/>
              </a:rPr>
              <a:t> </a:t>
            </a:r>
            <a:r>
              <a:rPr sz="1600" kern="0" dirty="0">
                <a:solidFill>
                  <a:srgbClr val="224B5A"/>
                </a:solidFill>
                <a:latin typeface="Calibri"/>
                <a:cs typeface="Calibri"/>
              </a:rPr>
              <a:t>a</a:t>
            </a:r>
            <a:r>
              <a:rPr sz="1600" kern="0" spc="-45" dirty="0">
                <a:solidFill>
                  <a:srgbClr val="224B5A"/>
                </a:solidFill>
                <a:latin typeface="Calibri"/>
                <a:cs typeface="Calibri"/>
              </a:rPr>
              <a:t> </a:t>
            </a:r>
            <a:r>
              <a:rPr sz="1600" kern="0" dirty="0">
                <a:solidFill>
                  <a:srgbClr val="224B5A"/>
                </a:solidFill>
                <a:latin typeface="Calibri"/>
                <a:cs typeface="Calibri"/>
              </a:rPr>
              <a:t>claims</a:t>
            </a:r>
            <a:r>
              <a:rPr sz="1600" kern="0" spc="-20" dirty="0">
                <a:solidFill>
                  <a:srgbClr val="224B5A"/>
                </a:solidFill>
                <a:latin typeface="Calibri"/>
                <a:cs typeface="Calibri"/>
              </a:rPr>
              <a:t> </a:t>
            </a:r>
            <a:r>
              <a:rPr sz="1600" kern="0" spc="-10" dirty="0">
                <a:solidFill>
                  <a:srgbClr val="224B5A"/>
                </a:solidFill>
                <a:latin typeface="Calibri"/>
                <a:cs typeface="Calibri"/>
              </a:rPr>
              <a:t>protocol</a:t>
            </a:r>
            <a:endParaRPr sz="1600" kern="0">
              <a:solidFill>
                <a:sysClr val="windowText" lastClr="000000"/>
              </a:solidFill>
              <a:latin typeface="Calibri"/>
              <a:cs typeface="Calibri"/>
            </a:endParaRPr>
          </a:p>
          <a:p>
            <a:pPr marL="1018540" lvl="1" indent="-379095">
              <a:spcBef>
                <a:spcPts val="400"/>
              </a:spcBef>
              <a:buClr>
                <a:srgbClr val="8ADB64"/>
              </a:buClr>
              <a:buFont typeface="Arial"/>
              <a:buChar char="•"/>
              <a:tabLst>
                <a:tab pos="1018540" algn="l"/>
                <a:tab pos="1019175" algn="l"/>
              </a:tabLst>
            </a:pPr>
            <a:r>
              <a:rPr sz="1600" kern="0" spc="-25" dirty="0">
                <a:solidFill>
                  <a:srgbClr val="224B5A"/>
                </a:solidFill>
                <a:latin typeface="Calibri"/>
                <a:cs typeface="Calibri"/>
              </a:rPr>
              <a:t>On-</a:t>
            </a:r>
            <a:r>
              <a:rPr sz="1600" kern="0" dirty="0">
                <a:solidFill>
                  <a:srgbClr val="224B5A"/>
                </a:solidFill>
                <a:latin typeface="Calibri"/>
                <a:cs typeface="Calibri"/>
              </a:rPr>
              <a:t>Site</a:t>
            </a:r>
            <a:r>
              <a:rPr sz="1600" kern="0" spc="-65" dirty="0">
                <a:solidFill>
                  <a:srgbClr val="224B5A"/>
                </a:solidFill>
                <a:latin typeface="Calibri"/>
                <a:cs typeface="Calibri"/>
              </a:rPr>
              <a:t> </a:t>
            </a:r>
            <a:r>
              <a:rPr sz="1600" kern="0" spc="-10" dirty="0">
                <a:solidFill>
                  <a:srgbClr val="224B5A"/>
                </a:solidFill>
                <a:latin typeface="Calibri"/>
                <a:cs typeface="Calibri"/>
              </a:rPr>
              <a:t>Claims</a:t>
            </a:r>
            <a:r>
              <a:rPr sz="1600" kern="0" spc="-55" dirty="0">
                <a:solidFill>
                  <a:srgbClr val="224B5A"/>
                </a:solidFill>
                <a:latin typeface="Calibri"/>
                <a:cs typeface="Calibri"/>
              </a:rPr>
              <a:t> </a:t>
            </a:r>
            <a:r>
              <a:rPr sz="1600" kern="0" spc="-10" dirty="0">
                <a:solidFill>
                  <a:srgbClr val="224B5A"/>
                </a:solidFill>
                <a:latin typeface="Calibri"/>
                <a:cs typeface="Calibri"/>
              </a:rPr>
              <a:t>Management</a:t>
            </a:r>
            <a:endParaRPr sz="1600" kern="0">
              <a:solidFill>
                <a:sysClr val="windowText" lastClr="000000"/>
              </a:solidFill>
              <a:latin typeface="Calibri"/>
              <a:cs typeface="Calibri"/>
            </a:endParaRPr>
          </a:p>
          <a:p>
            <a:pPr marL="1018540" lvl="1" indent="-379095">
              <a:spcBef>
                <a:spcPts val="400"/>
              </a:spcBef>
              <a:buClr>
                <a:srgbClr val="8ADB64"/>
              </a:buClr>
              <a:buFont typeface="Arial"/>
              <a:buChar char="•"/>
              <a:tabLst>
                <a:tab pos="1018540" algn="l"/>
                <a:tab pos="1019175" algn="l"/>
              </a:tabLst>
            </a:pPr>
            <a:r>
              <a:rPr sz="1600" kern="0" spc="-20" dirty="0">
                <a:solidFill>
                  <a:srgbClr val="224B5A"/>
                </a:solidFill>
                <a:latin typeface="Calibri"/>
                <a:cs typeface="Calibri"/>
              </a:rPr>
              <a:t>Claims</a:t>
            </a:r>
            <a:r>
              <a:rPr sz="1600" kern="0" spc="-65" dirty="0">
                <a:solidFill>
                  <a:srgbClr val="224B5A"/>
                </a:solidFill>
                <a:latin typeface="Calibri"/>
                <a:cs typeface="Calibri"/>
              </a:rPr>
              <a:t> </a:t>
            </a:r>
            <a:r>
              <a:rPr sz="1600" kern="0" spc="-20" dirty="0">
                <a:solidFill>
                  <a:srgbClr val="224B5A"/>
                </a:solidFill>
                <a:latin typeface="Calibri"/>
                <a:cs typeface="Calibri"/>
              </a:rPr>
              <a:t>Analysis</a:t>
            </a:r>
            <a:r>
              <a:rPr sz="1600" kern="0" spc="-10" dirty="0">
                <a:solidFill>
                  <a:srgbClr val="224B5A"/>
                </a:solidFill>
                <a:latin typeface="Calibri"/>
                <a:cs typeface="Calibri"/>
              </a:rPr>
              <a:t> </a:t>
            </a:r>
            <a:r>
              <a:rPr sz="1600" kern="0" dirty="0">
                <a:solidFill>
                  <a:srgbClr val="224B5A"/>
                </a:solidFill>
                <a:latin typeface="Calibri"/>
                <a:cs typeface="Calibri"/>
              </a:rPr>
              <a:t>and</a:t>
            </a:r>
            <a:r>
              <a:rPr sz="1600" kern="0" spc="-55" dirty="0">
                <a:solidFill>
                  <a:srgbClr val="224B5A"/>
                </a:solidFill>
                <a:latin typeface="Calibri"/>
                <a:cs typeface="Calibri"/>
              </a:rPr>
              <a:t> </a:t>
            </a:r>
            <a:r>
              <a:rPr sz="1600" kern="0" dirty="0">
                <a:solidFill>
                  <a:srgbClr val="224B5A"/>
                </a:solidFill>
                <a:latin typeface="Calibri"/>
                <a:cs typeface="Calibri"/>
              </a:rPr>
              <a:t>Loss</a:t>
            </a:r>
            <a:r>
              <a:rPr sz="1600" kern="0" spc="-60" dirty="0">
                <a:solidFill>
                  <a:srgbClr val="224B5A"/>
                </a:solidFill>
                <a:latin typeface="Calibri"/>
                <a:cs typeface="Calibri"/>
              </a:rPr>
              <a:t> </a:t>
            </a:r>
            <a:r>
              <a:rPr sz="1600" kern="0" spc="-10" dirty="0">
                <a:solidFill>
                  <a:srgbClr val="224B5A"/>
                </a:solidFill>
                <a:latin typeface="Calibri"/>
                <a:cs typeface="Calibri"/>
              </a:rPr>
              <a:t>Ratios</a:t>
            </a:r>
            <a:endParaRPr sz="1600" kern="0">
              <a:solidFill>
                <a:sysClr val="windowText" lastClr="000000"/>
              </a:solidFill>
              <a:latin typeface="Calibri"/>
              <a:cs typeface="Calibri"/>
            </a:endParaRPr>
          </a:p>
          <a:p>
            <a:pPr marL="1018540" lvl="1" indent="-379095">
              <a:spcBef>
                <a:spcPts val="405"/>
              </a:spcBef>
              <a:buClr>
                <a:srgbClr val="8ADB64"/>
              </a:buClr>
              <a:buFont typeface="Arial"/>
              <a:buChar char="•"/>
              <a:tabLst>
                <a:tab pos="1018540" algn="l"/>
                <a:tab pos="1019175" algn="l"/>
              </a:tabLst>
            </a:pPr>
            <a:r>
              <a:rPr sz="1600" kern="0" spc="-10" dirty="0">
                <a:solidFill>
                  <a:srgbClr val="224B5A"/>
                </a:solidFill>
                <a:latin typeface="Calibri"/>
                <a:cs typeface="Calibri"/>
              </a:rPr>
              <a:t>Claims</a:t>
            </a:r>
            <a:r>
              <a:rPr sz="1600" kern="0" spc="-65" dirty="0">
                <a:solidFill>
                  <a:srgbClr val="224B5A"/>
                </a:solidFill>
                <a:latin typeface="Calibri"/>
                <a:cs typeface="Calibri"/>
              </a:rPr>
              <a:t> </a:t>
            </a:r>
            <a:r>
              <a:rPr sz="1600" kern="0" spc="-20" dirty="0">
                <a:solidFill>
                  <a:srgbClr val="224B5A"/>
                </a:solidFill>
                <a:latin typeface="Calibri"/>
                <a:cs typeface="Calibri"/>
              </a:rPr>
              <a:t>Communication</a:t>
            </a:r>
            <a:r>
              <a:rPr sz="1600" kern="0" spc="10" dirty="0">
                <a:solidFill>
                  <a:srgbClr val="224B5A"/>
                </a:solidFill>
                <a:latin typeface="Calibri"/>
                <a:cs typeface="Calibri"/>
              </a:rPr>
              <a:t> </a:t>
            </a:r>
            <a:r>
              <a:rPr sz="1600" kern="0" spc="-10" dirty="0">
                <a:solidFill>
                  <a:srgbClr val="224B5A"/>
                </a:solidFill>
                <a:latin typeface="Calibri"/>
                <a:cs typeface="Calibri"/>
              </a:rPr>
              <a:t>Pieces</a:t>
            </a:r>
            <a:endParaRPr sz="1600" kern="0">
              <a:solidFill>
                <a:sysClr val="windowText" lastClr="000000"/>
              </a:solidFill>
              <a:latin typeface="Calibri"/>
              <a:cs typeface="Calibri"/>
            </a:endParaRPr>
          </a:p>
          <a:p>
            <a:pPr marL="355600" indent="-343535">
              <a:spcBef>
                <a:spcPts val="380"/>
              </a:spcBef>
              <a:buClr>
                <a:srgbClr val="8ADB64"/>
              </a:buClr>
              <a:buFont typeface="Arial"/>
              <a:buChar char="•"/>
              <a:tabLst>
                <a:tab pos="355600" algn="l"/>
                <a:tab pos="356235" algn="l"/>
              </a:tabLst>
            </a:pPr>
            <a:r>
              <a:rPr sz="1600" kern="0" dirty="0">
                <a:solidFill>
                  <a:srgbClr val="224B5A"/>
                </a:solidFill>
                <a:latin typeface="Calibri"/>
                <a:cs typeface="Calibri"/>
              </a:rPr>
              <a:t>We</a:t>
            </a:r>
            <a:r>
              <a:rPr sz="1600" kern="0" spc="-45" dirty="0">
                <a:solidFill>
                  <a:srgbClr val="224B5A"/>
                </a:solidFill>
                <a:latin typeface="Calibri"/>
                <a:cs typeface="Calibri"/>
              </a:rPr>
              <a:t> </a:t>
            </a:r>
            <a:r>
              <a:rPr sz="1600" kern="0" dirty="0">
                <a:solidFill>
                  <a:srgbClr val="224B5A"/>
                </a:solidFill>
                <a:latin typeface="Calibri"/>
                <a:cs typeface="Calibri"/>
              </a:rPr>
              <a:t>support</a:t>
            </a:r>
            <a:r>
              <a:rPr sz="1600" kern="0" spc="-25" dirty="0">
                <a:solidFill>
                  <a:srgbClr val="224B5A"/>
                </a:solidFill>
                <a:latin typeface="Calibri"/>
                <a:cs typeface="Calibri"/>
              </a:rPr>
              <a:t> </a:t>
            </a:r>
            <a:r>
              <a:rPr sz="1600" kern="0" dirty="0">
                <a:solidFill>
                  <a:srgbClr val="224B5A"/>
                </a:solidFill>
                <a:latin typeface="Calibri"/>
                <a:cs typeface="Calibri"/>
              </a:rPr>
              <a:t>your</a:t>
            </a:r>
            <a:r>
              <a:rPr sz="1600" kern="0" spc="-35" dirty="0">
                <a:solidFill>
                  <a:srgbClr val="224B5A"/>
                </a:solidFill>
                <a:latin typeface="Calibri"/>
                <a:cs typeface="Calibri"/>
              </a:rPr>
              <a:t> </a:t>
            </a:r>
            <a:r>
              <a:rPr sz="1600" kern="0" dirty="0">
                <a:solidFill>
                  <a:srgbClr val="224B5A"/>
                </a:solidFill>
                <a:latin typeface="Calibri"/>
                <a:cs typeface="Calibri"/>
              </a:rPr>
              <a:t>Association</a:t>
            </a:r>
            <a:r>
              <a:rPr sz="1600" kern="0" spc="-15" dirty="0">
                <a:solidFill>
                  <a:srgbClr val="224B5A"/>
                </a:solidFill>
                <a:latin typeface="Calibri"/>
                <a:cs typeface="Calibri"/>
              </a:rPr>
              <a:t> </a:t>
            </a:r>
            <a:r>
              <a:rPr sz="1600" kern="0" dirty="0">
                <a:solidFill>
                  <a:srgbClr val="224B5A"/>
                </a:solidFill>
                <a:latin typeface="Calibri"/>
                <a:cs typeface="Calibri"/>
              </a:rPr>
              <a:t>in</a:t>
            </a:r>
            <a:r>
              <a:rPr sz="1600" kern="0" spc="-50" dirty="0">
                <a:solidFill>
                  <a:srgbClr val="224B5A"/>
                </a:solidFill>
                <a:latin typeface="Calibri"/>
                <a:cs typeface="Calibri"/>
              </a:rPr>
              <a:t> </a:t>
            </a:r>
            <a:r>
              <a:rPr sz="1600" kern="0" dirty="0">
                <a:solidFill>
                  <a:srgbClr val="224B5A"/>
                </a:solidFill>
                <a:latin typeface="Calibri"/>
                <a:cs typeface="Calibri"/>
              </a:rPr>
              <a:t>person</a:t>
            </a:r>
            <a:r>
              <a:rPr sz="1600" kern="0" spc="-50" dirty="0">
                <a:solidFill>
                  <a:srgbClr val="224B5A"/>
                </a:solidFill>
                <a:latin typeface="Calibri"/>
                <a:cs typeface="Calibri"/>
              </a:rPr>
              <a:t> </a:t>
            </a:r>
            <a:r>
              <a:rPr sz="1600" kern="0" dirty="0">
                <a:solidFill>
                  <a:srgbClr val="224B5A"/>
                </a:solidFill>
                <a:latin typeface="Calibri"/>
                <a:cs typeface="Calibri"/>
              </a:rPr>
              <a:t>at</a:t>
            </a:r>
            <a:r>
              <a:rPr sz="1600" kern="0" spc="-30" dirty="0">
                <a:solidFill>
                  <a:srgbClr val="224B5A"/>
                </a:solidFill>
                <a:latin typeface="Calibri"/>
                <a:cs typeface="Calibri"/>
              </a:rPr>
              <a:t> </a:t>
            </a:r>
            <a:r>
              <a:rPr sz="1600" kern="0" dirty="0">
                <a:solidFill>
                  <a:srgbClr val="224B5A"/>
                </a:solidFill>
                <a:latin typeface="Calibri"/>
                <a:cs typeface="Calibri"/>
              </a:rPr>
              <a:t>Board</a:t>
            </a:r>
            <a:r>
              <a:rPr sz="1600" kern="0" spc="-50" dirty="0">
                <a:solidFill>
                  <a:srgbClr val="224B5A"/>
                </a:solidFill>
                <a:latin typeface="Calibri"/>
                <a:cs typeface="Calibri"/>
              </a:rPr>
              <a:t> </a:t>
            </a:r>
            <a:r>
              <a:rPr sz="1600" kern="0" dirty="0">
                <a:solidFill>
                  <a:srgbClr val="224B5A"/>
                </a:solidFill>
                <a:latin typeface="Calibri"/>
                <a:cs typeface="Calibri"/>
              </a:rPr>
              <a:t>and</a:t>
            </a:r>
            <a:r>
              <a:rPr sz="1600" kern="0" spc="-50" dirty="0">
                <a:solidFill>
                  <a:srgbClr val="224B5A"/>
                </a:solidFill>
                <a:latin typeface="Calibri"/>
                <a:cs typeface="Calibri"/>
              </a:rPr>
              <a:t> </a:t>
            </a:r>
            <a:r>
              <a:rPr sz="1600" kern="0" dirty="0">
                <a:solidFill>
                  <a:srgbClr val="224B5A"/>
                </a:solidFill>
                <a:latin typeface="Calibri"/>
                <a:cs typeface="Calibri"/>
              </a:rPr>
              <a:t>Owners</a:t>
            </a:r>
            <a:r>
              <a:rPr sz="1600" kern="0" spc="-35" dirty="0">
                <a:solidFill>
                  <a:srgbClr val="224B5A"/>
                </a:solidFill>
                <a:latin typeface="Calibri"/>
                <a:cs typeface="Calibri"/>
              </a:rPr>
              <a:t> </a:t>
            </a:r>
            <a:r>
              <a:rPr sz="1600" kern="0" spc="-10" dirty="0">
                <a:solidFill>
                  <a:srgbClr val="224B5A"/>
                </a:solidFill>
                <a:latin typeface="Calibri"/>
                <a:cs typeface="Calibri"/>
              </a:rPr>
              <a:t>Meetings</a:t>
            </a:r>
            <a:endParaRPr sz="1600" kern="0">
              <a:solidFill>
                <a:sysClr val="windowText" lastClr="000000"/>
              </a:solidFill>
              <a:latin typeface="Calibri"/>
              <a:cs typeface="Calibri"/>
            </a:endParaRPr>
          </a:p>
          <a:p>
            <a:pPr marL="355600" indent="-343535">
              <a:spcBef>
                <a:spcPts val="400"/>
              </a:spcBef>
              <a:buClr>
                <a:srgbClr val="8ADB64"/>
              </a:buClr>
              <a:buFont typeface="Arial"/>
              <a:buChar char="•"/>
              <a:tabLst>
                <a:tab pos="355600" algn="l"/>
                <a:tab pos="356235" algn="l"/>
              </a:tabLst>
            </a:pPr>
            <a:r>
              <a:rPr sz="1600" kern="0" dirty="0">
                <a:solidFill>
                  <a:srgbClr val="224B5A"/>
                </a:solidFill>
                <a:latin typeface="Calibri"/>
                <a:cs typeface="Calibri"/>
              </a:rPr>
              <a:t>We</a:t>
            </a:r>
            <a:r>
              <a:rPr sz="1600" kern="0" spc="-45" dirty="0">
                <a:solidFill>
                  <a:srgbClr val="224B5A"/>
                </a:solidFill>
                <a:latin typeface="Calibri"/>
                <a:cs typeface="Calibri"/>
              </a:rPr>
              <a:t> </a:t>
            </a:r>
            <a:r>
              <a:rPr sz="1600" kern="0" dirty="0">
                <a:solidFill>
                  <a:srgbClr val="224B5A"/>
                </a:solidFill>
                <a:latin typeface="Calibri"/>
                <a:cs typeface="Calibri"/>
              </a:rPr>
              <a:t>work</a:t>
            </a:r>
            <a:r>
              <a:rPr sz="1600" kern="0" spc="-10" dirty="0">
                <a:solidFill>
                  <a:srgbClr val="224B5A"/>
                </a:solidFill>
                <a:latin typeface="Calibri"/>
                <a:cs typeface="Calibri"/>
              </a:rPr>
              <a:t> </a:t>
            </a:r>
            <a:r>
              <a:rPr sz="1600" kern="0" dirty="0">
                <a:solidFill>
                  <a:srgbClr val="224B5A"/>
                </a:solidFill>
                <a:latin typeface="Calibri"/>
                <a:cs typeface="Calibri"/>
              </a:rPr>
              <a:t>with</a:t>
            </a:r>
            <a:r>
              <a:rPr sz="1600" kern="0" spc="-10" dirty="0">
                <a:solidFill>
                  <a:srgbClr val="224B5A"/>
                </a:solidFill>
                <a:latin typeface="Calibri"/>
                <a:cs typeface="Calibri"/>
              </a:rPr>
              <a:t> </a:t>
            </a:r>
            <a:r>
              <a:rPr sz="1600" kern="0" dirty="0">
                <a:solidFill>
                  <a:srgbClr val="224B5A"/>
                </a:solidFill>
                <a:latin typeface="Calibri"/>
                <a:cs typeface="Calibri"/>
              </a:rPr>
              <a:t>carriers'</a:t>
            </a:r>
            <a:r>
              <a:rPr sz="1600" kern="0" spc="-30" dirty="0">
                <a:solidFill>
                  <a:srgbClr val="224B5A"/>
                </a:solidFill>
                <a:latin typeface="Calibri"/>
                <a:cs typeface="Calibri"/>
              </a:rPr>
              <a:t> </a:t>
            </a:r>
            <a:r>
              <a:rPr sz="1600" kern="0" dirty="0">
                <a:solidFill>
                  <a:srgbClr val="224B5A"/>
                </a:solidFill>
                <a:latin typeface="Calibri"/>
                <a:cs typeface="Calibri"/>
              </a:rPr>
              <a:t>risk</a:t>
            </a:r>
            <a:r>
              <a:rPr sz="1600" kern="0" spc="-25" dirty="0">
                <a:solidFill>
                  <a:srgbClr val="224B5A"/>
                </a:solidFill>
                <a:latin typeface="Calibri"/>
                <a:cs typeface="Calibri"/>
              </a:rPr>
              <a:t> </a:t>
            </a:r>
            <a:r>
              <a:rPr sz="1600" kern="0" spc="-10" dirty="0">
                <a:solidFill>
                  <a:srgbClr val="224B5A"/>
                </a:solidFill>
                <a:latin typeface="Calibri"/>
                <a:cs typeface="Calibri"/>
              </a:rPr>
              <a:t>adjustors</a:t>
            </a:r>
            <a:r>
              <a:rPr sz="1600" kern="0" spc="-20" dirty="0">
                <a:solidFill>
                  <a:srgbClr val="224B5A"/>
                </a:solidFill>
                <a:latin typeface="Calibri"/>
                <a:cs typeface="Calibri"/>
              </a:rPr>
              <a:t> </a:t>
            </a:r>
            <a:r>
              <a:rPr sz="1600" kern="0" dirty="0">
                <a:solidFill>
                  <a:srgbClr val="224B5A"/>
                </a:solidFill>
                <a:latin typeface="Calibri"/>
                <a:cs typeface="Calibri"/>
              </a:rPr>
              <a:t>to</a:t>
            </a:r>
            <a:r>
              <a:rPr sz="1600" kern="0" spc="-25" dirty="0">
                <a:solidFill>
                  <a:srgbClr val="224B5A"/>
                </a:solidFill>
                <a:latin typeface="Calibri"/>
                <a:cs typeface="Calibri"/>
              </a:rPr>
              <a:t> </a:t>
            </a:r>
            <a:r>
              <a:rPr sz="1600" kern="0" dirty="0">
                <a:solidFill>
                  <a:srgbClr val="224B5A"/>
                </a:solidFill>
                <a:latin typeface="Calibri"/>
                <a:cs typeface="Calibri"/>
              </a:rPr>
              <a:t>review</a:t>
            </a:r>
            <a:r>
              <a:rPr sz="1600" kern="0" spc="-30" dirty="0">
                <a:solidFill>
                  <a:srgbClr val="224B5A"/>
                </a:solidFill>
                <a:latin typeface="Calibri"/>
                <a:cs typeface="Calibri"/>
              </a:rPr>
              <a:t> </a:t>
            </a:r>
            <a:r>
              <a:rPr sz="1600" kern="0" dirty="0">
                <a:solidFill>
                  <a:srgbClr val="224B5A"/>
                </a:solidFill>
                <a:latin typeface="Calibri"/>
                <a:cs typeface="Calibri"/>
              </a:rPr>
              <a:t>your</a:t>
            </a:r>
            <a:r>
              <a:rPr sz="1600" kern="0" spc="-25" dirty="0">
                <a:solidFill>
                  <a:srgbClr val="224B5A"/>
                </a:solidFill>
                <a:latin typeface="Calibri"/>
                <a:cs typeface="Calibri"/>
              </a:rPr>
              <a:t> </a:t>
            </a:r>
            <a:r>
              <a:rPr sz="1600" kern="0" dirty="0">
                <a:solidFill>
                  <a:srgbClr val="224B5A"/>
                </a:solidFill>
                <a:latin typeface="Calibri"/>
                <a:cs typeface="Calibri"/>
              </a:rPr>
              <a:t>potential</a:t>
            </a:r>
            <a:r>
              <a:rPr sz="1600" kern="0" spc="-20" dirty="0">
                <a:solidFill>
                  <a:srgbClr val="224B5A"/>
                </a:solidFill>
                <a:latin typeface="Calibri"/>
                <a:cs typeface="Calibri"/>
              </a:rPr>
              <a:t> </a:t>
            </a:r>
            <a:r>
              <a:rPr sz="1600" kern="0" dirty="0">
                <a:solidFill>
                  <a:srgbClr val="224B5A"/>
                </a:solidFill>
                <a:latin typeface="Calibri"/>
                <a:cs typeface="Calibri"/>
              </a:rPr>
              <a:t>risks</a:t>
            </a:r>
            <a:r>
              <a:rPr sz="1600" kern="0" spc="-25" dirty="0">
                <a:solidFill>
                  <a:srgbClr val="224B5A"/>
                </a:solidFill>
                <a:latin typeface="Calibri"/>
                <a:cs typeface="Calibri"/>
              </a:rPr>
              <a:t> </a:t>
            </a:r>
            <a:r>
              <a:rPr sz="1600" kern="0" dirty="0">
                <a:solidFill>
                  <a:srgbClr val="224B5A"/>
                </a:solidFill>
                <a:latin typeface="Calibri"/>
                <a:cs typeface="Calibri"/>
              </a:rPr>
              <a:t>and</a:t>
            </a:r>
            <a:r>
              <a:rPr sz="1600" kern="0" spc="-35" dirty="0">
                <a:solidFill>
                  <a:srgbClr val="224B5A"/>
                </a:solidFill>
                <a:latin typeface="Calibri"/>
                <a:cs typeface="Calibri"/>
              </a:rPr>
              <a:t> </a:t>
            </a:r>
            <a:r>
              <a:rPr sz="1600" kern="0" dirty="0">
                <a:solidFill>
                  <a:srgbClr val="224B5A"/>
                </a:solidFill>
                <a:latin typeface="Calibri"/>
                <a:cs typeface="Calibri"/>
              </a:rPr>
              <a:t>advise</a:t>
            </a:r>
            <a:r>
              <a:rPr sz="1600" kern="0" spc="-15" dirty="0">
                <a:solidFill>
                  <a:srgbClr val="224B5A"/>
                </a:solidFill>
                <a:latin typeface="Calibri"/>
                <a:cs typeface="Calibri"/>
              </a:rPr>
              <a:t> </a:t>
            </a:r>
            <a:r>
              <a:rPr sz="1600" kern="0" dirty="0">
                <a:solidFill>
                  <a:srgbClr val="224B5A"/>
                </a:solidFill>
                <a:latin typeface="Calibri"/>
                <a:cs typeface="Calibri"/>
              </a:rPr>
              <a:t>on</a:t>
            </a:r>
            <a:r>
              <a:rPr sz="1600" kern="0" spc="-20" dirty="0">
                <a:solidFill>
                  <a:srgbClr val="224B5A"/>
                </a:solidFill>
                <a:latin typeface="Calibri"/>
                <a:cs typeface="Calibri"/>
              </a:rPr>
              <a:t> ways</a:t>
            </a:r>
            <a:endParaRPr sz="1600" kern="0">
              <a:solidFill>
                <a:sysClr val="windowText" lastClr="000000"/>
              </a:solidFill>
              <a:latin typeface="Calibri"/>
              <a:cs typeface="Calibri"/>
            </a:endParaRPr>
          </a:p>
          <a:p>
            <a:pPr marL="355600"/>
            <a:r>
              <a:rPr sz="1600" kern="0" dirty="0">
                <a:solidFill>
                  <a:srgbClr val="224B5A"/>
                </a:solidFill>
                <a:latin typeface="Calibri"/>
                <a:cs typeface="Calibri"/>
              </a:rPr>
              <a:t>to</a:t>
            </a:r>
            <a:r>
              <a:rPr sz="1600" kern="0" spc="-30" dirty="0">
                <a:solidFill>
                  <a:srgbClr val="224B5A"/>
                </a:solidFill>
                <a:latin typeface="Calibri"/>
                <a:cs typeface="Calibri"/>
              </a:rPr>
              <a:t> </a:t>
            </a:r>
            <a:r>
              <a:rPr sz="1600" kern="0" dirty="0">
                <a:solidFill>
                  <a:srgbClr val="224B5A"/>
                </a:solidFill>
                <a:latin typeface="Calibri"/>
                <a:cs typeface="Calibri"/>
              </a:rPr>
              <a:t>minimize</a:t>
            </a:r>
            <a:r>
              <a:rPr sz="1600" kern="0" spc="-35" dirty="0">
                <a:solidFill>
                  <a:srgbClr val="224B5A"/>
                </a:solidFill>
                <a:latin typeface="Calibri"/>
                <a:cs typeface="Calibri"/>
              </a:rPr>
              <a:t> </a:t>
            </a:r>
            <a:r>
              <a:rPr sz="1600" kern="0" dirty="0">
                <a:solidFill>
                  <a:srgbClr val="224B5A"/>
                </a:solidFill>
                <a:latin typeface="Calibri"/>
                <a:cs typeface="Calibri"/>
              </a:rPr>
              <a:t>those</a:t>
            </a:r>
            <a:r>
              <a:rPr sz="1600" kern="0" spc="-30" dirty="0">
                <a:solidFill>
                  <a:srgbClr val="224B5A"/>
                </a:solidFill>
                <a:latin typeface="Calibri"/>
                <a:cs typeface="Calibri"/>
              </a:rPr>
              <a:t> </a:t>
            </a:r>
            <a:r>
              <a:rPr sz="1600" kern="0" spc="-20" dirty="0">
                <a:solidFill>
                  <a:srgbClr val="224B5A"/>
                </a:solidFill>
                <a:latin typeface="Calibri"/>
                <a:cs typeface="Calibri"/>
              </a:rPr>
              <a:t>risks</a:t>
            </a:r>
            <a:endParaRPr sz="1600" kern="0">
              <a:solidFill>
                <a:sysClr val="windowText" lastClr="000000"/>
              </a:solidFill>
              <a:latin typeface="Calibri"/>
              <a:cs typeface="Calibri"/>
            </a:endParaRPr>
          </a:p>
          <a:p>
            <a:pPr marL="355600" indent="-343535">
              <a:spcBef>
                <a:spcPts val="385"/>
              </a:spcBef>
              <a:buClr>
                <a:srgbClr val="8ADB64"/>
              </a:buClr>
              <a:buFont typeface="Arial"/>
              <a:buChar char="•"/>
              <a:tabLst>
                <a:tab pos="355600" algn="l"/>
                <a:tab pos="356235" algn="l"/>
              </a:tabLst>
            </a:pPr>
            <a:r>
              <a:rPr sz="1600" kern="0" dirty="0">
                <a:solidFill>
                  <a:srgbClr val="224B5A"/>
                </a:solidFill>
                <a:latin typeface="Calibri"/>
                <a:cs typeface="Calibri"/>
              </a:rPr>
              <a:t>We</a:t>
            </a:r>
            <a:r>
              <a:rPr sz="1600" kern="0" spc="-60" dirty="0">
                <a:solidFill>
                  <a:srgbClr val="224B5A"/>
                </a:solidFill>
                <a:latin typeface="Calibri"/>
                <a:cs typeface="Calibri"/>
              </a:rPr>
              <a:t> </a:t>
            </a:r>
            <a:r>
              <a:rPr sz="1600" kern="0" dirty="0">
                <a:solidFill>
                  <a:srgbClr val="224B5A"/>
                </a:solidFill>
                <a:latin typeface="Calibri"/>
                <a:cs typeface="Calibri"/>
              </a:rPr>
              <a:t>monitor</a:t>
            </a:r>
            <a:r>
              <a:rPr sz="1600" kern="0" spc="-20" dirty="0">
                <a:solidFill>
                  <a:srgbClr val="224B5A"/>
                </a:solidFill>
                <a:latin typeface="Calibri"/>
                <a:cs typeface="Calibri"/>
              </a:rPr>
              <a:t> </a:t>
            </a:r>
            <a:r>
              <a:rPr sz="1600" kern="0" dirty="0">
                <a:solidFill>
                  <a:srgbClr val="224B5A"/>
                </a:solidFill>
                <a:latin typeface="Calibri"/>
                <a:cs typeface="Calibri"/>
              </a:rPr>
              <a:t>pending</a:t>
            </a:r>
            <a:r>
              <a:rPr sz="1600" kern="0" spc="-60" dirty="0">
                <a:solidFill>
                  <a:srgbClr val="224B5A"/>
                </a:solidFill>
                <a:latin typeface="Calibri"/>
                <a:cs typeface="Calibri"/>
              </a:rPr>
              <a:t> </a:t>
            </a:r>
            <a:r>
              <a:rPr sz="1600" kern="0" dirty="0">
                <a:solidFill>
                  <a:srgbClr val="224B5A"/>
                </a:solidFill>
                <a:latin typeface="Calibri"/>
                <a:cs typeface="Calibri"/>
              </a:rPr>
              <a:t>legislation</a:t>
            </a:r>
            <a:r>
              <a:rPr sz="1600" kern="0" spc="-35" dirty="0">
                <a:solidFill>
                  <a:srgbClr val="224B5A"/>
                </a:solidFill>
                <a:latin typeface="Calibri"/>
                <a:cs typeface="Calibri"/>
              </a:rPr>
              <a:t> </a:t>
            </a:r>
            <a:r>
              <a:rPr sz="1600" kern="0" dirty="0">
                <a:solidFill>
                  <a:srgbClr val="224B5A"/>
                </a:solidFill>
                <a:latin typeface="Calibri"/>
                <a:cs typeface="Calibri"/>
              </a:rPr>
              <a:t>and</a:t>
            </a:r>
            <a:r>
              <a:rPr sz="1600" kern="0" spc="-50" dirty="0">
                <a:solidFill>
                  <a:srgbClr val="224B5A"/>
                </a:solidFill>
                <a:latin typeface="Calibri"/>
                <a:cs typeface="Calibri"/>
              </a:rPr>
              <a:t> </a:t>
            </a:r>
            <a:r>
              <a:rPr sz="1600" kern="0" dirty="0">
                <a:solidFill>
                  <a:srgbClr val="224B5A"/>
                </a:solidFill>
                <a:latin typeface="Calibri"/>
                <a:cs typeface="Calibri"/>
              </a:rPr>
              <a:t>keep</a:t>
            </a:r>
            <a:r>
              <a:rPr sz="1600" kern="0" spc="-50" dirty="0">
                <a:solidFill>
                  <a:srgbClr val="224B5A"/>
                </a:solidFill>
                <a:latin typeface="Calibri"/>
                <a:cs typeface="Calibri"/>
              </a:rPr>
              <a:t> </a:t>
            </a:r>
            <a:r>
              <a:rPr sz="1600" kern="0" dirty="0">
                <a:solidFill>
                  <a:srgbClr val="224B5A"/>
                </a:solidFill>
                <a:latin typeface="Calibri"/>
                <a:cs typeface="Calibri"/>
              </a:rPr>
              <a:t>you</a:t>
            </a:r>
            <a:r>
              <a:rPr sz="1600" kern="0" spc="-35" dirty="0">
                <a:solidFill>
                  <a:srgbClr val="224B5A"/>
                </a:solidFill>
                <a:latin typeface="Calibri"/>
                <a:cs typeface="Calibri"/>
              </a:rPr>
              <a:t> </a:t>
            </a:r>
            <a:r>
              <a:rPr sz="1600" kern="0" dirty="0">
                <a:solidFill>
                  <a:srgbClr val="224B5A"/>
                </a:solidFill>
                <a:latin typeface="Calibri"/>
                <a:cs typeface="Calibri"/>
              </a:rPr>
              <a:t>informed</a:t>
            </a:r>
            <a:r>
              <a:rPr sz="1600" kern="0" spc="-35" dirty="0">
                <a:solidFill>
                  <a:srgbClr val="224B5A"/>
                </a:solidFill>
                <a:latin typeface="Calibri"/>
                <a:cs typeface="Calibri"/>
              </a:rPr>
              <a:t> </a:t>
            </a:r>
            <a:r>
              <a:rPr sz="1600" kern="0" dirty="0">
                <a:solidFill>
                  <a:srgbClr val="224B5A"/>
                </a:solidFill>
                <a:latin typeface="Calibri"/>
                <a:cs typeface="Calibri"/>
              </a:rPr>
              <a:t>of</a:t>
            </a:r>
            <a:r>
              <a:rPr sz="1600" kern="0" spc="-40" dirty="0">
                <a:solidFill>
                  <a:srgbClr val="224B5A"/>
                </a:solidFill>
                <a:latin typeface="Calibri"/>
                <a:cs typeface="Calibri"/>
              </a:rPr>
              <a:t> </a:t>
            </a:r>
            <a:r>
              <a:rPr sz="1600" kern="0" dirty="0">
                <a:solidFill>
                  <a:srgbClr val="224B5A"/>
                </a:solidFill>
                <a:latin typeface="Calibri"/>
                <a:cs typeface="Calibri"/>
              </a:rPr>
              <a:t>possible</a:t>
            </a:r>
            <a:r>
              <a:rPr sz="1600" kern="0" spc="-30" dirty="0">
                <a:solidFill>
                  <a:srgbClr val="224B5A"/>
                </a:solidFill>
                <a:latin typeface="Calibri"/>
                <a:cs typeface="Calibri"/>
              </a:rPr>
              <a:t> </a:t>
            </a:r>
            <a:r>
              <a:rPr sz="1600" kern="0" dirty="0">
                <a:solidFill>
                  <a:srgbClr val="224B5A"/>
                </a:solidFill>
                <a:latin typeface="Calibri"/>
                <a:cs typeface="Calibri"/>
              </a:rPr>
              <a:t>effects</a:t>
            </a:r>
            <a:r>
              <a:rPr sz="1600" kern="0" spc="-30" dirty="0">
                <a:solidFill>
                  <a:srgbClr val="224B5A"/>
                </a:solidFill>
                <a:latin typeface="Calibri"/>
                <a:cs typeface="Calibri"/>
              </a:rPr>
              <a:t> </a:t>
            </a:r>
            <a:r>
              <a:rPr sz="1600" kern="0" dirty="0">
                <a:solidFill>
                  <a:srgbClr val="224B5A"/>
                </a:solidFill>
                <a:latin typeface="Calibri"/>
                <a:cs typeface="Calibri"/>
              </a:rPr>
              <a:t>on</a:t>
            </a:r>
            <a:r>
              <a:rPr sz="1600" kern="0" spc="-35" dirty="0">
                <a:solidFill>
                  <a:srgbClr val="224B5A"/>
                </a:solidFill>
                <a:latin typeface="Calibri"/>
                <a:cs typeface="Calibri"/>
              </a:rPr>
              <a:t> </a:t>
            </a:r>
            <a:r>
              <a:rPr sz="1600" kern="0" spc="-10" dirty="0">
                <a:solidFill>
                  <a:srgbClr val="224B5A"/>
                </a:solidFill>
                <a:latin typeface="Calibri"/>
                <a:cs typeface="Calibri"/>
              </a:rPr>
              <a:t>Associations</a:t>
            </a:r>
            <a:endParaRPr sz="1600" kern="0">
              <a:solidFill>
                <a:sysClr val="windowText" lastClr="000000"/>
              </a:solidFill>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30" name="Group 29">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253" y="644327"/>
            <a:ext cx="6974974" cy="4811366"/>
            <a:chOff x="7639235" y="600024"/>
            <a:chExt cx="3898557" cy="6878929"/>
          </a:xfrm>
        </p:grpSpPr>
        <p:sp>
          <p:nvSpPr>
            <p:cNvPr id="31" name="Rectangle 30">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Title 12"/>
          <p:cNvSpPr>
            <a:spLocks noGrp="1"/>
          </p:cNvSpPr>
          <p:nvPr>
            <p:ph type="title"/>
          </p:nvPr>
        </p:nvSpPr>
        <p:spPr>
          <a:xfrm>
            <a:off x="1793556" y="1590734"/>
            <a:ext cx="5554405" cy="2520012"/>
          </a:xfrm>
          <a:solidFill>
            <a:schemeClr val="bg2"/>
          </a:solidFill>
        </p:spPr>
        <p:txBody>
          <a:bodyPr vert="horz" lIns="91440" tIns="45720" rIns="91440" bIns="0" rtlCol="0" anchor="ctr">
            <a:normAutofit/>
          </a:bodyPr>
          <a:lstStyle/>
          <a:p>
            <a:pPr algn="ctr" defTabSz="914400"/>
            <a:r>
              <a:rPr lang="en-US" sz="5200" dirty="0">
                <a:solidFill>
                  <a:schemeClr val="tx2"/>
                </a:solidFill>
              </a:rPr>
              <a:t>Approval of Agenda</a:t>
            </a:r>
          </a:p>
        </p:txBody>
      </p:sp>
      <p:cxnSp>
        <p:nvCxnSpPr>
          <p:cNvPr id="34" name="Straight Connector 33">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1416139"/>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36" name="Straight Connector 35">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4285341"/>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8" name="Picture 37">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47808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1" y="1350074"/>
            <a:ext cx="3020695" cy="391795"/>
          </a:xfrm>
          <a:prstGeom prst="rect">
            <a:avLst/>
          </a:prstGeom>
        </p:spPr>
        <p:txBody>
          <a:bodyPr vert="horz" wrap="square" lIns="0" tIns="12700" rIns="0" bIns="0" rtlCol="0">
            <a:spAutoFit/>
          </a:bodyPr>
          <a:lstStyle/>
          <a:p>
            <a:pPr marL="12700">
              <a:spcBef>
                <a:spcPts val="100"/>
              </a:spcBef>
            </a:pPr>
            <a:r>
              <a:rPr sz="2400" b="1" dirty="0"/>
              <a:t>Professional</a:t>
            </a:r>
            <a:r>
              <a:rPr sz="2400" b="1" spc="-100" dirty="0"/>
              <a:t> </a:t>
            </a:r>
            <a:r>
              <a:rPr sz="2400" b="1" spc="-10" dirty="0"/>
              <a:t>Affiliations</a:t>
            </a:r>
            <a:endParaRPr sz="2400"/>
          </a:p>
        </p:txBody>
      </p:sp>
      <p:sp>
        <p:nvSpPr>
          <p:cNvPr id="3" name="object 3"/>
          <p:cNvSpPr txBox="1"/>
          <p:nvPr/>
        </p:nvSpPr>
        <p:spPr>
          <a:xfrm>
            <a:off x="535941" y="2165999"/>
            <a:ext cx="5624195" cy="1344295"/>
          </a:xfrm>
          <a:prstGeom prst="rect">
            <a:avLst/>
          </a:prstGeom>
        </p:spPr>
        <p:txBody>
          <a:bodyPr vert="horz" wrap="square" lIns="0" tIns="67945" rIns="0" bIns="0" rtlCol="0">
            <a:spAutoFit/>
          </a:bodyPr>
          <a:lstStyle/>
          <a:p>
            <a:pPr marL="355600" indent="-343535">
              <a:spcBef>
                <a:spcPts val="535"/>
              </a:spcBef>
              <a:buClr>
                <a:srgbClr val="8ADB64"/>
              </a:buClr>
              <a:buFont typeface="Arial"/>
              <a:buChar char="•"/>
              <a:tabLst>
                <a:tab pos="355600" algn="l"/>
                <a:tab pos="356235" algn="l"/>
              </a:tabLst>
            </a:pPr>
            <a:r>
              <a:rPr kern="0" dirty="0">
                <a:solidFill>
                  <a:srgbClr val="224B5A"/>
                </a:solidFill>
                <a:latin typeface="Calibri"/>
                <a:cs typeface="Calibri"/>
              </a:rPr>
              <a:t>Delmarva</a:t>
            </a:r>
            <a:r>
              <a:rPr kern="0" spc="-70" dirty="0">
                <a:solidFill>
                  <a:srgbClr val="224B5A"/>
                </a:solidFill>
                <a:latin typeface="Calibri"/>
                <a:cs typeface="Calibri"/>
              </a:rPr>
              <a:t> </a:t>
            </a:r>
            <a:r>
              <a:rPr kern="0" dirty="0">
                <a:solidFill>
                  <a:srgbClr val="224B5A"/>
                </a:solidFill>
                <a:latin typeface="Calibri"/>
                <a:cs typeface="Calibri"/>
              </a:rPr>
              <a:t>Condominium</a:t>
            </a:r>
            <a:r>
              <a:rPr kern="0" spc="-10" dirty="0">
                <a:solidFill>
                  <a:srgbClr val="224B5A"/>
                </a:solidFill>
                <a:latin typeface="Calibri"/>
                <a:cs typeface="Calibri"/>
              </a:rPr>
              <a:t> </a:t>
            </a:r>
            <a:r>
              <a:rPr kern="0" dirty="0">
                <a:solidFill>
                  <a:srgbClr val="224B5A"/>
                </a:solidFill>
                <a:latin typeface="Calibri"/>
                <a:cs typeface="Calibri"/>
              </a:rPr>
              <a:t>Managers</a:t>
            </a:r>
            <a:r>
              <a:rPr kern="0" spc="-10" dirty="0">
                <a:solidFill>
                  <a:srgbClr val="224B5A"/>
                </a:solidFill>
                <a:latin typeface="Calibri"/>
                <a:cs typeface="Calibri"/>
              </a:rPr>
              <a:t> Association</a:t>
            </a:r>
            <a:endParaRPr kern="0">
              <a:solidFill>
                <a:sysClr val="windowText" lastClr="000000"/>
              </a:solidFill>
              <a:latin typeface="Calibri"/>
              <a:cs typeface="Calibri"/>
            </a:endParaRPr>
          </a:p>
          <a:p>
            <a:pPr marL="355600" indent="-343535">
              <a:spcBef>
                <a:spcPts val="440"/>
              </a:spcBef>
              <a:buClr>
                <a:srgbClr val="8ADB64"/>
              </a:buClr>
              <a:buFont typeface="Arial"/>
              <a:buChar char="•"/>
              <a:tabLst>
                <a:tab pos="355600" algn="l"/>
                <a:tab pos="356235" algn="l"/>
              </a:tabLst>
            </a:pPr>
            <a:r>
              <a:rPr kern="0" dirty="0">
                <a:solidFill>
                  <a:srgbClr val="224B5A"/>
                </a:solidFill>
                <a:latin typeface="Calibri"/>
                <a:cs typeface="Calibri"/>
              </a:rPr>
              <a:t>Community</a:t>
            </a:r>
            <a:r>
              <a:rPr kern="0" spc="-70" dirty="0">
                <a:solidFill>
                  <a:srgbClr val="224B5A"/>
                </a:solidFill>
                <a:latin typeface="Calibri"/>
                <a:cs typeface="Calibri"/>
              </a:rPr>
              <a:t> </a:t>
            </a:r>
            <a:r>
              <a:rPr kern="0" dirty="0">
                <a:solidFill>
                  <a:srgbClr val="224B5A"/>
                </a:solidFill>
                <a:latin typeface="Calibri"/>
                <a:cs typeface="Calibri"/>
              </a:rPr>
              <a:t>Association</a:t>
            </a:r>
            <a:r>
              <a:rPr kern="0" spc="-50" dirty="0">
                <a:solidFill>
                  <a:srgbClr val="224B5A"/>
                </a:solidFill>
                <a:latin typeface="Calibri"/>
                <a:cs typeface="Calibri"/>
              </a:rPr>
              <a:t> </a:t>
            </a:r>
            <a:r>
              <a:rPr kern="0" dirty="0">
                <a:solidFill>
                  <a:srgbClr val="224B5A"/>
                </a:solidFill>
                <a:latin typeface="Calibri"/>
                <a:cs typeface="Calibri"/>
              </a:rPr>
              <a:t>Institute</a:t>
            </a:r>
            <a:r>
              <a:rPr kern="0" spc="-55" dirty="0">
                <a:solidFill>
                  <a:srgbClr val="224B5A"/>
                </a:solidFill>
                <a:latin typeface="Calibri"/>
                <a:cs typeface="Calibri"/>
              </a:rPr>
              <a:t> </a:t>
            </a:r>
            <a:r>
              <a:rPr kern="0" dirty="0">
                <a:solidFill>
                  <a:srgbClr val="224B5A"/>
                </a:solidFill>
                <a:latin typeface="Calibri"/>
                <a:cs typeface="Calibri"/>
              </a:rPr>
              <a:t>Chesapeake</a:t>
            </a:r>
            <a:r>
              <a:rPr kern="0" spc="-55" dirty="0">
                <a:solidFill>
                  <a:srgbClr val="224B5A"/>
                </a:solidFill>
                <a:latin typeface="Calibri"/>
                <a:cs typeface="Calibri"/>
              </a:rPr>
              <a:t> </a:t>
            </a:r>
            <a:r>
              <a:rPr kern="0" spc="-10" dirty="0">
                <a:solidFill>
                  <a:srgbClr val="224B5A"/>
                </a:solidFill>
                <a:latin typeface="Calibri"/>
                <a:cs typeface="Calibri"/>
              </a:rPr>
              <a:t>Chapter</a:t>
            </a:r>
            <a:endParaRPr kern="0">
              <a:solidFill>
                <a:sysClr val="windowText" lastClr="000000"/>
              </a:solidFill>
              <a:latin typeface="Calibri"/>
              <a:cs typeface="Calibri"/>
            </a:endParaRPr>
          </a:p>
          <a:p>
            <a:pPr marL="355600" indent="-343535">
              <a:spcBef>
                <a:spcPts val="425"/>
              </a:spcBef>
              <a:buClr>
                <a:srgbClr val="8ADB64"/>
              </a:buClr>
              <a:buFont typeface="Arial"/>
              <a:buChar char="•"/>
              <a:tabLst>
                <a:tab pos="355600" algn="l"/>
                <a:tab pos="356235" algn="l"/>
              </a:tabLst>
            </a:pPr>
            <a:r>
              <a:rPr kern="0" dirty="0">
                <a:solidFill>
                  <a:srgbClr val="224B5A"/>
                </a:solidFill>
                <a:latin typeface="Calibri"/>
                <a:cs typeface="Calibri"/>
              </a:rPr>
              <a:t>OC</a:t>
            </a:r>
            <a:r>
              <a:rPr kern="0" spc="-50" dirty="0">
                <a:solidFill>
                  <a:srgbClr val="224B5A"/>
                </a:solidFill>
                <a:latin typeface="Calibri"/>
                <a:cs typeface="Calibri"/>
              </a:rPr>
              <a:t> </a:t>
            </a:r>
            <a:r>
              <a:rPr kern="0" dirty="0">
                <a:solidFill>
                  <a:srgbClr val="224B5A"/>
                </a:solidFill>
                <a:latin typeface="Calibri"/>
                <a:cs typeface="Calibri"/>
              </a:rPr>
              <a:t>Hotel</a:t>
            </a:r>
            <a:r>
              <a:rPr kern="0" spc="-20" dirty="0">
                <a:solidFill>
                  <a:srgbClr val="224B5A"/>
                </a:solidFill>
                <a:latin typeface="Calibri"/>
                <a:cs typeface="Calibri"/>
              </a:rPr>
              <a:t> </a:t>
            </a:r>
            <a:r>
              <a:rPr kern="0" dirty="0">
                <a:solidFill>
                  <a:srgbClr val="224B5A"/>
                </a:solidFill>
                <a:latin typeface="Calibri"/>
                <a:cs typeface="Calibri"/>
              </a:rPr>
              <a:t>Motel</a:t>
            </a:r>
            <a:r>
              <a:rPr kern="0" spc="-25" dirty="0">
                <a:solidFill>
                  <a:srgbClr val="224B5A"/>
                </a:solidFill>
                <a:latin typeface="Calibri"/>
                <a:cs typeface="Calibri"/>
              </a:rPr>
              <a:t> </a:t>
            </a:r>
            <a:r>
              <a:rPr kern="0" spc="-10" dirty="0">
                <a:solidFill>
                  <a:srgbClr val="224B5A"/>
                </a:solidFill>
                <a:latin typeface="Calibri"/>
                <a:cs typeface="Calibri"/>
              </a:rPr>
              <a:t>Restaurant Association</a:t>
            </a:r>
            <a:endParaRPr kern="0">
              <a:solidFill>
                <a:sysClr val="windowText" lastClr="000000"/>
              </a:solidFill>
              <a:latin typeface="Calibri"/>
              <a:cs typeface="Calibri"/>
            </a:endParaRPr>
          </a:p>
          <a:p>
            <a:pPr marL="355600" indent="-343535">
              <a:spcBef>
                <a:spcPts val="439"/>
              </a:spcBef>
              <a:buClr>
                <a:srgbClr val="8ADB64"/>
              </a:buClr>
              <a:buFont typeface="Arial"/>
              <a:buChar char="•"/>
              <a:tabLst>
                <a:tab pos="355600" algn="l"/>
                <a:tab pos="356235" algn="l"/>
              </a:tabLst>
            </a:pPr>
            <a:r>
              <a:rPr kern="0" dirty="0">
                <a:solidFill>
                  <a:srgbClr val="224B5A"/>
                </a:solidFill>
                <a:latin typeface="Calibri"/>
                <a:cs typeface="Calibri"/>
              </a:rPr>
              <a:t>Chamber of</a:t>
            </a:r>
            <a:r>
              <a:rPr kern="0" spc="5" dirty="0">
                <a:solidFill>
                  <a:srgbClr val="224B5A"/>
                </a:solidFill>
                <a:latin typeface="Calibri"/>
                <a:cs typeface="Calibri"/>
              </a:rPr>
              <a:t> </a:t>
            </a:r>
            <a:r>
              <a:rPr kern="0" dirty="0">
                <a:solidFill>
                  <a:srgbClr val="224B5A"/>
                </a:solidFill>
                <a:latin typeface="Calibri"/>
                <a:cs typeface="Calibri"/>
              </a:rPr>
              <a:t>Commerce</a:t>
            </a:r>
            <a:r>
              <a:rPr kern="0" spc="5" dirty="0">
                <a:solidFill>
                  <a:srgbClr val="224B5A"/>
                </a:solidFill>
                <a:latin typeface="Calibri"/>
                <a:cs typeface="Calibri"/>
              </a:rPr>
              <a:t> </a:t>
            </a:r>
            <a:r>
              <a:rPr kern="0" dirty="0">
                <a:solidFill>
                  <a:srgbClr val="224B5A"/>
                </a:solidFill>
                <a:latin typeface="Calibri"/>
                <a:cs typeface="Calibri"/>
              </a:rPr>
              <a:t>–</a:t>
            </a:r>
            <a:r>
              <a:rPr kern="0" spc="-20" dirty="0">
                <a:solidFill>
                  <a:srgbClr val="224B5A"/>
                </a:solidFill>
                <a:latin typeface="Calibri"/>
                <a:cs typeface="Calibri"/>
              </a:rPr>
              <a:t> </a:t>
            </a:r>
            <a:r>
              <a:rPr kern="0" dirty="0">
                <a:solidFill>
                  <a:srgbClr val="224B5A"/>
                </a:solidFill>
                <a:latin typeface="Calibri"/>
                <a:cs typeface="Calibri"/>
              </a:rPr>
              <a:t>Ocean</a:t>
            </a:r>
            <a:r>
              <a:rPr kern="0" spc="-15" dirty="0">
                <a:solidFill>
                  <a:srgbClr val="224B5A"/>
                </a:solidFill>
                <a:latin typeface="Calibri"/>
                <a:cs typeface="Calibri"/>
              </a:rPr>
              <a:t> </a:t>
            </a:r>
            <a:r>
              <a:rPr kern="0" spc="-20" dirty="0">
                <a:solidFill>
                  <a:srgbClr val="224B5A"/>
                </a:solidFill>
                <a:latin typeface="Calibri"/>
                <a:cs typeface="Calibri"/>
              </a:rPr>
              <a:t>City,</a:t>
            </a:r>
            <a:r>
              <a:rPr kern="0" spc="-35" dirty="0">
                <a:solidFill>
                  <a:srgbClr val="224B5A"/>
                </a:solidFill>
                <a:latin typeface="Calibri"/>
                <a:cs typeface="Calibri"/>
              </a:rPr>
              <a:t> </a:t>
            </a:r>
            <a:r>
              <a:rPr kern="0" dirty="0">
                <a:solidFill>
                  <a:srgbClr val="224B5A"/>
                </a:solidFill>
                <a:latin typeface="Calibri"/>
                <a:cs typeface="Calibri"/>
              </a:rPr>
              <a:t>Ocean</a:t>
            </a:r>
            <a:r>
              <a:rPr kern="0" spc="-15" dirty="0">
                <a:solidFill>
                  <a:srgbClr val="224B5A"/>
                </a:solidFill>
                <a:latin typeface="Calibri"/>
                <a:cs typeface="Calibri"/>
              </a:rPr>
              <a:t> </a:t>
            </a:r>
            <a:r>
              <a:rPr kern="0" dirty="0">
                <a:solidFill>
                  <a:srgbClr val="224B5A"/>
                </a:solidFill>
                <a:latin typeface="Calibri"/>
                <a:cs typeface="Calibri"/>
              </a:rPr>
              <a:t>Pines,</a:t>
            </a:r>
            <a:r>
              <a:rPr kern="0" spc="-30" dirty="0">
                <a:solidFill>
                  <a:srgbClr val="224B5A"/>
                </a:solidFill>
                <a:latin typeface="Calibri"/>
                <a:cs typeface="Calibri"/>
              </a:rPr>
              <a:t> </a:t>
            </a:r>
            <a:r>
              <a:rPr kern="0" spc="-10" dirty="0">
                <a:solidFill>
                  <a:srgbClr val="224B5A"/>
                </a:solidFill>
                <a:latin typeface="Calibri"/>
                <a:cs typeface="Calibri"/>
              </a:rPr>
              <a:t>Berlin</a:t>
            </a:r>
            <a:endParaRPr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5257800" y="4189729"/>
            <a:ext cx="952500" cy="952500"/>
          </a:xfrm>
          <a:prstGeom prst="rect">
            <a:avLst/>
          </a:prstGeom>
        </p:spPr>
      </p:pic>
      <p:pic>
        <p:nvPicPr>
          <p:cNvPr id="5" name="object 5"/>
          <p:cNvPicPr/>
          <p:nvPr/>
        </p:nvPicPr>
        <p:blipFill>
          <a:blip r:embed="rId3" cstate="print"/>
          <a:stretch>
            <a:fillRect/>
          </a:stretch>
        </p:blipFill>
        <p:spPr>
          <a:xfrm>
            <a:off x="3843021" y="3938270"/>
            <a:ext cx="1071879" cy="1211580"/>
          </a:xfrm>
          <a:prstGeom prst="rect">
            <a:avLst/>
          </a:prstGeom>
        </p:spPr>
      </p:pic>
      <p:pic>
        <p:nvPicPr>
          <p:cNvPr id="6" name="object 6"/>
          <p:cNvPicPr/>
          <p:nvPr/>
        </p:nvPicPr>
        <p:blipFill>
          <a:blip r:embed="rId4" cstate="print"/>
          <a:stretch>
            <a:fillRect/>
          </a:stretch>
        </p:blipFill>
        <p:spPr>
          <a:xfrm>
            <a:off x="6733439" y="3463289"/>
            <a:ext cx="1874620" cy="819150"/>
          </a:xfrm>
          <a:prstGeom prst="rect">
            <a:avLst/>
          </a:prstGeom>
        </p:spPr>
      </p:pic>
      <p:pic>
        <p:nvPicPr>
          <p:cNvPr id="7" name="object 7"/>
          <p:cNvPicPr/>
          <p:nvPr/>
        </p:nvPicPr>
        <p:blipFill>
          <a:blip r:embed="rId5" cstate="print"/>
          <a:stretch>
            <a:fillRect/>
          </a:stretch>
        </p:blipFill>
        <p:spPr>
          <a:xfrm>
            <a:off x="6666581" y="4613832"/>
            <a:ext cx="1975707" cy="517691"/>
          </a:xfrm>
          <a:prstGeom prst="rect">
            <a:avLst/>
          </a:prstGeom>
        </p:spPr>
      </p:pic>
      <p:pic>
        <p:nvPicPr>
          <p:cNvPr id="8" name="object 8"/>
          <p:cNvPicPr/>
          <p:nvPr/>
        </p:nvPicPr>
        <p:blipFill>
          <a:blip r:embed="rId6" cstate="print"/>
          <a:stretch>
            <a:fillRect/>
          </a:stretch>
        </p:blipFill>
        <p:spPr>
          <a:xfrm>
            <a:off x="353059" y="4325548"/>
            <a:ext cx="1912620" cy="833285"/>
          </a:xfrm>
          <a:prstGeom prst="rect">
            <a:avLst/>
          </a:prstGeom>
        </p:spPr>
      </p:pic>
      <p:pic>
        <p:nvPicPr>
          <p:cNvPr id="9" name="object 9"/>
          <p:cNvPicPr/>
          <p:nvPr/>
        </p:nvPicPr>
        <p:blipFill>
          <a:blip r:embed="rId7" cstate="print"/>
          <a:stretch>
            <a:fillRect/>
          </a:stretch>
        </p:blipFill>
        <p:spPr>
          <a:xfrm>
            <a:off x="2476501" y="4220210"/>
            <a:ext cx="1236979" cy="96265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1" y="1350074"/>
            <a:ext cx="2032635" cy="391795"/>
          </a:xfrm>
          <a:prstGeom prst="rect">
            <a:avLst/>
          </a:prstGeom>
        </p:spPr>
        <p:txBody>
          <a:bodyPr vert="horz" wrap="square" lIns="0" tIns="12700" rIns="0" bIns="0" rtlCol="0">
            <a:spAutoFit/>
          </a:bodyPr>
          <a:lstStyle/>
          <a:p>
            <a:pPr marL="12700">
              <a:spcBef>
                <a:spcPts val="100"/>
              </a:spcBef>
            </a:pPr>
            <a:r>
              <a:rPr sz="2400" b="1" spc="-10" dirty="0"/>
              <a:t>Communication</a:t>
            </a:r>
            <a:endParaRPr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350074"/>
            <a:ext cx="3285490" cy="391795"/>
          </a:xfrm>
          <a:prstGeom prst="rect">
            <a:avLst/>
          </a:prstGeom>
        </p:spPr>
        <p:txBody>
          <a:bodyPr vert="horz" wrap="square" lIns="0" tIns="12700" rIns="0" bIns="0" rtlCol="0">
            <a:spAutoFit/>
          </a:bodyPr>
          <a:lstStyle/>
          <a:p>
            <a:pPr marL="12700">
              <a:spcBef>
                <a:spcPts val="100"/>
              </a:spcBef>
            </a:pPr>
            <a:r>
              <a:rPr sz="2400" b="1" dirty="0"/>
              <a:t>Insurance</a:t>
            </a:r>
            <a:r>
              <a:rPr sz="2400" b="1" spc="-30" dirty="0"/>
              <a:t> </a:t>
            </a:r>
            <a:r>
              <a:rPr sz="2400" b="1" dirty="0"/>
              <a:t>Industry</a:t>
            </a:r>
            <a:r>
              <a:rPr sz="2400" b="1" spc="-65" dirty="0"/>
              <a:t> </a:t>
            </a:r>
            <a:r>
              <a:rPr sz="2400" b="1" spc="-10" dirty="0"/>
              <a:t>Trends</a:t>
            </a:r>
            <a:endParaRPr sz="2400"/>
          </a:p>
        </p:txBody>
      </p:sp>
      <p:sp>
        <p:nvSpPr>
          <p:cNvPr id="3" name="object 3"/>
          <p:cNvSpPr txBox="1"/>
          <p:nvPr/>
        </p:nvSpPr>
        <p:spPr>
          <a:xfrm>
            <a:off x="343535" y="2156078"/>
            <a:ext cx="8114665" cy="2244090"/>
          </a:xfrm>
          <a:prstGeom prst="rect">
            <a:avLst/>
          </a:prstGeom>
        </p:spPr>
        <p:txBody>
          <a:bodyPr vert="horz" wrap="square" lIns="0" tIns="12700" rIns="0" bIns="0" rtlCol="0">
            <a:spAutoFit/>
          </a:bodyPr>
          <a:lstStyle/>
          <a:p>
            <a:pPr marL="355600" indent="-343535">
              <a:spcBef>
                <a:spcPts val="100"/>
              </a:spcBef>
              <a:buClr>
                <a:srgbClr val="8ADB64"/>
              </a:buClr>
              <a:buFont typeface="Arial"/>
              <a:buChar char="•"/>
              <a:tabLst>
                <a:tab pos="355600" algn="l"/>
                <a:tab pos="356235" algn="l"/>
              </a:tabLst>
            </a:pPr>
            <a:r>
              <a:rPr sz="1400" kern="0" dirty="0">
                <a:solidFill>
                  <a:srgbClr val="2C5461"/>
                </a:solidFill>
                <a:latin typeface="Calibri"/>
                <a:cs typeface="Calibri"/>
              </a:rPr>
              <a:t>Coastal</a:t>
            </a:r>
            <a:r>
              <a:rPr sz="1400" kern="0" spc="-20" dirty="0">
                <a:solidFill>
                  <a:srgbClr val="2C5461"/>
                </a:solidFill>
                <a:latin typeface="Calibri"/>
                <a:cs typeface="Calibri"/>
              </a:rPr>
              <a:t> </a:t>
            </a:r>
            <a:r>
              <a:rPr sz="1400" kern="0" dirty="0">
                <a:solidFill>
                  <a:srgbClr val="2C5461"/>
                </a:solidFill>
                <a:latin typeface="Calibri"/>
                <a:cs typeface="Calibri"/>
              </a:rPr>
              <a:t>communities</a:t>
            </a:r>
            <a:r>
              <a:rPr sz="1400" kern="0" spc="-30" dirty="0">
                <a:solidFill>
                  <a:srgbClr val="2C5461"/>
                </a:solidFill>
                <a:latin typeface="Calibri"/>
                <a:cs typeface="Calibri"/>
              </a:rPr>
              <a:t> </a:t>
            </a:r>
            <a:r>
              <a:rPr sz="1400" kern="0" dirty="0">
                <a:solidFill>
                  <a:srgbClr val="2C5461"/>
                </a:solidFill>
                <a:latin typeface="Calibri"/>
                <a:cs typeface="Calibri"/>
              </a:rPr>
              <a:t>have</a:t>
            </a:r>
            <a:r>
              <a:rPr sz="1400" kern="0" spc="-20" dirty="0">
                <a:solidFill>
                  <a:srgbClr val="2C5461"/>
                </a:solidFill>
                <a:latin typeface="Calibri"/>
                <a:cs typeface="Calibri"/>
              </a:rPr>
              <a:t> </a:t>
            </a:r>
            <a:r>
              <a:rPr sz="1400" kern="0" dirty="0">
                <a:solidFill>
                  <a:srgbClr val="2C5461"/>
                </a:solidFill>
                <a:latin typeface="Calibri"/>
                <a:cs typeface="Calibri"/>
              </a:rPr>
              <a:t>always</a:t>
            </a:r>
            <a:r>
              <a:rPr sz="1400" kern="0" spc="-35" dirty="0">
                <a:solidFill>
                  <a:srgbClr val="2C5461"/>
                </a:solidFill>
                <a:latin typeface="Calibri"/>
                <a:cs typeface="Calibri"/>
              </a:rPr>
              <a:t> </a:t>
            </a:r>
            <a:r>
              <a:rPr sz="1400" kern="0" dirty="0">
                <a:solidFill>
                  <a:srgbClr val="2C5461"/>
                </a:solidFill>
                <a:latin typeface="Calibri"/>
                <a:cs typeface="Calibri"/>
              </a:rPr>
              <a:t>been</a:t>
            </a:r>
            <a:r>
              <a:rPr sz="1400" kern="0" spc="-35" dirty="0">
                <a:solidFill>
                  <a:srgbClr val="2C5461"/>
                </a:solidFill>
                <a:latin typeface="Calibri"/>
                <a:cs typeface="Calibri"/>
              </a:rPr>
              <a:t> </a:t>
            </a:r>
            <a:r>
              <a:rPr sz="1400" kern="0" dirty="0">
                <a:solidFill>
                  <a:srgbClr val="2C5461"/>
                </a:solidFill>
                <a:latin typeface="Calibri"/>
                <a:cs typeface="Calibri"/>
              </a:rPr>
              <a:t>limited in</a:t>
            </a:r>
            <a:r>
              <a:rPr sz="1400" kern="0" spc="-20" dirty="0">
                <a:solidFill>
                  <a:srgbClr val="2C5461"/>
                </a:solidFill>
                <a:latin typeface="Calibri"/>
                <a:cs typeface="Calibri"/>
              </a:rPr>
              <a:t> </a:t>
            </a:r>
            <a:r>
              <a:rPr sz="1400" kern="0" dirty="0">
                <a:solidFill>
                  <a:srgbClr val="2C5461"/>
                </a:solidFill>
                <a:latin typeface="Calibri"/>
                <a:cs typeface="Calibri"/>
              </a:rPr>
              <a:t>the</a:t>
            </a:r>
            <a:r>
              <a:rPr sz="1400" kern="0" spc="-20" dirty="0">
                <a:solidFill>
                  <a:srgbClr val="2C5461"/>
                </a:solidFill>
                <a:latin typeface="Calibri"/>
                <a:cs typeface="Calibri"/>
              </a:rPr>
              <a:t> </a:t>
            </a:r>
            <a:r>
              <a:rPr sz="1400" kern="0" dirty="0">
                <a:solidFill>
                  <a:srgbClr val="2C5461"/>
                </a:solidFill>
                <a:latin typeface="Calibri"/>
                <a:cs typeface="Calibri"/>
              </a:rPr>
              <a:t>number</a:t>
            </a:r>
            <a:r>
              <a:rPr sz="1400" kern="0" spc="-50" dirty="0">
                <a:solidFill>
                  <a:srgbClr val="2C5461"/>
                </a:solidFill>
                <a:latin typeface="Calibri"/>
                <a:cs typeface="Calibri"/>
              </a:rPr>
              <a:t> </a:t>
            </a:r>
            <a:r>
              <a:rPr sz="1400" kern="0" dirty="0">
                <a:solidFill>
                  <a:srgbClr val="2C5461"/>
                </a:solidFill>
                <a:latin typeface="Calibri"/>
                <a:cs typeface="Calibri"/>
              </a:rPr>
              <a:t>of</a:t>
            </a:r>
            <a:r>
              <a:rPr sz="1400" kern="0" spc="-25" dirty="0">
                <a:solidFill>
                  <a:srgbClr val="2C5461"/>
                </a:solidFill>
                <a:latin typeface="Calibri"/>
                <a:cs typeface="Calibri"/>
              </a:rPr>
              <a:t> </a:t>
            </a:r>
            <a:r>
              <a:rPr sz="1400" kern="0" dirty="0">
                <a:solidFill>
                  <a:srgbClr val="2C5461"/>
                </a:solidFill>
                <a:latin typeface="Calibri"/>
                <a:cs typeface="Calibri"/>
              </a:rPr>
              <a:t>carriers</a:t>
            </a:r>
            <a:r>
              <a:rPr sz="1400" kern="0" spc="-10" dirty="0">
                <a:solidFill>
                  <a:srgbClr val="2C5461"/>
                </a:solidFill>
                <a:latin typeface="Calibri"/>
                <a:cs typeface="Calibri"/>
              </a:rPr>
              <a:t> </a:t>
            </a:r>
            <a:r>
              <a:rPr sz="1400" kern="0" dirty="0">
                <a:solidFill>
                  <a:srgbClr val="2C5461"/>
                </a:solidFill>
                <a:latin typeface="Calibri"/>
                <a:cs typeface="Calibri"/>
              </a:rPr>
              <a:t>that</a:t>
            </a:r>
            <a:r>
              <a:rPr sz="1400" kern="0" spc="-15" dirty="0">
                <a:solidFill>
                  <a:srgbClr val="2C5461"/>
                </a:solidFill>
                <a:latin typeface="Calibri"/>
                <a:cs typeface="Calibri"/>
              </a:rPr>
              <a:t> </a:t>
            </a:r>
            <a:r>
              <a:rPr sz="1400" kern="0" dirty="0">
                <a:solidFill>
                  <a:srgbClr val="2C5461"/>
                </a:solidFill>
                <a:latin typeface="Calibri"/>
                <a:cs typeface="Calibri"/>
              </a:rPr>
              <a:t>will</a:t>
            </a:r>
            <a:r>
              <a:rPr sz="1400" kern="0" spc="-25" dirty="0">
                <a:solidFill>
                  <a:srgbClr val="2C5461"/>
                </a:solidFill>
                <a:latin typeface="Calibri"/>
                <a:cs typeface="Calibri"/>
              </a:rPr>
              <a:t> </a:t>
            </a:r>
            <a:r>
              <a:rPr sz="1400" kern="0" dirty="0">
                <a:solidFill>
                  <a:srgbClr val="2C5461"/>
                </a:solidFill>
                <a:latin typeface="Calibri"/>
                <a:cs typeface="Calibri"/>
              </a:rPr>
              <a:t>write</a:t>
            </a:r>
            <a:r>
              <a:rPr sz="1400" kern="0" spc="15" dirty="0">
                <a:solidFill>
                  <a:srgbClr val="2C5461"/>
                </a:solidFill>
                <a:latin typeface="Calibri"/>
                <a:cs typeface="Calibri"/>
              </a:rPr>
              <a:t> </a:t>
            </a:r>
            <a:r>
              <a:rPr sz="1400" kern="0" dirty="0">
                <a:solidFill>
                  <a:srgbClr val="2C5461"/>
                </a:solidFill>
                <a:latin typeface="Calibri"/>
                <a:cs typeface="Calibri"/>
              </a:rPr>
              <a:t>the</a:t>
            </a:r>
            <a:r>
              <a:rPr sz="1400" kern="0" spc="-15" dirty="0">
                <a:solidFill>
                  <a:srgbClr val="2C5461"/>
                </a:solidFill>
                <a:latin typeface="Calibri"/>
                <a:cs typeface="Calibri"/>
              </a:rPr>
              <a:t> </a:t>
            </a:r>
            <a:r>
              <a:rPr sz="1400" kern="0" spc="-10" dirty="0">
                <a:solidFill>
                  <a:srgbClr val="2C5461"/>
                </a:solidFill>
                <a:latin typeface="Calibri"/>
                <a:cs typeface="Calibri"/>
              </a:rPr>
              <a:t>business.</a:t>
            </a:r>
            <a:endParaRPr sz="1400" kern="0">
              <a:solidFill>
                <a:sysClr val="windowText" lastClr="000000"/>
              </a:solidFill>
              <a:latin typeface="Calibri"/>
              <a:cs typeface="Calibri"/>
            </a:endParaRPr>
          </a:p>
          <a:p>
            <a:pPr marL="355600"/>
            <a:r>
              <a:rPr sz="1400" kern="0" dirty="0">
                <a:solidFill>
                  <a:srgbClr val="2C5461"/>
                </a:solidFill>
                <a:latin typeface="Calibri"/>
                <a:cs typeface="Calibri"/>
              </a:rPr>
              <a:t>The</a:t>
            </a:r>
            <a:r>
              <a:rPr sz="1400" kern="0" spc="-25" dirty="0">
                <a:solidFill>
                  <a:srgbClr val="2C5461"/>
                </a:solidFill>
                <a:latin typeface="Calibri"/>
                <a:cs typeface="Calibri"/>
              </a:rPr>
              <a:t> </a:t>
            </a:r>
            <a:r>
              <a:rPr sz="1400" kern="0" dirty="0">
                <a:solidFill>
                  <a:srgbClr val="2C5461"/>
                </a:solidFill>
                <a:latin typeface="Calibri"/>
                <a:cs typeface="Calibri"/>
              </a:rPr>
              <a:t>closer</a:t>
            </a:r>
            <a:r>
              <a:rPr sz="1400" kern="0" spc="-30" dirty="0">
                <a:solidFill>
                  <a:srgbClr val="2C5461"/>
                </a:solidFill>
                <a:latin typeface="Calibri"/>
                <a:cs typeface="Calibri"/>
              </a:rPr>
              <a:t> </a:t>
            </a:r>
            <a:r>
              <a:rPr sz="1400" kern="0" dirty="0">
                <a:solidFill>
                  <a:srgbClr val="2C5461"/>
                </a:solidFill>
                <a:latin typeface="Calibri"/>
                <a:cs typeface="Calibri"/>
              </a:rPr>
              <a:t>to</a:t>
            </a:r>
            <a:r>
              <a:rPr sz="1400" kern="0" spc="-20" dirty="0">
                <a:solidFill>
                  <a:srgbClr val="2C5461"/>
                </a:solidFill>
                <a:latin typeface="Calibri"/>
                <a:cs typeface="Calibri"/>
              </a:rPr>
              <a:t> </a:t>
            </a:r>
            <a:r>
              <a:rPr sz="1400" kern="0" spc="-25" dirty="0">
                <a:solidFill>
                  <a:srgbClr val="2C5461"/>
                </a:solidFill>
                <a:latin typeface="Calibri"/>
                <a:cs typeface="Calibri"/>
              </a:rPr>
              <a:t>water,</a:t>
            </a:r>
            <a:r>
              <a:rPr sz="1400" kern="0" spc="5" dirty="0">
                <a:solidFill>
                  <a:srgbClr val="2C5461"/>
                </a:solidFill>
                <a:latin typeface="Calibri"/>
                <a:cs typeface="Calibri"/>
              </a:rPr>
              <a:t> </a:t>
            </a:r>
            <a:r>
              <a:rPr sz="1400" kern="0" dirty="0">
                <a:solidFill>
                  <a:srgbClr val="2C5461"/>
                </a:solidFill>
                <a:latin typeface="Calibri"/>
                <a:cs typeface="Calibri"/>
              </a:rPr>
              <a:t>high</a:t>
            </a:r>
            <a:r>
              <a:rPr sz="1400" kern="0" spc="-15" dirty="0">
                <a:solidFill>
                  <a:srgbClr val="2C5461"/>
                </a:solidFill>
                <a:latin typeface="Calibri"/>
                <a:cs typeface="Calibri"/>
              </a:rPr>
              <a:t> </a:t>
            </a:r>
            <a:r>
              <a:rPr sz="1400" kern="0" dirty="0">
                <a:solidFill>
                  <a:srgbClr val="2C5461"/>
                </a:solidFill>
                <a:latin typeface="Calibri"/>
                <a:cs typeface="Calibri"/>
              </a:rPr>
              <a:t>wind</a:t>
            </a:r>
            <a:r>
              <a:rPr sz="1400" kern="0" spc="-20" dirty="0">
                <a:solidFill>
                  <a:srgbClr val="2C5461"/>
                </a:solidFill>
                <a:latin typeface="Calibri"/>
                <a:cs typeface="Calibri"/>
              </a:rPr>
              <a:t> </a:t>
            </a:r>
            <a:r>
              <a:rPr sz="1400" kern="0" dirty="0">
                <a:solidFill>
                  <a:srgbClr val="2C5461"/>
                </a:solidFill>
                <a:latin typeface="Calibri"/>
                <a:cs typeface="Calibri"/>
              </a:rPr>
              <a:t>areas,</a:t>
            </a:r>
            <a:r>
              <a:rPr sz="1400" kern="0" spc="-30" dirty="0">
                <a:solidFill>
                  <a:srgbClr val="2C5461"/>
                </a:solidFill>
                <a:latin typeface="Calibri"/>
                <a:cs typeface="Calibri"/>
              </a:rPr>
              <a:t> </a:t>
            </a:r>
            <a:r>
              <a:rPr sz="1400" kern="0" dirty="0">
                <a:solidFill>
                  <a:srgbClr val="2C5461"/>
                </a:solidFill>
                <a:latin typeface="Calibri"/>
                <a:cs typeface="Calibri"/>
              </a:rPr>
              <a:t>or</a:t>
            </a:r>
            <a:r>
              <a:rPr sz="1400" kern="0" spc="-30" dirty="0">
                <a:solidFill>
                  <a:srgbClr val="2C5461"/>
                </a:solidFill>
                <a:latin typeface="Calibri"/>
                <a:cs typeface="Calibri"/>
              </a:rPr>
              <a:t> </a:t>
            </a:r>
            <a:r>
              <a:rPr sz="1400" kern="0" dirty="0">
                <a:solidFill>
                  <a:srgbClr val="2C5461"/>
                </a:solidFill>
                <a:latin typeface="Calibri"/>
                <a:cs typeface="Calibri"/>
              </a:rPr>
              <a:t>even</a:t>
            </a:r>
            <a:r>
              <a:rPr sz="1400" kern="0" spc="-30" dirty="0">
                <a:solidFill>
                  <a:srgbClr val="2C5461"/>
                </a:solidFill>
                <a:latin typeface="Calibri"/>
                <a:cs typeface="Calibri"/>
              </a:rPr>
              <a:t> </a:t>
            </a:r>
            <a:r>
              <a:rPr sz="1400" kern="0" dirty="0">
                <a:solidFill>
                  <a:srgbClr val="2C5461"/>
                </a:solidFill>
                <a:latin typeface="Calibri"/>
                <a:cs typeface="Calibri"/>
              </a:rPr>
              <a:t>proximity to</a:t>
            </a:r>
            <a:r>
              <a:rPr sz="1400" kern="0" spc="-5" dirty="0">
                <a:solidFill>
                  <a:srgbClr val="2C5461"/>
                </a:solidFill>
                <a:latin typeface="Calibri"/>
                <a:cs typeface="Calibri"/>
              </a:rPr>
              <a:t> </a:t>
            </a:r>
            <a:r>
              <a:rPr sz="1400" kern="0" dirty="0">
                <a:solidFill>
                  <a:srgbClr val="2C5461"/>
                </a:solidFill>
                <a:latin typeface="Calibri"/>
                <a:cs typeface="Calibri"/>
              </a:rPr>
              <a:t>neighbors</a:t>
            </a:r>
            <a:r>
              <a:rPr sz="1400" kern="0" spc="-30" dirty="0">
                <a:solidFill>
                  <a:srgbClr val="2C5461"/>
                </a:solidFill>
                <a:latin typeface="Calibri"/>
                <a:cs typeface="Calibri"/>
              </a:rPr>
              <a:t> </a:t>
            </a:r>
            <a:r>
              <a:rPr sz="1400" kern="0" dirty="0">
                <a:solidFill>
                  <a:srgbClr val="2C5461"/>
                </a:solidFill>
                <a:latin typeface="Calibri"/>
                <a:cs typeface="Calibri"/>
              </a:rPr>
              <a:t>can</a:t>
            </a:r>
            <a:r>
              <a:rPr sz="1400" kern="0" spc="-35" dirty="0">
                <a:solidFill>
                  <a:srgbClr val="2C5461"/>
                </a:solidFill>
                <a:latin typeface="Calibri"/>
                <a:cs typeface="Calibri"/>
              </a:rPr>
              <a:t> </a:t>
            </a:r>
            <a:r>
              <a:rPr sz="1400" kern="0" dirty="0">
                <a:solidFill>
                  <a:srgbClr val="2C5461"/>
                </a:solidFill>
                <a:latin typeface="Calibri"/>
                <a:cs typeface="Calibri"/>
              </a:rPr>
              <a:t>cause</a:t>
            </a:r>
            <a:r>
              <a:rPr sz="1400" kern="0" spc="-35" dirty="0">
                <a:solidFill>
                  <a:srgbClr val="2C5461"/>
                </a:solidFill>
                <a:latin typeface="Calibri"/>
                <a:cs typeface="Calibri"/>
              </a:rPr>
              <a:t> </a:t>
            </a:r>
            <a:r>
              <a:rPr sz="1400" kern="0" dirty="0">
                <a:solidFill>
                  <a:srgbClr val="2C5461"/>
                </a:solidFill>
                <a:latin typeface="Calibri"/>
                <a:cs typeface="Calibri"/>
              </a:rPr>
              <a:t>rates</a:t>
            </a:r>
            <a:r>
              <a:rPr sz="1400" kern="0" spc="10" dirty="0">
                <a:solidFill>
                  <a:srgbClr val="2C5461"/>
                </a:solidFill>
                <a:latin typeface="Calibri"/>
                <a:cs typeface="Calibri"/>
              </a:rPr>
              <a:t> </a:t>
            </a:r>
            <a:r>
              <a:rPr sz="1400" kern="0" dirty="0">
                <a:solidFill>
                  <a:srgbClr val="2C5461"/>
                </a:solidFill>
                <a:latin typeface="Calibri"/>
                <a:cs typeface="Calibri"/>
              </a:rPr>
              <a:t>and</a:t>
            </a:r>
            <a:r>
              <a:rPr sz="1400" kern="0" spc="-35" dirty="0">
                <a:solidFill>
                  <a:srgbClr val="2C5461"/>
                </a:solidFill>
                <a:latin typeface="Calibri"/>
                <a:cs typeface="Calibri"/>
              </a:rPr>
              <a:t> </a:t>
            </a:r>
            <a:r>
              <a:rPr sz="1400" kern="0" dirty="0">
                <a:solidFill>
                  <a:srgbClr val="2C5461"/>
                </a:solidFill>
                <a:latin typeface="Calibri"/>
                <a:cs typeface="Calibri"/>
              </a:rPr>
              <a:t>pricing</a:t>
            </a:r>
            <a:r>
              <a:rPr sz="1400" kern="0" spc="-35" dirty="0">
                <a:solidFill>
                  <a:srgbClr val="2C5461"/>
                </a:solidFill>
                <a:latin typeface="Calibri"/>
                <a:cs typeface="Calibri"/>
              </a:rPr>
              <a:t> </a:t>
            </a:r>
            <a:r>
              <a:rPr sz="1400" kern="0" dirty="0">
                <a:solidFill>
                  <a:srgbClr val="2C5461"/>
                </a:solidFill>
                <a:latin typeface="Calibri"/>
                <a:cs typeface="Calibri"/>
              </a:rPr>
              <a:t>to </a:t>
            </a:r>
            <a:r>
              <a:rPr sz="1400" kern="0" spc="-10" dirty="0">
                <a:solidFill>
                  <a:srgbClr val="2C5461"/>
                </a:solidFill>
                <a:latin typeface="Calibri"/>
                <a:cs typeface="Calibri"/>
              </a:rPr>
              <a:t>escalate.</a:t>
            </a:r>
            <a:endParaRPr sz="1400" kern="0">
              <a:solidFill>
                <a:sysClr val="windowText" lastClr="000000"/>
              </a:solidFill>
              <a:latin typeface="Calibri"/>
              <a:cs typeface="Calibri"/>
            </a:endParaRPr>
          </a:p>
          <a:p>
            <a:pPr>
              <a:spcBef>
                <a:spcPts val="20"/>
              </a:spcBef>
            </a:pPr>
            <a:endParaRPr sz="1900" kern="0">
              <a:solidFill>
                <a:sysClr val="windowText" lastClr="000000"/>
              </a:solidFill>
              <a:latin typeface="Calibri"/>
              <a:cs typeface="Calibri"/>
            </a:endParaRPr>
          </a:p>
          <a:p>
            <a:pPr marL="355600" indent="-343535">
              <a:buClr>
                <a:srgbClr val="8ADB64"/>
              </a:buClr>
              <a:buFont typeface="Arial"/>
              <a:buChar char="•"/>
              <a:tabLst>
                <a:tab pos="355600" algn="l"/>
                <a:tab pos="356235" algn="l"/>
              </a:tabLst>
            </a:pPr>
            <a:r>
              <a:rPr sz="1400" kern="0" dirty="0">
                <a:solidFill>
                  <a:srgbClr val="254B58"/>
                </a:solidFill>
                <a:latin typeface="Calibri"/>
                <a:cs typeface="Calibri"/>
              </a:rPr>
              <a:t>Over</a:t>
            </a:r>
            <a:r>
              <a:rPr sz="1400" kern="0" spc="-45" dirty="0">
                <a:solidFill>
                  <a:srgbClr val="254B58"/>
                </a:solidFill>
                <a:latin typeface="Calibri"/>
                <a:cs typeface="Calibri"/>
              </a:rPr>
              <a:t> </a:t>
            </a:r>
            <a:r>
              <a:rPr sz="1400" kern="0" dirty="0">
                <a:solidFill>
                  <a:srgbClr val="254B58"/>
                </a:solidFill>
                <a:latin typeface="Calibri"/>
                <a:cs typeface="Calibri"/>
              </a:rPr>
              <a:t>the past</a:t>
            </a:r>
            <a:r>
              <a:rPr sz="1400" kern="0" spc="-30" dirty="0">
                <a:solidFill>
                  <a:srgbClr val="254B58"/>
                </a:solidFill>
                <a:latin typeface="Calibri"/>
                <a:cs typeface="Calibri"/>
              </a:rPr>
              <a:t> </a:t>
            </a:r>
            <a:r>
              <a:rPr sz="1400" kern="0" dirty="0">
                <a:solidFill>
                  <a:srgbClr val="254B58"/>
                </a:solidFill>
                <a:latin typeface="Calibri"/>
                <a:cs typeface="Calibri"/>
              </a:rPr>
              <a:t>two</a:t>
            </a:r>
            <a:r>
              <a:rPr sz="1400" kern="0" spc="-5" dirty="0">
                <a:solidFill>
                  <a:srgbClr val="254B58"/>
                </a:solidFill>
                <a:latin typeface="Calibri"/>
                <a:cs typeface="Calibri"/>
              </a:rPr>
              <a:t> </a:t>
            </a:r>
            <a:r>
              <a:rPr sz="1400" kern="0" dirty="0">
                <a:solidFill>
                  <a:srgbClr val="254B58"/>
                </a:solidFill>
                <a:latin typeface="Calibri"/>
                <a:cs typeface="Calibri"/>
              </a:rPr>
              <a:t>years,</a:t>
            </a:r>
            <a:r>
              <a:rPr sz="1400" kern="0" spc="-15" dirty="0">
                <a:solidFill>
                  <a:srgbClr val="254B58"/>
                </a:solidFill>
                <a:latin typeface="Calibri"/>
                <a:cs typeface="Calibri"/>
              </a:rPr>
              <a:t> </a:t>
            </a:r>
            <a:r>
              <a:rPr sz="1400" kern="0" spc="-10" dirty="0">
                <a:solidFill>
                  <a:srgbClr val="254B58"/>
                </a:solidFill>
                <a:latin typeface="Calibri"/>
                <a:cs typeface="Calibri"/>
              </a:rPr>
              <a:t>commercial</a:t>
            </a:r>
            <a:r>
              <a:rPr sz="1400" kern="0" spc="-60" dirty="0">
                <a:solidFill>
                  <a:srgbClr val="254B58"/>
                </a:solidFill>
                <a:latin typeface="Calibri"/>
                <a:cs typeface="Calibri"/>
              </a:rPr>
              <a:t> </a:t>
            </a:r>
            <a:r>
              <a:rPr sz="1400" kern="0" dirty="0">
                <a:solidFill>
                  <a:srgbClr val="254B58"/>
                </a:solidFill>
                <a:latin typeface="Calibri"/>
                <a:cs typeface="Calibri"/>
              </a:rPr>
              <a:t>property insurers</a:t>
            </a:r>
            <a:r>
              <a:rPr sz="1400" kern="0" spc="-10" dirty="0">
                <a:solidFill>
                  <a:srgbClr val="254B58"/>
                </a:solidFill>
                <a:latin typeface="Calibri"/>
                <a:cs typeface="Calibri"/>
              </a:rPr>
              <a:t> </a:t>
            </a:r>
            <a:r>
              <a:rPr sz="1400" kern="0" dirty="0">
                <a:solidFill>
                  <a:srgbClr val="254B58"/>
                </a:solidFill>
                <a:latin typeface="Calibri"/>
                <a:cs typeface="Calibri"/>
              </a:rPr>
              <a:t>have</a:t>
            </a:r>
            <a:r>
              <a:rPr sz="1400" kern="0" spc="-35" dirty="0">
                <a:solidFill>
                  <a:srgbClr val="254B58"/>
                </a:solidFill>
                <a:latin typeface="Calibri"/>
                <a:cs typeface="Calibri"/>
              </a:rPr>
              <a:t> </a:t>
            </a:r>
            <a:r>
              <a:rPr sz="1400" kern="0" dirty="0">
                <a:solidFill>
                  <a:srgbClr val="254B58"/>
                </a:solidFill>
                <a:latin typeface="Calibri"/>
                <a:cs typeface="Calibri"/>
              </a:rPr>
              <a:t>experienced</a:t>
            </a:r>
            <a:r>
              <a:rPr sz="1400" kern="0" spc="-20" dirty="0">
                <a:solidFill>
                  <a:srgbClr val="254B58"/>
                </a:solidFill>
                <a:latin typeface="Calibri"/>
                <a:cs typeface="Calibri"/>
              </a:rPr>
              <a:t> </a:t>
            </a:r>
            <a:r>
              <a:rPr sz="1400" kern="0" dirty="0">
                <a:solidFill>
                  <a:srgbClr val="254B58"/>
                </a:solidFill>
                <a:latin typeface="Calibri"/>
                <a:cs typeface="Calibri"/>
              </a:rPr>
              <a:t>unpredictably</a:t>
            </a:r>
            <a:r>
              <a:rPr sz="1400" kern="0" spc="-15" dirty="0">
                <a:solidFill>
                  <a:srgbClr val="254B58"/>
                </a:solidFill>
                <a:latin typeface="Calibri"/>
                <a:cs typeface="Calibri"/>
              </a:rPr>
              <a:t> </a:t>
            </a:r>
            <a:r>
              <a:rPr sz="1400" kern="0" dirty="0">
                <a:solidFill>
                  <a:srgbClr val="254B58"/>
                </a:solidFill>
                <a:latin typeface="Calibri"/>
                <a:cs typeface="Calibri"/>
              </a:rPr>
              <a:t>high</a:t>
            </a:r>
            <a:r>
              <a:rPr sz="1400" kern="0" spc="-20" dirty="0">
                <a:solidFill>
                  <a:srgbClr val="254B58"/>
                </a:solidFill>
                <a:latin typeface="Calibri"/>
                <a:cs typeface="Calibri"/>
              </a:rPr>
              <a:t> </a:t>
            </a:r>
            <a:r>
              <a:rPr sz="1400" kern="0" dirty="0">
                <a:solidFill>
                  <a:srgbClr val="254B58"/>
                </a:solidFill>
                <a:latin typeface="Calibri"/>
                <a:cs typeface="Calibri"/>
              </a:rPr>
              <a:t>loss</a:t>
            </a:r>
            <a:r>
              <a:rPr sz="1400" kern="0" spc="-30" dirty="0">
                <a:solidFill>
                  <a:srgbClr val="254B58"/>
                </a:solidFill>
                <a:latin typeface="Calibri"/>
                <a:cs typeface="Calibri"/>
              </a:rPr>
              <a:t> </a:t>
            </a:r>
            <a:r>
              <a:rPr sz="1400" kern="0" spc="-10" dirty="0">
                <a:solidFill>
                  <a:srgbClr val="254B58"/>
                </a:solidFill>
                <a:latin typeface="Calibri"/>
                <a:cs typeface="Calibri"/>
              </a:rPr>
              <a:t>costs</a:t>
            </a:r>
            <a:endParaRPr sz="1400" kern="0">
              <a:solidFill>
                <a:sysClr val="windowText" lastClr="000000"/>
              </a:solidFill>
              <a:latin typeface="Calibri"/>
              <a:cs typeface="Calibri"/>
            </a:endParaRPr>
          </a:p>
          <a:p>
            <a:pPr marL="756920" lvl="1" indent="-287655">
              <a:spcBef>
                <a:spcPts val="340"/>
              </a:spcBef>
              <a:buFont typeface="Arial"/>
              <a:buChar char="–"/>
              <a:tabLst>
                <a:tab pos="756920" algn="l"/>
                <a:tab pos="757555" algn="l"/>
              </a:tabLst>
            </a:pPr>
            <a:r>
              <a:rPr sz="1400" kern="0" dirty="0">
                <a:solidFill>
                  <a:srgbClr val="254B58"/>
                </a:solidFill>
                <a:latin typeface="Calibri"/>
                <a:cs typeface="Calibri"/>
              </a:rPr>
              <a:t>Attributed</a:t>
            </a:r>
            <a:r>
              <a:rPr sz="1400" kern="0" spc="10" dirty="0">
                <a:solidFill>
                  <a:srgbClr val="254B58"/>
                </a:solidFill>
                <a:latin typeface="Calibri"/>
                <a:cs typeface="Calibri"/>
              </a:rPr>
              <a:t> </a:t>
            </a:r>
            <a:r>
              <a:rPr sz="1400" kern="0" dirty="0">
                <a:solidFill>
                  <a:srgbClr val="254B58"/>
                </a:solidFill>
                <a:latin typeface="Calibri"/>
                <a:cs typeface="Calibri"/>
              </a:rPr>
              <a:t>to</a:t>
            </a:r>
            <a:r>
              <a:rPr sz="1400" kern="0" spc="-15" dirty="0">
                <a:solidFill>
                  <a:srgbClr val="254B58"/>
                </a:solidFill>
                <a:latin typeface="Calibri"/>
                <a:cs typeface="Calibri"/>
              </a:rPr>
              <a:t> </a:t>
            </a:r>
            <a:r>
              <a:rPr sz="1400" kern="0" dirty="0">
                <a:solidFill>
                  <a:srgbClr val="254B58"/>
                </a:solidFill>
                <a:latin typeface="Calibri"/>
                <a:cs typeface="Calibri"/>
              </a:rPr>
              <a:t>a</a:t>
            </a:r>
            <a:r>
              <a:rPr sz="1400" kern="0" spc="-35" dirty="0">
                <a:solidFill>
                  <a:srgbClr val="254B58"/>
                </a:solidFill>
                <a:latin typeface="Calibri"/>
                <a:cs typeface="Calibri"/>
              </a:rPr>
              <a:t> </a:t>
            </a:r>
            <a:r>
              <a:rPr sz="1400" kern="0" dirty="0">
                <a:solidFill>
                  <a:srgbClr val="254B58"/>
                </a:solidFill>
                <a:latin typeface="Calibri"/>
                <a:cs typeface="Calibri"/>
              </a:rPr>
              <a:t>number</a:t>
            </a:r>
            <a:r>
              <a:rPr sz="1400" kern="0" spc="-60" dirty="0">
                <a:solidFill>
                  <a:srgbClr val="254B58"/>
                </a:solidFill>
                <a:latin typeface="Calibri"/>
                <a:cs typeface="Calibri"/>
              </a:rPr>
              <a:t> </a:t>
            </a:r>
            <a:r>
              <a:rPr sz="1400" kern="0" dirty="0">
                <a:solidFill>
                  <a:srgbClr val="254B58"/>
                </a:solidFill>
                <a:latin typeface="Calibri"/>
                <a:cs typeface="Calibri"/>
              </a:rPr>
              <a:t>of</a:t>
            </a:r>
            <a:r>
              <a:rPr sz="1400" kern="0" spc="-35" dirty="0">
                <a:solidFill>
                  <a:srgbClr val="254B58"/>
                </a:solidFill>
                <a:latin typeface="Calibri"/>
                <a:cs typeface="Calibri"/>
              </a:rPr>
              <a:t> </a:t>
            </a:r>
            <a:r>
              <a:rPr sz="1400" kern="0" spc="-10" dirty="0">
                <a:solidFill>
                  <a:srgbClr val="254B58"/>
                </a:solidFill>
                <a:latin typeface="Calibri"/>
                <a:cs typeface="Calibri"/>
              </a:rPr>
              <a:t>factors:</a:t>
            </a:r>
            <a:endParaRPr sz="1400" kern="0">
              <a:solidFill>
                <a:sysClr val="windowText" lastClr="000000"/>
              </a:solidFill>
              <a:latin typeface="Calibri"/>
              <a:cs typeface="Calibri"/>
            </a:endParaRPr>
          </a:p>
          <a:p>
            <a:pPr marL="1155700" lvl="2" indent="-229235">
              <a:spcBef>
                <a:spcPts val="345"/>
              </a:spcBef>
              <a:buFont typeface="Arial"/>
              <a:buChar char="•"/>
              <a:tabLst>
                <a:tab pos="1155700" algn="l"/>
                <a:tab pos="1156335" algn="l"/>
              </a:tabLst>
            </a:pPr>
            <a:r>
              <a:rPr sz="1400" kern="0" dirty="0">
                <a:solidFill>
                  <a:srgbClr val="254B58"/>
                </a:solidFill>
                <a:latin typeface="Calibri"/>
                <a:cs typeface="Calibri"/>
              </a:rPr>
              <a:t>More</a:t>
            </a:r>
            <a:r>
              <a:rPr sz="1400" kern="0" spc="-30" dirty="0">
                <a:solidFill>
                  <a:srgbClr val="254B58"/>
                </a:solidFill>
                <a:latin typeface="Calibri"/>
                <a:cs typeface="Calibri"/>
              </a:rPr>
              <a:t> </a:t>
            </a:r>
            <a:r>
              <a:rPr sz="1400" kern="0" dirty="0">
                <a:solidFill>
                  <a:srgbClr val="254B58"/>
                </a:solidFill>
                <a:latin typeface="Calibri"/>
                <a:cs typeface="Calibri"/>
              </a:rPr>
              <a:t>frequent</a:t>
            </a:r>
            <a:r>
              <a:rPr sz="1400" kern="0" spc="-20" dirty="0">
                <a:solidFill>
                  <a:srgbClr val="254B58"/>
                </a:solidFill>
                <a:latin typeface="Calibri"/>
                <a:cs typeface="Calibri"/>
              </a:rPr>
              <a:t> </a:t>
            </a:r>
            <a:r>
              <a:rPr sz="1400" kern="0" spc="-10" dirty="0">
                <a:solidFill>
                  <a:srgbClr val="254B58"/>
                </a:solidFill>
                <a:latin typeface="Calibri"/>
                <a:cs typeface="Calibri"/>
              </a:rPr>
              <a:t>catastrophic </a:t>
            </a:r>
            <a:r>
              <a:rPr sz="1400" kern="0" dirty="0">
                <a:solidFill>
                  <a:srgbClr val="254B58"/>
                </a:solidFill>
                <a:latin typeface="Calibri"/>
                <a:cs typeface="Calibri"/>
              </a:rPr>
              <a:t>weather</a:t>
            </a:r>
            <a:r>
              <a:rPr sz="1400" kern="0" spc="-15" dirty="0">
                <a:solidFill>
                  <a:srgbClr val="254B58"/>
                </a:solidFill>
                <a:latin typeface="Calibri"/>
                <a:cs typeface="Calibri"/>
              </a:rPr>
              <a:t> </a:t>
            </a:r>
            <a:r>
              <a:rPr sz="1400" kern="0" spc="-10" dirty="0">
                <a:solidFill>
                  <a:srgbClr val="254B58"/>
                </a:solidFill>
                <a:latin typeface="Calibri"/>
                <a:cs typeface="Calibri"/>
              </a:rPr>
              <a:t>events</a:t>
            </a:r>
            <a:endParaRPr sz="1400" kern="0">
              <a:solidFill>
                <a:sysClr val="windowText" lastClr="000000"/>
              </a:solidFill>
              <a:latin typeface="Calibri"/>
              <a:cs typeface="Calibri"/>
            </a:endParaRPr>
          </a:p>
          <a:p>
            <a:pPr marL="1155700" lvl="2" indent="-229235">
              <a:spcBef>
                <a:spcPts val="340"/>
              </a:spcBef>
              <a:buFont typeface="Arial"/>
              <a:buChar char="•"/>
              <a:tabLst>
                <a:tab pos="1155700" algn="l"/>
                <a:tab pos="1156335" algn="l"/>
              </a:tabLst>
            </a:pPr>
            <a:r>
              <a:rPr sz="1400" kern="0" spc="-10" dirty="0">
                <a:solidFill>
                  <a:srgbClr val="254B58"/>
                </a:solidFill>
                <a:latin typeface="Calibri"/>
                <a:cs typeface="Calibri"/>
              </a:rPr>
              <a:t>Broken</a:t>
            </a:r>
            <a:r>
              <a:rPr sz="1400" kern="0" spc="-40" dirty="0">
                <a:solidFill>
                  <a:srgbClr val="254B58"/>
                </a:solidFill>
                <a:latin typeface="Calibri"/>
                <a:cs typeface="Calibri"/>
              </a:rPr>
              <a:t> </a:t>
            </a:r>
            <a:r>
              <a:rPr sz="1400" kern="0" dirty="0">
                <a:solidFill>
                  <a:srgbClr val="254B58"/>
                </a:solidFill>
                <a:latin typeface="Calibri"/>
                <a:cs typeface="Calibri"/>
              </a:rPr>
              <a:t>supply</a:t>
            </a:r>
            <a:r>
              <a:rPr sz="1400" kern="0" spc="-15" dirty="0">
                <a:solidFill>
                  <a:srgbClr val="254B58"/>
                </a:solidFill>
                <a:latin typeface="Calibri"/>
                <a:cs typeface="Calibri"/>
              </a:rPr>
              <a:t> </a:t>
            </a:r>
            <a:r>
              <a:rPr sz="1400" kern="0" dirty="0">
                <a:solidFill>
                  <a:srgbClr val="254B58"/>
                </a:solidFill>
                <a:latin typeface="Calibri"/>
                <a:cs typeface="Calibri"/>
              </a:rPr>
              <a:t>chain</a:t>
            </a:r>
            <a:r>
              <a:rPr sz="1400" kern="0" spc="-35" dirty="0">
                <a:solidFill>
                  <a:srgbClr val="254B58"/>
                </a:solidFill>
                <a:latin typeface="Calibri"/>
                <a:cs typeface="Calibri"/>
              </a:rPr>
              <a:t> </a:t>
            </a:r>
            <a:r>
              <a:rPr sz="1400" kern="0" dirty="0">
                <a:solidFill>
                  <a:srgbClr val="254B58"/>
                </a:solidFill>
                <a:latin typeface="Calibri"/>
                <a:cs typeface="Calibri"/>
              </a:rPr>
              <a:t>impacting</a:t>
            </a:r>
            <a:r>
              <a:rPr sz="1400" kern="0" spc="-15" dirty="0">
                <a:solidFill>
                  <a:srgbClr val="254B58"/>
                </a:solidFill>
                <a:latin typeface="Calibri"/>
                <a:cs typeface="Calibri"/>
              </a:rPr>
              <a:t> </a:t>
            </a:r>
            <a:r>
              <a:rPr sz="1400" kern="0" dirty="0">
                <a:solidFill>
                  <a:srgbClr val="254B58"/>
                </a:solidFill>
                <a:latin typeface="Calibri"/>
                <a:cs typeface="Calibri"/>
              </a:rPr>
              <a:t>the</a:t>
            </a:r>
            <a:r>
              <a:rPr sz="1400" kern="0" spc="-15" dirty="0">
                <a:solidFill>
                  <a:srgbClr val="254B58"/>
                </a:solidFill>
                <a:latin typeface="Calibri"/>
                <a:cs typeface="Calibri"/>
              </a:rPr>
              <a:t> </a:t>
            </a:r>
            <a:r>
              <a:rPr sz="1400" kern="0" dirty="0">
                <a:solidFill>
                  <a:srgbClr val="254B58"/>
                </a:solidFill>
                <a:latin typeface="Calibri"/>
                <a:cs typeface="Calibri"/>
              </a:rPr>
              <a:t>cost</a:t>
            </a:r>
            <a:r>
              <a:rPr sz="1400" kern="0" spc="-10" dirty="0">
                <a:solidFill>
                  <a:srgbClr val="254B58"/>
                </a:solidFill>
                <a:latin typeface="Calibri"/>
                <a:cs typeface="Calibri"/>
              </a:rPr>
              <a:t> </a:t>
            </a:r>
            <a:r>
              <a:rPr sz="1400" kern="0" dirty="0">
                <a:solidFill>
                  <a:srgbClr val="254B58"/>
                </a:solidFill>
                <a:latin typeface="Calibri"/>
                <a:cs typeface="Calibri"/>
              </a:rPr>
              <a:t>of</a:t>
            </a:r>
            <a:r>
              <a:rPr sz="1400" kern="0" spc="-40" dirty="0">
                <a:solidFill>
                  <a:srgbClr val="254B58"/>
                </a:solidFill>
                <a:latin typeface="Calibri"/>
                <a:cs typeface="Calibri"/>
              </a:rPr>
              <a:t> </a:t>
            </a:r>
            <a:r>
              <a:rPr sz="1400" kern="0" dirty="0">
                <a:solidFill>
                  <a:srgbClr val="254B58"/>
                </a:solidFill>
                <a:latin typeface="Calibri"/>
                <a:cs typeface="Calibri"/>
              </a:rPr>
              <a:t>construction</a:t>
            </a:r>
            <a:r>
              <a:rPr sz="1400" kern="0" spc="5" dirty="0">
                <a:solidFill>
                  <a:srgbClr val="254B58"/>
                </a:solidFill>
                <a:latin typeface="Calibri"/>
                <a:cs typeface="Calibri"/>
              </a:rPr>
              <a:t> </a:t>
            </a:r>
            <a:r>
              <a:rPr sz="1400" kern="0" dirty="0">
                <a:solidFill>
                  <a:srgbClr val="254B58"/>
                </a:solidFill>
                <a:latin typeface="Calibri"/>
                <a:cs typeface="Calibri"/>
              </a:rPr>
              <a:t>materials</a:t>
            </a:r>
            <a:r>
              <a:rPr sz="1400" kern="0" spc="10" dirty="0">
                <a:solidFill>
                  <a:srgbClr val="254B58"/>
                </a:solidFill>
                <a:latin typeface="Calibri"/>
                <a:cs typeface="Calibri"/>
              </a:rPr>
              <a:t> </a:t>
            </a:r>
            <a:r>
              <a:rPr sz="1400" kern="0" dirty="0">
                <a:solidFill>
                  <a:srgbClr val="254B58"/>
                </a:solidFill>
                <a:latin typeface="Calibri"/>
                <a:cs typeface="Calibri"/>
              </a:rPr>
              <a:t>like</a:t>
            </a:r>
            <a:r>
              <a:rPr sz="1400" kern="0" spc="-15" dirty="0">
                <a:solidFill>
                  <a:srgbClr val="254B58"/>
                </a:solidFill>
                <a:latin typeface="Calibri"/>
                <a:cs typeface="Calibri"/>
              </a:rPr>
              <a:t> </a:t>
            </a:r>
            <a:r>
              <a:rPr sz="1400" kern="0" dirty="0">
                <a:solidFill>
                  <a:srgbClr val="254B58"/>
                </a:solidFill>
                <a:latin typeface="Calibri"/>
                <a:cs typeface="Calibri"/>
              </a:rPr>
              <a:t>lumber</a:t>
            </a:r>
            <a:r>
              <a:rPr sz="1400" kern="0" spc="-45" dirty="0">
                <a:solidFill>
                  <a:srgbClr val="254B58"/>
                </a:solidFill>
                <a:latin typeface="Calibri"/>
                <a:cs typeface="Calibri"/>
              </a:rPr>
              <a:t> </a:t>
            </a:r>
            <a:r>
              <a:rPr sz="1400" kern="0" dirty="0">
                <a:solidFill>
                  <a:srgbClr val="254B58"/>
                </a:solidFill>
                <a:latin typeface="Calibri"/>
                <a:cs typeface="Calibri"/>
              </a:rPr>
              <a:t>and</a:t>
            </a:r>
            <a:r>
              <a:rPr sz="1400" kern="0" spc="-30" dirty="0">
                <a:solidFill>
                  <a:srgbClr val="254B58"/>
                </a:solidFill>
                <a:latin typeface="Calibri"/>
                <a:cs typeface="Calibri"/>
              </a:rPr>
              <a:t> </a:t>
            </a:r>
            <a:r>
              <a:rPr sz="1400" kern="0" spc="-10" dirty="0">
                <a:solidFill>
                  <a:srgbClr val="254B58"/>
                </a:solidFill>
                <a:latin typeface="Calibri"/>
                <a:cs typeface="Calibri"/>
              </a:rPr>
              <a:t>steel</a:t>
            </a:r>
            <a:endParaRPr sz="1400" kern="0">
              <a:solidFill>
                <a:sysClr val="windowText" lastClr="000000"/>
              </a:solidFill>
              <a:latin typeface="Calibri"/>
              <a:cs typeface="Calibri"/>
            </a:endParaRPr>
          </a:p>
          <a:p>
            <a:pPr marL="1155700" lvl="2" indent="-229235">
              <a:spcBef>
                <a:spcPts val="320"/>
              </a:spcBef>
              <a:buFont typeface="Arial"/>
              <a:buChar char="•"/>
              <a:tabLst>
                <a:tab pos="1155700" algn="l"/>
                <a:tab pos="1156335" algn="l"/>
              </a:tabLst>
            </a:pPr>
            <a:r>
              <a:rPr sz="1400" kern="0" dirty="0">
                <a:solidFill>
                  <a:srgbClr val="254B58"/>
                </a:solidFill>
                <a:latin typeface="Calibri"/>
                <a:cs typeface="Calibri"/>
              </a:rPr>
              <a:t>Labor</a:t>
            </a:r>
            <a:r>
              <a:rPr sz="1400" kern="0" spc="-60" dirty="0">
                <a:solidFill>
                  <a:srgbClr val="254B58"/>
                </a:solidFill>
                <a:latin typeface="Calibri"/>
                <a:cs typeface="Calibri"/>
              </a:rPr>
              <a:t> </a:t>
            </a:r>
            <a:r>
              <a:rPr sz="1400" kern="0" dirty="0">
                <a:solidFill>
                  <a:srgbClr val="254B58"/>
                </a:solidFill>
                <a:latin typeface="Calibri"/>
                <a:cs typeface="Calibri"/>
              </a:rPr>
              <a:t>shortages</a:t>
            </a:r>
            <a:r>
              <a:rPr sz="1400" kern="0" spc="-5" dirty="0">
                <a:solidFill>
                  <a:srgbClr val="254B58"/>
                </a:solidFill>
                <a:latin typeface="Calibri"/>
                <a:cs typeface="Calibri"/>
              </a:rPr>
              <a:t> </a:t>
            </a:r>
            <a:r>
              <a:rPr sz="1400" kern="0" dirty="0">
                <a:solidFill>
                  <a:srgbClr val="254B58"/>
                </a:solidFill>
                <a:latin typeface="Calibri"/>
                <a:cs typeface="Calibri"/>
              </a:rPr>
              <a:t>in</a:t>
            </a:r>
            <a:r>
              <a:rPr sz="1400" kern="0" spc="-30" dirty="0">
                <a:solidFill>
                  <a:srgbClr val="254B58"/>
                </a:solidFill>
                <a:latin typeface="Calibri"/>
                <a:cs typeface="Calibri"/>
              </a:rPr>
              <a:t> </a:t>
            </a:r>
            <a:r>
              <a:rPr sz="1400" kern="0" dirty="0">
                <a:solidFill>
                  <a:srgbClr val="254B58"/>
                </a:solidFill>
                <a:latin typeface="Calibri"/>
                <a:cs typeface="Calibri"/>
              </a:rPr>
              <a:t>the</a:t>
            </a:r>
            <a:r>
              <a:rPr sz="1400" kern="0" spc="-35" dirty="0">
                <a:solidFill>
                  <a:srgbClr val="254B58"/>
                </a:solidFill>
                <a:latin typeface="Calibri"/>
                <a:cs typeface="Calibri"/>
              </a:rPr>
              <a:t> </a:t>
            </a:r>
            <a:r>
              <a:rPr sz="1400" kern="0" dirty="0">
                <a:solidFill>
                  <a:srgbClr val="254B58"/>
                </a:solidFill>
                <a:latin typeface="Calibri"/>
                <a:cs typeface="Calibri"/>
              </a:rPr>
              <a:t>construction</a:t>
            </a:r>
            <a:r>
              <a:rPr sz="1400" kern="0" spc="-15" dirty="0">
                <a:solidFill>
                  <a:srgbClr val="254B58"/>
                </a:solidFill>
                <a:latin typeface="Calibri"/>
                <a:cs typeface="Calibri"/>
              </a:rPr>
              <a:t> </a:t>
            </a:r>
            <a:r>
              <a:rPr sz="1400" kern="0" dirty="0">
                <a:solidFill>
                  <a:srgbClr val="254B58"/>
                </a:solidFill>
                <a:latin typeface="Calibri"/>
                <a:cs typeface="Calibri"/>
              </a:rPr>
              <a:t>and</a:t>
            </a:r>
            <a:r>
              <a:rPr sz="1400" kern="0" spc="-50" dirty="0">
                <a:solidFill>
                  <a:srgbClr val="254B58"/>
                </a:solidFill>
                <a:latin typeface="Calibri"/>
                <a:cs typeface="Calibri"/>
              </a:rPr>
              <a:t> </a:t>
            </a:r>
            <a:r>
              <a:rPr sz="1400" kern="0" dirty="0">
                <a:solidFill>
                  <a:srgbClr val="254B58"/>
                </a:solidFill>
                <a:latin typeface="Calibri"/>
                <a:cs typeface="Calibri"/>
              </a:rPr>
              <a:t>transportation</a:t>
            </a:r>
            <a:r>
              <a:rPr sz="1400" kern="0" spc="5" dirty="0">
                <a:solidFill>
                  <a:srgbClr val="254B58"/>
                </a:solidFill>
                <a:latin typeface="Calibri"/>
                <a:cs typeface="Calibri"/>
              </a:rPr>
              <a:t> </a:t>
            </a:r>
            <a:r>
              <a:rPr sz="1400" kern="0" spc="-10" dirty="0">
                <a:solidFill>
                  <a:srgbClr val="254B58"/>
                </a:solidFill>
                <a:latin typeface="Calibri"/>
                <a:cs typeface="Calibri"/>
              </a:rPr>
              <a:t>sectors</a:t>
            </a:r>
            <a:endParaRPr sz="1400" kern="0">
              <a:solidFill>
                <a:sysClr val="windowText" lastClr="000000"/>
              </a:solidFill>
              <a:latin typeface="Calibri"/>
              <a:cs typeface="Calibri"/>
            </a:endParaRPr>
          </a:p>
          <a:p>
            <a:pPr marL="1155700" lvl="2" indent="-229235">
              <a:spcBef>
                <a:spcPts val="340"/>
              </a:spcBef>
              <a:buFont typeface="Arial"/>
              <a:buChar char="•"/>
              <a:tabLst>
                <a:tab pos="1155700" algn="l"/>
                <a:tab pos="1156335" algn="l"/>
              </a:tabLst>
            </a:pPr>
            <a:r>
              <a:rPr sz="1400" kern="0" dirty="0">
                <a:solidFill>
                  <a:srgbClr val="254B58"/>
                </a:solidFill>
                <a:latin typeface="Calibri"/>
                <a:cs typeface="Calibri"/>
              </a:rPr>
              <a:t>High </a:t>
            </a:r>
            <a:r>
              <a:rPr sz="1400" kern="0" spc="-10" dirty="0">
                <a:solidFill>
                  <a:srgbClr val="254B58"/>
                </a:solidFill>
                <a:latin typeface="Calibri"/>
                <a:cs typeface="Calibri"/>
              </a:rPr>
              <a:t>inflation</a:t>
            </a:r>
            <a:endParaRPr sz="1400" kern="0">
              <a:solidFill>
                <a:sysClr val="windowText" lastClr="000000"/>
              </a:solidFill>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350074"/>
            <a:ext cx="3285490" cy="391795"/>
          </a:xfrm>
          <a:prstGeom prst="rect">
            <a:avLst/>
          </a:prstGeom>
        </p:spPr>
        <p:txBody>
          <a:bodyPr vert="horz" wrap="square" lIns="0" tIns="12700" rIns="0" bIns="0" rtlCol="0">
            <a:spAutoFit/>
          </a:bodyPr>
          <a:lstStyle/>
          <a:p>
            <a:pPr marL="12700">
              <a:spcBef>
                <a:spcPts val="100"/>
              </a:spcBef>
            </a:pPr>
            <a:r>
              <a:rPr sz="2400" b="1" dirty="0"/>
              <a:t>Insurance</a:t>
            </a:r>
            <a:r>
              <a:rPr sz="2400" b="1" spc="-30" dirty="0"/>
              <a:t> </a:t>
            </a:r>
            <a:r>
              <a:rPr sz="2400" b="1" dirty="0"/>
              <a:t>Industry</a:t>
            </a:r>
            <a:r>
              <a:rPr sz="2400" b="1" spc="-65" dirty="0"/>
              <a:t> </a:t>
            </a:r>
            <a:r>
              <a:rPr sz="2400" b="1" spc="-10" dirty="0"/>
              <a:t>Trends</a:t>
            </a:r>
            <a:endParaRPr sz="2400"/>
          </a:p>
        </p:txBody>
      </p:sp>
      <p:sp>
        <p:nvSpPr>
          <p:cNvPr id="3" name="object 3"/>
          <p:cNvSpPr txBox="1"/>
          <p:nvPr/>
        </p:nvSpPr>
        <p:spPr>
          <a:xfrm>
            <a:off x="343534" y="2041462"/>
            <a:ext cx="7989570" cy="2506345"/>
          </a:xfrm>
          <a:prstGeom prst="rect">
            <a:avLst/>
          </a:prstGeom>
        </p:spPr>
        <p:txBody>
          <a:bodyPr vert="horz" wrap="square" lIns="0" tIns="12700" rIns="0" bIns="0" rtlCol="0">
            <a:spAutoFit/>
          </a:bodyPr>
          <a:lstStyle/>
          <a:p>
            <a:pPr marL="355600" marR="5080" indent="-343535">
              <a:spcBef>
                <a:spcPts val="100"/>
              </a:spcBef>
              <a:buClr>
                <a:srgbClr val="8ADB64"/>
              </a:buClr>
              <a:buFont typeface="Arial"/>
              <a:buChar char="•"/>
              <a:tabLst>
                <a:tab pos="355600" algn="l"/>
                <a:tab pos="356235" algn="l"/>
              </a:tabLst>
            </a:pPr>
            <a:r>
              <a:rPr sz="1400" kern="0" dirty="0">
                <a:solidFill>
                  <a:srgbClr val="254B58"/>
                </a:solidFill>
                <a:latin typeface="Calibri"/>
                <a:cs typeface="Calibri"/>
              </a:rPr>
              <a:t>Weather events</a:t>
            </a:r>
            <a:r>
              <a:rPr sz="1400" kern="0" spc="-15" dirty="0">
                <a:solidFill>
                  <a:srgbClr val="254B58"/>
                </a:solidFill>
                <a:latin typeface="Calibri"/>
                <a:cs typeface="Calibri"/>
              </a:rPr>
              <a:t> </a:t>
            </a:r>
            <a:r>
              <a:rPr sz="1400" kern="0" dirty="0">
                <a:solidFill>
                  <a:srgbClr val="254B58"/>
                </a:solidFill>
                <a:latin typeface="Calibri"/>
                <a:cs typeface="Calibri"/>
              </a:rPr>
              <a:t>are</a:t>
            </a:r>
            <a:r>
              <a:rPr sz="1400" kern="0" spc="-40" dirty="0">
                <a:solidFill>
                  <a:srgbClr val="254B58"/>
                </a:solidFill>
                <a:latin typeface="Calibri"/>
                <a:cs typeface="Calibri"/>
              </a:rPr>
              <a:t> </a:t>
            </a:r>
            <a:r>
              <a:rPr sz="1400" kern="0" dirty="0">
                <a:solidFill>
                  <a:srgbClr val="254B58"/>
                </a:solidFill>
                <a:latin typeface="Calibri"/>
                <a:cs typeface="Calibri"/>
              </a:rPr>
              <a:t>the</a:t>
            </a:r>
            <a:r>
              <a:rPr sz="1400" kern="0" spc="-5" dirty="0">
                <a:solidFill>
                  <a:srgbClr val="254B58"/>
                </a:solidFill>
                <a:latin typeface="Calibri"/>
                <a:cs typeface="Calibri"/>
              </a:rPr>
              <a:t> </a:t>
            </a:r>
            <a:r>
              <a:rPr sz="1400" kern="0" dirty="0">
                <a:solidFill>
                  <a:srgbClr val="254B58"/>
                </a:solidFill>
                <a:latin typeface="Calibri"/>
                <a:cs typeface="Calibri"/>
              </a:rPr>
              <a:t>primary</a:t>
            </a:r>
            <a:r>
              <a:rPr sz="1400" kern="0" spc="-25" dirty="0">
                <a:solidFill>
                  <a:srgbClr val="254B58"/>
                </a:solidFill>
                <a:latin typeface="Calibri"/>
                <a:cs typeface="Calibri"/>
              </a:rPr>
              <a:t> </a:t>
            </a:r>
            <a:r>
              <a:rPr sz="1400" kern="0" dirty="0">
                <a:solidFill>
                  <a:srgbClr val="254B58"/>
                </a:solidFill>
                <a:latin typeface="Calibri"/>
                <a:cs typeface="Calibri"/>
              </a:rPr>
              <a:t>cause</a:t>
            </a:r>
            <a:r>
              <a:rPr sz="1400" kern="0" spc="-40" dirty="0">
                <a:solidFill>
                  <a:srgbClr val="254B58"/>
                </a:solidFill>
                <a:latin typeface="Calibri"/>
                <a:cs typeface="Calibri"/>
              </a:rPr>
              <a:t> </a:t>
            </a:r>
            <a:r>
              <a:rPr sz="1400" kern="0" dirty="0">
                <a:solidFill>
                  <a:srgbClr val="254B58"/>
                </a:solidFill>
                <a:latin typeface="Calibri"/>
                <a:cs typeface="Calibri"/>
              </a:rPr>
              <a:t>of</a:t>
            </a:r>
            <a:r>
              <a:rPr sz="1400" kern="0" spc="-35" dirty="0">
                <a:solidFill>
                  <a:srgbClr val="254B58"/>
                </a:solidFill>
                <a:latin typeface="Calibri"/>
                <a:cs typeface="Calibri"/>
              </a:rPr>
              <a:t> </a:t>
            </a:r>
            <a:r>
              <a:rPr sz="1400" kern="0" dirty="0">
                <a:solidFill>
                  <a:srgbClr val="254B58"/>
                </a:solidFill>
                <a:latin typeface="Calibri"/>
                <a:cs typeface="Calibri"/>
              </a:rPr>
              <a:t>damage</a:t>
            </a:r>
            <a:r>
              <a:rPr sz="1400" kern="0" spc="-40" dirty="0">
                <a:solidFill>
                  <a:srgbClr val="254B58"/>
                </a:solidFill>
                <a:latin typeface="Calibri"/>
                <a:cs typeface="Calibri"/>
              </a:rPr>
              <a:t> </a:t>
            </a:r>
            <a:r>
              <a:rPr sz="1400" kern="0" dirty="0">
                <a:solidFill>
                  <a:srgbClr val="254B58"/>
                </a:solidFill>
                <a:latin typeface="Calibri"/>
                <a:cs typeface="Calibri"/>
              </a:rPr>
              <a:t>and</a:t>
            </a:r>
            <a:r>
              <a:rPr sz="1400" kern="0" spc="-40" dirty="0">
                <a:solidFill>
                  <a:srgbClr val="254B58"/>
                </a:solidFill>
                <a:latin typeface="Calibri"/>
                <a:cs typeface="Calibri"/>
              </a:rPr>
              <a:t> </a:t>
            </a:r>
            <a:r>
              <a:rPr sz="1400" kern="0" dirty="0">
                <a:solidFill>
                  <a:srgbClr val="254B58"/>
                </a:solidFill>
                <a:latin typeface="Calibri"/>
                <a:cs typeface="Calibri"/>
              </a:rPr>
              <a:t>destruction</a:t>
            </a:r>
            <a:r>
              <a:rPr sz="1400" kern="0" spc="15" dirty="0">
                <a:solidFill>
                  <a:srgbClr val="254B58"/>
                </a:solidFill>
                <a:latin typeface="Calibri"/>
                <a:cs typeface="Calibri"/>
              </a:rPr>
              <a:t> </a:t>
            </a:r>
            <a:r>
              <a:rPr sz="1400" kern="0" dirty="0">
                <a:solidFill>
                  <a:srgbClr val="254B58"/>
                </a:solidFill>
                <a:latin typeface="Calibri"/>
                <a:cs typeface="Calibri"/>
              </a:rPr>
              <a:t>of</a:t>
            </a:r>
            <a:r>
              <a:rPr sz="1400" kern="0" spc="-45" dirty="0">
                <a:solidFill>
                  <a:srgbClr val="254B58"/>
                </a:solidFill>
                <a:latin typeface="Calibri"/>
                <a:cs typeface="Calibri"/>
              </a:rPr>
              <a:t> </a:t>
            </a:r>
            <a:r>
              <a:rPr sz="1400" kern="0" dirty="0">
                <a:solidFill>
                  <a:srgbClr val="254B58"/>
                </a:solidFill>
                <a:latin typeface="Calibri"/>
                <a:cs typeface="Calibri"/>
              </a:rPr>
              <a:t>buildings</a:t>
            </a:r>
            <a:r>
              <a:rPr sz="1400" kern="0" spc="-20" dirty="0">
                <a:solidFill>
                  <a:srgbClr val="254B58"/>
                </a:solidFill>
                <a:latin typeface="Calibri"/>
                <a:cs typeface="Calibri"/>
              </a:rPr>
              <a:t> </a:t>
            </a:r>
            <a:r>
              <a:rPr sz="1400" kern="0" dirty="0">
                <a:solidFill>
                  <a:srgbClr val="254B58"/>
                </a:solidFill>
                <a:latin typeface="Calibri"/>
                <a:cs typeface="Calibri"/>
              </a:rPr>
              <a:t>and</a:t>
            </a:r>
            <a:r>
              <a:rPr sz="1400" kern="0" spc="-40" dirty="0">
                <a:solidFill>
                  <a:srgbClr val="254B58"/>
                </a:solidFill>
                <a:latin typeface="Calibri"/>
                <a:cs typeface="Calibri"/>
              </a:rPr>
              <a:t> </a:t>
            </a:r>
            <a:r>
              <a:rPr sz="1400" kern="0" dirty="0">
                <a:solidFill>
                  <a:srgbClr val="254B58"/>
                </a:solidFill>
                <a:latin typeface="Calibri"/>
                <a:cs typeface="Calibri"/>
              </a:rPr>
              <a:t>equipment,</a:t>
            </a:r>
            <a:r>
              <a:rPr sz="1400" kern="0" spc="-15" dirty="0">
                <a:solidFill>
                  <a:srgbClr val="254B58"/>
                </a:solidFill>
                <a:latin typeface="Calibri"/>
                <a:cs typeface="Calibri"/>
              </a:rPr>
              <a:t> </a:t>
            </a:r>
            <a:r>
              <a:rPr sz="1400" kern="0" dirty="0">
                <a:solidFill>
                  <a:srgbClr val="254B58"/>
                </a:solidFill>
                <a:latin typeface="Calibri"/>
                <a:cs typeface="Calibri"/>
              </a:rPr>
              <a:t>the</a:t>
            </a:r>
            <a:r>
              <a:rPr sz="1400" kern="0" spc="-25" dirty="0">
                <a:solidFill>
                  <a:srgbClr val="254B58"/>
                </a:solidFill>
                <a:latin typeface="Calibri"/>
                <a:cs typeface="Calibri"/>
              </a:rPr>
              <a:t> </a:t>
            </a:r>
            <a:r>
              <a:rPr sz="1400" kern="0" dirty="0">
                <a:solidFill>
                  <a:srgbClr val="254B58"/>
                </a:solidFill>
                <a:latin typeface="Calibri"/>
                <a:cs typeface="Calibri"/>
              </a:rPr>
              <a:t>cost</a:t>
            </a:r>
            <a:r>
              <a:rPr sz="1400" kern="0" spc="-15" dirty="0">
                <a:solidFill>
                  <a:srgbClr val="254B58"/>
                </a:solidFill>
                <a:latin typeface="Calibri"/>
                <a:cs typeface="Calibri"/>
              </a:rPr>
              <a:t> </a:t>
            </a:r>
            <a:r>
              <a:rPr sz="1400" kern="0" spc="-25" dirty="0">
                <a:solidFill>
                  <a:srgbClr val="254B58"/>
                </a:solidFill>
                <a:latin typeface="Calibri"/>
                <a:cs typeface="Calibri"/>
              </a:rPr>
              <a:t>of </a:t>
            </a:r>
            <a:r>
              <a:rPr sz="1400" kern="0" dirty="0">
                <a:solidFill>
                  <a:srgbClr val="254B58"/>
                </a:solidFill>
                <a:latin typeface="Calibri"/>
                <a:cs typeface="Calibri"/>
              </a:rPr>
              <a:t>repairing and</a:t>
            </a:r>
            <a:r>
              <a:rPr sz="1400" kern="0" spc="-25" dirty="0">
                <a:solidFill>
                  <a:srgbClr val="254B58"/>
                </a:solidFill>
                <a:latin typeface="Calibri"/>
                <a:cs typeface="Calibri"/>
              </a:rPr>
              <a:t> </a:t>
            </a:r>
            <a:r>
              <a:rPr sz="1400" kern="0" dirty="0">
                <a:solidFill>
                  <a:srgbClr val="254B58"/>
                </a:solidFill>
                <a:latin typeface="Calibri"/>
                <a:cs typeface="Calibri"/>
              </a:rPr>
              <a:t>replacing</a:t>
            </a:r>
            <a:r>
              <a:rPr sz="1400" kern="0" spc="-25" dirty="0">
                <a:solidFill>
                  <a:srgbClr val="254B58"/>
                </a:solidFill>
                <a:latin typeface="Calibri"/>
                <a:cs typeface="Calibri"/>
              </a:rPr>
              <a:t> </a:t>
            </a:r>
            <a:r>
              <a:rPr sz="1400" kern="0" dirty="0">
                <a:solidFill>
                  <a:srgbClr val="254B58"/>
                </a:solidFill>
                <a:latin typeface="Calibri"/>
                <a:cs typeface="Calibri"/>
              </a:rPr>
              <a:t>these</a:t>
            </a:r>
            <a:r>
              <a:rPr sz="1400" kern="0" spc="15" dirty="0">
                <a:solidFill>
                  <a:srgbClr val="254B58"/>
                </a:solidFill>
                <a:latin typeface="Calibri"/>
                <a:cs typeface="Calibri"/>
              </a:rPr>
              <a:t> </a:t>
            </a:r>
            <a:r>
              <a:rPr sz="1400" kern="0" dirty="0">
                <a:solidFill>
                  <a:srgbClr val="254B58"/>
                </a:solidFill>
                <a:latin typeface="Calibri"/>
                <a:cs typeface="Calibri"/>
              </a:rPr>
              <a:t>assets</a:t>
            </a:r>
            <a:r>
              <a:rPr sz="1400" kern="0" spc="5" dirty="0">
                <a:solidFill>
                  <a:srgbClr val="254B58"/>
                </a:solidFill>
                <a:latin typeface="Calibri"/>
                <a:cs typeface="Calibri"/>
              </a:rPr>
              <a:t> </a:t>
            </a:r>
            <a:r>
              <a:rPr sz="1400" kern="0" dirty="0">
                <a:solidFill>
                  <a:srgbClr val="254B58"/>
                </a:solidFill>
                <a:latin typeface="Calibri"/>
                <a:cs typeface="Calibri"/>
              </a:rPr>
              <a:t>has</a:t>
            </a:r>
            <a:r>
              <a:rPr sz="1400" kern="0" spc="-20" dirty="0">
                <a:solidFill>
                  <a:srgbClr val="254B58"/>
                </a:solidFill>
                <a:latin typeface="Calibri"/>
                <a:cs typeface="Calibri"/>
              </a:rPr>
              <a:t> </a:t>
            </a:r>
            <a:r>
              <a:rPr sz="1400" kern="0" dirty="0">
                <a:solidFill>
                  <a:srgbClr val="254B58"/>
                </a:solidFill>
                <a:latin typeface="Calibri"/>
                <a:cs typeface="Calibri"/>
              </a:rPr>
              <a:t>soared</a:t>
            </a:r>
            <a:r>
              <a:rPr sz="1400" kern="0" spc="-10" dirty="0">
                <a:solidFill>
                  <a:srgbClr val="254B58"/>
                </a:solidFill>
                <a:latin typeface="Calibri"/>
                <a:cs typeface="Calibri"/>
              </a:rPr>
              <a:t> </a:t>
            </a:r>
            <a:r>
              <a:rPr sz="1400" kern="0" dirty="0">
                <a:solidFill>
                  <a:srgbClr val="254B58"/>
                </a:solidFill>
                <a:latin typeface="Calibri"/>
                <a:cs typeface="Calibri"/>
              </a:rPr>
              <a:t>because</a:t>
            </a:r>
            <a:r>
              <a:rPr sz="1400" kern="0" spc="-5" dirty="0">
                <a:solidFill>
                  <a:srgbClr val="254B58"/>
                </a:solidFill>
                <a:latin typeface="Calibri"/>
                <a:cs typeface="Calibri"/>
              </a:rPr>
              <a:t> </a:t>
            </a:r>
            <a:r>
              <a:rPr sz="1400" kern="0" dirty="0">
                <a:solidFill>
                  <a:srgbClr val="254B58"/>
                </a:solidFill>
                <a:latin typeface="Calibri"/>
                <a:cs typeface="Calibri"/>
              </a:rPr>
              <a:t>of</a:t>
            </a:r>
            <a:r>
              <a:rPr sz="1400" kern="0" spc="-35" dirty="0">
                <a:solidFill>
                  <a:srgbClr val="254B58"/>
                </a:solidFill>
                <a:latin typeface="Calibri"/>
                <a:cs typeface="Calibri"/>
              </a:rPr>
              <a:t> </a:t>
            </a:r>
            <a:r>
              <a:rPr sz="1400" kern="0" dirty="0">
                <a:solidFill>
                  <a:srgbClr val="254B58"/>
                </a:solidFill>
                <a:latin typeface="Calibri"/>
                <a:cs typeface="Calibri"/>
              </a:rPr>
              <a:t>the</a:t>
            </a:r>
            <a:r>
              <a:rPr sz="1400" kern="0" spc="15" dirty="0">
                <a:solidFill>
                  <a:srgbClr val="254B58"/>
                </a:solidFill>
                <a:latin typeface="Calibri"/>
                <a:cs typeface="Calibri"/>
              </a:rPr>
              <a:t> </a:t>
            </a:r>
            <a:r>
              <a:rPr sz="1400" kern="0" spc="-10" dirty="0">
                <a:solidFill>
                  <a:srgbClr val="254B58"/>
                </a:solidFill>
                <a:latin typeface="Calibri"/>
                <a:cs typeface="Calibri"/>
              </a:rPr>
              <a:t>COVID-</a:t>
            </a:r>
            <a:r>
              <a:rPr sz="1400" kern="0" dirty="0">
                <a:solidFill>
                  <a:srgbClr val="254B58"/>
                </a:solidFill>
                <a:latin typeface="Calibri"/>
                <a:cs typeface="Calibri"/>
              </a:rPr>
              <a:t>fueled</a:t>
            </a:r>
            <a:r>
              <a:rPr sz="1400" kern="0" spc="15" dirty="0">
                <a:solidFill>
                  <a:srgbClr val="254B58"/>
                </a:solidFill>
                <a:latin typeface="Calibri"/>
                <a:cs typeface="Calibri"/>
              </a:rPr>
              <a:t> </a:t>
            </a:r>
            <a:r>
              <a:rPr sz="1400" kern="0" dirty="0">
                <a:solidFill>
                  <a:srgbClr val="254B58"/>
                </a:solidFill>
                <a:latin typeface="Calibri"/>
                <a:cs typeface="Calibri"/>
              </a:rPr>
              <a:t>supply</a:t>
            </a:r>
            <a:r>
              <a:rPr sz="1400" kern="0" spc="-25" dirty="0">
                <a:solidFill>
                  <a:srgbClr val="254B58"/>
                </a:solidFill>
                <a:latin typeface="Calibri"/>
                <a:cs typeface="Calibri"/>
              </a:rPr>
              <a:t> </a:t>
            </a:r>
            <a:r>
              <a:rPr sz="1400" kern="0" dirty="0">
                <a:solidFill>
                  <a:srgbClr val="254B58"/>
                </a:solidFill>
                <a:latin typeface="Calibri"/>
                <a:cs typeface="Calibri"/>
              </a:rPr>
              <a:t>chain</a:t>
            </a:r>
            <a:r>
              <a:rPr sz="1400" kern="0" spc="-25" dirty="0">
                <a:solidFill>
                  <a:srgbClr val="254B58"/>
                </a:solidFill>
                <a:latin typeface="Calibri"/>
                <a:cs typeface="Calibri"/>
              </a:rPr>
              <a:t> </a:t>
            </a:r>
            <a:r>
              <a:rPr sz="1400" kern="0" dirty="0">
                <a:solidFill>
                  <a:srgbClr val="254B58"/>
                </a:solidFill>
                <a:latin typeface="Calibri"/>
                <a:cs typeface="Calibri"/>
              </a:rPr>
              <a:t>crisis </a:t>
            </a:r>
            <a:r>
              <a:rPr sz="1400" kern="0" spc="-25" dirty="0">
                <a:solidFill>
                  <a:srgbClr val="254B58"/>
                </a:solidFill>
                <a:latin typeface="Calibri"/>
                <a:cs typeface="Calibri"/>
              </a:rPr>
              <a:t>and </a:t>
            </a:r>
            <a:r>
              <a:rPr sz="1400" kern="0" dirty="0">
                <a:solidFill>
                  <a:srgbClr val="254B58"/>
                </a:solidFill>
                <a:latin typeface="Calibri"/>
                <a:cs typeface="Calibri"/>
              </a:rPr>
              <a:t>inflated</a:t>
            </a:r>
            <a:r>
              <a:rPr sz="1400" kern="0" spc="-10" dirty="0">
                <a:solidFill>
                  <a:srgbClr val="254B58"/>
                </a:solidFill>
                <a:latin typeface="Calibri"/>
                <a:cs typeface="Calibri"/>
              </a:rPr>
              <a:t> </a:t>
            </a:r>
            <a:r>
              <a:rPr sz="1400" kern="0" dirty="0">
                <a:solidFill>
                  <a:srgbClr val="254B58"/>
                </a:solidFill>
                <a:latin typeface="Calibri"/>
                <a:cs typeface="Calibri"/>
              </a:rPr>
              <a:t>prices</a:t>
            </a:r>
            <a:r>
              <a:rPr sz="1400" kern="0" spc="-40" dirty="0">
                <a:solidFill>
                  <a:srgbClr val="254B58"/>
                </a:solidFill>
                <a:latin typeface="Calibri"/>
                <a:cs typeface="Calibri"/>
              </a:rPr>
              <a:t> </a:t>
            </a:r>
            <a:r>
              <a:rPr sz="1400" kern="0" dirty="0">
                <a:solidFill>
                  <a:srgbClr val="254B58"/>
                </a:solidFill>
                <a:latin typeface="Calibri"/>
                <a:cs typeface="Calibri"/>
              </a:rPr>
              <a:t>for</a:t>
            </a:r>
            <a:r>
              <a:rPr sz="1400" kern="0" spc="-55" dirty="0">
                <a:solidFill>
                  <a:srgbClr val="254B58"/>
                </a:solidFill>
                <a:latin typeface="Calibri"/>
                <a:cs typeface="Calibri"/>
              </a:rPr>
              <a:t> </a:t>
            </a:r>
            <a:r>
              <a:rPr sz="1400" kern="0" dirty="0">
                <a:solidFill>
                  <a:srgbClr val="254B58"/>
                </a:solidFill>
                <a:latin typeface="Calibri"/>
                <a:cs typeface="Calibri"/>
              </a:rPr>
              <a:t>construction</a:t>
            </a:r>
            <a:r>
              <a:rPr sz="1400" kern="0" spc="10" dirty="0">
                <a:solidFill>
                  <a:srgbClr val="254B58"/>
                </a:solidFill>
                <a:latin typeface="Calibri"/>
                <a:cs typeface="Calibri"/>
              </a:rPr>
              <a:t> </a:t>
            </a:r>
            <a:r>
              <a:rPr sz="1400" kern="0" dirty="0">
                <a:solidFill>
                  <a:srgbClr val="254B58"/>
                </a:solidFill>
                <a:latin typeface="Calibri"/>
                <a:cs typeface="Calibri"/>
              </a:rPr>
              <a:t>materials</a:t>
            </a:r>
            <a:r>
              <a:rPr sz="1400" kern="0" spc="-20" dirty="0">
                <a:solidFill>
                  <a:srgbClr val="254B58"/>
                </a:solidFill>
                <a:latin typeface="Calibri"/>
                <a:cs typeface="Calibri"/>
              </a:rPr>
              <a:t> </a:t>
            </a:r>
            <a:r>
              <a:rPr sz="1400" kern="0" dirty="0">
                <a:solidFill>
                  <a:srgbClr val="254B58"/>
                </a:solidFill>
                <a:latin typeface="Calibri"/>
                <a:cs typeface="Calibri"/>
              </a:rPr>
              <a:t>and</a:t>
            </a:r>
            <a:r>
              <a:rPr sz="1400" kern="0" spc="-45" dirty="0">
                <a:solidFill>
                  <a:srgbClr val="254B58"/>
                </a:solidFill>
                <a:latin typeface="Calibri"/>
                <a:cs typeface="Calibri"/>
              </a:rPr>
              <a:t> </a:t>
            </a:r>
            <a:r>
              <a:rPr sz="1400" kern="0" spc="-10" dirty="0">
                <a:solidFill>
                  <a:srgbClr val="254B58"/>
                </a:solidFill>
                <a:latin typeface="Calibri"/>
                <a:cs typeface="Calibri"/>
              </a:rPr>
              <a:t>labor</a:t>
            </a:r>
            <a:endParaRPr sz="1400" kern="0">
              <a:solidFill>
                <a:sysClr val="windowText" lastClr="000000"/>
              </a:solidFill>
              <a:latin typeface="Calibri"/>
              <a:cs typeface="Calibri"/>
            </a:endParaRPr>
          </a:p>
          <a:p>
            <a:pPr>
              <a:spcBef>
                <a:spcPts val="25"/>
              </a:spcBef>
              <a:buClr>
                <a:srgbClr val="8ADB64"/>
              </a:buClr>
              <a:buFont typeface="Arial"/>
              <a:buChar char="•"/>
            </a:pPr>
            <a:endParaRPr sz="1900" kern="0">
              <a:solidFill>
                <a:sysClr val="windowText" lastClr="000000"/>
              </a:solidFill>
              <a:latin typeface="Calibri"/>
              <a:cs typeface="Calibri"/>
            </a:endParaRPr>
          </a:p>
          <a:p>
            <a:pPr marL="756920" lvl="1" indent="-287655">
              <a:buFont typeface="Arial"/>
              <a:buChar char="–"/>
              <a:tabLst>
                <a:tab pos="756920" algn="l"/>
                <a:tab pos="757555" algn="l"/>
              </a:tabLst>
            </a:pPr>
            <a:r>
              <a:rPr sz="1400" kern="0" dirty="0">
                <a:solidFill>
                  <a:srgbClr val="254B58"/>
                </a:solidFill>
                <a:latin typeface="Calibri"/>
                <a:cs typeface="Calibri"/>
              </a:rPr>
              <a:t>For</a:t>
            </a:r>
            <a:r>
              <a:rPr sz="1400" kern="0" spc="-45" dirty="0">
                <a:solidFill>
                  <a:srgbClr val="254B58"/>
                </a:solidFill>
                <a:latin typeface="Calibri"/>
                <a:cs typeface="Calibri"/>
              </a:rPr>
              <a:t> </a:t>
            </a:r>
            <a:r>
              <a:rPr sz="1400" kern="0" dirty="0">
                <a:solidFill>
                  <a:srgbClr val="254B58"/>
                </a:solidFill>
                <a:latin typeface="Calibri"/>
                <a:cs typeface="Calibri"/>
              </a:rPr>
              <a:t>the</a:t>
            </a:r>
            <a:r>
              <a:rPr sz="1400" kern="0" spc="-25" dirty="0">
                <a:solidFill>
                  <a:srgbClr val="254B58"/>
                </a:solidFill>
                <a:latin typeface="Calibri"/>
                <a:cs typeface="Calibri"/>
              </a:rPr>
              <a:t> </a:t>
            </a:r>
            <a:r>
              <a:rPr sz="1400" kern="0" dirty="0">
                <a:solidFill>
                  <a:srgbClr val="254B58"/>
                </a:solidFill>
                <a:latin typeface="Calibri"/>
                <a:cs typeface="Calibri"/>
              </a:rPr>
              <a:t>fourth</a:t>
            </a:r>
            <a:r>
              <a:rPr sz="1400" kern="0" spc="-25" dirty="0">
                <a:solidFill>
                  <a:srgbClr val="254B58"/>
                </a:solidFill>
                <a:latin typeface="Calibri"/>
                <a:cs typeface="Calibri"/>
              </a:rPr>
              <a:t> </a:t>
            </a:r>
            <a:r>
              <a:rPr sz="1400" kern="0" dirty="0">
                <a:solidFill>
                  <a:srgbClr val="254B58"/>
                </a:solidFill>
                <a:latin typeface="Calibri"/>
                <a:cs typeface="Calibri"/>
              </a:rPr>
              <a:t>time</a:t>
            </a:r>
            <a:r>
              <a:rPr sz="1400" kern="0" spc="-20" dirty="0">
                <a:solidFill>
                  <a:srgbClr val="254B58"/>
                </a:solidFill>
                <a:latin typeface="Calibri"/>
                <a:cs typeface="Calibri"/>
              </a:rPr>
              <a:t> </a:t>
            </a:r>
            <a:r>
              <a:rPr sz="1400" kern="0" dirty="0">
                <a:solidFill>
                  <a:srgbClr val="254B58"/>
                </a:solidFill>
                <a:latin typeface="Calibri"/>
                <a:cs typeface="Calibri"/>
              </a:rPr>
              <a:t>in</a:t>
            </a:r>
            <a:r>
              <a:rPr sz="1400" kern="0" spc="-20" dirty="0">
                <a:solidFill>
                  <a:srgbClr val="254B58"/>
                </a:solidFill>
                <a:latin typeface="Calibri"/>
                <a:cs typeface="Calibri"/>
              </a:rPr>
              <a:t> </a:t>
            </a:r>
            <a:r>
              <a:rPr sz="1400" kern="0" dirty="0">
                <a:solidFill>
                  <a:srgbClr val="254B58"/>
                </a:solidFill>
                <a:latin typeface="Calibri"/>
                <a:cs typeface="Calibri"/>
              </a:rPr>
              <a:t>the</a:t>
            </a:r>
            <a:r>
              <a:rPr sz="1400" kern="0" spc="-25" dirty="0">
                <a:solidFill>
                  <a:srgbClr val="254B58"/>
                </a:solidFill>
                <a:latin typeface="Calibri"/>
                <a:cs typeface="Calibri"/>
              </a:rPr>
              <a:t> </a:t>
            </a:r>
            <a:r>
              <a:rPr sz="1400" kern="0" dirty="0">
                <a:solidFill>
                  <a:srgbClr val="254B58"/>
                </a:solidFill>
                <a:latin typeface="Calibri"/>
                <a:cs typeface="Calibri"/>
              </a:rPr>
              <a:t>past</a:t>
            </a:r>
            <a:r>
              <a:rPr sz="1400" kern="0" spc="-15" dirty="0">
                <a:solidFill>
                  <a:srgbClr val="254B58"/>
                </a:solidFill>
                <a:latin typeface="Calibri"/>
                <a:cs typeface="Calibri"/>
              </a:rPr>
              <a:t> </a:t>
            </a:r>
            <a:r>
              <a:rPr sz="1400" kern="0" dirty="0">
                <a:solidFill>
                  <a:srgbClr val="254B58"/>
                </a:solidFill>
                <a:latin typeface="Calibri"/>
                <a:cs typeface="Calibri"/>
              </a:rPr>
              <a:t>five years,</a:t>
            </a:r>
            <a:r>
              <a:rPr sz="1400" kern="0" spc="-35" dirty="0">
                <a:solidFill>
                  <a:srgbClr val="254B58"/>
                </a:solidFill>
                <a:latin typeface="Calibri"/>
                <a:cs typeface="Calibri"/>
              </a:rPr>
              <a:t> </a:t>
            </a:r>
            <a:r>
              <a:rPr sz="1400" kern="0" dirty="0">
                <a:solidFill>
                  <a:srgbClr val="254B58"/>
                </a:solidFill>
                <a:latin typeface="Calibri"/>
                <a:cs typeface="Calibri"/>
              </a:rPr>
              <a:t>insured</a:t>
            </a:r>
            <a:r>
              <a:rPr sz="1400" kern="0" spc="-5" dirty="0">
                <a:solidFill>
                  <a:srgbClr val="254B58"/>
                </a:solidFill>
                <a:latin typeface="Calibri"/>
                <a:cs typeface="Calibri"/>
              </a:rPr>
              <a:t> </a:t>
            </a:r>
            <a:r>
              <a:rPr sz="1400" kern="0" dirty="0">
                <a:solidFill>
                  <a:srgbClr val="254B58"/>
                </a:solidFill>
                <a:latin typeface="Calibri"/>
                <a:cs typeface="Calibri"/>
              </a:rPr>
              <a:t>losses</a:t>
            </a:r>
            <a:r>
              <a:rPr sz="1400" kern="0" spc="-10" dirty="0">
                <a:solidFill>
                  <a:srgbClr val="254B58"/>
                </a:solidFill>
                <a:latin typeface="Calibri"/>
                <a:cs typeface="Calibri"/>
              </a:rPr>
              <a:t> </a:t>
            </a:r>
            <a:r>
              <a:rPr sz="1400" kern="0" dirty="0">
                <a:solidFill>
                  <a:srgbClr val="254B58"/>
                </a:solidFill>
                <a:latin typeface="Calibri"/>
                <a:cs typeface="Calibri"/>
              </a:rPr>
              <a:t>caused</a:t>
            </a:r>
            <a:r>
              <a:rPr sz="1400" kern="0" spc="-35" dirty="0">
                <a:solidFill>
                  <a:srgbClr val="254B58"/>
                </a:solidFill>
                <a:latin typeface="Calibri"/>
                <a:cs typeface="Calibri"/>
              </a:rPr>
              <a:t> </a:t>
            </a:r>
            <a:r>
              <a:rPr sz="1400" kern="0" dirty="0">
                <a:solidFill>
                  <a:srgbClr val="254B58"/>
                </a:solidFill>
                <a:latin typeface="Calibri"/>
                <a:cs typeface="Calibri"/>
              </a:rPr>
              <a:t>by</a:t>
            </a:r>
            <a:r>
              <a:rPr sz="1400" kern="0" spc="-40" dirty="0">
                <a:solidFill>
                  <a:srgbClr val="254B58"/>
                </a:solidFill>
                <a:latin typeface="Calibri"/>
                <a:cs typeface="Calibri"/>
              </a:rPr>
              <a:t> </a:t>
            </a:r>
            <a:r>
              <a:rPr sz="1400" kern="0" dirty="0">
                <a:solidFill>
                  <a:srgbClr val="254B58"/>
                </a:solidFill>
                <a:latin typeface="Calibri"/>
                <a:cs typeface="Calibri"/>
              </a:rPr>
              <a:t>extreme</a:t>
            </a:r>
            <a:r>
              <a:rPr sz="1400" kern="0" spc="-5" dirty="0">
                <a:solidFill>
                  <a:srgbClr val="254B58"/>
                </a:solidFill>
                <a:latin typeface="Calibri"/>
                <a:cs typeface="Calibri"/>
              </a:rPr>
              <a:t> </a:t>
            </a:r>
            <a:r>
              <a:rPr sz="1400" kern="0" dirty="0">
                <a:solidFill>
                  <a:srgbClr val="254B58"/>
                </a:solidFill>
                <a:latin typeface="Calibri"/>
                <a:cs typeface="Calibri"/>
              </a:rPr>
              <a:t>weather</a:t>
            </a:r>
            <a:r>
              <a:rPr sz="1400" kern="0" spc="10" dirty="0">
                <a:solidFill>
                  <a:srgbClr val="254B58"/>
                </a:solidFill>
                <a:latin typeface="Calibri"/>
                <a:cs typeface="Calibri"/>
              </a:rPr>
              <a:t> </a:t>
            </a:r>
            <a:r>
              <a:rPr sz="1400" kern="0" spc="-10" dirty="0">
                <a:solidFill>
                  <a:srgbClr val="254B58"/>
                </a:solidFill>
                <a:latin typeface="Calibri"/>
                <a:cs typeface="Calibri"/>
              </a:rPr>
              <a:t>events</a:t>
            </a:r>
            <a:endParaRPr sz="1400" kern="0">
              <a:solidFill>
                <a:sysClr val="windowText" lastClr="000000"/>
              </a:solidFill>
              <a:latin typeface="Calibri"/>
              <a:cs typeface="Calibri"/>
            </a:endParaRPr>
          </a:p>
          <a:p>
            <a:pPr marL="756920"/>
            <a:r>
              <a:rPr sz="1400" kern="0" dirty="0">
                <a:solidFill>
                  <a:srgbClr val="254B58"/>
                </a:solidFill>
                <a:latin typeface="Calibri"/>
                <a:cs typeface="Calibri"/>
              </a:rPr>
              <a:t>worldwide</a:t>
            </a:r>
            <a:r>
              <a:rPr sz="1400" kern="0" spc="-35" dirty="0">
                <a:solidFill>
                  <a:srgbClr val="254B58"/>
                </a:solidFill>
                <a:latin typeface="Calibri"/>
                <a:cs typeface="Calibri"/>
              </a:rPr>
              <a:t> </a:t>
            </a:r>
            <a:r>
              <a:rPr sz="1400" kern="0" dirty="0">
                <a:solidFill>
                  <a:srgbClr val="254B58"/>
                </a:solidFill>
                <a:latin typeface="Calibri"/>
                <a:cs typeface="Calibri"/>
              </a:rPr>
              <a:t>exceeded</a:t>
            </a:r>
            <a:r>
              <a:rPr sz="1400" kern="0" spc="-30" dirty="0">
                <a:solidFill>
                  <a:srgbClr val="254B58"/>
                </a:solidFill>
                <a:latin typeface="Calibri"/>
                <a:cs typeface="Calibri"/>
              </a:rPr>
              <a:t> </a:t>
            </a:r>
            <a:r>
              <a:rPr sz="1400" kern="0" dirty="0">
                <a:solidFill>
                  <a:srgbClr val="254B58"/>
                </a:solidFill>
                <a:latin typeface="Calibri"/>
                <a:cs typeface="Calibri"/>
              </a:rPr>
              <a:t>$100</a:t>
            </a:r>
            <a:r>
              <a:rPr sz="1400" kern="0" spc="-5" dirty="0">
                <a:solidFill>
                  <a:srgbClr val="254B58"/>
                </a:solidFill>
                <a:latin typeface="Calibri"/>
                <a:cs typeface="Calibri"/>
              </a:rPr>
              <a:t> </a:t>
            </a:r>
            <a:r>
              <a:rPr sz="1400" kern="0" dirty="0">
                <a:solidFill>
                  <a:srgbClr val="254B58"/>
                </a:solidFill>
                <a:latin typeface="Calibri"/>
                <a:cs typeface="Calibri"/>
              </a:rPr>
              <a:t>billion,</a:t>
            </a:r>
            <a:r>
              <a:rPr sz="1400" kern="0" spc="-25" dirty="0">
                <a:solidFill>
                  <a:srgbClr val="254B58"/>
                </a:solidFill>
                <a:latin typeface="Calibri"/>
                <a:cs typeface="Calibri"/>
              </a:rPr>
              <a:t> </a:t>
            </a:r>
            <a:r>
              <a:rPr sz="1400" kern="0" dirty="0">
                <a:solidFill>
                  <a:srgbClr val="254B58"/>
                </a:solidFill>
                <a:latin typeface="Calibri"/>
                <a:cs typeface="Calibri"/>
              </a:rPr>
              <a:t>with</a:t>
            </a:r>
            <a:r>
              <a:rPr sz="1400" kern="0" spc="-20" dirty="0">
                <a:solidFill>
                  <a:srgbClr val="254B58"/>
                </a:solidFill>
                <a:latin typeface="Calibri"/>
                <a:cs typeface="Calibri"/>
              </a:rPr>
              <a:t> </a:t>
            </a:r>
            <a:r>
              <a:rPr sz="1400" kern="0" dirty="0">
                <a:solidFill>
                  <a:srgbClr val="254B58"/>
                </a:solidFill>
                <a:latin typeface="Calibri"/>
                <a:cs typeface="Calibri"/>
              </a:rPr>
              <a:t>10</a:t>
            </a:r>
            <a:r>
              <a:rPr sz="1400" kern="0" spc="-45" dirty="0">
                <a:solidFill>
                  <a:srgbClr val="254B58"/>
                </a:solidFill>
                <a:latin typeface="Calibri"/>
                <a:cs typeface="Calibri"/>
              </a:rPr>
              <a:t> </a:t>
            </a:r>
            <a:r>
              <a:rPr sz="1400" kern="0" dirty="0">
                <a:solidFill>
                  <a:srgbClr val="254B58"/>
                </a:solidFill>
                <a:latin typeface="Calibri"/>
                <a:cs typeface="Calibri"/>
              </a:rPr>
              <a:t>events</a:t>
            </a:r>
            <a:r>
              <a:rPr sz="1400" kern="0" spc="-25" dirty="0">
                <a:solidFill>
                  <a:srgbClr val="254B58"/>
                </a:solidFill>
                <a:latin typeface="Calibri"/>
                <a:cs typeface="Calibri"/>
              </a:rPr>
              <a:t> </a:t>
            </a:r>
            <a:r>
              <a:rPr sz="1400" kern="0" dirty="0">
                <a:solidFill>
                  <a:srgbClr val="254B58"/>
                </a:solidFill>
                <a:latin typeface="Calibri"/>
                <a:cs typeface="Calibri"/>
              </a:rPr>
              <a:t>costing</a:t>
            </a:r>
            <a:r>
              <a:rPr sz="1400" kern="0" spc="-15" dirty="0">
                <a:solidFill>
                  <a:srgbClr val="254B58"/>
                </a:solidFill>
                <a:latin typeface="Calibri"/>
                <a:cs typeface="Calibri"/>
              </a:rPr>
              <a:t> </a:t>
            </a:r>
            <a:r>
              <a:rPr sz="1400" kern="0" dirty="0">
                <a:solidFill>
                  <a:srgbClr val="254B58"/>
                </a:solidFill>
                <a:latin typeface="Calibri"/>
                <a:cs typeface="Calibri"/>
              </a:rPr>
              <a:t>more</a:t>
            </a:r>
            <a:r>
              <a:rPr sz="1400" kern="0" spc="-35" dirty="0">
                <a:solidFill>
                  <a:srgbClr val="254B58"/>
                </a:solidFill>
                <a:latin typeface="Calibri"/>
                <a:cs typeface="Calibri"/>
              </a:rPr>
              <a:t> </a:t>
            </a:r>
            <a:r>
              <a:rPr sz="1400" kern="0" dirty="0">
                <a:solidFill>
                  <a:srgbClr val="254B58"/>
                </a:solidFill>
                <a:latin typeface="Calibri"/>
                <a:cs typeface="Calibri"/>
              </a:rPr>
              <a:t>than</a:t>
            </a:r>
            <a:r>
              <a:rPr sz="1400" kern="0" spc="-30" dirty="0">
                <a:solidFill>
                  <a:srgbClr val="254B58"/>
                </a:solidFill>
                <a:latin typeface="Calibri"/>
                <a:cs typeface="Calibri"/>
              </a:rPr>
              <a:t> </a:t>
            </a:r>
            <a:r>
              <a:rPr sz="1400" kern="0" dirty="0">
                <a:solidFill>
                  <a:srgbClr val="254B58"/>
                </a:solidFill>
                <a:latin typeface="Calibri"/>
                <a:cs typeface="Calibri"/>
              </a:rPr>
              <a:t>$1.5</a:t>
            </a:r>
            <a:r>
              <a:rPr sz="1400" kern="0" spc="-25" dirty="0">
                <a:solidFill>
                  <a:srgbClr val="254B58"/>
                </a:solidFill>
                <a:latin typeface="Calibri"/>
                <a:cs typeface="Calibri"/>
              </a:rPr>
              <a:t> </a:t>
            </a:r>
            <a:r>
              <a:rPr sz="1400" kern="0" dirty="0">
                <a:solidFill>
                  <a:srgbClr val="254B58"/>
                </a:solidFill>
                <a:latin typeface="Calibri"/>
                <a:cs typeface="Calibri"/>
              </a:rPr>
              <a:t>billion</a:t>
            </a:r>
            <a:r>
              <a:rPr sz="1400" kern="0" spc="-30" dirty="0">
                <a:solidFill>
                  <a:srgbClr val="254B58"/>
                </a:solidFill>
                <a:latin typeface="Calibri"/>
                <a:cs typeface="Calibri"/>
              </a:rPr>
              <a:t> </a:t>
            </a:r>
            <a:r>
              <a:rPr sz="1400" kern="0" spc="-20" dirty="0">
                <a:solidFill>
                  <a:srgbClr val="254B58"/>
                </a:solidFill>
                <a:latin typeface="Calibri"/>
                <a:cs typeface="Calibri"/>
              </a:rPr>
              <a:t>each</a:t>
            </a:r>
            <a:endParaRPr sz="1400" kern="0">
              <a:solidFill>
                <a:sysClr val="windowText" lastClr="000000"/>
              </a:solidFill>
              <a:latin typeface="Calibri"/>
              <a:cs typeface="Calibri"/>
            </a:endParaRPr>
          </a:p>
          <a:p>
            <a:pPr marL="756920" lvl="1" indent="-287655">
              <a:spcBef>
                <a:spcPts val="345"/>
              </a:spcBef>
              <a:buFont typeface="Arial"/>
              <a:buChar char="–"/>
              <a:tabLst>
                <a:tab pos="756920" algn="l"/>
                <a:tab pos="757555" algn="l"/>
              </a:tabLst>
            </a:pPr>
            <a:r>
              <a:rPr sz="1400" kern="0" dirty="0">
                <a:solidFill>
                  <a:srgbClr val="254B58"/>
                </a:solidFill>
                <a:latin typeface="Calibri"/>
                <a:cs typeface="Calibri"/>
              </a:rPr>
              <a:t>Wind</a:t>
            </a:r>
            <a:r>
              <a:rPr sz="1400" kern="0" spc="-20" dirty="0">
                <a:solidFill>
                  <a:srgbClr val="254B58"/>
                </a:solidFill>
                <a:latin typeface="Calibri"/>
                <a:cs typeface="Calibri"/>
              </a:rPr>
              <a:t> </a:t>
            </a:r>
            <a:r>
              <a:rPr sz="1400" kern="0" dirty="0">
                <a:solidFill>
                  <a:srgbClr val="254B58"/>
                </a:solidFill>
                <a:latin typeface="Calibri"/>
                <a:cs typeface="Calibri"/>
              </a:rPr>
              <a:t>damage</a:t>
            </a:r>
            <a:r>
              <a:rPr sz="1400" kern="0" spc="-25" dirty="0">
                <a:solidFill>
                  <a:srgbClr val="254B58"/>
                </a:solidFill>
                <a:latin typeface="Calibri"/>
                <a:cs typeface="Calibri"/>
              </a:rPr>
              <a:t> </a:t>
            </a:r>
            <a:r>
              <a:rPr sz="1400" kern="0" dirty="0">
                <a:solidFill>
                  <a:srgbClr val="254B58"/>
                </a:solidFill>
                <a:latin typeface="Calibri"/>
                <a:cs typeface="Calibri"/>
              </a:rPr>
              <a:t>key</a:t>
            </a:r>
            <a:r>
              <a:rPr sz="1400" kern="0" spc="-25" dirty="0">
                <a:solidFill>
                  <a:srgbClr val="254B58"/>
                </a:solidFill>
                <a:latin typeface="Calibri"/>
                <a:cs typeface="Calibri"/>
              </a:rPr>
              <a:t> </a:t>
            </a:r>
            <a:r>
              <a:rPr sz="1400" kern="0" dirty="0">
                <a:solidFill>
                  <a:srgbClr val="254B58"/>
                </a:solidFill>
                <a:latin typeface="Calibri"/>
                <a:cs typeface="Calibri"/>
              </a:rPr>
              <a:t>component</a:t>
            </a:r>
            <a:r>
              <a:rPr sz="1400" kern="0" spc="-20" dirty="0">
                <a:solidFill>
                  <a:srgbClr val="254B58"/>
                </a:solidFill>
                <a:latin typeface="Calibri"/>
                <a:cs typeface="Calibri"/>
              </a:rPr>
              <a:t> </a:t>
            </a:r>
            <a:r>
              <a:rPr sz="1400" kern="0" dirty="0">
                <a:solidFill>
                  <a:srgbClr val="254B58"/>
                </a:solidFill>
                <a:latin typeface="Calibri"/>
                <a:cs typeface="Calibri"/>
              </a:rPr>
              <a:t>of</a:t>
            </a:r>
            <a:r>
              <a:rPr sz="1400" kern="0" spc="-35" dirty="0">
                <a:solidFill>
                  <a:srgbClr val="254B58"/>
                </a:solidFill>
                <a:latin typeface="Calibri"/>
                <a:cs typeface="Calibri"/>
              </a:rPr>
              <a:t> </a:t>
            </a:r>
            <a:r>
              <a:rPr sz="1400" kern="0" dirty="0">
                <a:solidFill>
                  <a:srgbClr val="254B58"/>
                </a:solidFill>
                <a:latin typeface="Calibri"/>
                <a:cs typeface="Calibri"/>
              </a:rPr>
              <a:t>claims</a:t>
            </a:r>
            <a:r>
              <a:rPr sz="1400" kern="0" spc="-25" dirty="0">
                <a:solidFill>
                  <a:srgbClr val="254B58"/>
                </a:solidFill>
                <a:latin typeface="Calibri"/>
                <a:cs typeface="Calibri"/>
              </a:rPr>
              <a:t> </a:t>
            </a:r>
            <a:r>
              <a:rPr sz="1400" kern="0" dirty="0">
                <a:solidFill>
                  <a:srgbClr val="254B58"/>
                </a:solidFill>
                <a:latin typeface="Calibri"/>
                <a:cs typeface="Calibri"/>
              </a:rPr>
              <a:t>paid</a:t>
            </a:r>
            <a:r>
              <a:rPr sz="1400" kern="0" spc="-25" dirty="0">
                <a:solidFill>
                  <a:srgbClr val="254B58"/>
                </a:solidFill>
                <a:latin typeface="Calibri"/>
                <a:cs typeface="Calibri"/>
              </a:rPr>
              <a:t> </a:t>
            </a:r>
            <a:r>
              <a:rPr sz="1400" kern="0" dirty="0">
                <a:solidFill>
                  <a:srgbClr val="254B58"/>
                </a:solidFill>
                <a:latin typeface="Calibri"/>
                <a:cs typeface="Calibri"/>
              </a:rPr>
              <a:t>and</a:t>
            </a:r>
            <a:r>
              <a:rPr sz="1400" kern="0" spc="-25" dirty="0">
                <a:solidFill>
                  <a:srgbClr val="254B58"/>
                </a:solidFill>
                <a:latin typeface="Calibri"/>
                <a:cs typeface="Calibri"/>
              </a:rPr>
              <a:t> </a:t>
            </a:r>
            <a:r>
              <a:rPr sz="1400" kern="0" dirty="0">
                <a:solidFill>
                  <a:srgbClr val="254B58"/>
                </a:solidFill>
                <a:latin typeface="Calibri"/>
                <a:cs typeface="Calibri"/>
              </a:rPr>
              <a:t>carriers assessing</a:t>
            </a:r>
            <a:r>
              <a:rPr sz="1400" kern="0" spc="30" dirty="0">
                <a:solidFill>
                  <a:srgbClr val="254B58"/>
                </a:solidFill>
                <a:latin typeface="Calibri"/>
                <a:cs typeface="Calibri"/>
              </a:rPr>
              <a:t> </a:t>
            </a:r>
            <a:r>
              <a:rPr sz="1400" kern="0" dirty="0">
                <a:solidFill>
                  <a:srgbClr val="254B58"/>
                </a:solidFill>
                <a:latin typeface="Calibri"/>
                <a:cs typeface="Calibri"/>
              </a:rPr>
              <a:t>deductibles</a:t>
            </a:r>
            <a:r>
              <a:rPr sz="1400" kern="0" spc="-10" dirty="0">
                <a:solidFill>
                  <a:srgbClr val="254B58"/>
                </a:solidFill>
                <a:latin typeface="Calibri"/>
                <a:cs typeface="Calibri"/>
              </a:rPr>
              <a:t> </a:t>
            </a:r>
            <a:r>
              <a:rPr sz="1400" kern="0" dirty="0">
                <a:solidFill>
                  <a:srgbClr val="254B58"/>
                </a:solidFill>
                <a:latin typeface="Calibri"/>
                <a:cs typeface="Calibri"/>
              </a:rPr>
              <a:t>and</a:t>
            </a:r>
            <a:r>
              <a:rPr sz="1400" kern="0" spc="-25" dirty="0">
                <a:solidFill>
                  <a:srgbClr val="254B58"/>
                </a:solidFill>
                <a:latin typeface="Calibri"/>
                <a:cs typeface="Calibri"/>
              </a:rPr>
              <a:t> </a:t>
            </a:r>
            <a:r>
              <a:rPr sz="1400" kern="0" spc="-10" dirty="0">
                <a:solidFill>
                  <a:srgbClr val="254B58"/>
                </a:solidFill>
                <a:latin typeface="Calibri"/>
                <a:cs typeface="Calibri"/>
              </a:rPr>
              <a:t>rates</a:t>
            </a:r>
            <a:endParaRPr sz="1400" kern="0">
              <a:solidFill>
                <a:sysClr val="windowText" lastClr="000000"/>
              </a:solidFill>
              <a:latin typeface="Calibri"/>
              <a:cs typeface="Calibri"/>
            </a:endParaRPr>
          </a:p>
          <a:p>
            <a:pPr marL="0" lvl="1">
              <a:buClr>
                <a:srgbClr val="254B58"/>
              </a:buClr>
              <a:buFont typeface="Arial"/>
              <a:buChar char="–"/>
            </a:pPr>
            <a:endParaRPr sz="1600" kern="0">
              <a:solidFill>
                <a:sysClr val="windowText" lastClr="000000"/>
              </a:solidFill>
              <a:latin typeface="Calibri"/>
              <a:cs typeface="Calibri"/>
            </a:endParaRPr>
          </a:p>
          <a:p>
            <a:pPr marL="0" lvl="1">
              <a:spcBef>
                <a:spcPts val="45"/>
              </a:spcBef>
              <a:buClr>
                <a:srgbClr val="254B58"/>
              </a:buClr>
              <a:buFont typeface="Arial"/>
              <a:buChar char="–"/>
            </a:pPr>
            <a:endParaRPr sz="1150" kern="0">
              <a:solidFill>
                <a:sysClr val="windowText" lastClr="000000"/>
              </a:solidFill>
              <a:latin typeface="Calibri"/>
              <a:cs typeface="Calibri"/>
            </a:endParaRPr>
          </a:p>
          <a:p>
            <a:pPr marL="355600" marR="256540" indent="-343535">
              <a:buClr>
                <a:srgbClr val="8ADB64"/>
              </a:buClr>
              <a:buFont typeface="Arial"/>
              <a:buChar char="•"/>
              <a:tabLst>
                <a:tab pos="355600" algn="l"/>
                <a:tab pos="356235" algn="l"/>
              </a:tabLst>
            </a:pPr>
            <a:r>
              <a:rPr sz="1400" kern="0" dirty="0">
                <a:solidFill>
                  <a:srgbClr val="2C5461"/>
                </a:solidFill>
                <a:latin typeface="Calibri"/>
                <a:cs typeface="Calibri"/>
              </a:rPr>
              <a:t>Liability</a:t>
            </a:r>
            <a:r>
              <a:rPr sz="1400" kern="0" spc="-5" dirty="0">
                <a:solidFill>
                  <a:srgbClr val="2C5461"/>
                </a:solidFill>
                <a:latin typeface="Calibri"/>
                <a:cs typeface="Calibri"/>
              </a:rPr>
              <a:t> </a:t>
            </a:r>
            <a:r>
              <a:rPr sz="1400" kern="0" dirty="0">
                <a:solidFill>
                  <a:srgbClr val="2C5461"/>
                </a:solidFill>
                <a:latin typeface="Calibri"/>
                <a:cs typeface="Calibri"/>
              </a:rPr>
              <a:t>lines</a:t>
            </a:r>
            <a:r>
              <a:rPr sz="1400" kern="0" spc="-5" dirty="0">
                <a:solidFill>
                  <a:srgbClr val="2C5461"/>
                </a:solidFill>
                <a:latin typeface="Calibri"/>
                <a:cs typeface="Calibri"/>
              </a:rPr>
              <a:t> </a:t>
            </a:r>
            <a:r>
              <a:rPr sz="1400" kern="0" dirty="0">
                <a:solidFill>
                  <a:srgbClr val="2C5461"/>
                </a:solidFill>
                <a:latin typeface="Calibri"/>
                <a:cs typeface="Calibri"/>
              </a:rPr>
              <a:t>of</a:t>
            </a:r>
            <a:r>
              <a:rPr sz="1400" kern="0" spc="-20" dirty="0">
                <a:solidFill>
                  <a:srgbClr val="2C5461"/>
                </a:solidFill>
                <a:latin typeface="Calibri"/>
                <a:cs typeface="Calibri"/>
              </a:rPr>
              <a:t> </a:t>
            </a:r>
            <a:r>
              <a:rPr sz="1400" kern="0" dirty="0">
                <a:solidFill>
                  <a:srgbClr val="2C5461"/>
                </a:solidFill>
                <a:latin typeface="Calibri"/>
                <a:cs typeface="Calibri"/>
              </a:rPr>
              <a:t>business</a:t>
            </a:r>
            <a:r>
              <a:rPr sz="1400" kern="0" spc="-5" dirty="0">
                <a:solidFill>
                  <a:srgbClr val="2C5461"/>
                </a:solidFill>
                <a:latin typeface="Calibri"/>
                <a:cs typeface="Calibri"/>
              </a:rPr>
              <a:t> </a:t>
            </a:r>
            <a:r>
              <a:rPr sz="1400" kern="0" dirty="0">
                <a:solidFill>
                  <a:srgbClr val="2C5461"/>
                </a:solidFill>
                <a:latin typeface="Calibri"/>
                <a:cs typeface="Calibri"/>
              </a:rPr>
              <a:t>continue</a:t>
            </a:r>
            <a:r>
              <a:rPr sz="1400" kern="0" spc="-10" dirty="0">
                <a:solidFill>
                  <a:srgbClr val="2C5461"/>
                </a:solidFill>
                <a:latin typeface="Calibri"/>
                <a:cs typeface="Calibri"/>
              </a:rPr>
              <a:t> </a:t>
            </a:r>
            <a:r>
              <a:rPr sz="1400" kern="0" dirty="0">
                <a:solidFill>
                  <a:srgbClr val="2C5461"/>
                </a:solidFill>
                <a:latin typeface="Calibri"/>
                <a:cs typeface="Calibri"/>
              </a:rPr>
              <a:t>to</a:t>
            </a:r>
            <a:r>
              <a:rPr sz="1400" kern="0" spc="-20" dirty="0">
                <a:solidFill>
                  <a:srgbClr val="2C5461"/>
                </a:solidFill>
                <a:latin typeface="Calibri"/>
                <a:cs typeface="Calibri"/>
              </a:rPr>
              <a:t> </a:t>
            </a:r>
            <a:r>
              <a:rPr sz="1400" kern="0" dirty="0">
                <a:solidFill>
                  <a:srgbClr val="2C5461"/>
                </a:solidFill>
                <a:latin typeface="Calibri"/>
                <a:cs typeface="Calibri"/>
              </a:rPr>
              <a:t>tighten</a:t>
            </a:r>
            <a:r>
              <a:rPr sz="1400" kern="0" spc="25" dirty="0">
                <a:solidFill>
                  <a:srgbClr val="2C5461"/>
                </a:solidFill>
                <a:latin typeface="Calibri"/>
                <a:cs typeface="Calibri"/>
              </a:rPr>
              <a:t> </a:t>
            </a:r>
            <a:r>
              <a:rPr sz="1400" kern="0" dirty="0">
                <a:solidFill>
                  <a:srgbClr val="2C5461"/>
                </a:solidFill>
                <a:latin typeface="Calibri"/>
                <a:cs typeface="Calibri"/>
              </a:rPr>
              <a:t>due</a:t>
            </a:r>
            <a:r>
              <a:rPr sz="1400" kern="0" spc="-10" dirty="0">
                <a:solidFill>
                  <a:srgbClr val="2C5461"/>
                </a:solidFill>
                <a:latin typeface="Calibri"/>
                <a:cs typeface="Calibri"/>
              </a:rPr>
              <a:t> </a:t>
            </a:r>
            <a:r>
              <a:rPr sz="1400" kern="0" dirty="0">
                <a:solidFill>
                  <a:srgbClr val="2C5461"/>
                </a:solidFill>
                <a:latin typeface="Calibri"/>
                <a:cs typeface="Calibri"/>
              </a:rPr>
              <a:t>to</a:t>
            </a:r>
            <a:r>
              <a:rPr sz="1400" kern="0" spc="-15" dirty="0">
                <a:solidFill>
                  <a:srgbClr val="2C5461"/>
                </a:solidFill>
                <a:latin typeface="Calibri"/>
                <a:cs typeface="Calibri"/>
              </a:rPr>
              <a:t> </a:t>
            </a:r>
            <a:r>
              <a:rPr sz="1400" kern="0" dirty="0">
                <a:solidFill>
                  <a:srgbClr val="2C5461"/>
                </a:solidFill>
                <a:latin typeface="Calibri"/>
                <a:cs typeface="Calibri"/>
              </a:rPr>
              <a:t>the</a:t>
            </a:r>
            <a:r>
              <a:rPr sz="1400" kern="0" spc="-15" dirty="0">
                <a:solidFill>
                  <a:srgbClr val="2C5461"/>
                </a:solidFill>
                <a:latin typeface="Calibri"/>
                <a:cs typeface="Calibri"/>
              </a:rPr>
              <a:t> </a:t>
            </a:r>
            <a:r>
              <a:rPr sz="1400" kern="0" dirty="0">
                <a:solidFill>
                  <a:srgbClr val="2C5461"/>
                </a:solidFill>
                <a:latin typeface="Calibri"/>
                <a:cs typeface="Calibri"/>
              </a:rPr>
              <a:t>impacts</a:t>
            </a:r>
            <a:r>
              <a:rPr sz="1400" kern="0" spc="-25" dirty="0">
                <a:solidFill>
                  <a:srgbClr val="2C5461"/>
                </a:solidFill>
                <a:latin typeface="Calibri"/>
                <a:cs typeface="Calibri"/>
              </a:rPr>
              <a:t> </a:t>
            </a:r>
            <a:r>
              <a:rPr sz="1400" kern="0" dirty="0">
                <a:solidFill>
                  <a:srgbClr val="2C5461"/>
                </a:solidFill>
                <a:latin typeface="Calibri"/>
                <a:cs typeface="Calibri"/>
              </a:rPr>
              <a:t>of</a:t>
            </a:r>
            <a:r>
              <a:rPr sz="1400" kern="0" spc="-30" dirty="0">
                <a:solidFill>
                  <a:srgbClr val="2C5461"/>
                </a:solidFill>
                <a:latin typeface="Calibri"/>
                <a:cs typeface="Calibri"/>
              </a:rPr>
              <a:t> </a:t>
            </a:r>
            <a:r>
              <a:rPr sz="1400" kern="0" dirty="0">
                <a:solidFill>
                  <a:srgbClr val="2C5461"/>
                </a:solidFill>
                <a:latin typeface="Calibri"/>
                <a:cs typeface="Calibri"/>
              </a:rPr>
              <a:t>social</a:t>
            </a:r>
            <a:r>
              <a:rPr sz="1400" kern="0" spc="-15" dirty="0">
                <a:solidFill>
                  <a:srgbClr val="2C5461"/>
                </a:solidFill>
                <a:latin typeface="Calibri"/>
                <a:cs typeface="Calibri"/>
              </a:rPr>
              <a:t> </a:t>
            </a:r>
            <a:r>
              <a:rPr sz="1400" kern="0" dirty="0">
                <a:solidFill>
                  <a:srgbClr val="2C5461"/>
                </a:solidFill>
                <a:latin typeface="Calibri"/>
                <a:cs typeface="Calibri"/>
              </a:rPr>
              <a:t>inflation,</a:t>
            </a:r>
            <a:r>
              <a:rPr sz="1400" kern="0" spc="-5" dirty="0">
                <a:solidFill>
                  <a:srgbClr val="2C5461"/>
                </a:solidFill>
                <a:latin typeface="Calibri"/>
                <a:cs typeface="Calibri"/>
              </a:rPr>
              <a:t> </a:t>
            </a:r>
            <a:r>
              <a:rPr sz="1400" kern="0" dirty="0">
                <a:solidFill>
                  <a:srgbClr val="2C5461"/>
                </a:solidFill>
                <a:latin typeface="Calibri"/>
                <a:cs typeface="Calibri"/>
              </a:rPr>
              <a:t>Covid</a:t>
            </a:r>
            <a:r>
              <a:rPr sz="1400" kern="0" spc="-35" dirty="0">
                <a:solidFill>
                  <a:srgbClr val="2C5461"/>
                </a:solidFill>
                <a:latin typeface="Calibri"/>
                <a:cs typeface="Calibri"/>
              </a:rPr>
              <a:t> </a:t>
            </a:r>
            <a:r>
              <a:rPr sz="1400" kern="0" dirty="0">
                <a:solidFill>
                  <a:srgbClr val="2C5461"/>
                </a:solidFill>
                <a:latin typeface="Calibri"/>
                <a:cs typeface="Calibri"/>
              </a:rPr>
              <a:t>19,</a:t>
            </a:r>
            <a:r>
              <a:rPr sz="1400" kern="0" spc="15" dirty="0">
                <a:solidFill>
                  <a:srgbClr val="2C5461"/>
                </a:solidFill>
                <a:latin typeface="Calibri"/>
                <a:cs typeface="Calibri"/>
              </a:rPr>
              <a:t> </a:t>
            </a:r>
            <a:r>
              <a:rPr sz="1400" kern="0" spc="-10" dirty="0">
                <a:solidFill>
                  <a:srgbClr val="2C5461"/>
                </a:solidFill>
                <a:latin typeface="Calibri"/>
                <a:cs typeface="Calibri"/>
              </a:rPr>
              <a:t>increased </a:t>
            </a:r>
            <a:r>
              <a:rPr sz="1400" kern="0" dirty="0">
                <a:solidFill>
                  <a:srgbClr val="2C5461"/>
                </a:solidFill>
                <a:latin typeface="Calibri"/>
                <a:cs typeface="Calibri"/>
              </a:rPr>
              <a:t>claim</a:t>
            </a:r>
            <a:r>
              <a:rPr sz="1400" kern="0" spc="-50" dirty="0">
                <a:solidFill>
                  <a:srgbClr val="2C5461"/>
                </a:solidFill>
                <a:latin typeface="Calibri"/>
                <a:cs typeface="Calibri"/>
              </a:rPr>
              <a:t> </a:t>
            </a:r>
            <a:r>
              <a:rPr sz="1400" kern="0" dirty="0">
                <a:solidFill>
                  <a:srgbClr val="2C5461"/>
                </a:solidFill>
                <a:latin typeface="Calibri"/>
                <a:cs typeface="Calibri"/>
              </a:rPr>
              <a:t>expenses</a:t>
            </a:r>
            <a:r>
              <a:rPr sz="1400" kern="0" spc="-5" dirty="0">
                <a:solidFill>
                  <a:srgbClr val="2C5461"/>
                </a:solidFill>
                <a:latin typeface="Calibri"/>
                <a:cs typeface="Calibri"/>
              </a:rPr>
              <a:t> </a:t>
            </a:r>
            <a:r>
              <a:rPr sz="1400" kern="0" dirty="0">
                <a:solidFill>
                  <a:srgbClr val="2C5461"/>
                </a:solidFill>
                <a:latin typeface="Calibri"/>
                <a:cs typeface="Calibri"/>
              </a:rPr>
              <a:t>and</a:t>
            </a:r>
            <a:r>
              <a:rPr sz="1400" kern="0" spc="-35" dirty="0">
                <a:solidFill>
                  <a:srgbClr val="2C5461"/>
                </a:solidFill>
                <a:latin typeface="Calibri"/>
                <a:cs typeface="Calibri"/>
              </a:rPr>
              <a:t> </a:t>
            </a:r>
            <a:r>
              <a:rPr sz="1400" kern="0" dirty="0">
                <a:solidFill>
                  <a:srgbClr val="2C5461"/>
                </a:solidFill>
                <a:latin typeface="Calibri"/>
                <a:cs typeface="Calibri"/>
              </a:rPr>
              <a:t>settlements,</a:t>
            </a:r>
            <a:r>
              <a:rPr sz="1400" kern="0" spc="25" dirty="0">
                <a:solidFill>
                  <a:srgbClr val="2C5461"/>
                </a:solidFill>
                <a:latin typeface="Calibri"/>
                <a:cs typeface="Calibri"/>
              </a:rPr>
              <a:t> </a:t>
            </a:r>
            <a:r>
              <a:rPr sz="1400" kern="0" dirty="0">
                <a:solidFill>
                  <a:srgbClr val="2C5461"/>
                </a:solidFill>
                <a:latin typeface="Calibri"/>
                <a:cs typeface="Calibri"/>
              </a:rPr>
              <a:t>and</a:t>
            </a:r>
            <a:r>
              <a:rPr sz="1400" kern="0" spc="-40" dirty="0">
                <a:solidFill>
                  <a:srgbClr val="2C5461"/>
                </a:solidFill>
                <a:latin typeface="Calibri"/>
                <a:cs typeface="Calibri"/>
              </a:rPr>
              <a:t> </a:t>
            </a:r>
            <a:r>
              <a:rPr sz="1400" kern="0" dirty="0">
                <a:solidFill>
                  <a:srgbClr val="2C5461"/>
                </a:solidFill>
                <a:latin typeface="Calibri"/>
                <a:cs typeface="Calibri"/>
              </a:rPr>
              <a:t>increased</a:t>
            </a:r>
            <a:r>
              <a:rPr sz="1400" kern="0" spc="-15" dirty="0">
                <a:solidFill>
                  <a:srgbClr val="2C5461"/>
                </a:solidFill>
                <a:latin typeface="Calibri"/>
                <a:cs typeface="Calibri"/>
              </a:rPr>
              <a:t> </a:t>
            </a:r>
            <a:r>
              <a:rPr sz="1400" kern="0" dirty="0">
                <a:solidFill>
                  <a:srgbClr val="2C5461"/>
                </a:solidFill>
                <a:latin typeface="Calibri"/>
                <a:cs typeface="Calibri"/>
              </a:rPr>
              <a:t>costs</a:t>
            </a:r>
            <a:r>
              <a:rPr sz="1400" kern="0" spc="-10" dirty="0">
                <a:solidFill>
                  <a:srgbClr val="2C5461"/>
                </a:solidFill>
                <a:latin typeface="Calibri"/>
                <a:cs typeface="Calibri"/>
              </a:rPr>
              <a:t> </a:t>
            </a:r>
            <a:r>
              <a:rPr sz="1400" kern="0" dirty="0">
                <a:solidFill>
                  <a:srgbClr val="2C5461"/>
                </a:solidFill>
                <a:latin typeface="Calibri"/>
                <a:cs typeface="Calibri"/>
              </a:rPr>
              <a:t>of</a:t>
            </a:r>
            <a:r>
              <a:rPr sz="1400" kern="0" spc="-25" dirty="0">
                <a:solidFill>
                  <a:srgbClr val="2C5461"/>
                </a:solidFill>
                <a:latin typeface="Calibri"/>
                <a:cs typeface="Calibri"/>
              </a:rPr>
              <a:t> </a:t>
            </a:r>
            <a:r>
              <a:rPr sz="1400" kern="0" spc="-10" dirty="0">
                <a:solidFill>
                  <a:srgbClr val="2C5461"/>
                </a:solidFill>
                <a:latin typeface="Calibri"/>
                <a:cs typeface="Calibri"/>
              </a:rPr>
              <a:t>reinsurance.</a:t>
            </a:r>
            <a:endParaRPr sz="1400" kern="0">
              <a:solidFill>
                <a:sysClr val="windowText" lastClr="000000"/>
              </a:solidFill>
              <a:latin typeface="Calibri"/>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8279" y="4476750"/>
            <a:ext cx="8655050" cy="1018540"/>
            <a:chOff x="208279" y="3619500"/>
            <a:chExt cx="8655050" cy="1018540"/>
          </a:xfrm>
        </p:grpSpPr>
        <p:sp>
          <p:nvSpPr>
            <p:cNvPr id="3" name="object 3"/>
            <p:cNvSpPr/>
            <p:nvPr/>
          </p:nvSpPr>
          <p:spPr>
            <a:xfrm>
              <a:off x="4808220" y="3632200"/>
              <a:ext cx="1277620" cy="993140"/>
            </a:xfrm>
            <a:custGeom>
              <a:avLst/>
              <a:gdLst/>
              <a:ahLst/>
              <a:cxnLst/>
              <a:rect l="l" t="t" r="r" b="b"/>
              <a:pathLst>
                <a:path w="1277620" h="993139">
                  <a:moveTo>
                    <a:pt x="1112139" y="0"/>
                  </a:moveTo>
                  <a:lnTo>
                    <a:pt x="165480" y="0"/>
                  </a:lnTo>
                  <a:lnTo>
                    <a:pt x="121517" y="5916"/>
                  </a:lnTo>
                  <a:lnTo>
                    <a:pt x="81994" y="22610"/>
                  </a:lnTo>
                  <a:lnTo>
                    <a:pt x="48498" y="48498"/>
                  </a:lnTo>
                  <a:lnTo>
                    <a:pt x="22610" y="81994"/>
                  </a:lnTo>
                  <a:lnTo>
                    <a:pt x="5916" y="121517"/>
                  </a:lnTo>
                  <a:lnTo>
                    <a:pt x="0" y="165481"/>
                  </a:lnTo>
                  <a:lnTo>
                    <a:pt x="0" y="827608"/>
                  </a:lnTo>
                  <a:lnTo>
                    <a:pt x="5916" y="871615"/>
                  </a:lnTo>
                  <a:lnTo>
                    <a:pt x="22610" y="911158"/>
                  </a:lnTo>
                  <a:lnTo>
                    <a:pt x="48498" y="944659"/>
                  </a:lnTo>
                  <a:lnTo>
                    <a:pt x="81994" y="970541"/>
                  </a:lnTo>
                  <a:lnTo>
                    <a:pt x="121517" y="987227"/>
                  </a:lnTo>
                  <a:lnTo>
                    <a:pt x="165480" y="993140"/>
                  </a:lnTo>
                  <a:lnTo>
                    <a:pt x="1112139" y="993140"/>
                  </a:lnTo>
                  <a:lnTo>
                    <a:pt x="1156102" y="987227"/>
                  </a:lnTo>
                  <a:lnTo>
                    <a:pt x="1195625" y="970541"/>
                  </a:lnTo>
                  <a:lnTo>
                    <a:pt x="1229121" y="944659"/>
                  </a:lnTo>
                  <a:lnTo>
                    <a:pt x="1255009" y="911158"/>
                  </a:lnTo>
                  <a:lnTo>
                    <a:pt x="1271703" y="871615"/>
                  </a:lnTo>
                  <a:lnTo>
                    <a:pt x="1277619" y="827608"/>
                  </a:lnTo>
                  <a:lnTo>
                    <a:pt x="1277619" y="165481"/>
                  </a:lnTo>
                  <a:lnTo>
                    <a:pt x="1271703" y="121517"/>
                  </a:lnTo>
                  <a:lnTo>
                    <a:pt x="1255009" y="81994"/>
                  </a:lnTo>
                  <a:lnTo>
                    <a:pt x="1229121" y="48498"/>
                  </a:lnTo>
                  <a:lnTo>
                    <a:pt x="1195625" y="22610"/>
                  </a:lnTo>
                  <a:lnTo>
                    <a:pt x="1156102" y="5916"/>
                  </a:lnTo>
                  <a:lnTo>
                    <a:pt x="1112139" y="0"/>
                  </a:lnTo>
                  <a:close/>
                </a:path>
              </a:pathLst>
            </a:custGeom>
            <a:solidFill>
              <a:srgbClr val="254B58"/>
            </a:solidFill>
          </p:spPr>
          <p:txBody>
            <a:bodyPr wrap="square" lIns="0" tIns="0" rIns="0" bIns="0" rtlCol="0"/>
            <a:lstStyle/>
            <a:p>
              <a:endParaRPr kern="0">
                <a:solidFill>
                  <a:sysClr val="windowText" lastClr="000000"/>
                </a:solidFill>
              </a:endParaRPr>
            </a:p>
          </p:txBody>
        </p:sp>
        <p:sp>
          <p:nvSpPr>
            <p:cNvPr id="4" name="object 4"/>
            <p:cNvSpPr/>
            <p:nvPr/>
          </p:nvSpPr>
          <p:spPr>
            <a:xfrm>
              <a:off x="4808220" y="3632200"/>
              <a:ext cx="1277620" cy="993140"/>
            </a:xfrm>
            <a:custGeom>
              <a:avLst/>
              <a:gdLst/>
              <a:ahLst/>
              <a:cxnLst/>
              <a:rect l="l" t="t" r="r" b="b"/>
              <a:pathLst>
                <a:path w="1277620" h="993139">
                  <a:moveTo>
                    <a:pt x="0" y="165481"/>
                  </a:moveTo>
                  <a:lnTo>
                    <a:pt x="5916" y="121517"/>
                  </a:lnTo>
                  <a:lnTo>
                    <a:pt x="22610" y="81994"/>
                  </a:lnTo>
                  <a:lnTo>
                    <a:pt x="48498" y="48498"/>
                  </a:lnTo>
                  <a:lnTo>
                    <a:pt x="81994" y="22610"/>
                  </a:lnTo>
                  <a:lnTo>
                    <a:pt x="121517" y="5916"/>
                  </a:lnTo>
                  <a:lnTo>
                    <a:pt x="165480" y="0"/>
                  </a:lnTo>
                  <a:lnTo>
                    <a:pt x="1112139" y="0"/>
                  </a:lnTo>
                  <a:lnTo>
                    <a:pt x="1156102" y="5916"/>
                  </a:lnTo>
                  <a:lnTo>
                    <a:pt x="1195625" y="22610"/>
                  </a:lnTo>
                  <a:lnTo>
                    <a:pt x="1229121" y="48498"/>
                  </a:lnTo>
                  <a:lnTo>
                    <a:pt x="1255009" y="81994"/>
                  </a:lnTo>
                  <a:lnTo>
                    <a:pt x="1271703" y="121517"/>
                  </a:lnTo>
                  <a:lnTo>
                    <a:pt x="1277619" y="165481"/>
                  </a:lnTo>
                  <a:lnTo>
                    <a:pt x="1277619" y="827608"/>
                  </a:lnTo>
                  <a:lnTo>
                    <a:pt x="1271703" y="871615"/>
                  </a:lnTo>
                  <a:lnTo>
                    <a:pt x="1255009" y="911158"/>
                  </a:lnTo>
                  <a:lnTo>
                    <a:pt x="1229121" y="944659"/>
                  </a:lnTo>
                  <a:lnTo>
                    <a:pt x="1195625" y="970541"/>
                  </a:lnTo>
                  <a:lnTo>
                    <a:pt x="1156102" y="987227"/>
                  </a:lnTo>
                  <a:lnTo>
                    <a:pt x="1112139" y="993140"/>
                  </a:lnTo>
                  <a:lnTo>
                    <a:pt x="165480" y="993140"/>
                  </a:lnTo>
                  <a:lnTo>
                    <a:pt x="121517" y="987227"/>
                  </a:lnTo>
                  <a:lnTo>
                    <a:pt x="81994" y="970541"/>
                  </a:lnTo>
                  <a:lnTo>
                    <a:pt x="48498" y="944659"/>
                  </a:lnTo>
                  <a:lnTo>
                    <a:pt x="22610" y="911158"/>
                  </a:lnTo>
                  <a:lnTo>
                    <a:pt x="5916" y="871615"/>
                  </a:lnTo>
                  <a:lnTo>
                    <a:pt x="0" y="827608"/>
                  </a:lnTo>
                  <a:lnTo>
                    <a:pt x="0" y="165481"/>
                  </a:lnTo>
                  <a:close/>
                </a:path>
              </a:pathLst>
            </a:custGeom>
            <a:ln w="25400">
              <a:solidFill>
                <a:srgbClr val="FFFFFF"/>
              </a:solidFill>
            </a:ln>
          </p:spPr>
          <p:txBody>
            <a:bodyPr wrap="square" lIns="0" tIns="0" rIns="0" bIns="0" rtlCol="0"/>
            <a:lstStyle/>
            <a:p>
              <a:endParaRPr kern="0">
                <a:solidFill>
                  <a:sysClr val="windowText" lastClr="000000"/>
                </a:solidFill>
              </a:endParaRPr>
            </a:p>
          </p:txBody>
        </p:sp>
      </p:grpSp>
      <p:sp>
        <p:nvSpPr>
          <p:cNvPr id="5" name="object 5"/>
          <p:cNvSpPr txBox="1">
            <a:spLocks noGrp="1"/>
          </p:cNvSpPr>
          <p:nvPr>
            <p:ph type="title"/>
          </p:nvPr>
        </p:nvSpPr>
        <p:spPr>
          <a:xfrm>
            <a:off x="535940" y="1350074"/>
            <a:ext cx="3464560" cy="391795"/>
          </a:xfrm>
          <a:prstGeom prst="rect">
            <a:avLst/>
          </a:prstGeom>
        </p:spPr>
        <p:txBody>
          <a:bodyPr vert="horz" wrap="square" lIns="0" tIns="12700" rIns="0" bIns="0" rtlCol="0">
            <a:spAutoFit/>
          </a:bodyPr>
          <a:lstStyle/>
          <a:p>
            <a:pPr marL="12700">
              <a:spcBef>
                <a:spcPts val="100"/>
              </a:spcBef>
            </a:pPr>
            <a:r>
              <a:rPr sz="2400" b="1" dirty="0"/>
              <a:t>Annual</a:t>
            </a:r>
            <a:r>
              <a:rPr sz="2400" b="1" spc="-65" dirty="0"/>
              <a:t> </a:t>
            </a:r>
            <a:r>
              <a:rPr sz="2400" b="1" dirty="0"/>
              <a:t>Client</a:t>
            </a:r>
            <a:r>
              <a:rPr sz="2400" b="1" spc="-25" dirty="0"/>
              <a:t> </a:t>
            </a:r>
            <a:r>
              <a:rPr sz="2400" b="1" spc="-10" dirty="0"/>
              <a:t>Commitment</a:t>
            </a:r>
            <a:endParaRPr sz="2400"/>
          </a:p>
        </p:txBody>
      </p:sp>
      <p:sp>
        <p:nvSpPr>
          <p:cNvPr id="6" name="object 6"/>
          <p:cNvSpPr/>
          <p:nvPr/>
        </p:nvSpPr>
        <p:spPr>
          <a:xfrm>
            <a:off x="3959859" y="2025650"/>
            <a:ext cx="1320800" cy="1008380"/>
          </a:xfrm>
          <a:custGeom>
            <a:avLst/>
            <a:gdLst/>
            <a:ahLst/>
            <a:cxnLst/>
            <a:rect l="l" t="t" r="r" b="b"/>
            <a:pathLst>
              <a:path w="1320800" h="1008380">
                <a:moveTo>
                  <a:pt x="1152778" y="0"/>
                </a:moveTo>
                <a:lnTo>
                  <a:pt x="168020" y="0"/>
                </a:lnTo>
                <a:lnTo>
                  <a:pt x="123339" y="5998"/>
                </a:lnTo>
                <a:lnTo>
                  <a:pt x="83199" y="22930"/>
                </a:lnTo>
                <a:lnTo>
                  <a:pt x="49196" y="49196"/>
                </a:lnTo>
                <a:lnTo>
                  <a:pt x="22930" y="83199"/>
                </a:lnTo>
                <a:lnTo>
                  <a:pt x="5998" y="123339"/>
                </a:lnTo>
                <a:lnTo>
                  <a:pt x="0" y="168021"/>
                </a:lnTo>
                <a:lnTo>
                  <a:pt x="0" y="840358"/>
                </a:lnTo>
                <a:lnTo>
                  <a:pt x="5998" y="885040"/>
                </a:lnTo>
                <a:lnTo>
                  <a:pt x="22930" y="925180"/>
                </a:lnTo>
                <a:lnTo>
                  <a:pt x="49196" y="959183"/>
                </a:lnTo>
                <a:lnTo>
                  <a:pt x="83199" y="985449"/>
                </a:lnTo>
                <a:lnTo>
                  <a:pt x="123339" y="1002381"/>
                </a:lnTo>
                <a:lnTo>
                  <a:pt x="168020" y="1008380"/>
                </a:lnTo>
                <a:lnTo>
                  <a:pt x="1152778" y="1008380"/>
                </a:lnTo>
                <a:lnTo>
                  <a:pt x="1197460" y="1002381"/>
                </a:lnTo>
                <a:lnTo>
                  <a:pt x="1237600" y="985449"/>
                </a:lnTo>
                <a:lnTo>
                  <a:pt x="1271603" y="959183"/>
                </a:lnTo>
                <a:lnTo>
                  <a:pt x="1297869" y="925180"/>
                </a:lnTo>
                <a:lnTo>
                  <a:pt x="1314801" y="885040"/>
                </a:lnTo>
                <a:lnTo>
                  <a:pt x="1320800" y="840358"/>
                </a:lnTo>
                <a:lnTo>
                  <a:pt x="1320800" y="168021"/>
                </a:lnTo>
                <a:lnTo>
                  <a:pt x="1314801" y="123339"/>
                </a:lnTo>
                <a:lnTo>
                  <a:pt x="1297869" y="83199"/>
                </a:lnTo>
                <a:lnTo>
                  <a:pt x="1271603" y="49196"/>
                </a:lnTo>
                <a:lnTo>
                  <a:pt x="1237600" y="22930"/>
                </a:lnTo>
                <a:lnTo>
                  <a:pt x="1197460" y="5998"/>
                </a:lnTo>
                <a:lnTo>
                  <a:pt x="1152778" y="0"/>
                </a:lnTo>
                <a:close/>
              </a:path>
            </a:pathLst>
          </a:custGeom>
          <a:solidFill>
            <a:srgbClr val="254B58"/>
          </a:solidFill>
        </p:spPr>
        <p:txBody>
          <a:bodyPr wrap="square" lIns="0" tIns="0" rIns="0" bIns="0" rtlCol="0"/>
          <a:lstStyle/>
          <a:p>
            <a:endParaRPr kern="0">
              <a:solidFill>
                <a:sysClr val="windowText" lastClr="000000"/>
              </a:solidFill>
            </a:endParaRPr>
          </a:p>
        </p:txBody>
      </p:sp>
      <p:sp>
        <p:nvSpPr>
          <p:cNvPr id="7" name="object 7"/>
          <p:cNvSpPr txBox="1"/>
          <p:nvPr/>
        </p:nvSpPr>
        <p:spPr>
          <a:xfrm>
            <a:off x="4141215" y="2125346"/>
            <a:ext cx="957580" cy="775335"/>
          </a:xfrm>
          <a:prstGeom prst="rect">
            <a:avLst/>
          </a:prstGeom>
        </p:spPr>
        <p:txBody>
          <a:bodyPr vert="horz" wrap="square" lIns="0" tIns="12700" rIns="0" bIns="0" rtlCol="0">
            <a:spAutoFit/>
          </a:bodyPr>
          <a:lstStyle/>
          <a:p>
            <a:pPr marL="25400">
              <a:lnSpc>
                <a:spcPts val="1380"/>
              </a:lnSpc>
              <a:spcBef>
                <a:spcPts val="100"/>
              </a:spcBef>
            </a:pPr>
            <a:r>
              <a:rPr sz="1200" kern="0" spc="-10" dirty="0">
                <a:solidFill>
                  <a:srgbClr val="FFFFFF"/>
                </a:solidFill>
                <a:latin typeface="Calibri"/>
                <a:cs typeface="Calibri"/>
              </a:rPr>
              <a:t>INFORMATION</a:t>
            </a:r>
            <a:endParaRPr sz="1200" kern="0">
              <a:solidFill>
                <a:sysClr val="windowText" lastClr="000000"/>
              </a:solidFill>
              <a:latin typeface="Calibri"/>
              <a:cs typeface="Calibri"/>
            </a:endParaRPr>
          </a:p>
          <a:p>
            <a:pPr marL="96520">
              <a:lnSpc>
                <a:spcPts val="1380"/>
              </a:lnSpc>
            </a:pPr>
            <a:r>
              <a:rPr sz="1200" kern="0" spc="-10" dirty="0">
                <a:solidFill>
                  <a:srgbClr val="FFFFFF"/>
                </a:solidFill>
                <a:latin typeface="Calibri"/>
                <a:cs typeface="Calibri"/>
              </a:rPr>
              <a:t>GATHERING</a:t>
            </a:r>
            <a:endParaRPr sz="1200" kern="0">
              <a:solidFill>
                <a:sysClr val="windowText" lastClr="000000"/>
              </a:solidFill>
              <a:latin typeface="Calibri"/>
              <a:cs typeface="Calibri"/>
            </a:endParaRPr>
          </a:p>
          <a:p>
            <a:pPr marL="57785" marR="5080" indent="-45720">
              <a:lnSpc>
                <a:spcPts val="1320"/>
              </a:lnSpc>
              <a:spcBef>
                <a:spcPts val="525"/>
              </a:spcBef>
            </a:pPr>
            <a:r>
              <a:rPr sz="1200" kern="0" dirty="0">
                <a:solidFill>
                  <a:srgbClr val="FFFFFF"/>
                </a:solidFill>
                <a:latin typeface="Calibri"/>
                <a:cs typeface="Calibri"/>
              </a:rPr>
              <a:t>Review</a:t>
            </a:r>
            <a:r>
              <a:rPr sz="1200" kern="0" spc="-45" dirty="0">
                <a:solidFill>
                  <a:srgbClr val="FFFFFF"/>
                </a:solidFill>
                <a:latin typeface="Calibri"/>
                <a:cs typeface="Calibri"/>
              </a:rPr>
              <a:t> </a:t>
            </a:r>
            <a:r>
              <a:rPr sz="1200" kern="0" spc="-10" dirty="0">
                <a:solidFill>
                  <a:srgbClr val="FFFFFF"/>
                </a:solidFill>
                <a:latin typeface="Calibri"/>
                <a:cs typeface="Calibri"/>
              </a:rPr>
              <a:t>current </a:t>
            </a:r>
            <a:r>
              <a:rPr sz="1200" kern="0" dirty="0">
                <a:solidFill>
                  <a:srgbClr val="FFFFFF"/>
                </a:solidFill>
                <a:latin typeface="Calibri"/>
                <a:cs typeface="Calibri"/>
              </a:rPr>
              <a:t>Risk</a:t>
            </a:r>
            <a:r>
              <a:rPr sz="1200" kern="0" spc="-15" dirty="0">
                <a:solidFill>
                  <a:srgbClr val="FFFFFF"/>
                </a:solidFill>
                <a:latin typeface="Calibri"/>
                <a:cs typeface="Calibri"/>
              </a:rPr>
              <a:t> </a:t>
            </a:r>
            <a:r>
              <a:rPr sz="1200" kern="0" spc="-10" dirty="0">
                <a:solidFill>
                  <a:srgbClr val="FFFFFF"/>
                </a:solidFill>
                <a:latin typeface="Calibri"/>
                <a:cs typeface="Calibri"/>
              </a:rPr>
              <a:t>program</a:t>
            </a:r>
            <a:endParaRPr sz="1200" kern="0">
              <a:solidFill>
                <a:sysClr val="windowText" lastClr="000000"/>
              </a:solidFill>
              <a:latin typeface="Calibri"/>
              <a:cs typeface="Calibri"/>
            </a:endParaRPr>
          </a:p>
        </p:txBody>
      </p:sp>
      <p:grpSp>
        <p:nvGrpSpPr>
          <p:cNvPr id="8" name="object 8"/>
          <p:cNvGrpSpPr/>
          <p:nvPr/>
        </p:nvGrpSpPr>
        <p:grpSpPr>
          <a:xfrm>
            <a:off x="5260594" y="2607845"/>
            <a:ext cx="1280160" cy="1455420"/>
            <a:chOff x="5260594" y="1750595"/>
            <a:chExt cx="1280160" cy="1455420"/>
          </a:xfrm>
        </p:grpSpPr>
        <p:sp>
          <p:nvSpPr>
            <p:cNvPr id="9" name="object 9"/>
            <p:cNvSpPr/>
            <p:nvPr/>
          </p:nvSpPr>
          <p:spPr>
            <a:xfrm>
              <a:off x="5260594" y="1750595"/>
              <a:ext cx="296545" cy="280670"/>
            </a:xfrm>
            <a:custGeom>
              <a:avLst/>
              <a:gdLst/>
              <a:ahLst/>
              <a:cxnLst/>
              <a:rect l="l" t="t" r="r" b="b"/>
              <a:pathLst>
                <a:path w="296545" h="280669">
                  <a:moveTo>
                    <a:pt x="36829" y="169644"/>
                  </a:moveTo>
                  <a:lnTo>
                    <a:pt x="24217" y="169937"/>
                  </a:lnTo>
                  <a:lnTo>
                    <a:pt x="13080" y="174851"/>
                  </a:lnTo>
                  <a:lnTo>
                    <a:pt x="4611" y="183574"/>
                  </a:lnTo>
                  <a:lnTo>
                    <a:pt x="0" y="195298"/>
                  </a:lnTo>
                  <a:lnTo>
                    <a:pt x="293" y="207910"/>
                  </a:lnTo>
                  <a:lnTo>
                    <a:pt x="5206" y="219047"/>
                  </a:lnTo>
                  <a:lnTo>
                    <a:pt x="13930" y="227516"/>
                  </a:lnTo>
                  <a:lnTo>
                    <a:pt x="25653" y="232128"/>
                  </a:lnTo>
                  <a:lnTo>
                    <a:pt x="296290" y="280642"/>
                  </a:lnTo>
                  <a:lnTo>
                    <a:pt x="290719" y="264767"/>
                  </a:lnTo>
                  <a:lnTo>
                    <a:pt x="228726" y="264767"/>
                  </a:lnTo>
                  <a:lnTo>
                    <a:pt x="179704" y="226794"/>
                  </a:lnTo>
                  <a:lnTo>
                    <a:pt x="154812" y="208760"/>
                  </a:lnTo>
                  <a:lnTo>
                    <a:pt x="129412" y="191234"/>
                  </a:lnTo>
                  <a:lnTo>
                    <a:pt x="118955" y="184349"/>
                  </a:lnTo>
                  <a:lnTo>
                    <a:pt x="36829" y="169644"/>
                  </a:lnTo>
                  <a:close/>
                </a:path>
                <a:path w="296545" h="280669">
                  <a:moveTo>
                    <a:pt x="118955" y="184349"/>
                  </a:moveTo>
                  <a:lnTo>
                    <a:pt x="129412" y="191234"/>
                  </a:lnTo>
                  <a:lnTo>
                    <a:pt x="154812" y="208760"/>
                  </a:lnTo>
                  <a:lnTo>
                    <a:pt x="179704" y="226794"/>
                  </a:lnTo>
                  <a:lnTo>
                    <a:pt x="228726" y="264767"/>
                  </a:lnTo>
                  <a:lnTo>
                    <a:pt x="240548" y="250289"/>
                  </a:lnTo>
                  <a:lnTo>
                    <a:pt x="218312" y="250289"/>
                  </a:lnTo>
                  <a:lnTo>
                    <a:pt x="200288" y="198911"/>
                  </a:lnTo>
                  <a:lnTo>
                    <a:pt x="118955" y="184349"/>
                  </a:lnTo>
                  <a:close/>
                </a:path>
                <a:path w="296545" h="280669">
                  <a:moveTo>
                    <a:pt x="177246" y="0"/>
                  </a:moveTo>
                  <a:lnTo>
                    <a:pt x="164718" y="1750"/>
                  </a:lnTo>
                  <a:lnTo>
                    <a:pt x="153914" y="8149"/>
                  </a:lnTo>
                  <a:lnTo>
                    <a:pt x="146669" y="17895"/>
                  </a:lnTo>
                  <a:lnTo>
                    <a:pt x="143591" y="29664"/>
                  </a:lnTo>
                  <a:lnTo>
                    <a:pt x="145287" y="42136"/>
                  </a:lnTo>
                  <a:lnTo>
                    <a:pt x="183646" y="151475"/>
                  </a:lnTo>
                  <a:lnTo>
                    <a:pt x="190880" y="156436"/>
                  </a:lnTo>
                  <a:lnTo>
                    <a:pt x="217042" y="175359"/>
                  </a:lnTo>
                  <a:lnTo>
                    <a:pt x="267588" y="214602"/>
                  </a:lnTo>
                  <a:lnTo>
                    <a:pt x="268858" y="215618"/>
                  </a:lnTo>
                  <a:lnTo>
                    <a:pt x="228726" y="264767"/>
                  </a:lnTo>
                  <a:lnTo>
                    <a:pt x="290719" y="264767"/>
                  </a:lnTo>
                  <a:lnTo>
                    <a:pt x="205231" y="21181"/>
                  </a:lnTo>
                  <a:lnTo>
                    <a:pt x="198776" y="10358"/>
                  </a:lnTo>
                  <a:lnTo>
                    <a:pt x="189023" y="3083"/>
                  </a:lnTo>
                  <a:lnTo>
                    <a:pt x="177246" y="0"/>
                  </a:lnTo>
                  <a:close/>
                </a:path>
                <a:path w="296545" h="280669">
                  <a:moveTo>
                    <a:pt x="200288" y="198911"/>
                  </a:moveTo>
                  <a:lnTo>
                    <a:pt x="218312" y="250289"/>
                  </a:lnTo>
                  <a:lnTo>
                    <a:pt x="253872" y="208506"/>
                  </a:lnTo>
                  <a:lnTo>
                    <a:pt x="200288" y="198911"/>
                  </a:lnTo>
                  <a:close/>
                </a:path>
                <a:path w="296545" h="280669">
                  <a:moveTo>
                    <a:pt x="183646" y="151475"/>
                  </a:moveTo>
                  <a:lnTo>
                    <a:pt x="200288" y="198911"/>
                  </a:lnTo>
                  <a:lnTo>
                    <a:pt x="253872" y="208506"/>
                  </a:lnTo>
                  <a:lnTo>
                    <a:pt x="218312" y="250289"/>
                  </a:lnTo>
                  <a:lnTo>
                    <a:pt x="240548" y="250289"/>
                  </a:lnTo>
                  <a:lnTo>
                    <a:pt x="268858" y="215618"/>
                  </a:lnTo>
                  <a:lnTo>
                    <a:pt x="267588" y="214602"/>
                  </a:lnTo>
                  <a:lnTo>
                    <a:pt x="217042" y="175359"/>
                  </a:lnTo>
                  <a:lnTo>
                    <a:pt x="190880" y="156436"/>
                  </a:lnTo>
                  <a:lnTo>
                    <a:pt x="183646" y="151475"/>
                  </a:lnTo>
                  <a:close/>
                </a:path>
                <a:path w="296545" h="280669">
                  <a:moveTo>
                    <a:pt x="110616" y="103731"/>
                  </a:moveTo>
                  <a:lnTo>
                    <a:pt x="76961" y="157579"/>
                  </a:lnTo>
                  <a:lnTo>
                    <a:pt x="103758" y="174343"/>
                  </a:lnTo>
                  <a:lnTo>
                    <a:pt x="118955" y="184349"/>
                  </a:lnTo>
                  <a:lnTo>
                    <a:pt x="200288" y="198911"/>
                  </a:lnTo>
                  <a:lnTo>
                    <a:pt x="183646" y="151475"/>
                  </a:lnTo>
                  <a:lnTo>
                    <a:pt x="164210" y="138148"/>
                  </a:lnTo>
                  <a:lnTo>
                    <a:pt x="137413" y="120495"/>
                  </a:lnTo>
                  <a:lnTo>
                    <a:pt x="110616" y="103731"/>
                  </a:lnTo>
                  <a:close/>
                </a:path>
              </a:pathLst>
            </a:custGeom>
            <a:solidFill>
              <a:srgbClr val="8ADC64"/>
            </a:solidFill>
          </p:spPr>
          <p:txBody>
            <a:bodyPr wrap="square" lIns="0" tIns="0" rIns="0" bIns="0" rtlCol="0"/>
            <a:lstStyle/>
            <a:p>
              <a:endParaRPr kern="0">
                <a:solidFill>
                  <a:sysClr val="windowText" lastClr="000000"/>
                </a:solidFill>
              </a:endParaRPr>
            </a:p>
          </p:txBody>
        </p:sp>
        <p:sp>
          <p:nvSpPr>
            <p:cNvPr id="10" name="object 10"/>
            <p:cNvSpPr/>
            <p:nvPr/>
          </p:nvSpPr>
          <p:spPr>
            <a:xfrm>
              <a:off x="5379720" y="2085340"/>
              <a:ext cx="1160780" cy="1120140"/>
            </a:xfrm>
            <a:custGeom>
              <a:avLst/>
              <a:gdLst/>
              <a:ahLst/>
              <a:cxnLst/>
              <a:rect l="l" t="t" r="r" b="b"/>
              <a:pathLst>
                <a:path w="1160779" h="1120139">
                  <a:moveTo>
                    <a:pt x="974089" y="0"/>
                  </a:moveTo>
                  <a:lnTo>
                    <a:pt x="186689" y="0"/>
                  </a:lnTo>
                  <a:lnTo>
                    <a:pt x="137054" y="6667"/>
                  </a:lnTo>
                  <a:lnTo>
                    <a:pt x="92456" y="25484"/>
                  </a:lnTo>
                  <a:lnTo>
                    <a:pt x="54673" y="54673"/>
                  </a:lnTo>
                  <a:lnTo>
                    <a:pt x="25484" y="92456"/>
                  </a:lnTo>
                  <a:lnTo>
                    <a:pt x="6667" y="137054"/>
                  </a:lnTo>
                  <a:lnTo>
                    <a:pt x="0" y="186690"/>
                  </a:lnTo>
                  <a:lnTo>
                    <a:pt x="0" y="933450"/>
                  </a:lnTo>
                  <a:lnTo>
                    <a:pt x="6667" y="983085"/>
                  </a:lnTo>
                  <a:lnTo>
                    <a:pt x="25484" y="1027683"/>
                  </a:lnTo>
                  <a:lnTo>
                    <a:pt x="54673" y="1065466"/>
                  </a:lnTo>
                  <a:lnTo>
                    <a:pt x="92455" y="1094655"/>
                  </a:lnTo>
                  <a:lnTo>
                    <a:pt x="137054" y="1113472"/>
                  </a:lnTo>
                  <a:lnTo>
                    <a:pt x="186689" y="1120140"/>
                  </a:lnTo>
                  <a:lnTo>
                    <a:pt x="974089" y="1120140"/>
                  </a:lnTo>
                  <a:lnTo>
                    <a:pt x="1023725" y="1113472"/>
                  </a:lnTo>
                  <a:lnTo>
                    <a:pt x="1068323" y="1094655"/>
                  </a:lnTo>
                  <a:lnTo>
                    <a:pt x="1106106" y="1065466"/>
                  </a:lnTo>
                  <a:lnTo>
                    <a:pt x="1135295" y="1027684"/>
                  </a:lnTo>
                  <a:lnTo>
                    <a:pt x="1154112" y="983085"/>
                  </a:lnTo>
                  <a:lnTo>
                    <a:pt x="1160779" y="933450"/>
                  </a:lnTo>
                  <a:lnTo>
                    <a:pt x="1160779" y="186690"/>
                  </a:lnTo>
                  <a:lnTo>
                    <a:pt x="1154112" y="137054"/>
                  </a:lnTo>
                  <a:lnTo>
                    <a:pt x="1135295" y="92456"/>
                  </a:lnTo>
                  <a:lnTo>
                    <a:pt x="1106106" y="54673"/>
                  </a:lnTo>
                  <a:lnTo>
                    <a:pt x="1068324" y="25484"/>
                  </a:lnTo>
                  <a:lnTo>
                    <a:pt x="1023725" y="6667"/>
                  </a:lnTo>
                  <a:lnTo>
                    <a:pt x="974089" y="0"/>
                  </a:lnTo>
                  <a:close/>
                </a:path>
              </a:pathLst>
            </a:custGeom>
            <a:solidFill>
              <a:srgbClr val="254B58"/>
            </a:solidFill>
          </p:spPr>
          <p:txBody>
            <a:bodyPr wrap="square" lIns="0" tIns="0" rIns="0" bIns="0" rtlCol="0"/>
            <a:lstStyle/>
            <a:p>
              <a:endParaRPr kern="0">
                <a:solidFill>
                  <a:sysClr val="windowText" lastClr="000000"/>
                </a:solidFill>
              </a:endParaRPr>
            </a:p>
          </p:txBody>
        </p:sp>
      </p:grpSp>
      <p:sp>
        <p:nvSpPr>
          <p:cNvPr id="11" name="object 11"/>
          <p:cNvSpPr txBox="1"/>
          <p:nvPr/>
        </p:nvSpPr>
        <p:spPr>
          <a:xfrm>
            <a:off x="5522595" y="3299461"/>
            <a:ext cx="876300" cy="376555"/>
          </a:xfrm>
          <a:prstGeom prst="rect">
            <a:avLst/>
          </a:prstGeom>
        </p:spPr>
        <p:txBody>
          <a:bodyPr vert="horz" wrap="square" lIns="0" tIns="12700" rIns="0" bIns="0" rtlCol="0">
            <a:spAutoFit/>
          </a:bodyPr>
          <a:lstStyle/>
          <a:p>
            <a:pPr marL="12700">
              <a:lnSpc>
                <a:spcPts val="1380"/>
              </a:lnSpc>
              <a:spcBef>
                <a:spcPts val="100"/>
              </a:spcBef>
            </a:pPr>
            <a:r>
              <a:rPr sz="1200" kern="0" spc="-20" dirty="0">
                <a:solidFill>
                  <a:srgbClr val="FFFFFF"/>
                </a:solidFill>
                <a:latin typeface="Calibri"/>
                <a:cs typeface="Calibri"/>
              </a:rPr>
              <a:t>ANALYZE</a:t>
            </a:r>
            <a:r>
              <a:rPr sz="1200" kern="0" spc="-10" dirty="0">
                <a:solidFill>
                  <a:srgbClr val="FFFFFF"/>
                </a:solidFill>
                <a:latin typeface="Calibri"/>
                <a:cs typeface="Calibri"/>
              </a:rPr>
              <a:t> </a:t>
            </a:r>
            <a:r>
              <a:rPr sz="1200" kern="0" spc="-20" dirty="0">
                <a:solidFill>
                  <a:srgbClr val="FFFFFF"/>
                </a:solidFill>
                <a:latin typeface="Calibri"/>
                <a:cs typeface="Calibri"/>
              </a:rPr>
              <a:t>RISK</a:t>
            </a:r>
            <a:endParaRPr sz="1200" kern="0">
              <a:solidFill>
                <a:sysClr val="windowText" lastClr="000000"/>
              </a:solidFill>
              <a:latin typeface="Calibri"/>
              <a:cs typeface="Calibri"/>
            </a:endParaRPr>
          </a:p>
          <a:p>
            <a:pPr marL="55244">
              <a:lnSpc>
                <a:spcPts val="1380"/>
              </a:lnSpc>
            </a:pPr>
            <a:r>
              <a:rPr sz="1200" kern="0" spc="-10" dirty="0">
                <a:solidFill>
                  <a:srgbClr val="FFFFFF"/>
                </a:solidFill>
                <a:latin typeface="Calibri"/>
                <a:cs typeface="Calibri"/>
              </a:rPr>
              <a:t>EXPOSURES</a:t>
            </a:r>
            <a:endParaRPr sz="1200" kern="0">
              <a:solidFill>
                <a:sysClr val="windowText" lastClr="000000"/>
              </a:solidFill>
              <a:latin typeface="Calibri"/>
              <a:cs typeface="Calibri"/>
            </a:endParaRPr>
          </a:p>
        </p:txBody>
      </p:sp>
      <p:grpSp>
        <p:nvGrpSpPr>
          <p:cNvPr id="12" name="object 12"/>
          <p:cNvGrpSpPr/>
          <p:nvPr/>
        </p:nvGrpSpPr>
        <p:grpSpPr>
          <a:xfrm>
            <a:off x="2590800" y="2917189"/>
            <a:ext cx="3543300" cy="1494790"/>
            <a:chOff x="2590800" y="2059939"/>
            <a:chExt cx="3543300" cy="1494790"/>
          </a:xfrm>
        </p:grpSpPr>
        <p:sp>
          <p:nvSpPr>
            <p:cNvPr id="13" name="object 13"/>
            <p:cNvSpPr/>
            <p:nvPr/>
          </p:nvSpPr>
          <p:spPr>
            <a:xfrm>
              <a:off x="5874892" y="3246500"/>
              <a:ext cx="259715" cy="307975"/>
            </a:xfrm>
            <a:custGeom>
              <a:avLst/>
              <a:gdLst/>
              <a:ahLst/>
              <a:cxnLst/>
              <a:rect l="l" t="t" r="r" b="b"/>
              <a:pathLst>
                <a:path w="259714" h="307975">
                  <a:moveTo>
                    <a:pt x="30607" y="0"/>
                  </a:moveTo>
                  <a:lnTo>
                    <a:pt x="18341" y="2942"/>
                  </a:lnTo>
                  <a:lnTo>
                    <a:pt x="8493" y="10112"/>
                  </a:lnTo>
                  <a:lnTo>
                    <a:pt x="2049" y="20448"/>
                  </a:lnTo>
                  <a:lnTo>
                    <a:pt x="0" y="32893"/>
                  </a:lnTo>
                  <a:lnTo>
                    <a:pt x="10160" y="307721"/>
                  </a:lnTo>
                  <a:lnTo>
                    <a:pt x="76864" y="266700"/>
                  </a:lnTo>
                  <a:lnTo>
                    <a:pt x="68072" y="266700"/>
                  </a:lnTo>
                  <a:lnTo>
                    <a:pt x="11684" y="237617"/>
                  </a:lnTo>
                  <a:lnTo>
                    <a:pt x="29845" y="200787"/>
                  </a:lnTo>
                  <a:lnTo>
                    <a:pt x="57531" y="138175"/>
                  </a:lnTo>
                  <a:lnTo>
                    <a:pt x="66615" y="115053"/>
                  </a:lnTo>
                  <a:lnTo>
                    <a:pt x="63500" y="30606"/>
                  </a:lnTo>
                  <a:lnTo>
                    <a:pt x="60557" y="18341"/>
                  </a:lnTo>
                  <a:lnTo>
                    <a:pt x="53387" y="8493"/>
                  </a:lnTo>
                  <a:lnTo>
                    <a:pt x="43051" y="2049"/>
                  </a:lnTo>
                  <a:lnTo>
                    <a:pt x="30607" y="0"/>
                  </a:lnTo>
                  <a:close/>
                </a:path>
                <a:path w="259714" h="307975">
                  <a:moveTo>
                    <a:pt x="66615" y="115053"/>
                  </a:moveTo>
                  <a:lnTo>
                    <a:pt x="43949" y="169933"/>
                  </a:lnTo>
                  <a:lnTo>
                    <a:pt x="14732" y="231648"/>
                  </a:lnTo>
                  <a:lnTo>
                    <a:pt x="11684" y="237617"/>
                  </a:lnTo>
                  <a:lnTo>
                    <a:pt x="68072" y="266700"/>
                  </a:lnTo>
                  <a:lnTo>
                    <a:pt x="71755" y="259461"/>
                  </a:lnTo>
                  <a:lnTo>
                    <a:pt x="75942" y="250951"/>
                  </a:lnTo>
                  <a:lnTo>
                    <a:pt x="71628" y="250951"/>
                  </a:lnTo>
                  <a:lnTo>
                    <a:pt x="23241" y="225044"/>
                  </a:lnTo>
                  <a:lnTo>
                    <a:pt x="69620" y="196538"/>
                  </a:lnTo>
                  <a:lnTo>
                    <a:pt x="66615" y="115053"/>
                  </a:lnTo>
                  <a:close/>
                </a:path>
                <a:path w="259714" h="307975">
                  <a:moveTo>
                    <a:pt x="222936" y="105209"/>
                  </a:moveTo>
                  <a:lnTo>
                    <a:pt x="211074" y="109600"/>
                  </a:lnTo>
                  <a:lnTo>
                    <a:pt x="112909" y="169933"/>
                  </a:lnTo>
                  <a:lnTo>
                    <a:pt x="102489" y="194563"/>
                  </a:lnTo>
                  <a:lnTo>
                    <a:pt x="87630" y="227203"/>
                  </a:lnTo>
                  <a:lnTo>
                    <a:pt x="71755" y="259461"/>
                  </a:lnTo>
                  <a:lnTo>
                    <a:pt x="68072" y="266700"/>
                  </a:lnTo>
                  <a:lnTo>
                    <a:pt x="76864" y="266700"/>
                  </a:lnTo>
                  <a:lnTo>
                    <a:pt x="244348" y="163703"/>
                  </a:lnTo>
                  <a:lnTo>
                    <a:pt x="253601" y="155055"/>
                  </a:lnTo>
                  <a:lnTo>
                    <a:pt x="258651" y="143954"/>
                  </a:lnTo>
                  <a:lnTo>
                    <a:pt x="259153" y="131806"/>
                  </a:lnTo>
                  <a:lnTo>
                    <a:pt x="254762" y="120015"/>
                  </a:lnTo>
                  <a:lnTo>
                    <a:pt x="246185" y="110761"/>
                  </a:lnTo>
                  <a:lnTo>
                    <a:pt x="235108" y="105711"/>
                  </a:lnTo>
                  <a:lnTo>
                    <a:pt x="222936" y="105209"/>
                  </a:lnTo>
                  <a:close/>
                </a:path>
                <a:path w="259714" h="307975">
                  <a:moveTo>
                    <a:pt x="69620" y="196538"/>
                  </a:moveTo>
                  <a:lnTo>
                    <a:pt x="23241" y="225044"/>
                  </a:lnTo>
                  <a:lnTo>
                    <a:pt x="71628" y="250951"/>
                  </a:lnTo>
                  <a:lnTo>
                    <a:pt x="69620" y="196538"/>
                  </a:lnTo>
                  <a:close/>
                </a:path>
                <a:path w="259714" h="307975">
                  <a:moveTo>
                    <a:pt x="112909" y="169933"/>
                  </a:moveTo>
                  <a:lnTo>
                    <a:pt x="69620" y="196538"/>
                  </a:lnTo>
                  <a:lnTo>
                    <a:pt x="71628" y="250951"/>
                  </a:lnTo>
                  <a:lnTo>
                    <a:pt x="75942" y="250951"/>
                  </a:lnTo>
                  <a:lnTo>
                    <a:pt x="87630" y="227203"/>
                  </a:lnTo>
                  <a:lnTo>
                    <a:pt x="102489" y="194563"/>
                  </a:lnTo>
                  <a:lnTo>
                    <a:pt x="112909" y="169933"/>
                  </a:lnTo>
                  <a:close/>
                </a:path>
                <a:path w="259714" h="307975">
                  <a:moveTo>
                    <a:pt x="93345" y="40767"/>
                  </a:moveTo>
                  <a:lnTo>
                    <a:pt x="82042" y="73913"/>
                  </a:lnTo>
                  <a:lnTo>
                    <a:pt x="70104" y="106172"/>
                  </a:lnTo>
                  <a:lnTo>
                    <a:pt x="66615" y="115053"/>
                  </a:lnTo>
                  <a:lnTo>
                    <a:pt x="69620" y="196538"/>
                  </a:lnTo>
                  <a:lnTo>
                    <a:pt x="112909" y="169933"/>
                  </a:lnTo>
                  <a:lnTo>
                    <a:pt x="129794" y="128143"/>
                  </a:lnTo>
                  <a:lnTo>
                    <a:pt x="153416" y="61213"/>
                  </a:lnTo>
                  <a:lnTo>
                    <a:pt x="93345" y="40767"/>
                  </a:lnTo>
                  <a:close/>
                </a:path>
              </a:pathLst>
            </a:custGeom>
            <a:solidFill>
              <a:srgbClr val="8ADC64"/>
            </a:solidFill>
          </p:spPr>
          <p:txBody>
            <a:bodyPr wrap="square" lIns="0" tIns="0" rIns="0" bIns="0" rtlCol="0"/>
            <a:lstStyle/>
            <a:p>
              <a:endParaRPr kern="0">
                <a:solidFill>
                  <a:sysClr val="windowText" lastClr="000000"/>
                </a:solidFill>
              </a:endParaRPr>
            </a:p>
          </p:txBody>
        </p:sp>
        <p:sp>
          <p:nvSpPr>
            <p:cNvPr id="14" name="object 14"/>
            <p:cNvSpPr/>
            <p:nvPr/>
          </p:nvSpPr>
          <p:spPr>
            <a:xfrm>
              <a:off x="2603500" y="2072639"/>
              <a:ext cx="1351280" cy="1145540"/>
            </a:xfrm>
            <a:custGeom>
              <a:avLst/>
              <a:gdLst/>
              <a:ahLst/>
              <a:cxnLst/>
              <a:rect l="l" t="t" r="r" b="b"/>
              <a:pathLst>
                <a:path w="1351279" h="1145539">
                  <a:moveTo>
                    <a:pt x="1160399" y="0"/>
                  </a:moveTo>
                  <a:lnTo>
                    <a:pt x="190881" y="0"/>
                  </a:lnTo>
                  <a:lnTo>
                    <a:pt x="147117" y="5041"/>
                  </a:lnTo>
                  <a:lnTo>
                    <a:pt x="106941" y="19403"/>
                  </a:lnTo>
                  <a:lnTo>
                    <a:pt x="71499" y="41937"/>
                  </a:lnTo>
                  <a:lnTo>
                    <a:pt x="41937" y="71499"/>
                  </a:lnTo>
                  <a:lnTo>
                    <a:pt x="19403" y="106941"/>
                  </a:lnTo>
                  <a:lnTo>
                    <a:pt x="5041" y="147117"/>
                  </a:lnTo>
                  <a:lnTo>
                    <a:pt x="0" y="190881"/>
                  </a:lnTo>
                  <a:lnTo>
                    <a:pt x="0" y="954659"/>
                  </a:lnTo>
                  <a:lnTo>
                    <a:pt x="5041" y="998422"/>
                  </a:lnTo>
                  <a:lnTo>
                    <a:pt x="19403" y="1038598"/>
                  </a:lnTo>
                  <a:lnTo>
                    <a:pt x="41937" y="1074040"/>
                  </a:lnTo>
                  <a:lnTo>
                    <a:pt x="71499" y="1103602"/>
                  </a:lnTo>
                  <a:lnTo>
                    <a:pt x="106941" y="1126136"/>
                  </a:lnTo>
                  <a:lnTo>
                    <a:pt x="147117" y="1140498"/>
                  </a:lnTo>
                  <a:lnTo>
                    <a:pt x="190881" y="1145540"/>
                  </a:lnTo>
                  <a:lnTo>
                    <a:pt x="1160399" y="1145540"/>
                  </a:lnTo>
                  <a:lnTo>
                    <a:pt x="1204162" y="1140498"/>
                  </a:lnTo>
                  <a:lnTo>
                    <a:pt x="1244338" y="1126136"/>
                  </a:lnTo>
                  <a:lnTo>
                    <a:pt x="1279780" y="1103602"/>
                  </a:lnTo>
                  <a:lnTo>
                    <a:pt x="1309342" y="1074040"/>
                  </a:lnTo>
                  <a:lnTo>
                    <a:pt x="1331876" y="1038598"/>
                  </a:lnTo>
                  <a:lnTo>
                    <a:pt x="1346238" y="998422"/>
                  </a:lnTo>
                  <a:lnTo>
                    <a:pt x="1351279" y="954659"/>
                  </a:lnTo>
                  <a:lnTo>
                    <a:pt x="1351279" y="190881"/>
                  </a:lnTo>
                  <a:lnTo>
                    <a:pt x="1346238" y="147117"/>
                  </a:lnTo>
                  <a:lnTo>
                    <a:pt x="1331876" y="106941"/>
                  </a:lnTo>
                  <a:lnTo>
                    <a:pt x="1309342" y="71499"/>
                  </a:lnTo>
                  <a:lnTo>
                    <a:pt x="1279780" y="41937"/>
                  </a:lnTo>
                  <a:lnTo>
                    <a:pt x="1244338" y="19403"/>
                  </a:lnTo>
                  <a:lnTo>
                    <a:pt x="1204162" y="5041"/>
                  </a:lnTo>
                  <a:lnTo>
                    <a:pt x="1160399" y="0"/>
                  </a:lnTo>
                  <a:close/>
                </a:path>
              </a:pathLst>
            </a:custGeom>
            <a:solidFill>
              <a:srgbClr val="254B58"/>
            </a:solidFill>
          </p:spPr>
          <p:txBody>
            <a:bodyPr wrap="square" lIns="0" tIns="0" rIns="0" bIns="0" rtlCol="0"/>
            <a:lstStyle/>
            <a:p>
              <a:endParaRPr kern="0">
                <a:solidFill>
                  <a:sysClr val="windowText" lastClr="000000"/>
                </a:solidFill>
              </a:endParaRPr>
            </a:p>
          </p:txBody>
        </p:sp>
        <p:sp>
          <p:nvSpPr>
            <p:cNvPr id="15" name="object 15"/>
            <p:cNvSpPr/>
            <p:nvPr/>
          </p:nvSpPr>
          <p:spPr>
            <a:xfrm>
              <a:off x="2603500" y="2072639"/>
              <a:ext cx="1351280" cy="1145540"/>
            </a:xfrm>
            <a:custGeom>
              <a:avLst/>
              <a:gdLst/>
              <a:ahLst/>
              <a:cxnLst/>
              <a:rect l="l" t="t" r="r" b="b"/>
              <a:pathLst>
                <a:path w="1351279" h="1145539">
                  <a:moveTo>
                    <a:pt x="0" y="190881"/>
                  </a:moveTo>
                  <a:lnTo>
                    <a:pt x="5041" y="147117"/>
                  </a:lnTo>
                  <a:lnTo>
                    <a:pt x="19403" y="106941"/>
                  </a:lnTo>
                  <a:lnTo>
                    <a:pt x="41937" y="71499"/>
                  </a:lnTo>
                  <a:lnTo>
                    <a:pt x="71499" y="41937"/>
                  </a:lnTo>
                  <a:lnTo>
                    <a:pt x="106941" y="19403"/>
                  </a:lnTo>
                  <a:lnTo>
                    <a:pt x="147117" y="5041"/>
                  </a:lnTo>
                  <a:lnTo>
                    <a:pt x="190881" y="0"/>
                  </a:lnTo>
                  <a:lnTo>
                    <a:pt x="1160399" y="0"/>
                  </a:lnTo>
                  <a:lnTo>
                    <a:pt x="1204162" y="5041"/>
                  </a:lnTo>
                  <a:lnTo>
                    <a:pt x="1244338" y="19403"/>
                  </a:lnTo>
                  <a:lnTo>
                    <a:pt x="1279780" y="41937"/>
                  </a:lnTo>
                  <a:lnTo>
                    <a:pt x="1309342" y="71499"/>
                  </a:lnTo>
                  <a:lnTo>
                    <a:pt x="1331876" y="106941"/>
                  </a:lnTo>
                  <a:lnTo>
                    <a:pt x="1346238" y="147117"/>
                  </a:lnTo>
                  <a:lnTo>
                    <a:pt x="1351279" y="190881"/>
                  </a:lnTo>
                  <a:lnTo>
                    <a:pt x="1351279" y="954659"/>
                  </a:lnTo>
                  <a:lnTo>
                    <a:pt x="1346238" y="998422"/>
                  </a:lnTo>
                  <a:lnTo>
                    <a:pt x="1331876" y="1038598"/>
                  </a:lnTo>
                  <a:lnTo>
                    <a:pt x="1309342" y="1074040"/>
                  </a:lnTo>
                  <a:lnTo>
                    <a:pt x="1279780" y="1103602"/>
                  </a:lnTo>
                  <a:lnTo>
                    <a:pt x="1244338" y="1126136"/>
                  </a:lnTo>
                  <a:lnTo>
                    <a:pt x="1204162" y="1140498"/>
                  </a:lnTo>
                  <a:lnTo>
                    <a:pt x="1160399" y="1145540"/>
                  </a:lnTo>
                  <a:lnTo>
                    <a:pt x="190881" y="1145540"/>
                  </a:lnTo>
                  <a:lnTo>
                    <a:pt x="147117" y="1140498"/>
                  </a:lnTo>
                  <a:lnTo>
                    <a:pt x="106941" y="1126136"/>
                  </a:lnTo>
                  <a:lnTo>
                    <a:pt x="71499" y="1103602"/>
                  </a:lnTo>
                  <a:lnTo>
                    <a:pt x="41937" y="1074040"/>
                  </a:lnTo>
                  <a:lnTo>
                    <a:pt x="19403" y="1038598"/>
                  </a:lnTo>
                  <a:lnTo>
                    <a:pt x="5041" y="998422"/>
                  </a:lnTo>
                  <a:lnTo>
                    <a:pt x="0" y="954659"/>
                  </a:lnTo>
                  <a:lnTo>
                    <a:pt x="0" y="190881"/>
                  </a:lnTo>
                  <a:close/>
                </a:path>
              </a:pathLst>
            </a:custGeom>
            <a:ln w="25399">
              <a:solidFill>
                <a:srgbClr val="FFFFFF"/>
              </a:solidFill>
            </a:ln>
          </p:spPr>
          <p:txBody>
            <a:bodyPr wrap="square" lIns="0" tIns="0" rIns="0" bIns="0" rtlCol="0"/>
            <a:lstStyle/>
            <a:p>
              <a:endParaRPr kern="0">
                <a:solidFill>
                  <a:sysClr val="windowText" lastClr="000000"/>
                </a:solidFill>
              </a:endParaRPr>
            </a:p>
          </p:txBody>
        </p:sp>
      </p:grpSp>
      <p:sp>
        <p:nvSpPr>
          <p:cNvPr id="16" name="object 16"/>
          <p:cNvSpPr txBox="1"/>
          <p:nvPr/>
        </p:nvSpPr>
        <p:spPr>
          <a:xfrm>
            <a:off x="5054347" y="4782185"/>
            <a:ext cx="786765" cy="376555"/>
          </a:xfrm>
          <a:prstGeom prst="rect">
            <a:avLst/>
          </a:prstGeom>
        </p:spPr>
        <p:txBody>
          <a:bodyPr vert="horz" wrap="square" lIns="0" tIns="12700" rIns="0" bIns="0" rtlCol="0">
            <a:spAutoFit/>
          </a:bodyPr>
          <a:lstStyle/>
          <a:p>
            <a:pPr algn="ctr">
              <a:lnSpc>
                <a:spcPts val="1380"/>
              </a:lnSpc>
              <a:spcBef>
                <a:spcPts val="100"/>
              </a:spcBef>
            </a:pPr>
            <a:r>
              <a:rPr sz="1200" kern="0" spc="-10" dirty="0">
                <a:solidFill>
                  <a:srgbClr val="FFFFFF"/>
                </a:solidFill>
                <a:latin typeface="Calibri"/>
                <a:cs typeface="Calibri"/>
              </a:rPr>
              <a:t>MARKETING</a:t>
            </a:r>
            <a:endParaRPr sz="1200" kern="0">
              <a:solidFill>
                <a:sysClr val="windowText" lastClr="000000"/>
              </a:solidFill>
              <a:latin typeface="Calibri"/>
              <a:cs typeface="Calibri"/>
            </a:endParaRPr>
          </a:p>
          <a:p>
            <a:pPr marL="1905" algn="ctr">
              <a:lnSpc>
                <a:spcPts val="1380"/>
              </a:lnSpc>
            </a:pPr>
            <a:r>
              <a:rPr sz="1200" kern="0" spc="-10" dirty="0">
                <a:solidFill>
                  <a:srgbClr val="FFFFFF"/>
                </a:solidFill>
                <a:latin typeface="Calibri"/>
                <a:cs typeface="Calibri"/>
              </a:rPr>
              <a:t>PROCESS</a:t>
            </a:r>
            <a:endParaRPr sz="1200" kern="0">
              <a:solidFill>
                <a:sysClr val="windowText" lastClr="000000"/>
              </a:solidFill>
              <a:latin typeface="Calibri"/>
              <a:cs typeface="Calibri"/>
            </a:endParaRPr>
          </a:p>
        </p:txBody>
      </p:sp>
      <p:grpSp>
        <p:nvGrpSpPr>
          <p:cNvPr id="17" name="object 17"/>
          <p:cNvGrpSpPr/>
          <p:nvPr/>
        </p:nvGrpSpPr>
        <p:grpSpPr>
          <a:xfrm>
            <a:off x="3083560" y="4461509"/>
            <a:ext cx="1758314" cy="1033780"/>
            <a:chOff x="3083560" y="3604259"/>
            <a:chExt cx="1758314" cy="1033780"/>
          </a:xfrm>
        </p:grpSpPr>
        <p:sp>
          <p:nvSpPr>
            <p:cNvPr id="18" name="object 18"/>
            <p:cNvSpPr/>
            <p:nvPr/>
          </p:nvSpPr>
          <p:spPr>
            <a:xfrm>
              <a:off x="4551807" y="4278863"/>
              <a:ext cx="289560" cy="285115"/>
            </a:xfrm>
            <a:custGeom>
              <a:avLst/>
              <a:gdLst/>
              <a:ahLst/>
              <a:cxnLst/>
              <a:rect l="l" t="t" r="r" b="b"/>
              <a:pathLst>
                <a:path w="289560" h="285114">
                  <a:moveTo>
                    <a:pt x="255051" y="0"/>
                  </a:moveTo>
                  <a:lnTo>
                    <a:pt x="242950" y="3576"/>
                  </a:lnTo>
                  <a:lnTo>
                    <a:pt x="0" y="132151"/>
                  </a:lnTo>
                  <a:lnTo>
                    <a:pt x="231520" y="280436"/>
                  </a:lnTo>
                  <a:lnTo>
                    <a:pt x="243260" y="284995"/>
                  </a:lnTo>
                  <a:lnTo>
                    <a:pt x="255428" y="284706"/>
                  </a:lnTo>
                  <a:lnTo>
                    <a:pt x="266596" y="279879"/>
                  </a:lnTo>
                  <a:lnTo>
                    <a:pt x="275335" y="270822"/>
                  </a:lnTo>
                  <a:lnTo>
                    <a:pt x="279937" y="259067"/>
                  </a:lnTo>
                  <a:lnTo>
                    <a:pt x="279669" y="246898"/>
                  </a:lnTo>
                  <a:lnTo>
                    <a:pt x="274853" y="235725"/>
                  </a:lnTo>
                  <a:lnTo>
                    <a:pt x="265810" y="226956"/>
                  </a:lnTo>
                  <a:lnTo>
                    <a:pt x="172216" y="167050"/>
                  </a:lnTo>
                  <a:lnTo>
                    <a:pt x="97789" y="167050"/>
                  </a:lnTo>
                  <a:lnTo>
                    <a:pt x="62356" y="166517"/>
                  </a:lnTo>
                  <a:lnTo>
                    <a:pt x="63372" y="103017"/>
                  </a:lnTo>
                  <a:lnTo>
                    <a:pt x="124886" y="103017"/>
                  </a:lnTo>
                  <a:lnTo>
                    <a:pt x="144017" y="102648"/>
                  </a:lnTo>
                  <a:lnTo>
                    <a:pt x="192404" y="100070"/>
                  </a:lnTo>
                  <a:lnTo>
                    <a:pt x="196356" y="100070"/>
                  </a:lnTo>
                  <a:lnTo>
                    <a:pt x="272668" y="59697"/>
                  </a:lnTo>
                  <a:lnTo>
                    <a:pt x="282430" y="51717"/>
                  </a:lnTo>
                  <a:lnTo>
                    <a:pt x="288178" y="40984"/>
                  </a:lnTo>
                  <a:lnTo>
                    <a:pt x="289474" y="28879"/>
                  </a:lnTo>
                  <a:lnTo>
                    <a:pt x="285876" y="16784"/>
                  </a:lnTo>
                  <a:lnTo>
                    <a:pt x="277919" y="7030"/>
                  </a:lnTo>
                  <a:lnTo>
                    <a:pt x="267176" y="1293"/>
                  </a:lnTo>
                  <a:lnTo>
                    <a:pt x="255051" y="0"/>
                  </a:lnTo>
                  <a:close/>
                </a:path>
                <a:path w="289560" h="285114">
                  <a:moveTo>
                    <a:pt x="63372" y="103017"/>
                  </a:moveTo>
                  <a:lnTo>
                    <a:pt x="62356" y="166517"/>
                  </a:lnTo>
                  <a:lnTo>
                    <a:pt x="97789" y="167050"/>
                  </a:lnTo>
                  <a:lnTo>
                    <a:pt x="147319" y="166060"/>
                  </a:lnTo>
                  <a:lnTo>
                    <a:pt x="168878" y="164914"/>
                  </a:lnTo>
                  <a:lnTo>
                    <a:pt x="165628" y="162834"/>
                  </a:lnTo>
                  <a:lnTo>
                    <a:pt x="77723" y="162834"/>
                  </a:lnTo>
                  <a:lnTo>
                    <a:pt x="80009" y="108033"/>
                  </a:lnTo>
                  <a:lnTo>
                    <a:pt x="181305" y="108033"/>
                  </a:lnTo>
                  <a:lnTo>
                    <a:pt x="189755" y="103563"/>
                  </a:lnTo>
                  <a:lnTo>
                    <a:pt x="96519" y="103563"/>
                  </a:lnTo>
                  <a:lnTo>
                    <a:pt x="63372" y="103017"/>
                  </a:lnTo>
                  <a:close/>
                </a:path>
                <a:path w="289560" h="285114">
                  <a:moveTo>
                    <a:pt x="168878" y="164914"/>
                  </a:moveTo>
                  <a:lnTo>
                    <a:pt x="147319" y="166060"/>
                  </a:lnTo>
                  <a:lnTo>
                    <a:pt x="97789" y="167050"/>
                  </a:lnTo>
                  <a:lnTo>
                    <a:pt x="172216" y="167050"/>
                  </a:lnTo>
                  <a:lnTo>
                    <a:pt x="168878" y="164914"/>
                  </a:lnTo>
                  <a:close/>
                </a:path>
                <a:path w="289560" h="285114">
                  <a:moveTo>
                    <a:pt x="192514" y="102103"/>
                  </a:moveTo>
                  <a:lnTo>
                    <a:pt x="125849" y="137373"/>
                  </a:lnTo>
                  <a:lnTo>
                    <a:pt x="168878" y="164914"/>
                  </a:lnTo>
                  <a:lnTo>
                    <a:pt x="195833" y="163481"/>
                  </a:lnTo>
                  <a:lnTo>
                    <a:pt x="192514" y="102103"/>
                  </a:lnTo>
                  <a:close/>
                </a:path>
                <a:path w="289560" h="285114">
                  <a:moveTo>
                    <a:pt x="80009" y="108033"/>
                  </a:moveTo>
                  <a:lnTo>
                    <a:pt x="77723" y="162834"/>
                  </a:lnTo>
                  <a:lnTo>
                    <a:pt x="125849" y="137373"/>
                  </a:lnTo>
                  <a:lnTo>
                    <a:pt x="80009" y="108033"/>
                  </a:lnTo>
                  <a:close/>
                </a:path>
                <a:path w="289560" h="285114">
                  <a:moveTo>
                    <a:pt x="125849" y="137373"/>
                  </a:moveTo>
                  <a:lnTo>
                    <a:pt x="77723" y="162834"/>
                  </a:lnTo>
                  <a:lnTo>
                    <a:pt x="165628" y="162834"/>
                  </a:lnTo>
                  <a:lnTo>
                    <a:pt x="125849" y="137373"/>
                  </a:lnTo>
                  <a:close/>
                </a:path>
                <a:path w="289560" h="285114">
                  <a:moveTo>
                    <a:pt x="181305" y="108033"/>
                  </a:moveTo>
                  <a:lnTo>
                    <a:pt x="80009" y="108033"/>
                  </a:lnTo>
                  <a:lnTo>
                    <a:pt x="125849" y="137373"/>
                  </a:lnTo>
                  <a:lnTo>
                    <a:pt x="181305" y="108033"/>
                  </a:lnTo>
                  <a:close/>
                </a:path>
                <a:path w="289560" h="285114">
                  <a:moveTo>
                    <a:pt x="124886" y="103017"/>
                  </a:moveTo>
                  <a:lnTo>
                    <a:pt x="63372" y="103017"/>
                  </a:lnTo>
                  <a:lnTo>
                    <a:pt x="96519" y="103563"/>
                  </a:lnTo>
                  <a:lnTo>
                    <a:pt x="124886" y="103017"/>
                  </a:lnTo>
                  <a:close/>
                </a:path>
                <a:path w="289560" h="285114">
                  <a:moveTo>
                    <a:pt x="192404" y="100070"/>
                  </a:moveTo>
                  <a:lnTo>
                    <a:pt x="144017" y="102648"/>
                  </a:lnTo>
                  <a:lnTo>
                    <a:pt x="96519" y="103563"/>
                  </a:lnTo>
                  <a:lnTo>
                    <a:pt x="189755" y="103563"/>
                  </a:lnTo>
                  <a:lnTo>
                    <a:pt x="192514" y="102103"/>
                  </a:lnTo>
                  <a:lnTo>
                    <a:pt x="192404" y="100070"/>
                  </a:lnTo>
                  <a:close/>
                </a:path>
                <a:path w="289560" h="285114">
                  <a:moveTo>
                    <a:pt x="196356" y="100070"/>
                  </a:moveTo>
                  <a:lnTo>
                    <a:pt x="192404" y="100070"/>
                  </a:lnTo>
                  <a:lnTo>
                    <a:pt x="192514" y="102103"/>
                  </a:lnTo>
                  <a:lnTo>
                    <a:pt x="196356" y="100070"/>
                  </a:lnTo>
                  <a:close/>
                </a:path>
              </a:pathLst>
            </a:custGeom>
            <a:solidFill>
              <a:srgbClr val="8ADC64"/>
            </a:solidFill>
          </p:spPr>
          <p:txBody>
            <a:bodyPr wrap="square" lIns="0" tIns="0" rIns="0" bIns="0" rtlCol="0"/>
            <a:lstStyle/>
            <a:p>
              <a:endParaRPr kern="0">
                <a:solidFill>
                  <a:sysClr val="windowText" lastClr="000000"/>
                </a:solidFill>
              </a:endParaRPr>
            </a:p>
          </p:txBody>
        </p:sp>
        <p:sp>
          <p:nvSpPr>
            <p:cNvPr id="19" name="object 19"/>
            <p:cNvSpPr/>
            <p:nvPr/>
          </p:nvSpPr>
          <p:spPr>
            <a:xfrm>
              <a:off x="3096260" y="3616959"/>
              <a:ext cx="1389380" cy="1008380"/>
            </a:xfrm>
            <a:custGeom>
              <a:avLst/>
              <a:gdLst/>
              <a:ahLst/>
              <a:cxnLst/>
              <a:rect l="l" t="t" r="r" b="b"/>
              <a:pathLst>
                <a:path w="1389379" h="1008379">
                  <a:moveTo>
                    <a:pt x="1221359" y="0"/>
                  </a:moveTo>
                  <a:lnTo>
                    <a:pt x="168020" y="0"/>
                  </a:lnTo>
                  <a:lnTo>
                    <a:pt x="123339" y="5998"/>
                  </a:lnTo>
                  <a:lnTo>
                    <a:pt x="83199" y="22930"/>
                  </a:lnTo>
                  <a:lnTo>
                    <a:pt x="49196" y="49196"/>
                  </a:lnTo>
                  <a:lnTo>
                    <a:pt x="22930" y="83199"/>
                  </a:lnTo>
                  <a:lnTo>
                    <a:pt x="5998" y="123339"/>
                  </a:lnTo>
                  <a:lnTo>
                    <a:pt x="0" y="168020"/>
                  </a:lnTo>
                  <a:lnTo>
                    <a:pt x="0" y="840308"/>
                  </a:lnTo>
                  <a:lnTo>
                    <a:pt x="5998" y="884988"/>
                  </a:lnTo>
                  <a:lnTo>
                    <a:pt x="22930" y="925137"/>
                  </a:lnTo>
                  <a:lnTo>
                    <a:pt x="49196" y="959153"/>
                  </a:lnTo>
                  <a:lnTo>
                    <a:pt x="83199" y="985433"/>
                  </a:lnTo>
                  <a:lnTo>
                    <a:pt x="123339" y="1002376"/>
                  </a:lnTo>
                  <a:lnTo>
                    <a:pt x="168020" y="1008379"/>
                  </a:lnTo>
                  <a:lnTo>
                    <a:pt x="1221359" y="1008379"/>
                  </a:lnTo>
                  <a:lnTo>
                    <a:pt x="1266040" y="1002376"/>
                  </a:lnTo>
                  <a:lnTo>
                    <a:pt x="1306180" y="985433"/>
                  </a:lnTo>
                  <a:lnTo>
                    <a:pt x="1340183" y="959153"/>
                  </a:lnTo>
                  <a:lnTo>
                    <a:pt x="1366449" y="925137"/>
                  </a:lnTo>
                  <a:lnTo>
                    <a:pt x="1383381" y="884988"/>
                  </a:lnTo>
                  <a:lnTo>
                    <a:pt x="1389379" y="840308"/>
                  </a:lnTo>
                  <a:lnTo>
                    <a:pt x="1389379" y="168020"/>
                  </a:lnTo>
                  <a:lnTo>
                    <a:pt x="1383381" y="123339"/>
                  </a:lnTo>
                  <a:lnTo>
                    <a:pt x="1366449" y="83199"/>
                  </a:lnTo>
                  <a:lnTo>
                    <a:pt x="1340183" y="49196"/>
                  </a:lnTo>
                  <a:lnTo>
                    <a:pt x="1306180" y="22930"/>
                  </a:lnTo>
                  <a:lnTo>
                    <a:pt x="1266040" y="5998"/>
                  </a:lnTo>
                  <a:lnTo>
                    <a:pt x="1221359" y="0"/>
                  </a:lnTo>
                  <a:close/>
                </a:path>
              </a:pathLst>
            </a:custGeom>
            <a:solidFill>
              <a:srgbClr val="254B58"/>
            </a:solidFill>
          </p:spPr>
          <p:txBody>
            <a:bodyPr wrap="square" lIns="0" tIns="0" rIns="0" bIns="0" rtlCol="0"/>
            <a:lstStyle/>
            <a:p>
              <a:endParaRPr kern="0">
                <a:solidFill>
                  <a:sysClr val="windowText" lastClr="000000"/>
                </a:solidFill>
              </a:endParaRPr>
            </a:p>
          </p:txBody>
        </p:sp>
        <p:sp>
          <p:nvSpPr>
            <p:cNvPr id="20" name="object 20"/>
            <p:cNvSpPr/>
            <p:nvPr/>
          </p:nvSpPr>
          <p:spPr>
            <a:xfrm>
              <a:off x="3096260" y="3616959"/>
              <a:ext cx="1389380" cy="1008380"/>
            </a:xfrm>
            <a:custGeom>
              <a:avLst/>
              <a:gdLst/>
              <a:ahLst/>
              <a:cxnLst/>
              <a:rect l="l" t="t" r="r" b="b"/>
              <a:pathLst>
                <a:path w="1389379" h="1008379">
                  <a:moveTo>
                    <a:pt x="0" y="168020"/>
                  </a:moveTo>
                  <a:lnTo>
                    <a:pt x="5998" y="123339"/>
                  </a:lnTo>
                  <a:lnTo>
                    <a:pt x="22930" y="83199"/>
                  </a:lnTo>
                  <a:lnTo>
                    <a:pt x="49196" y="49196"/>
                  </a:lnTo>
                  <a:lnTo>
                    <a:pt x="83199" y="22930"/>
                  </a:lnTo>
                  <a:lnTo>
                    <a:pt x="123339" y="5998"/>
                  </a:lnTo>
                  <a:lnTo>
                    <a:pt x="168020" y="0"/>
                  </a:lnTo>
                  <a:lnTo>
                    <a:pt x="1221359" y="0"/>
                  </a:lnTo>
                  <a:lnTo>
                    <a:pt x="1266040" y="5998"/>
                  </a:lnTo>
                  <a:lnTo>
                    <a:pt x="1306180" y="22930"/>
                  </a:lnTo>
                  <a:lnTo>
                    <a:pt x="1340183" y="49196"/>
                  </a:lnTo>
                  <a:lnTo>
                    <a:pt x="1366449" y="83199"/>
                  </a:lnTo>
                  <a:lnTo>
                    <a:pt x="1383381" y="123339"/>
                  </a:lnTo>
                  <a:lnTo>
                    <a:pt x="1389379" y="168020"/>
                  </a:lnTo>
                  <a:lnTo>
                    <a:pt x="1389379" y="840308"/>
                  </a:lnTo>
                  <a:lnTo>
                    <a:pt x="1383381" y="884988"/>
                  </a:lnTo>
                  <a:lnTo>
                    <a:pt x="1366449" y="925137"/>
                  </a:lnTo>
                  <a:lnTo>
                    <a:pt x="1340183" y="959153"/>
                  </a:lnTo>
                  <a:lnTo>
                    <a:pt x="1306180" y="985433"/>
                  </a:lnTo>
                  <a:lnTo>
                    <a:pt x="1266040" y="1002376"/>
                  </a:lnTo>
                  <a:lnTo>
                    <a:pt x="1221359" y="1008379"/>
                  </a:lnTo>
                  <a:lnTo>
                    <a:pt x="168020" y="1008379"/>
                  </a:lnTo>
                  <a:lnTo>
                    <a:pt x="123339" y="1002376"/>
                  </a:lnTo>
                  <a:lnTo>
                    <a:pt x="83199" y="985433"/>
                  </a:lnTo>
                  <a:lnTo>
                    <a:pt x="49196" y="959153"/>
                  </a:lnTo>
                  <a:lnTo>
                    <a:pt x="22930" y="925137"/>
                  </a:lnTo>
                  <a:lnTo>
                    <a:pt x="5998" y="884988"/>
                  </a:lnTo>
                  <a:lnTo>
                    <a:pt x="0" y="840308"/>
                  </a:lnTo>
                  <a:lnTo>
                    <a:pt x="0" y="168020"/>
                  </a:lnTo>
                  <a:close/>
                </a:path>
              </a:pathLst>
            </a:custGeom>
            <a:ln w="25400">
              <a:solidFill>
                <a:srgbClr val="FFFFFF"/>
              </a:solidFill>
            </a:ln>
          </p:spPr>
          <p:txBody>
            <a:bodyPr wrap="square" lIns="0" tIns="0" rIns="0" bIns="0" rtlCol="0"/>
            <a:lstStyle/>
            <a:p>
              <a:endParaRPr kern="0">
                <a:solidFill>
                  <a:sysClr val="windowText" lastClr="000000"/>
                </a:solidFill>
              </a:endParaRPr>
            </a:p>
          </p:txBody>
        </p:sp>
      </p:grpSp>
      <p:sp>
        <p:nvSpPr>
          <p:cNvPr id="21" name="object 21"/>
          <p:cNvSpPr txBox="1"/>
          <p:nvPr/>
        </p:nvSpPr>
        <p:spPr>
          <a:xfrm>
            <a:off x="3398902" y="4690746"/>
            <a:ext cx="785495" cy="544195"/>
          </a:xfrm>
          <a:prstGeom prst="rect">
            <a:avLst/>
          </a:prstGeom>
        </p:spPr>
        <p:txBody>
          <a:bodyPr vert="horz" wrap="square" lIns="0" tIns="30480" rIns="0" bIns="0" rtlCol="0">
            <a:spAutoFit/>
          </a:bodyPr>
          <a:lstStyle/>
          <a:p>
            <a:pPr marL="25400" marR="5080" indent="-12700" algn="just">
              <a:lnSpc>
                <a:spcPts val="1320"/>
              </a:lnSpc>
              <a:spcBef>
                <a:spcPts val="240"/>
              </a:spcBef>
            </a:pPr>
            <a:r>
              <a:rPr sz="1200" kern="0" spc="-10" dirty="0">
                <a:solidFill>
                  <a:srgbClr val="FFFFFF"/>
                </a:solidFill>
                <a:latin typeface="Calibri"/>
                <a:cs typeface="Calibri"/>
              </a:rPr>
              <a:t>IMPLEMENT INSURANCE PROGRAM</a:t>
            </a:r>
            <a:endParaRPr sz="1200" kern="0">
              <a:solidFill>
                <a:sysClr val="windowText" lastClr="000000"/>
              </a:solidFill>
              <a:latin typeface="Calibri"/>
              <a:cs typeface="Calibri"/>
            </a:endParaRPr>
          </a:p>
        </p:txBody>
      </p:sp>
      <p:sp>
        <p:nvSpPr>
          <p:cNvPr id="22" name="object 22"/>
          <p:cNvSpPr/>
          <p:nvPr/>
        </p:nvSpPr>
        <p:spPr>
          <a:xfrm>
            <a:off x="3201670" y="4162045"/>
            <a:ext cx="270510" cy="307975"/>
          </a:xfrm>
          <a:custGeom>
            <a:avLst/>
            <a:gdLst/>
            <a:ahLst/>
            <a:cxnLst/>
            <a:rect l="l" t="t" r="r" b="b"/>
            <a:pathLst>
              <a:path w="270510" h="307975">
                <a:moveTo>
                  <a:pt x="44323" y="0"/>
                </a:moveTo>
                <a:lnTo>
                  <a:pt x="0" y="271398"/>
                </a:lnTo>
                <a:lnTo>
                  <a:pt x="500" y="283970"/>
                </a:lnTo>
                <a:lnTo>
                  <a:pt x="5619" y="295005"/>
                </a:lnTo>
                <a:lnTo>
                  <a:pt x="14501" y="303349"/>
                </a:lnTo>
                <a:lnTo>
                  <a:pt x="26288" y="307847"/>
                </a:lnTo>
                <a:lnTo>
                  <a:pt x="38877" y="307347"/>
                </a:lnTo>
                <a:lnTo>
                  <a:pt x="49942" y="302228"/>
                </a:lnTo>
                <a:lnTo>
                  <a:pt x="58293" y="293346"/>
                </a:lnTo>
                <a:lnTo>
                  <a:pt x="62738" y="281558"/>
                </a:lnTo>
                <a:lnTo>
                  <a:pt x="81313" y="167439"/>
                </a:lnTo>
                <a:lnTo>
                  <a:pt x="81026" y="166877"/>
                </a:lnTo>
                <a:lnTo>
                  <a:pt x="66293" y="136524"/>
                </a:lnTo>
                <a:lnTo>
                  <a:pt x="52196" y="105663"/>
                </a:lnTo>
                <a:lnTo>
                  <a:pt x="38988" y="74421"/>
                </a:lnTo>
                <a:lnTo>
                  <a:pt x="37337" y="70611"/>
                </a:lnTo>
                <a:lnTo>
                  <a:pt x="96393" y="46989"/>
                </a:lnTo>
                <a:lnTo>
                  <a:pt x="102861" y="46989"/>
                </a:lnTo>
                <a:lnTo>
                  <a:pt x="44323" y="0"/>
                </a:lnTo>
                <a:close/>
              </a:path>
              <a:path w="270510" h="307975">
                <a:moveTo>
                  <a:pt x="89425" y="117608"/>
                </a:moveTo>
                <a:lnTo>
                  <a:pt x="81313" y="167439"/>
                </a:lnTo>
                <a:lnTo>
                  <a:pt x="96519" y="197103"/>
                </a:lnTo>
                <a:lnTo>
                  <a:pt x="112649" y="226948"/>
                </a:lnTo>
                <a:lnTo>
                  <a:pt x="129158" y="255777"/>
                </a:lnTo>
                <a:lnTo>
                  <a:pt x="184150" y="224154"/>
                </a:lnTo>
                <a:lnTo>
                  <a:pt x="167767" y="195325"/>
                </a:lnTo>
                <a:lnTo>
                  <a:pt x="153382" y="168915"/>
                </a:lnTo>
                <a:lnTo>
                  <a:pt x="89425" y="117608"/>
                </a:lnTo>
                <a:close/>
              </a:path>
              <a:path w="270510" h="307975">
                <a:moveTo>
                  <a:pt x="102861" y="46989"/>
                </a:moveTo>
                <a:lnTo>
                  <a:pt x="96393" y="46989"/>
                </a:lnTo>
                <a:lnTo>
                  <a:pt x="97408" y="49529"/>
                </a:lnTo>
                <a:lnTo>
                  <a:pt x="123443" y="108838"/>
                </a:lnTo>
                <a:lnTo>
                  <a:pt x="152272" y="166877"/>
                </a:lnTo>
                <a:lnTo>
                  <a:pt x="219075" y="221614"/>
                </a:lnTo>
                <a:lnTo>
                  <a:pt x="242363" y="228377"/>
                </a:lnTo>
                <a:lnTo>
                  <a:pt x="253990" y="224758"/>
                </a:lnTo>
                <a:lnTo>
                  <a:pt x="263652" y="216661"/>
                </a:lnTo>
                <a:lnTo>
                  <a:pt x="269414" y="205499"/>
                </a:lnTo>
                <a:lnTo>
                  <a:pt x="270414" y="193373"/>
                </a:lnTo>
                <a:lnTo>
                  <a:pt x="266795" y="181746"/>
                </a:lnTo>
                <a:lnTo>
                  <a:pt x="258699" y="172084"/>
                </a:lnTo>
                <a:lnTo>
                  <a:pt x="102861" y="46989"/>
                </a:lnTo>
                <a:close/>
              </a:path>
              <a:path w="270510" h="307975">
                <a:moveTo>
                  <a:pt x="103454" y="63880"/>
                </a:moveTo>
                <a:lnTo>
                  <a:pt x="98170" y="63880"/>
                </a:lnTo>
                <a:lnTo>
                  <a:pt x="89425" y="117608"/>
                </a:lnTo>
                <a:lnTo>
                  <a:pt x="153382" y="168915"/>
                </a:lnTo>
                <a:lnTo>
                  <a:pt x="152272" y="166877"/>
                </a:lnTo>
                <a:lnTo>
                  <a:pt x="137541" y="138048"/>
                </a:lnTo>
                <a:lnTo>
                  <a:pt x="123443" y="108838"/>
                </a:lnTo>
                <a:lnTo>
                  <a:pt x="109981" y="79374"/>
                </a:lnTo>
                <a:lnTo>
                  <a:pt x="103454" y="63880"/>
                </a:lnTo>
                <a:close/>
              </a:path>
              <a:path w="270510" h="307975">
                <a:moveTo>
                  <a:pt x="96393" y="46989"/>
                </a:moveTo>
                <a:lnTo>
                  <a:pt x="37337" y="70611"/>
                </a:lnTo>
                <a:lnTo>
                  <a:pt x="38988" y="74421"/>
                </a:lnTo>
                <a:lnTo>
                  <a:pt x="52196" y="105663"/>
                </a:lnTo>
                <a:lnTo>
                  <a:pt x="66293" y="136524"/>
                </a:lnTo>
                <a:lnTo>
                  <a:pt x="81026" y="166877"/>
                </a:lnTo>
                <a:lnTo>
                  <a:pt x="81313" y="167439"/>
                </a:lnTo>
                <a:lnTo>
                  <a:pt x="89425" y="117608"/>
                </a:lnTo>
                <a:lnTo>
                  <a:pt x="46990" y="83565"/>
                </a:lnTo>
                <a:lnTo>
                  <a:pt x="98170" y="63880"/>
                </a:lnTo>
                <a:lnTo>
                  <a:pt x="103454" y="63880"/>
                </a:lnTo>
                <a:lnTo>
                  <a:pt x="97408" y="49529"/>
                </a:lnTo>
                <a:lnTo>
                  <a:pt x="96393" y="46989"/>
                </a:lnTo>
                <a:close/>
              </a:path>
              <a:path w="270510" h="307975">
                <a:moveTo>
                  <a:pt x="98170" y="63880"/>
                </a:moveTo>
                <a:lnTo>
                  <a:pt x="46990" y="83565"/>
                </a:lnTo>
                <a:lnTo>
                  <a:pt x="89425" y="117608"/>
                </a:lnTo>
                <a:lnTo>
                  <a:pt x="98170" y="63880"/>
                </a:lnTo>
                <a:close/>
              </a:path>
            </a:pathLst>
          </a:custGeom>
          <a:solidFill>
            <a:srgbClr val="8ADC64"/>
          </a:solidFill>
        </p:spPr>
        <p:txBody>
          <a:bodyPr wrap="square" lIns="0" tIns="0" rIns="0" bIns="0" rtlCol="0"/>
          <a:lstStyle/>
          <a:p>
            <a:endParaRPr kern="0">
              <a:solidFill>
                <a:sysClr val="windowText" lastClr="000000"/>
              </a:solidFill>
            </a:endParaRPr>
          </a:p>
        </p:txBody>
      </p:sp>
      <p:sp>
        <p:nvSpPr>
          <p:cNvPr id="23" name="object 23"/>
          <p:cNvSpPr txBox="1"/>
          <p:nvPr/>
        </p:nvSpPr>
        <p:spPr>
          <a:xfrm>
            <a:off x="2704465" y="3183254"/>
            <a:ext cx="1153795" cy="607060"/>
          </a:xfrm>
          <a:prstGeom prst="rect">
            <a:avLst/>
          </a:prstGeom>
        </p:spPr>
        <p:txBody>
          <a:bodyPr vert="horz" wrap="square" lIns="0" tIns="30480" rIns="0" bIns="0" rtlCol="0">
            <a:spAutoFit/>
          </a:bodyPr>
          <a:lstStyle/>
          <a:p>
            <a:pPr marL="263525" marR="259079" algn="ctr">
              <a:lnSpc>
                <a:spcPts val="1320"/>
              </a:lnSpc>
              <a:spcBef>
                <a:spcPts val="240"/>
              </a:spcBef>
            </a:pPr>
            <a:r>
              <a:rPr sz="1200" kern="0" spc="-10" dirty="0">
                <a:solidFill>
                  <a:srgbClr val="FFFFFF"/>
                </a:solidFill>
                <a:latin typeface="Calibri"/>
                <a:cs typeface="Calibri"/>
              </a:rPr>
              <a:t>ACCOUNT SERVICES</a:t>
            </a:r>
            <a:endParaRPr sz="1200" kern="0">
              <a:solidFill>
                <a:sysClr val="windowText" lastClr="000000"/>
              </a:solidFill>
              <a:latin typeface="Calibri"/>
              <a:cs typeface="Calibri"/>
            </a:endParaRPr>
          </a:p>
          <a:p>
            <a:pPr algn="ctr">
              <a:spcBef>
                <a:spcPts val="360"/>
              </a:spcBef>
            </a:pPr>
            <a:r>
              <a:rPr sz="1200" kern="0" dirty="0">
                <a:solidFill>
                  <a:srgbClr val="FFFFFF"/>
                </a:solidFill>
                <a:latin typeface="Calibri"/>
                <a:cs typeface="Calibri"/>
              </a:rPr>
              <a:t>Quarterly</a:t>
            </a:r>
            <a:r>
              <a:rPr sz="1200" kern="0" spc="-40" dirty="0">
                <a:solidFill>
                  <a:srgbClr val="FFFFFF"/>
                </a:solidFill>
                <a:latin typeface="Calibri"/>
                <a:cs typeface="Calibri"/>
              </a:rPr>
              <a:t> </a:t>
            </a:r>
            <a:r>
              <a:rPr sz="1200" kern="0" spc="-10" dirty="0">
                <a:solidFill>
                  <a:srgbClr val="FFFFFF"/>
                </a:solidFill>
                <a:latin typeface="Calibri"/>
                <a:cs typeface="Calibri"/>
              </a:rPr>
              <a:t>Reviews</a:t>
            </a:r>
            <a:endParaRPr sz="1200" kern="0">
              <a:solidFill>
                <a:sysClr val="windowText" lastClr="000000"/>
              </a:solidFill>
              <a:latin typeface="Calibri"/>
              <a:cs typeface="Calibri"/>
            </a:endParaRPr>
          </a:p>
        </p:txBody>
      </p:sp>
      <p:sp>
        <p:nvSpPr>
          <p:cNvPr id="24" name="object 24"/>
          <p:cNvSpPr/>
          <p:nvPr/>
        </p:nvSpPr>
        <p:spPr>
          <a:xfrm>
            <a:off x="3585084" y="2736595"/>
            <a:ext cx="305435" cy="261620"/>
          </a:xfrm>
          <a:custGeom>
            <a:avLst/>
            <a:gdLst/>
            <a:ahLst/>
            <a:cxnLst/>
            <a:rect l="l" t="t" r="r" b="b"/>
            <a:pathLst>
              <a:path w="305435" h="261619">
                <a:moveTo>
                  <a:pt x="301135" y="7874"/>
                </a:moveTo>
                <a:lnTo>
                  <a:pt x="233933" y="7874"/>
                </a:lnTo>
                <a:lnTo>
                  <a:pt x="270255" y="59816"/>
                </a:lnTo>
                <a:lnTo>
                  <a:pt x="224027" y="92201"/>
                </a:lnTo>
                <a:lnTo>
                  <a:pt x="177164" y="128015"/>
                </a:lnTo>
                <a:lnTo>
                  <a:pt x="161236" y="141238"/>
                </a:lnTo>
                <a:lnTo>
                  <a:pt x="123062" y="215518"/>
                </a:lnTo>
                <a:lnTo>
                  <a:pt x="119633" y="227597"/>
                </a:lnTo>
                <a:lnTo>
                  <a:pt x="121062" y="239664"/>
                </a:lnTo>
                <a:lnTo>
                  <a:pt x="126920" y="250326"/>
                </a:lnTo>
                <a:lnTo>
                  <a:pt x="136778" y="258190"/>
                </a:lnTo>
                <a:lnTo>
                  <a:pt x="148913" y="261619"/>
                </a:lnTo>
                <a:lnTo>
                  <a:pt x="160988" y="260191"/>
                </a:lnTo>
                <a:lnTo>
                  <a:pt x="171658" y="254333"/>
                </a:lnTo>
                <a:lnTo>
                  <a:pt x="179577" y="244474"/>
                </a:lnTo>
                <a:lnTo>
                  <a:pt x="301135" y="7874"/>
                </a:lnTo>
                <a:close/>
              </a:path>
              <a:path w="305435" h="261619">
                <a:moveTo>
                  <a:pt x="199033" y="67692"/>
                </a:moveTo>
                <a:lnTo>
                  <a:pt x="148878" y="69687"/>
                </a:lnTo>
                <a:lnTo>
                  <a:pt x="136525" y="79120"/>
                </a:lnTo>
                <a:lnTo>
                  <a:pt x="90169" y="117728"/>
                </a:lnTo>
                <a:lnTo>
                  <a:pt x="130809" y="166496"/>
                </a:lnTo>
                <a:lnTo>
                  <a:pt x="161236" y="141238"/>
                </a:lnTo>
                <a:lnTo>
                  <a:pt x="199033" y="67692"/>
                </a:lnTo>
                <a:close/>
              </a:path>
              <a:path w="305435" h="261619">
                <a:moveTo>
                  <a:pt x="241926" y="19303"/>
                </a:moveTo>
                <a:lnTo>
                  <a:pt x="223900" y="19303"/>
                </a:lnTo>
                <a:lnTo>
                  <a:pt x="253364" y="65531"/>
                </a:lnTo>
                <a:lnTo>
                  <a:pt x="199033" y="67692"/>
                </a:lnTo>
                <a:lnTo>
                  <a:pt x="161236" y="141238"/>
                </a:lnTo>
                <a:lnTo>
                  <a:pt x="177164" y="128015"/>
                </a:lnTo>
                <a:lnTo>
                  <a:pt x="224027" y="92201"/>
                </a:lnTo>
                <a:lnTo>
                  <a:pt x="270255" y="59816"/>
                </a:lnTo>
                <a:lnTo>
                  <a:pt x="241926" y="19303"/>
                </a:lnTo>
                <a:close/>
              </a:path>
              <a:path w="305435" h="261619">
                <a:moveTo>
                  <a:pt x="305180" y="0"/>
                </a:moveTo>
                <a:lnTo>
                  <a:pt x="30479" y="10921"/>
                </a:lnTo>
                <a:lnTo>
                  <a:pt x="0" y="43941"/>
                </a:lnTo>
                <a:lnTo>
                  <a:pt x="3016" y="56132"/>
                </a:lnTo>
                <a:lnTo>
                  <a:pt x="10223" y="65928"/>
                </a:lnTo>
                <a:lnTo>
                  <a:pt x="20573" y="72320"/>
                </a:lnTo>
                <a:lnTo>
                  <a:pt x="33019" y="74294"/>
                </a:lnTo>
                <a:lnTo>
                  <a:pt x="148878" y="69687"/>
                </a:lnTo>
                <a:lnTo>
                  <a:pt x="185419" y="41782"/>
                </a:lnTo>
                <a:lnTo>
                  <a:pt x="233933" y="7874"/>
                </a:lnTo>
                <a:lnTo>
                  <a:pt x="301135" y="7874"/>
                </a:lnTo>
                <a:lnTo>
                  <a:pt x="305180" y="0"/>
                </a:lnTo>
                <a:close/>
              </a:path>
              <a:path w="305435" h="261619">
                <a:moveTo>
                  <a:pt x="233933" y="7874"/>
                </a:moveTo>
                <a:lnTo>
                  <a:pt x="185419" y="41782"/>
                </a:lnTo>
                <a:lnTo>
                  <a:pt x="148878" y="69687"/>
                </a:lnTo>
                <a:lnTo>
                  <a:pt x="199033" y="67692"/>
                </a:lnTo>
                <a:lnTo>
                  <a:pt x="223900" y="19303"/>
                </a:lnTo>
                <a:lnTo>
                  <a:pt x="241926" y="19303"/>
                </a:lnTo>
                <a:lnTo>
                  <a:pt x="233933" y="7874"/>
                </a:lnTo>
                <a:close/>
              </a:path>
              <a:path w="305435" h="261619">
                <a:moveTo>
                  <a:pt x="223900" y="19303"/>
                </a:moveTo>
                <a:lnTo>
                  <a:pt x="199033" y="67692"/>
                </a:lnTo>
                <a:lnTo>
                  <a:pt x="253364" y="65531"/>
                </a:lnTo>
                <a:lnTo>
                  <a:pt x="223900" y="19303"/>
                </a:lnTo>
                <a:close/>
              </a:path>
            </a:pathLst>
          </a:custGeom>
          <a:solidFill>
            <a:srgbClr val="8ADC64"/>
          </a:solidFill>
        </p:spPr>
        <p:txBody>
          <a:bodyPr wrap="square" lIns="0" tIns="0" rIns="0" bIns="0" rtlCol="0"/>
          <a:lstStyle/>
          <a:p>
            <a:endParaRPr kern="0">
              <a:solidFill>
                <a:sysClr val="windowText" lastClr="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57250"/>
            <a:ext cx="9144000" cy="1087120"/>
            <a:chOff x="0" y="0"/>
            <a:chExt cx="9144000" cy="1087120"/>
          </a:xfrm>
        </p:grpSpPr>
        <p:sp>
          <p:nvSpPr>
            <p:cNvPr id="3" name="object 3"/>
            <p:cNvSpPr/>
            <p:nvPr/>
          </p:nvSpPr>
          <p:spPr>
            <a:xfrm>
              <a:off x="0" y="0"/>
              <a:ext cx="9144000" cy="1087120"/>
            </a:xfrm>
            <a:custGeom>
              <a:avLst/>
              <a:gdLst/>
              <a:ahLst/>
              <a:cxnLst/>
              <a:rect l="l" t="t" r="r" b="b"/>
              <a:pathLst>
                <a:path w="9144000" h="1087120">
                  <a:moveTo>
                    <a:pt x="9144000" y="0"/>
                  </a:moveTo>
                  <a:lnTo>
                    <a:pt x="0" y="0"/>
                  </a:lnTo>
                  <a:lnTo>
                    <a:pt x="0" y="1086612"/>
                  </a:lnTo>
                  <a:lnTo>
                    <a:pt x="9144000" y="1086612"/>
                  </a:lnTo>
                  <a:lnTo>
                    <a:pt x="9144000" y="0"/>
                  </a:lnTo>
                  <a:close/>
                </a:path>
              </a:pathLst>
            </a:custGeom>
            <a:solidFill>
              <a:srgbClr val="224B5A"/>
            </a:solidFill>
          </p:spPr>
          <p:txBody>
            <a:bodyPr wrap="square" lIns="0" tIns="0" rIns="0" bIns="0" rtlCol="0"/>
            <a:lstStyle/>
            <a:p>
              <a:endParaRPr kern="0">
                <a:solidFill>
                  <a:sysClr val="windowText" lastClr="000000"/>
                </a:solidFill>
              </a:endParaRPr>
            </a:p>
          </p:txBody>
        </p:sp>
        <p:sp>
          <p:nvSpPr>
            <p:cNvPr id="4" name="object 4"/>
            <p:cNvSpPr/>
            <p:nvPr/>
          </p:nvSpPr>
          <p:spPr>
            <a:xfrm>
              <a:off x="7736840" y="375919"/>
              <a:ext cx="1119505" cy="711200"/>
            </a:xfrm>
            <a:custGeom>
              <a:avLst/>
              <a:gdLst/>
              <a:ahLst/>
              <a:cxnLst/>
              <a:rect l="l" t="t" r="r" b="b"/>
              <a:pathLst>
                <a:path w="1119504" h="711200">
                  <a:moveTo>
                    <a:pt x="195846" y="392899"/>
                  </a:moveTo>
                  <a:lnTo>
                    <a:pt x="0" y="392899"/>
                  </a:lnTo>
                  <a:lnTo>
                    <a:pt x="0" y="710946"/>
                  </a:lnTo>
                  <a:lnTo>
                    <a:pt x="195846" y="710946"/>
                  </a:lnTo>
                  <a:lnTo>
                    <a:pt x="195846" y="392899"/>
                  </a:lnTo>
                  <a:close/>
                </a:path>
                <a:path w="1119504" h="711200">
                  <a:moveTo>
                    <a:pt x="1119505" y="661162"/>
                  </a:moveTo>
                  <a:lnTo>
                    <a:pt x="1119124" y="558673"/>
                  </a:lnTo>
                  <a:lnTo>
                    <a:pt x="1113663" y="504444"/>
                  </a:lnTo>
                  <a:lnTo>
                    <a:pt x="1104646" y="452755"/>
                  </a:lnTo>
                  <a:lnTo>
                    <a:pt x="1092073" y="403733"/>
                  </a:lnTo>
                  <a:lnTo>
                    <a:pt x="1075817" y="357124"/>
                  </a:lnTo>
                  <a:lnTo>
                    <a:pt x="1056005" y="313182"/>
                  </a:lnTo>
                  <a:lnTo>
                    <a:pt x="1032637" y="271780"/>
                  </a:lnTo>
                  <a:lnTo>
                    <a:pt x="1005586" y="232791"/>
                  </a:lnTo>
                  <a:lnTo>
                    <a:pt x="975106" y="196596"/>
                  </a:lnTo>
                  <a:lnTo>
                    <a:pt x="940943" y="162814"/>
                  </a:lnTo>
                  <a:lnTo>
                    <a:pt x="907034" y="134493"/>
                  </a:lnTo>
                  <a:lnTo>
                    <a:pt x="870585" y="108966"/>
                  </a:lnTo>
                  <a:lnTo>
                    <a:pt x="831469" y="85979"/>
                  </a:lnTo>
                  <a:lnTo>
                    <a:pt x="789940" y="65913"/>
                  </a:lnTo>
                  <a:lnTo>
                    <a:pt x="745744" y="48387"/>
                  </a:lnTo>
                  <a:lnTo>
                    <a:pt x="699008" y="33528"/>
                  </a:lnTo>
                  <a:lnTo>
                    <a:pt x="649732" y="21463"/>
                  </a:lnTo>
                  <a:lnTo>
                    <a:pt x="597916" y="12065"/>
                  </a:lnTo>
                  <a:lnTo>
                    <a:pt x="543433" y="5334"/>
                  </a:lnTo>
                  <a:lnTo>
                    <a:pt x="486410" y="1397"/>
                  </a:lnTo>
                  <a:lnTo>
                    <a:pt x="426847" y="0"/>
                  </a:lnTo>
                  <a:lnTo>
                    <a:pt x="389890" y="0"/>
                  </a:lnTo>
                  <a:lnTo>
                    <a:pt x="389890" y="176403"/>
                  </a:lnTo>
                  <a:lnTo>
                    <a:pt x="414147" y="176403"/>
                  </a:lnTo>
                  <a:lnTo>
                    <a:pt x="472313" y="177927"/>
                  </a:lnTo>
                  <a:lnTo>
                    <a:pt x="526923" y="182626"/>
                  </a:lnTo>
                  <a:lnTo>
                    <a:pt x="577977" y="190246"/>
                  </a:lnTo>
                  <a:lnTo>
                    <a:pt x="625475" y="201041"/>
                  </a:lnTo>
                  <a:lnTo>
                    <a:pt x="669544" y="214884"/>
                  </a:lnTo>
                  <a:lnTo>
                    <a:pt x="710057" y="231775"/>
                  </a:lnTo>
                  <a:lnTo>
                    <a:pt x="747141" y="251841"/>
                  </a:lnTo>
                  <a:lnTo>
                    <a:pt x="780542" y="274828"/>
                  </a:lnTo>
                  <a:lnTo>
                    <a:pt x="810514" y="300990"/>
                  </a:lnTo>
                  <a:lnTo>
                    <a:pt x="836930" y="330200"/>
                  </a:lnTo>
                  <a:lnTo>
                    <a:pt x="859917" y="362585"/>
                  </a:lnTo>
                  <a:lnTo>
                    <a:pt x="879221" y="397891"/>
                  </a:lnTo>
                  <a:lnTo>
                    <a:pt x="895096" y="436372"/>
                  </a:lnTo>
                  <a:lnTo>
                    <a:pt x="907415" y="477901"/>
                  </a:lnTo>
                  <a:lnTo>
                    <a:pt x="916305" y="522478"/>
                  </a:lnTo>
                  <a:lnTo>
                    <a:pt x="921639" y="570103"/>
                  </a:lnTo>
                  <a:lnTo>
                    <a:pt x="923290" y="620776"/>
                  </a:lnTo>
                  <a:lnTo>
                    <a:pt x="920750" y="680847"/>
                  </a:lnTo>
                  <a:lnTo>
                    <a:pt x="916686" y="710946"/>
                  </a:lnTo>
                  <a:lnTo>
                    <a:pt x="1115441" y="710946"/>
                  </a:lnTo>
                  <a:lnTo>
                    <a:pt x="1119251" y="672211"/>
                  </a:lnTo>
                  <a:lnTo>
                    <a:pt x="1119505" y="661162"/>
                  </a:lnTo>
                  <a:close/>
                </a:path>
              </a:pathLst>
            </a:custGeom>
            <a:solidFill>
              <a:srgbClr val="FDFDFD"/>
            </a:solidFill>
          </p:spPr>
          <p:txBody>
            <a:bodyPr wrap="square" lIns="0" tIns="0" rIns="0" bIns="0" rtlCol="0"/>
            <a:lstStyle/>
            <a:p>
              <a:endParaRPr kern="0">
                <a:solidFill>
                  <a:sysClr val="windowText" lastClr="000000"/>
                </a:solidFill>
              </a:endParaRPr>
            </a:p>
          </p:txBody>
        </p:sp>
        <p:pic>
          <p:nvPicPr>
            <p:cNvPr id="5" name="object 5"/>
            <p:cNvPicPr/>
            <p:nvPr/>
          </p:nvPicPr>
          <p:blipFill>
            <a:blip r:embed="rId2" cstate="print"/>
            <a:stretch>
              <a:fillRect/>
            </a:stretch>
          </p:blipFill>
          <p:spPr>
            <a:xfrm>
              <a:off x="7719059" y="365759"/>
              <a:ext cx="228600" cy="226060"/>
            </a:xfrm>
            <a:prstGeom prst="rect">
              <a:avLst/>
            </a:prstGeom>
          </p:spPr>
        </p:pic>
      </p:grpSp>
      <p:pic>
        <p:nvPicPr>
          <p:cNvPr id="6" name="object 6"/>
          <p:cNvPicPr/>
          <p:nvPr/>
        </p:nvPicPr>
        <p:blipFill>
          <a:blip r:embed="rId3" cstate="print"/>
          <a:stretch>
            <a:fillRect/>
          </a:stretch>
        </p:blipFill>
        <p:spPr>
          <a:xfrm>
            <a:off x="457200" y="5558790"/>
            <a:ext cx="1206500" cy="335278"/>
          </a:xfrm>
          <a:prstGeom prst="rect">
            <a:avLst/>
          </a:prstGeom>
        </p:spPr>
      </p:pic>
      <p:sp>
        <p:nvSpPr>
          <p:cNvPr id="7" name="object 7"/>
          <p:cNvSpPr/>
          <p:nvPr/>
        </p:nvSpPr>
        <p:spPr>
          <a:xfrm>
            <a:off x="214629" y="5410200"/>
            <a:ext cx="8641080" cy="0"/>
          </a:xfrm>
          <a:custGeom>
            <a:avLst/>
            <a:gdLst/>
            <a:ahLst/>
            <a:cxnLst/>
            <a:rect l="l" t="t" r="r" b="b"/>
            <a:pathLst>
              <a:path w="8641080">
                <a:moveTo>
                  <a:pt x="0" y="0"/>
                </a:moveTo>
                <a:lnTo>
                  <a:pt x="8640826" y="0"/>
                </a:lnTo>
              </a:path>
            </a:pathLst>
          </a:custGeom>
          <a:ln w="12192">
            <a:solidFill>
              <a:srgbClr val="2C5461"/>
            </a:solidFill>
            <a:prstDash val="sysDot"/>
          </a:ln>
        </p:spPr>
        <p:txBody>
          <a:bodyPr wrap="square" lIns="0" tIns="0" rIns="0" bIns="0" rtlCol="0"/>
          <a:lstStyle/>
          <a:p>
            <a:endParaRPr kern="0">
              <a:solidFill>
                <a:sysClr val="windowText" lastClr="000000"/>
              </a:solidFill>
            </a:endParaRPr>
          </a:p>
        </p:txBody>
      </p:sp>
      <p:sp>
        <p:nvSpPr>
          <p:cNvPr id="8" name="object 8"/>
          <p:cNvSpPr txBox="1">
            <a:spLocks noGrp="1"/>
          </p:cNvSpPr>
          <p:nvPr>
            <p:ph type="title"/>
          </p:nvPr>
        </p:nvSpPr>
        <p:spPr>
          <a:xfrm>
            <a:off x="535941" y="1330578"/>
            <a:ext cx="2441575" cy="391160"/>
          </a:xfrm>
          <a:prstGeom prst="rect">
            <a:avLst/>
          </a:prstGeom>
        </p:spPr>
        <p:txBody>
          <a:bodyPr vert="horz" wrap="square" lIns="0" tIns="12700" rIns="0" bIns="0" rtlCol="0">
            <a:spAutoFit/>
          </a:bodyPr>
          <a:lstStyle/>
          <a:p>
            <a:pPr marL="12700">
              <a:spcBef>
                <a:spcPts val="100"/>
              </a:spcBef>
            </a:pPr>
            <a:r>
              <a:rPr sz="2400" b="1" spc="-10" dirty="0"/>
              <a:t>Premium</a:t>
            </a:r>
            <a:r>
              <a:rPr sz="2400" b="1" spc="-110" dirty="0"/>
              <a:t> </a:t>
            </a:r>
            <a:r>
              <a:rPr sz="2400" b="1" spc="-10" dirty="0"/>
              <a:t>Summary</a:t>
            </a:r>
            <a:endParaRPr sz="2400"/>
          </a:p>
        </p:txBody>
      </p:sp>
      <p:graphicFrame>
        <p:nvGraphicFramePr>
          <p:cNvPr id="9" name="object 9"/>
          <p:cNvGraphicFramePr>
            <a:graphicFrameLocks noGrp="1"/>
          </p:cNvGraphicFramePr>
          <p:nvPr/>
        </p:nvGraphicFramePr>
        <p:xfrm>
          <a:off x="1099401" y="2427477"/>
          <a:ext cx="6322695" cy="1920240"/>
        </p:xfrm>
        <a:graphic>
          <a:graphicData uri="http://schemas.openxmlformats.org/drawingml/2006/table">
            <a:tbl>
              <a:tblPr firstRow="1" bandRow="1">
                <a:tableStyleId>{2D5ABB26-0587-4C30-8999-92F81FD0307C}</a:tableStyleId>
              </a:tblPr>
              <a:tblGrid>
                <a:gridCol w="3519804">
                  <a:extLst>
                    <a:ext uri="{9D8B030D-6E8A-4147-A177-3AD203B41FA5}">
                      <a16:colId xmlns:a16="http://schemas.microsoft.com/office/drawing/2014/main" val="20000"/>
                    </a:ext>
                  </a:extLst>
                </a:gridCol>
                <a:gridCol w="1370964">
                  <a:extLst>
                    <a:ext uri="{9D8B030D-6E8A-4147-A177-3AD203B41FA5}">
                      <a16:colId xmlns:a16="http://schemas.microsoft.com/office/drawing/2014/main" val="20001"/>
                    </a:ext>
                  </a:extLst>
                </a:gridCol>
                <a:gridCol w="1418589">
                  <a:extLst>
                    <a:ext uri="{9D8B030D-6E8A-4147-A177-3AD203B41FA5}">
                      <a16:colId xmlns:a16="http://schemas.microsoft.com/office/drawing/2014/main" val="20002"/>
                    </a:ext>
                  </a:extLst>
                </a:gridCol>
              </a:tblGrid>
              <a:tr h="469265">
                <a:tc>
                  <a:txBody>
                    <a:bodyPr/>
                    <a:lstStyle/>
                    <a:p>
                      <a:pPr>
                        <a:lnSpc>
                          <a:spcPct val="100000"/>
                        </a:lnSpc>
                      </a:pPr>
                      <a:endParaRPr sz="14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ADB64"/>
                    </a:solidFill>
                  </a:tcPr>
                </a:tc>
                <a:tc>
                  <a:txBody>
                    <a:bodyPr/>
                    <a:lstStyle/>
                    <a:p>
                      <a:pPr marL="72390" algn="ctr">
                        <a:lnSpc>
                          <a:spcPct val="100000"/>
                        </a:lnSpc>
                        <a:spcBef>
                          <a:spcPts val="860"/>
                        </a:spcBef>
                      </a:pPr>
                      <a:r>
                        <a:rPr sz="1400" b="1" spc="-20" dirty="0">
                          <a:latin typeface="Calibri"/>
                          <a:cs typeface="Calibri"/>
                        </a:rPr>
                        <a:t>2021-2022</a:t>
                      </a:r>
                      <a:endParaRPr sz="1400">
                        <a:latin typeface="Calibri"/>
                        <a:cs typeface="Calibri"/>
                      </a:endParaRPr>
                    </a:p>
                  </a:txBody>
                  <a:tcPr marL="0" marR="0" marT="1092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ADB64"/>
                    </a:solidFill>
                  </a:tcPr>
                </a:tc>
                <a:tc>
                  <a:txBody>
                    <a:bodyPr/>
                    <a:lstStyle/>
                    <a:p>
                      <a:pPr marL="71755" algn="ctr">
                        <a:lnSpc>
                          <a:spcPct val="100000"/>
                        </a:lnSpc>
                        <a:spcBef>
                          <a:spcPts val="860"/>
                        </a:spcBef>
                      </a:pPr>
                      <a:r>
                        <a:rPr sz="1400" b="1" spc="-10" dirty="0">
                          <a:latin typeface="Calibri"/>
                          <a:cs typeface="Calibri"/>
                        </a:rPr>
                        <a:t>2022-</a:t>
                      </a:r>
                      <a:r>
                        <a:rPr sz="1400" b="1" spc="-20" dirty="0">
                          <a:latin typeface="Calibri"/>
                          <a:cs typeface="Calibri"/>
                        </a:rPr>
                        <a:t>2023</a:t>
                      </a:r>
                      <a:endParaRPr sz="1400">
                        <a:latin typeface="Calibri"/>
                        <a:cs typeface="Calibri"/>
                      </a:endParaRPr>
                    </a:p>
                  </a:txBody>
                  <a:tcPr marL="0" marR="0" marT="10922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ADB64"/>
                    </a:solidFill>
                  </a:tcPr>
                </a:tc>
                <a:extLst>
                  <a:ext uri="{0D108BD9-81ED-4DB2-BD59-A6C34878D82A}">
                    <a16:rowId xmlns:a16="http://schemas.microsoft.com/office/drawing/2014/main" val="10000"/>
                  </a:ext>
                </a:extLst>
              </a:tr>
              <a:tr h="512445">
                <a:tc>
                  <a:txBody>
                    <a:bodyPr/>
                    <a:lstStyle/>
                    <a:p>
                      <a:pPr marL="68580">
                        <a:lnSpc>
                          <a:spcPct val="100000"/>
                        </a:lnSpc>
                        <a:spcBef>
                          <a:spcPts val="1035"/>
                        </a:spcBef>
                      </a:pPr>
                      <a:r>
                        <a:rPr sz="1400" dirty="0">
                          <a:latin typeface="Calibri"/>
                          <a:cs typeface="Calibri"/>
                        </a:rPr>
                        <a:t>All</a:t>
                      </a:r>
                      <a:r>
                        <a:rPr sz="1400" spc="-10" dirty="0">
                          <a:latin typeface="Calibri"/>
                          <a:cs typeface="Calibri"/>
                        </a:rPr>
                        <a:t> </a:t>
                      </a:r>
                      <a:r>
                        <a:rPr sz="1400" dirty="0">
                          <a:latin typeface="Calibri"/>
                          <a:cs typeface="Calibri"/>
                        </a:rPr>
                        <a:t>Policies</a:t>
                      </a:r>
                      <a:r>
                        <a:rPr sz="1400" spc="-55" dirty="0">
                          <a:latin typeface="Calibri"/>
                          <a:cs typeface="Calibri"/>
                        </a:rPr>
                        <a:t> </a:t>
                      </a:r>
                      <a:r>
                        <a:rPr sz="1400" dirty="0">
                          <a:latin typeface="Calibri"/>
                          <a:cs typeface="Calibri"/>
                        </a:rPr>
                        <a:t>(Excluding</a:t>
                      </a:r>
                      <a:r>
                        <a:rPr sz="1400" spc="-40" dirty="0">
                          <a:latin typeface="Calibri"/>
                          <a:cs typeface="Calibri"/>
                        </a:rPr>
                        <a:t> </a:t>
                      </a:r>
                      <a:r>
                        <a:rPr sz="1400" dirty="0">
                          <a:latin typeface="Calibri"/>
                          <a:cs typeface="Calibri"/>
                        </a:rPr>
                        <a:t>Workers</a:t>
                      </a:r>
                      <a:r>
                        <a:rPr sz="1400" spc="-30" dirty="0">
                          <a:latin typeface="Calibri"/>
                          <a:cs typeface="Calibri"/>
                        </a:rPr>
                        <a:t> </a:t>
                      </a:r>
                      <a:r>
                        <a:rPr sz="1400" spc="-10" dirty="0">
                          <a:latin typeface="Calibri"/>
                          <a:cs typeface="Calibri"/>
                        </a:rPr>
                        <a:t>Compensation)</a:t>
                      </a:r>
                      <a:endParaRPr sz="1400">
                        <a:latin typeface="Calibri"/>
                        <a:cs typeface="Calibri"/>
                      </a:endParaRPr>
                    </a:p>
                  </a:txBody>
                  <a:tcPr marL="0" marR="0" marT="1314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marL="69850" algn="ctr">
                        <a:lnSpc>
                          <a:spcPct val="100000"/>
                        </a:lnSpc>
                        <a:spcBef>
                          <a:spcPts val="1035"/>
                        </a:spcBef>
                      </a:pPr>
                      <a:r>
                        <a:rPr sz="1400" spc="-10" dirty="0">
                          <a:latin typeface="Calibri"/>
                          <a:cs typeface="Calibri"/>
                        </a:rPr>
                        <a:t>$383,630</a:t>
                      </a:r>
                      <a:endParaRPr sz="1400">
                        <a:latin typeface="Calibri"/>
                        <a:cs typeface="Calibri"/>
                      </a:endParaRPr>
                    </a:p>
                  </a:txBody>
                  <a:tcPr marL="0" marR="0" marT="1314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marL="74295" algn="ctr">
                        <a:lnSpc>
                          <a:spcPct val="100000"/>
                        </a:lnSpc>
                        <a:spcBef>
                          <a:spcPts val="1035"/>
                        </a:spcBef>
                      </a:pPr>
                      <a:r>
                        <a:rPr sz="1400" spc="-10" dirty="0">
                          <a:latin typeface="Calibri"/>
                          <a:cs typeface="Calibri"/>
                        </a:rPr>
                        <a:t>$404,488</a:t>
                      </a:r>
                      <a:endParaRPr sz="1400">
                        <a:latin typeface="Calibri"/>
                        <a:cs typeface="Calibri"/>
                      </a:endParaRPr>
                    </a:p>
                  </a:txBody>
                  <a:tcPr marL="0" marR="0" marT="1314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r h="469265">
                <a:tc>
                  <a:txBody>
                    <a:bodyPr/>
                    <a:lstStyle/>
                    <a:p>
                      <a:pPr marL="68580">
                        <a:lnSpc>
                          <a:spcPct val="100000"/>
                        </a:lnSpc>
                        <a:spcBef>
                          <a:spcPts val="865"/>
                        </a:spcBef>
                      </a:pPr>
                      <a:r>
                        <a:rPr sz="1400" spc="-20" dirty="0">
                          <a:latin typeface="Calibri"/>
                          <a:cs typeface="Calibri"/>
                        </a:rPr>
                        <a:t>Workers</a:t>
                      </a:r>
                      <a:r>
                        <a:rPr sz="1400" spc="-15" dirty="0">
                          <a:latin typeface="Calibri"/>
                          <a:cs typeface="Calibri"/>
                        </a:rPr>
                        <a:t> </a:t>
                      </a:r>
                      <a:r>
                        <a:rPr sz="1400" spc="-10" dirty="0">
                          <a:latin typeface="Calibri"/>
                          <a:cs typeface="Calibri"/>
                        </a:rPr>
                        <a:t>Compensation</a:t>
                      </a:r>
                      <a:endParaRPr sz="1400">
                        <a:latin typeface="Calibri"/>
                        <a:cs typeface="Calibri"/>
                      </a:endParaRPr>
                    </a:p>
                  </a:txBody>
                  <a:tcPr marL="0" marR="0" marT="109855" marB="0">
                    <a:lnL w="12700">
                      <a:solidFill>
                        <a:srgbClr val="FFFFFF"/>
                      </a:solidFill>
                      <a:prstDash val="solid"/>
                    </a:lnL>
                    <a:lnR w="12700">
                      <a:solidFill>
                        <a:srgbClr val="FFFFFF"/>
                      </a:solidFill>
                      <a:prstDash val="solid"/>
                    </a:lnR>
                    <a:lnT w="12700">
                      <a:solidFill>
                        <a:srgbClr val="FFFFFF"/>
                      </a:solidFill>
                      <a:prstDash val="solid"/>
                    </a:lnT>
                    <a:lnB w="12700">
                      <a:solidFill>
                        <a:srgbClr val="000000"/>
                      </a:solidFill>
                      <a:prstDash val="solid"/>
                    </a:lnB>
                  </a:tcPr>
                </a:tc>
                <a:tc>
                  <a:txBody>
                    <a:bodyPr/>
                    <a:lstStyle/>
                    <a:p>
                      <a:pPr marL="69850" algn="ctr">
                        <a:lnSpc>
                          <a:spcPct val="100000"/>
                        </a:lnSpc>
                        <a:spcBef>
                          <a:spcPts val="865"/>
                        </a:spcBef>
                      </a:pPr>
                      <a:r>
                        <a:rPr sz="1400" spc="-10" dirty="0">
                          <a:latin typeface="Calibri"/>
                          <a:cs typeface="Calibri"/>
                        </a:rPr>
                        <a:t>$150,133</a:t>
                      </a:r>
                      <a:endParaRPr sz="1400">
                        <a:latin typeface="Calibri"/>
                        <a:cs typeface="Calibri"/>
                      </a:endParaRPr>
                    </a:p>
                  </a:txBody>
                  <a:tcPr marL="0" marR="0" marT="109855" marB="0">
                    <a:lnL w="12700">
                      <a:solidFill>
                        <a:srgbClr val="FFFFFF"/>
                      </a:solidFill>
                      <a:prstDash val="solid"/>
                    </a:lnL>
                    <a:lnR w="12700">
                      <a:solidFill>
                        <a:srgbClr val="FFFFFF"/>
                      </a:solidFill>
                      <a:prstDash val="solid"/>
                    </a:lnR>
                    <a:lnT w="12700">
                      <a:solidFill>
                        <a:srgbClr val="FFFFFF"/>
                      </a:solidFill>
                      <a:prstDash val="solid"/>
                    </a:lnT>
                    <a:lnB w="12700">
                      <a:solidFill>
                        <a:srgbClr val="000000"/>
                      </a:solidFill>
                      <a:prstDash val="solid"/>
                    </a:lnB>
                  </a:tcPr>
                </a:tc>
                <a:tc>
                  <a:txBody>
                    <a:bodyPr/>
                    <a:lstStyle/>
                    <a:p>
                      <a:pPr marL="74295" algn="ctr">
                        <a:lnSpc>
                          <a:spcPct val="100000"/>
                        </a:lnSpc>
                        <a:spcBef>
                          <a:spcPts val="865"/>
                        </a:spcBef>
                      </a:pPr>
                      <a:r>
                        <a:rPr sz="1400" spc="-10" dirty="0">
                          <a:latin typeface="Calibri"/>
                          <a:cs typeface="Calibri"/>
                        </a:rPr>
                        <a:t>$110,156</a:t>
                      </a:r>
                      <a:endParaRPr sz="1400">
                        <a:latin typeface="Calibri"/>
                        <a:cs typeface="Calibri"/>
                      </a:endParaRPr>
                    </a:p>
                  </a:txBody>
                  <a:tcPr marL="0" marR="0" marT="109855" marB="0">
                    <a:lnL w="12700">
                      <a:solidFill>
                        <a:srgbClr val="FFFFFF"/>
                      </a:solidFill>
                      <a:prstDash val="solid"/>
                    </a:lnL>
                    <a:lnR w="12700">
                      <a:solidFill>
                        <a:srgbClr val="FFFFFF"/>
                      </a:solidFill>
                      <a:prstDash val="solid"/>
                    </a:lnR>
                    <a:lnT w="12700">
                      <a:solidFill>
                        <a:srgbClr val="FFFFFF"/>
                      </a:solidFill>
                      <a:prstDash val="solid"/>
                    </a:lnT>
                    <a:lnB w="12700">
                      <a:solidFill>
                        <a:srgbClr val="000000"/>
                      </a:solidFill>
                      <a:prstDash val="solid"/>
                    </a:lnB>
                  </a:tcPr>
                </a:tc>
                <a:extLst>
                  <a:ext uri="{0D108BD9-81ED-4DB2-BD59-A6C34878D82A}">
                    <a16:rowId xmlns:a16="http://schemas.microsoft.com/office/drawing/2014/main" val="10002"/>
                  </a:ext>
                </a:extLst>
              </a:tr>
              <a:tr h="469265">
                <a:tc>
                  <a:txBody>
                    <a:bodyPr/>
                    <a:lstStyle/>
                    <a:p>
                      <a:pPr marL="68580">
                        <a:lnSpc>
                          <a:spcPct val="100000"/>
                        </a:lnSpc>
                        <a:spcBef>
                          <a:spcPts val="860"/>
                        </a:spcBef>
                      </a:pPr>
                      <a:r>
                        <a:rPr sz="1400" b="1" spc="-35" dirty="0">
                          <a:latin typeface="Calibri"/>
                          <a:cs typeface="Calibri"/>
                        </a:rPr>
                        <a:t>TOTAL</a:t>
                      </a:r>
                      <a:r>
                        <a:rPr sz="1400" b="1" spc="-95" dirty="0">
                          <a:latin typeface="Calibri"/>
                          <a:cs typeface="Calibri"/>
                        </a:rPr>
                        <a:t> </a:t>
                      </a:r>
                      <a:r>
                        <a:rPr sz="1400" b="1" spc="-10" dirty="0">
                          <a:latin typeface="Calibri"/>
                          <a:cs typeface="Calibri"/>
                        </a:rPr>
                        <a:t>PREMIUM</a:t>
                      </a:r>
                      <a:endParaRPr sz="1400">
                        <a:latin typeface="Calibri"/>
                        <a:cs typeface="Calibri"/>
                      </a:endParaRPr>
                    </a:p>
                  </a:txBody>
                  <a:tcPr marL="0" marR="0" marT="109220" marB="0">
                    <a:lnL w="12700">
                      <a:solidFill>
                        <a:srgbClr val="FFFFFF"/>
                      </a:solidFill>
                      <a:prstDash val="solid"/>
                    </a:lnL>
                    <a:lnR w="12700">
                      <a:solidFill>
                        <a:srgbClr val="FFFFFF"/>
                      </a:solidFill>
                      <a:prstDash val="solid"/>
                    </a:lnR>
                    <a:lnT w="12700">
                      <a:solidFill>
                        <a:srgbClr val="000000"/>
                      </a:solidFill>
                      <a:prstDash val="solid"/>
                    </a:lnT>
                    <a:lnB w="12700">
                      <a:solidFill>
                        <a:srgbClr val="FFFFFF"/>
                      </a:solidFill>
                      <a:prstDash val="solid"/>
                    </a:lnB>
                    <a:solidFill>
                      <a:srgbClr val="DAF0D2"/>
                    </a:solidFill>
                  </a:tcPr>
                </a:tc>
                <a:tc>
                  <a:txBody>
                    <a:bodyPr/>
                    <a:lstStyle/>
                    <a:p>
                      <a:pPr marL="74295" algn="ctr">
                        <a:lnSpc>
                          <a:spcPct val="100000"/>
                        </a:lnSpc>
                        <a:spcBef>
                          <a:spcPts val="860"/>
                        </a:spcBef>
                      </a:pPr>
                      <a:r>
                        <a:rPr sz="1400" b="1" spc="-10" dirty="0">
                          <a:latin typeface="Calibri"/>
                          <a:cs typeface="Calibri"/>
                        </a:rPr>
                        <a:t>$533,763</a:t>
                      </a:r>
                      <a:endParaRPr sz="1400">
                        <a:latin typeface="Calibri"/>
                        <a:cs typeface="Calibri"/>
                      </a:endParaRPr>
                    </a:p>
                  </a:txBody>
                  <a:tcPr marL="0" marR="0" marT="109220" marB="0">
                    <a:lnL w="12700">
                      <a:solidFill>
                        <a:srgbClr val="FFFFFF"/>
                      </a:solidFill>
                      <a:prstDash val="solid"/>
                    </a:lnL>
                    <a:lnR w="12700">
                      <a:solidFill>
                        <a:srgbClr val="FFFFFF"/>
                      </a:solidFill>
                      <a:prstDash val="solid"/>
                    </a:lnR>
                    <a:lnT w="12700">
                      <a:solidFill>
                        <a:srgbClr val="000000"/>
                      </a:solidFill>
                      <a:prstDash val="solid"/>
                    </a:lnT>
                    <a:lnB w="12700">
                      <a:solidFill>
                        <a:srgbClr val="FFFFFF"/>
                      </a:solidFill>
                      <a:prstDash val="solid"/>
                    </a:lnB>
                    <a:solidFill>
                      <a:srgbClr val="DAF0D2"/>
                    </a:solidFill>
                  </a:tcPr>
                </a:tc>
                <a:tc>
                  <a:txBody>
                    <a:bodyPr/>
                    <a:lstStyle/>
                    <a:p>
                      <a:pPr marL="78105" algn="ctr">
                        <a:lnSpc>
                          <a:spcPct val="100000"/>
                        </a:lnSpc>
                        <a:spcBef>
                          <a:spcPts val="860"/>
                        </a:spcBef>
                      </a:pPr>
                      <a:r>
                        <a:rPr sz="1400" b="1" spc="-10" dirty="0">
                          <a:latin typeface="Calibri"/>
                          <a:cs typeface="Calibri"/>
                        </a:rPr>
                        <a:t>$514,644</a:t>
                      </a:r>
                      <a:endParaRPr sz="1400">
                        <a:latin typeface="Calibri"/>
                        <a:cs typeface="Calibri"/>
                      </a:endParaRPr>
                    </a:p>
                  </a:txBody>
                  <a:tcPr marL="0" marR="0" marT="109220" marB="0">
                    <a:lnL w="12700">
                      <a:solidFill>
                        <a:srgbClr val="FFFFFF"/>
                      </a:solidFill>
                      <a:prstDash val="solid"/>
                    </a:lnL>
                    <a:lnR w="12700">
                      <a:solidFill>
                        <a:srgbClr val="FFFFFF"/>
                      </a:solidFill>
                      <a:prstDash val="solid"/>
                    </a:lnR>
                    <a:lnT w="12700">
                      <a:solidFill>
                        <a:srgbClr val="000000"/>
                      </a:solidFill>
                      <a:prstDash val="solid"/>
                    </a:lnT>
                    <a:lnB w="12700">
                      <a:solidFill>
                        <a:srgbClr val="FFFFFF"/>
                      </a:solidFill>
                      <a:prstDash val="solid"/>
                    </a:lnB>
                    <a:solidFill>
                      <a:srgbClr val="DAF0D2"/>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343279"/>
            <a:ext cx="4415790" cy="2323465"/>
          </a:xfrm>
          <a:prstGeom prst="rect">
            <a:avLst/>
          </a:prstGeom>
        </p:spPr>
        <p:txBody>
          <a:bodyPr vert="horz" wrap="square" lIns="0" tIns="12700" rIns="0" bIns="0" rtlCol="0">
            <a:spAutoFit/>
          </a:bodyPr>
          <a:lstStyle/>
          <a:p>
            <a:pPr marL="12700">
              <a:spcBef>
                <a:spcPts val="100"/>
              </a:spcBef>
            </a:pPr>
            <a:r>
              <a:rPr sz="2400" b="1" kern="0" spc="-10" dirty="0">
                <a:solidFill>
                  <a:srgbClr val="FFFFFF"/>
                </a:solidFill>
                <a:latin typeface="Calibri"/>
                <a:cs typeface="Calibri"/>
              </a:rPr>
              <a:t>Property</a:t>
            </a:r>
            <a:endParaRPr sz="2400" kern="0">
              <a:solidFill>
                <a:sysClr val="windowText" lastClr="000000"/>
              </a:solidFill>
              <a:latin typeface="Calibri"/>
              <a:cs typeface="Calibri"/>
            </a:endParaRPr>
          </a:p>
          <a:p>
            <a:pPr>
              <a:spcBef>
                <a:spcPts val="35"/>
              </a:spcBef>
            </a:pPr>
            <a:endParaRPr sz="2250" kern="0">
              <a:solidFill>
                <a:sysClr val="windowText" lastClr="000000"/>
              </a:solidFill>
              <a:latin typeface="Calibri"/>
              <a:cs typeface="Calibri"/>
            </a:endParaRPr>
          </a:p>
          <a:p>
            <a:pPr marL="355600" indent="-343535">
              <a:buClr>
                <a:srgbClr val="8ADB64"/>
              </a:buClr>
              <a:buFont typeface="Arial"/>
              <a:buChar char="•"/>
              <a:tabLst>
                <a:tab pos="355600" algn="l"/>
                <a:tab pos="356235" algn="l"/>
              </a:tabLst>
            </a:pPr>
            <a:r>
              <a:rPr sz="2600" kern="0" spc="-10" dirty="0">
                <a:solidFill>
                  <a:srgbClr val="2C5461"/>
                </a:solidFill>
                <a:latin typeface="Calibri"/>
                <a:cs typeface="Calibri"/>
              </a:rPr>
              <a:t>Carriers</a:t>
            </a:r>
            <a:endParaRPr sz="2600" kern="0">
              <a:solidFill>
                <a:sysClr val="windowText" lastClr="000000"/>
              </a:solidFill>
              <a:latin typeface="Calibri"/>
              <a:cs typeface="Calibri"/>
            </a:endParaRPr>
          </a:p>
          <a:p>
            <a:pPr marL="756920" lvl="1" indent="-287655">
              <a:spcBef>
                <a:spcPts val="325"/>
              </a:spcBef>
              <a:buFont typeface="Arial"/>
              <a:buChar char="–"/>
              <a:tabLst>
                <a:tab pos="756920" algn="l"/>
                <a:tab pos="757555" algn="l"/>
              </a:tabLst>
            </a:pPr>
            <a:r>
              <a:rPr sz="2200" kern="0" spc="-10" dirty="0">
                <a:solidFill>
                  <a:srgbClr val="2C5461"/>
                </a:solidFill>
                <a:latin typeface="Calibri"/>
                <a:cs typeface="Calibri"/>
              </a:rPr>
              <a:t>Philadelphia</a:t>
            </a:r>
            <a:r>
              <a:rPr sz="2200" kern="0" spc="-45" dirty="0">
                <a:solidFill>
                  <a:srgbClr val="2C5461"/>
                </a:solidFill>
                <a:latin typeface="Calibri"/>
                <a:cs typeface="Calibri"/>
              </a:rPr>
              <a:t> </a:t>
            </a:r>
            <a:r>
              <a:rPr sz="2200" kern="0" spc="-25" dirty="0">
                <a:solidFill>
                  <a:srgbClr val="2C5461"/>
                </a:solidFill>
                <a:latin typeface="Calibri"/>
                <a:cs typeface="Calibri"/>
              </a:rPr>
              <a:t>Insurance</a:t>
            </a:r>
            <a:r>
              <a:rPr sz="2200" kern="0" spc="-10" dirty="0">
                <a:solidFill>
                  <a:srgbClr val="2C5461"/>
                </a:solidFill>
                <a:latin typeface="Calibri"/>
                <a:cs typeface="Calibri"/>
              </a:rPr>
              <a:t> Company</a:t>
            </a:r>
            <a:endParaRPr sz="2200" kern="0">
              <a:solidFill>
                <a:sysClr val="windowText" lastClr="000000"/>
              </a:solidFill>
              <a:latin typeface="Calibri"/>
              <a:cs typeface="Calibri"/>
            </a:endParaRPr>
          </a:p>
          <a:p>
            <a:pPr marL="756920" lvl="1" indent="-287655">
              <a:spcBef>
                <a:spcPts val="300"/>
              </a:spcBef>
              <a:buFont typeface="Arial"/>
              <a:buChar char="–"/>
              <a:tabLst>
                <a:tab pos="756920" algn="l"/>
                <a:tab pos="757555" algn="l"/>
              </a:tabLst>
            </a:pPr>
            <a:r>
              <a:rPr sz="2200" kern="0" dirty="0">
                <a:solidFill>
                  <a:srgbClr val="2C5461"/>
                </a:solidFill>
                <a:latin typeface="Calibri"/>
                <a:cs typeface="Calibri"/>
              </a:rPr>
              <a:t>Lloyds</a:t>
            </a:r>
            <a:r>
              <a:rPr sz="2200" kern="0" spc="-45" dirty="0">
                <a:solidFill>
                  <a:srgbClr val="2C5461"/>
                </a:solidFill>
                <a:latin typeface="Calibri"/>
                <a:cs typeface="Calibri"/>
              </a:rPr>
              <a:t> </a:t>
            </a:r>
            <a:r>
              <a:rPr sz="2200" kern="0" dirty="0">
                <a:solidFill>
                  <a:srgbClr val="2C5461"/>
                </a:solidFill>
                <a:latin typeface="Calibri"/>
                <a:cs typeface="Calibri"/>
              </a:rPr>
              <a:t>of</a:t>
            </a:r>
            <a:r>
              <a:rPr sz="2200" kern="0" spc="-70" dirty="0">
                <a:solidFill>
                  <a:srgbClr val="2C5461"/>
                </a:solidFill>
                <a:latin typeface="Calibri"/>
                <a:cs typeface="Calibri"/>
              </a:rPr>
              <a:t> </a:t>
            </a:r>
            <a:r>
              <a:rPr sz="2200" kern="0" spc="-10" dirty="0">
                <a:solidFill>
                  <a:srgbClr val="2C5461"/>
                </a:solidFill>
                <a:latin typeface="Calibri"/>
                <a:cs typeface="Calibri"/>
              </a:rPr>
              <a:t>London</a:t>
            </a:r>
            <a:endParaRPr sz="2200" kern="0">
              <a:solidFill>
                <a:sysClr val="windowText" lastClr="000000"/>
              </a:solidFill>
              <a:latin typeface="Calibri"/>
              <a:cs typeface="Calibri"/>
            </a:endParaRPr>
          </a:p>
          <a:p>
            <a:pPr marL="355600" indent="-343535">
              <a:spcBef>
                <a:spcPts val="280"/>
              </a:spcBef>
              <a:buClr>
                <a:srgbClr val="8ADB64"/>
              </a:buClr>
              <a:buFont typeface="Arial"/>
              <a:buChar char="•"/>
              <a:tabLst>
                <a:tab pos="355600" algn="l"/>
                <a:tab pos="356235" algn="l"/>
              </a:tabLst>
            </a:pPr>
            <a:r>
              <a:rPr sz="2600" kern="0" spc="-25" dirty="0">
                <a:solidFill>
                  <a:srgbClr val="2C5461"/>
                </a:solidFill>
                <a:latin typeface="Calibri"/>
                <a:cs typeface="Calibri"/>
              </a:rPr>
              <a:t>Coverage</a:t>
            </a:r>
            <a:r>
              <a:rPr sz="2600" kern="0" spc="-75" dirty="0">
                <a:solidFill>
                  <a:srgbClr val="2C5461"/>
                </a:solidFill>
                <a:latin typeface="Calibri"/>
                <a:cs typeface="Calibri"/>
              </a:rPr>
              <a:t> </a:t>
            </a:r>
            <a:r>
              <a:rPr sz="2600" kern="0" spc="-10" dirty="0">
                <a:solidFill>
                  <a:srgbClr val="2C5461"/>
                </a:solidFill>
                <a:latin typeface="Calibri"/>
                <a:cs typeface="Calibri"/>
              </a:rPr>
              <a:t>Detail</a:t>
            </a:r>
            <a:endParaRPr sz="2600" kern="0">
              <a:solidFill>
                <a:sysClr val="windowText" lastClr="000000"/>
              </a:solidFill>
              <a:latin typeface="Calibri"/>
              <a:cs typeface="Calibri"/>
            </a:endParaRPr>
          </a:p>
        </p:txBody>
      </p:sp>
      <p:sp>
        <p:nvSpPr>
          <p:cNvPr id="3" name="object 3"/>
          <p:cNvSpPr txBox="1"/>
          <p:nvPr/>
        </p:nvSpPr>
        <p:spPr>
          <a:xfrm>
            <a:off x="535941" y="3651319"/>
            <a:ext cx="3043555" cy="1575435"/>
          </a:xfrm>
          <a:prstGeom prst="rect">
            <a:avLst/>
          </a:prstGeom>
        </p:spPr>
        <p:txBody>
          <a:bodyPr vert="horz" wrap="square" lIns="0" tIns="43180" rIns="0" bIns="0" rtlCol="0">
            <a:spAutoFit/>
          </a:bodyPr>
          <a:lstStyle/>
          <a:p>
            <a:pPr marL="469900">
              <a:spcBef>
                <a:spcPts val="340"/>
              </a:spcBef>
              <a:tabLst>
                <a:tab pos="756920" algn="l"/>
              </a:tabLst>
            </a:pPr>
            <a:r>
              <a:rPr sz="2200" kern="0" spc="-50" dirty="0">
                <a:solidFill>
                  <a:srgbClr val="2C5461"/>
                </a:solidFill>
                <a:latin typeface="Arial"/>
                <a:cs typeface="Arial"/>
              </a:rPr>
              <a:t>–</a:t>
            </a:r>
            <a:r>
              <a:rPr sz="2200" kern="0" dirty="0">
                <a:solidFill>
                  <a:srgbClr val="2C5461"/>
                </a:solidFill>
                <a:latin typeface="Arial"/>
                <a:cs typeface="Arial"/>
              </a:rPr>
              <a:t>	</a:t>
            </a:r>
            <a:r>
              <a:rPr sz="2200" b="1" kern="0" spc="-80" dirty="0">
                <a:solidFill>
                  <a:srgbClr val="2C5461"/>
                </a:solidFill>
                <a:latin typeface="Calibri"/>
                <a:cs typeface="Calibri"/>
              </a:rPr>
              <a:t>Total</a:t>
            </a:r>
            <a:r>
              <a:rPr sz="2200" b="1" kern="0" spc="-55" dirty="0">
                <a:solidFill>
                  <a:srgbClr val="2C5461"/>
                </a:solidFill>
                <a:latin typeface="Calibri"/>
                <a:cs typeface="Calibri"/>
              </a:rPr>
              <a:t> </a:t>
            </a:r>
            <a:r>
              <a:rPr sz="2200" b="1" kern="0" dirty="0">
                <a:solidFill>
                  <a:srgbClr val="2C5461"/>
                </a:solidFill>
                <a:latin typeface="Calibri"/>
                <a:cs typeface="Calibri"/>
              </a:rPr>
              <a:t>Insured</a:t>
            </a:r>
            <a:r>
              <a:rPr sz="2200" b="1" kern="0" spc="-100" dirty="0">
                <a:solidFill>
                  <a:srgbClr val="2C5461"/>
                </a:solidFill>
                <a:latin typeface="Calibri"/>
                <a:cs typeface="Calibri"/>
              </a:rPr>
              <a:t> </a:t>
            </a:r>
            <a:r>
              <a:rPr sz="2200" b="1" kern="0" spc="-30" dirty="0">
                <a:solidFill>
                  <a:srgbClr val="2C5461"/>
                </a:solidFill>
                <a:latin typeface="Calibri"/>
                <a:cs typeface="Calibri"/>
              </a:rPr>
              <a:t>Values</a:t>
            </a:r>
            <a:endParaRPr sz="2200" kern="0">
              <a:solidFill>
                <a:sysClr val="windowText" lastClr="000000"/>
              </a:solidFill>
              <a:latin typeface="Calibri"/>
              <a:cs typeface="Calibri"/>
            </a:endParaRPr>
          </a:p>
          <a:p>
            <a:pPr marL="355600" indent="-343535">
              <a:spcBef>
                <a:spcPts val="280"/>
              </a:spcBef>
              <a:buClr>
                <a:srgbClr val="8ADB64"/>
              </a:buClr>
              <a:buFont typeface="Arial"/>
              <a:buChar char="•"/>
              <a:tabLst>
                <a:tab pos="355600" algn="l"/>
                <a:tab pos="356235" algn="l"/>
              </a:tabLst>
            </a:pPr>
            <a:r>
              <a:rPr sz="2600" kern="0" spc="-10" dirty="0">
                <a:solidFill>
                  <a:srgbClr val="2C5461"/>
                </a:solidFill>
                <a:latin typeface="Calibri"/>
                <a:cs typeface="Calibri"/>
              </a:rPr>
              <a:t>Deductibles</a:t>
            </a:r>
            <a:endParaRPr sz="2600" kern="0">
              <a:solidFill>
                <a:sysClr val="windowText" lastClr="000000"/>
              </a:solidFill>
              <a:latin typeface="Calibri"/>
              <a:cs typeface="Calibri"/>
            </a:endParaRPr>
          </a:p>
          <a:p>
            <a:pPr marL="469900">
              <a:spcBef>
                <a:spcPts val="340"/>
              </a:spcBef>
              <a:tabLst>
                <a:tab pos="756920" algn="l"/>
              </a:tabLst>
            </a:pPr>
            <a:r>
              <a:rPr sz="2200" kern="0" spc="-50" dirty="0">
                <a:solidFill>
                  <a:srgbClr val="2C5461"/>
                </a:solidFill>
                <a:latin typeface="Arial"/>
                <a:cs typeface="Arial"/>
              </a:rPr>
              <a:t>–</a:t>
            </a:r>
            <a:r>
              <a:rPr sz="2200" kern="0" dirty="0">
                <a:solidFill>
                  <a:srgbClr val="2C5461"/>
                </a:solidFill>
                <a:latin typeface="Arial"/>
                <a:cs typeface="Arial"/>
              </a:rPr>
              <a:t>	</a:t>
            </a:r>
            <a:r>
              <a:rPr sz="2200" kern="0" spc="-10" dirty="0">
                <a:solidFill>
                  <a:srgbClr val="2C5461"/>
                </a:solidFill>
                <a:latin typeface="Calibri"/>
                <a:cs typeface="Calibri"/>
              </a:rPr>
              <a:t>$10,000-</a:t>
            </a:r>
            <a:r>
              <a:rPr sz="2200" kern="0" dirty="0">
                <a:solidFill>
                  <a:srgbClr val="2C5461"/>
                </a:solidFill>
                <a:latin typeface="Calibri"/>
                <a:cs typeface="Calibri"/>
              </a:rPr>
              <a:t>All</a:t>
            </a:r>
            <a:r>
              <a:rPr sz="2200" kern="0" spc="-25" dirty="0">
                <a:solidFill>
                  <a:srgbClr val="2C5461"/>
                </a:solidFill>
                <a:latin typeface="Calibri"/>
                <a:cs typeface="Calibri"/>
              </a:rPr>
              <a:t> </a:t>
            </a:r>
            <a:r>
              <a:rPr sz="2200" kern="0" spc="-10" dirty="0">
                <a:solidFill>
                  <a:srgbClr val="2C5461"/>
                </a:solidFill>
                <a:latin typeface="Calibri"/>
                <a:cs typeface="Calibri"/>
              </a:rPr>
              <a:t>Perils</a:t>
            </a:r>
            <a:endParaRPr sz="2200" kern="0">
              <a:solidFill>
                <a:sysClr val="windowText" lastClr="000000"/>
              </a:solidFill>
              <a:latin typeface="Calibri"/>
              <a:cs typeface="Calibri"/>
            </a:endParaRPr>
          </a:p>
          <a:p>
            <a:pPr marL="469900">
              <a:spcBef>
                <a:spcPts val="305"/>
              </a:spcBef>
              <a:tabLst>
                <a:tab pos="756920" algn="l"/>
              </a:tabLst>
            </a:pPr>
            <a:r>
              <a:rPr sz="2200" kern="0" spc="-50" dirty="0">
                <a:solidFill>
                  <a:srgbClr val="2C5461"/>
                </a:solidFill>
                <a:latin typeface="Arial"/>
                <a:cs typeface="Arial"/>
              </a:rPr>
              <a:t>–</a:t>
            </a:r>
            <a:r>
              <a:rPr sz="2200" kern="0" dirty="0">
                <a:solidFill>
                  <a:srgbClr val="2C5461"/>
                </a:solidFill>
                <a:latin typeface="Arial"/>
                <a:cs typeface="Arial"/>
              </a:rPr>
              <a:t>	</a:t>
            </a:r>
            <a:r>
              <a:rPr sz="2200" kern="0" dirty="0">
                <a:solidFill>
                  <a:srgbClr val="2C5461"/>
                </a:solidFill>
                <a:latin typeface="Calibri"/>
                <a:cs typeface="Calibri"/>
              </a:rPr>
              <a:t>$25,000-</a:t>
            </a:r>
            <a:r>
              <a:rPr sz="2200" kern="0" spc="-20" dirty="0">
                <a:solidFill>
                  <a:srgbClr val="2C5461"/>
                </a:solidFill>
                <a:latin typeface="Calibri"/>
                <a:cs typeface="Calibri"/>
              </a:rPr>
              <a:t>Wind</a:t>
            </a:r>
            <a:endParaRPr sz="2200" kern="0">
              <a:solidFill>
                <a:sysClr val="windowText" lastClr="000000"/>
              </a:solidFill>
              <a:latin typeface="Calibri"/>
              <a:cs typeface="Calibri"/>
            </a:endParaRPr>
          </a:p>
        </p:txBody>
      </p:sp>
      <p:sp>
        <p:nvSpPr>
          <p:cNvPr id="4" name="object 4"/>
          <p:cNvSpPr txBox="1"/>
          <p:nvPr/>
        </p:nvSpPr>
        <p:spPr>
          <a:xfrm>
            <a:off x="3737355" y="3681729"/>
            <a:ext cx="1441450" cy="360680"/>
          </a:xfrm>
          <a:prstGeom prst="rect">
            <a:avLst/>
          </a:prstGeom>
        </p:spPr>
        <p:txBody>
          <a:bodyPr vert="horz" wrap="square" lIns="0" tIns="12700" rIns="0" bIns="0" rtlCol="0">
            <a:spAutoFit/>
          </a:bodyPr>
          <a:lstStyle/>
          <a:p>
            <a:pPr marL="12700">
              <a:spcBef>
                <a:spcPts val="100"/>
              </a:spcBef>
            </a:pPr>
            <a:r>
              <a:rPr sz="2200" b="1" kern="0" spc="-10" dirty="0">
                <a:solidFill>
                  <a:srgbClr val="2C5461"/>
                </a:solidFill>
                <a:latin typeface="Calibri"/>
                <a:cs typeface="Calibri"/>
              </a:rPr>
              <a:t>$28,011,814</a:t>
            </a:r>
            <a:endParaRPr sz="2200" kern="0">
              <a:solidFill>
                <a:sysClr val="windowText" lastClr="000000"/>
              </a:solidFill>
              <a:latin typeface="Calibri"/>
              <a:cs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1" y="1343278"/>
            <a:ext cx="734695" cy="391160"/>
          </a:xfrm>
          <a:prstGeom prst="rect">
            <a:avLst/>
          </a:prstGeom>
        </p:spPr>
        <p:txBody>
          <a:bodyPr vert="horz" wrap="square" lIns="0" tIns="12700" rIns="0" bIns="0" rtlCol="0">
            <a:spAutoFit/>
          </a:bodyPr>
          <a:lstStyle/>
          <a:p>
            <a:pPr marL="12700">
              <a:spcBef>
                <a:spcPts val="100"/>
              </a:spcBef>
            </a:pPr>
            <a:r>
              <a:rPr sz="2400" b="1" kern="0" spc="-10" dirty="0">
                <a:solidFill>
                  <a:srgbClr val="FFFFFF"/>
                </a:solidFill>
                <a:latin typeface="Calibri"/>
                <a:cs typeface="Calibri"/>
              </a:rPr>
              <a:t>Flood</a:t>
            </a:r>
            <a:endParaRPr sz="2400" kern="0">
              <a:solidFill>
                <a:sysClr val="windowText" lastClr="000000"/>
              </a:solidFill>
              <a:latin typeface="Calibri"/>
              <a:cs typeface="Calibri"/>
            </a:endParaRPr>
          </a:p>
        </p:txBody>
      </p:sp>
      <p:sp>
        <p:nvSpPr>
          <p:cNvPr id="3" name="object 3"/>
          <p:cNvSpPr txBox="1"/>
          <p:nvPr/>
        </p:nvSpPr>
        <p:spPr>
          <a:xfrm>
            <a:off x="535941" y="2014397"/>
            <a:ext cx="3043555" cy="2839085"/>
          </a:xfrm>
          <a:prstGeom prst="rect">
            <a:avLst/>
          </a:prstGeom>
        </p:spPr>
        <p:txBody>
          <a:bodyPr vert="horz" wrap="square" lIns="0" tIns="60960" rIns="0" bIns="0" rtlCol="0">
            <a:spAutoFit/>
          </a:bodyPr>
          <a:lstStyle/>
          <a:p>
            <a:pPr marL="355600" indent="-343535">
              <a:spcBef>
                <a:spcPts val="480"/>
              </a:spcBef>
              <a:buClr>
                <a:srgbClr val="8ADB64"/>
              </a:buClr>
              <a:buFont typeface="Arial"/>
              <a:buChar char="•"/>
              <a:tabLst>
                <a:tab pos="355600" algn="l"/>
                <a:tab pos="356235" algn="l"/>
              </a:tabLst>
            </a:pPr>
            <a:r>
              <a:rPr sz="2600" kern="0" spc="-10" dirty="0">
                <a:solidFill>
                  <a:srgbClr val="2C5461"/>
                </a:solidFill>
                <a:latin typeface="Calibri"/>
                <a:cs typeface="Calibri"/>
              </a:rPr>
              <a:t>Carrier</a:t>
            </a:r>
            <a:endParaRPr sz="2600" kern="0">
              <a:solidFill>
                <a:sysClr val="windowText" lastClr="000000"/>
              </a:solidFill>
              <a:latin typeface="Calibri"/>
              <a:cs typeface="Calibri"/>
            </a:endParaRPr>
          </a:p>
          <a:p>
            <a:pPr marL="756920" lvl="1" indent="-287655">
              <a:spcBef>
                <a:spcPts val="320"/>
              </a:spcBef>
              <a:buFont typeface="Arial"/>
              <a:buChar char="–"/>
              <a:tabLst>
                <a:tab pos="756920" algn="l"/>
                <a:tab pos="757555" algn="l"/>
              </a:tabLst>
            </a:pPr>
            <a:r>
              <a:rPr sz="2200" kern="0" spc="-10" dirty="0">
                <a:solidFill>
                  <a:srgbClr val="2C5461"/>
                </a:solidFill>
                <a:latin typeface="Calibri"/>
                <a:cs typeface="Calibri"/>
              </a:rPr>
              <a:t>Selective</a:t>
            </a:r>
            <a:r>
              <a:rPr sz="2200" kern="0" spc="-50" dirty="0">
                <a:solidFill>
                  <a:srgbClr val="2C5461"/>
                </a:solidFill>
                <a:latin typeface="Calibri"/>
                <a:cs typeface="Calibri"/>
              </a:rPr>
              <a:t> </a:t>
            </a:r>
            <a:r>
              <a:rPr sz="2200" kern="0" spc="-10" dirty="0">
                <a:solidFill>
                  <a:srgbClr val="2C5461"/>
                </a:solidFill>
                <a:latin typeface="Calibri"/>
                <a:cs typeface="Calibri"/>
              </a:rPr>
              <a:t>Insurance</a:t>
            </a:r>
            <a:endParaRPr sz="2200" kern="0">
              <a:solidFill>
                <a:sysClr val="windowText" lastClr="000000"/>
              </a:solidFill>
              <a:latin typeface="Calibri"/>
              <a:cs typeface="Calibri"/>
            </a:endParaRPr>
          </a:p>
          <a:p>
            <a:pPr marL="756920" lvl="1" indent="-287655">
              <a:spcBef>
                <a:spcPts val="305"/>
              </a:spcBef>
              <a:buFont typeface="Arial"/>
              <a:buChar char="–"/>
              <a:tabLst>
                <a:tab pos="756920" algn="l"/>
                <a:tab pos="757555" algn="l"/>
              </a:tabLst>
            </a:pPr>
            <a:r>
              <a:rPr sz="2200" kern="0" dirty="0">
                <a:solidFill>
                  <a:srgbClr val="2C5461"/>
                </a:solidFill>
                <a:latin typeface="Calibri"/>
                <a:cs typeface="Calibri"/>
              </a:rPr>
              <a:t>Lloyds</a:t>
            </a:r>
            <a:r>
              <a:rPr sz="2200" kern="0" spc="-45" dirty="0">
                <a:solidFill>
                  <a:srgbClr val="2C5461"/>
                </a:solidFill>
                <a:latin typeface="Calibri"/>
                <a:cs typeface="Calibri"/>
              </a:rPr>
              <a:t> </a:t>
            </a:r>
            <a:r>
              <a:rPr sz="2200" kern="0" dirty="0">
                <a:solidFill>
                  <a:srgbClr val="2C5461"/>
                </a:solidFill>
                <a:latin typeface="Calibri"/>
                <a:cs typeface="Calibri"/>
              </a:rPr>
              <a:t>of</a:t>
            </a:r>
            <a:r>
              <a:rPr sz="2200" kern="0" spc="-70" dirty="0">
                <a:solidFill>
                  <a:srgbClr val="2C5461"/>
                </a:solidFill>
                <a:latin typeface="Calibri"/>
                <a:cs typeface="Calibri"/>
              </a:rPr>
              <a:t> </a:t>
            </a:r>
            <a:r>
              <a:rPr sz="2200" kern="0" spc="-10" dirty="0">
                <a:solidFill>
                  <a:srgbClr val="2C5461"/>
                </a:solidFill>
                <a:latin typeface="Calibri"/>
                <a:cs typeface="Calibri"/>
              </a:rPr>
              <a:t>London</a:t>
            </a:r>
            <a:endParaRPr sz="2200" kern="0">
              <a:solidFill>
                <a:sysClr val="windowText" lastClr="000000"/>
              </a:solidFill>
              <a:latin typeface="Calibri"/>
              <a:cs typeface="Calibri"/>
            </a:endParaRPr>
          </a:p>
          <a:p>
            <a:pPr marL="355600" indent="-343535">
              <a:spcBef>
                <a:spcPts val="280"/>
              </a:spcBef>
              <a:buClr>
                <a:srgbClr val="8ADB64"/>
              </a:buClr>
              <a:buFont typeface="Arial"/>
              <a:buChar char="•"/>
              <a:tabLst>
                <a:tab pos="355600" algn="l"/>
                <a:tab pos="356235" algn="l"/>
              </a:tabLst>
            </a:pPr>
            <a:r>
              <a:rPr sz="2600" kern="0" spc="-25" dirty="0">
                <a:solidFill>
                  <a:srgbClr val="2C5461"/>
                </a:solidFill>
                <a:latin typeface="Calibri"/>
                <a:cs typeface="Calibri"/>
              </a:rPr>
              <a:t>Coverage</a:t>
            </a:r>
            <a:r>
              <a:rPr sz="2600" kern="0" spc="-75" dirty="0">
                <a:solidFill>
                  <a:srgbClr val="2C5461"/>
                </a:solidFill>
                <a:latin typeface="Calibri"/>
                <a:cs typeface="Calibri"/>
              </a:rPr>
              <a:t> </a:t>
            </a:r>
            <a:r>
              <a:rPr sz="2600" kern="0" spc="-10" dirty="0">
                <a:solidFill>
                  <a:srgbClr val="2C5461"/>
                </a:solidFill>
                <a:latin typeface="Calibri"/>
                <a:cs typeface="Calibri"/>
              </a:rPr>
              <a:t>Detail</a:t>
            </a:r>
            <a:endParaRPr sz="2600" kern="0">
              <a:solidFill>
                <a:sysClr val="windowText" lastClr="000000"/>
              </a:solidFill>
              <a:latin typeface="Calibri"/>
              <a:cs typeface="Calibri"/>
            </a:endParaRPr>
          </a:p>
          <a:p>
            <a:pPr marL="756920" lvl="1" indent="-287655">
              <a:spcBef>
                <a:spcPts val="320"/>
              </a:spcBef>
              <a:buFont typeface="Arial"/>
              <a:buChar char="–"/>
              <a:tabLst>
                <a:tab pos="756920" algn="l"/>
                <a:tab pos="757555" algn="l"/>
              </a:tabLst>
            </a:pPr>
            <a:r>
              <a:rPr sz="2200" b="1" kern="0" spc="-80" dirty="0">
                <a:solidFill>
                  <a:srgbClr val="2C5461"/>
                </a:solidFill>
                <a:latin typeface="Calibri"/>
                <a:cs typeface="Calibri"/>
              </a:rPr>
              <a:t>Total</a:t>
            </a:r>
            <a:r>
              <a:rPr sz="2200" b="1" kern="0" spc="-55" dirty="0">
                <a:solidFill>
                  <a:srgbClr val="2C5461"/>
                </a:solidFill>
                <a:latin typeface="Calibri"/>
                <a:cs typeface="Calibri"/>
              </a:rPr>
              <a:t> </a:t>
            </a:r>
            <a:r>
              <a:rPr sz="2200" b="1" kern="0" dirty="0">
                <a:solidFill>
                  <a:srgbClr val="2C5461"/>
                </a:solidFill>
                <a:latin typeface="Calibri"/>
                <a:cs typeface="Calibri"/>
              </a:rPr>
              <a:t>Insured</a:t>
            </a:r>
            <a:r>
              <a:rPr sz="2200" b="1" kern="0" spc="-100" dirty="0">
                <a:solidFill>
                  <a:srgbClr val="2C5461"/>
                </a:solidFill>
                <a:latin typeface="Calibri"/>
                <a:cs typeface="Calibri"/>
              </a:rPr>
              <a:t> </a:t>
            </a:r>
            <a:r>
              <a:rPr sz="2200" b="1" kern="0" spc="-30" dirty="0">
                <a:solidFill>
                  <a:srgbClr val="2C5461"/>
                </a:solidFill>
                <a:latin typeface="Calibri"/>
                <a:cs typeface="Calibri"/>
              </a:rPr>
              <a:t>Values</a:t>
            </a:r>
            <a:endParaRPr sz="2200" kern="0">
              <a:solidFill>
                <a:sysClr val="windowText" lastClr="000000"/>
              </a:solidFill>
              <a:latin typeface="Calibri"/>
              <a:cs typeface="Calibri"/>
            </a:endParaRPr>
          </a:p>
          <a:p>
            <a:pPr marL="355600" indent="-343535">
              <a:spcBef>
                <a:spcPts val="285"/>
              </a:spcBef>
              <a:buClr>
                <a:srgbClr val="8ADB64"/>
              </a:buClr>
              <a:buFont typeface="Arial"/>
              <a:buChar char="•"/>
              <a:tabLst>
                <a:tab pos="355600" algn="l"/>
                <a:tab pos="356235" algn="l"/>
              </a:tabLst>
            </a:pPr>
            <a:r>
              <a:rPr sz="2600" kern="0" spc="-10" dirty="0">
                <a:solidFill>
                  <a:srgbClr val="2C5461"/>
                </a:solidFill>
                <a:latin typeface="Calibri"/>
                <a:cs typeface="Calibri"/>
              </a:rPr>
              <a:t>Deductible</a:t>
            </a:r>
            <a:endParaRPr sz="2600" kern="0">
              <a:solidFill>
                <a:sysClr val="windowText" lastClr="000000"/>
              </a:solidFill>
              <a:latin typeface="Calibri"/>
              <a:cs typeface="Calibri"/>
            </a:endParaRPr>
          </a:p>
          <a:p>
            <a:pPr marL="469900">
              <a:spcBef>
                <a:spcPts val="340"/>
              </a:spcBef>
              <a:tabLst>
                <a:tab pos="756920" algn="l"/>
              </a:tabLst>
            </a:pPr>
            <a:r>
              <a:rPr sz="2200" kern="0" spc="-50" dirty="0">
                <a:solidFill>
                  <a:srgbClr val="2C5461"/>
                </a:solidFill>
                <a:latin typeface="Arial"/>
                <a:cs typeface="Arial"/>
              </a:rPr>
              <a:t>–</a:t>
            </a:r>
            <a:r>
              <a:rPr sz="2200" kern="0" dirty="0">
                <a:solidFill>
                  <a:srgbClr val="2C5461"/>
                </a:solidFill>
                <a:latin typeface="Arial"/>
                <a:cs typeface="Arial"/>
              </a:rPr>
              <a:t>	</a:t>
            </a:r>
            <a:r>
              <a:rPr sz="2200" kern="0" dirty="0">
                <a:solidFill>
                  <a:srgbClr val="2C5461"/>
                </a:solidFill>
                <a:latin typeface="Calibri"/>
                <a:cs typeface="Calibri"/>
              </a:rPr>
              <a:t>$1,250</a:t>
            </a:r>
            <a:r>
              <a:rPr sz="2200" kern="0" spc="-55" dirty="0">
                <a:solidFill>
                  <a:srgbClr val="2C5461"/>
                </a:solidFill>
                <a:latin typeface="Calibri"/>
                <a:cs typeface="Calibri"/>
              </a:rPr>
              <a:t> </a:t>
            </a:r>
            <a:r>
              <a:rPr sz="2200" kern="0" dirty="0">
                <a:solidFill>
                  <a:srgbClr val="2C5461"/>
                </a:solidFill>
                <a:latin typeface="Calibri"/>
                <a:cs typeface="Calibri"/>
              </a:rPr>
              <a:t>-</a:t>
            </a:r>
            <a:r>
              <a:rPr sz="2200" kern="0" spc="-20" dirty="0">
                <a:solidFill>
                  <a:srgbClr val="2C5461"/>
                </a:solidFill>
                <a:latin typeface="Calibri"/>
                <a:cs typeface="Calibri"/>
              </a:rPr>
              <a:t> </a:t>
            </a:r>
            <a:r>
              <a:rPr sz="2200" kern="0" spc="-10" dirty="0">
                <a:solidFill>
                  <a:srgbClr val="2C5461"/>
                </a:solidFill>
                <a:latin typeface="Calibri"/>
                <a:cs typeface="Calibri"/>
              </a:rPr>
              <a:t>$2,000</a:t>
            </a:r>
            <a:endParaRPr sz="2200" kern="0">
              <a:solidFill>
                <a:sysClr val="windowText" lastClr="000000"/>
              </a:solidFill>
              <a:latin typeface="Calibri"/>
              <a:cs typeface="Calibri"/>
            </a:endParaRPr>
          </a:p>
        </p:txBody>
      </p:sp>
      <p:sp>
        <p:nvSpPr>
          <p:cNvPr id="4" name="object 4"/>
          <p:cNvSpPr txBox="1"/>
          <p:nvPr/>
        </p:nvSpPr>
        <p:spPr>
          <a:xfrm>
            <a:off x="3737356" y="3681729"/>
            <a:ext cx="1299845" cy="360680"/>
          </a:xfrm>
          <a:prstGeom prst="rect">
            <a:avLst/>
          </a:prstGeom>
        </p:spPr>
        <p:txBody>
          <a:bodyPr vert="horz" wrap="square" lIns="0" tIns="12700" rIns="0" bIns="0" rtlCol="0">
            <a:spAutoFit/>
          </a:bodyPr>
          <a:lstStyle/>
          <a:p>
            <a:pPr marL="12700">
              <a:spcBef>
                <a:spcPts val="100"/>
              </a:spcBef>
            </a:pPr>
            <a:r>
              <a:rPr sz="2200" b="1" kern="0" spc="-10" dirty="0">
                <a:solidFill>
                  <a:srgbClr val="2C5461"/>
                </a:solidFill>
                <a:latin typeface="Calibri"/>
                <a:cs typeface="Calibri"/>
              </a:rPr>
              <a:t>$9,219,421</a:t>
            </a:r>
            <a:endParaRPr sz="2200" kern="0">
              <a:solidFill>
                <a:sysClr val="windowText" lastClr="000000"/>
              </a:solidFill>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343278"/>
            <a:ext cx="2056764" cy="391160"/>
          </a:xfrm>
          <a:prstGeom prst="rect">
            <a:avLst/>
          </a:prstGeom>
        </p:spPr>
        <p:txBody>
          <a:bodyPr vert="horz" wrap="square" lIns="0" tIns="12700" rIns="0" bIns="0" rtlCol="0">
            <a:spAutoFit/>
          </a:bodyPr>
          <a:lstStyle/>
          <a:p>
            <a:pPr marL="12700">
              <a:spcBef>
                <a:spcPts val="100"/>
              </a:spcBef>
            </a:pPr>
            <a:r>
              <a:rPr sz="2400" b="1" spc="-10" dirty="0"/>
              <a:t>General</a:t>
            </a:r>
            <a:r>
              <a:rPr sz="2400" b="1" spc="-125" dirty="0"/>
              <a:t> </a:t>
            </a:r>
            <a:r>
              <a:rPr sz="2400" b="1" spc="-10" dirty="0"/>
              <a:t>Liability</a:t>
            </a:r>
            <a:endParaRPr sz="2400"/>
          </a:p>
        </p:txBody>
      </p:sp>
      <p:sp>
        <p:nvSpPr>
          <p:cNvPr id="3" name="object 3"/>
          <p:cNvSpPr txBox="1"/>
          <p:nvPr/>
        </p:nvSpPr>
        <p:spPr>
          <a:xfrm>
            <a:off x="535940" y="2047622"/>
            <a:ext cx="3928110" cy="983615"/>
          </a:xfrm>
          <a:prstGeom prst="rect">
            <a:avLst/>
          </a:prstGeom>
        </p:spPr>
        <p:txBody>
          <a:bodyPr vert="horz" wrap="square" lIns="0" tIns="12700" rIns="0" bIns="0" rtlCol="0">
            <a:spAutoFit/>
          </a:bodyPr>
          <a:lstStyle/>
          <a:p>
            <a:pPr marL="355600" indent="-343535">
              <a:lnSpc>
                <a:spcPts val="2620"/>
              </a:lnSpc>
              <a:spcBef>
                <a:spcPts val="100"/>
              </a:spcBef>
              <a:buClr>
                <a:srgbClr val="8ADB64"/>
              </a:buClr>
              <a:buFont typeface="Arial"/>
              <a:buChar char="•"/>
              <a:tabLst>
                <a:tab pos="355600" algn="l"/>
                <a:tab pos="356235" algn="l"/>
              </a:tabLst>
            </a:pPr>
            <a:r>
              <a:rPr sz="2200" kern="0" spc="-10" dirty="0">
                <a:solidFill>
                  <a:srgbClr val="2C5461"/>
                </a:solidFill>
                <a:latin typeface="Calibri"/>
                <a:cs typeface="Calibri"/>
              </a:rPr>
              <a:t>Carrier</a:t>
            </a:r>
            <a:endParaRPr sz="2200" kern="0">
              <a:solidFill>
                <a:sysClr val="windowText" lastClr="000000"/>
              </a:solidFill>
              <a:latin typeface="Calibri"/>
              <a:cs typeface="Calibri"/>
            </a:endParaRPr>
          </a:p>
          <a:p>
            <a:pPr marL="469900">
              <a:lnSpc>
                <a:spcPts val="2260"/>
              </a:lnSpc>
              <a:tabLst>
                <a:tab pos="756920" algn="l"/>
              </a:tabLst>
            </a:pPr>
            <a:r>
              <a:rPr sz="1900" kern="0" spc="-50" dirty="0">
                <a:solidFill>
                  <a:srgbClr val="2C5461"/>
                </a:solidFill>
                <a:latin typeface="Arial"/>
                <a:cs typeface="Arial"/>
              </a:rPr>
              <a:t>–</a:t>
            </a:r>
            <a:r>
              <a:rPr sz="1900" kern="0" dirty="0">
                <a:solidFill>
                  <a:srgbClr val="2C5461"/>
                </a:solidFill>
                <a:latin typeface="Arial"/>
                <a:cs typeface="Arial"/>
              </a:rPr>
              <a:t>	</a:t>
            </a:r>
            <a:r>
              <a:rPr sz="1900" kern="0" dirty="0">
                <a:solidFill>
                  <a:srgbClr val="2C5461"/>
                </a:solidFill>
                <a:latin typeface="Calibri"/>
                <a:cs typeface="Calibri"/>
              </a:rPr>
              <a:t>Philadelphia</a:t>
            </a:r>
            <a:r>
              <a:rPr sz="1900" kern="0" spc="-120" dirty="0">
                <a:solidFill>
                  <a:srgbClr val="2C5461"/>
                </a:solidFill>
                <a:latin typeface="Calibri"/>
                <a:cs typeface="Calibri"/>
              </a:rPr>
              <a:t> </a:t>
            </a:r>
            <a:r>
              <a:rPr sz="1900" kern="0" spc="-10" dirty="0">
                <a:solidFill>
                  <a:srgbClr val="2C5461"/>
                </a:solidFill>
                <a:latin typeface="Calibri"/>
                <a:cs typeface="Calibri"/>
              </a:rPr>
              <a:t>Insurance</a:t>
            </a:r>
            <a:r>
              <a:rPr sz="1900" kern="0" spc="-25" dirty="0">
                <a:solidFill>
                  <a:srgbClr val="2C5461"/>
                </a:solidFill>
                <a:latin typeface="Calibri"/>
                <a:cs typeface="Calibri"/>
              </a:rPr>
              <a:t> </a:t>
            </a:r>
            <a:r>
              <a:rPr sz="1900" kern="0" spc="-10" dirty="0">
                <a:solidFill>
                  <a:srgbClr val="2C5461"/>
                </a:solidFill>
                <a:latin typeface="Calibri"/>
                <a:cs typeface="Calibri"/>
              </a:rPr>
              <a:t>Company</a:t>
            </a:r>
            <a:endParaRPr sz="1900" kern="0">
              <a:solidFill>
                <a:sysClr val="windowText" lastClr="000000"/>
              </a:solidFill>
              <a:latin typeface="Calibri"/>
              <a:cs typeface="Calibri"/>
            </a:endParaRPr>
          </a:p>
          <a:p>
            <a:pPr marL="355600" indent="-343535">
              <a:spcBef>
                <a:spcPts val="20"/>
              </a:spcBef>
              <a:buClr>
                <a:srgbClr val="8ADB64"/>
              </a:buClr>
              <a:buFont typeface="Arial"/>
              <a:buChar char="•"/>
              <a:tabLst>
                <a:tab pos="355600" algn="l"/>
                <a:tab pos="356235" algn="l"/>
              </a:tabLst>
            </a:pPr>
            <a:r>
              <a:rPr sz="2200" kern="0" spc="-20" dirty="0">
                <a:solidFill>
                  <a:srgbClr val="2C5461"/>
                </a:solidFill>
                <a:latin typeface="Calibri"/>
                <a:cs typeface="Calibri"/>
              </a:rPr>
              <a:t>Coverage</a:t>
            </a:r>
            <a:r>
              <a:rPr sz="2200" kern="0" spc="-80" dirty="0">
                <a:solidFill>
                  <a:srgbClr val="2C5461"/>
                </a:solidFill>
                <a:latin typeface="Calibri"/>
                <a:cs typeface="Calibri"/>
              </a:rPr>
              <a:t> </a:t>
            </a:r>
            <a:r>
              <a:rPr sz="2200" kern="0" spc="-10" dirty="0">
                <a:solidFill>
                  <a:srgbClr val="2C5461"/>
                </a:solidFill>
                <a:latin typeface="Calibri"/>
                <a:cs typeface="Calibri"/>
              </a:rPr>
              <a:t>Detail</a:t>
            </a:r>
            <a:endParaRPr sz="2200" kern="0">
              <a:solidFill>
                <a:sysClr val="windowText" lastClr="000000"/>
              </a:solidFill>
              <a:latin typeface="Calibri"/>
              <a:cs typeface="Calibri"/>
            </a:endParaRPr>
          </a:p>
        </p:txBody>
      </p:sp>
      <p:sp>
        <p:nvSpPr>
          <p:cNvPr id="4" name="object 4"/>
          <p:cNvSpPr txBox="1"/>
          <p:nvPr/>
        </p:nvSpPr>
        <p:spPr>
          <a:xfrm>
            <a:off x="993457" y="3012058"/>
            <a:ext cx="5671820" cy="2343150"/>
          </a:xfrm>
          <a:prstGeom prst="rect">
            <a:avLst/>
          </a:prstGeom>
        </p:spPr>
        <p:txBody>
          <a:bodyPr vert="horz" wrap="square" lIns="0" tIns="12700" rIns="0" bIns="0" rtlCol="0">
            <a:spAutoFit/>
          </a:bodyPr>
          <a:lstStyle/>
          <a:p>
            <a:pPr marL="299085" indent="-287020">
              <a:spcBef>
                <a:spcPts val="100"/>
              </a:spcBef>
              <a:buFont typeface="Arial"/>
              <a:buChar char="–"/>
              <a:tabLst>
                <a:tab pos="299085" algn="l"/>
                <a:tab pos="299720" algn="l"/>
              </a:tabLst>
            </a:pPr>
            <a:r>
              <a:rPr sz="1900" kern="0" dirty="0">
                <a:solidFill>
                  <a:srgbClr val="2C5461"/>
                </a:solidFill>
                <a:latin typeface="Calibri"/>
                <a:cs typeface="Calibri"/>
              </a:rPr>
              <a:t>Bodily</a:t>
            </a:r>
            <a:r>
              <a:rPr sz="1900" kern="0" spc="-105" dirty="0">
                <a:solidFill>
                  <a:srgbClr val="2C5461"/>
                </a:solidFill>
                <a:latin typeface="Calibri"/>
                <a:cs typeface="Calibri"/>
              </a:rPr>
              <a:t> </a:t>
            </a:r>
            <a:r>
              <a:rPr sz="1900" kern="0" dirty="0">
                <a:solidFill>
                  <a:srgbClr val="2C5461"/>
                </a:solidFill>
                <a:latin typeface="Calibri"/>
                <a:cs typeface="Calibri"/>
              </a:rPr>
              <a:t>Injury</a:t>
            </a:r>
            <a:r>
              <a:rPr sz="1900" kern="0" spc="-80" dirty="0">
                <a:solidFill>
                  <a:srgbClr val="2C5461"/>
                </a:solidFill>
                <a:latin typeface="Calibri"/>
                <a:cs typeface="Calibri"/>
              </a:rPr>
              <a:t> </a:t>
            </a:r>
            <a:r>
              <a:rPr sz="1900" kern="0" dirty="0">
                <a:solidFill>
                  <a:srgbClr val="2C5461"/>
                </a:solidFill>
                <a:latin typeface="Calibri"/>
                <a:cs typeface="Calibri"/>
              </a:rPr>
              <a:t>and</a:t>
            </a:r>
            <a:r>
              <a:rPr sz="1900" kern="0" spc="-60" dirty="0">
                <a:solidFill>
                  <a:srgbClr val="2C5461"/>
                </a:solidFill>
                <a:latin typeface="Calibri"/>
                <a:cs typeface="Calibri"/>
              </a:rPr>
              <a:t> </a:t>
            </a:r>
            <a:r>
              <a:rPr sz="1900" kern="0" spc="-10" dirty="0">
                <a:solidFill>
                  <a:srgbClr val="2C5461"/>
                </a:solidFill>
                <a:latin typeface="Calibri"/>
                <a:cs typeface="Calibri"/>
              </a:rPr>
              <a:t>Property</a:t>
            </a:r>
            <a:r>
              <a:rPr sz="1900" kern="0" spc="10" dirty="0">
                <a:solidFill>
                  <a:srgbClr val="2C5461"/>
                </a:solidFill>
                <a:latin typeface="Calibri"/>
                <a:cs typeface="Calibri"/>
              </a:rPr>
              <a:t> </a:t>
            </a:r>
            <a:r>
              <a:rPr sz="1900" kern="0" dirty="0">
                <a:solidFill>
                  <a:srgbClr val="2C5461"/>
                </a:solidFill>
                <a:latin typeface="Calibri"/>
                <a:cs typeface="Calibri"/>
              </a:rPr>
              <a:t>Damage</a:t>
            </a:r>
            <a:r>
              <a:rPr sz="1900" kern="0" spc="-30" dirty="0">
                <a:solidFill>
                  <a:srgbClr val="2C5461"/>
                </a:solidFill>
                <a:latin typeface="Calibri"/>
                <a:cs typeface="Calibri"/>
              </a:rPr>
              <a:t> </a:t>
            </a:r>
            <a:r>
              <a:rPr sz="1900" kern="0" dirty="0">
                <a:solidFill>
                  <a:srgbClr val="2C5461"/>
                </a:solidFill>
                <a:latin typeface="Calibri"/>
                <a:cs typeface="Calibri"/>
              </a:rPr>
              <a:t>–</a:t>
            </a:r>
            <a:r>
              <a:rPr sz="1900" kern="0" spc="-65" dirty="0">
                <a:solidFill>
                  <a:srgbClr val="2C5461"/>
                </a:solidFill>
                <a:latin typeface="Calibri"/>
                <a:cs typeface="Calibri"/>
              </a:rPr>
              <a:t> </a:t>
            </a:r>
            <a:r>
              <a:rPr sz="1900" kern="0" dirty="0">
                <a:solidFill>
                  <a:srgbClr val="2C5461"/>
                </a:solidFill>
                <a:latin typeface="Calibri"/>
                <a:cs typeface="Calibri"/>
              </a:rPr>
              <a:t>Each</a:t>
            </a:r>
            <a:r>
              <a:rPr sz="1900" kern="0" spc="50" dirty="0">
                <a:solidFill>
                  <a:srgbClr val="2C5461"/>
                </a:solidFill>
                <a:latin typeface="Calibri"/>
                <a:cs typeface="Calibri"/>
              </a:rPr>
              <a:t> </a:t>
            </a:r>
            <a:r>
              <a:rPr sz="1900" kern="0" spc="-10" dirty="0">
                <a:solidFill>
                  <a:srgbClr val="2C5461"/>
                </a:solidFill>
                <a:latin typeface="Calibri"/>
                <a:cs typeface="Calibri"/>
              </a:rPr>
              <a:t>Occurrence</a:t>
            </a:r>
            <a:endParaRPr sz="1900" kern="0">
              <a:solidFill>
                <a:sysClr val="windowText" lastClr="000000"/>
              </a:solidFill>
              <a:latin typeface="Calibri"/>
              <a:cs typeface="Calibri"/>
            </a:endParaRPr>
          </a:p>
          <a:p>
            <a:pPr marL="299085" indent="-287020">
              <a:buFont typeface="Arial"/>
              <a:buChar char="–"/>
              <a:tabLst>
                <a:tab pos="299085" algn="l"/>
                <a:tab pos="299720" algn="l"/>
              </a:tabLst>
            </a:pPr>
            <a:r>
              <a:rPr sz="1900" kern="0" spc="-10" dirty="0">
                <a:solidFill>
                  <a:srgbClr val="2C5461"/>
                </a:solidFill>
                <a:latin typeface="Calibri"/>
                <a:cs typeface="Calibri"/>
              </a:rPr>
              <a:t>General</a:t>
            </a:r>
            <a:r>
              <a:rPr sz="1900" kern="0" spc="-40" dirty="0">
                <a:solidFill>
                  <a:srgbClr val="2C5461"/>
                </a:solidFill>
                <a:latin typeface="Calibri"/>
                <a:cs typeface="Calibri"/>
              </a:rPr>
              <a:t> </a:t>
            </a:r>
            <a:r>
              <a:rPr sz="1900" kern="0" spc="-10" dirty="0">
                <a:solidFill>
                  <a:srgbClr val="2C5461"/>
                </a:solidFill>
                <a:latin typeface="Calibri"/>
                <a:cs typeface="Calibri"/>
              </a:rPr>
              <a:t>Aggregate</a:t>
            </a:r>
            <a:endParaRPr sz="1900" kern="0">
              <a:solidFill>
                <a:sysClr val="windowText" lastClr="000000"/>
              </a:solidFill>
              <a:latin typeface="Calibri"/>
              <a:cs typeface="Calibri"/>
            </a:endParaRPr>
          </a:p>
          <a:p>
            <a:pPr marL="299085" indent="-287020">
              <a:buFont typeface="Arial"/>
              <a:buChar char="–"/>
              <a:tabLst>
                <a:tab pos="299085" algn="l"/>
                <a:tab pos="299720" algn="l"/>
              </a:tabLst>
            </a:pPr>
            <a:r>
              <a:rPr sz="1900" kern="0" spc="-10" dirty="0">
                <a:solidFill>
                  <a:srgbClr val="2C5461"/>
                </a:solidFill>
                <a:latin typeface="Calibri"/>
                <a:cs typeface="Calibri"/>
              </a:rPr>
              <a:t>Products</a:t>
            </a:r>
            <a:r>
              <a:rPr sz="1900" kern="0" spc="-65" dirty="0">
                <a:solidFill>
                  <a:srgbClr val="2C5461"/>
                </a:solidFill>
                <a:latin typeface="Calibri"/>
                <a:cs typeface="Calibri"/>
              </a:rPr>
              <a:t> </a:t>
            </a:r>
            <a:r>
              <a:rPr sz="1900" kern="0" dirty="0">
                <a:solidFill>
                  <a:srgbClr val="2C5461"/>
                </a:solidFill>
                <a:latin typeface="Calibri"/>
                <a:cs typeface="Calibri"/>
              </a:rPr>
              <a:t>and</a:t>
            </a:r>
            <a:r>
              <a:rPr sz="1900" kern="0" spc="-110" dirty="0">
                <a:solidFill>
                  <a:srgbClr val="2C5461"/>
                </a:solidFill>
                <a:latin typeface="Calibri"/>
                <a:cs typeface="Calibri"/>
              </a:rPr>
              <a:t> </a:t>
            </a:r>
            <a:r>
              <a:rPr sz="1900" kern="0" spc="-10" dirty="0">
                <a:solidFill>
                  <a:srgbClr val="2C5461"/>
                </a:solidFill>
                <a:latin typeface="Calibri"/>
                <a:cs typeface="Calibri"/>
              </a:rPr>
              <a:t>Completed</a:t>
            </a:r>
            <a:r>
              <a:rPr sz="1900" kern="0" spc="-30" dirty="0">
                <a:solidFill>
                  <a:srgbClr val="2C5461"/>
                </a:solidFill>
                <a:latin typeface="Calibri"/>
                <a:cs typeface="Calibri"/>
              </a:rPr>
              <a:t> </a:t>
            </a:r>
            <a:r>
              <a:rPr sz="1900" kern="0" spc="-10" dirty="0">
                <a:solidFill>
                  <a:srgbClr val="2C5461"/>
                </a:solidFill>
                <a:latin typeface="Calibri"/>
                <a:cs typeface="Calibri"/>
              </a:rPr>
              <a:t>Operations</a:t>
            </a:r>
            <a:r>
              <a:rPr sz="1900" kern="0" spc="15" dirty="0">
                <a:solidFill>
                  <a:srgbClr val="2C5461"/>
                </a:solidFill>
                <a:latin typeface="Calibri"/>
                <a:cs typeface="Calibri"/>
              </a:rPr>
              <a:t> </a:t>
            </a:r>
            <a:r>
              <a:rPr sz="1900" kern="0" spc="-10" dirty="0">
                <a:solidFill>
                  <a:srgbClr val="2C5461"/>
                </a:solidFill>
                <a:latin typeface="Calibri"/>
                <a:cs typeface="Calibri"/>
              </a:rPr>
              <a:t>Aggregate</a:t>
            </a:r>
            <a:endParaRPr sz="1900" kern="0">
              <a:solidFill>
                <a:sysClr val="windowText" lastClr="000000"/>
              </a:solidFill>
              <a:latin typeface="Calibri"/>
              <a:cs typeface="Calibri"/>
            </a:endParaRPr>
          </a:p>
          <a:p>
            <a:pPr marL="299085" indent="-287020">
              <a:buFont typeface="Arial"/>
              <a:buChar char="–"/>
              <a:tabLst>
                <a:tab pos="299085" algn="l"/>
                <a:tab pos="299720" algn="l"/>
              </a:tabLst>
            </a:pPr>
            <a:r>
              <a:rPr sz="1900" kern="0" spc="-25" dirty="0">
                <a:solidFill>
                  <a:srgbClr val="2C5461"/>
                </a:solidFill>
                <a:latin typeface="Calibri"/>
                <a:cs typeface="Calibri"/>
              </a:rPr>
              <a:t>Personal</a:t>
            </a:r>
            <a:r>
              <a:rPr sz="1900" kern="0" spc="-35" dirty="0">
                <a:solidFill>
                  <a:srgbClr val="2C5461"/>
                </a:solidFill>
                <a:latin typeface="Calibri"/>
                <a:cs typeface="Calibri"/>
              </a:rPr>
              <a:t> </a:t>
            </a:r>
            <a:r>
              <a:rPr sz="1900" kern="0" dirty="0">
                <a:solidFill>
                  <a:srgbClr val="2C5461"/>
                </a:solidFill>
                <a:latin typeface="Calibri"/>
                <a:cs typeface="Calibri"/>
              </a:rPr>
              <a:t>and</a:t>
            </a:r>
            <a:r>
              <a:rPr sz="1900" kern="0" spc="-75" dirty="0">
                <a:solidFill>
                  <a:srgbClr val="2C5461"/>
                </a:solidFill>
                <a:latin typeface="Calibri"/>
                <a:cs typeface="Calibri"/>
              </a:rPr>
              <a:t> </a:t>
            </a:r>
            <a:r>
              <a:rPr sz="1900" kern="0" spc="-10" dirty="0">
                <a:solidFill>
                  <a:srgbClr val="2C5461"/>
                </a:solidFill>
                <a:latin typeface="Calibri"/>
                <a:cs typeface="Calibri"/>
              </a:rPr>
              <a:t>Advertising</a:t>
            </a:r>
            <a:r>
              <a:rPr sz="1900" kern="0" spc="90" dirty="0">
                <a:solidFill>
                  <a:srgbClr val="2C5461"/>
                </a:solidFill>
                <a:latin typeface="Calibri"/>
                <a:cs typeface="Calibri"/>
              </a:rPr>
              <a:t> </a:t>
            </a:r>
            <a:r>
              <a:rPr sz="1900" kern="0" spc="-10" dirty="0">
                <a:solidFill>
                  <a:srgbClr val="2C5461"/>
                </a:solidFill>
                <a:latin typeface="Calibri"/>
                <a:cs typeface="Calibri"/>
              </a:rPr>
              <a:t>Injury</a:t>
            </a:r>
            <a:endParaRPr sz="1900" kern="0">
              <a:solidFill>
                <a:sysClr val="windowText" lastClr="000000"/>
              </a:solidFill>
              <a:latin typeface="Calibri"/>
              <a:cs typeface="Calibri"/>
            </a:endParaRPr>
          </a:p>
          <a:p>
            <a:pPr marL="299085" indent="-287020">
              <a:spcBef>
                <a:spcPts val="5"/>
              </a:spcBef>
              <a:buFont typeface="Arial"/>
              <a:buChar char="–"/>
              <a:tabLst>
                <a:tab pos="299085" algn="l"/>
                <a:tab pos="299720" algn="l"/>
              </a:tabLst>
            </a:pPr>
            <a:r>
              <a:rPr sz="1900" kern="0" dirty="0">
                <a:solidFill>
                  <a:srgbClr val="2C5461"/>
                </a:solidFill>
                <a:latin typeface="Calibri"/>
                <a:cs typeface="Calibri"/>
              </a:rPr>
              <a:t>Fire</a:t>
            </a:r>
            <a:r>
              <a:rPr sz="1900" kern="0" spc="-95" dirty="0">
                <a:solidFill>
                  <a:srgbClr val="2C5461"/>
                </a:solidFill>
                <a:latin typeface="Calibri"/>
                <a:cs typeface="Calibri"/>
              </a:rPr>
              <a:t> </a:t>
            </a:r>
            <a:r>
              <a:rPr sz="1900" kern="0" dirty="0">
                <a:solidFill>
                  <a:srgbClr val="2C5461"/>
                </a:solidFill>
                <a:latin typeface="Calibri"/>
                <a:cs typeface="Calibri"/>
              </a:rPr>
              <a:t>Damage</a:t>
            </a:r>
            <a:r>
              <a:rPr sz="1900" kern="0" spc="-60" dirty="0">
                <a:solidFill>
                  <a:srgbClr val="2C5461"/>
                </a:solidFill>
                <a:latin typeface="Calibri"/>
                <a:cs typeface="Calibri"/>
              </a:rPr>
              <a:t> </a:t>
            </a:r>
            <a:r>
              <a:rPr sz="1900" kern="0" dirty="0">
                <a:solidFill>
                  <a:srgbClr val="2C5461"/>
                </a:solidFill>
                <a:latin typeface="Calibri"/>
                <a:cs typeface="Calibri"/>
              </a:rPr>
              <a:t>to</a:t>
            </a:r>
            <a:r>
              <a:rPr sz="1900" kern="0" spc="-100" dirty="0">
                <a:solidFill>
                  <a:srgbClr val="2C5461"/>
                </a:solidFill>
                <a:latin typeface="Calibri"/>
                <a:cs typeface="Calibri"/>
              </a:rPr>
              <a:t> </a:t>
            </a:r>
            <a:r>
              <a:rPr sz="1900" kern="0" spc="-20" dirty="0">
                <a:solidFill>
                  <a:srgbClr val="2C5461"/>
                </a:solidFill>
                <a:latin typeface="Calibri"/>
                <a:cs typeface="Calibri"/>
              </a:rPr>
              <a:t>Rented</a:t>
            </a:r>
            <a:r>
              <a:rPr sz="1900" kern="0" spc="-60" dirty="0">
                <a:solidFill>
                  <a:srgbClr val="2C5461"/>
                </a:solidFill>
                <a:latin typeface="Calibri"/>
                <a:cs typeface="Calibri"/>
              </a:rPr>
              <a:t> </a:t>
            </a:r>
            <a:r>
              <a:rPr sz="1900" kern="0" spc="-10" dirty="0">
                <a:solidFill>
                  <a:srgbClr val="2C5461"/>
                </a:solidFill>
                <a:latin typeface="Calibri"/>
                <a:cs typeface="Calibri"/>
              </a:rPr>
              <a:t>Premises</a:t>
            </a:r>
            <a:r>
              <a:rPr sz="1900" kern="0" spc="-30" dirty="0">
                <a:solidFill>
                  <a:srgbClr val="2C5461"/>
                </a:solidFill>
                <a:latin typeface="Calibri"/>
                <a:cs typeface="Calibri"/>
              </a:rPr>
              <a:t> </a:t>
            </a:r>
            <a:r>
              <a:rPr sz="1900" kern="0" dirty="0">
                <a:solidFill>
                  <a:srgbClr val="2C5461"/>
                </a:solidFill>
                <a:latin typeface="Calibri"/>
                <a:cs typeface="Calibri"/>
              </a:rPr>
              <a:t>–</a:t>
            </a:r>
            <a:r>
              <a:rPr sz="1900" kern="0" spc="-85" dirty="0">
                <a:solidFill>
                  <a:srgbClr val="2C5461"/>
                </a:solidFill>
                <a:latin typeface="Calibri"/>
                <a:cs typeface="Calibri"/>
              </a:rPr>
              <a:t> </a:t>
            </a:r>
            <a:r>
              <a:rPr sz="1900" kern="0" dirty="0">
                <a:solidFill>
                  <a:srgbClr val="2C5461"/>
                </a:solidFill>
                <a:latin typeface="Calibri"/>
                <a:cs typeface="Calibri"/>
              </a:rPr>
              <a:t>Each</a:t>
            </a:r>
            <a:r>
              <a:rPr sz="1900" kern="0" spc="40" dirty="0">
                <a:solidFill>
                  <a:srgbClr val="2C5461"/>
                </a:solidFill>
                <a:latin typeface="Calibri"/>
                <a:cs typeface="Calibri"/>
              </a:rPr>
              <a:t> </a:t>
            </a:r>
            <a:r>
              <a:rPr sz="1900" kern="0" spc="-10" dirty="0">
                <a:solidFill>
                  <a:srgbClr val="2C5461"/>
                </a:solidFill>
                <a:latin typeface="Calibri"/>
                <a:cs typeface="Calibri"/>
              </a:rPr>
              <a:t>Occurrence</a:t>
            </a:r>
            <a:endParaRPr sz="1900" kern="0">
              <a:solidFill>
                <a:sysClr val="windowText" lastClr="000000"/>
              </a:solidFill>
              <a:latin typeface="Calibri"/>
              <a:cs typeface="Calibri"/>
            </a:endParaRPr>
          </a:p>
          <a:p>
            <a:pPr marL="299085" indent="-287020">
              <a:buFont typeface="Arial"/>
              <a:buChar char="–"/>
              <a:tabLst>
                <a:tab pos="299085" algn="l"/>
                <a:tab pos="299720" algn="l"/>
              </a:tabLst>
            </a:pPr>
            <a:r>
              <a:rPr sz="1900" kern="0" spc="-10" dirty="0">
                <a:solidFill>
                  <a:srgbClr val="2C5461"/>
                </a:solidFill>
                <a:latin typeface="Calibri"/>
                <a:cs typeface="Calibri"/>
              </a:rPr>
              <a:t>Medical</a:t>
            </a:r>
            <a:r>
              <a:rPr sz="1900" kern="0" spc="-15" dirty="0">
                <a:solidFill>
                  <a:srgbClr val="2C5461"/>
                </a:solidFill>
                <a:latin typeface="Calibri"/>
                <a:cs typeface="Calibri"/>
              </a:rPr>
              <a:t> </a:t>
            </a:r>
            <a:r>
              <a:rPr sz="1900" kern="0" dirty="0">
                <a:solidFill>
                  <a:srgbClr val="2C5461"/>
                </a:solidFill>
                <a:latin typeface="Calibri"/>
                <a:cs typeface="Calibri"/>
              </a:rPr>
              <a:t>Expense</a:t>
            </a:r>
            <a:r>
              <a:rPr sz="1900" kern="0" spc="-15" dirty="0">
                <a:solidFill>
                  <a:srgbClr val="2C5461"/>
                </a:solidFill>
                <a:latin typeface="Calibri"/>
                <a:cs typeface="Calibri"/>
              </a:rPr>
              <a:t> </a:t>
            </a:r>
            <a:r>
              <a:rPr sz="1900" kern="0" dirty="0">
                <a:solidFill>
                  <a:srgbClr val="2C5461"/>
                </a:solidFill>
                <a:latin typeface="Calibri"/>
                <a:cs typeface="Calibri"/>
              </a:rPr>
              <a:t>–</a:t>
            </a:r>
            <a:r>
              <a:rPr sz="1900" kern="0" spc="-75" dirty="0">
                <a:solidFill>
                  <a:srgbClr val="2C5461"/>
                </a:solidFill>
                <a:latin typeface="Calibri"/>
                <a:cs typeface="Calibri"/>
              </a:rPr>
              <a:t> </a:t>
            </a:r>
            <a:r>
              <a:rPr sz="1900" kern="0" spc="-10" dirty="0">
                <a:solidFill>
                  <a:srgbClr val="2C5461"/>
                </a:solidFill>
                <a:latin typeface="Calibri"/>
                <a:cs typeface="Calibri"/>
              </a:rPr>
              <a:t>Any</a:t>
            </a:r>
            <a:r>
              <a:rPr sz="1900" kern="0" spc="-85" dirty="0">
                <a:solidFill>
                  <a:srgbClr val="2C5461"/>
                </a:solidFill>
                <a:latin typeface="Calibri"/>
                <a:cs typeface="Calibri"/>
              </a:rPr>
              <a:t> </a:t>
            </a:r>
            <a:r>
              <a:rPr sz="1900" kern="0" dirty="0">
                <a:solidFill>
                  <a:srgbClr val="2C5461"/>
                </a:solidFill>
                <a:latin typeface="Calibri"/>
                <a:cs typeface="Calibri"/>
              </a:rPr>
              <a:t>One</a:t>
            </a:r>
            <a:r>
              <a:rPr sz="1900" kern="0" spc="-5" dirty="0">
                <a:solidFill>
                  <a:srgbClr val="2C5461"/>
                </a:solidFill>
                <a:latin typeface="Calibri"/>
                <a:cs typeface="Calibri"/>
              </a:rPr>
              <a:t> </a:t>
            </a:r>
            <a:r>
              <a:rPr sz="1900" kern="0" spc="-10" dirty="0">
                <a:solidFill>
                  <a:srgbClr val="2C5461"/>
                </a:solidFill>
                <a:latin typeface="Calibri"/>
                <a:cs typeface="Calibri"/>
              </a:rPr>
              <a:t>Person</a:t>
            </a:r>
            <a:endParaRPr sz="1900" kern="0">
              <a:solidFill>
                <a:sysClr val="windowText" lastClr="000000"/>
              </a:solidFill>
              <a:latin typeface="Calibri"/>
              <a:cs typeface="Calibri"/>
            </a:endParaRPr>
          </a:p>
          <a:p>
            <a:pPr marL="299085" indent="-287020">
              <a:buFont typeface="Arial"/>
              <a:buChar char="–"/>
              <a:tabLst>
                <a:tab pos="299085" algn="l"/>
                <a:tab pos="299720" algn="l"/>
              </a:tabLst>
            </a:pPr>
            <a:r>
              <a:rPr sz="1900" kern="0" spc="-10" dirty="0">
                <a:solidFill>
                  <a:srgbClr val="2C5461"/>
                </a:solidFill>
                <a:latin typeface="Calibri"/>
                <a:cs typeface="Calibri"/>
              </a:rPr>
              <a:t>Employee</a:t>
            </a:r>
            <a:r>
              <a:rPr sz="1900" kern="0" spc="-30" dirty="0">
                <a:solidFill>
                  <a:srgbClr val="2C5461"/>
                </a:solidFill>
                <a:latin typeface="Calibri"/>
                <a:cs typeface="Calibri"/>
              </a:rPr>
              <a:t> </a:t>
            </a:r>
            <a:r>
              <a:rPr sz="1900" kern="0" dirty="0">
                <a:solidFill>
                  <a:srgbClr val="2C5461"/>
                </a:solidFill>
                <a:latin typeface="Calibri"/>
                <a:cs typeface="Calibri"/>
              </a:rPr>
              <a:t>Benefits</a:t>
            </a:r>
            <a:r>
              <a:rPr sz="1900" kern="0" spc="-110" dirty="0">
                <a:solidFill>
                  <a:srgbClr val="2C5461"/>
                </a:solidFill>
                <a:latin typeface="Calibri"/>
                <a:cs typeface="Calibri"/>
              </a:rPr>
              <a:t> </a:t>
            </a:r>
            <a:r>
              <a:rPr sz="1900" kern="0" dirty="0">
                <a:solidFill>
                  <a:srgbClr val="2C5461"/>
                </a:solidFill>
                <a:latin typeface="Calibri"/>
                <a:cs typeface="Calibri"/>
              </a:rPr>
              <a:t>–</a:t>
            </a:r>
            <a:r>
              <a:rPr sz="1900" kern="0" spc="-70" dirty="0">
                <a:solidFill>
                  <a:srgbClr val="2C5461"/>
                </a:solidFill>
                <a:latin typeface="Calibri"/>
                <a:cs typeface="Calibri"/>
              </a:rPr>
              <a:t> </a:t>
            </a:r>
            <a:r>
              <a:rPr sz="1900" kern="0" dirty="0">
                <a:solidFill>
                  <a:srgbClr val="2C5461"/>
                </a:solidFill>
                <a:latin typeface="Calibri"/>
                <a:cs typeface="Calibri"/>
              </a:rPr>
              <a:t>$1,000</a:t>
            </a:r>
            <a:r>
              <a:rPr sz="1900" kern="0" spc="-50" dirty="0">
                <a:solidFill>
                  <a:srgbClr val="2C5461"/>
                </a:solidFill>
                <a:latin typeface="Calibri"/>
                <a:cs typeface="Calibri"/>
              </a:rPr>
              <a:t> </a:t>
            </a:r>
            <a:r>
              <a:rPr sz="1900" kern="0" spc="-10" dirty="0">
                <a:solidFill>
                  <a:srgbClr val="2C5461"/>
                </a:solidFill>
                <a:latin typeface="Calibri"/>
                <a:cs typeface="Calibri"/>
              </a:rPr>
              <a:t>Deductible/Each</a:t>
            </a:r>
            <a:r>
              <a:rPr sz="1900" kern="0" spc="50" dirty="0">
                <a:solidFill>
                  <a:srgbClr val="2C5461"/>
                </a:solidFill>
                <a:latin typeface="Calibri"/>
                <a:cs typeface="Calibri"/>
              </a:rPr>
              <a:t> </a:t>
            </a:r>
            <a:r>
              <a:rPr sz="1900" kern="0" spc="-10" dirty="0">
                <a:solidFill>
                  <a:srgbClr val="2C5461"/>
                </a:solidFill>
                <a:latin typeface="Calibri"/>
                <a:cs typeface="Calibri"/>
              </a:rPr>
              <a:t>Employee</a:t>
            </a:r>
            <a:endParaRPr sz="1900" kern="0">
              <a:solidFill>
                <a:sysClr val="windowText" lastClr="000000"/>
              </a:solidFill>
              <a:latin typeface="Calibri"/>
              <a:cs typeface="Calibri"/>
            </a:endParaRPr>
          </a:p>
          <a:p>
            <a:pPr marL="299085" indent="-287020">
              <a:buFont typeface="Arial"/>
              <a:buChar char="–"/>
              <a:tabLst>
                <a:tab pos="299085" algn="l"/>
                <a:tab pos="299720" algn="l"/>
              </a:tabLst>
            </a:pPr>
            <a:r>
              <a:rPr sz="1900" kern="0" dirty="0">
                <a:solidFill>
                  <a:srgbClr val="2C5461"/>
                </a:solidFill>
                <a:latin typeface="Calibri"/>
                <a:cs typeface="Calibri"/>
              </a:rPr>
              <a:t>Liquor</a:t>
            </a:r>
            <a:r>
              <a:rPr sz="1900" kern="0" spc="-85" dirty="0">
                <a:solidFill>
                  <a:srgbClr val="2C5461"/>
                </a:solidFill>
                <a:latin typeface="Calibri"/>
                <a:cs typeface="Calibri"/>
              </a:rPr>
              <a:t> </a:t>
            </a:r>
            <a:r>
              <a:rPr sz="1900" kern="0" spc="-10" dirty="0">
                <a:solidFill>
                  <a:srgbClr val="2C5461"/>
                </a:solidFill>
                <a:latin typeface="Calibri"/>
                <a:cs typeface="Calibri"/>
              </a:rPr>
              <a:t>Liability</a:t>
            </a:r>
            <a:endParaRPr sz="1900" kern="0">
              <a:solidFill>
                <a:sysClr val="windowText" lastClr="000000"/>
              </a:solidFill>
              <a:latin typeface="Calibri"/>
              <a:cs typeface="Calibri"/>
            </a:endParaRPr>
          </a:p>
        </p:txBody>
      </p:sp>
      <p:sp>
        <p:nvSpPr>
          <p:cNvPr id="5" name="object 5"/>
          <p:cNvSpPr txBox="1"/>
          <p:nvPr/>
        </p:nvSpPr>
        <p:spPr>
          <a:xfrm>
            <a:off x="6938644" y="3012058"/>
            <a:ext cx="1103630" cy="2343150"/>
          </a:xfrm>
          <a:prstGeom prst="rect">
            <a:avLst/>
          </a:prstGeom>
        </p:spPr>
        <p:txBody>
          <a:bodyPr vert="horz" wrap="square" lIns="0" tIns="12700" rIns="0" bIns="0" rtlCol="0">
            <a:spAutoFit/>
          </a:bodyPr>
          <a:lstStyle/>
          <a:p>
            <a:pPr marL="12700">
              <a:spcBef>
                <a:spcPts val="100"/>
              </a:spcBef>
            </a:pPr>
            <a:r>
              <a:rPr sz="1900" kern="0" spc="-20" dirty="0">
                <a:solidFill>
                  <a:srgbClr val="2C5461"/>
                </a:solidFill>
                <a:latin typeface="Calibri"/>
                <a:cs typeface="Calibri"/>
              </a:rPr>
              <a:t>$2,000,000</a:t>
            </a:r>
            <a:endParaRPr sz="1900" kern="0">
              <a:solidFill>
                <a:sysClr val="windowText" lastClr="000000"/>
              </a:solidFill>
              <a:latin typeface="Calibri"/>
              <a:cs typeface="Calibri"/>
            </a:endParaRPr>
          </a:p>
          <a:p>
            <a:pPr marL="12700"/>
            <a:r>
              <a:rPr sz="1900" kern="0" spc="-20" dirty="0">
                <a:solidFill>
                  <a:srgbClr val="2C5461"/>
                </a:solidFill>
                <a:latin typeface="Calibri"/>
                <a:cs typeface="Calibri"/>
              </a:rPr>
              <a:t>$2,000,000</a:t>
            </a:r>
            <a:endParaRPr sz="1900" kern="0">
              <a:solidFill>
                <a:sysClr val="windowText" lastClr="000000"/>
              </a:solidFill>
              <a:latin typeface="Calibri"/>
              <a:cs typeface="Calibri"/>
            </a:endParaRPr>
          </a:p>
          <a:p>
            <a:pPr marL="12700"/>
            <a:r>
              <a:rPr sz="1900" kern="0" spc="-20" dirty="0">
                <a:solidFill>
                  <a:srgbClr val="2C5461"/>
                </a:solidFill>
                <a:latin typeface="Calibri"/>
                <a:cs typeface="Calibri"/>
              </a:rPr>
              <a:t>$4,000,000</a:t>
            </a:r>
            <a:endParaRPr sz="1900" kern="0">
              <a:solidFill>
                <a:sysClr val="windowText" lastClr="000000"/>
              </a:solidFill>
              <a:latin typeface="Calibri"/>
              <a:cs typeface="Calibri"/>
            </a:endParaRPr>
          </a:p>
          <a:p>
            <a:pPr marL="12700"/>
            <a:r>
              <a:rPr sz="1900" kern="0" spc="-20" dirty="0">
                <a:solidFill>
                  <a:srgbClr val="2C5461"/>
                </a:solidFill>
                <a:latin typeface="Calibri"/>
                <a:cs typeface="Calibri"/>
              </a:rPr>
              <a:t>$4,000,000</a:t>
            </a:r>
            <a:endParaRPr sz="1900" kern="0">
              <a:solidFill>
                <a:sysClr val="windowText" lastClr="000000"/>
              </a:solidFill>
              <a:latin typeface="Calibri"/>
              <a:cs typeface="Calibri"/>
            </a:endParaRPr>
          </a:p>
          <a:p>
            <a:pPr marL="12700">
              <a:spcBef>
                <a:spcPts val="5"/>
              </a:spcBef>
            </a:pPr>
            <a:r>
              <a:rPr sz="1900" kern="0" spc="-10" dirty="0">
                <a:solidFill>
                  <a:srgbClr val="2C5461"/>
                </a:solidFill>
                <a:latin typeface="Calibri"/>
                <a:cs typeface="Calibri"/>
              </a:rPr>
              <a:t>$100,000</a:t>
            </a:r>
            <a:endParaRPr sz="1900" kern="0">
              <a:solidFill>
                <a:sysClr val="windowText" lastClr="000000"/>
              </a:solidFill>
              <a:latin typeface="Calibri"/>
              <a:cs typeface="Calibri"/>
            </a:endParaRPr>
          </a:p>
          <a:p>
            <a:pPr marL="12700"/>
            <a:r>
              <a:rPr sz="1900" kern="0" spc="-10" dirty="0">
                <a:solidFill>
                  <a:srgbClr val="2C5461"/>
                </a:solidFill>
                <a:latin typeface="Calibri"/>
                <a:cs typeface="Calibri"/>
              </a:rPr>
              <a:t>$5,000</a:t>
            </a:r>
            <a:endParaRPr sz="1900" kern="0">
              <a:solidFill>
                <a:sysClr val="windowText" lastClr="000000"/>
              </a:solidFill>
              <a:latin typeface="Calibri"/>
              <a:cs typeface="Calibri"/>
            </a:endParaRPr>
          </a:p>
          <a:p>
            <a:pPr marL="12700"/>
            <a:r>
              <a:rPr sz="1900" kern="0" spc="-20" dirty="0">
                <a:solidFill>
                  <a:srgbClr val="2C5461"/>
                </a:solidFill>
                <a:latin typeface="Calibri"/>
                <a:cs typeface="Calibri"/>
              </a:rPr>
              <a:t>$1,000,000</a:t>
            </a:r>
            <a:endParaRPr sz="1900" kern="0">
              <a:solidFill>
                <a:sysClr val="windowText" lastClr="000000"/>
              </a:solidFill>
              <a:latin typeface="Calibri"/>
              <a:cs typeface="Calibri"/>
            </a:endParaRPr>
          </a:p>
          <a:p>
            <a:pPr marL="12700"/>
            <a:r>
              <a:rPr sz="1900" kern="0" spc="-20" dirty="0">
                <a:solidFill>
                  <a:srgbClr val="2C5461"/>
                </a:solidFill>
                <a:latin typeface="Calibri"/>
                <a:cs typeface="Calibri"/>
              </a:rPr>
              <a:t>$1,000,000</a:t>
            </a:r>
            <a:endParaRPr sz="1900" kern="0">
              <a:solidFill>
                <a:sysClr val="windowText" lastClr="000000"/>
              </a:solidFill>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338198"/>
            <a:ext cx="5596890" cy="391160"/>
          </a:xfrm>
          <a:prstGeom prst="rect">
            <a:avLst/>
          </a:prstGeom>
        </p:spPr>
        <p:txBody>
          <a:bodyPr vert="horz" wrap="square" lIns="0" tIns="12700" rIns="0" bIns="0" rtlCol="0">
            <a:spAutoFit/>
          </a:bodyPr>
          <a:lstStyle/>
          <a:p>
            <a:pPr marL="12700">
              <a:spcBef>
                <a:spcPts val="100"/>
              </a:spcBef>
            </a:pPr>
            <a:r>
              <a:rPr sz="2400" b="1" kern="0" spc="-10" dirty="0">
                <a:solidFill>
                  <a:srgbClr val="FFFFFF"/>
                </a:solidFill>
                <a:latin typeface="Calibri"/>
                <a:cs typeface="Calibri"/>
              </a:rPr>
              <a:t>Directors</a:t>
            </a:r>
            <a:r>
              <a:rPr sz="2400" b="1" kern="0" spc="-55" dirty="0">
                <a:solidFill>
                  <a:srgbClr val="FFFFFF"/>
                </a:solidFill>
                <a:latin typeface="Calibri"/>
                <a:cs typeface="Calibri"/>
              </a:rPr>
              <a:t> </a:t>
            </a:r>
            <a:r>
              <a:rPr sz="2400" b="1" kern="0" dirty="0">
                <a:solidFill>
                  <a:srgbClr val="FFFFFF"/>
                </a:solidFill>
                <a:latin typeface="Calibri"/>
                <a:cs typeface="Calibri"/>
              </a:rPr>
              <a:t>&amp;</a:t>
            </a:r>
            <a:r>
              <a:rPr sz="2400" b="1" kern="0" spc="-55" dirty="0">
                <a:solidFill>
                  <a:srgbClr val="FFFFFF"/>
                </a:solidFill>
                <a:latin typeface="Calibri"/>
                <a:cs typeface="Calibri"/>
              </a:rPr>
              <a:t> </a:t>
            </a:r>
            <a:r>
              <a:rPr sz="2400" b="1" kern="0" spc="-10" dirty="0">
                <a:solidFill>
                  <a:srgbClr val="FFFFFF"/>
                </a:solidFill>
                <a:latin typeface="Calibri"/>
                <a:cs typeface="Calibri"/>
              </a:rPr>
              <a:t>Officers</a:t>
            </a:r>
            <a:r>
              <a:rPr sz="2400" b="1" kern="0" spc="15" dirty="0">
                <a:solidFill>
                  <a:srgbClr val="FFFFFF"/>
                </a:solidFill>
                <a:latin typeface="Calibri"/>
                <a:cs typeface="Calibri"/>
              </a:rPr>
              <a:t> </a:t>
            </a:r>
            <a:r>
              <a:rPr sz="2400" b="1" kern="0" dirty="0">
                <a:solidFill>
                  <a:srgbClr val="FFFFFF"/>
                </a:solidFill>
                <a:latin typeface="Calibri"/>
                <a:cs typeface="Calibri"/>
              </a:rPr>
              <a:t>&amp;</a:t>
            </a:r>
            <a:r>
              <a:rPr sz="2400" b="1" kern="0" spc="-50" dirty="0">
                <a:solidFill>
                  <a:srgbClr val="FFFFFF"/>
                </a:solidFill>
                <a:latin typeface="Calibri"/>
                <a:cs typeface="Calibri"/>
              </a:rPr>
              <a:t> </a:t>
            </a:r>
            <a:r>
              <a:rPr sz="2400" b="1" kern="0" spc="-10" dirty="0">
                <a:solidFill>
                  <a:srgbClr val="FFFFFF"/>
                </a:solidFill>
                <a:latin typeface="Calibri"/>
                <a:cs typeface="Calibri"/>
              </a:rPr>
              <a:t>Employment</a:t>
            </a:r>
            <a:r>
              <a:rPr sz="2400" b="1" kern="0" spc="-125" dirty="0">
                <a:solidFill>
                  <a:srgbClr val="FFFFFF"/>
                </a:solidFill>
                <a:latin typeface="Calibri"/>
                <a:cs typeface="Calibri"/>
              </a:rPr>
              <a:t> </a:t>
            </a:r>
            <a:r>
              <a:rPr sz="2400" b="1" kern="0" spc="-20" dirty="0">
                <a:solidFill>
                  <a:srgbClr val="FFFFFF"/>
                </a:solidFill>
                <a:latin typeface="Calibri"/>
                <a:cs typeface="Calibri"/>
              </a:rPr>
              <a:t>Practices</a:t>
            </a:r>
            <a:endParaRPr sz="2400" kern="0">
              <a:solidFill>
                <a:sysClr val="windowText" lastClr="000000"/>
              </a:solidFill>
              <a:latin typeface="Calibri"/>
              <a:cs typeface="Calibri"/>
            </a:endParaRPr>
          </a:p>
        </p:txBody>
      </p:sp>
      <p:sp>
        <p:nvSpPr>
          <p:cNvPr id="3" name="object 3"/>
          <p:cNvSpPr txBox="1"/>
          <p:nvPr/>
        </p:nvSpPr>
        <p:spPr>
          <a:xfrm>
            <a:off x="5109591" y="3163571"/>
            <a:ext cx="1297305" cy="1031875"/>
          </a:xfrm>
          <a:prstGeom prst="rect">
            <a:avLst/>
          </a:prstGeom>
        </p:spPr>
        <p:txBody>
          <a:bodyPr vert="horz" wrap="square" lIns="0" tIns="12700" rIns="0" bIns="0" rtlCol="0">
            <a:spAutoFit/>
          </a:bodyPr>
          <a:lstStyle/>
          <a:p>
            <a:pPr marL="12700">
              <a:spcBef>
                <a:spcPts val="100"/>
              </a:spcBef>
            </a:pPr>
            <a:r>
              <a:rPr sz="2200" kern="0" spc="-10" dirty="0">
                <a:solidFill>
                  <a:srgbClr val="2C5461"/>
                </a:solidFill>
                <a:latin typeface="Calibri"/>
                <a:cs typeface="Calibri"/>
              </a:rPr>
              <a:t>$2,000,000</a:t>
            </a:r>
            <a:endParaRPr sz="2200" kern="0">
              <a:solidFill>
                <a:sysClr val="windowText" lastClr="000000"/>
              </a:solidFill>
              <a:latin typeface="Calibri"/>
              <a:cs typeface="Calibri"/>
            </a:endParaRPr>
          </a:p>
          <a:p>
            <a:pPr marL="12700">
              <a:lnSpc>
                <a:spcPts val="2640"/>
              </a:lnSpc>
            </a:pPr>
            <a:r>
              <a:rPr sz="2200" kern="0" spc="-10" dirty="0">
                <a:solidFill>
                  <a:srgbClr val="2C5461"/>
                </a:solidFill>
                <a:latin typeface="Calibri"/>
                <a:cs typeface="Calibri"/>
              </a:rPr>
              <a:t>$2,000,000</a:t>
            </a:r>
            <a:endParaRPr sz="2200" kern="0">
              <a:solidFill>
                <a:sysClr val="windowText" lastClr="000000"/>
              </a:solidFill>
              <a:latin typeface="Calibri"/>
              <a:cs typeface="Calibri"/>
            </a:endParaRPr>
          </a:p>
          <a:p>
            <a:pPr marL="12700"/>
            <a:r>
              <a:rPr sz="2200" kern="0" spc="-10" dirty="0">
                <a:solidFill>
                  <a:srgbClr val="2C5461"/>
                </a:solidFill>
                <a:latin typeface="Calibri"/>
                <a:cs typeface="Calibri"/>
              </a:rPr>
              <a:t>$2,000,000</a:t>
            </a:r>
            <a:endParaRPr sz="2200" kern="0">
              <a:solidFill>
                <a:sysClr val="windowText" lastClr="000000"/>
              </a:solidFill>
              <a:latin typeface="Calibri"/>
              <a:cs typeface="Calibri"/>
            </a:endParaRPr>
          </a:p>
        </p:txBody>
      </p:sp>
      <p:sp>
        <p:nvSpPr>
          <p:cNvPr id="4" name="object 4"/>
          <p:cNvSpPr txBox="1"/>
          <p:nvPr/>
        </p:nvSpPr>
        <p:spPr>
          <a:xfrm>
            <a:off x="535940" y="2030985"/>
            <a:ext cx="3810000" cy="2882265"/>
          </a:xfrm>
          <a:prstGeom prst="rect">
            <a:avLst/>
          </a:prstGeom>
        </p:spPr>
        <p:txBody>
          <a:bodyPr vert="horz" wrap="square" lIns="0" tIns="12700" rIns="0" bIns="0" rtlCol="0">
            <a:spAutoFit/>
          </a:bodyPr>
          <a:lstStyle/>
          <a:p>
            <a:pPr marL="355600" indent="-343535">
              <a:lnSpc>
                <a:spcPts val="3110"/>
              </a:lnSpc>
              <a:spcBef>
                <a:spcPts val="100"/>
              </a:spcBef>
              <a:buClr>
                <a:srgbClr val="8ADB64"/>
              </a:buClr>
              <a:buFont typeface="Arial"/>
              <a:buChar char="•"/>
              <a:tabLst>
                <a:tab pos="355600" algn="l"/>
                <a:tab pos="356235" algn="l"/>
              </a:tabLst>
            </a:pPr>
            <a:r>
              <a:rPr sz="2600" kern="0" spc="-10" dirty="0">
                <a:solidFill>
                  <a:srgbClr val="2C5461"/>
                </a:solidFill>
                <a:latin typeface="Calibri"/>
                <a:cs typeface="Calibri"/>
              </a:rPr>
              <a:t>Carrier</a:t>
            </a:r>
            <a:endParaRPr sz="2600" kern="0">
              <a:solidFill>
                <a:sysClr val="windowText" lastClr="000000"/>
              </a:solidFill>
              <a:latin typeface="Calibri"/>
              <a:cs typeface="Calibri"/>
            </a:endParaRPr>
          </a:p>
          <a:p>
            <a:pPr marL="756920" lvl="1" indent="-287655">
              <a:lnSpc>
                <a:spcPts val="2610"/>
              </a:lnSpc>
              <a:buFont typeface="Arial"/>
              <a:buChar char="–"/>
              <a:tabLst>
                <a:tab pos="756920" algn="l"/>
                <a:tab pos="757555" algn="l"/>
              </a:tabLst>
            </a:pPr>
            <a:r>
              <a:rPr sz="2200" kern="0" spc="-25" dirty="0">
                <a:solidFill>
                  <a:srgbClr val="2C5461"/>
                </a:solidFill>
                <a:latin typeface="Calibri"/>
                <a:cs typeface="Calibri"/>
              </a:rPr>
              <a:t>CNA</a:t>
            </a:r>
            <a:endParaRPr sz="2200" kern="0">
              <a:solidFill>
                <a:sysClr val="windowText" lastClr="000000"/>
              </a:solidFill>
              <a:latin typeface="Calibri"/>
              <a:cs typeface="Calibri"/>
            </a:endParaRPr>
          </a:p>
          <a:p>
            <a:pPr marL="355600" indent="-343535">
              <a:lnSpc>
                <a:spcPts val="3100"/>
              </a:lnSpc>
              <a:buClr>
                <a:srgbClr val="8ADB64"/>
              </a:buClr>
              <a:buFont typeface="Arial"/>
              <a:buChar char="•"/>
              <a:tabLst>
                <a:tab pos="355600" algn="l"/>
                <a:tab pos="356235" algn="l"/>
              </a:tabLst>
            </a:pPr>
            <a:r>
              <a:rPr sz="2600" kern="0" spc="-20" dirty="0">
                <a:solidFill>
                  <a:srgbClr val="2C5461"/>
                </a:solidFill>
                <a:latin typeface="Calibri"/>
                <a:cs typeface="Calibri"/>
              </a:rPr>
              <a:t>Coverage</a:t>
            </a:r>
            <a:r>
              <a:rPr sz="2600" kern="0" spc="-100" dirty="0">
                <a:solidFill>
                  <a:srgbClr val="2C5461"/>
                </a:solidFill>
                <a:latin typeface="Calibri"/>
                <a:cs typeface="Calibri"/>
              </a:rPr>
              <a:t> </a:t>
            </a:r>
            <a:r>
              <a:rPr sz="2600" kern="0" spc="-10" dirty="0">
                <a:solidFill>
                  <a:srgbClr val="2C5461"/>
                </a:solidFill>
                <a:latin typeface="Calibri"/>
                <a:cs typeface="Calibri"/>
              </a:rPr>
              <a:t>Detail</a:t>
            </a:r>
            <a:endParaRPr sz="2600" kern="0">
              <a:solidFill>
                <a:sysClr val="windowText" lastClr="000000"/>
              </a:solidFill>
              <a:latin typeface="Calibri"/>
              <a:cs typeface="Calibri"/>
            </a:endParaRPr>
          </a:p>
          <a:p>
            <a:pPr marL="756920" lvl="1" indent="-287655">
              <a:spcBef>
                <a:spcPts val="20"/>
              </a:spcBef>
              <a:buFont typeface="Arial"/>
              <a:buChar char="–"/>
              <a:tabLst>
                <a:tab pos="756920" algn="l"/>
                <a:tab pos="757555" algn="l"/>
              </a:tabLst>
            </a:pPr>
            <a:r>
              <a:rPr sz="2200" kern="0" spc="-10" dirty="0">
                <a:solidFill>
                  <a:srgbClr val="2C5461"/>
                </a:solidFill>
                <a:latin typeface="Calibri"/>
                <a:cs typeface="Calibri"/>
              </a:rPr>
              <a:t>Each</a:t>
            </a:r>
            <a:r>
              <a:rPr sz="2200" kern="0" spc="-90" dirty="0">
                <a:solidFill>
                  <a:srgbClr val="2C5461"/>
                </a:solidFill>
                <a:latin typeface="Calibri"/>
                <a:cs typeface="Calibri"/>
              </a:rPr>
              <a:t> </a:t>
            </a:r>
            <a:r>
              <a:rPr sz="2200" kern="0" spc="-10" dirty="0">
                <a:solidFill>
                  <a:srgbClr val="2C5461"/>
                </a:solidFill>
                <a:latin typeface="Calibri"/>
                <a:cs typeface="Calibri"/>
              </a:rPr>
              <a:t>Occurrence</a:t>
            </a:r>
            <a:endParaRPr sz="2200" kern="0">
              <a:solidFill>
                <a:sysClr val="windowText" lastClr="000000"/>
              </a:solidFill>
              <a:latin typeface="Calibri"/>
              <a:cs typeface="Calibri"/>
            </a:endParaRPr>
          </a:p>
          <a:p>
            <a:pPr marL="756920" lvl="1" indent="-287655">
              <a:lnSpc>
                <a:spcPts val="2620"/>
              </a:lnSpc>
              <a:buFont typeface="Arial"/>
              <a:buChar char="–"/>
              <a:tabLst>
                <a:tab pos="756920" algn="l"/>
                <a:tab pos="757555" algn="l"/>
              </a:tabLst>
            </a:pPr>
            <a:r>
              <a:rPr sz="2200" kern="0" dirty="0">
                <a:solidFill>
                  <a:srgbClr val="2C5461"/>
                </a:solidFill>
                <a:latin typeface="Calibri"/>
                <a:cs typeface="Calibri"/>
              </a:rPr>
              <a:t>Annual</a:t>
            </a:r>
            <a:r>
              <a:rPr sz="2200" kern="0" spc="-30" dirty="0">
                <a:solidFill>
                  <a:srgbClr val="2C5461"/>
                </a:solidFill>
                <a:latin typeface="Calibri"/>
                <a:cs typeface="Calibri"/>
              </a:rPr>
              <a:t> </a:t>
            </a:r>
            <a:r>
              <a:rPr sz="2200" kern="0" spc="-10" dirty="0">
                <a:solidFill>
                  <a:srgbClr val="2C5461"/>
                </a:solidFill>
                <a:latin typeface="Calibri"/>
                <a:cs typeface="Calibri"/>
              </a:rPr>
              <a:t>Aggregate</a:t>
            </a:r>
            <a:endParaRPr sz="2200" kern="0">
              <a:solidFill>
                <a:sysClr val="windowText" lastClr="000000"/>
              </a:solidFill>
              <a:latin typeface="Calibri"/>
              <a:cs typeface="Calibri"/>
            </a:endParaRPr>
          </a:p>
          <a:p>
            <a:pPr marL="756920" lvl="1" indent="-287655">
              <a:lnSpc>
                <a:spcPts val="2600"/>
              </a:lnSpc>
              <a:buFont typeface="Arial"/>
              <a:buChar char="–"/>
              <a:tabLst>
                <a:tab pos="756920" algn="l"/>
                <a:tab pos="757555" algn="l"/>
              </a:tabLst>
            </a:pPr>
            <a:r>
              <a:rPr sz="2200" kern="0" spc="-10" dirty="0">
                <a:solidFill>
                  <a:srgbClr val="2C5461"/>
                </a:solidFill>
                <a:latin typeface="Calibri"/>
                <a:cs typeface="Calibri"/>
              </a:rPr>
              <a:t>Additional</a:t>
            </a:r>
            <a:r>
              <a:rPr sz="2200" kern="0" spc="-75" dirty="0">
                <a:solidFill>
                  <a:srgbClr val="2C5461"/>
                </a:solidFill>
                <a:latin typeface="Calibri"/>
                <a:cs typeface="Calibri"/>
              </a:rPr>
              <a:t> </a:t>
            </a:r>
            <a:r>
              <a:rPr sz="2200" kern="0" dirty="0">
                <a:solidFill>
                  <a:srgbClr val="2C5461"/>
                </a:solidFill>
                <a:latin typeface="Calibri"/>
                <a:cs typeface="Calibri"/>
              </a:rPr>
              <a:t>Limit</a:t>
            </a:r>
            <a:r>
              <a:rPr sz="2200" kern="0" spc="5" dirty="0">
                <a:solidFill>
                  <a:srgbClr val="2C5461"/>
                </a:solidFill>
                <a:latin typeface="Calibri"/>
                <a:cs typeface="Calibri"/>
              </a:rPr>
              <a:t> </a:t>
            </a:r>
            <a:r>
              <a:rPr sz="2200" kern="0" dirty="0">
                <a:solidFill>
                  <a:srgbClr val="2C5461"/>
                </a:solidFill>
                <a:latin typeface="Calibri"/>
                <a:cs typeface="Calibri"/>
              </a:rPr>
              <a:t>of</a:t>
            </a:r>
            <a:r>
              <a:rPr sz="2200" kern="0" spc="-65" dirty="0">
                <a:solidFill>
                  <a:srgbClr val="2C5461"/>
                </a:solidFill>
                <a:latin typeface="Calibri"/>
                <a:cs typeface="Calibri"/>
              </a:rPr>
              <a:t> </a:t>
            </a:r>
            <a:r>
              <a:rPr sz="2200" kern="0" spc="-10" dirty="0">
                <a:solidFill>
                  <a:srgbClr val="2C5461"/>
                </a:solidFill>
                <a:latin typeface="Calibri"/>
                <a:cs typeface="Calibri"/>
              </a:rPr>
              <a:t>Defense</a:t>
            </a:r>
            <a:endParaRPr sz="2200" kern="0">
              <a:solidFill>
                <a:sysClr val="windowText" lastClr="000000"/>
              </a:solidFill>
              <a:latin typeface="Calibri"/>
              <a:cs typeface="Calibri"/>
            </a:endParaRPr>
          </a:p>
          <a:p>
            <a:pPr marL="355600" indent="-343535">
              <a:lnSpc>
                <a:spcPts val="3100"/>
              </a:lnSpc>
              <a:buClr>
                <a:srgbClr val="8ADB64"/>
              </a:buClr>
              <a:buFont typeface="Arial"/>
              <a:buChar char="•"/>
              <a:tabLst>
                <a:tab pos="355600" algn="l"/>
                <a:tab pos="356235" algn="l"/>
              </a:tabLst>
            </a:pPr>
            <a:r>
              <a:rPr sz="2600" kern="0" spc="-10" dirty="0">
                <a:solidFill>
                  <a:srgbClr val="2C5461"/>
                </a:solidFill>
                <a:latin typeface="Calibri"/>
                <a:cs typeface="Calibri"/>
              </a:rPr>
              <a:t>Deductible</a:t>
            </a:r>
            <a:endParaRPr sz="2600" kern="0">
              <a:solidFill>
                <a:sysClr val="windowText" lastClr="000000"/>
              </a:solidFill>
              <a:latin typeface="Calibri"/>
              <a:cs typeface="Calibri"/>
            </a:endParaRPr>
          </a:p>
          <a:p>
            <a:pPr marL="469900">
              <a:spcBef>
                <a:spcPts val="45"/>
              </a:spcBef>
              <a:tabLst>
                <a:tab pos="756920" algn="l"/>
              </a:tabLst>
            </a:pPr>
            <a:r>
              <a:rPr sz="2200" kern="0" spc="-50" dirty="0">
                <a:solidFill>
                  <a:srgbClr val="2C5461"/>
                </a:solidFill>
                <a:latin typeface="Arial"/>
                <a:cs typeface="Arial"/>
              </a:rPr>
              <a:t>–</a:t>
            </a:r>
            <a:r>
              <a:rPr sz="2200" kern="0" dirty="0">
                <a:solidFill>
                  <a:srgbClr val="2C5461"/>
                </a:solidFill>
                <a:latin typeface="Arial"/>
                <a:cs typeface="Arial"/>
              </a:rPr>
              <a:t>	</a:t>
            </a:r>
            <a:r>
              <a:rPr sz="2200" kern="0" spc="-10" dirty="0">
                <a:solidFill>
                  <a:srgbClr val="2C5461"/>
                </a:solidFill>
                <a:latin typeface="Calibri"/>
                <a:cs typeface="Calibri"/>
              </a:rPr>
              <a:t>$25,000</a:t>
            </a:r>
            <a:endParaRPr sz="2200" kern="0">
              <a:solidFill>
                <a:sysClr val="windowText" lastClr="000000"/>
              </a:solidFill>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Title 12"/>
          <p:cNvSpPr>
            <a:spLocks noGrp="1"/>
          </p:cNvSpPr>
          <p:nvPr>
            <p:ph type="title"/>
          </p:nvPr>
        </p:nvSpPr>
        <p:spPr>
          <a:xfrm>
            <a:off x="1473740" y="802298"/>
            <a:ext cx="6186693" cy="3822329"/>
          </a:xfrm>
        </p:spPr>
        <p:txBody>
          <a:bodyPr vert="horz" lIns="91440" tIns="45720" rIns="91440" bIns="0" rtlCol="0" anchor="b">
            <a:normAutofit/>
          </a:bodyPr>
          <a:lstStyle/>
          <a:p>
            <a:pPr algn="ctr" defTabSz="914400"/>
            <a:br>
              <a:rPr lang="en-US" sz="2100" dirty="0"/>
            </a:br>
            <a:br>
              <a:rPr lang="en-US" sz="2100" dirty="0"/>
            </a:br>
            <a:br>
              <a:rPr lang="en-US" sz="2100" dirty="0"/>
            </a:br>
            <a:r>
              <a:rPr lang="en-US" b="1" dirty="0"/>
              <a:t>Approval of Minutes</a:t>
            </a:r>
            <a:br>
              <a:rPr lang="en-US" sz="2100" dirty="0"/>
            </a:br>
            <a:br>
              <a:rPr lang="en-US" sz="2100" dirty="0"/>
            </a:br>
            <a:r>
              <a:rPr lang="en-US" sz="2400" dirty="0"/>
              <a:t>April 20, 2022 – Regular Meeting</a:t>
            </a:r>
            <a:br>
              <a:rPr lang="en-US" sz="2400" dirty="0"/>
            </a:br>
            <a:r>
              <a:rPr lang="en-US" sz="2400" dirty="0"/>
              <a:t>April 22, 2022 – special meeting</a:t>
            </a:r>
            <a:br>
              <a:rPr lang="en-US" sz="2400" dirty="0"/>
            </a:br>
            <a:r>
              <a:rPr lang="en-US" sz="2400" dirty="0"/>
              <a:t>May 13, 2022 – </a:t>
            </a:r>
            <a:r>
              <a:rPr lang="en-US" sz="2400"/>
              <a:t>special meeting</a:t>
            </a:r>
            <a:br>
              <a:rPr lang="en-US" sz="2100" dirty="0"/>
            </a:br>
            <a:br>
              <a:rPr lang="en-US" sz="2100" dirty="0"/>
            </a:br>
            <a:br>
              <a:rPr lang="en-US" sz="2100" dirty="0">
                <a:highlight>
                  <a:srgbClr val="FFFF00"/>
                </a:highlight>
              </a:rPr>
            </a:br>
            <a:br>
              <a:rPr lang="en-US" sz="2100" dirty="0"/>
            </a:br>
            <a:endParaRPr lang="en-US" sz="2100" dirty="0"/>
          </a:p>
        </p:txBody>
      </p:sp>
      <p:cxnSp>
        <p:nvCxnSpPr>
          <p:cNvPr id="30" name="Straight Connector 29">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32546" y="4735528"/>
            <a:ext cx="648225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2" name="Picture 31">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2710307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1" y="1350898"/>
            <a:ext cx="2216785" cy="391160"/>
          </a:xfrm>
          <a:prstGeom prst="rect">
            <a:avLst/>
          </a:prstGeom>
        </p:spPr>
        <p:txBody>
          <a:bodyPr vert="horz" wrap="square" lIns="0" tIns="12700" rIns="0" bIns="0" rtlCol="0">
            <a:spAutoFit/>
          </a:bodyPr>
          <a:lstStyle/>
          <a:p>
            <a:pPr marL="12700">
              <a:spcBef>
                <a:spcPts val="100"/>
              </a:spcBef>
            </a:pPr>
            <a:r>
              <a:rPr sz="2400" b="1" kern="0" dirty="0">
                <a:solidFill>
                  <a:srgbClr val="FFFFFF"/>
                </a:solidFill>
                <a:latin typeface="Calibri"/>
                <a:cs typeface="Calibri"/>
              </a:rPr>
              <a:t>Fiduciary</a:t>
            </a:r>
            <a:r>
              <a:rPr sz="2400" b="1" kern="0" spc="-110" dirty="0">
                <a:solidFill>
                  <a:srgbClr val="FFFFFF"/>
                </a:solidFill>
                <a:latin typeface="Calibri"/>
                <a:cs typeface="Calibri"/>
              </a:rPr>
              <a:t> </a:t>
            </a:r>
            <a:r>
              <a:rPr sz="2400" b="1" kern="0" spc="-10" dirty="0">
                <a:solidFill>
                  <a:srgbClr val="FFFFFF"/>
                </a:solidFill>
                <a:latin typeface="Calibri"/>
                <a:cs typeface="Calibri"/>
              </a:rPr>
              <a:t>Liability</a:t>
            </a:r>
            <a:endParaRPr sz="2400" kern="0">
              <a:solidFill>
                <a:sysClr val="windowText" lastClr="000000"/>
              </a:solidFill>
              <a:latin typeface="Calibri"/>
              <a:cs typeface="Calibri"/>
            </a:endParaRPr>
          </a:p>
        </p:txBody>
      </p:sp>
      <p:sp>
        <p:nvSpPr>
          <p:cNvPr id="3" name="object 3"/>
          <p:cNvSpPr txBox="1"/>
          <p:nvPr/>
        </p:nvSpPr>
        <p:spPr>
          <a:xfrm>
            <a:off x="535941" y="2006754"/>
            <a:ext cx="3777615" cy="2584450"/>
          </a:xfrm>
          <a:prstGeom prst="rect">
            <a:avLst/>
          </a:prstGeom>
        </p:spPr>
        <p:txBody>
          <a:bodyPr vert="horz" wrap="square" lIns="0" tIns="60325" rIns="0" bIns="0" rtlCol="0">
            <a:spAutoFit/>
          </a:bodyPr>
          <a:lstStyle/>
          <a:p>
            <a:pPr marL="355600" indent="-343535">
              <a:spcBef>
                <a:spcPts val="475"/>
              </a:spcBef>
              <a:buClr>
                <a:srgbClr val="8ADB64"/>
              </a:buClr>
              <a:buFont typeface="Arial"/>
              <a:buChar char="•"/>
              <a:tabLst>
                <a:tab pos="355600" algn="l"/>
                <a:tab pos="356235" algn="l"/>
              </a:tabLst>
            </a:pPr>
            <a:r>
              <a:rPr sz="2800" kern="0" spc="-10" dirty="0">
                <a:solidFill>
                  <a:srgbClr val="2C5461"/>
                </a:solidFill>
                <a:latin typeface="Calibri"/>
                <a:cs typeface="Calibri"/>
              </a:rPr>
              <a:t>Carrier</a:t>
            </a:r>
            <a:endParaRPr sz="2800" kern="0">
              <a:solidFill>
                <a:sysClr val="windowText" lastClr="000000"/>
              </a:solidFill>
              <a:latin typeface="Calibri"/>
              <a:cs typeface="Calibri"/>
            </a:endParaRPr>
          </a:p>
          <a:p>
            <a:pPr marL="756920" lvl="1" indent="-287655">
              <a:spcBef>
                <a:spcPts val="320"/>
              </a:spcBef>
              <a:buFont typeface="Arial"/>
              <a:buChar char="–"/>
              <a:tabLst>
                <a:tab pos="757555" algn="l"/>
              </a:tabLst>
            </a:pPr>
            <a:r>
              <a:rPr sz="2400" kern="0" spc="-10" dirty="0">
                <a:solidFill>
                  <a:srgbClr val="2C5461"/>
                </a:solidFill>
                <a:latin typeface="Calibri"/>
                <a:cs typeface="Calibri"/>
              </a:rPr>
              <a:t>Travelers</a:t>
            </a:r>
            <a:endParaRPr sz="2400" kern="0">
              <a:solidFill>
                <a:sysClr val="windowText" lastClr="000000"/>
              </a:solidFill>
              <a:latin typeface="Calibri"/>
              <a:cs typeface="Calibri"/>
            </a:endParaRPr>
          </a:p>
          <a:p>
            <a:pPr marL="355600" indent="-343535">
              <a:spcBef>
                <a:spcPts val="285"/>
              </a:spcBef>
              <a:buClr>
                <a:srgbClr val="8ADB64"/>
              </a:buClr>
              <a:buFont typeface="Arial"/>
              <a:buChar char="•"/>
              <a:tabLst>
                <a:tab pos="355600" algn="l"/>
                <a:tab pos="356235" algn="l"/>
              </a:tabLst>
            </a:pPr>
            <a:r>
              <a:rPr sz="2800" kern="0" spc="-35" dirty="0">
                <a:solidFill>
                  <a:srgbClr val="2C5461"/>
                </a:solidFill>
                <a:latin typeface="Calibri"/>
                <a:cs typeface="Calibri"/>
              </a:rPr>
              <a:t>Coverage</a:t>
            </a:r>
            <a:r>
              <a:rPr sz="2800" kern="0" spc="-85" dirty="0">
                <a:solidFill>
                  <a:srgbClr val="2C5461"/>
                </a:solidFill>
                <a:latin typeface="Calibri"/>
                <a:cs typeface="Calibri"/>
              </a:rPr>
              <a:t> </a:t>
            </a:r>
            <a:r>
              <a:rPr sz="2800" kern="0" spc="-10" dirty="0">
                <a:solidFill>
                  <a:srgbClr val="2C5461"/>
                </a:solidFill>
                <a:latin typeface="Calibri"/>
                <a:cs typeface="Calibri"/>
              </a:rPr>
              <a:t>Detail</a:t>
            </a:r>
            <a:endParaRPr sz="2800" kern="0">
              <a:solidFill>
                <a:sysClr val="windowText" lastClr="000000"/>
              </a:solidFill>
              <a:latin typeface="Calibri"/>
              <a:cs typeface="Calibri"/>
            </a:endParaRPr>
          </a:p>
          <a:p>
            <a:pPr marL="756920" lvl="1" indent="-287655">
              <a:spcBef>
                <a:spcPts val="320"/>
              </a:spcBef>
              <a:buFont typeface="Arial"/>
              <a:buChar char="–"/>
              <a:tabLst>
                <a:tab pos="757555" algn="l"/>
              </a:tabLst>
            </a:pPr>
            <a:r>
              <a:rPr sz="2400" kern="0" dirty="0">
                <a:solidFill>
                  <a:srgbClr val="2C5461"/>
                </a:solidFill>
                <a:latin typeface="Calibri"/>
                <a:cs typeface="Calibri"/>
              </a:rPr>
              <a:t>Each</a:t>
            </a:r>
            <a:r>
              <a:rPr sz="2400" kern="0" spc="-105" dirty="0">
                <a:solidFill>
                  <a:srgbClr val="2C5461"/>
                </a:solidFill>
                <a:latin typeface="Calibri"/>
                <a:cs typeface="Calibri"/>
              </a:rPr>
              <a:t> </a:t>
            </a:r>
            <a:r>
              <a:rPr sz="2400" kern="0" spc="-10" dirty="0">
                <a:solidFill>
                  <a:srgbClr val="2C5461"/>
                </a:solidFill>
                <a:latin typeface="Calibri"/>
                <a:cs typeface="Calibri"/>
              </a:rPr>
              <a:t>Occurrence</a:t>
            </a:r>
            <a:endParaRPr sz="2400" kern="0">
              <a:solidFill>
                <a:sysClr val="windowText" lastClr="000000"/>
              </a:solidFill>
              <a:latin typeface="Calibri"/>
              <a:cs typeface="Calibri"/>
            </a:endParaRPr>
          </a:p>
          <a:p>
            <a:pPr marL="756920" lvl="1" indent="-287655">
              <a:spcBef>
                <a:spcPts val="300"/>
              </a:spcBef>
              <a:buFont typeface="Arial"/>
              <a:buChar char="–"/>
              <a:tabLst>
                <a:tab pos="757555" algn="l"/>
              </a:tabLst>
            </a:pPr>
            <a:r>
              <a:rPr sz="2400" kern="0" dirty="0">
                <a:solidFill>
                  <a:srgbClr val="2C5461"/>
                </a:solidFill>
                <a:latin typeface="Calibri"/>
                <a:cs typeface="Calibri"/>
              </a:rPr>
              <a:t>Annual</a:t>
            </a:r>
            <a:r>
              <a:rPr sz="2400" kern="0" spc="-60" dirty="0">
                <a:solidFill>
                  <a:srgbClr val="2C5461"/>
                </a:solidFill>
                <a:latin typeface="Calibri"/>
                <a:cs typeface="Calibri"/>
              </a:rPr>
              <a:t> </a:t>
            </a:r>
            <a:r>
              <a:rPr sz="2400" kern="0" spc="-10" dirty="0">
                <a:solidFill>
                  <a:srgbClr val="2C5461"/>
                </a:solidFill>
                <a:latin typeface="Calibri"/>
                <a:cs typeface="Calibri"/>
              </a:rPr>
              <a:t>Aggregate</a:t>
            </a:r>
            <a:endParaRPr sz="2400" kern="0">
              <a:solidFill>
                <a:sysClr val="windowText" lastClr="000000"/>
              </a:solidFill>
              <a:latin typeface="Calibri"/>
              <a:cs typeface="Calibri"/>
            </a:endParaRPr>
          </a:p>
          <a:p>
            <a:pPr marL="756920" lvl="1" indent="-287655">
              <a:spcBef>
                <a:spcPts val="305"/>
              </a:spcBef>
              <a:buFont typeface="Arial"/>
              <a:buChar char="–"/>
              <a:tabLst>
                <a:tab pos="757555" algn="l"/>
              </a:tabLst>
            </a:pPr>
            <a:r>
              <a:rPr sz="2400" kern="0" dirty="0">
                <a:solidFill>
                  <a:srgbClr val="2C5461"/>
                </a:solidFill>
                <a:latin typeface="Calibri"/>
                <a:cs typeface="Calibri"/>
              </a:rPr>
              <a:t>Additional</a:t>
            </a:r>
            <a:r>
              <a:rPr sz="2400" kern="0" spc="-90" dirty="0">
                <a:solidFill>
                  <a:srgbClr val="2C5461"/>
                </a:solidFill>
                <a:latin typeface="Calibri"/>
                <a:cs typeface="Calibri"/>
              </a:rPr>
              <a:t> </a:t>
            </a:r>
            <a:r>
              <a:rPr sz="2400" kern="0" spc="-20" dirty="0">
                <a:solidFill>
                  <a:srgbClr val="2C5461"/>
                </a:solidFill>
                <a:latin typeface="Calibri"/>
                <a:cs typeface="Calibri"/>
              </a:rPr>
              <a:t>Defense</a:t>
            </a:r>
            <a:r>
              <a:rPr sz="2400" kern="0" spc="-75" dirty="0">
                <a:solidFill>
                  <a:srgbClr val="2C5461"/>
                </a:solidFill>
                <a:latin typeface="Calibri"/>
                <a:cs typeface="Calibri"/>
              </a:rPr>
              <a:t> </a:t>
            </a:r>
            <a:r>
              <a:rPr sz="2400" kern="0" spc="-20" dirty="0">
                <a:solidFill>
                  <a:srgbClr val="2C5461"/>
                </a:solidFill>
                <a:latin typeface="Calibri"/>
                <a:cs typeface="Calibri"/>
              </a:rPr>
              <a:t>Limit</a:t>
            </a:r>
            <a:endParaRPr sz="2400" kern="0">
              <a:solidFill>
                <a:sysClr val="windowText" lastClr="000000"/>
              </a:solidFill>
              <a:latin typeface="Calibri"/>
              <a:cs typeface="Calibri"/>
            </a:endParaRPr>
          </a:p>
        </p:txBody>
      </p:sp>
      <p:sp>
        <p:nvSpPr>
          <p:cNvPr id="4" name="object 4"/>
          <p:cNvSpPr txBox="1"/>
          <p:nvPr/>
        </p:nvSpPr>
        <p:spPr>
          <a:xfrm>
            <a:off x="5566790" y="3357562"/>
            <a:ext cx="1414780" cy="1238250"/>
          </a:xfrm>
          <a:prstGeom prst="rect">
            <a:avLst/>
          </a:prstGeom>
        </p:spPr>
        <p:txBody>
          <a:bodyPr vert="horz" wrap="square" lIns="0" tIns="50800" rIns="0" bIns="0" rtlCol="0">
            <a:spAutoFit/>
          </a:bodyPr>
          <a:lstStyle/>
          <a:p>
            <a:pPr marL="12700">
              <a:spcBef>
                <a:spcPts val="400"/>
              </a:spcBef>
            </a:pPr>
            <a:r>
              <a:rPr sz="2400" kern="0" spc="-10" dirty="0">
                <a:solidFill>
                  <a:srgbClr val="2C5461"/>
                </a:solidFill>
                <a:latin typeface="Calibri"/>
                <a:cs typeface="Calibri"/>
              </a:rPr>
              <a:t>$1,000,000</a:t>
            </a:r>
            <a:endParaRPr sz="2400" kern="0">
              <a:solidFill>
                <a:sysClr val="windowText" lastClr="000000"/>
              </a:solidFill>
              <a:latin typeface="Calibri"/>
              <a:cs typeface="Calibri"/>
            </a:endParaRPr>
          </a:p>
          <a:p>
            <a:pPr marL="12700">
              <a:spcBef>
                <a:spcPts val="305"/>
              </a:spcBef>
            </a:pPr>
            <a:r>
              <a:rPr sz="2400" kern="0" spc="-10" dirty="0">
                <a:solidFill>
                  <a:srgbClr val="2C5461"/>
                </a:solidFill>
                <a:latin typeface="Calibri"/>
                <a:cs typeface="Calibri"/>
              </a:rPr>
              <a:t>$1,000,000</a:t>
            </a:r>
            <a:endParaRPr sz="2400" kern="0">
              <a:solidFill>
                <a:sysClr val="windowText" lastClr="000000"/>
              </a:solidFill>
              <a:latin typeface="Calibri"/>
              <a:cs typeface="Calibri"/>
            </a:endParaRPr>
          </a:p>
          <a:p>
            <a:pPr marL="12700">
              <a:spcBef>
                <a:spcPts val="300"/>
              </a:spcBef>
            </a:pPr>
            <a:r>
              <a:rPr sz="2400" kern="0" spc="-10" dirty="0">
                <a:solidFill>
                  <a:srgbClr val="2C5461"/>
                </a:solidFill>
                <a:latin typeface="Calibri"/>
                <a:cs typeface="Calibri"/>
              </a:rPr>
              <a:t>$1,000,000</a:t>
            </a:r>
            <a:endParaRPr sz="2400" kern="0">
              <a:solidFill>
                <a:sysClr val="windowText" lastClr="000000"/>
              </a:solidFill>
              <a:latin typeface="Calibri"/>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1" y="1350898"/>
            <a:ext cx="630555" cy="391160"/>
          </a:xfrm>
          <a:prstGeom prst="rect">
            <a:avLst/>
          </a:prstGeom>
        </p:spPr>
        <p:txBody>
          <a:bodyPr vert="horz" wrap="square" lIns="0" tIns="12700" rIns="0" bIns="0" rtlCol="0">
            <a:spAutoFit/>
          </a:bodyPr>
          <a:lstStyle/>
          <a:p>
            <a:pPr marL="12700">
              <a:spcBef>
                <a:spcPts val="100"/>
              </a:spcBef>
            </a:pPr>
            <a:r>
              <a:rPr sz="2400" b="1" spc="-20" dirty="0"/>
              <a:t>Auto</a:t>
            </a:r>
            <a:endParaRPr sz="2400"/>
          </a:p>
        </p:txBody>
      </p:sp>
      <p:sp>
        <p:nvSpPr>
          <p:cNvPr id="3" name="object 3"/>
          <p:cNvSpPr txBox="1"/>
          <p:nvPr/>
        </p:nvSpPr>
        <p:spPr>
          <a:xfrm>
            <a:off x="535940" y="2126616"/>
            <a:ext cx="3585210" cy="889635"/>
          </a:xfrm>
          <a:prstGeom prst="rect">
            <a:avLst/>
          </a:prstGeom>
        </p:spPr>
        <p:txBody>
          <a:bodyPr vert="horz" wrap="square" lIns="0" tIns="12700" rIns="0" bIns="0" rtlCol="0">
            <a:spAutoFit/>
          </a:bodyPr>
          <a:lstStyle/>
          <a:p>
            <a:pPr marL="355600" indent="-343535">
              <a:lnSpc>
                <a:spcPts val="2390"/>
              </a:lnSpc>
              <a:spcBef>
                <a:spcPts val="100"/>
              </a:spcBef>
              <a:buClr>
                <a:srgbClr val="8ADB64"/>
              </a:buClr>
              <a:buFont typeface="Arial"/>
              <a:buChar char="•"/>
              <a:tabLst>
                <a:tab pos="355600" algn="l"/>
                <a:tab pos="356235" algn="l"/>
              </a:tabLst>
            </a:pPr>
            <a:r>
              <a:rPr sz="2000" kern="0" spc="-10" dirty="0">
                <a:solidFill>
                  <a:srgbClr val="2C5461"/>
                </a:solidFill>
                <a:latin typeface="Calibri"/>
                <a:cs typeface="Calibri"/>
              </a:rPr>
              <a:t>Carrier</a:t>
            </a:r>
            <a:endParaRPr sz="2000" kern="0">
              <a:solidFill>
                <a:sysClr val="windowText" lastClr="000000"/>
              </a:solidFill>
              <a:latin typeface="Calibri"/>
              <a:cs typeface="Calibri"/>
            </a:endParaRPr>
          </a:p>
          <a:p>
            <a:pPr marL="469900">
              <a:lnSpc>
                <a:spcPts val="2020"/>
              </a:lnSpc>
              <a:tabLst>
                <a:tab pos="756920" algn="l"/>
              </a:tabLst>
            </a:pPr>
            <a:r>
              <a:rPr sz="1700" kern="0" spc="-50" dirty="0">
                <a:solidFill>
                  <a:srgbClr val="2C5461"/>
                </a:solidFill>
                <a:latin typeface="Arial"/>
                <a:cs typeface="Arial"/>
              </a:rPr>
              <a:t>–</a:t>
            </a:r>
            <a:r>
              <a:rPr sz="1700" kern="0" dirty="0">
                <a:solidFill>
                  <a:srgbClr val="2C5461"/>
                </a:solidFill>
                <a:latin typeface="Arial"/>
                <a:cs typeface="Arial"/>
              </a:rPr>
              <a:t>	</a:t>
            </a:r>
            <a:r>
              <a:rPr sz="1700" kern="0" spc="-10" dirty="0">
                <a:solidFill>
                  <a:srgbClr val="2C5461"/>
                </a:solidFill>
                <a:latin typeface="Calibri"/>
                <a:cs typeface="Calibri"/>
              </a:rPr>
              <a:t>Philadelphia </a:t>
            </a:r>
            <a:r>
              <a:rPr sz="1700" kern="0" spc="-25" dirty="0">
                <a:solidFill>
                  <a:srgbClr val="2C5461"/>
                </a:solidFill>
                <a:latin typeface="Calibri"/>
                <a:cs typeface="Calibri"/>
              </a:rPr>
              <a:t>Insurance </a:t>
            </a:r>
            <a:r>
              <a:rPr sz="1700" kern="0" spc="-10" dirty="0">
                <a:solidFill>
                  <a:srgbClr val="2C5461"/>
                </a:solidFill>
                <a:latin typeface="Calibri"/>
                <a:cs typeface="Calibri"/>
              </a:rPr>
              <a:t>Company</a:t>
            </a:r>
            <a:endParaRPr sz="1700" kern="0">
              <a:solidFill>
                <a:sysClr val="windowText" lastClr="000000"/>
              </a:solidFill>
              <a:latin typeface="Calibri"/>
              <a:cs typeface="Calibri"/>
            </a:endParaRPr>
          </a:p>
          <a:p>
            <a:pPr marL="355600" indent="-343535">
              <a:lnSpc>
                <a:spcPts val="2390"/>
              </a:lnSpc>
              <a:buClr>
                <a:srgbClr val="8ADB64"/>
              </a:buClr>
              <a:buFont typeface="Arial"/>
              <a:buChar char="•"/>
              <a:tabLst>
                <a:tab pos="355600" algn="l"/>
                <a:tab pos="356235" algn="l"/>
              </a:tabLst>
            </a:pPr>
            <a:r>
              <a:rPr sz="2000" kern="0" spc="-25" dirty="0">
                <a:solidFill>
                  <a:srgbClr val="2C5461"/>
                </a:solidFill>
                <a:latin typeface="Calibri"/>
                <a:cs typeface="Calibri"/>
              </a:rPr>
              <a:t>Coverage</a:t>
            </a:r>
            <a:r>
              <a:rPr sz="2000" kern="0" spc="-40" dirty="0">
                <a:solidFill>
                  <a:srgbClr val="2C5461"/>
                </a:solidFill>
                <a:latin typeface="Calibri"/>
                <a:cs typeface="Calibri"/>
              </a:rPr>
              <a:t> </a:t>
            </a:r>
            <a:r>
              <a:rPr sz="2000" kern="0" spc="-10" dirty="0">
                <a:solidFill>
                  <a:srgbClr val="2C5461"/>
                </a:solidFill>
                <a:latin typeface="Calibri"/>
                <a:cs typeface="Calibri"/>
              </a:rPr>
              <a:t>Detail</a:t>
            </a:r>
            <a:endParaRPr sz="2000" kern="0">
              <a:solidFill>
                <a:sysClr val="windowText" lastClr="000000"/>
              </a:solidFill>
              <a:latin typeface="Calibri"/>
              <a:cs typeface="Calibri"/>
            </a:endParaRPr>
          </a:p>
        </p:txBody>
      </p:sp>
      <p:sp>
        <p:nvSpPr>
          <p:cNvPr id="4" name="object 4"/>
          <p:cNvSpPr txBox="1"/>
          <p:nvPr/>
        </p:nvSpPr>
        <p:spPr>
          <a:xfrm>
            <a:off x="993458" y="2999105"/>
            <a:ext cx="5315585" cy="1580515"/>
          </a:xfrm>
          <a:prstGeom prst="rect">
            <a:avLst/>
          </a:prstGeom>
        </p:spPr>
        <p:txBody>
          <a:bodyPr vert="horz" wrap="square" lIns="0" tIns="12700" rIns="0" bIns="0" rtlCol="0">
            <a:spAutoFit/>
          </a:bodyPr>
          <a:lstStyle/>
          <a:p>
            <a:pPr marL="299085" indent="-287020">
              <a:spcBef>
                <a:spcPts val="100"/>
              </a:spcBef>
              <a:buFont typeface="Arial"/>
              <a:buChar char="–"/>
              <a:tabLst>
                <a:tab pos="299085" algn="l"/>
                <a:tab pos="299720" algn="l"/>
              </a:tabLst>
            </a:pPr>
            <a:r>
              <a:rPr sz="1700" kern="0" dirty="0">
                <a:solidFill>
                  <a:srgbClr val="2C5461"/>
                </a:solidFill>
                <a:latin typeface="Calibri"/>
                <a:cs typeface="Calibri"/>
              </a:rPr>
              <a:t>Combined</a:t>
            </a:r>
            <a:r>
              <a:rPr sz="1700" kern="0" spc="-15" dirty="0">
                <a:solidFill>
                  <a:srgbClr val="2C5461"/>
                </a:solidFill>
                <a:latin typeface="Calibri"/>
                <a:cs typeface="Calibri"/>
              </a:rPr>
              <a:t> </a:t>
            </a:r>
            <a:r>
              <a:rPr sz="1700" kern="0" dirty="0">
                <a:solidFill>
                  <a:srgbClr val="2C5461"/>
                </a:solidFill>
                <a:latin typeface="Calibri"/>
                <a:cs typeface="Calibri"/>
              </a:rPr>
              <a:t>Single</a:t>
            </a:r>
            <a:r>
              <a:rPr sz="1700" kern="0" spc="-5" dirty="0">
                <a:solidFill>
                  <a:srgbClr val="2C5461"/>
                </a:solidFill>
                <a:latin typeface="Calibri"/>
                <a:cs typeface="Calibri"/>
              </a:rPr>
              <a:t> </a:t>
            </a:r>
            <a:r>
              <a:rPr sz="1700" kern="0" dirty="0">
                <a:solidFill>
                  <a:srgbClr val="2C5461"/>
                </a:solidFill>
                <a:latin typeface="Calibri"/>
                <a:cs typeface="Calibri"/>
              </a:rPr>
              <a:t>Limit</a:t>
            </a:r>
            <a:r>
              <a:rPr sz="1700" kern="0" spc="-45" dirty="0">
                <a:solidFill>
                  <a:srgbClr val="2C5461"/>
                </a:solidFill>
                <a:latin typeface="Calibri"/>
                <a:cs typeface="Calibri"/>
              </a:rPr>
              <a:t> </a:t>
            </a:r>
            <a:r>
              <a:rPr sz="1700" kern="0" dirty="0">
                <a:solidFill>
                  <a:srgbClr val="2C5461"/>
                </a:solidFill>
                <a:latin typeface="Calibri"/>
                <a:cs typeface="Calibri"/>
              </a:rPr>
              <a:t>–</a:t>
            </a:r>
            <a:r>
              <a:rPr sz="1700" kern="0" spc="10" dirty="0">
                <a:solidFill>
                  <a:srgbClr val="2C5461"/>
                </a:solidFill>
                <a:latin typeface="Calibri"/>
                <a:cs typeface="Calibri"/>
              </a:rPr>
              <a:t> </a:t>
            </a:r>
            <a:r>
              <a:rPr sz="1700" kern="0" dirty="0">
                <a:solidFill>
                  <a:srgbClr val="2C5461"/>
                </a:solidFill>
                <a:latin typeface="Calibri"/>
                <a:cs typeface="Calibri"/>
              </a:rPr>
              <a:t>Bodily</a:t>
            </a:r>
            <a:r>
              <a:rPr sz="1700" kern="0" spc="-30" dirty="0">
                <a:solidFill>
                  <a:srgbClr val="2C5461"/>
                </a:solidFill>
                <a:latin typeface="Calibri"/>
                <a:cs typeface="Calibri"/>
              </a:rPr>
              <a:t> </a:t>
            </a:r>
            <a:r>
              <a:rPr sz="1700" kern="0" dirty="0">
                <a:solidFill>
                  <a:srgbClr val="2C5461"/>
                </a:solidFill>
                <a:latin typeface="Calibri"/>
                <a:cs typeface="Calibri"/>
              </a:rPr>
              <a:t>Injury</a:t>
            </a:r>
            <a:r>
              <a:rPr sz="1700" kern="0" spc="10" dirty="0">
                <a:solidFill>
                  <a:srgbClr val="2C5461"/>
                </a:solidFill>
                <a:latin typeface="Calibri"/>
                <a:cs typeface="Calibri"/>
              </a:rPr>
              <a:t> </a:t>
            </a:r>
            <a:r>
              <a:rPr sz="1700" kern="0" dirty="0">
                <a:solidFill>
                  <a:srgbClr val="2C5461"/>
                </a:solidFill>
                <a:latin typeface="Calibri"/>
                <a:cs typeface="Calibri"/>
              </a:rPr>
              <a:t>&amp;</a:t>
            </a:r>
            <a:r>
              <a:rPr sz="1700" kern="0" spc="15" dirty="0">
                <a:solidFill>
                  <a:srgbClr val="2C5461"/>
                </a:solidFill>
                <a:latin typeface="Calibri"/>
                <a:cs typeface="Calibri"/>
              </a:rPr>
              <a:t> </a:t>
            </a:r>
            <a:r>
              <a:rPr sz="1700" kern="0" spc="-10" dirty="0">
                <a:solidFill>
                  <a:srgbClr val="2C5461"/>
                </a:solidFill>
                <a:latin typeface="Calibri"/>
                <a:cs typeface="Calibri"/>
              </a:rPr>
              <a:t>Property</a:t>
            </a:r>
            <a:r>
              <a:rPr sz="1700" kern="0" spc="-204" dirty="0">
                <a:solidFill>
                  <a:srgbClr val="2C5461"/>
                </a:solidFill>
                <a:latin typeface="Calibri"/>
                <a:cs typeface="Calibri"/>
              </a:rPr>
              <a:t> </a:t>
            </a:r>
            <a:r>
              <a:rPr sz="1700" kern="0" spc="-10" dirty="0">
                <a:solidFill>
                  <a:srgbClr val="2C5461"/>
                </a:solidFill>
                <a:latin typeface="Calibri"/>
                <a:cs typeface="Calibri"/>
              </a:rPr>
              <a:t>Damage</a:t>
            </a:r>
            <a:endParaRPr sz="1700" kern="0">
              <a:solidFill>
                <a:sysClr val="windowText" lastClr="000000"/>
              </a:solidFill>
              <a:latin typeface="Calibri"/>
              <a:cs typeface="Calibri"/>
            </a:endParaRPr>
          </a:p>
          <a:p>
            <a:pPr marL="299085" indent="-287020">
              <a:buFont typeface="Arial"/>
              <a:buChar char="–"/>
              <a:tabLst>
                <a:tab pos="299085" algn="l"/>
                <a:tab pos="299720" algn="l"/>
              </a:tabLst>
            </a:pPr>
            <a:r>
              <a:rPr sz="1700" kern="0" spc="-10" dirty="0">
                <a:solidFill>
                  <a:srgbClr val="2C5461"/>
                </a:solidFill>
                <a:latin typeface="Calibri"/>
                <a:cs typeface="Calibri"/>
              </a:rPr>
              <a:t>Uninsured</a:t>
            </a:r>
            <a:r>
              <a:rPr sz="1700" kern="0" spc="-45" dirty="0">
                <a:solidFill>
                  <a:srgbClr val="2C5461"/>
                </a:solidFill>
                <a:latin typeface="Calibri"/>
                <a:cs typeface="Calibri"/>
              </a:rPr>
              <a:t> </a:t>
            </a:r>
            <a:r>
              <a:rPr sz="1700" kern="0" spc="-10" dirty="0">
                <a:solidFill>
                  <a:srgbClr val="2C5461"/>
                </a:solidFill>
                <a:latin typeface="Calibri"/>
                <a:cs typeface="Calibri"/>
              </a:rPr>
              <a:t>Motorists</a:t>
            </a:r>
            <a:endParaRPr sz="1700" kern="0">
              <a:solidFill>
                <a:sysClr val="windowText" lastClr="000000"/>
              </a:solidFill>
              <a:latin typeface="Calibri"/>
              <a:cs typeface="Calibri"/>
            </a:endParaRPr>
          </a:p>
          <a:p>
            <a:pPr marL="299085" indent="-287020">
              <a:buFont typeface="Arial"/>
              <a:buChar char="–"/>
              <a:tabLst>
                <a:tab pos="299085" algn="l"/>
                <a:tab pos="299720" algn="l"/>
              </a:tabLst>
            </a:pPr>
            <a:r>
              <a:rPr sz="1700" kern="0" spc="-20" dirty="0">
                <a:solidFill>
                  <a:srgbClr val="2C5461"/>
                </a:solidFill>
                <a:latin typeface="Calibri"/>
                <a:cs typeface="Calibri"/>
              </a:rPr>
              <a:t>Personal</a:t>
            </a:r>
            <a:r>
              <a:rPr sz="1700" kern="0" spc="25" dirty="0">
                <a:solidFill>
                  <a:srgbClr val="2C5461"/>
                </a:solidFill>
                <a:latin typeface="Calibri"/>
                <a:cs typeface="Calibri"/>
              </a:rPr>
              <a:t> </a:t>
            </a:r>
            <a:r>
              <a:rPr sz="1700" kern="0" spc="-10" dirty="0">
                <a:solidFill>
                  <a:srgbClr val="2C5461"/>
                </a:solidFill>
                <a:latin typeface="Calibri"/>
                <a:cs typeface="Calibri"/>
              </a:rPr>
              <a:t>Injury</a:t>
            </a:r>
            <a:r>
              <a:rPr sz="1700" kern="0" spc="-110" dirty="0">
                <a:solidFill>
                  <a:srgbClr val="2C5461"/>
                </a:solidFill>
                <a:latin typeface="Calibri"/>
                <a:cs typeface="Calibri"/>
              </a:rPr>
              <a:t> </a:t>
            </a:r>
            <a:r>
              <a:rPr sz="1700" kern="0" spc="-10" dirty="0">
                <a:solidFill>
                  <a:srgbClr val="2C5461"/>
                </a:solidFill>
                <a:latin typeface="Calibri"/>
                <a:cs typeface="Calibri"/>
              </a:rPr>
              <a:t>Protection</a:t>
            </a:r>
            <a:endParaRPr sz="1700" kern="0">
              <a:solidFill>
                <a:sysClr val="windowText" lastClr="000000"/>
              </a:solidFill>
              <a:latin typeface="Calibri"/>
              <a:cs typeface="Calibri"/>
            </a:endParaRPr>
          </a:p>
          <a:p>
            <a:pPr marL="299085" indent="-287020">
              <a:buFont typeface="Arial"/>
              <a:buChar char="–"/>
              <a:tabLst>
                <a:tab pos="299085" algn="l"/>
                <a:tab pos="299720" algn="l"/>
              </a:tabLst>
            </a:pPr>
            <a:r>
              <a:rPr sz="1700" kern="0" dirty="0">
                <a:solidFill>
                  <a:srgbClr val="2C5461"/>
                </a:solidFill>
                <a:latin typeface="Calibri"/>
                <a:cs typeface="Calibri"/>
              </a:rPr>
              <a:t>Non-Owned</a:t>
            </a:r>
            <a:r>
              <a:rPr sz="1700" kern="0" spc="-25" dirty="0">
                <a:solidFill>
                  <a:srgbClr val="2C5461"/>
                </a:solidFill>
                <a:latin typeface="Calibri"/>
                <a:cs typeface="Calibri"/>
              </a:rPr>
              <a:t> </a:t>
            </a:r>
            <a:r>
              <a:rPr sz="1700" kern="0" spc="-10" dirty="0">
                <a:solidFill>
                  <a:srgbClr val="2C5461"/>
                </a:solidFill>
                <a:latin typeface="Calibri"/>
                <a:cs typeface="Calibri"/>
              </a:rPr>
              <a:t>Auto</a:t>
            </a:r>
            <a:r>
              <a:rPr sz="1700" kern="0" spc="-95" dirty="0">
                <a:solidFill>
                  <a:srgbClr val="2C5461"/>
                </a:solidFill>
                <a:latin typeface="Calibri"/>
                <a:cs typeface="Calibri"/>
              </a:rPr>
              <a:t> </a:t>
            </a:r>
            <a:r>
              <a:rPr sz="1700" kern="0" spc="-10" dirty="0">
                <a:solidFill>
                  <a:srgbClr val="2C5461"/>
                </a:solidFill>
                <a:latin typeface="Calibri"/>
                <a:cs typeface="Calibri"/>
              </a:rPr>
              <a:t>Liability</a:t>
            </a:r>
            <a:endParaRPr sz="1700" kern="0">
              <a:solidFill>
                <a:sysClr val="windowText" lastClr="000000"/>
              </a:solidFill>
              <a:latin typeface="Calibri"/>
              <a:cs typeface="Calibri"/>
            </a:endParaRPr>
          </a:p>
          <a:p>
            <a:pPr marL="299085" indent="-287020">
              <a:spcBef>
                <a:spcPts val="5"/>
              </a:spcBef>
              <a:buFont typeface="Arial"/>
              <a:buChar char="–"/>
              <a:tabLst>
                <a:tab pos="299085" algn="l"/>
                <a:tab pos="299720" algn="l"/>
              </a:tabLst>
            </a:pPr>
            <a:r>
              <a:rPr sz="1700" kern="0" dirty="0">
                <a:solidFill>
                  <a:srgbClr val="2C5461"/>
                </a:solidFill>
                <a:latin typeface="Calibri"/>
                <a:cs typeface="Calibri"/>
              </a:rPr>
              <a:t>Hired</a:t>
            </a:r>
            <a:r>
              <a:rPr sz="1700" kern="0" spc="-55" dirty="0">
                <a:solidFill>
                  <a:srgbClr val="2C5461"/>
                </a:solidFill>
                <a:latin typeface="Calibri"/>
                <a:cs typeface="Calibri"/>
              </a:rPr>
              <a:t> </a:t>
            </a:r>
            <a:r>
              <a:rPr sz="1700" kern="0" dirty="0">
                <a:solidFill>
                  <a:srgbClr val="2C5461"/>
                </a:solidFill>
                <a:latin typeface="Calibri"/>
                <a:cs typeface="Calibri"/>
              </a:rPr>
              <a:t>Car</a:t>
            </a:r>
            <a:r>
              <a:rPr sz="1700" kern="0" spc="-50" dirty="0">
                <a:solidFill>
                  <a:srgbClr val="2C5461"/>
                </a:solidFill>
                <a:latin typeface="Calibri"/>
                <a:cs typeface="Calibri"/>
              </a:rPr>
              <a:t> </a:t>
            </a:r>
            <a:r>
              <a:rPr sz="1700" kern="0" spc="-10" dirty="0">
                <a:solidFill>
                  <a:srgbClr val="2C5461"/>
                </a:solidFill>
                <a:latin typeface="Calibri"/>
                <a:cs typeface="Calibri"/>
              </a:rPr>
              <a:t>Liability</a:t>
            </a:r>
            <a:endParaRPr sz="1700" kern="0">
              <a:solidFill>
                <a:sysClr val="windowText" lastClr="000000"/>
              </a:solidFill>
              <a:latin typeface="Calibri"/>
              <a:cs typeface="Calibri"/>
            </a:endParaRPr>
          </a:p>
          <a:p>
            <a:pPr marL="299085" indent="-287020">
              <a:buFont typeface="Arial"/>
              <a:buChar char="–"/>
              <a:tabLst>
                <a:tab pos="299085" algn="l"/>
                <a:tab pos="299720" algn="l"/>
              </a:tabLst>
            </a:pPr>
            <a:r>
              <a:rPr sz="1700" kern="0" dirty="0">
                <a:solidFill>
                  <a:srgbClr val="2C5461"/>
                </a:solidFill>
                <a:latin typeface="Calibri"/>
                <a:cs typeface="Calibri"/>
              </a:rPr>
              <a:t>Auto</a:t>
            </a:r>
            <a:r>
              <a:rPr sz="1700" kern="0" spc="-50" dirty="0">
                <a:solidFill>
                  <a:srgbClr val="2C5461"/>
                </a:solidFill>
                <a:latin typeface="Calibri"/>
                <a:cs typeface="Calibri"/>
              </a:rPr>
              <a:t> </a:t>
            </a:r>
            <a:r>
              <a:rPr sz="1700" kern="0" spc="-20" dirty="0">
                <a:solidFill>
                  <a:srgbClr val="2C5461"/>
                </a:solidFill>
                <a:latin typeface="Calibri"/>
                <a:cs typeface="Calibri"/>
              </a:rPr>
              <a:t>Physical </a:t>
            </a:r>
            <a:r>
              <a:rPr sz="1700" kern="0" spc="-10" dirty="0">
                <a:solidFill>
                  <a:srgbClr val="2C5461"/>
                </a:solidFill>
                <a:latin typeface="Calibri"/>
                <a:cs typeface="Calibri"/>
              </a:rPr>
              <a:t>Damage</a:t>
            </a:r>
            <a:endParaRPr sz="1700" kern="0">
              <a:solidFill>
                <a:sysClr val="windowText" lastClr="000000"/>
              </a:solidFill>
              <a:latin typeface="Calibri"/>
              <a:cs typeface="Calibri"/>
            </a:endParaRPr>
          </a:p>
        </p:txBody>
      </p:sp>
      <p:sp>
        <p:nvSpPr>
          <p:cNvPr id="5" name="object 5"/>
          <p:cNvSpPr txBox="1"/>
          <p:nvPr/>
        </p:nvSpPr>
        <p:spPr>
          <a:xfrm>
            <a:off x="6938391" y="2999105"/>
            <a:ext cx="1148080" cy="1580515"/>
          </a:xfrm>
          <a:prstGeom prst="rect">
            <a:avLst/>
          </a:prstGeom>
        </p:spPr>
        <p:txBody>
          <a:bodyPr vert="horz" wrap="square" lIns="0" tIns="12700" rIns="0" bIns="0" rtlCol="0">
            <a:spAutoFit/>
          </a:bodyPr>
          <a:lstStyle/>
          <a:p>
            <a:pPr marL="12700">
              <a:spcBef>
                <a:spcPts val="100"/>
              </a:spcBef>
            </a:pPr>
            <a:r>
              <a:rPr sz="1700" kern="0" spc="-10" dirty="0">
                <a:solidFill>
                  <a:srgbClr val="2C5461"/>
                </a:solidFill>
                <a:latin typeface="Calibri"/>
                <a:cs typeface="Calibri"/>
              </a:rPr>
              <a:t>$1,000,000</a:t>
            </a:r>
            <a:endParaRPr sz="1700" kern="0">
              <a:solidFill>
                <a:sysClr val="windowText" lastClr="000000"/>
              </a:solidFill>
              <a:latin typeface="Calibri"/>
              <a:cs typeface="Calibri"/>
            </a:endParaRPr>
          </a:p>
          <a:p>
            <a:pPr marL="12700"/>
            <a:r>
              <a:rPr sz="1700" kern="0" spc="-10" dirty="0">
                <a:solidFill>
                  <a:srgbClr val="2C5461"/>
                </a:solidFill>
                <a:latin typeface="Calibri"/>
                <a:cs typeface="Calibri"/>
              </a:rPr>
              <a:t>$500,000</a:t>
            </a:r>
            <a:endParaRPr sz="1700" kern="0">
              <a:solidFill>
                <a:sysClr val="windowText" lastClr="000000"/>
              </a:solidFill>
              <a:latin typeface="Calibri"/>
              <a:cs typeface="Calibri"/>
            </a:endParaRPr>
          </a:p>
          <a:p>
            <a:pPr marL="12700"/>
            <a:r>
              <a:rPr sz="1700" kern="0" spc="-10" dirty="0">
                <a:solidFill>
                  <a:srgbClr val="2C5461"/>
                </a:solidFill>
                <a:latin typeface="Calibri"/>
                <a:cs typeface="Calibri"/>
              </a:rPr>
              <a:t>$2,500</a:t>
            </a:r>
            <a:endParaRPr sz="1700" kern="0">
              <a:solidFill>
                <a:sysClr val="windowText" lastClr="000000"/>
              </a:solidFill>
              <a:latin typeface="Calibri"/>
              <a:cs typeface="Calibri"/>
            </a:endParaRPr>
          </a:p>
          <a:p>
            <a:pPr marL="12700"/>
            <a:r>
              <a:rPr sz="1700" kern="0" spc="-10" dirty="0">
                <a:solidFill>
                  <a:srgbClr val="2C5461"/>
                </a:solidFill>
                <a:latin typeface="Calibri"/>
                <a:cs typeface="Calibri"/>
              </a:rPr>
              <a:t>$1,000,000</a:t>
            </a:r>
            <a:endParaRPr sz="1700" kern="0">
              <a:solidFill>
                <a:sysClr val="windowText" lastClr="000000"/>
              </a:solidFill>
              <a:latin typeface="Calibri"/>
              <a:cs typeface="Calibri"/>
            </a:endParaRPr>
          </a:p>
          <a:p>
            <a:pPr marL="12700">
              <a:spcBef>
                <a:spcPts val="5"/>
              </a:spcBef>
            </a:pPr>
            <a:r>
              <a:rPr sz="1700" kern="0" spc="-10" dirty="0">
                <a:solidFill>
                  <a:srgbClr val="2C5461"/>
                </a:solidFill>
                <a:latin typeface="Calibri"/>
                <a:cs typeface="Calibri"/>
              </a:rPr>
              <a:t>$1,000,000</a:t>
            </a:r>
            <a:endParaRPr sz="1700" kern="0">
              <a:solidFill>
                <a:sysClr val="windowText" lastClr="000000"/>
              </a:solidFill>
              <a:latin typeface="Calibri"/>
              <a:cs typeface="Calibri"/>
            </a:endParaRPr>
          </a:p>
          <a:p>
            <a:pPr marL="12700"/>
            <a:r>
              <a:rPr sz="1700" kern="0" spc="-25" dirty="0">
                <a:solidFill>
                  <a:srgbClr val="2C5461"/>
                </a:solidFill>
                <a:latin typeface="Calibri"/>
                <a:cs typeface="Calibri"/>
              </a:rPr>
              <a:t>Per</a:t>
            </a:r>
            <a:r>
              <a:rPr sz="1700" kern="0" spc="-70" dirty="0">
                <a:solidFill>
                  <a:srgbClr val="2C5461"/>
                </a:solidFill>
                <a:latin typeface="Calibri"/>
                <a:cs typeface="Calibri"/>
              </a:rPr>
              <a:t> </a:t>
            </a:r>
            <a:r>
              <a:rPr sz="1700" kern="0" spc="-10" dirty="0">
                <a:solidFill>
                  <a:srgbClr val="2C5461"/>
                </a:solidFill>
                <a:latin typeface="Calibri"/>
                <a:cs typeface="Calibri"/>
              </a:rPr>
              <a:t>Schedule</a:t>
            </a:r>
            <a:endParaRPr sz="1700" kern="0">
              <a:solidFill>
                <a:sysClr val="windowText" lastClr="000000"/>
              </a:solidFill>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1" y="1343278"/>
            <a:ext cx="774065" cy="391160"/>
          </a:xfrm>
          <a:prstGeom prst="rect">
            <a:avLst/>
          </a:prstGeom>
        </p:spPr>
        <p:txBody>
          <a:bodyPr vert="horz" wrap="square" lIns="0" tIns="12700" rIns="0" bIns="0" rtlCol="0">
            <a:spAutoFit/>
          </a:bodyPr>
          <a:lstStyle/>
          <a:p>
            <a:pPr marL="12700">
              <a:spcBef>
                <a:spcPts val="100"/>
              </a:spcBef>
            </a:pPr>
            <a:r>
              <a:rPr sz="2400" b="1" spc="-10" dirty="0"/>
              <a:t>Crime</a:t>
            </a:r>
            <a:endParaRPr sz="2400"/>
          </a:p>
        </p:txBody>
      </p:sp>
      <p:sp>
        <p:nvSpPr>
          <p:cNvPr id="3" name="object 3"/>
          <p:cNvSpPr txBox="1"/>
          <p:nvPr/>
        </p:nvSpPr>
        <p:spPr>
          <a:xfrm>
            <a:off x="535940" y="2064385"/>
            <a:ext cx="3270250" cy="760095"/>
          </a:xfrm>
          <a:prstGeom prst="rect">
            <a:avLst/>
          </a:prstGeom>
        </p:spPr>
        <p:txBody>
          <a:bodyPr vert="horz" wrap="square" lIns="0" tIns="12700" rIns="0" bIns="0" rtlCol="0">
            <a:spAutoFit/>
          </a:bodyPr>
          <a:lstStyle/>
          <a:p>
            <a:pPr marL="355600" indent="-343535">
              <a:spcBef>
                <a:spcPts val="100"/>
              </a:spcBef>
              <a:buClr>
                <a:srgbClr val="8ADB64"/>
              </a:buClr>
              <a:buFont typeface="Arial"/>
              <a:buChar char="•"/>
              <a:tabLst>
                <a:tab pos="355600" algn="l"/>
                <a:tab pos="356235" algn="l"/>
              </a:tabLst>
            </a:pPr>
            <a:r>
              <a:rPr kern="0" spc="-10" dirty="0">
                <a:solidFill>
                  <a:srgbClr val="2C5461"/>
                </a:solidFill>
                <a:latin typeface="Calibri"/>
                <a:cs typeface="Calibri"/>
              </a:rPr>
              <a:t>Carrier</a:t>
            </a:r>
            <a:endParaRPr kern="0">
              <a:solidFill>
                <a:sysClr val="windowText" lastClr="000000"/>
              </a:solidFill>
              <a:latin typeface="Calibri"/>
              <a:cs typeface="Calibri"/>
            </a:endParaRPr>
          </a:p>
          <a:p>
            <a:pPr marL="756920" lvl="1" indent="-287655">
              <a:spcBef>
                <a:spcPts val="20"/>
              </a:spcBef>
              <a:buFont typeface="Arial"/>
              <a:buChar char="–"/>
              <a:tabLst>
                <a:tab pos="756920" algn="l"/>
                <a:tab pos="757555" algn="l"/>
              </a:tabLst>
            </a:pPr>
            <a:r>
              <a:rPr sz="1500" kern="0" dirty="0">
                <a:solidFill>
                  <a:srgbClr val="2C5461"/>
                </a:solidFill>
                <a:latin typeface="Calibri"/>
                <a:cs typeface="Calibri"/>
              </a:rPr>
              <a:t>Philadelphia</a:t>
            </a:r>
            <a:r>
              <a:rPr sz="1500" kern="0" spc="-5" dirty="0">
                <a:solidFill>
                  <a:srgbClr val="2C5461"/>
                </a:solidFill>
                <a:latin typeface="Calibri"/>
                <a:cs typeface="Calibri"/>
              </a:rPr>
              <a:t> </a:t>
            </a:r>
            <a:r>
              <a:rPr sz="1500" kern="0" spc="-10" dirty="0">
                <a:solidFill>
                  <a:srgbClr val="2C5461"/>
                </a:solidFill>
                <a:latin typeface="Calibri"/>
                <a:cs typeface="Calibri"/>
              </a:rPr>
              <a:t>Insurance</a:t>
            </a:r>
            <a:r>
              <a:rPr sz="1500" kern="0" spc="-125" dirty="0">
                <a:solidFill>
                  <a:srgbClr val="2C5461"/>
                </a:solidFill>
                <a:latin typeface="Calibri"/>
                <a:cs typeface="Calibri"/>
              </a:rPr>
              <a:t> </a:t>
            </a:r>
            <a:r>
              <a:rPr sz="1500" kern="0" spc="-10" dirty="0">
                <a:solidFill>
                  <a:srgbClr val="2C5461"/>
                </a:solidFill>
                <a:latin typeface="Calibri"/>
                <a:cs typeface="Calibri"/>
              </a:rPr>
              <a:t>Company</a:t>
            </a:r>
            <a:endParaRPr sz="1500" kern="0">
              <a:solidFill>
                <a:sysClr val="windowText" lastClr="000000"/>
              </a:solidFill>
              <a:latin typeface="Calibri"/>
              <a:cs typeface="Calibri"/>
            </a:endParaRPr>
          </a:p>
          <a:p>
            <a:pPr marL="756920" lvl="1" indent="-287655">
              <a:buFont typeface="Arial"/>
              <a:buChar char="–"/>
              <a:tabLst>
                <a:tab pos="756920" algn="l"/>
                <a:tab pos="757555" algn="l"/>
              </a:tabLst>
            </a:pPr>
            <a:r>
              <a:rPr sz="1500" kern="0" dirty="0">
                <a:solidFill>
                  <a:srgbClr val="2C5461"/>
                </a:solidFill>
                <a:latin typeface="Calibri"/>
                <a:cs typeface="Calibri"/>
              </a:rPr>
              <a:t>The</a:t>
            </a:r>
            <a:r>
              <a:rPr sz="1500" kern="0" spc="-35" dirty="0">
                <a:solidFill>
                  <a:srgbClr val="2C5461"/>
                </a:solidFill>
                <a:latin typeface="Calibri"/>
                <a:cs typeface="Calibri"/>
              </a:rPr>
              <a:t> </a:t>
            </a:r>
            <a:r>
              <a:rPr sz="1500" kern="0" spc="-10" dirty="0">
                <a:solidFill>
                  <a:srgbClr val="2C5461"/>
                </a:solidFill>
                <a:latin typeface="Calibri"/>
                <a:cs typeface="Calibri"/>
              </a:rPr>
              <a:t>Hartford</a:t>
            </a:r>
            <a:endParaRPr sz="1500" kern="0">
              <a:solidFill>
                <a:sysClr val="windowText" lastClr="000000"/>
              </a:solidFill>
              <a:latin typeface="Calibri"/>
              <a:cs typeface="Calibri"/>
            </a:endParaRPr>
          </a:p>
        </p:txBody>
      </p:sp>
      <p:graphicFrame>
        <p:nvGraphicFramePr>
          <p:cNvPr id="4" name="object 4"/>
          <p:cNvGraphicFramePr>
            <a:graphicFrameLocks noGrp="1"/>
          </p:cNvGraphicFramePr>
          <p:nvPr/>
        </p:nvGraphicFramePr>
        <p:xfrm>
          <a:off x="1301751" y="3121152"/>
          <a:ext cx="5572125" cy="1336675"/>
        </p:xfrm>
        <a:graphic>
          <a:graphicData uri="http://schemas.openxmlformats.org/drawingml/2006/table">
            <a:tbl>
              <a:tblPr firstRow="1" bandRow="1">
                <a:tableStyleId>{2D5ABB26-0587-4C30-8999-92F81FD0307C}</a:tableStyleId>
              </a:tblPr>
              <a:tblGrid>
                <a:gridCol w="1586865">
                  <a:extLst>
                    <a:ext uri="{9D8B030D-6E8A-4147-A177-3AD203B41FA5}">
                      <a16:colId xmlns:a16="http://schemas.microsoft.com/office/drawing/2014/main" val="20000"/>
                    </a:ext>
                  </a:extLst>
                </a:gridCol>
                <a:gridCol w="3972560">
                  <a:extLst>
                    <a:ext uri="{9D8B030D-6E8A-4147-A177-3AD203B41FA5}">
                      <a16:colId xmlns:a16="http://schemas.microsoft.com/office/drawing/2014/main" val="20001"/>
                    </a:ext>
                  </a:extLst>
                </a:gridCol>
              </a:tblGrid>
              <a:tr h="345440">
                <a:tc>
                  <a:txBody>
                    <a:bodyPr/>
                    <a:lstStyle/>
                    <a:p>
                      <a:pPr algn="ctr">
                        <a:lnSpc>
                          <a:spcPct val="100000"/>
                        </a:lnSpc>
                        <a:spcBef>
                          <a:spcPts val="375"/>
                        </a:spcBef>
                      </a:pPr>
                      <a:r>
                        <a:rPr sz="1100" spc="-10" dirty="0">
                          <a:latin typeface="Calibri"/>
                          <a:cs typeface="Calibri"/>
                        </a:rPr>
                        <a:t>Limits</a:t>
                      </a:r>
                      <a:endParaRPr sz="1100">
                        <a:latin typeface="Calibri"/>
                        <a:cs typeface="Calibri"/>
                      </a:endParaRPr>
                    </a:p>
                  </a:txBody>
                  <a:tcPr marL="0" marR="0" marT="476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8ADB64"/>
                    </a:solidFill>
                  </a:tcPr>
                </a:tc>
                <a:tc>
                  <a:txBody>
                    <a:bodyPr/>
                    <a:lstStyle/>
                    <a:p>
                      <a:pPr marL="69215">
                        <a:lnSpc>
                          <a:spcPct val="100000"/>
                        </a:lnSpc>
                        <a:spcBef>
                          <a:spcPts val="375"/>
                        </a:spcBef>
                      </a:pPr>
                      <a:r>
                        <a:rPr sz="1100" dirty="0">
                          <a:latin typeface="Calibri"/>
                          <a:cs typeface="Calibri"/>
                        </a:rPr>
                        <a:t>Coverage</a:t>
                      </a:r>
                      <a:r>
                        <a:rPr sz="1100" spc="-60" dirty="0">
                          <a:latin typeface="Calibri"/>
                          <a:cs typeface="Calibri"/>
                        </a:rPr>
                        <a:t> </a:t>
                      </a:r>
                      <a:r>
                        <a:rPr sz="1100" spc="-10" dirty="0">
                          <a:latin typeface="Calibri"/>
                          <a:cs typeface="Calibri"/>
                        </a:rPr>
                        <a:t>Description</a:t>
                      </a:r>
                      <a:endParaRPr sz="1100">
                        <a:latin typeface="Calibri"/>
                        <a:cs typeface="Calibri"/>
                      </a:endParaRPr>
                    </a:p>
                  </a:txBody>
                  <a:tcPr marL="0" marR="0" marT="476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8ADB64"/>
                    </a:solidFill>
                  </a:tcPr>
                </a:tc>
                <a:extLst>
                  <a:ext uri="{0D108BD9-81ED-4DB2-BD59-A6C34878D82A}">
                    <a16:rowId xmlns:a16="http://schemas.microsoft.com/office/drawing/2014/main" val="10000"/>
                  </a:ext>
                </a:extLst>
              </a:tr>
              <a:tr h="248285">
                <a:tc>
                  <a:txBody>
                    <a:bodyPr/>
                    <a:lstStyle/>
                    <a:p>
                      <a:pPr algn="ctr">
                        <a:lnSpc>
                          <a:spcPct val="100000"/>
                        </a:lnSpc>
                        <a:spcBef>
                          <a:spcPts val="45"/>
                        </a:spcBef>
                      </a:pPr>
                      <a:r>
                        <a:rPr sz="1100" spc="-10" dirty="0">
                          <a:latin typeface="Calibri"/>
                          <a:cs typeface="Calibri"/>
                        </a:rPr>
                        <a:t>$3,000,000</a:t>
                      </a:r>
                      <a:endParaRPr sz="1100">
                        <a:latin typeface="Calibri"/>
                        <a:cs typeface="Calibri"/>
                      </a:endParaRPr>
                    </a:p>
                  </a:txBody>
                  <a:tcPr marL="0" marR="0" marT="57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9215">
                        <a:lnSpc>
                          <a:spcPct val="100000"/>
                        </a:lnSpc>
                        <a:spcBef>
                          <a:spcPts val="45"/>
                        </a:spcBef>
                      </a:pPr>
                      <a:r>
                        <a:rPr sz="1100" spc="-10" dirty="0">
                          <a:latin typeface="Calibri"/>
                          <a:cs typeface="Calibri"/>
                        </a:rPr>
                        <a:t>Employee</a:t>
                      </a:r>
                      <a:r>
                        <a:rPr sz="1100" spc="5" dirty="0">
                          <a:latin typeface="Calibri"/>
                          <a:cs typeface="Calibri"/>
                        </a:rPr>
                        <a:t> </a:t>
                      </a:r>
                      <a:r>
                        <a:rPr sz="1100" spc="-10" dirty="0">
                          <a:latin typeface="Calibri"/>
                          <a:cs typeface="Calibri"/>
                        </a:rPr>
                        <a:t>Theft</a:t>
                      </a:r>
                      <a:endParaRPr sz="1100">
                        <a:latin typeface="Calibri"/>
                        <a:cs typeface="Calibri"/>
                      </a:endParaRPr>
                    </a:p>
                  </a:txBody>
                  <a:tcPr marL="0" marR="0" marT="57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247650">
                <a:tc>
                  <a:txBody>
                    <a:bodyPr/>
                    <a:lstStyle/>
                    <a:p>
                      <a:pPr algn="ctr">
                        <a:lnSpc>
                          <a:spcPct val="100000"/>
                        </a:lnSpc>
                        <a:spcBef>
                          <a:spcPts val="45"/>
                        </a:spcBef>
                      </a:pPr>
                      <a:r>
                        <a:rPr sz="1100" spc="-10" dirty="0">
                          <a:latin typeface="Calibri"/>
                          <a:cs typeface="Calibri"/>
                        </a:rPr>
                        <a:t>$3,000,000</a:t>
                      </a:r>
                      <a:endParaRPr sz="1100">
                        <a:latin typeface="Calibri"/>
                        <a:cs typeface="Calibri"/>
                      </a:endParaRPr>
                    </a:p>
                  </a:txBody>
                  <a:tcPr marL="0" marR="0" marT="57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9215">
                        <a:lnSpc>
                          <a:spcPct val="100000"/>
                        </a:lnSpc>
                        <a:spcBef>
                          <a:spcPts val="45"/>
                        </a:spcBef>
                      </a:pPr>
                      <a:r>
                        <a:rPr sz="1100" dirty="0">
                          <a:latin typeface="Calibri"/>
                          <a:cs typeface="Calibri"/>
                        </a:rPr>
                        <a:t>Forgery</a:t>
                      </a:r>
                      <a:r>
                        <a:rPr sz="1100" spc="-60" dirty="0">
                          <a:latin typeface="Calibri"/>
                          <a:cs typeface="Calibri"/>
                        </a:rPr>
                        <a:t> </a:t>
                      </a:r>
                      <a:r>
                        <a:rPr sz="1100" dirty="0">
                          <a:latin typeface="Calibri"/>
                          <a:cs typeface="Calibri"/>
                        </a:rPr>
                        <a:t>and</a:t>
                      </a:r>
                      <a:r>
                        <a:rPr sz="1100" spc="-60" dirty="0">
                          <a:latin typeface="Calibri"/>
                          <a:cs typeface="Calibri"/>
                        </a:rPr>
                        <a:t> </a:t>
                      </a:r>
                      <a:r>
                        <a:rPr sz="1100" spc="-10" dirty="0">
                          <a:latin typeface="Calibri"/>
                          <a:cs typeface="Calibri"/>
                        </a:rPr>
                        <a:t>Alteration</a:t>
                      </a:r>
                      <a:endParaRPr sz="1100">
                        <a:latin typeface="Calibri"/>
                        <a:cs typeface="Calibri"/>
                      </a:endParaRPr>
                    </a:p>
                  </a:txBody>
                  <a:tcPr marL="0" marR="0" marT="57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247650">
                <a:tc>
                  <a:txBody>
                    <a:bodyPr/>
                    <a:lstStyle/>
                    <a:p>
                      <a:pPr algn="ctr">
                        <a:lnSpc>
                          <a:spcPct val="100000"/>
                        </a:lnSpc>
                        <a:spcBef>
                          <a:spcPts val="50"/>
                        </a:spcBef>
                      </a:pPr>
                      <a:r>
                        <a:rPr sz="1100" spc="-10" dirty="0">
                          <a:latin typeface="Calibri"/>
                          <a:cs typeface="Calibri"/>
                        </a:rPr>
                        <a:t>$25,000</a:t>
                      </a:r>
                      <a:endParaRPr sz="1100">
                        <a:latin typeface="Calibri"/>
                        <a:cs typeface="Calibri"/>
                      </a:endParaRPr>
                    </a:p>
                  </a:txBody>
                  <a:tcPr marL="0" marR="0" marT="63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9215">
                        <a:lnSpc>
                          <a:spcPct val="100000"/>
                        </a:lnSpc>
                        <a:spcBef>
                          <a:spcPts val="50"/>
                        </a:spcBef>
                      </a:pPr>
                      <a:r>
                        <a:rPr sz="1100" dirty="0">
                          <a:latin typeface="Calibri"/>
                          <a:cs typeface="Calibri"/>
                        </a:rPr>
                        <a:t>Money and </a:t>
                      </a:r>
                      <a:r>
                        <a:rPr sz="1100" spc="-10" dirty="0">
                          <a:latin typeface="Calibri"/>
                          <a:cs typeface="Calibri"/>
                        </a:rPr>
                        <a:t>Securities</a:t>
                      </a:r>
                      <a:r>
                        <a:rPr sz="1100" spc="-50" dirty="0">
                          <a:latin typeface="Calibri"/>
                          <a:cs typeface="Calibri"/>
                        </a:rPr>
                        <a:t> </a:t>
                      </a:r>
                      <a:r>
                        <a:rPr sz="1100" dirty="0">
                          <a:latin typeface="Calibri"/>
                          <a:cs typeface="Calibri"/>
                        </a:rPr>
                        <a:t>–</a:t>
                      </a:r>
                      <a:r>
                        <a:rPr sz="1100" spc="-50" dirty="0">
                          <a:latin typeface="Calibri"/>
                          <a:cs typeface="Calibri"/>
                        </a:rPr>
                        <a:t> </a:t>
                      </a:r>
                      <a:r>
                        <a:rPr sz="1100" spc="-10" dirty="0">
                          <a:latin typeface="Calibri"/>
                          <a:cs typeface="Calibri"/>
                        </a:rPr>
                        <a:t>Inside</a:t>
                      </a:r>
                      <a:endParaRPr sz="1100">
                        <a:latin typeface="Calibri"/>
                        <a:cs typeface="Calibri"/>
                      </a:endParaRPr>
                    </a:p>
                  </a:txBody>
                  <a:tcPr marL="0" marR="0" marT="63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47650">
                <a:tc>
                  <a:txBody>
                    <a:bodyPr/>
                    <a:lstStyle/>
                    <a:p>
                      <a:pPr algn="ctr">
                        <a:lnSpc>
                          <a:spcPct val="100000"/>
                        </a:lnSpc>
                        <a:spcBef>
                          <a:spcPts val="45"/>
                        </a:spcBef>
                      </a:pPr>
                      <a:r>
                        <a:rPr sz="1100" spc="-10" dirty="0">
                          <a:latin typeface="Calibri"/>
                          <a:cs typeface="Calibri"/>
                        </a:rPr>
                        <a:t>$25,000</a:t>
                      </a:r>
                      <a:endParaRPr sz="1100">
                        <a:latin typeface="Calibri"/>
                        <a:cs typeface="Calibri"/>
                      </a:endParaRPr>
                    </a:p>
                  </a:txBody>
                  <a:tcPr marL="0" marR="0" marT="57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9215">
                        <a:lnSpc>
                          <a:spcPct val="100000"/>
                        </a:lnSpc>
                        <a:spcBef>
                          <a:spcPts val="45"/>
                        </a:spcBef>
                      </a:pPr>
                      <a:r>
                        <a:rPr sz="1100" dirty="0">
                          <a:latin typeface="Calibri"/>
                          <a:cs typeface="Calibri"/>
                        </a:rPr>
                        <a:t>Money and </a:t>
                      </a:r>
                      <a:r>
                        <a:rPr sz="1100" spc="-10" dirty="0">
                          <a:latin typeface="Calibri"/>
                          <a:cs typeface="Calibri"/>
                        </a:rPr>
                        <a:t>Securities</a:t>
                      </a:r>
                      <a:r>
                        <a:rPr sz="1100" spc="-50" dirty="0">
                          <a:latin typeface="Calibri"/>
                          <a:cs typeface="Calibri"/>
                        </a:rPr>
                        <a:t> </a:t>
                      </a:r>
                      <a:r>
                        <a:rPr sz="1100" dirty="0">
                          <a:latin typeface="Calibri"/>
                          <a:cs typeface="Calibri"/>
                        </a:rPr>
                        <a:t>–</a:t>
                      </a:r>
                      <a:r>
                        <a:rPr sz="1100" spc="-50" dirty="0">
                          <a:latin typeface="Calibri"/>
                          <a:cs typeface="Calibri"/>
                        </a:rPr>
                        <a:t> </a:t>
                      </a:r>
                      <a:r>
                        <a:rPr sz="1100" spc="-10" dirty="0">
                          <a:latin typeface="Calibri"/>
                          <a:cs typeface="Calibri"/>
                        </a:rPr>
                        <a:t>Outside</a:t>
                      </a:r>
                      <a:endParaRPr sz="1100">
                        <a:latin typeface="Calibri"/>
                        <a:cs typeface="Calibri"/>
                      </a:endParaRPr>
                    </a:p>
                  </a:txBody>
                  <a:tcPr marL="0" marR="0" marT="57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bl>
          </a:graphicData>
        </a:graphic>
      </p:graphicFrame>
      <p:sp>
        <p:nvSpPr>
          <p:cNvPr id="5" name="object 5"/>
          <p:cNvSpPr txBox="1"/>
          <p:nvPr/>
        </p:nvSpPr>
        <p:spPr>
          <a:xfrm>
            <a:off x="535940" y="4762818"/>
            <a:ext cx="1374140" cy="534035"/>
          </a:xfrm>
          <a:prstGeom prst="rect">
            <a:avLst/>
          </a:prstGeom>
        </p:spPr>
        <p:txBody>
          <a:bodyPr vert="horz" wrap="square" lIns="0" tIns="12700" rIns="0" bIns="0" rtlCol="0">
            <a:spAutoFit/>
          </a:bodyPr>
          <a:lstStyle/>
          <a:p>
            <a:pPr marL="355600" indent="-343535">
              <a:spcBef>
                <a:spcPts val="100"/>
              </a:spcBef>
              <a:buClr>
                <a:srgbClr val="8ADB64"/>
              </a:buClr>
              <a:buFont typeface="Arial"/>
              <a:buChar char="•"/>
              <a:tabLst>
                <a:tab pos="355600" algn="l"/>
                <a:tab pos="356235" algn="l"/>
              </a:tabLst>
            </a:pPr>
            <a:r>
              <a:rPr kern="0" spc="-10" dirty="0">
                <a:solidFill>
                  <a:srgbClr val="2C5461"/>
                </a:solidFill>
                <a:latin typeface="Calibri"/>
                <a:cs typeface="Calibri"/>
              </a:rPr>
              <a:t>Deductible</a:t>
            </a:r>
            <a:endParaRPr kern="0">
              <a:solidFill>
                <a:sysClr val="windowText" lastClr="000000"/>
              </a:solidFill>
              <a:latin typeface="Calibri"/>
              <a:cs typeface="Calibri"/>
            </a:endParaRPr>
          </a:p>
          <a:p>
            <a:pPr marL="469900">
              <a:spcBef>
                <a:spcPts val="40"/>
              </a:spcBef>
              <a:tabLst>
                <a:tab pos="756920" algn="l"/>
              </a:tabLst>
            </a:pPr>
            <a:r>
              <a:rPr sz="1500" kern="0" spc="-50" dirty="0">
                <a:solidFill>
                  <a:srgbClr val="2C5461"/>
                </a:solidFill>
                <a:latin typeface="Arial"/>
                <a:cs typeface="Arial"/>
              </a:rPr>
              <a:t>–</a:t>
            </a:r>
            <a:r>
              <a:rPr sz="1500" kern="0" dirty="0">
                <a:solidFill>
                  <a:srgbClr val="2C5461"/>
                </a:solidFill>
                <a:latin typeface="Arial"/>
                <a:cs typeface="Arial"/>
              </a:rPr>
              <a:t>	</a:t>
            </a:r>
            <a:r>
              <a:rPr sz="1500" kern="0" spc="-10" dirty="0">
                <a:solidFill>
                  <a:srgbClr val="2C5461"/>
                </a:solidFill>
                <a:latin typeface="Calibri"/>
                <a:cs typeface="Calibri"/>
              </a:rPr>
              <a:t>$1,000</a:t>
            </a:r>
            <a:endParaRPr sz="1500" kern="0">
              <a:solidFill>
                <a:sysClr val="windowText" lastClr="000000"/>
              </a:solidFill>
              <a:latin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350898"/>
            <a:ext cx="1802764" cy="391160"/>
          </a:xfrm>
          <a:prstGeom prst="rect">
            <a:avLst/>
          </a:prstGeom>
        </p:spPr>
        <p:txBody>
          <a:bodyPr vert="horz" wrap="square" lIns="0" tIns="12700" rIns="0" bIns="0" rtlCol="0">
            <a:spAutoFit/>
          </a:bodyPr>
          <a:lstStyle/>
          <a:p>
            <a:pPr marL="12700">
              <a:spcBef>
                <a:spcPts val="100"/>
              </a:spcBef>
            </a:pPr>
            <a:r>
              <a:rPr sz="2400" b="1" kern="0" dirty="0">
                <a:solidFill>
                  <a:srgbClr val="FFFFFF"/>
                </a:solidFill>
                <a:latin typeface="Calibri"/>
                <a:cs typeface="Calibri"/>
              </a:rPr>
              <a:t>Cyber</a:t>
            </a:r>
            <a:r>
              <a:rPr sz="2400" b="1" kern="0" spc="-85" dirty="0">
                <a:solidFill>
                  <a:srgbClr val="FFFFFF"/>
                </a:solidFill>
                <a:latin typeface="Calibri"/>
                <a:cs typeface="Calibri"/>
              </a:rPr>
              <a:t> </a:t>
            </a:r>
            <a:r>
              <a:rPr sz="2400" b="1" kern="0" spc="-10" dirty="0">
                <a:solidFill>
                  <a:srgbClr val="FFFFFF"/>
                </a:solidFill>
                <a:latin typeface="Calibri"/>
                <a:cs typeface="Calibri"/>
              </a:rPr>
              <a:t>Liability</a:t>
            </a:r>
            <a:endParaRPr sz="2400" kern="0">
              <a:solidFill>
                <a:sysClr val="windowText" lastClr="000000"/>
              </a:solidFill>
              <a:latin typeface="Calibri"/>
              <a:cs typeface="Calibri"/>
            </a:endParaRPr>
          </a:p>
        </p:txBody>
      </p:sp>
      <p:sp>
        <p:nvSpPr>
          <p:cNvPr id="3" name="object 3"/>
          <p:cNvSpPr txBox="1"/>
          <p:nvPr/>
        </p:nvSpPr>
        <p:spPr>
          <a:xfrm>
            <a:off x="4652010" y="3265126"/>
            <a:ext cx="1297305" cy="773430"/>
          </a:xfrm>
          <a:prstGeom prst="rect">
            <a:avLst/>
          </a:prstGeom>
        </p:spPr>
        <p:txBody>
          <a:bodyPr vert="horz" wrap="square" lIns="0" tIns="51435" rIns="0" bIns="0" rtlCol="0">
            <a:spAutoFit/>
          </a:bodyPr>
          <a:lstStyle/>
          <a:p>
            <a:pPr marL="12700">
              <a:spcBef>
                <a:spcPts val="405"/>
              </a:spcBef>
            </a:pPr>
            <a:r>
              <a:rPr sz="2200" kern="0" spc="-10" dirty="0">
                <a:solidFill>
                  <a:srgbClr val="2C5461"/>
                </a:solidFill>
                <a:latin typeface="Calibri"/>
                <a:cs typeface="Calibri"/>
              </a:rPr>
              <a:t>$1,000,000</a:t>
            </a:r>
            <a:endParaRPr sz="2200" kern="0">
              <a:solidFill>
                <a:sysClr val="windowText" lastClr="000000"/>
              </a:solidFill>
              <a:latin typeface="Calibri"/>
              <a:cs typeface="Calibri"/>
            </a:endParaRPr>
          </a:p>
          <a:p>
            <a:pPr marL="12700">
              <a:spcBef>
                <a:spcPts val="300"/>
              </a:spcBef>
            </a:pPr>
            <a:r>
              <a:rPr sz="2200" kern="0" spc="-10" dirty="0">
                <a:solidFill>
                  <a:srgbClr val="2C5461"/>
                </a:solidFill>
                <a:latin typeface="Calibri"/>
                <a:cs typeface="Calibri"/>
              </a:rPr>
              <a:t>$1,000,000</a:t>
            </a:r>
            <a:endParaRPr sz="2200" kern="0">
              <a:solidFill>
                <a:sysClr val="windowText" lastClr="000000"/>
              </a:solidFill>
              <a:latin typeface="Calibri"/>
              <a:cs typeface="Calibri"/>
            </a:endParaRPr>
          </a:p>
        </p:txBody>
      </p:sp>
      <p:sp>
        <p:nvSpPr>
          <p:cNvPr id="4" name="object 4"/>
          <p:cNvSpPr txBox="1"/>
          <p:nvPr/>
        </p:nvSpPr>
        <p:spPr>
          <a:xfrm>
            <a:off x="535941" y="2014397"/>
            <a:ext cx="3485515" cy="2839085"/>
          </a:xfrm>
          <a:prstGeom prst="rect">
            <a:avLst/>
          </a:prstGeom>
        </p:spPr>
        <p:txBody>
          <a:bodyPr vert="horz" wrap="square" lIns="0" tIns="60960" rIns="0" bIns="0" rtlCol="0">
            <a:spAutoFit/>
          </a:bodyPr>
          <a:lstStyle/>
          <a:p>
            <a:pPr marL="355600" indent="-343535">
              <a:spcBef>
                <a:spcPts val="480"/>
              </a:spcBef>
              <a:buClr>
                <a:srgbClr val="8ADB64"/>
              </a:buClr>
              <a:buFont typeface="Arial"/>
              <a:buChar char="•"/>
              <a:tabLst>
                <a:tab pos="355600" algn="l"/>
                <a:tab pos="356235" algn="l"/>
              </a:tabLst>
            </a:pPr>
            <a:r>
              <a:rPr sz="2600" kern="0" spc="-10" dirty="0">
                <a:solidFill>
                  <a:srgbClr val="2C5461"/>
                </a:solidFill>
                <a:latin typeface="Calibri"/>
                <a:cs typeface="Calibri"/>
              </a:rPr>
              <a:t>Carrier</a:t>
            </a:r>
            <a:endParaRPr sz="2600" kern="0">
              <a:solidFill>
                <a:sysClr val="windowText" lastClr="000000"/>
              </a:solidFill>
              <a:latin typeface="Calibri"/>
              <a:cs typeface="Calibri"/>
            </a:endParaRPr>
          </a:p>
          <a:p>
            <a:pPr marL="756920" lvl="1" indent="-287655">
              <a:spcBef>
                <a:spcPts val="320"/>
              </a:spcBef>
              <a:buFont typeface="Arial"/>
              <a:buChar char="–"/>
              <a:tabLst>
                <a:tab pos="756920" algn="l"/>
                <a:tab pos="757555" algn="l"/>
              </a:tabLst>
            </a:pPr>
            <a:r>
              <a:rPr sz="2200" kern="0" dirty="0">
                <a:solidFill>
                  <a:srgbClr val="2C5461"/>
                </a:solidFill>
                <a:latin typeface="Calibri"/>
                <a:cs typeface="Calibri"/>
              </a:rPr>
              <a:t>Axis</a:t>
            </a:r>
            <a:r>
              <a:rPr sz="2200" kern="0" spc="-45" dirty="0">
                <a:solidFill>
                  <a:srgbClr val="2C5461"/>
                </a:solidFill>
                <a:latin typeface="Calibri"/>
                <a:cs typeface="Calibri"/>
              </a:rPr>
              <a:t> </a:t>
            </a:r>
            <a:r>
              <a:rPr sz="2200" kern="0" spc="-25" dirty="0">
                <a:solidFill>
                  <a:srgbClr val="2C5461"/>
                </a:solidFill>
                <a:latin typeface="Calibri"/>
                <a:cs typeface="Calibri"/>
              </a:rPr>
              <a:t>Insurance</a:t>
            </a:r>
            <a:r>
              <a:rPr sz="2200" kern="0" spc="-45" dirty="0">
                <a:solidFill>
                  <a:srgbClr val="2C5461"/>
                </a:solidFill>
                <a:latin typeface="Calibri"/>
                <a:cs typeface="Calibri"/>
              </a:rPr>
              <a:t> </a:t>
            </a:r>
            <a:r>
              <a:rPr sz="2200" kern="0" spc="-10" dirty="0">
                <a:solidFill>
                  <a:srgbClr val="2C5461"/>
                </a:solidFill>
                <a:latin typeface="Calibri"/>
                <a:cs typeface="Calibri"/>
              </a:rPr>
              <a:t>Company</a:t>
            </a:r>
            <a:endParaRPr sz="2200" kern="0">
              <a:solidFill>
                <a:sysClr val="windowText" lastClr="000000"/>
              </a:solidFill>
              <a:latin typeface="Calibri"/>
              <a:cs typeface="Calibri"/>
            </a:endParaRPr>
          </a:p>
          <a:p>
            <a:pPr marL="355600" indent="-343535">
              <a:spcBef>
                <a:spcPts val="285"/>
              </a:spcBef>
              <a:buClr>
                <a:srgbClr val="8ADB64"/>
              </a:buClr>
              <a:buFont typeface="Arial"/>
              <a:buChar char="•"/>
              <a:tabLst>
                <a:tab pos="355600" algn="l"/>
                <a:tab pos="356235" algn="l"/>
              </a:tabLst>
            </a:pPr>
            <a:r>
              <a:rPr sz="2600" kern="0" spc="-20" dirty="0">
                <a:solidFill>
                  <a:srgbClr val="2C5461"/>
                </a:solidFill>
                <a:latin typeface="Calibri"/>
                <a:cs typeface="Calibri"/>
              </a:rPr>
              <a:t>Coverage</a:t>
            </a:r>
            <a:r>
              <a:rPr sz="2600" kern="0" spc="-100" dirty="0">
                <a:solidFill>
                  <a:srgbClr val="2C5461"/>
                </a:solidFill>
                <a:latin typeface="Calibri"/>
                <a:cs typeface="Calibri"/>
              </a:rPr>
              <a:t> </a:t>
            </a:r>
            <a:r>
              <a:rPr sz="2600" kern="0" spc="-10" dirty="0">
                <a:solidFill>
                  <a:srgbClr val="2C5461"/>
                </a:solidFill>
                <a:latin typeface="Calibri"/>
                <a:cs typeface="Calibri"/>
              </a:rPr>
              <a:t>Detail</a:t>
            </a:r>
            <a:endParaRPr sz="2600" kern="0">
              <a:solidFill>
                <a:sysClr val="windowText" lastClr="000000"/>
              </a:solidFill>
              <a:latin typeface="Calibri"/>
              <a:cs typeface="Calibri"/>
            </a:endParaRPr>
          </a:p>
          <a:p>
            <a:pPr marL="756920" lvl="1" indent="-287655">
              <a:spcBef>
                <a:spcPts val="320"/>
              </a:spcBef>
              <a:buFont typeface="Arial"/>
              <a:buChar char="–"/>
              <a:tabLst>
                <a:tab pos="756920" algn="l"/>
                <a:tab pos="757555" algn="l"/>
              </a:tabLst>
            </a:pPr>
            <a:r>
              <a:rPr sz="2200" kern="0" spc="-20" dirty="0">
                <a:solidFill>
                  <a:srgbClr val="2C5461"/>
                </a:solidFill>
                <a:latin typeface="Calibri"/>
                <a:cs typeface="Calibri"/>
              </a:rPr>
              <a:t>First</a:t>
            </a:r>
            <a:r>
              <a:rPr sz="2200" kern="0" spc="-90" dirty="0">
                <a:solidFill>
                  <a:srgbClr val="2C5461"/>
                </a:solidFill>
                <a:latin typeface="Calibri"/>
                <a:cs typeface="Calibri"/>
              </a:rPr>
              <a:t> </a:t>
            </a:r>
            <a:r>
              <a:rPr sz="2200" kern="0" spc="-20" dirty="0">
                <a:solidFill>
                  <a:srgbClr val="2C5461"/>
                </a:solidFill>
                <a:latin typeface="Calibri"/>
                <a:cs typeface="Calibri"/>
              </a:rPr>
              <a:t>Party</a:t>
            </a:r>
            <a:endParaRPr sz="2200" kern="0">
              <a:solidFill>
                <a:sysClr val="windowText" lastClr="000000"/>
              </a:solidFill>
              <a:latin typeface="Calibri"/>
              <a:cs typeface="Calibri"/>
            </a:endParaRPr>
          </a:p>
          <a:p>
            <a:pPr marL="756920" lvl="1" indent="-287655">
              <a:spcBef>
                <a:spcPts val="300"/>
              </a:spcBef>
              <a:buFont typeface="Arial"/>
              <a:buChar char="–"/>
              <a:tabLst>
                <a:tab pos="756920" algn="l"/>
                <a:tab pos="757555" algn="l"/>
              </a:tabLst>
            </a:pPr>
            <a:r>
              <a:rPr sz="2200" kern="0" spc="-10" dirty="0">
                <a:solidFill>
                  <a:srgbClr val="2C5461"/>
                </a:solidFill>
                <a:latin typeface="Calibri"/>
                <a:cs typeface="Calibri"/>
              </a:rPr>
              <a:t>Third</a:t>
            </a:r>
            <a:r>
              <a:rPr sz="2200" kern="0" spc="-75" dirty="0">
                <a:solidFill>
                  <a:srgbClr val="2C5461"/>
                </a:solidFill>
                <a:latin typeface="Calibri"/>
                <a:cs typeface="Calibri"/>
              </a:rPr>
              <a:t> </a:t>
            </a:r>
            <a:r>
              <a:rPr sz="2200" kern="0" spc="-20" dirty="0">
                <a:solidFill>
                  <a:srgbClr val="2C5461"/>
                </a:solidFill>
                <a:latin typeface="Calibri"/>
                <a:cs typeface="Calibri"/>
              </a:rPr>
              <a:t>Party</a:t>
            </a:r>
            <a:endParaRPr sz="2200" kern="0">
              <a:solidFill>
                <a:sysClr val="windowText" lastClr="000000"/>
              </a:solidFill>
              <a:latin typeface="Calibri"/>
              <a:cs typeface="Calibri"/>
            </a:endParaRPr>
          </a:p>
          <a:p>
            <a:pPr marL="355600" indent="-343535">
              <a:spcBef>
                <a:spcPts val="285"/>
              </a:spcBef>
              <a:buClr>
                <a:srgbClr val="8ADB64"/>
              </a:buClr>
              <a:buFont typeface="Arial"/>
              <a:buChar char="•"/>
              <a:tabLst>
                <a:tab pos="355600" algn="l"/>
                <a:tab pos="356235" algn="l"/>
              </a:tabLst>
            </a:pPr>
            <a:r>
              <a:rPr sz="2600" kern="0" spc="-10" dirty="0">
                <a:solidFill>
                  <a:srgbClr val="2C5461"/>
                </a:solidFill>
                <a:latin typeface="Calibri"/>
                <a:cs typeface="Calibri"/>
              </a:rPr>
              <a:t>Deductible</a:t>
            </a:r>
            <a:endParaRPr sz="2600" kern="0">
              <a:solidFill>
                <a:sysClr val="windowText" lastClr="000000"/>
              </a:solidFill>
              <a:latin typeface="Calibri"/>
              <a:cs typeface="Calibri"/>
            </a:endParaRPr>
          </a:p>
          <a:p>
            <a:pPr marL="469900">
              <a:spcBef>
                <a:spcPts val="340"/>
              </a:spcBef>
              <a:tabLst>
                <a:tab pos="756920" algn="l"/>
              </a:tabLst>
            </a:pPr>
            <a:r>
              <a:rPr sz="2200" kern="0" spc="-50" dirty="0">
                <a:solidFill>
                  <a:srgbClr val="2C5461"/>
                </a:solidFill>
                <a:latin typeface="Arial"/>
                <a:cs typeface="Arial"/>
              </a:rPr>
              <a:t>–</a:t>
            </a:r>
            <a:r>
              <a:rPr sz="2200" kern="0" dirty="0">
                <a:solidFill>
                  <a:srgbClr val="2C5461"/>
                </a:solidFill>
                <a:latin typeface="Arial"/>
                <a:cs typeface="Arial"/>
              </a:rPr>
              <a:t>	</a:t>
            </a:r>
            <a:r>
              <a:rPr sz="2200" kern="0" spc="-10" dirty="0">
                <a:solidFill>
                  <a:srgbClr val="2C5461"/>
                </a:solidFill>
                <a:latin typeface="Calibri"/>
                <a:cs typeface="Calibri"/>
              </a:rPr>
              <a:t>$5,000</a:t>
            </a:r>
            <a:endParaRPr sz="2200" kern="0">
              <a:solidFill>
                <a:sysClr val="windowText" lastClr="000000"/>
              </a:solidFill>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343278"/>
            <a:ext cx="1794510" cy="391160"/>
          </a:xfrm>
          <a:prstGeom prst="rect">
            <a:avLst/>
          </a:prstGeom>
        </p:spPr>
        <p:txBody>
          <a:bodyPr vert="horz" wrap="square" lIns="0" tIns="12700" rIns="0" bIns="0" rtlCol="0">
            <a:spAutoFit/>
          </a:bodyPr>
          <a:lstStyle/>
          <a:p>
            <a:pPr marL="12700">
              <a:spcBef>
                <a:spcPts val="100"/>
              </a:spcBef>
            </a:pPr>
            <a:r>
              <a:rPr sz="2400" b="1" dirty="0"/>
              <a:t>Inland</a:t>
            </a:r>
            <a:r>
              <a:rPr sz="2400" b="1" spc="-105" dirty="0"/>
              <a:t> </a:t>
            </a:r>
            <a:r>
              <a:rPr sz="2400" b="1" spc="-10" dirty="0"/>
              <a:t>Marine</a:t>
            </a:r>
            <a:endParaRPr sz="2400"/>
          </a:p>
        </p:txBody>
      </p:sp>
      <p:sp>
        <p:nvSpPr>
          <p:cNvPr id="3" name="object 3"/>
          <p:cNvSpPr txBox="1"/>
          <p:nvPr/>
        </p:nvSpPr>
        <p:spPr>
          <a:xfrm>
            <a:off x="535940" y="2057400"/>
            <a:ext cx="3585210" cy="591820"/>
          </a:xfrm>
          <a:prstGeom prst="rect">
            <a:avLst/>
          </a:prstGeom>
        </p:spPr>
        <p:txBody>
          <a:bodyPr vert="horz" wrap="square" lIns="0" tIns="12700" rIns="0" bIns="0" rtlCol="0">
            <a:spAutoFit/>
          </a:bodyPr>
          <a:lstStyle/>
          <a:p>
            <a:pPr marL="355600" indent="-343535">
              <a:spcBef>
                <a:spcPts val="100"/>
              </a:spcBef>
              <a:buClr>
                <a:srgbClr val="8ADB64"/>
              </a:buClr>
              <a:buFont typeface="Arial"/>
              <a:buChar char="•"/>
              <a:tabLst>
                <a:tab pos="355600" algn="l"/>
                <a:tab pos="356235" algn="l"/>
              </a:tabLst>
            </a:pPr>
            <a:r>
              <a:rPr sz="2000" kern="0" spc="-10" dirty="0">
                <a:solidFill>
                  <a:srgbClr val="2C5461"/>
                </a:solidFill>
                <a:latin typeface="Calibri"/>
                <a:cs typeface="Calibri"/>
              </a:rPr>
              <a:t>Carrier</a:t>
            </a:r>
            <a:endParaRPr sz="2000" kern="0">
              <a:solidFill>
                <a:sysClr val="windowText" lastClr="000000"/>
              </a:solidFill>
              <a:latin typeface="Calibri"/>
              <a:cs typeface="Calibri"/>
            </a:endParaRPr>
          </a:p>
          <a:p>
            <a:pPr marL="469900">
              <a:spcBef>
                <a:spcPts val="20"/>
              </a:spcBef>
              <a:tabLst>
                <a:tab pos="756920" algn="l"/>
              </a:tabLst>
            </a:pPr>
            <a:r>
              <a:rPr sz="1700" kern="0" spc="-50" dirty="0">
                <a:solidFill>
                  <a:srgbClr val="2C5461"/>
                </a:solidFill>
                <a:latin typeface="Arial"/>
                <a:cs typeface="Arial"/>
              </a:rPr>
              <a:t>–</a:t>
            </a:r>
            <a:r>
              <a:rPr sz="1700" kern="0" dirty="0">
                <a:solidFill>
                  <a:srgbClr val="2C5461"/>
                </a:solidFill>
                <a:latin typeface="Arial"/>
                <a:cs typeface="Arial"/>
              </a:rPr>
              <a:t>	</a:t>
            </a:r>
            <a:r>
              <a:rPr sz="1700" kern="0" spc="-10" dirty="0">
                <a:solidFill>
                  <a:srgbClr val="2C5461"/>
                </a:solidFill>
                <a:latin typeface="Calibri"/>
                <a:cs typeface="Calibri"/>
              </a:rPr>
              <a:t>Philadelphia </a:t>
            </a:r>
            <a:r>
              <a:rPr sz="1700" kern="0" spc="-25" dirty="0">
                <a:solidFill>
                  <a:srgbClr val="2C5461"/>
                </a:solidFill>
                <a:latin typeface="Calibri"/>
                <a:cs typeface="Calibri"/>
              </a:rPr>
              <a:t>Insurance </a:t>
            </a:r>
            <a:r>
              <a:rPr sz="1700" kern="0" spc="-10" dirty="0">
                <a:solidFill>
                  <a:srgbClr val="2C5461"/>
                </a:solidFill>
                <a:latin typeface="Calibri"/>
                <a:cs typeface="Calibri"/>
              </a:rPr>
              <a:t>Company</a:t>
            </a:r>
            <a:endParaRPr sz="1700" kern="0">
              <a:solidFill>
                <a:sysClr val="windowText" lastClr="000000"/>
              </a:solidFill>
              <a:latin typeface="Calibri"/>
              <a:cs typeface="Calibri"/>
            </a:endParaRPr>
          </a:p>
        </p:txBody>
      </p:sp>
      <p:graphicFrame>
        <p:nvGraphicFramePr>
          <p:cNvPr id="4" name="object 4"/>
          <p:cNvGraphicFramePr>
            <a:graphicFrameLocks noGrp="1"/>
          </p:cNvGraphicFramePr>
          <p:nvPr/>
        </p:nvGraphicFramePr>
        <p:xfrm>
          <a:off x="997305" y="2840355"/>
          <a:ext cx="6640830" cy="2384425"/>
        </p:xfrm>
        <a:graphic>
          <a:graphicData uri="http://schemas.openxmlformats.org/drawingml/2006/table">
            <a:tbl>
              <a:tblPr firstRow="1" bandRow="1">
                <a:tableStyleId>{2D5ABB26-0587-4C30-8999-92F81FD0307C}</a:tableStyleId>
              </a:tblPr>
              <a:tblGrid>
                <a:gridCol w="4418965">
                  <a:extLst>
                    <a:ext uri="{9D8B030D-6E8A-4147-A177-3AD203B41FA5}">
                      <a16:colId xmlns:a16="http://schemas.microsoft.com/office/drawing/2014/main" val="20000"/>
                    </a:ext>
                  </a:extLst>
                </a:gridCol>
                <a:gridCol w="2209165">
                  <a:extLst>
                    <a:ext uri="{9D8B030D-6E8A-4147-A177-3AD203B41FA5}">
                      <a16:colId xmlns:a16="http://schemas.microsoft.com/office/drawing/2014/main" val="20001"/>
                    </a:ext>
                  </a:extLst>
                </a:gridCol>
              </a:tblGrid>
              <a:tr h="365125">
                <a:tc>
                  <a:txBody>
                    <a:bodyPr/>
                    <a:lstStyle/>
                    <a:p>
                      <a:pPr marL="1005840">
                        <a:lnSpc>
                          <a:spcPct val="100000"/>
                        </a:lnSpc>
                        <a:spcBef>
                          <a:spcPts val="605"/>
                        </a:spcBef>
                      </a:pPr>
                      <a:r>
                        <a:rPr sz="1100" b="1" dirty="0">
                          <a:latin typeface="Calibri"/>
                          <a:cs typeface="Calibri"/>
                        </a:rPr>
                        <a:t>Coverage</a:t>
                      </a:r>
                      <a:r>
                        <a:rPr sz="1100" b="1" spc="-50" dirty="0">
                          <a:latin typeface="Calibri"/>
                          <a:cs typeface="Calibri"/>
                        </a:rPr>
                        <a:t> </a:t>
                      </a:r>
                      <a:r>
                        <a:rPr sz="1100" b="1" spc="-10" dirty="0">
                          <a:latin typeface="Calibri"/>
                          <a:cs typeface="Calibri"/>
                        </a:rPr>
                        <a:t>Description</a:t>
                      </a:r>
                      <a:endParaRPr sz="1100">
                        <a:latin typeface="Calibri"/>
                        <a:cs typeface="Calibri"/>
                      </a:endParaRPr>
                    </a:p>
                  </a:txBody>
                  <a:tcPr marL="0" marR="0" marT="768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8ADC64"/>
                    </a:solidFill>
                  </a:tcPr>
                </a:tc>
                <a:tc>
                  <a:txBody>
                    <a:bodyPr/>
                    <a:lstStyle/>
                    <a:p>
                      <a:pPr marL="1905" algn="ctr">
                        <a:lnSpc>
                          <a:spcPct val="100000"/>
                        </a:lnSpc>
                        <a:spcBef>
                          <a:spcPts val="605"/>
                        </a:spcBef>
                      </a:pPr>
                      <a:r>
                        <a:rPr sz="1100" b="1" spc="-10" dirty="0">
                          <a:latin typeface="Calibri"/>
                          <a:cs typeface="Calibri"/>
                        </a:rPr>
                        <a:t>Limit</a:t>
                      </a:r>
                      <a:endParaRPr sz="1100">
                        <a:latin typeface="Calibri"/>
                        <a:cs typeface="Calibri"/>
                      </a:endParaRPr>
                    </a:p>
                  </a:txBody>
                  <a:tcPr marL="0" marR="0" marT="768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8ADC64"/>
                    </a:solidFill>
                  </a:tcPr>
                </a:tc>
                <a:extLst>
                  <a:ext uri="{0D108BD9-81ED-4DB2-BD59-A6C34878D82A}">
                    <a16:rowId xmlns:a16="http://schemas.microsoft.com/office/drawing/2014/main" val="10000"/>
                  </a:ext>
                </a:extLst>
              </a:tr>
              <a:tr h="474980">
                <a:tc>
                  <a:txBody>
                    <a:bodyPr/>
                    <a:lstStyle/>
                    <a:p>
                      <a:pPr marL="68580">
                        <a:lnSpc>
                          <a:spcPct val="100000"/>
                        </a:lnSpc>
                        <a:spcBef>
                          <a:spcPts val="195"/>
                        </a:spcBef>
                      </a:pPr>
                      <a:r>
                        <a:rPr sz="1100" spc="-10" dirty="0">
                          <a:latin typeface="Calibri"/>
                          <a:cs typeface="Calibri"/>
                        </a:rPr>
                        <a:t>Scheduled</a:t>
                      </a:r>
                      <a:r>
                        <a:rPr sz="1100" spc="-55" dirty="0">
                          <a:latin typeface="Calibri"/>
                          <a:cs typeface="Calibri"/>
                        </a:rPr>
                        <a:t> </a:t>
                      </a:r>
                      <a:r>
                        <a:rPr sz="1100" spc="-10" dirty="0">
                          <a:latin typeface="Calibri"/>
                          <a:cs typeface="Calibri"/>
                        </a:rPr>
                        <a:t>Equipment</a:t>
                      </a:r>
                      <a:r>
                        <a:rPr sz="1100" spc="-60" dirty="0">
                          <a:latin typeface="Calibri"/>
                          <a:cs typeface="Calibri"/>
                        </a:rPr>
                        <a:t> </a:t>
                      </a:r>
                      <a:r>
                        <a:rPr sz="1100" dirty="0">
                          <a:latin typeface="Calibri"/>
                          <a:cs typeface="Calibri"/>
                        </a:rPr>
                        <a:t>–</a:t>
                      </a:r>
                      <a:r>
                        <a:rPr sz="1100" spc="10" dirty="0">
                          <a:latin typeface="Calibri"/>
                          <a:cs typeface="Calibri"/>
                        </a:rPr>
                        <a:t> </a:t>
                      </a:r>
                      <a:r>
                        <a:rPr sz="1100" dirty="0">
                          <a:latin typeface="Calibri"/>
                          <a:cs typeface="Calibri"/>
                        </a:rPr>
                        <a:t>Total</a:t>
                      </a:r>
                      <a:r>
                        <a:rPr sz="1100" spc="-15" dirty="0">
                          <a:latin typeface="Calibri"/>
                          <a:cs typeface="Calibri"/>
                        </a:rPr>
                        <a:t> </a:t>
                      </a:r>
                      <a:r>
                        <a:rPr sz="1100" spc="-10" dirty="0">
                          <a:latin typeface="Calibri"/>
                          <a:cs typeface="Calibri"/>
                        </a:rPr>
                        <a:t>Values</a:t>
                      </a:r>
                      <a:r>
                        <a:rPr sz="1100" spc="-35" dirty="0">
                          <a:latin typeface="Calibri"/>
                          <a:cs typeface="Calibri"/>
                        </a:rPr>
                        <a:t> </a:t>
                      </a:r>
                      <a:r>
                        <a:rPr sz="1100" dirty="0">
                          <a:latin typeface="Calibri"/>
                          <a:cs typeface="Calibri"/>
                        </a:rPr>
                        <a:t>per</a:t>
                      </a:r>
                      <a:r>
                        <a:rPr sz="1100" spc="-5" dirty="0">
                          <a:latin typeface="Calibri"/>
                          <a:cs typeface="Calibri"/>
                        </a:rPr>
                        <a:t> </a:t>
                      </a:r>
                      <a:r>
                        <a:rPr sz="1100" dirty="0">
                          <a:latin typeface="Calibri"/>
                          <a:cs typeface="Calibri"/>
                        </a:rPr>
                        <a:t>Equipment</a:t>
                      </a:r>
                      <a:r>
                        <a:rPr sz="1100" spc="180" dirty="0">
                          <a:latin typeface="Calibri"/>
                          <a:cs typeface="Calibri"/>
                        </a:rPr>
                        <a:t> </a:t>
                      </a:r>
                      <a:r>
                        <a:rPr sz="1100" spc="-10" dirty="0">
                          <a:latin typeface="Calibri"/>
                          <a:cs typeface="Calibri"/>
                        </a:rPr>
                        <a:t>Schedule</a:t>
                      </a:r>
                      <a:endParaRPr sz="1100">
                        <a:latin typeface="Calibri"/>
                        <a:cs typeface="Calibri"/>
                      </a:endParaRPr>
                    </a:p>
                  </a:txBody>
                  <a:tcPr marL="0" marR="0" marT="247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40"/>
                        </a:spcBef>
                      </a:pPr>
                      <a:endParaRPr sz="900">
                        <a:latin typeface="Times New Roman"/>
                        <a:cs typeface="Times New Roman"/>
                      </a:endParaRPr>
                    </a:p>
                    <a:p>
                      <a:pPr algn="ctr">
                        <a:lnSpc>
                          <a:spcPct val="100000"/>
                        </a:lnSpc>
                      </a:pPr>
                      <a:r>
                        <a:rPr sz="1100" spc="-10" dirty="0">
                          <a:latin typeface="Calibri"/>
                          <a:cs typeface="Calibri"/>
                        </a:rPr>
                        <a:t>$2,890,076</a:t>
                      </a:r>
                      <a:endParaRPr sz="1100">
                        <a:latin typeface="Calibri"/>
                        <a:cs typeface="Calibri"/>
                      </a:endParaRPr>
                    </a:p>
                  </a:txBody>
                  <a:tcPr marL="0" marR="0" marT="50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594995">
                <a:tc>
                  <a:txBody>
                    <a:bodyPr/>
                    <a:lstStyle/>
                    <a:p>
                      <a:pPr>
                        <a:lnSpc>
                          <a:spcPct val="100000"/>
                        </a:lnSpc>
                      </a:pPr>
                      <a:endParaRPr sz="1350">
                        <a:latin typeface="Times New Roman"/>
                        <a:cs typeface="Times New Roman"/>
                      </a:endParaRPr>
                    </a:p>
                    <a:p>
                      <a:pPr marL="68580">
                        <a:lnSpc>
                          <a:spcPct val="100000"/>
                        </a:lnSpc>
                        <a:spcBef>
                          <a:spcPts val="5"/>
                        </a:spcBef>
                      </a:pPr>
                      <a:r>
                        <a:rPr sz="1100" spc="-10" dirty="0">
                          <a:latin typeface="Calibri"/>
                          <a:cs typeface="Calibri"/>
                        </a:rPr>
                        <a:t>Unscheduled</a:t>
                      </a:r>
                      <a:r>
                        <a:rPr sz="1100" spc="-45" dirty="0">
                          <a:latin typeface="Calibri"/>
                          <a:cs typeface="Calibri"/>
                        </a:rPr>
                        <a:t> </a:t>
                      </a:r>
                      <a:r>
                        <a:rPr sz="1100" spc="-10" dirty="0">
                          <a:latin typeface="Calibri"/>
                          <a:cs typeface="Calibri"/>
                        </a:rPr>
                        <a:t>Equipment/Tools</a:t>
                      </a:r>
                      <a:endParaRPr sz="11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55"/>
                        </a:spcBef>
                      </a:pPr>
                      <a:endParaRPr sz="1300">
                        <a:latin typeface="Times New Roman"/>
                        <a:cs typeface="Times New Roman"/>
                      </a:endParaRPr>
                    </a:p>
                    <a:p>
                      <a:pPr algn="ctr">
                        <a:lnSpc>
                          <a:spcPct val="100000"/>
                        </a:lnSpc>
                      </a:pPr>
                      <a:r>
                        <a:rPr sz="1100" spc="-10" dirty="0">
                          <a:latin typeface="Calibri"/>
                          <a:cs typeface="Calibri"/>
                        </a:rPr>
                        <a:t>$100,000</a:t>
                      </a:r>
                      <a:endParaRPr sz="1100">
                        <a:latin typeface="Calibri"/>
                        <a:cs typeface="Calibri"/>
                      </a:endParaRPr>
                    </a:p>
                  </a:txBody>
                  <a:tcPr marL="0" marR="0" marT="698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236854">
                <a:tc>
                  <a:txBody>
                    <a:bodyPr/>
                    <a:lstStyle/>
                    <a:p>
                      <a:pPr marL="68580">
                        <a:lnSpc>
                          <a:spcPct val="100000"/>
                        </a:lnSpc>
                        <a:spcBef>
                          <a:spcPts val="120"/>
                        </a:spcBef>
                      </a:pPr>
                      <a:r>
                        <a:rPr sz="1100" spc="-10" dirty="0">
                          <a:latin typeface="Calibri"/>
                          <a:cs typeface="Calibri"/>
                        </a:rPr>
                        <a:t>Radios</a:t>
                      </a:r>
                      <a:r>
                        <a:rPr sz="1100" spc="-40" dirty="0">
                          <a:latin typeface="Calibri"/>
                          <a:cs typeface="Calibri"/>
                        </a:rPr>
                        <a:t> </a:t>
                      </a:r>
                      <a:r>
                        <a:rPr sz="1100" dirty="0">
                          <a:latin typeface="Calibri"/>
                          <a:cs typeface="Calibri"/>
                        </a:rPr>
                        <a:t>&amp;</a:t>
                      </a:r>
                      <a:r>
                        <a:rPr sz="1100" spc="10" dirty="0">
                          <a:latin typeface="Calibri"/>
                          <a:cs typeface="Calibri"/>
                        </a:rPr>
                        <a:t> </a:t>
                      </a:r>
                      <a:r>
                        <a:rPr sz="1100" spc="-10" dirty="0">
                          <a:latin typeface="Calibri"/>
                          <a:cs typeface="Calibri"/>
                        </a:rPr>
                        <a:t>Equipment</a:t>
                      </a:r>
                      <a:endParaRPr sz="1100">
                        <a:latin typeface="Calibri"/>
                        <a:cs typeface="Calibri"/>
                      </a:endParaRPr>
                    </a:p>
                  </a:txBody>
                  <a:tcPr marL="0" marR="0" marT="152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120"/>
                        </a:spcBef>
                      </a:pPr>
                      <a:r>
                        <a:rPr sz="1100" spc="-10" dirty="0">
                          <a:latin typeface="Calibri"/>
                          <a:cs typeface="Calibri"/>
                        </a:rPr>
                        <a:t>$77,306</a:t>
                      </a:r>
                      <a:endParaRPr sz="1100">
                        <a:latin typeface="Calibri"/>
                        <a:cs typeface="Calibri"/>
                      </a:endParaRPr>
                    </a:p>
                  </a:txBody>
                  <a:tcPr marL="0" marR="0" marT="152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237490">
                <a:tc>
                  <a:txBody>
                    <a:bodyPr/>
                    <a:lstStyle/>
                    <a:p>
                      <a:pPr marL="68580">
                        <a:lnSpc>
                          <a:spcPct val="100000"/>
                        </a:lnSpc>
                        <a:spcBef>
                          <a:spcPts val="125"/>
                        </a:spcBef>
                      </a:pPr>
                      <a:r>
                        <a:rPr sz="1100" dirty="0">
                          <a:latin typeface="Calibri"/>
                          <a:cs typeface="Calibri"/>
                        </a:rPr>
                        <a:t>Any</a:t>
                      </a:r>
                      <a:r>
                        <a:rPr sz="1100" spc="-10" dirty="0">
                          <a:latin typeface="Calibri"/>
                          <a:cs typeface="Calibri"/>
                        </a:rPr>
                        <a:t> </a:t>
                      </a:r>
                      <a:r>
                        <a:rPr sz="1100" dirty="0">
                          <a:latin typeface="Calibri"/>
                          <a:cs typeface="Calibri"/>
                        </a:rPr>
                        <a:t>One</a:t>
                      </a:r>
                      <a:r>
                        <a:rPr sz="1100" spc="-15" dirty="0">
                          <a:latin typeface="Calibri"/>
                          <a:cs typeface="Calibri"/>
                        </a:rPr>
                        <a:t> </a:t>
                      </a:r>
                      <a:r>
                        <a:rPr sz="1100" dirty="0">
                          <a:latin typeface="Calibri"/>
                          <a:cs typeface="Calibri"/>
                        </a:rPr>
                        <a:t>Item</a:t>
                      </a:r>
                      <a:r>
                        <a:rPr sz="1100" spc="15" dirty="0">
                          <a:latin typeface="Calibri"/>
                          <a:cs typeface="Calibri"/>
                        </a:rPr>
                        <a:t> </a:t>
                      </a:r>
                      <a:r>
                        <a:rPr sz="1100" dirty="0">
                          <a:latin typeface="Calibri"/>
                          <a:cs typeface="Calibri"/>
                        </a:rPr>
                        <a:t>of</a:t>
                      </a:r>
                      <a:r>
                        <a:rPr sz="1100" spc="-30" dirty="0">
                          <a:latin typeface="Calibri"/>
                          <a:cs typeface="Calibri"/>
                        </a:rPr>
                        <a:t> </a:t>
                      </a:r>
                      <a:r>
                        <a:rPr sz="1100" spc="-10" dirty="0">
                          <a:latin typeface="Calibri"/>
                          <a:cs typeface="Calibri"/>
                        </a:rPr>
                        <a:t>Leased</a:t>
                      </a:r>
                      <a:r>
                        <a:rPr sz="1100" spc="-30" dirty="0">
                          <a:latin typeface="Calibri"/>
                          <a:cs typeface="Calibri"/>
                        </a:rPr>
                        <a:t> </a:t>
                      </a:r>
                      <a:r>
                        <a:rPr sz="1100" dirty="0">
                          <a:latin typeface="Calibri"/>
                          <a:cs typeface="Calibri"/>
                        </a:rPr>
                        <a:t>or</a:t>
                      </a:r>
                      <a:r>
                        <a:rPr sz="1100" spc="-15" dirty="0">
                          <a:latin typeface="Calibri"/>
                          <a:cs typeface="Calibri"/>
                        </a:rPr>
                        <a:t> </a:t>
                      </a:r>
                      <a:r>
                        <a:rPr sz="1100" spc="-10" dirty="0">
                          <a:latin typeface="Calibri"/>
                          <a:cs typeface="Calibri"/>
                        </a:rPr>
                        <a:t>Rented</a:t>
                      </a:r>
                      <a:r>
                        <a:rPr sz="1100" spc="-35" dirty="0">
                          <a:latin typeface="Calibri"/>
                          <a:cs typeface="Calibri"/>
                        </a:rPr>
                        <a:t> </a:t>
                      </a:r>
                      <a:r>
                        <a:rPr sz="1100" spc="-10" dirty="0">
                          <a:latin typeface="Calibri"/>
                          <a:cs typeface="Calibri"/>
                        </a:rPr>
                        <a:t>Equipment</a:t>
                      </a:r>
                      <a:endParaRPr sz="1100">
                        <a:latin typeface="Calibri"/>
                        <a:cs typeface="Calibri"/>
                      </a:endParaRPr>
                    </a:p>
                  </a:txBody>
                  <a:tcPr marL="0" marR="0" marT="158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125"/>
                        </a:spcBef>
                      </a:pPr>
                      <a:r>
                        <a:rPr sz="1100" spc="-10" dirty="0">
                          <a:latin typeface="Calibri"/>
                          <a:cs typeface="Calibri"/>
                        </a:rPr>
                        <a:t>$100,000</a:t>
                      </a:r>
                      <a:endParaRPr sz="1100">
                        <a:latin typeface="Calibri"/>
                        <a:cs typeface="Calibri"/>
                      </a:endParaRPr>
                    </a:p>
                  </a:txBody>
                  <a:tcPr marL="0" marR="0" marT="158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237490">
                <a:tc>
                  <a:txBody>
                    <a:bodyPr/>
                    <a:lstStyle/>
                    <a:p>
                      <a:pPr marL="68580">
                        <a:lnSpc>
                          <a:spcPct val="100000"/>
                        </a:lnSpc>
                        <a:spcBef>
                          <a:spcPts val="125"/>
                        </a:spcBef>
                      </a:pPr>
                      <a:r>
                        <a:rPr sz="1100" spc="-10" dirty="0">
                          <a:latin typeface="Calibri"/>
                          <a:cs typeface="Calibri"/>
                        </a:rPr>
                        <a:t>Blanket</a:t>
                      </a:r>
                      <a:r>
                        <a:rPr sz="1100" spc="-15" dirty="0">
                          <a:latin typeface="Calibri"/>
                          <a:cs typeface="Calibri"/>
                        </a:rPr>
                        <a:t> </a:t>
                      </a:r>
                      <a:r>
                        <a:rPr sz="1100" spc="-10" dirty="0">
                          <a:latin typeface="Calibri"/>
                          <a:cs typeface="Calibri"/>
                        </a:rPr>
                        <a:t>Computer</a:t>
                      </a:r>
                      <a:r>
                        <a:rPr sz="1100" spc="-20" dirty="0">
                          <a:latin typeface="Calibri"/>
                          <a:cs typeface="Calibri"/>
                        </a:rPr>
                        <a:t> </a:t>
                      </a:r>
                      <a:r>
                        <a:rPr sz="1100" dirty="0">
                          <a:latin typeface="Calibri"/>
                          <a:cs typeface="Calibri"/>
                        </a:rPr>
                        <a:t>–</a:t>
                      </a:r>
                      <a:r>
                        <a:rPr sz="1100" spc="10" dirty="0">
                          <a:latin typeface="Calibri"/>
                          <a:cs typeface="Calibri"/>
                        </a:rPr>
                        <a:t> </a:t>
                      </a:r>
                      <a:r>
                        <a:rPr sz="1100" spc="-10" dirty="0">
                          <a:latin typeface="Calibri"/>
                          <a:cs typeface="Calibri"/>
                        </a:rPr>
                        <a:t>Hardware</a:t>
                      </a:r>
                      <a:endParaRPr sz="1100">
                        <a:latin typeface="Calibri"/>
                        <a:cs typeface="Calibri"/>
                      </a:endParaRPr>
                    </a:p>
                  </a:txBody>
                  <a:tcPr marL="0" marR="0" marT="158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125"/>
                        </a:spcBef>
                      </a:pPr>
                      <a:r>
                        <a:rPr sz="1100" spc="-10" dirty="0">
                          <a:latin typeface="Calibri"/>
                          <a:cs typeface="Calibri"/>
                        </a:rPr>
                        <a:t>$740,000</a:t>
                      </a:r>
                      <a:endParaRPr sz="1100">
                        <a:latin typeface="Calibri"/>
                        <a:cs typeface="Calibri"/>
                      </a:endParaRPr>
                    </a:p>
                  </a:txBody>
                  <a:tcPr marL="0" marR="0" marT="158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5"/>
                  </a:ext>
                </a:extLst>
              </a:tr>
              <a:tr h="237490">
                <a:tc>
                  <a:txBody>
                    <a:bodyPr/>
                    <a:lstStyle/>
                    <a:p>
                      <a:pPr marL="68580">
                        <a:lnSpc>
                          <a:spcPct val="100000"/>
                        </a:lnSpc>
                        <a:spcBef>
                          <a:spcPts val="125"/>
                        </a:spcBef>
                      </a:pPr>
                      <a:r>
                        <a:rPr sz="1100" spc="-10" dirty="0">
                          <a:latin typeface="Calibri"/>
                          <a:cs typeface="Calibri"/>
                        </a:rPr>
                        <a:t>Blanket</a:t>
                      </a:r>
                      <a:r>
                        <a:rPr sz="1100" spc="-15" dirty="0">
                          <a:latin typeface="Calibri"/>
                          <a:cs typeface="Calibri"/>
                        </a:rPr>
                        <a:t> </a:t>
                      </a:r>
                      <a:r>
                        <a:rPr sz="1100" spc="-10" dirty="0">
                          <a:latin typeface="Calibri"/>
                          <a:cs typeface="Calibri"/>
                        </a:rPr>
                        <a:t>Computer</a:t>
                      </a:r>
                      <a:r>
                        <a:rPr sz="1100" spc="-20" dirty="0">
                          <a:latin typeface="Calibri"/>
                          <a:cs typeface="Calibri"/>
                        </a:rPr>
                        <a:t> </a:t>
                      </a:r>
                      <a:r>
                        <a:rPr sz="1100" dirty="0">
                          <a:latin typeface="Calibri"/>
                          <a:cs typeface="Calibri"/>
                        </a:rPr>
                        <a:t>–</a:t>
                      </a:r>
                      <a:r>
                        <a:rPr sz="1100" spc="10" dirty="0">
                          <a:latin typeface="Calibri"/>
                          <a:cs typeface="Calibri"/>
                        </a:rPr>
                        <a:t> </a:t>
                      </a:r>
                      <a:r>
                        <a:rPr sz="1100" spc="-10" dirty="0">
                          <a:latin typeface="Calibri"/>
                          <a:cs typeface="Calibri"/>
                        </a:rPr>
                        <a:t>Software</a:t>
                      </a:r>
                      <a:endParaRPr sz="1100">
                        <a:latin typeface="Calibri"/>
                        <a:cs typeface="Calibri"/>
                      </a:endParaRPr>
                    </a:p>
                  </a:txBody>
                  <a:tcPr marL="0" marR="0" marT="158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125"/>
                        </a:spcBef>
                      </a:pPr>
                      <a:r>
                        <a:rPr sz="1100" spc="-10" dirty="0">
                          <a:latin typeface="Calibri"/>
                          <a:cs typeface="Calibri"/>
                        </a:rPr>
                        <a:t>$1,040,000</a:t>
                      </a:r>
                      <a:endParaRPr sz="1100">
                        <a:latin typeface="Calibri"/>
                        <a:cs typeface="Calibri"/>
                      </a:endParaRPr>
                    </a:p>
                  </a:txBody>
                  <a:tcPr marL="0" marR="0" marT="158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350898"/>
            <a:ext cx="3416300" cy="391160"/>
          </a:xfrm>
          <a:prstGeom prst="rect">
            <a:avLst/>
          </a:prstGeom>
        </p:spPr>
        <p:txBody>
          <a:bodyPr vert="horz" wrap="square" lIns="0" tIns="12700" rIns="0" bIns="0" rtlCol="0">
            <a:spAutoFit/>
          </a:bodyPr>
          <a:lstStyle/>
          <a:p>
            <a:pPr marL="12700">
              <a:spcBef>
                <a:spcPts val="100"/>
              </a:spcBef>
            </a:pPr>
            <a:r>
              <a:rPr sz="2400" b="1" kern="0" dirty="0">
                <a:solidFill>
                  <a:srgbClr val="FFFFFF"/>
                </a:solidFill>
                <a:latin typeface="Calibri"/>
                <a:cs typeface="Calibri"/>
              </a:rPr>
              <a:t>Police</a:t>
            </a:r>
            <a:r>
              <a:rPr sz="2400" b="1" kern="0" spc="-60" dirty="0">
                <a:solidFill>
                  <a:srgbClr val="FFFFFF"/>
                </a:solidFill>
                <a:latin typeface="Calibri"/>
                <a:cs typeface="Calibri"/>
              </a:rPr>
              <a:t> </a:t>
            </a:r>
            <a:r>
              <a:rPr sz="2400" b="1" kern="0" spc="-20" dirty="0">
                <a:solidFill>
                  <a:srgbClr val="FFFFFF"/>
                </a:solidFill>
                <a:latin typeface="Calibri"/>
                <a:cs typeface="Calibri"/>
              </a:rPr>
              <a:t>Professional</a:t>
            </a:r>
            <a:r>
              <a:rPr sz="2400" b="1" kern="0" spc="-105" dirty="0">
                <a:solidFill>
                  <a:srgbClr val="FFFFFF"/>
                </a:solidFill>
                <a:latin typeface="Calibri"/>
                <a:cs typeface="Calibri"/>
              </a:rPr>
              <a:t> </a:t>
            </a:r>
            <a:r>
              <a:rPr sz="2400" b="1" kern="0" spc="-10" dirty="0">
                <a:solidFill>
                  <a:srgbClr val="FFFFFF"/>
                </a:solidFill>
                <a:latin typeface="Calibri"/>
                <a:cs typeface="Calibri"/>
              </a:rPr>
              <a:t>Liability</a:t>
            </a:r>
            <a:endParaRPr sz="2400" kern="0">
              <a:solidFill>
                <a:sysClr val="windowText" lastClr="000000"/>
              </a:solidFill>
              <a:latin typeface="Calibri"/>
              <a:cs typeface="Calibri"/>
            </a:endParaRPr>
          </a:p>
        </p:txBody>
      </p:sp>
      <p:sp>
        <p:nvSpPr>
          <p:cNvPr id="3" name="object 3"/>
          <p:cNvSpPr txBox="1"/>
          <p:nvPr/>
        </p:nvSpPr>
        <p:spPr>
          <a:xfrm>
            <a:off x="6023991" y="3163571"/>
            <a:ext cx="1297305" cy="1031875"/>
          </a:xfrm>
          <a:prstGeom prst="rect">
            <a:avLst/>
          </a:prstGeom>
        </p:spPr>
        <p:txBody>
          <a:bodyPr vert="horz" wrap="square" lIns="0" tIns="12700" rIns="0" bIns="0" rtlCol="0">
            <a:spAutoFit/>
          </a:bodyPr>
          <a:lstStyle/>
          <a:p>
            <a:pPr marL="12700">
              <a:spcBef>
                <a:spcPts val="100"/>
              </a:spcBef>
            </a:pPr>
            <a:r>
              <a:rPr sz="2200" kern="0" spc="-10" dirty="0">
                <a:solidFill>
                  <a:srgbClr val="2C5461"/>
                </a:solidFill>
                <a:latin typeface="Calibri"/>
                <a:cs typeface="Calibri"/>
              </a:rPr>
              <a:t>$3,000,000</a:t>
            </a:r>
            <a:endParaRPr sz="2200" kern="0">
              <a:solidFill>
                <a:sysClr val="windowText" lastClr="000000"/>
              </a:solidFill>
              <a:latin typeface="Calibri"/>
              <a:cs typeface="Calibri"/>
            </a:endParaRPr>
          </a:p>
          <a:p>
            <a:pPr marL="12700">
              <a:lnSpc>
                <a:spcPts val="2640"/>
              </a:lnSpc>
            </a:pPr>
            <a:r>
              <a:rPr sz="2200" kern="0" spc="-10" dirty="0">
                <a:solidFill>
                  <a:srgbClr val="2C5461"/>
                </a:solidFill>
                <a:latin typeface="Calibri"/>
                <a:cs typeface="Calibri"/>
              </a:rPr>
              <a:t>$3,000,000</a:t>
            </a:r>
            <a:endParaRPr sz="2200" kern="0">
              <a:solidFill>
                <a:sysClr val="windowText" lastClr="000000"/>
              </a:solidFill>
              <a:latin typeface="Calibri"/>
              <a:cs typeface="Calibri"/>
            </a:endParaRPr>
          </a:p>
          <a:p>
            <a:pPr marL="12700"/>
            <a:r>
              <a:rPr sz="2200" kern="0" spc="-10" dirty="0">
                <a:solidFill>
                  <a:srgbClr val="2C5461"/>
                </a:solidFill>
                <a:latin typeface="Calibri"/>
                <a:cs typeface="Calibri"/>
              </a:rPr>
              <a:t>$3,000,000</a:t>
            </a:r>
            <a:endParaRPr sz="2200" kern="0">
              <a:solidFill>
                <a:sysClr val="windowText" lastClr="000000"/>
              </a:solidFill>
              <a:latin typeface="Calibri"/>
              <a:cs typeface="Calibri"/>
            </a:endParaRPr>
          </a:p>
        </p:txBody>
      </p:sp>
      <p:sp>
        <p:nvSpPr>
          <p:cNvPr id="4" name="object 4"/>
          <p:cNvSpPr txBox="1"/>
          <p:nvPr/>
        </p:nvSpPr>
        <p:spPr>
          <a:xfrm>
            <a:off x="535940" y="2030985"/>
            <a:ext cx="4832350" cy="2882265"/>
          </a:xfrm>
          <a:prstGeom prst="rect">
            <a:avLst/>
          </a:prstGeom>
        </p:spPr>
        <p:txBody>
          <a:bodyPr vert="horz" wrap="square" lIns="0" tIns="12700" rIns="0" bIns="0" rtlCol="0">
            <a:spAutoFit/>
          </a:bodyPr>
          <a:lstStyle/>
          <a:p>
            <a:pPr marL="355600" indent="-343535">
              <a:lnSpc>
                <a:spcPts val="3110"/>
              </a:lnSpc>
              <a:spcBef>
                <a:spcPts val="100"/>
              </a:spcBef>
              <a:buClr>
                <a:srgbClr val="8ADB64"/>
              </a:buClr>
              <a:buFont typeface="Arial"/>
              <a:buChar char="•"/>
              <a:tabLst>
                <a:tab pos="355600" algn="l"/>
                <a:tab pos="356235" algn="l"/>
              </a:tabLst>
            </a:pPr>
            <a:r>
              <a:rPr sz="2600" kern="0" spc="-10" dirty="0">
                <a:solidFill>
                  <a:srgbClr val="2C5461"/>
                </a:solidFill>
                <a:latin typeface="Calibri"/>
                <a:cs typeface="Calibri"/>
              </a:rPr>
              <a:t>Carrier</a:t>
            </a:r>
            <a:endParaRPr sz="2600" kern="0">
              <a:solidFill>
                <a:sysClr val="windowText" lastClr="000000"/>
              </a:solidFill>
              <a:latin typeface="Calibri"/>
              <a:cs typeface="Calibri"/>
            </a:endParaRPr>
          </a:p>
          <a:p>
            <a:pPr marL="756920" lvl="1" indent="-287655">
              <a:lnSpc>
                <a:spcPts val="2610"/>
              </a:lnSpc>
              <a:buFont typeface="Arial"/>
              <a:buChar char="–"/>
              <a:tabLst>
                <a:tab pos="756920" algn="l"/>
                <a:tab pos="757555" algn="l"/>
              </a:tabLst>
            </a:pPr>
            <a:r>
              <a:rPr sz="2200" kern="0" dirty="0">
                <a:solidFill>
                  <a:srgbClr val="2C5461"/>
                </a:solidFill>
                <a:latin typeface="Calibri"/>
                <a:cs typeface="Calibri"/>
              </a:rPr>
              <a:t>Hudson</a:t>
            </a:r>
            <a:r>
              <a:rPr sz="2200" kern="0" spc="-70" dirty="0">
                <a:solidFill>
                  <a:srgbClr val="2C5461"/>
                </a:solidFill>
                <a:latin typeface="Calibri"/>
                <a:cs typeface="Calibri"/>
              </a:rPr>
              <a:t> </a:t>
            </a:r>
            <a:r>
              <a:rPr sz="2200" kern="0" spc="-20" dirty="0">
                <a:solidFill>
                  <a:srgbClr val="2C5461"/>
                </a:solidFill>
                <a:latin typeface="Calibri"/>
                <a:cs typeface="Calibri"/>
              </a:rPr>
              <a:t>Insurance</a:t>
            </a:r>
            <a:r>
              <a:rPr sz="2200" kern="0" spc="-35" dirty="0">
                <a:solidFill>
                  <a:srgbClr val="2C5461"/>
                </a:solidFill>
                <a:latin typeface="Calibri"/>
                <a:cs typeface="Calibri"/>
              </a:rPr>
              <a:t> </a:t>
            </a:r>
            <a:r>
              <a:rPr sz="2200" kern="0" spc="-10" dirty="0">
                <a:solidFill>
                  <a:srgbClr val="2C5461"/>
                </a:solidFill>
                <a:latin typeface="Calibri"/>
                <a:cs typeface="Calibri"/>
              </a:rPr>
              <a:t>Company</a:t>
            </a:r>
            <a:endParaRPr sz="2200" kern="0">
              <a:solidFill>
                <a:sysClr val="windowText" lastClr="000000"/>
              </a:solidFill>
              <a:latin typeface="Calibri"/>
              <a:cs typeface="Calibri"/>
            </a:endParaRPr>
          </a:p>
          <a:p>
            <a:pPr marL="355600" indent="-343535">
              <a:lnSpc>
                <a:spcPts val="3100"/>
              </a:lnSpc>
              <a:buClr>
                <a:srgbClr val="8ADB64"/>
              </a:buClr>
              <a:buFont typeface="Arial"/>
              <a:buChar char="•"/>
              <a:tabLst>
                <a:tab pos="355600" algn="l"/>
                <a:tab pos="356235" algn="l"/>
              </a:tabLst>
            </a:pPr>
            <a:r>
              <a:rPr sz="2600" kern="0" spc="-20" dirty="0">
                <a:solidFill>
                  <a:srgbClr val="2C5461"/>
                </a:solidFill>
                <a:latin typeface="Calibri"/>
                <a:cs typeface="Calibri"/>
              </a:rPr>
              <a:t>Coverage</a:t>
            </a:r>
            <a:r>
              <a:rPr sz="2600" kern="0" spc="-100" dirty="0">
                <a:solidFill>
                  <a:srgbClr val="2C5461"/>
                </a:solidFill>
                <a:latin typeface="Calibri"/>
                <a:cs typeface="Calibri"/>
              </a:rPr>
              <a:t> </a:t>
            </a:r>
            <a:r>
              <a:rPr sz="2600" kern="0" spc="-10" dirty="0">
                <a:solidFill>
                  <a:srgbClr val="2C5461"/>
                </a:solidFill>
                <a:latin typeface="Calibri"/>
                <a:cs typeface="Calibri"/>
              </a:rPr>
              <a:t>Detail</a:t>
            </a:r>
            <a:endParaRPr sz="2600" kern="0">
              <a:solidFill>
                <a:sysClr val="windowText" lastClr="000000"/>
              </a:solidFill>
              <a:latin typeface="Calibri"/>
              <a:cs typeface="Calibri"/>
            </a:endParaRPr>
          </a:p>
          <a:p>
            <a:pPr marL="756920" lvl="1" indent="-287655">
              <a:spcBef>
                <a:spcPts val="20"/>
              </a:spcBef>
              <a:buFont typeface="Arial"/>
              <a:buChar char="–"/>
              <a:tabLst>
                <a:tab pos="756920" algn="l"/>
                <a:tab pos="757555" algn="l"/>
              </a:tabLst>
            </a:pPr>
            <a:r>
              <a:rPr sz="2200" kern="0" spc="-10" dirty="0">
                <a:solidFill>
                  <a:srgbClr val="2C5461"/>
                </a:solidFill>
                <a:latin typeface="Calibri"/>
                <a:cs typeface="Calibri"/>
              </a:rPr>
              <a:t>Each</a:t>
            </a:r>
            <a:r>
              <a:rPr sz="2200" kern="0" spc="-90" dirty="0">
                <a:solidFill>
                  <a:srgbClr val="2C5461"/>
                </a:solidFill>
                <a:latin typeface="Calibri"/>
                <a:cs typeface="Calibri"/>
              </a:rPr>
              <a:t> </a:t>
            </a:r>
            <a:r>
              <a:rPr sz="2200" kern="0" spc="-10" dirty="0">
                <a:solidFill>
                  <a:srgbClr val="2C5461"/>
                </a:solidFill>
                <a:latin typeface="Calibri"/>
                <a:cs typeface="Calibri"/>
              </a:rPr>
              <a:t>Person</a:t>
            </a:r>
            <a:endParaRPr sz="2200" kern="0">
              <a:solidFill>
                <a:sysClr val="windowText" lastClr="000000"/>
              </a:solidFill>
              <a:latin typeface="Calibri"/>
              <a:cs typeface="Calibri"/>
            </a:endParaRPr>
          </a:p>
          <a:p>
            <a:pPr marL="756920" lvl="1" indent="-287655">
              <a:lnSpc>
                <a:spcPts val="2620"/>
              </a:lnSpc>
              <a:buFont typeface="Arial"/>
              <a:buChar char="–"/>
              <a:tabLst>
                <a:tab pos="756920" algn="l"/>
                <a:tab pos="757555" algn="l"/>
              </a:tabLst>
            </a:pPr>
            <a:r>
              <a:rPr sz="2200" kern="0" spc="-10" dirty="0">
                <a:solidFill>
                  <a:srgbClr val="2C5461"/>
                </a:solidFill>
                <a:latin typeface="Calibri"/>
                <a:cs typeface="Calibri"/>
              </a:rPr>
              <a:t>Each</a:t>
            </a:r>
            <a:r>
              <a:rPr sz="2200" kern="0" spc="-100" dirty="0">
                <a:solidFill>
                  <a:srgbClr val="2C5461"/>
                </a:solidFill>
                <a:latin typeface="Calibri"/>
                <a:cs typeface="Calibri"/>
              </a:rPr>
              <a:t> </a:t>
            </a:r>
            <a:r>
              <a:rPr sz="2200" kern="0" dirty="0">
                <a:solidFill>
                  <a:srgbClr val="2C5461"/>
                </a:solidFill>
                <a:latin typeface="Calibri"/>
                <a:cs typeface="Calibri"/>
              </a:rPr>
              <a:t>Law</a:t>
            </a:r>
            <a:r>
              <a:rPr sz="2200" kern="0" spc="-40" dirty="0">
                <a:solidFill>
                  <a:srgbClr val="2C5461"/>
                </a:solidFill>
                <a:latin typeface="Calibri"/>
                <a:cs typeface="Calibri"/>
              </a:rPr>
              <a:t> </a:t>
            </a:r>
            <a:r>
              <a:rPr sz="2200" kern="0" spc="-30" dirty="0">
                <a:solidFill>
                  <a:srgbClr val="2C5461"/>
                </a:solidFill>
                <a:latin typeface="Calibri"/>
                <a:cs typeface="Calibri"/>
              </a:rPr>
              <a:t>Enforcement</a:t>
            </a:r>
            <a:r>
              <a:rPr sz="2200" kern="0" spc="-95" dirty="0">
                <a:solidFill>
                  <a:srgbClr val="2C5461"/>
                </a:solidFill>
                <a:latin typeface="Calibri"/>
                <a:cs typeface="Calibri"/>
              </a:rPr>
              <a:t> </a:t>
            </a:r>
            <a:r>
              <a:rPr sz="2200" kern="0" spc="-20" dirty="0">
                <a:solidFill>
                  <a:srgbClr val="2C5461"/>
                </a:solidFill>
                <a:latin typeface="Calibri"/>
                <a:cs typeface="Calibri"/>
              </a:rPr>
              <a:t>Wrongful</a:t>
            </a:r>
            <a:r>
              <a:rPr sz="2200" kern="0" spc="-5" dirty="0">
                <a:solidFill>
                  <a:srgbClr val="2C5461"/>
                </a:solidFill>
                <a:latin typeface="Calibri"/>
                <a:cs typeface="Calibri"/>
              </a:rPr>
              <a:t> </a:t>
            </a:r>
            <a:r>
              <a:rPr sz="2200" kern="0" spc="-25" dirty="0">
                <a:solidFill>
                  <a:srgbClr val="2C5461"/>
                </a:solidFill>
                <a:latin typeface="Calibri"/>
                <a:cs typeface="Calibri"/>
              </a:rPr>
              <a:t>Act</a:t>
            </a:r>
            <a:endParaRPr sz="2200" kern="0">
              <a:solidFill>
                <a:sysClr val="windowText" lastClr="000000"/>
              </a:solidFill>
              <a:latin typeface="Calibri"/>
              <a:cs typeface="Calibri"/>
            </a:endParaRPr>
          </a:p>
          <a:p>
            <a:pPr marL="756920" lvl="1" indent="-287655">
              <a:lnSpc>
                <a:spcPts val="2600"/>
              </a:lnSpc>
              <a:buFont typeface="Arial"/>
              <a:buChar char="–"/>
              <a:tabLst>
                <a:tab pos="756920" algn="l"/>
                <a:tab pos="757555" algn="l"/>
              </a:tabLst>
            </a:pPr>
            <a:r>
              <a:rPr sz="2200" kern="0" dirty="0">
                <a:solidFill>
                  <a:srgbClr val="2C5461"/>
                </a:solidFill>
                <a:latin typeface="Calibri"/>
                <a:cs typeface="Calibri"/>
              </a:rPr>
              <a:t>Annual</a:t>
            </a:r>
            <a:r>
              <a:rPr sz="2200" kern="0" spc="-35" dirty="0">
                <a:solidFill>
                  <a:srgbClr val="2C5461"/>
                </a:solidFill>
                <a:latin typeface="Calibri"/>
                <a:cs typeface="Calibri"/>
              </a:rPr>
              <a:t> </a:t>
            </a:r>
            <a:r>
              <a:rPr sz="2200" kern="0" spc="-10" dirty="0">
                <a:solidFill>
                  <a:srgbClr val="2C5461"/>
                </a:solidFill>
                <a:latin typeface="Calibri"/>
                <a:cs typeface="Calibri"/>
              </a:rPr>
              <a:t>Aggregate</a:t>
            </a:r>
            <a:endParaRPr sz="2200" kern="0">
              <a:solidFill>
                <a:sysClr val="windowText" lastClr="000000"/>
              </a:solidFill>
              <a:latin typeface="Calibri"/>
              <a:cs typeface="Calibri"/>
            </a:endParaRPr>
          </a:p>
          <a:p>
            <a:pPr marL="355600" indent="-343535">
              <a:lnSpc>
                <a:spcPts val="3100"/>
              </a:lnSpc>
              <a:buClr>
                <a:srgbClr val="8ADB64"/>
              </a:buClr>
              <a:buFont typeface="Arial"/>
              <a:buChar char="•"/>
              <a:tabLst>
                <a:tab pos="355600" algn="l"/>
                <a:tab pos="356235" algn="l"/>
              </a:tabLst>
            </a:pPr>
            <a:r>
              <a:rPr sz="2600" kern="0" spc="-10" dirty="0">
                <a:solidFill>
                  <a:srgbClr val="2C5461"/>
                </a:solidFill>
                <a:latin typeface="Calibri"/>
                <a:cs typeface="Calibri"/>
              </a:rPr>
              <a:t>Deductible</a:t>
            </a:r>
            <a:endParaRPr sz="2600" kern="0">
              <a:solidFill>
                <a:sysClr val="windowText" lastClr="000000"/>
              </a:solidFill>
              <a:latin typeface="Calibri"/>
              <a:cs typeface="Calibri"/>
            </a:endParaRPr>
          </a:p>
          <a:p>
            <a:pPr marL="469900">
              <a:spcBef>
                <a:spcPts val="45"/>
              </a:spcBef>
              <a:tabLst>
                <a:tab pos="756920" algn="l"/>
              </a:tabLst>
            </a:pPr>
            <a:r>
              <a:rPr sz="2200" kern="0" spc="-50" dirty="0">
                <a:solidFill>
                  <a:srgbClr val="2C5461"/>
                </a:solidFill>
                <a:latin typeface="Arial"/>
                <a:cs typeface="Arial"/>
              </a:rPr>
              <a:t>–</a:t>
            </a:r>
            <a:r>
              <a:rPr sz="2200" kern="0" dirty="0">
                <a:solidFill>
                  <a:srgbClr val="2C5461"/>
                </a:solidFill>
                <a:latin typeface="Arial"/>
                <a:cs typeface="Arial"/>
              </a:rPr>
              <a:t>	</a:t>
            </a:r>
            <a:r>
              <a:rPr sz="2200" kern="0" spc="-10" dirty="0">
                <a:solidFill>
                  <a:srgbClr val="2C5461"/>
                </a:solidFill>
                <a:latin typeface="Calibri"/>
                <a:cs typeface="Calibri"/>
              </a:rPr>
              <a:t>$10,000</a:t>
            </a:r>
            <a:endParaRPr sz="2200" kern="0">
              <a:solidFill>
                <a:sysClr val="windowText" lastClr="000000"/>
              </a:solidFill>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350898"/>
            <a:ext cx="4008120" cy="391160"/>
          </a:xfrm>
          <a:prstGeom prst="rect">
            <a:avLst/>
          </a:prstGeom>
        </p:spPr>
        <p:txBody>
          <a:bodyPr vert="horz" wrap="square" lIns="0" tIns="12700" rIns="0" bIns="0" rtlCol="0">
            <a:spAutoFit/>
          </a:bodyPr>
          <a:lstStyle/>
          <a:p>
            <a:pPr marL="12700">
              <a:spcBef>
                <a:spcPts val="100"/>
              </a:spcBef>
            </a:pPr>
            <a:r>
              <a:rPr sz="2400" b="1" kern="0" dirty="0">
                <a:solidFill>
                  <a:srgbClr val="FFFFFF"/>
                </a:solidFill>
                <a:latin typeface="Calibri"/>
                <a:cs typeface="Calibri"/>
              </a:rPr>
              <a:t>Marina</a:t>
            </a:r>
            <a:r>
              <a:rPr sz="2400" b="1" kern="0" spc="-95" dirty="0">
                <a:solidFill>
                  <a:srgbClr val="FFFFFF"/>
                </a:solidFill>
                <a:latin typeface="Calibri"/>
                <a:cs typeface="Calibri"/>
              </a:rPr>
              <a:t> </a:t>
            </a:r>
            <a:r>
              <a:rPr sz="2400" b="1" kern="0" spc="-30" dirty="0">
                <a:solidFill>
                  <a:srgbClr val="FFFFFF"/>
                </a:solidFill>
                <a:latin typeface="Calibri"/>
                <a:cs typeface="Calibri"/>
              </a:rPr>
              <a:t>Operators</a:t>
            </a:r>
            <a:r>
              <a:rPr sz="2400" b="1" kern="0" spc="-95" dirty="0">
                <a:solidFill>
                  <a:srgbClr val="FFFFFF"/>
                </a:solidFill>
                <a:latin typeface="Calibri"/>
                <a:cs typeface="Calibri"/>
              </a:rPr>
              <a:t> </a:t>
            </a:r>
            <a:r>
              <a:rPr sz="2400" b="1" kern="0" dirty="0">
                <a:solidFill>
                  <a:srgbClr val="FFFFFF"/>
                </a:solidFill>
                <a:latin typeface="Calibri"/>
                <a:cs typeface="Calibri"/>
              </a:rPr>
              <a:t>Legal</a:t>
            </a:r>
            <a:r>
              <a:rPr sz="2400" b="1" kern="0" spc="-50" dirty="0">
                <a:solidFill>
                  <a:srgbClr val="FFFFFF"/>
                </a:solidFill>
                <a:latin typeface="Calibri"/>
                <a:cs typeface="Calibri"/>
              </a:rPr>
              <a:t> </a:t>
            </a:r>
            <a:r>
              <a:rPr sz="2400" b="1" kern="0" spc="-10" dirty="0">
                <a:solidFill>
                  <a:srgbClr val="FFFFFF"/>
                </a:solidFill>
                <a:latin typeface="Calibri"/>
                <a:cs typeface="Calibri"/>
              </a:rPr>
              <a:t>Liability</a:t>
            </a:r>
            <a:endParaRPr sz="2400" kern="0">
              <a:solidFill>
                <a:sysClr val="windowText" lastClr="000000"/>
              </a:solidFill>
              <a:latin typeface="Calibri"/>
              <a:cs typeface="Calibri"/>
            </a:endParaRPr>
          </a:p>
        </p:txBody>
      </p:sp>
      <p:sp>
        <p:nvSpPr>
          <p:cNvPr id="3" name="object 3"/>
          <p:cNvSpPr txBox="1"/>
          <p:nvPr/>
        </p:nvSpPr>
        <p:spPr>
          <a:xfrm>
            <a:off x="6938644" y="3450208"/>
            <a:ext cx="1296670" cy="360680"/>
          </a:xfrm>
          <a:prstGeom prst="rect">
            <a:avLst/>
          </a:prstGeom>
        </p:spPr>
        <p:txBody>
          <a:bodyPr vert="horz" wrap="square" lIns="0" tIns="12700" rIns="0" bIns="0" rtlCol="0">
            <a:spAutoFit/>
          </a:bodyPr>
          <a:lstStyle/>
          <a:p>
            <a:pPr marL="12700">
              <a:spcBef>
                <a:spcPts val="100"/>
              </a:spcBef>
            </a:pPr>
            <a:r>
              <a:rPr sz="2200" kern="0" spc="-10" dirty="0">
                <a:solidFill>
                  <a:srgbClr val="2C5461"/>
                </a:solidFill>
                <a:latin typeface="Calibri"/>
                <a:cs typeface="Calibri"/>
              </a:rPr>
              <a:t>$1,000,000</a:t>
            </a:r>
            <a:endParaRPr sz="2200" kern="0">
              <a:solidFill>
                <a:sysClr val="windowText" lastClr="000000"/>
              </a:solidFill>
              <a:latin typeface="Calibri"/>
              <a:cs typeface="Calibri"/>
            </a:endParaRPr>
          </a:p>
        </p:txBody>
      </p:sp>
      <p:sp>
        <p:nvSpPr>
          <p:cNvPr id="4" name="object 4"/>
          <p:cNvSpPr txBox="1"/>
          <p:nvPr/>
        </p:nvSpPr>
        <p:spPr>
          <a:xfrm>
            <a:off x="535941" y="2008264"/>
            <a:ext cx="3074035" cy="1814830"/>
          </a:xfrm>
          <a:prstGeom prst="rect">
            <a:avLst/>
          </a:prstGeom>
        </p:spPr>
        <p:txBody>
          <a:bodyPr vert="horz" wrap="square" lIns="0" tIns="106045" rIns="0" bIns="0" rtlCol="0">
            <a:spAutoFit/>
          </a:bodyPr>
          <a:lstStyle/>
          <a:p>
            <a:pPr marL="355600" indent="-343535">
              <a:spcBef>
                <a:spcPts val="835"/>
              </a:spcBef>
              <a:buClr>
                <a:srgbClr val="8ADB64"/>
              </a:buClr>
              <a:buFont typeface="Arial"/>
              <a:buChar char="•"/>
              <a:tabLst>
                <a:tab pos="355600" algn="l"/>
                <a:tab pos="356235" algn="l"/>
              </a:tabLst>
            </a:pPr>
            <a:r>
              <a:rPr sz="2600" kern="0" spc="-10" dirty="0">
                <a:solidFill>
                  <a:srgbClr val="2C5461"/>
                </a:solidFill>
                <a:latin typeface="Calibri"/>
                <a:cs typeface="Calibri"/>
              </a:rPr>
              <a:t>Carrier</a:t>
            </a:r>
            <a:endParaRPr sz="2600" kern="0">
              <a:solidFill>
                <a:sysClr val="windowText" lastClr="000000"/>
              </a:solidFill>
              <a:latin typeface="Calibri"/>
              <a:cs typeface="Calibri"/>
            </a:endParaRPr>
          </a:p>
          <a:p>
            <a:pPr marL="756920" lvl="1" indent="-287655">
              <a:spcBef>
                <a:spcPts val="625"/>
              </a:spcBef>
              <a:buFont typeface="Arial"/>
              <a:buChar char="–"/>
              <a:tabLst>
                <a:tab pos="756920" algn="l"/>
                <a:tab pos="757555" algn="l"/>
              </a:tabLst>
            </a:pPr>
            <a:r>
              <a:rPr sz="2200" kern="0" spc="-10" dirty="0">
                <a:solidFill>
                  <a:srgbClr val="2C5461"/>
                </a:solidFill>
                <a:latin typeface="Calibri"/>
                <a:cs typeface="Calibri"/>
              </a:rPr>
              <a:t>Travelers</a:t>
            </a:r>
            <a:endParaRPr sz="2200" kern="0">
              <a:solidFill>
                <a:sysClr val="windowText" lastClr="000000"/>
              </a:solidFill>
              <a:latin typeface="Calibri"/>
              <a:cs typeface="Calibri"/>
            </a:endParaRPr>
          </a:p>
          <a:p>
            <a:pPr marL="355600" indent="-343535">
              <a:spcBef>
                <a:spcPts val="580"/>
              </a:spcBef>
              <a:buClr>
                <a:srgbClr val="8ADB64"/>
              </a:buClr>
              <a:buFont typeface="Arial"/>
              <a:buChar char="•"/>
              <a:tabLst>
                <a:tab pos="355600" algn="l"/>
                <a:tab pos="356235" algn="l"/>
              </a:tabLst>
            </a:pPr>
            <a:r>
              <a:rPr sz="2600" kern="0" spc="-20" dirty="0">
                <a:solidFill>
                  <a:srgbClr val="2C5461"/>
                </a:solidFill>
                <a:latin typeface="Calibri"/>
                <a:cs typeface="Calibri"/>
              </a:rPr>
              <a:t>Coverage</a:t>
            </a:r>
            <a:r>
              <a:rPr sz="2600" kern="0" spc="-100" dirty="0">
                <a:solidFill>
                  <a:srgbClr val="2C5461"/>
                </a:solidFill>
                <a:latin typeface="Calibri"/>
                <a:cs typeface="Calibri"/>
              </a:rPr>
              <a:t> </a:t>
            </a:r>
            <a:r>
              <a:rPr sz="2600" kern="0" spc="-10" dirty="0">
                <a:solidFill>
                  <a:srgbClr val="2C5461"/>
                </a:solidFill>
                <a:latin typeface="Calibri"/>
                <a:cs typeface="Calibri"/>
              </a:rPr>
              <a:t>Detail</a:t>
            </a:r>
            <a:endParaRPr sz="2600" kern="0">
              <a:solidFill>
                <a:sysClr val="windowText" lastClr="000000"/>
              </a:solidFill>
              <a:latin typeface="Calibri"/>
              <a:cs typeface="Calibri"/>
            </a:endParaRPr>
          </a:p>
          <a:p>
            <a:pPr marL="756920" lvl="1" indent="-287655">
              <a:spcBef>
                <a:spcPts val="625"/>
              </a:spcBef>
              <a:buFont typeface="Arial"/>
              <a:buChar char="–"/>
              <a:tabLst>
                <a:tab pos="756920" algn="l"/>
                <a:tab pos="757555" algn="l"/>
              </a:tabLst>
            </a:pPr>
            <a:r>
              <a:rPr sz="2200" kern="0" spc="-10" dirty="0">
                <a:solidFill>
                  <a:srgbClr val="2C5461"/>
                </a:solidFill>
                <a:latin typeface="Calibri"/>
                <a:cs typeface="Calibri"/>
              </a:rPr>
              <a:t>Any</a:t>
            </a:r>
            <a:r>
              <a:rPr sz="2200" kern="0" spc="-95" dirty="0">
                <a:solidFill>
                  <a:srgbClr val="2C5461"/>
                </a:solidFill>
                <a:latin typeface="Calibri"/>
                <a:cs typeface="Calibri"/>
              </a:rPr>
              <a:t> </a:t>
            </a:r>
            <a:r>
              <a:rPr sz="2200" kern="0" dirty="0">
                <a:solidFill>
                  <a:srgbClr val="2C5461"/>
                </a:solidFill>
                <a:latin typeface="Calibri"/>
                <a:cs typeface="Calibri"/>
              </a:rPr>
              <a:t>One </a:t>
            </a:r>
            <a:r>
              <a:rPr sz="2200" kern="0" spc="-10" dirty="0">
                <a:solidFill>
                  <a:srgbClr val="2C5461"/>
                </a:solidFill>
                <a:latin typeface="Calibri"/>
                <a:cs typeface="Calibri"/>
              </a:rPr>
              <a:t>Occurrence</a:t>
            </a:r>
            <a:endParaRPr sz="2200" kern="0">
              <a:solidFill>
                <a:sysClr val="windowText" lastClr="000000"/>
              </a:solidFill>
              <a:latin typeface="Calibri"/>
              <a:cs typeface="Calibri"/>
            </a:endParaRPr>
          </a:p>
        </p:txBody>
      </p:sp>
      <p:sp>
        <p:nvSpPr>
          <p:cNvPr id="5" name="object 5"/>
          <p:cNvSpPr txBox="1"/>
          <p:nvPr/>
        </p:nvSpPr>
        <p:spPr>
          <a:xfrm>
            <a:off x="993457" y="3771646"/>
            <a:ext cx="5349240" cy="1232535"/>
          </a:xfrm>
          <a:prstGeom prst="rect">
            <a:avLst/>
          </a:prstGeom>
        </p:spPr>
        <p:txBody>
          <a:bodyPr vert="horz" wrap="square" lIns="0" tIns="11430" rIns="0" bIns="0" rtlCol="0">
            <a:spAutoFit/>
          </a:bodyPr>
          <a:lstStyle/>
          <a:p>
            <a:pPr marL="469900" marR="5080" indent="-457834">
              <a:lnSpc>
                <a:spcPct val="120100"/>
              </a:lnSpc>
              <a:spcBef>
                <a:spcPts val="90"/>
              </a:spcBef>
              <a:tabLst>
                <a:tab pos="469900" algn="l"/>
                <a:tab pos="1739900" algn="l"/>
              </a:tabLst>
            </a:pPr>
            <a:r>
              <a:rPr sz="2200" kern="0" spc="-50" dirty="0">
                <a:solidFill>
                  <a:srgbClr val="2C5461"/>
                </a:solidFill>
                <a:latin typeface="Arial"/>
                <a:cs typeface="Arial"/>
              </a:rPr>
              <a:t>–</a:t>
            </a:r>
            <a:r>
              <a:rPr sz="2200" kern="0" dirty="0">
                <a:solidFill>
                  <a:srgbClr val="2C5461"/>
                </a:solidFill>
                <a:latin typeface="Arial"/>
                <a:cs typeface="Arial"/>
              </a:rPr>
              <a:t>	</a:t>
            </a:r>
            <a:r>
              <a:rPr sz="2200" kern="0" spc="-10" dirty="0">
                <a:solidFill>
                  <a:srgbClr val="2C5461"/>
                </a:solidFill>
                <a:latin typeface="Calibri"/>
                <a:cs typeface="Calibri"/>
              </a:rPr>
              <a:t>Any</a:t>
            </a:r>
            <a:r>
              <a:rPr sz="2200" kern="0" spc="-114" dirty="0">
                <a:solidFill>
                  <a:srgbClr val="2C5461"/>
                </a:solidFill>
                <a:latin typeface="Calibri"/>
                <a:cs typeface="Calibri"/>
              </a:rPr>
              <a:t> </a:t>
            </a:r>
            <a:r>
              <a:rPr sz="2200" kern="0" dirty="0">
                <a:solidFill>
                  <a:srgbClr val="2C5461"/>
                </a:solidFill>
                <a:latin typeface="Calibri"/>
                <a:cs typeface="Calibri"/>
              </a:rPr>
              <a:t>One</a:t>
            </a:r>
            <a:r>
              <a:rPr sz="2200" kern="0" spc="-100" dirty="0">
                <a:solidFill>
                  <a:srgbClr val="2C5461"/>
                </a:solidFill>
                <a:latin typeface="Calibri"/>
                <a:cs typeface="Calibri"/>
              </a:rPr>
              <a:t> </a:t>
            </a:r>
            <a:r>
              <a:rPr sz="2200" kern="0" spc="-10" dirty="0">
                <a:solidFill>
                  <a:srgbClr val="2C5461"/>
                </a:solidFill>
                <a:latin typeface="Calibri"/>
                <a:cs typeface="Calibri"/>
              </a:rPr>
              <a:t>Occurrence</a:t>
            </a:r>
            <a:r>
              <a:rPr sz="2200" kern="0" spc="-80" dirty="0">
                <a:solidFill>
                  <a:srgbClr val="2C5461"/>
                </a:solidFill>
                <a:latin typeface="Calibri"/>
                <a:cs typeface="Calibri"/>
              </a:rPr>
              <a:t> </a:t>
            </a:r>
            <a:r>
              <a:rPr sz="2200" kern="0" spc="-10" dirty="0">
                <a:solidFill>
                  <a:srgbClr val="2C5461"/>
                </a:solidFill>
                <a:latin typeface="Calibri"/>
                <a:cs typeface="Calibri"/>
              </a:rPr>
              <a:t>Protection</a:t>
            </a:r>
            <a:r>
              <a:rPr sz="2200" kern="0" spc="-35" dirty="0">
                <a:solidFill>
                  <a:srgbClr val="2C5461"/>
                </a:solidFill>
                <a:latin typeface="Calibri"/>
                <a:cs typeface="Calibri"/>
              </a:rPr>
              <a:t> </a:t>
            </a:r>
            <a:r>
              <a:rPr sz="2200" kern="0" spc="-50" dirty="0">
                <a:solidFill>
                  <a:srgbClr val="2C5461"/>
                </a:solidFill>
                <a:latin typeface="Calibri"/>
                <a:cs typeface="Calibri"/>
              </a:rPr>
              <a:t>&amp; </a:t>
            </a:r>
            <a:r>
              <a:rPr sz="2200" kern="0" spc="-10" dirty="0">
                <a:solidFill>
                  <a:srgbClr val="2C5461"/>
                </a:solidFill>
                <a:latin typeface="Calibri"/>
                <a:cs typeface="Calibri"/>
              </a:rPr>
              <a:t>Indemnity</a:t>
            </a:r>
            <a:r>
              <a:rPr sz="2200" kern="0" dirty="0">
                <a:solidFill>
                  <a:srgbClr val="2C5461"/>
                </a:solidFill>
                <a:latin typeface="Calibri"/>
                <a:cs typeface="Calibri"/>
              </a:rPr>
              <a:t>	Including</a:t>
            </a:r>
            <a:r>
              <a:rPr sz="2200" kern="0" spc="-105" dirty="0">
                <a:solidFill>
                  <a:srgbClr val="2C5461"/>
                </a:solidFill>
                <a:latin typeface="Calibri"/>
                <a:cs typeface="Calibri"/>
              </a:rPr>
              <a:t> </a:t>
            </a:r>
            <a:r>
              <a:rPr sz="2200" kern="0" spc="-10" dirty="0">
                <a:solidFill>
                  <a:srgbClr val="2C5461"/>
                </a:solidFill>
                <a:latin typeface="Calibri"/>
                <a:cs typeface="Calibri"/>
              </a:rPr>
              <a:t>Legal</a:t>
            </a:r>
            <a:r>
              <a:rPr sz="2200" kern="0" spc="-60" dirty="0">
                <a:solidFill>
                  <a:srgbClr val="2C5461"/>
                </a:solidFill>
                <a:latin typeface="Calibri"/>
                <a:cs typeface="Calibri"/>
              </a:rPr>
              <a:t> </a:t>
            </a:r>
            <a:r>
              <a:rPr sz="2200" kern="0" dirty="0">
                <a:solidFill>
                  <a:srgbClr val="2C5461"/>
                </a:solidFill>
                <a:latin typeface="Calibri"/>
                <a:cs typeface="Calibri"/>
              </a:rPr>
              <a:t>and</a:t>
            </a:r>
            <a:r>
              <a:rPr sz="2200" kern="0" spc="-95" dirty="0">
                <a:solidFill>
                  <a:srgbClr val="2C5461"/>
                </a:solidFill>
                <a:latin typeface="Calibri"/>
                <a:cs typeface="Calibri"/>
              </a:rPr>
              <a:t> </a:t>
            </a:r>
            <a:r>
              <a:rPr sz="2200" kern="0" spc="-35" dirty="0">
                <a:solidFill>
                  <a:srgbClr val="2C5461"/>
                </a:solidFill>
                <a:latin typeface="Calibri"/>
                <a:cs typeface="Calibri"/>
              </a:rPr>
              <a:t>Investigative </a:t>
            </a:r>
            <a:r>
              <a:rPr sz="2200" kern="0" spc="-10" dirty="0">
                <a:solidFill>
                  <a:srgbClr val="2C5461"/>
                </a:solidFill>
                <a:latin typeface="Calibri"/>
                <a:cs typeface="Calibri"/>
              </a:rPr>
              <a:t>Expense</a:t>
            </a:r>
            <a:endParaRPr sz="2200" kern="0">
              <a:solidFill>
                <a:sysClr val="windowText" lastClr="000000"/>
              </a:solidFill>
              <a:latin typeface="Calibri"/>
              <a:cs typeface="Calibri"/>
            </a:endParaRPr>
          </a:p>
        </p:txBody>
      </p:sp>
      <p:sp>
        <p:nvSpPr>
          <p:cNvPr id="6" name="object 6"/>
          <p:cNvSpPr txBox="1"/>
          <p:nvPr/>
        </p:nvSpPr>
        <p:spPr>
          <a:xfrm>
            <a:off x="6939026" y="4255389"/>
            <a:ext cx="1296670" cy="360680"/>
          </a:xfrm>
          <a:prstGeom prst="rect">
            <a:avLst/>
          </a:prstGeom>
        </p:spPr>
        <p:txBody>
          <a:bodyPr vert="horz" wrap="square" lIns="0" tIns="12700" rIns="0" bIns="0" rtlCol="0">
            <a:spAutoFit/>
          </a:bodyPr>
          <a:lstStyle/>
          <a:p>
            <a:pPr marL="12700">
              <a:spcBef>
                <a:spcPts val="100"/>
              </a:spcBef>
            </a:pPr>
            <a:r>
              <a:rPr sz="2200" kern="0" spc="-10" dirty="0">
                <a:solidFill>
                  <a:srgbClr val="2C5461"/>
                </a:solidFill>
                <a:latin typeface="Calibri"/>
                <a:cs typeface="Calibri"/>
              </a:rPr>
              <a:t>$1,000,000</a:t>
            </a:r>
            <a:endParaRPr sz="2200" kern="0">
              <a:solidFill>
                <a:sysClr val="windowText" lastClr="000000"/>
              </a:solidFill>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1" y="1350898"/>
            <a:ext cx="5818505" cy="2095500"/>
          </a:xfrm>
          <a:prstGeom prst="rect">
            <a:avLst/>
          </a:prstGeom>
        </p:spPr>
        <p:txBody>
          <a:bodyPr vert="horz" wrap="square" lIns="0" tIns="12700" rIns="0" bIns="0" rtlCol="0">
            <a:spAutoFit/>
          </a:bodyPr>
          <a:lstStyle/>
          <a:p>
            <a:pPr marL="91440">
              <a:spcBef>
                <a:spcPts val="100"/>
              </a:spcBef>
            </a:pPr>
            <a:r>
              <a:rPr sz="2400" b="1" kern="0" spc="-20" dirty="0">
                <a:solidFill>
                  <a:srgbClr val="FFFFFF"/>
                </a:solidFill>
                <a:latin typeface="Calibri"/>
                <a:cs typeface="Calibri"/>
              </a:rPr>
              <a:t>Storage</a:t>
            </a:r>
            <a:r>
              <a:rPr sz="2400" b="1" kern="0" spc="-120" dirty="0">
                <a:solidFill>
                  <a:srgbClr val="FFFFFF"/>
                </a:solidFill>
                <a:latin typeface="Calibri"/>
                <a:cs typeface="Calibri"/>
              </a:rPr>
              <a:t> </a:t>
            </a:r>
            <a:r>
              <a:rPr sz="2400" b="1" kern="0" spc="-100" dirty="0">
                <a:solidFill>
                  <a:srgbClr val="FFFFFF"/>
                </a:solidFill>
                <a:latin typeface="Calibri"/>
                <a:cs typeface="Calibri"/>
              </a:rPr>
              <a:t>Tank</a:t>
            </a:r>
            <a:r>
              <a:rPr sz="2400" b="1" kern="0" spc="-55" dirty="0">
                <a:solidFill>
                  <a:srgbClr val="FFFFFF"/>
                </a:solidFill>
                <a:latin typeface="Calibri"/>
                <a:cs typeface="Calibri"/>
              </a:rPr>
              <a:t> </a:t>
            </a:r>
            <a:r>
              <a:rPr sz="2400" b="1" kern="0" spc="-10" dirty="0">
                <a:solidFill>
                  <a:srgbClr val="FFFFFF"/>
                </a:solidFill>
                <a:latin typeface="Calibri"/>
                <a:cs typeface="Calibri"/>
              </a:rPr>
              <a:t>Pollution</a:t>
            </a:r>
            <a:r>
              <a:rPr sz="2400" b="1" kern="0" spc="-40" dirty="0">
                <a:solidFill>
                  <a:srgbClr val="FFFFFF"/>
                </a:solidFill>
                <a:latin typeface="Calibri"/>
                <a:cs typeface="Calibri"/>
              </a:rPr>
              <a:t> </a:t>
            </a:r>
            <a:r>
              <a:rPr sz="2400" b="1" kern="0" spc="-10" dirty="0">
                <a:solidFill>
                  <a:srgbClr val="FFFFFF"/>
                </a:solidFill>
                <a:latin typeface="Calibri"/>
                <a:cs typeface="Calibri"/>
              </a:rPr>
              <a:t>Liability</a:t>
            </a:r>
            <a:endParaRPr sz="2400" kern="0">
              <a:solidFill>
                <a:sysClr val="windowText" lastClr="000000"/>
              </a:solidFill>
              <a:latin typeface="Calibri"/>
              <a:cs typeface="Calibri"/>
            </a:endParaRPr>
          </a:p>
          <a:p>
            <a:pPr>
              <a:spcBef>
                <a:spcPts val="35"/>
              </a:spcBef>
            </a:pPr>
            <a:endParaRPr sz="2800" kern="0">
              <a:solidFill>
                <a:sysClr val="windowText" lastClr="000000"/>
              </a:solidFill>
              <a:latin typeface="Calibri"/>
              <a:cs typeface="Calibri"/>
            </a:endParaRPr>
          </a:p>
          <a:p>
            <a:pPr marL="355600" indent="-343535">
              <a:buClr>
                <a:srgbClr val="8ADB64"/>
              </a:buClr>
              <a:buFont typeface="Arial"/>
              <a:buChar char="•"/>
              <a:tabLst>
                <a:tab pos="355600" algn="l"/>
                <a:tab pos="356235" algn="l"/>
              </a:tabLst>
            </a:pPr>
            <a:r>
              <a:rPr sz="2800" kern="0" spc="-10" dirty="0">
                <a:solidFill>
                  <a:srgbClr val="2C5461"/>
                </a:solidFill>
                <a:latin typeface="Calibri"/>
                <a:cs typeface="Calibri"/>
              </a:rPr>
              <a:t>Carrier</a:t>
            </a:r>
            <a:endParaRPr sz="2800" kern="0">
              <a:solidFill>
                <a:sysClr val="windowText" lastClr="000000"/>
              </a:solidFill>
              <a:latin typeface="Calibri"/>
              <a:cs typeface="Calibri"/>
            </a:endParaRPr>
          </a:p>
          <a:p>
            <a:pPr marL="513080">
              <a:spcBef>
                <a:spcPts val="360"/>
              </a:spcBef>
            </a:pPr>
            <a:r>
              <a:rPr sz="2200" kern="0" dirty="0">
                <a:solidFill>
                  <a:srgbClr val="2C5461"/>
                </a:solidFill>
                <a:latin typeface="Arial"/>
                <a:cs typeface="Arial"/>
              </a:rPr>
              <a:t>–</a:t>
            </a:r>
            <a:r>
              <a:rPr sz="2200" kern="0" spc="50" dirty="0">
                <a:solidFill>
                  <a:srgbClr val="2C5461"/>
                </a:solidFill>
                <a:latin typeface="Arial"/>
                <a:cs typeface="Arial"/>
              </a:rPr>
              <a:t> </a:t>
            </a:r>
            <a:r>
              <a:rPr sz="2200" kern="0" dirty="0">
                <a:solidFill>
                  <a:srgbClr val="2C5461"/>
                </a:solidFill>
                <a:latin typeface="Calibri"/>
                <a:cs typeface="Calibri"/>
              </a:rPr>
              <a:t>Crum</a:t>
            </a:r>
            <a:r>
              <a:rPr sz="2200" kern="0" spc="-50" dirty="0">
                <a:solidFill>
                  <a:srgbClr val="2C5461"/>
                </a:solidFill>
                <a:latin typeface="Calibri"/>
                <a:cs typeface="Calibri"/>
              </a:rPr>
              <a:t> </a:t>
            </a:r>
            <a:r>
              <a:rPr sz="2200" kern="0" dirty="0">
                <a:solidFill>
                  <a:srgbClr val="2C5461"/>
                </a:solidFill>
                <a:latin typeface="Calibri"/>
                <a:cs typeface="Calibri"/>
              </a:rPr>
              <a:t>&amp;</a:t>
            </a:r>
            <a:r>
              <a:rPr sz="2200" kern="0" spc="-10" dirty="0">
                <a:solidFill>
                  <a:srgbClr val="2C5461"/>
                </a:solidFill>
                <a:latin typeface="Calibri"/>
                <a:cs typeface="Calibri"/>
              </a:rPr>
              <a:t> </a:t>
            </a:r>
            <a:r>
              <a:rPr sz="2200" kern="0" spc="-35" dirty="0">
                <a:solidFill>
                  <a:srgbClr val="2C5461"/>
                </a:solidFill>
                <a:latin typeface="Calibri"/>
                <a:cs typeface="Calibri"/>
              </a:rPr>
              <a:t>Forster</a:t>
            </a:r>
            <a:r>
              <a:rPr sz="2200" kern="0" spc="-55" dirty="0">
                <a:solidFill>
                  <a:srgbClr val="2C5461"/>
                </a:solidFill>
                <a:latin typeface="Calibri"/>
                <a:cs typeface="Calibri"/>
              </a:rPr>
              <a:t> </a:t>
            </a:r>
            <a:r>
              <a:rPr sz="2200" kern="0" dirty="0">
                <a:solidFill>
                  <a:srgbClr val="2C5461"/>
                </a:solidFill>
                <a:latin typeface="Calibri"/>
                <a:cs typeface="Calibri"/>
              </a:rPr>
              <a:t>Specialty</a:t>
            </a:r>
            <a:r>
              <a:rPr sz="2200" kern="0" spc="-85" dirty="0">
                <a:solidFill>
                  <a:srgbClr val="2C5461"/>
                </a:solidFill>
                <a:latin typeface="Calibri"/>
                <a:cs typeface="Calibri"/>
              </a:rPr>
              <a:t> </a:t>
            </a:r>
            <a:r>
              <a:rPr sz="2200" kern="0" spc="-20" dirty="0">
                <a:solidFill>
                  <a:srgbClr val="2C5461"/>
                </a:solidFill>
                <a:latin typeface="Calibri"/>
                <a:cs typeface="Calibri"/>
              </a:rPr>
              <a:t>Insurance</a:t>
            </a:r>
            <a:r>
              <a:rPr sz="2200" kern="0" spc="-5" dirty="0">
                <a:solidFill>
                  <a:srgbClr val="2C5461"/>
                </a:solidFill>
                <a:latin typeface="Calibri"/>
                <a:cs typeface="Calibri"/>
              </a:rPr>
              <a:t> </a:t>
            </a:r>
            <a:r>
              <a:rPr sz="2200" kern="0" spc="-10" dirty="0">
                <a:solidFill>
                  <a:srgbClr val="2C5461"/>
                </a:solidFill>
                <a:latin typeface="Calibri"/>
                <a:cs typeface="Calibri"/>
              </a:rPr>
              <a:t>Company</a:t>
            </a:r>
            <a:endParaRPr sz="2200" kern="0">
              <a:solidFill>
                <a:sysClr val="windowText" lastClr="000000"/>
              </a:solidFill>
              <a:latin typeface="Calibri"/>
              <a:cs typeface="Calibri"/>
            </a:endParaRPr>
          </a:p>
          <a:p>
            <a:pPr marL="355600" indent="-343535">
              <a:spcBef>
                <a:spcPts val="240"/>
              </a:spcBef>
              <a:buClr>
                <a:srgbClr val="8ADB64"/>
              </a:buClr>
              <a:buFont typeface="Arial"/>
              <a:buChar char="•"/>
              <a:tabLst>
                <a:tab pos="355600" algn="l"/>
                <a:tab pos="356235" algn="l"/>
              </a:tabLst>
            </a:pPr>
            <a:r>
              <a:rPr sz="2800" kern="0" spc="-25" dirty="0">
                <a:solidFill>
                  <a:srgbClr val="2C5461"/>
                </a:solidFill>
                <a:latin typeface="Calibri"/>
                <a:cs typeface="Calibri"/>
              </a:rPr>
              <a:t>Coverage</a:t>
            </a:r>
            <a:r>
              <a:rPr sz="2800" kern="0" spc="-114" dirty="0">
                <a:solidFill>
                  <a:srgbClr val="2C5461"/>
                </a:solidFill>
                <a:latin typeface="Calibri"/>
                <a:cs typeface="Calibri"/>
              </a:rPr>
              <a:t> </a:t>
            </a:r>
            <a:r>
              <a:rPr sz="2800" kern="0" spc="-10" dirty="0">
                <a:solidFill>
                  <a:srgbClr val="2C5461"/>
                </a:solidFill>
                <a:latin typeface="Calibri"/>
                <a:cs typeface="Calibri"/>
              </a:rPr>
              <a:t>Detail</a:t>
            </a:r>
            <a:endParaRPr sz="2800" kern="0">
              <a:solidFill>
                <a:sysClr val="windowText" lastClr="000000"/>
              </a:solidFill>
              <a:latin typeface="Calibri"/>
              <a:cs typeface="Calibri"/>
            </a:endParaRPr>
          </a:p>
        </p:txBody>
      </p:sp>
      <p:sp>
        <p:nvSpPr>
          <p:cNvPr id="3" name="object 3"/>
          <p:cNvSpPr txBox="1"/>
          <p:nvPr/>
        </p:nvSpPr>
        <p:spPr>
          <a:xfrm>
            <a:off x="4652009" y="3652012"/>
            <a:ext cx="1296670" cy="772795"/>
          </a:xfrm>
          <a:prstGeom prst="rect">
            <a:avLst/>
          </a:prstGeom>
        </p:spPr>
        <p:txBody>
          <a:bodyPr vert="horz" wrap="square" lIns="0" tIns="50800" rIns="0" bIns="0" rtlCol="0">
            <a:spAutoFit/>
          </a:bodyPr>
          <a:lstStyle/>
          <a:p>
            <a:pPr marL="12700">
              <a:spcBef>
                <a:spcPts val="400"/>
              </a:spcBef>
            </a:pPr>
            <a:r>
              <a:rPr sz="2200" kern="0" spc="-10" dirty="0">
                <a:solidFill>
                  <a:srgbClr val="2C5461"/>
                </a:solidFill>
                <a:latin typeface="Calibri"/>
                <a:cs typeface="Calibri"/>
              </a:rPr>
              <a:t>$1,000,000</a:t>
            </a:r>
            <a:endParaRPr sz="2200" kern="0">
              <a:solidFill>
                <a:sysClr val="windowText" lastClr="000000"/>
              </a:solidFill>
              <a:latin typeface="Calibri"/>
              <a:cs typeface="Calibri"/>
            </a:endParaRPr>
          </a:p>
          <a:p>
            <a:pPr marL="12700">
              <a:spcBef>
                <a:spcPts val="300"/>
              </a:spcBef>
            </a:pPr>
            <a:r>
              <a:rPr sz="2200" kern="0" spc="-10" dirty="0">
                <a:solidFill>
                  <a:srgbClr val="2C5461"/>
                </a:solidFill>
                <a:latin typeface="Calibri"/>
                <a:cs typeface="Calibri"/>
              </a:rPr>
              <a:t>$1,000,000</a:t>
            </a:r>
            <a:endParaRPr sz="2200" kern="0">
              <a:solidFill>
                <a:sysClr val="windowText" lastClr="000000"/>
              </a:solidFill>
              <a:latin typeface="Calibri"/>
              <a:cs typeface="Calibri"/>
            </a:endParaRPr>
          </a:p>
        </p:txBody>
      </p:sp>
      <p:sp>
        <p:nvSpPr>
          <p:cNvPr id="4" name="object 4"/>
          <p:cNvSpPr txBox="1"/>
          <p:nvPr/>
        </p:nvSpPr>
        <p:spPr>
          <a:xfrm>
            <a:off x="993457" y="3652012"/>
            <a:ext cx="2298700" cy="772795"/>
          </a:xfrm>
          <a:prstGeom prst="rect">
            <a:avLst/>
          </a:prstGeom>
        </p:spPr>
        <p:txBody>
          <a:bodyPr vert="horz" wrap="square" lIns="0" tIns="50800" rIns="0" bIns="0" rtlCol="0">
            <a:spAutoFit/>
          </a:bodyPr>
          <a:lstStyle/>
          <a:p>
            <a:pPr marL="299085" indent="-287020">
              <a:spcBef>
                <a:spcPts val="400"/>
              </a:spcBef>
              <a:buFont typeface="Arial"/>
              <a:buChar char="–"/>
              <a:tabLst>
                <a:tab pos="299085" algn="l"/>
                <a:tab pos="299720" algn="l"/>
              </a:tabLst>
            </a:pPr>
            <a:r>
              <a:rPr sz="2200" kern="0" spc="-10" dirty="0">
                <a:solidFill>
                  <a:srgbClr val="2C5461"/>
                </a:solidFill>
                <a:latin typeface="Calibri"/>
                <a:cs typeface="Calibri"/>
              </a:rPr>
              <a:t>Each</a:t>
            </a:r>
            <a:r>
              <a:rPr sz="2200" kern="0" spc="-100" dirty="0">
                <a:solidFill>
                  <a:srgbClr val="2C5461"/>
                </a:solidFill>
                <a:latin typeface="Calibri"/>
                <a:cs typeface="Calibri"/>
              </a:rPr>
              <a:t> </a:t>
            </a:r>
            <a:r>
              <a:rPr sz="2200" kern="0" spc="-10" dirty="0">
                <a:solidFill>
                  <a:srgbClr val="2C5461"/>
                </a:solidFill>
                <a:latin typeface="Calibri"/>
                <a:cs typeface="Calibri"/>
              </a:rPr>
              <a:t>Occurrence</a:t>
            </a:r>
            <a:endParaRPr sz="2200" kern="0">
              <a:solidFill>
                <a:sysClr val="windowText" lastClr="000000"/>
              </a:solidFill>
              <a:latin typeface="Calibri"/>
              <a:cs typeface="Calibri"/>
            </a:endParaRPr>
          </a:p>
          <a:p>
            <a:pPr marL="299085" indent="-287020">
              <a:spcBef>
                <a:spcPts val="300"/>
              </a:spcBef>
              <a:buFont typeface="Arial"/>
              <a:buChar char="–"/>
              <a:tabLst>
                <a:tab pos="299085" algn="l"/>
                <a:tab pos="299720" algn="l"/>
              </a:tabLst>
            </a:pPr>
            <a:r>
              <a:rPr sz="2200" kern="0" dirty="0">
                <a:solidFill>
                  <a:srgbClr val="2C5461"/>
                </a:solidFill>
                <a:latin typeface="Calibri"/>
                <a:cs typeface="Calibri"/>
              </a:rPr>
              <a:t>Annual</a:t>
            </a:r>
            <a:r>
              <a:rPr sz="2200" kern="0" spc="-90" dirty="0">
                <a:solidFill>
                  <a:srgbClr val="2C5461"/>
                </a:solidFill>
                <a:latin typeface="Calibri"/>
                <a:cs typeface="Calibri"/>
              </a:rPr>
              <a:t> </a:t>
            </a:r>
            <a:r>
              <a:rPr sz="2200" kern="0" spc="-25" dirty="0">
                <a:solidFill>
                  <a:srgbClr val="2C5461"/>
                </a:solidFill>
                <a:latin typeface="Calibri"/>
                <a:cs typeface="Calibri"/>
              </a:rPr>
              <a:t>Aggregate</a:t>
            </a:r>
            <a:endParaRPr sz="2200" kern="0">
              <a:solidFill>
                <a:sysClr val="windowText" lastClr="000000"/>
              </a:solidFill>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1" y="1350898"/>
            <a:ext cx="1795145" cy="391160"/>
          </a:xfrm>
          <a:prstGeom prst="rect">
            <a:avLst/>
          </a:prstGeom>
        </p:spPr>
        <p:txBody>
          <a:bodyPr vert="horz" wrap="square" lIns="0" tIns="12700" rIns="0" bIns="0" rtlCol="0">
            <a:spAutoFit/>
          </a:bodyPr>
          <a:lstStyle/>
          <a:p>
            <a:pPr marL="12700">
              <a:spcBef>
                <a:spcPts val="100"/>
              </a:spcBef>
            </a:pPr>
            <a:r>
              <a:rPr sz="2400" b="1" dirty="0"/>
              <a:t>Camp</a:t>
            </a:r>
            <a:r>
              <a:rPr sz="2400" b="1" spc="-85" dirty="0"/>
              <a:t> </a:t>
            </a:r>
            <a:r>
              <a:rPr sz="2400" b="1" spc="-10" dirty="0"/>
              <a:t>Liability</a:t>
            </a:r>
            <a:endParaRPr sz="2400"/>
          </a:p>
        </p:txBody>
      </p:sp>
      <p:sp>
        <p:nvSpPr>
          <p:cNvPr id="3" name="object 3"/>
          <p:cNvSpPr txBox="1"/>
          <p:nvPr/>
        </p:nvSpPr>
        <p:spPr>
          <a:xfrm>
            <a:off x="6938644" y="3163571"/>
            <a:ext cx="1296670" cy="696595"/>
          </a:xfrm>
          <a:prstGeom prst="rect">
            <a:avLst/>
          </a:prstGeom>
        </p:spPr>
        <p:txBody>
          <a:bodyPr vert="horz" wrap="square" lIns="0" tIns="12700" rIns="0" bIns="0" rtlCol="0">
            <a:spAutoFit/>
          </a:bodyPr>
          <a:lstStyle/>
          <a:p>
            <a:pPr marL="12700">
              <a:spcBef>
                <a:spcPts val="100"/>
              </a:spcBef>
            </a:pPr>
            <a:r>
              <a:rPr sz="2200" kern="0" spc="-10" dirty="0">
                <a:solidFill>
                  <a:srgbClr val="2C5461"/>
                </a:solidFill>
                <a:latin typeface="Calibri"/>
                <a:cs typeface="Calibri"/>
              </a:rPr>
              <a:t>$1,000,000</a:t>
            </a:r>
            <a:endParaRPr sz="2200" kern="0">
              <a:solidFill>
                <a:sysClr val="windowText" lastClr="000000"/>
              </a:solidFill>
              <a:latin typeface="Calibri"/>
              <a:cs typeface="Calibri"/>
            </a:endParaRPr>
          </a:p>
          <a:p>
            <a:pPr marL="12700"/>
            <a:r>
              <a:rPr sz="2200" kern="0" spc="-10" dirty="0">
                <a:solidFill>
                  <a:srgbClr val="2C5461"/>
                </a:solidFill>
                <a:latin typeface="Calibri"/>
                <a:cs typeface="Calibri"/>
              </a:rPr>
              <a:t>$1,000,000</a:t>
            </a:r>
            <a:endParaRPr sz="2200" kern="0">
              <a:solidFill>
                <a:sysClr val="windowText" lastClr="000000"/>
              </a:solidFill>
              <a:latin typeface="Calibri"/>
              <a:cs typeface="Calibri"/>
            </a:endParaRPr>
          </a:p>
        </p:txBody>
      </p:sp>
      <p:sp>
        <p:nvSpPr>
          <p:cNvPr id="4" name="object 4"/>
          <p:cNvSpPr txBox="1"/>
          <p:nvPr/>
        </p:nvSpPr>
        <p:spPr>
          <a:xfrm>
            <a:off x="535940" y="2030985"/>
            <a:ext cx="6051550" cy="2879725"/>
          </a:xfrm>
          <a:prstGeom prst="rect">
            <a:avLst/>
          </a:prstGeom>
        </p:spPr>
        <p:txBody>
          <a:bodyPr vert="horz" wrap="square" lIns="0" tIns="12700" rIns="0" bIns="0" rtlCol="0">
            <a:spAutoFit/>
          </a:bodyPr>
          <a:lstStyle/>
          <a:p>
            <a:pPr marL="355600" indent="-343535">
              <a:lnSpc>
                <a:spcPts val="3110"/>
              </a:lnSpc>
              <a:spcBef>
                <a:spcPts val="100"/>
              </a:spcBef>
              <a:buClr>
                <a:srgbClr val="8ADB64"/>
              </a:buClr>
              <a:buFont typeface="Arial"/>
              <a:buChar char="•"/>
              <a:tabLst>
                <a:tab pos="355600" algn="l"/>
                <a:tab pos="356235" algn="l"/>
              </a:tabLst>
            </a:pPr>
            <a:r>
              <a:rPr sz="2600" kern="0" spc="-10" dirty="0">
                <a:solidFill>
                  <a:srgbClr val="2C5461"/>
                </a:solidFill>
                <a:latin typeface="Calibri"/>
                <a:cs typeface="Calibri"/>
              </a:rPr>
              <a:t>Carrier</a:t>
            </a:r>
            <a:endParaRPr sz="2600" kern="0">
              <a:solidFill>
                <a:sysClr val="windowText" lastClr="000000"/>
              </a:solidFill>
              <a:latin typeface="Calibri"/>
              <a:cs typeface="Calibri"/>
            </a:endParaRPr>
          </a:p>
          <a:p>
            <a:pPr marL="756920" lvl="1" indent="-287655">
              <a:lnSpc>
                <a:spcPts val="2610"/>
              </a:lnSpc>
              <a:buFont typeface="Arial"/>
              <a:buChar char="–"/>
              <a:tabLst>
                <a:tab pos="756920" algn="l"/>
                <a:tab pos="757555" algn="l"/>
              </a:tabLst>
            </a:pPr>
            <a:r>
              <a:rPr sz="2200" kern="0" spc="-10" dirty="0">
                <a:solidFill>
                  <a:srgbClr val="2C5461"/>
                </a:solidFill>
                <a:latin typeface="Calibri"/>
                <a:cs typeface="Calibri"/>
              </a:rPr>
              <a:t>National</a:t>
            </a:r>
            <a:r>
              <a:rPr sz="2200" kern="0" spc="-85" dirty="0">
                <a:solidFill>
                  <a:srgbClr val="2C5461"/>
                </a:solidFill>
                <a:latin typeface="Calibri"/>
                <a:cs typeface="Calibri"/>
              </a:rPr>
              <a:t> </a:t>
            </a:r>
            <a:r>
              <a:rPr sz="2200" kern="0" spc="-10" dirty="0">
                <a:solidFill>
                  <a:srgbClr val="2C5461"/>
                </a:solidFill>
                <a:latin typeface="Calibri"/>
                <a:cs typeface="Calibri"/>
              </a:rPr>
              <a:t>Casualty</a:t>
            </a:r>
            <a:endParaRPr sz="2200" kern="0">
              <a:solidFill>
                <a:sysClr val="windowText" lastClr="000000"/>
              </a:solidFill>
              <a:latin typeface="Calibri"/>
              <a:cs typeface="Calibri"/>
            </a:endParaRPr>
          </a:p>
          <a:p>
            <a:pPr marL="355600" indent="-343535">
              <a:lnSpc>
                <a:spcPts val="3100"/>
              </a:lnSpc>
              <a:buClr>
                <a:srgbClr val="8ADB64"/>
              </a:buClr>
              <a:buFont typeface="Arial"/>
              <a:buChar char="•"/>
              <a:tabLst>
                <a:tab pos="355600" algn="l"/>
                <a:tab pos="356235" algn="l"/>
              </a:tabLst>
            </a:pPr>
            <a:r>
              <a:rPr sz="2600" kern="0" spc="-20" dirty="0">
                <a:solidFill>
                  <a:srgbClr val="2C5461"/>
                </a:solidFill>
                <a:latin typeface="Calibri"/>
                <a:cs typeface="Calibri"/>
              </a:rPr>
              <a:t>Coverage</a:t>
            </a:r>
            <a:r>
              <a:rPr sz="2600" kern="0" spc="-100" dirty="0">
                <a:solidFill>
                  <a:srgbClr val="2C5461"/>
                </a:solidFill>
                <a:latin typeface="Calibri"/>
                <a:cs typeface="Calibri"/>
              </a:rPr>
              <a:t> </a:t>
            </a:r>
            <a:r>
              <a:rPr sz="2600" kern="0" spc="-10" dirty="0">
                <a:solidFill>
                  <a:srgbClr val="2C5461"/>
                </a:solidFill>
                <a:latin typeface="Calibri"/>
                <a:cs typeface="Calibri"/>
              </a:rPr>
              <a:t>Detail</a:t>
            </a:r>
            <a:endParaRPr sz="2600" kern="0">
              <a:solidFill>
                <a:sysClr val="windowText" lastClr="000000"/>
              </a:solidFill>
              <a:latin typeface="Calibri"/>
              <a:cs typeface="Calibri"/>
            </a:endParaRPr>
          </a:p>
          <a:p>
            <a:pPr marL="756920" lvl="1" indent="-287655">
              <a:lnSpc>
                <a:spcPts val="2620"/>
              </a:lnSpc>
              <a:spcBef>
                <a:spcPts val="20"/>
              </a:spcBef>
              <a:buFont typeface="Arial"/>
              <a:buChar char="–"/>
              <a:tabLst>
                <a:tab pos="756920" algn="l"/>
                <a:tab pos="757555" algn="l"/>
              </a:tabLst>
            </a:pPr>
            <a:r>
              <a:rPr sz="2200" kern="0" spc="-10" dirty="0">
                <a:solidFill>
                  <a:srgbClr val="2C5461"/>
                </a:solidFill>
                <a:latin typeface="Calibri"/>
                <a:cs typeface="Calibri"/>
              </a:rPr>
              <a:t>Each</a:t>
            </a:r>
            <a:r>
              <a:rPr sz="2200" kern="0" spc="-90" dirty="0">
                <a:solidFill>
                  <a:srgbClr val="2C5461"/>
                </a:solidFill>
                <a:latin typeface="Calibri"/>
                <a:cs typeface="Calibri"/>
              </a:rPr>
              <a:t> </a:t>
            </a:r>
            <a:r>
              <a:rPr sz="2200" kern="0" spc="-10" dirty="0">
                <a:solidFill>
                  <a:srgbClr val="2C5461"/>
                </a:solidFill>
                <a:latin typeface="Calibri"/>
                <a:cs typeface="Calibri"/>
              </a:rPr>
              <a:t>Occurrence</a:t>
            </a:r>
            <a:endParaRPr sz="2200" kern="0">
              <a:solidFill>
                <a:sysClr val="windowText" lastClr="000000"/>
              </a:solidFill>
              <a:latin typeface="Calibri"/>
              <a:cs typeface="Calibri"/>
            </a:endParaRPr>
          </a:p>
          <a:p>
            <a:pPr marL="756920" lvl="1" indent="-287655">
              <a:lnSpc>
                <a:spcPts val="2600"/>
              </a:lnSpc>
              <a:buFont typeface="Arial"/>
              <a:buChar char="–"/>
              <a:tabLst>
                <a:tab pos="756920" algn="l"/>
                <a:tab pos="757555" algn="l"/>
              </a:tabLst>
            </a:pPr>
            <a:r>
              <a:rPr sz="2200" kern="0" spc="-10" dirty="0">
                <a:solidFill>
                  <a:srgbClr val="2C5461"/>
                </a:solidFill>
                <a:latin typeface="Calibri"/>
                <a:cs typeface="Calibri"/>
              </a:rPr>
              <a:t>Legal</a:t>
            </a:r>
            <a:r>
              <a:rPr sz="2200" kern="0" spc="-70" dirty="0">
                <a:solidFill>
                  <a:srgbClr val="2C5461"/>
                </a:solidFill>
                <a:latin typeface="Calibri"/>
                <a:cs typeface="Calibri"/>
              </a:rPr>
              <a:t> </a:t>
            </a:r>
            <a:r>
              <a:rPr sz="2200" kern="0" dirty="0">
                <a:solidFill>
                  <a:srgbClr val="2C5461"/>
                </a:solidFill>
                <a:latin typeface="Calibri"/>
                <a:cs typeface="Calibri"/>
              </a:rPr>
              <a:t>Liability</a:t>
            </a:r>
            <a:r>
              <a:rPr sz="2200" kern="0" spc="-100" dirty="0">
                <a:solidFill>
                  <a:srgbClr val="2C5461"/>
                </a:solidFill>
                <a:latin typeface="Calibri"/>
                <a:cs typeface="Calibri"/>
              </a:rPr>
              <a:t> </a:t>
            </a:r>
            <a:r>
              <a:rPr sz="2200" kern="0" dirty="0">
                <a:solidFill>
                  <a:srgbClr val="2C5461"/>
                </a:solidFill>
                <a:latin typeface="Calibri"/>
                <a:cs typeface="Calibri"/>
              </a:rPr>
              <a:t>to</a:t>
            </a:r>
            <a:r>
              <a:rPr sz="2200" kern="0" spc="-65" dirty="0">
                <a:solidFill>
                  <a:srgbClr val="2C5461"/>
                </a:solidFill>
                <a:latin typeface="Calibri"/>
                <a:cs typeface="Calibri"/>
              </a:rPr>
              <a:t> </a:t>
            </a:r>
            <a:r>
              <a:rPr sz="2200" kern="0" spc="-10" dirty="0">
                <a:solidFill>
                  <a:srgbClr val="2C5461"/>
                </a:solidFill>
                <a:latin typeface="Calibri"/>
                <a:cs typeface="Calibri"/>
              </a:rPr>
              <a:t>Participants</a:t>
            </a:r>
            <a:endParaRPr sz="2200" kern="0">
              <a:solidFill>
                <a:sysClr val="windowText" lastClr="000000"/>
              </a:solidFill>
              <a:latin typeface="Calibri"/>
              <a:cs typeface="Calibri"/>
            </a:endParaRPr>
          </a:p>
          <a:p>
            <a:pPr marL="355600" indent="-343535">
              <a:lnSpc>
                <a:spcPts val="3100"/>
              </a:lnSpc>
              <a:buClr>
                <a:srgbClr val="8ADB64"/>
              </a:buClr>
              <a:buFont typeface="Arial"/>
              <a:buChar char="•"/>
              <a:tabLst>
                <a:tab pos="355600" algn="l"/>
                <a:tab pos="356235" algn="l"/>
              </a:tabLst>
            </a:pPr>
            <a:r>
              <a:rPr sz="2600" kern="0" dirty="0">
                <a:solidFill>
                  <a:srgbClr val="2C5461"/>
                </a:solidFill>
                <a:latin typeface="Calibri"/>
                <a:cs typeface="Calibri"/>
              </a:rPr>
              <a:t>Additional</a:t>
            </a:r>
            <a:r>
              <a:rPr sz="2600" kern="0" spc="-95" dirty="0">
                <a:solidFill>
                  <a:srgbClr val="2C5461"/>
                </a:solidFill>
                <a:latin typeface="Calibri"/>
                <a:cs typeface="Calibri"/>
              </a:rPr>
              <a:t> </a:t>
            </a:r>
            <a:r>
              <a:rPr sz="2600" kern="0" spc="-10" dirty="0">
                <a:solidFill>
                  <a:srgbClr val="2C5461"/>
                </a:solidFill>
                <a:latin typeface="Calibri"/>
                <a:cs typeface="Calibri"/>
              </a:rPr>
              <a:t>Coverages</a:t>
            </a:r>
            <a:endParaRPr sz="2600" kern="0">
              <a:solidFill>
                <a:sysClr val="windowText" lastClr="000000"/>
              </a:solidFill>
              <a:latin typeface="Calibri"/>
              <a:cs typeface="Calibri"/>
            </a:endParaRPr>
          </a:p>
          <a:p>
            <a:pPr marL="756920" lvl="1" indent="-287655">
              <a:spcBef>
                <a:spcPts val="20"/>
              </a:spcBef>
              <a:buFont typeface="Arial"/>
              <a:buChar char="–"/>
              <a:tabLst>
                <a:tab pos="756920" algn="l"/>
                <a:tab pos="757555" algn="l"/>
              </a:tabLst>
            </a:pPr>
            <a:r>
              <a:rPr sz="2200" kern="0" spc="-25" dirty="0">
                <a:solidFill>
                  <a:srgbClr val="2C5461"/>
                </a:solidFill>
                <a:latin typeface="Calibri"/>
                <a:cs typeface="Calibri"/>
              </a:rPr>
              <a:t>Sexual</a:t>
            </a:r>
            <a:r>
              <a:rPr sz="2200" kern="0" spc="-110" dirty="0">
                <a:solidFill>
                  <a:srgbClr val="2C5461"/>
                </a:solidFill>
                <a:latin typeface="Calibri"/>
                <a:cs typeface="Calibri"/>
              </a:rPr>
              <a:t> </a:t>
            </a:r>
            <a:r>
              <a:rPr sz="2200" kern="0" dirty="0">
                <a:solidFill>
                  <a:srgbClr val="2C5461"/>
                </a:solidFill>
                <a:latin typeface="Calibri"/>
                <a:cs typeface="Calibri"/>
              </a:rPr>
              <a:t>Abuse</a:t>
            </a:r>
            <a:r>
              <a:rPr sz="2200" kern="0" spc="-75" dirty="0">
                <a:solidFill>
                  <a:srgbClr val="2C5461"/>
                </a:solidFill>
                <a:latin typeface="Calibri"/>
                <a:cs typeface="Calibri"/>
              </a:rPr>
              <a:t> </a:t>
            </a:r>
            <a:r>
              <a:rPr sz="2200" kern="0" dirty="0">
                <a:solidFill>
                  <a:srgbClr val="2C5461"/>
                </a:solidFill>
                <a:latin typeface="Calibri"/>
                <a:cs typeface="Calibri"/>
              </a:rPr>
              <a:t>&amp;</a:t>
            </a:r>
            <a:r>
              <a:rPr sz="2200" kern="0" spc="-45" dirty="0">
                <a:solidFill>
                  <a:srgbClr val="2C5461"/>
                </a:solidFill>
                <a:latin typeface="Calibri"/>
                <a:cs typeface="Calibri"/>
              </a:rPr>
              <a:t> </a:t>
            </a:r>
            <a:r>
              <a:rPr sz="2200" kern="0" spc="-20" dirty="0">
                <a:solidFill>
                  <a:srgbClr val="2C5461"/>
                </a:solidFill>
                <a:latin typeface="Calibri"/>
                <a:cs typeface="Calibri"/>
              </a:rPr>
              <a:t>Molestation</a:t>
            </a:r>
            <a:r>
              <a:rPr sz="2200" kern="0" spc="30" dirty="0">
                <a:solidFill>
                  <a:srgbClr val="2C5461"/>
                </a:solidFill>
                <a:latin typeface="Calibri"/>
                <a:cs typeface="Calibri"/>
              </a:rPr>
              <a:t> </a:t>
            </a:r>
            <a:r>
              <a:rPr sz="2200" kern="0" dirty="0">
                <a:solidFill>
                  <a:srgbClr val="2C5461"/>
                </a:solidFill>
                <a:latin typeface="Calibri"/>
                <a:cs typeface="Calibri"/>
              </a:rPr>
              <a:t>–</a:t>
            </a:r>
            <a:r>
              <a:rPr sz="2200" kern="0" spc="-45" dirty="0">
                <a:solidFill>
                  <a:srgbClr val="2C5461"/>
                </a:solidFill>
                <a:latin typeface="Calibri"/>
                <a:cs typeface="Calibri"/>
              </a:rPr>
              <a:t> </a:t>
            </a:r>
            <a:r>
              <a:rPr sz="2200" kern="0" dirty="0">
                <a:solidFill>
                  <a:srgbClr val="2C5461"/>
                </a:solidFill>
                <a:latin typeface="Calibri"/>
                <a:cs typeface="Calibri"/>
              </a:rPr>
              <a:t>Each</a:t>
            </a:r>
            <a:r>
              <a:rPr sz="2200" kern="0" spc="-25" dirty="0">
                <a:solidFill>
                  <a:srgbClr val="2C5461"/>
                </a:solidFill>
                <a:latin typeface="Calibri"/>
                <a:cs typeface="Calibri"/>
              </a:rPr>
              <a:t> </a:t>
            </a:r>
            <a:r>
              <a:rPr sz="2200" kern="0" spc="-10" dirty="0">
                <a:solidFill>
                  <a:srgbClr val="2C5461"/>
                </a:solidFill>
                <a:latin typeface="Calibri"/>
                <a:cs typeface="Calibri"/>
              </a:rPr>
              <a:t>Occurrence</a:t>
            </a:r>
            <a:endParaRPr sz="2200" kern="0">
              <a:solidFill>
                <a:sysClr val="windowText" lastClr="000000"/>
              </a:solidFill>
              <a:latin typeface="Calibri"/>
              <a:cs typeface="Calibri"/>
            </a:endParaRPr>
          </a:p>
          <a:p>
            <a:pPr marL="756920" lvl="1" indent="-287655">
              <a:buFont typeface="Arial"/>
              <a:buChar char="–"/>
              <a:tabLst>
                <a:tab pos="756920" algn="l"/>
                <a:tab pos="757555" algn="l"/>
              </a:tabLst>
            </a:pPr>
            <a:r>
              <a:rPr sz="2200" kern="0" spc="-25" dirty="0">
                <a:solidFill>
                  <a:srgbClr val="2C5461"/>
                </a:solidFill>
                <a:latin typeface="Calibri"/>
                <a:cs typeface="Calibri"/>
              </a:rPr>
              <a:t>Sexual</a:t>
            </a:r>
            <a:r>
              <a:rPr sz="2200" kern="0" spc="-110" dirty="0">
                <a:solidFill>
                  <a:srgbClr val="2C5461"/>
                </a:solidFill>
                <a:latin typeface="Calibri"/>
                <a:cs typeface="Calibri"/>
              </a:rPr>
              <a:t> </a:t>
            </a:r>
            <a:r>
              <a:rPr sz="2200" kern="0" dirty="0">
                <a:solidFill>
                  <a:srgbClr val="2C5461"/>
                </a:solidFill>
                <a:latin typeface="Calibri"/>
                <a:cs typeface="Calibri"/>
              </a:rPr>
              <a:t>Abuse</a:t>
            </a:r>
            <a:r>
              <a:rPr sz="2200" kern="0" spc="-80" dirty="0">
                <a:solidFill>
                  <a:srgbClr val="2C5461"/>
                </a:solidFill>
                <a:latin typeface="Calibri"/>
                <a:cs typeface="Calibri"/>
              </a:rPr>
              <a:t> </a:t>
            </a:r>
            <a:r>
              <a:rPr sz="2200" kern="0" dirty="0">
                <a:solidFill>
                  <a:srgbClr val="2C5461"/>
                </a:solidFill>
                <a:latin typeface="Calibri"/>
                <a:cs typeface="Calibri"/>
              </a:rPr>
              <a:t>&amp;</a:t>
            </a:r>
            <a:r>
              <a:rPr sz="2200" kern="0" spc="-45" dirty="0">
                <a:solidFill>
                  <a:srgbClr val="2C5461"/>
                </a:solidFill>
                <a:latin typeface="Calibri"/>
                <a:cs typeface="Calibri"/>
              </a:rPr>
              <a:t> </a:t>
            </a:r>
            <a:r>
              <a:rPr sz="2200" kern="0" spc="-10" dirty="0">
                <a:solidFill>
                  <a:srgbClr val="2C5461"/>
                </a:solidFill>
                <a:latin typeface="Calibri"/>
                <a:cs typeface="Calibri"/>
              </a:rPr>
              <a:t>Molestation</a:t>
            </a:r>
            <a:r>
              <a:rPr sz="2200" kern="0" spc="35" dirty="0">
                <a:solidFill>
                  <a:srgbClr val="2C5461"/>
                </a:solidFill>
                <a:latin typeface="Calibri"/>
                <a:cs typeface="Calibri"/>
              </a:rPr>
              <a:t> </a:t>
            </a:r>
            <a:r>
              <a:rPr sz="2200" kern="0" dirty="0">
                <a:solidFill>
                  <a:srgbClr val="2C5461"/>
                </a:solidFill>
                <a:latin typeface="Calibri"/>
                <a:cs typeface="Calibri"/>
              </a:rPr>
              <a:t>–</a:t>
            </a:r>
            <a:r>
              <a:rPr sz="2200" kern="0" spc="10" dirty="0">
                <a:solidFill>
                  <a:srgbClr val="2C5461"/>
                </a:solidFill>
                <a:latin typeface="Calibri"/>
                <a:cs typeface="Calibri"/>
              </a:rPr>
              <a:t> </a:t>
            </a:r>
            <a:r>
              <a:rPr sz="2200" kern="0" spc="-10" dirty="0">
                <a:solidFill>
                  <a:srgbClr val="2C5461"/>
                </a:solidFill>
                <a:latin typeface="Calibri"/>
                <a:cs typeface="Calibri"/>
              </a:rPr>
              <a:t>Aggregate</a:t>
            </a:r>
            <a:endParaRPr sz="2200" kern="0">
              <a:solidFill>
                <a:sysClr val="windowText" lastClr="000000"/>
              </a:solidFill>
              <a:latin typeface="Calibri"/>
              <a:cs typeface="Calibri"/>
            </a:endParaRPr>
          </a:p>
        </p:txBody>
      </p:sp>
      <p:sp>
        <p:nvSpPr>
          <p:cNvPr id="5" name="object 5"/>
          <p:cNvSpPr txBox="1"/>
          <p:nvPr/>
        </p:nvSpPr>
        <p:spPr>
          <a:xfrm>
            <a:off x="6938645" y="4231005"/>
            <a:ext cx="1297305" cy="696595"/>
          </a:xfrm>
          <a:prstGeom prst="rect">
            <a:avLst/>
          </a:prstGeom>
        </p:spPr>
        <p:txBody>
          <a:bodyPr vert="horz" wrap="square" lIns="0" tIns="12700" rIns="0" bIns="0" rtlCol="0">
            <a:spAutoFit/>
          </a:bodyPr>
          <a:lstStyle/>
          <a:p>
            <a:pPr marL="12700">
              <a:spcBef>
                <a:spcPts val="100"/>
              </a:spcBef>
            </a:pPr>
            <a:r>
              <a:rPr sz="2200" kern="0" spc="-10" dirty="0">
                <a:solidFill>
                  <a:srgbClr val="2C5461"/>
                </a:solidFill>
                <a:latin typeface="Calibri"/>
                <a:cs typeface="Calibri"/>
              </a:rPr>
              <a:t>$1,000,000</a:t>
            </a:r>
            <a:endParaRPr sz="2200" kern="0">
              <a:solidFill>
                <a:sysClr val="windowText" lastClr="000000"/>
              </a:solidFill>
              <a:latin typeface="Calibri"/>
              <a:cs typeface="Calibri"/>
            </a:endParaRPr>
          </a:p>
          <a:p>
            <a:pPr marL="12700"/>
            <a:r>
              <a:rPr sz="2200" kern="0" spc="-10" dirty="0">
                <a:solidFill>
                  <a:srgbClr val="2C5461"/>
                </a:solidFill>
                <a:latin typeface="Calibri"/>
                <a:cs typeface="Calibri"/>
              </a:rPr>
              <a:t>$2,000,000</a:t>
            </a:r>
            <a:endParaRPr sz="2200" kern="0">
              <a:solidFill>
                <a:sysClr val="windowText" lastClr="000000"/>
              </a:solidFill>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1" y="1350898"/>
            <a:ext cx="2947035" cy="391160"/>
          </a:xfrm>
          <a:prstGeom prst="rect">
            <a:avLst/>
          </a:prstGeom>
        </p:spPr>
        <p:txBody>
          <a:bodyPr vert="horz" wrap="square" lIns="0" tIns="12700" rIns="0" bIns="0" rtlCol="0">
            <a:spAutoFit/>
          </a:bodyPr>
          <a:lstStyle/>
          <a:p>
            <a:pPr marL="12700">
              <a:spcBef>
                <a:spcPts val="100"/>
              </a:spcBef>
            </a:pPr>
            <a:r>
              <a:rPr sz="2400" b="1" kern="0" spc="-65" dirty="0">
                <a:solidFill>
                  <a:srgbClr val="FFFFFF"/>
                </a:solidFill>
                <a:latin typeface="Calibri"/>
                <a:cs typeface="Calibri"/>
              </a:rPr>
              <a:t>Workers</a:t>
            </a:r>
            <a:r>
              <a:rPr sz="2400" b="1" kern="0" spc="-30" dirty="0">
                <a:solidFill>
                  <a:srgbClr val="FFFFFF"/>
                </a:solidFill>
                <a:latin typeface="Calibri"/>
                <a:cs typeface="Calibri"/>
              </a:rPr>
              <a:t> </a:t>
            </a:r>
            <a:r>
              <a:rPr sz="2400" b="1" kern="0" spc="-10" dirty="0">
                <a:solidFill>
                  <a:srgbClr val="FFFFFF"/>
                </a:solidFill>
                <a:latin typeface="Calibri"/>
                <a:cs typeface="Calibri"/>
              </a:rPr>
              <a:t>Compensation</a:t>
            </a:r>
            <a:endParaRPr sz="2400" kern="0">
              <a:solidFill>
                <a:sysClr val="windowText" lastClr="000000"/>
              </a:solidFill>
              <a:latin typeface="Calibri"/>
              <a:cs typeface="Calibri"/>
            </a:endParaRPr>
          </a:p>
        </p:txBody>
      </p:sp>
      <p:sp>
        <p:nvSpPr>
          <p:cNvPr id="3" name="object 3"/>
          <p:cNvSpPr txBox="1"/>
          <p:nvPr/>
        </p:nvSpPr>
        <p:spPr>
          <a:xfrm>
            <a:off x="535941" y="2006007"/>
            <a:ext cx="5568315" cy="2602230"/>
          </a:xfrm>
          <a:prstGeom prst="rect">
            <a:avLst/>
          </a:prstGeom>
        </p:spPr>
        <p:txBody>
          <a:bodyPr vert="horz" wrap="square" lIns="0" tIns="104140" rIns="0" bIns="0" rtlCol="0">
            <a:spAutoFit/>
          </a:bodyPr>
          <a:lstStyle/>
          <a:p>
            <a:pPr marL="355600" indent="-343535">
              <a:spcBef>
                <a:spcPts val="820"/>
              </a:spcBef>
              <a:buClr>
                <a:srgbClr val="8ADB64"/>
              </a:buClr>
              <a:buFont typeface="Arial"/>
              <a:buChar char="•"/>
              <a:tabLst>
                <a:tab pos="355600" algn="l"/>
                <a:tab pos="356235" algn="l"/>
              </a:tabLst>
            </a:pPr>
            <a:r>
              <a:rPr sz="2800" kern="0" spc="-10" dirty="0">
                <a:solidFill>
                  <a:srgbClr val="2C5461"/>
                </a:solidFill>
                <a:latin typeface="Calibri"/>
                <a:cs typeface="Calibri"/>
              </a:rPr>
              <a:t>Carrier</a:t>
            </a:r>
            <a:endParaRPr sz="2800" kern="0">
              <a:solidFill>
                <a:sysClr val="windowText" lastClr="000000"/>
              </a:solidFill>
              <a:latin typeface="Calibri"/>
              <a:cs typeface="Calibri"/>
            </a:endParaRPr>
          </a:p>
          <a:p>
            <a:pPr marL="756920" lvl="1" indent="-287655">
              <a:spcBef>
                <a:spcPts val="620"/>
              </a:spcBef>
              <a:buFont typeface="Arial"/>
              <a:buChar char="–"/>
              <a:tabLst>
                <a:tab pos="757555" algn="l"/>
              </a:tabLst>
            </a:pPr>
            <a:r>
              <a:rPr sz="2400" kern="0" spc="-10" dirty="0">
                <a:solidFill>
                  <a:srgbClr val="2C5461"/>
                </a:solidFill>
                <a:latin typeface="Calibri"/>
                <a:cs typeface="Calibri"/>
              </a:rPr>
              <a:t>Chesapeake</a:t>
            </a:r>
            <a:r>
              <a:rPr sz="2400" kern="0" spc="-85" dirty="0">
                <a:solidFill>
                  <a:srgbClr val="2C5461"/>
                </a:solidFill>
                <a:latin typeface="Calibri"/>
                <a:cs typeface="Calibri"/>
              </a:rPr>
              <a:t> </a:t>
            </a:r>
            <a:r>
              <a:rPr sz="2400" kern="0" spc="-20" dirty="0">
                <a:solidFill>
                  <a:srgbClr val="2C5461"/>
                </a:solidFill>
                <a:latin typeface="Calibri"/>
                <a:cs typeface="Calibri"/>
              </a:rPr>
              <a:t>Employers</a:t>
            </a:r>
            <a:r>
              <a:rPr sz="2400" kern="0" spc="-114" dirty="0">
                <a:solidFill>
                  <a:srgbClr val="2C5461"/>
                </a:solidFill>
                <a:latin typeface="Calibri"/>
                <a:cs typeface="Calibri"/>
              </a:rPr>
              <a:t> </a:t>
            </a:r>
            <a:r>
              <a:rPr sz="2400" kern="0" spc="-10" dirty="0">
                <a:solidFill>
                  <a:srgbClr val="2C5461"/>
                </a:solidFill>
                <a:latin typeface="Calibri"/>
                <a:cs typeface="Calibri"/>
              </a:rPr>
              <a:t>Insurance</a:t>
            </a:r>
            <a:endParaRPr sz="2400" kern="0">
              <a:solidFill>
                <a:sysClr val="windowText" lastClr="000000"/>
              </a:solidFill>
              <a:latin typeface="Calibri"/>
              <a:cs typeface="Calibri"/>
            </a:endParaRPr>
          </a:p>
          <a:p>
            <a:pPr marL="355600" indent="-343535">
              <a:spcBef>
                <a:spcPts val="580"/>
              </a:spcBef>
              <a:buClr>
                <a:srgbClr val="8ADB64"/>
              </a:buClr>
              <a:buFont typeface="Arial"/>
              <a:buChar char="•"/>
              <a:tabLst>
                <a:tab pos="355600" algn="l"/>
                <a:tab pos="356235" algn="l"/>
              </a:tabLst>
            </a:pPr>
            <a:r>
              <a:rPr sz="2800" kern="0" spc="-30" dirty="0">
                <a:solidFill>
                  <a:srgbClr val="2C5461"/>
                </a:solidFill>
                <a:latin typeface="Calibri"/>
                <a:cs typeface="Calibri"/>
              </a:rPr>
              <a:t>Coverage</a:t>
            </a:r>
            <a:r>
              <a:rPr sz="2800" kern="0" spc="-114" dirty="0">
                <a:solidFill>
                  <a:srgbClr val="2C5461"/>
                </a:solidFill>
                <a:latin typeface="Calibri"/>
                <a:cs typeface="Calibri"/>
              </a:rPr>
              <a:t> </a:t>
            </a:r>
            <a:r>
              <a:rPr sz="2800" kern="0" spc="-10" dirty="0">
                <a:solidFill>
                  <a:srgbClr val="2C5461"/>
                </a:solidFill>
                <a:latin typeface="Calibri"/>
                <a:cs typeface="Calibri"/>
              </a:rPr>
              <a:t>Detail</a:t>
            </a:r>
            <a:endParaRPr sz="2800" kern="0">
              <a:solidFill>
                <a:sysClr val="windowText" lastClr="000000"/>
              </a:solidFill>
              <a:latin typeface="Calibri"/>
              <a:cs typeface="Calibri"/>
            </a:endParaRPr>
          </a:p>
          <a:p>
            <a:pPr marL="756920" lvl="1" indent="-287655">
              <a:spcBef>
                <a:spcPts val="565"/>
              </a:spcBef>
              <a:buFont typeface="Arial"/>
              <a:buChar char="–"/>
              <a:tabLst>
                <a:tab pos="756920" algn="l"/>
                <a:tab pos="757555" algn="l"/>
              </a:tabLst>
            </a:pPr>
            <a:r>
              <a:rPr sz="2000" kern="0" spc="-10" dirty="0">
                <a:solidFill>
                  <a:srgbClr val="2C5461"/>
                </a:solidFill>
                <a:latin typeface="Calibri"/>
                <a:cs typeface="Calibri"/>
              </a:rPr>
              <a:t>Employer’s</a:t>
            </a:r>
            <a:r>
              <a:rPr sz="2000" kern="0" spc="-20" dirty="0">
                <a:solidFill>
                  <a:srgbClr val="2C5461"/>
                </a:solidFill>
                <a:latin typeface="Calibri"/>
                <a:cs typeface="Calibri"/>
              </a:rPr>
              <a:t> </a:t>
            </a:r>
            <a:r>
              <a:rPr sz="2000" kern="0" dirty="0">
                <a:solidFill>
                  <a:srgbClr val="2C5461"/>
                </a:solidFill>
                <a:latin typeface="Calibri"/>
                <a:cs typeface="Calibri"/>
              </a:rPr>
              <a:t>Liability</a:t>
            </a:r>
            <a:r>
              <a:rPr sz="2000" kern="0" spc="-110" dirty="0">
                <a:solidFill>
                  <a:srgbClr val="2C5461"/>
                </a:solidFill>
                <a:latin typeface="Calibri"/>
                <a:cs typeface="Calibri"/>
              </a:rPr>
              <a:t> </a:t>
            </a:r>
            <a:r>
              <a:rPr sz="2000" kern="0" dirty="0">
                <a:solidFill>
                  <a:srgbClr val="2C5461"/>
                </a:solidFill>
                <a:latin typeface="Calibri"/>
                <a:cs typeface="Calibri"/>
              </a:rPr>
              <a:t>–</a:t>
            </a:r>
            <a:r>
              <a:rPr sz="2000" kern="0" spc="-75" dirty="0">
                <a:solidFill>
                  <a:srgbClr val="2C5461"/>
                </a:solidFill>
                <a:latin typeface="Calibri"/>
                <a:cs typeface="Calibri"/>
              </a:rPr>
              <a:t> </a:t>
            </a:r>
            <a:r>
              <a:rPr sz="2000" kern="0" dirty="0">
                <a:solidFill>
                  <a:srgbClr val="2C5461"/>
                </a:solidFill>
                <a:latin typeface="Calibri"/>
                <a:cs typeface="Calibri"/>
              </a:rPr>
              <a:t>Each</a:t>
            </a:r>
            <a:r>
              <a:rPr sz="2000" kern="0" spc="-35" dirty="0">
                <a:solidFill>
                  <a:srgbClr val="2C5461"/>
                </a:solidFill>
                <a:latin typeface="Calibri"/>
                <a:cs typeface="Calibri"/>
              </a:rPr>
              <a:t> </a:t>
            </a:r>
            <a:r>
              <a:rPr sz="2000" kern="0" spc="-10" dirty="0">
                <a:solidFill>
                  <a:srgbClr val="2C5461"/>
                </a:solidFill>
                <a:latin typeface="Calibri"/>
                <a:cs typeface="Calibri"/>
              </a:rPr>
              <a:t>Accident</a:t>
            </a:r>
            <a:endParaRPr sz="2000" kern="0">
              <a:solidFill>
                <a:sysClr val="windowText" lastClr="000000"/>
              </a:solidFill>
              <a:latin typeface="Calibri"/>
              <a:cs typeface="Calibri"/>
            </a:endParaRPr>
          </a:p>
          <a:p>
            <a:pPr marL="756920" lvl="1" indent="-287655">
              <a:spcBef>
                <a:spcPts val="500"/>
              </a:spcBef>
              <a:buFont typeface="Arial"/>
              <a:buChar char="–"/>
              <a:tabLst>
                <a:tab pos="756920" algn="l"/>
                <a:tab pos="757555" algn="l"/>
              </a:tabLst>
            </a:pPr>
            <a:r>
              <a:rPr sz="2000" kern="0" spc="-10" dirty="0">
                <a:solidFill>
                  <a:srgbClr val="2C5461"/>
                </a:solidFill>
                <a:latin typeface="Calibri"/>
                <a:cs typeface="Calibri"/>
              </a:rPr>
              <a:t>Employer’s</a:t>
            </a:r>
            <a:r>
              <a:rPr sz="2000" kern="0" dirty="0">
                <a:solidFill>
                  <a:srgbClr val="2C5461"/>
                </a:solidFill>
                <a:latin typeface="Calibri"/>
                <a:cs typeface="Calibri"/>
              </a:rPr>
              <a:t> Liability</a:t>
            </a:r>
            <a:r>
              <a:rPr sz="2000" kern="0" spc="-105" dirty="0">
                <a:solidFill>
                  <a:srgbClr val="2C5461"/>
                </a:solidFill>
                <a:latin typeface="Calibri"/>
                <a:cs typeface="Calibri"/>
              </a:rPr>
              <a:t> </a:t>
            </a:r>
            <a:r>
              <a:rPr sz="2000" kern="0" dirty="0">
                <a:solidFill>
                  <a:srgbClr val="2C5461"/>
                </a:solidFill>
                <a:latin typeface="Calibri"/>
                <a:cs typeface="Calibri"/>
              </a:rPr>
              <a:t>–</a:t>
            </a:r>
            <a:r>
              <a:rPr sz="2000" kern="0" spc="-65" dirty="0">
                <a:solidFill>
                  <a:srgbClr val="2C5461"/>
                </a:solidFill>
                <a:latin typeface="Calibri"/>
                <a:cs typeface="Calibri"/>
              </a:rPr>
              <a:t> </a:t>
            </a:r>
            <a:r>
              <a:rPr sz="2000" kern="0" dirty="0">
                <a:solidFill>
                  <a:srgbClr val="2C5461"/>
                </a:solidFill>
                <a:latin typeface="Calibri"/>
                <a:cs typeface="Calibri"/>
              </a:rPr>
              <a:t>Disease</a:t>
            </a:r>
            <a:r>
              <a:rPr sz="2000" kern="0" spc="-80" dirty="0">
                <a:solidFill>
                  <a:srgbClr val="2C5461"/>
                </a:solidFill>
                <a:latin typeface="Calibri"/>
                <a:cs typeface="Calibri"/>
              </a:rPr>
              <a:t> </a:t>
            </a:r>
            <a:r>
              <a:rPr sz="2000" kern="0" dirty="0">
                <a:solidFill>
                  <a:srgbClr val="2C5461"/>
                </a:solidFill>
                <a:latin typeface="Calibri"/>
                <a:cs typeface="Calibri"/>
              </a:rPr>
              <a:t>Policy</a:t>
            </a:r>
            <a:r>
              <a:rPr sz="2000" kern="0" spc="-5" dirty="0">
                <a:solidFill>
                  <a:srgbClr val="2C5461"/>
                </a:solidFill>
                <a:latin typeface="Calibri"/>
                <a:cs typeface="Calibri"/>
              </a:rPr>
              <a:t> </a:t>
            </a:r>
            <a:r>
              <a:rPr sz="2000" kern="0" spc="-10" dirty="0">
                <a:solidFill>
                  <a:srgbClr val="2C5461"/>
                </a:solidFill>
                <a:latin typeface="Calibri"/>
                <a:cs typeface="Calibri"/>
              </a:rPr>
              <a:t>Limit</a:t>
            </a:r>
            <a:endParaRPr sz="2000" kern="0">
              <a:solidFill>
                <a:sysClr val="windowText" lastClr="000000"/>
              </a:solidFill>
              <a:latin typeface="Calibri"/>
              <a:cs typeface="Calibri"/>
            </a:endParaRPr>
          </a:p>
          <a:p>
            <a:pPr marL="756920" lvl="1" indent="-287655">
              <a:spcBef>
                <a:spcPts val="500"/>
              </a:spcBef>
              <a:buFont typeface="Arial"/>
              <a:buChar char="–"/>
              <a:tabLst>
                <a:tab pos="756920" algn="l"/>
                <a:tab pos="757555" algn="l"/>
              </a:tabLst>
            </a:pPr>
            <a:r>
              <a:rPr sz="2000" kern="0" spc="-10" dirty="0">
                <a:solidFill>
                  <a:srgbClr val="2C5461"/>
                </a:solidFill>
                <a:latin typeface="Calibri"/>
                <a:cs typeface="Calibri"/>
              </a:rPr>
              <a:t>Employer’s</a:t>
            </a:r>
            <a:r>
              <a:rPr sz="2000" kern="0" spc="5" dirty="0">
                <a:solidFill>
                  <a:srgbClr val="2C5461"/>
                </a:solidFill>
                <a:latin typeface="Calibri"/>
                <a:cs typeface="Calibri"/>
              </a:rPr>
              <a:t> </a:t>
            </a:r>
            <a:r>
              <a:rPr sz="2000" kern="0" dirty="0">
                <a:solidFill>
                  <a:srgbClr val="2C5461"/>
                </a:solidFill>
                <a:latin typeface="Calibri"/>
                <a:cs typeface="Calibri"/>
              </a:rPr>
              <a:t>Liability</a:t>
            </a:r>
            <a:r>
              <a:rPr sz="2000" kern="0" spc="-95" dirty="0">
                <a:solidFill>
                  <a:srgbClr val="2C5461"/>
                </a:solidFill>
                <a:latin typeface="Calibri"/>
                <a:cs typeface="Calibri"/>
              </a:rPr>
              <a:t> </a:t>
            </a:r>
            <a:r>
              <a:rPr sz="2000" kern="0" dirty="0">
                <a:solidFill>
                  <a:srgbClr val="2C5461"/>
                </a:solidFill>
                <a:latin typeface="Calibri"/>
                <a:cs typeface="Calibri"/>
              </a:rPr>
              <a:t>–</a:t>
            </a:r>
            <a:r>
              <a:rPr sz="2000" kern="0" spc="-60" dirty="0">
                <a:solidFill>
                  <a:srgbClr val="2C5461"/>
                </a:solidFill>
                <a:latin typeface="Calibri"/>
                <a:cs typeface="Calibri"/>
              </a:rPr>
              <a:t> </a:t>
            </a:r>
            <a:r>
              <a:rPr sz="2000" kern="0" dirty="0">
                <a:solidFill>
                  <a:srgbClr val="2C5461"/>
                </a:solidFill>
                <a:latin typeface="Calibri"/>
                <a:cs typeface="Calibri"/>
              </a:rPr>
              <a:t>Disease</a:t>
            </a:r>
            <a:r>
              <a:rPr sz="2000" kern="0" spc="-75" dirty="0">
                <a:solidFill>
                  <a:srgbClr val="2C5461"/>
                </a:solidFill>
                <a:latin typeface="Calibri"/>
                <a:cs typeface="Calibri"/>
              </a:rPr>
              <a:t> </a:t>
            </a:r>
            <a:r>
              <a:rPr sz="2000" kern="0" dirty="0">
                <a:solidFill>
                  <a:srgbClr val="2C5461"/>
                </a:solidFill>
                <a:latin typeface="Calibri"/>
                <a:cs typeface="Calibri"/>
              </a:rPr>
              <a:t>–</a:t>
            </a:r>
            <a:r>
              <a:rPr sz="2000" kern="0" spc="-55" dirty="0">
                <a:solidFill>
                  <a:srgbClr val="2C5461"/>
                </a:solidFill>
                <a:latin typeface="Calibri"/>
                <a:cs typeface="Calibri"/>
              </a:rPr>
              <a:t> </a:t>
            </a:r>
            <a:r>
              <a:rPr sz="2000" kern="0" dirty="0">
                <a:solidFill>
                  <a:srgbClr val="2C5461"/>
                </a:solidFill>
                <a:latin typeface="Calibri"/>
                <a:cs typeface="Calibri"/>
              </a:rPr>
              <a:t>Each</a:t>
            </a:r>
            <a:r>
              <a:rPr sz="2000" kern="0" spc="25" dirty="0">
                <a:solidFill>
                  <a:srgbClr val="2C5461"/>
                </a:solidFill>
                <a:latin typeface="Calibri"/>
                <a:cs typeface="Calibri"/>
              </a:rPr>
              <a:t> </a:t>
            </a:r>
            <a:r>
              <a:rPr sz="2000" kern="0" spc="-10" dirty="0">
                <a:solidFill>
                  <a:srgbClr val="2C5461"/>
                </a:solidFill>
                <a:latin typeface="Calibri"/>
                <a:cs typeface="Calibri"/>
              </a:rPr>
              <a:t>Employee</a:t>
            </a:r>
            <a:endParaRPr sz="2000" kern="0">
              <a:solidFill>
                <a:sysClr val="windowText" lastClr="000000"/>
              </a:solidFill>
              <a:latin typeface="Calibri"/>
              <a:cs typeface="Calibri"/>
            </a:endParaRPr>
          </a:p>
        </p:txBody>
      </p:sp>
      <p:sp>
        <p:nvSpPr>
          <p:cNvPr id="4" name="object 4"/>
          <p:cNvSpPr txBox="1"/>
          <p:nvPr/>
        </p:nvSpPr>
        <p:spPr>
          <a:xfrm>
            <a:off x="6481445" y="3487673"/>
            <a:ext cx="993140" cy="1131570"/>
          </a:xfrm>
          <a:prstGeom prst="rect">
            <a:avLst/>
          </a:prstGeom>
        </p:spPr>
        <p:txBody>
          <a:bodyPr vert="horz" wrap="square" lIns="0" tIns="76200" rIns="0" bIns="0" rtlCol="0">
            <a:spAutoFit/>
          </a:bodyPr>
          <a:lstStyle/>
          <a:p>
            <a:pPr marL="12700">
              <a:spcBef>
                <a:spcPts val="600"/>
              </a:spcBef>
            </a:pPr>
            <a:r>
              <a:rPr sz="2000" kern="0" spc="-10" dirty="0">
                <a:solidFill>
                  <a:srgbClr val="2C5461"/>
                </a:solidFill>
                <a:latin typeface="Calibri"/>
                <a:cs typeface="Calibri"/>
              </a:rPr>
              <a:t>$500,000</a:t>
            </a:r>
            <a:endParaRPr sz="2000" kern="0">
              <a:solidFill>
                <a:sysClr val="windowText" lastClr="000000"/>
              </a:solidFill>
              <a:latin typeface="Calibri"/>
              <a:cs typeface="Calibri"/>
            </a:endParaRPr>
          </a:p>
          <a:p>
            <a:pPr marL="12700">
              <a:spcBef>
                <a:spcPts val="505"/>
              </a:spcBef>
            </a:pPr>
            <a:r>
              <a:rPr sz="2000" kern="0" spc="-10" dirty="0">
                <a:solidFill>
                  <a:srgbClr val="2C5461"/>
                </a:solidFill>
                <a:latin typeface="Calibri"/>
                <a:cs typeface="Calibri"/>
              </a:rPr>
              <a:t>$500,000</a:t>
            </a:r>
            <a:endParaRPr sz="2000" kern="0">
              <a:solidFill>
                <a:sysClr val="windowText" lastClr="000000"/>
              </a:solidFill>
              <a:latin typeface="Calibri"/>
              <a:cs typeface="Calibri"/>
            </a:endParaRPr>
          </a:p>
          <a:p>
            <a:pPr marL="12700">
              <a:spcBef>
                <a:spcPts val="500"/>
              </a:spcBef>
            </a:pPr>
            <a:r>
              <a:rPr sz="2000" kern="0" spc="-10" dirty="0">
                <a:solidFill>
                  <a:srgbClr val="2C5461"/>
                </a:solidFill>
                <a:latin typeface="Calibri"/>
                <a:cs typeface="Calibri"/>
              </a:rPr>
              <a:t>$500,000</a:t>
            </a:r>
            <a:endParaRPr sz="2000" kern="0">
              <a:solidFill>
                <a:sysClr val="windowText" lastClr="000000"/>
              </a:solidFill>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7" name="Picture 36">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9" name="Straight Connector 38">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3" name="Rectangle 42">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Title 2"/>
          <p:cNvSpPr>
            <a:spLocks noGrp="1"/>
          </p:cNvSpPr>
          <p:nvPr>
            <p:ph type="title"/>
          </p:nvPr>
        </p:nvSpPr>
        <p:spPr>
          <a:xfrm>
            <a:off x="4938900" y="967167"/>
            <a:ext cx="3113479" cy="2374516"/>
          </a:xfrm>
        </p:spPr>
        <p:txBody>
          <a:bodyPr vert="horz" lIns="91440" tIns="45720" rIns="91440" bIns="0" rtlCol="0" anchor="b">
            <a:normAutofit/>
          </a:bodyPr>
          <a:lstStyle/>
          <a:p>
            <a:pPr defTabSz="914400"/>
            <a:r>
              <a:rPr lang="en-US" sz="3300" dirty="0"/>
              <a:t>President’s Remarks</a:t>
            </a:r>
            <a:br>
              <a:rPr lang="en-US" sz="3300" dirty="0"/>
            </a:br>
            <a:br>
              <a:rPr lang="en-US" sz="3300" dirty="0"/>
            </a:br>
            <a:r>
              <a:rPr lang="en-US" sz="3300" dirty="0"/>
              <a:t>colette horn</a:t>
            </a:r>
          </a:p>
        </p:txBody>
      </p:sp>
      <p:pic>
        <p:nvPicPr>
          <p:cNvPr id="13" name="Picture 12" descr="NEWOceanPinesAssociation_Circle_logo small">
            <a:extLst>
              <a:ext uri="{FF2B5EF4-FFF2-40B4-BE49-F238E27FC236}">
                <a16:creationId xmlns:a16="http://schemas.microsoft.com/office/drawing/2014/main" id="{4E5AF3F7-C08F-4FE3-A93B-8F4462A82EAD}"/>
              </a:ext>
            </a:extLst>
          </p:cNvPr>
          <p:cNvPicPr>
            <a:picLocks noChangeAspect="1"/>
          </p:cNvPicPr>
          <p:nvPr/>
        </p:nvPicPr>
        <p:blipFill>
          <a:blip r:embed="rId3" cstate="print"/>
          <a:stretch>
            <a:fillRect/>
          </a:stretch>
        </p:blipFill>
        <p:spPr bwMode="auto">
          <a:xfrm>
            <a:off x="735554" y="967167"/>
            <a:ext cx="3720332" cy="3720332"/>
          </a:xfrm>
          <a:prstGeom prst="rect">
            <a:avLst/>
          </a:prstGeom>
          <a:noFill/>
        </p:spPr>
      </p:pic>
      <p:cxnSp>
        <p:nvCxnSpPr>
          <p:cNvPr id="47" name="Straight Connector 46">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34735" y="3526496"/>
            <a:ext cx="3112448"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9" name="Picture 48">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51" name="Straight Connector 50">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67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343278"/>
            <a:ext cx="1187450" cy="391160"/>
          </a:xfrm>
          <a:prstGeom prst="rect">
            <a:avLst/>
          </a:prstGeom>
        </p:spPr>
        <p:txBody>
          <a:bodyPr vert="horz" wrap="square" lIns="0" tIns="12700" rIns="0" bIns="0" rtlCol="0">
            <a:spAutoFit/>
          </a:bodyPr>
          <a:lstStyle/>
          <a:p>
            <a:pPr marL="12700">
              <a:spcBef>
                <a:spcPts val="100"/>
              </a:spcBef>
            </a:pPr>
            <a:r>
              <a:rPr sz="2400" b="1" kern="0" spc="-10" dirty="0">
                <a:solidFill>
                  <a:srgbClr val="FFFFFF"/>
                </a:solidFill>
                <a:latin typeface="Calibri"/>
                <a:cs typeface="Calibri"/>
              </a:rPr>
              <a:t>Umbrella</a:t>
            </a:r>
            <a:endParaRPr sz="2400" kern="0">
              <a:solidFill>
                <a:sysClr val="windowText" lastClr="000000"/>
              </a:solidFill>
              <a:latin typeface="Calibri"/>
              <a:cs typeface="Calibri"/>
            </a:endParaRPr>
          </a:p>
        </p:txBody>
      </p:sp>
      <p:sp>
        <p:nvSpPr>
          <p:cNvPr id="3" name="object 3"/>
          <p:cNvSpPr txBox="1"/>
          <p:nvPr/>
        </p:nvSpPr>
        <p:spPr>
          <a:xfrm>
            <a:off x="5109590" y="3499230"/>
            <a:ext cx="1438910" cy="695960"/>
          </a:xfrm>
          <a:prstGeom prst="rect">
            <a:avLst/>
          </a:prstGeom>
        </p:spPr>
        <p:txBody>
          <a:bodyPr vert="horz" wrap="square" lIns="0" tIns="12700" rIns="0" bIns="0" rtlCol="0">
            <a:spAutoFit/>
          </a:bodyPr>
          <a:lstStyle/>
          <a:p>
            <a:pPr marL="12700">
              <a:lnSpc>
                <a:spcPts val="2640"/>
              </a:lnSpc>
              <a:spcBef>
                <a:spcPts val="100"/>
              </a:spcBef>
            </a:pPr>
            <a:r>
              <a:rPr sz="2200" kern="0" spc="-10" dirty="0">
                <a:solidFill>
                  <a:srgbClr val="2C5461"/>
                </a:solidFill>
                <a:latin typeface="Calibri"/>
                <a:cs typeface="Calibri"/>
              </a:rPr>
              <a:t>$15,000,000</a:t>
            </a:r>
            <a:endParaRPr sz="2200" kern="0">
              <a:solidFill>
                <a:sysClr val="windowText" lastClr="000000"/>
              </a:solidFill>
              <a:latin typeface="Calibri"/>
              <a:cs typeface="Calibri"/>
            </a:endParaRPr>
          </a:p>
          <a:p>
            <a:pPr marL="12700"/>
            <a:r>
              <a:rPr sz="2200" kern="0" spc="-10" dirty="0">
                <a:solidFill>
                  <a:srgbClr val="2C5461"/>
                </a:solidFill>
                <a:latin typeface="Calibri"/>
                <a:cs typeface="Calibri"/>
              </a:rPr>
              <a:t>$15,000,000</a:t>
            </a:r>
            <a:endParaRPr sz="2200" kern="0">
              <a:solidFill>
                <a:sysClr val="windowText" lastClr="000000"/>
              </a:solidFill>
              <a:latin typeface="Calibri"/>
              <a:cs typeface="Calibri"/>
            </a:endParaRPr>
          </a:p>
        </p:txBody>
      </p:sp>
      <p:sp>
        <p:nvSpPr>
          <p:cNvPr id="4" name="object 4"/>
          <p:cNvSpPr txBox="1"/>
          <p:nvPr/>
        </p:nvSpPr>
        <p:spPr>
          <a:xfrm>
            <a:off x="535941" y="2030985"/>
            <a:ext cx="4410075" cy="2882265"/>
          </a:xfrm>
          <a:prstGeom prst="rect">
            <a:avLst/>
          </a:prstGeom>
        </p:spPr>
        <p:txBody>
          <a:bodyPr vert="horz" wrap="square" lIns="0" tIns="12700" rIns="0" bIns="0" rtlCol="0">
            <a:spAutoFit/>
          </a:bodyPr>
          <a:lstStyle/>
          <a:p>
            <a:pPr marL="355600" indent="-343535">
              <a:spcBef>
                <a:spcPts val="100"/>
              </a:spcBef>
              <a:buClr>
                <a:srgbClr val="8ADB64"/>
              </a:buClr>
              <a:buFont typeface="Arial"/>
              <a:buChar char="•"/>
              <a:tabLst>
                <a:tab pos="355600" algn="l"/>
                <a:tab pos="356235" algn="l"/>
              </a:tabLst>
            </a:pPr>
            <a:r>
              <a:rPr sz="2600" kern="0" spc="-10" dirty="0">
                <a:solidFill>
                  <a:srgbClr val="2C5461"/>
                </a:solidFill>
                <a:latin typeface="Calibri"/>
                <a:cs typeface="Calibri"/>
              </a:rPr>
              <a:t>Carriers</a:t>
            </a:r>
            <a:endParaRPr sz="2600" kern="0">
              <a:solidFill>
                <a:sysClr val="windowText" lastClr="000000"/>
              </a:solidFill>
              <a:latin typeface="Calibri"/>
              <a:cs typeface="Calibri"/>
            </a:endParaRPr>
          </a:p>
          <a:p>
            <a:pPr marL="756920" lvl="1" indent="-287655">
              <a:lnSpc>
                <a:spcPts val="2620"/>
              </a:lnSpc>
              <a:spcBef>
                <a:spcPts val="20"/>
              </a:spcBef>
              <a:buFont typeface="Arial"/>
              <a:buChar char="–"/>
              <a:tabLst>
                <a:tab pos="756920" algn="l"/>
                <a:tab pos="757555" algn="l"/>
              </a:tabLst>
            </a:pPr>
            <a:r>
              <a:rPr sz="2200" kern="0" spc="-10" dirty="0">
                <a:solidFill>
                  <a:srgbClr val="2C5461"/>
                </a:solidFill>
                <a:latin typeface="Calibri"/>
                <a:cs typeface="Calibri"/>
              </a:rPr>
              <a:t>Philadelphia </a:t>
            </a:r>
            <a:r>
              <a:rPr sz="2200" kern="0" spc="-30" dirty="0">
                <a:solidFill>
                  <a:srgbClr val="2C5461"/>
                </a:solidFill>
                <a:latin typeface="Calibri"/>
                <a:cs typeface="Calibri"/>
              </a:rPr>
              <a:t>Insurance </a:t>
            </a:r>
            <a:r>
              <a:rPr sz="2200" kern="0" spc="-10" dirty="0">
                <a:solidFill>
                  <a:srgbClr val="2C5461"/>
                </a:solidFill>
                <a:latin typeface="Calibri"/>
                <a:cs typeface="Calibri"/>
              </a:rPr>
              <a:t>Company</a:t>
            </a:r>
            <a:endParaRPr sz="2200" kern="0">
              <a:solidFill>
                <a:sysClr val="windowText" lastClr="000000"/>
              </a:solidFill>
              <a:latin typeface="Calibri"/>
              <a:cs typeface="Calibri"/>
            </a:endParaRPr>
          </a:p>
          <a:p>
            <a:pPr marL="756920" lvl="1" indent="-287655">
              <a:lnSpc>
                <a:spcPts val="2600"/>
              </a:lnSpc>
              <a:buFont typeface="Arial"/>
              <a:buChar char="–"/>
              <a:tabLst>
                <a:tab pos="756920" algn="l"/>
                <a:tab pos="757555" algn="l"/>
              </a:tabLst>
            </a:pPr>
            <a:r>
              <a:rPr sz="2200" kern="0" spc="-25" dirty="0">
                <a:solidFill>
                  <a:srgbClr val="2C5461"/>
                </a:solidFill>
                <a:latin typeface="Calibri"/>
                <a:cs typeface="Calibri"/>
              </a:rPr>
              <a:t>QBE</a:t>
            </a:r>
            <a:endParaRPr sz="2200" kern="0">
              <a:solidFill>
                <a:sysClr val="windowText" lastClr="000000"/>
              </a:solidFill>
              <a:latin typeface="Calibri"/>
              <a:cs typeface="Calibri"/>
            </a:endParaRPr>
          </a:p>
          <a:p>
            <a:pPr marL="355600" indent="-343535">
              <a:lnSpc>
                <a:spcPts val="3100"/>
              </a:lnSpc>
              <a:buClr>
                <a:srgbClr val="8ADB64"/>
              </a:buClr>
              <a:buFont typeface="Arial"/>
              <a:buChar char="•"/>
              <a:tabLst>
                <a:tab pos="355600" algn="l"/>
                <a:tab pos="356235" algn="l"/>
              </a:tabLst>
            </a:pPr>
            <a:r>
              <a:rPr sz="2600" kern="0" spc="-25" dirty="0">
                <a:solidFill>
                  <a:srgbClr val="2C5461"/>
                </a:solidFill>
                <a:latin typeface="Calibri"/>
                <a:cs typeface="Calibri"/>
              </a:rPr>
              <a:t>Coverage</a:t>
            </a:r>
            <a:r>
              <a:rPr sz="2600" kern="0" spc="-75" dirty="0">
                <a:solidFill>
                  <a:srgbClr val="2C5461"/>
                </a:solidFill>
                <a:latin typeface="Calibri"/>
                <a:cs typeface="Calibri"/>
              </a:rPr>
              <a:t> </a:t>
            </a:r>
            <a:r>
              <a:rPr sz="2600" kern="0" spc="-10" dirty="0">
                <a:solidFill>
                  <a:srgbClr val="2C5461"/>
                </a:solidFill>
                <a:latin typeface="Calibri"/>
                <a:cs typeface="Calibri"/>
              </a:rPr>
              <a:t>Detail</a:t>
            </a:r>
            <a:endParaRPr sz="2600" kern="0">
              <a:solidFill>
                <a:sysClr val="windowText" lastClr="000000"/>
              </a:solidFill>
              <a:latin typeface="Calibri"/>
              <a:cs typeface="Calibri"/>
            </a:endParaRPr>
          </a:p>
          <a:p>
            <a:pPr marL="756920" lvl="1" indent="-287655">
              <a:lnSpc>
                <a:spcPts val="2620"/>
              </a:lnSpc>
              <a:spcBef>
                <a:spcPts val="20"/>
              </a:spcBef>
              <a:buFont typeface="Arial"/>
              <a:buChar char="–"/>
              <a:tabLst>
                <a:tab pos="756920" algn="l"/>
                <a:tab pos="757555" algn="l"/>
              </a:tabLst>
            </a:pPr>
            <a:r>
              <a:rPr sz="2200" kern="0" dirty="0">
                <a:solidFill>
                  <a:srgbClr val="2C5461"/>
                </a:solidFill>
                <a:latin typeface="Calibri"/>
                <a:cs typeface="Calibri"/>
              </a:rPr>
              <a:t>Each</a:t>
            </a:r>
            <a:r>
              <a:rPr sz="2200" kern="0" spc="-120" dirty="0">
                <a:solidFill>
                  <a:srgbClr val="2C5461"/>
                </a:solidFill>
                <a:latin typeface="Calibri"/>
                <a:cs typeface="Calibri"/>
              </a:rPr>
              <a:t> </a:t>
            </a:r>
            <a:r>
              <a:rPr sz="2200" kern="0" spc="-10" dirty="0">
                <a:solidFill>
                  <a:srgbClr val="2C5461"/>
                </a:solidFill>
                <a:latin typeface="Calibri"/>
                <a:cs typeface="Calibri"/>
              </a:rPr>
              <a:t>Occurrence</a:t>
            </a:r>
            <a:endParaRPr sz="2200" kern="0">
              <a:solidFill>
                <a:sysClr val="windowText" lastClr="000000"/>
              </a:solidFill>
              <a:latin typeface="Calibri"/>
              <a:cs typeface="Calibri"/>
            </a:endParaRPr>
          </a:p>
          <a:p>
            <a:pPr marL="756920" lvl="1" indent="-287655">
              <a:lnSpc>
                <a:spcPts val="2600"/>
              </a:lnSpc>
              <a:buFont typeface="Arial"/>
              <a:buChar char="–"/>
              <a:tabLst>
                <a:tab pos="756920" algn="l"/>
                <a:tab pos="757555" algn="l"/>
              </a:tabLst>
            </a:pPr>
            <a:r>
              <a:rPr sz="2200" kern="0" spc="-20" dirty="0">
                <a:solidFill>
                  <a:srgbClr val="2C5461"/>
                </a:solidFill>
                <a:latin typeface="Calibri"/>
                <a:cs typeface="Calibri"/>
              </a:rPr>
              <a:t>Aggregate</a:t>
            </a:r>
            <a:r>
              <a:rPr sz="2200" kern="0" spc="-50" dirty="0">
                <a:solidFill>
                  <a:srgbClr val="2C5461"/>
                </a:solidFill>
                <a:latin typeface="Calibri"/>
                <a:cs typeface="Calibri"/>
              </a:rPr>
              <a:t> </a:t>
            </a:r>
            <a:r>
              <a:rPr sz="2200" kern="0" spc="-10" dirty="0">
                <a:solidFill>
                  <a:srgbClr val="2C5461"/>
                </a:solidFill>
                <a:latin typeface="Calibri"/>
                <a:cs typeface="Calibri"/>
              </a:rPr>
              <a:t>Limit</a:t>
            </a:r>
            <a:endParaRPr sz="2200" kern="0">
              <a:solidFill>
                <a:sysClr val="windowText" lastClr="000000"/>
              </a:solidFill>
              <a:latin typeface="Calibri"/>
              <a:cs typeface="Calibri"/>
            </a:endParaRPr>
          </a:p>
          <a:p>
            <a:pPr marL="342265" marR="2721610" indent="-342265" algn="r">
              <a:lnSpc>
                <a:spcPts val="3100"/>
              </a:lnSpc>
              <a:buClr>
                <a:srgbClr val="8ADB64"/>
              </a:buClr>
              <a:buFont typeface="Arial"/>
              <a:buChar char="•"/>
              <a:tabLst>
                <a:tab pos="342265" algn="l"/>
                <a:tab pos="342900" algn="l"/>
              </a:tabLst>
            </a:pPr>
            <a:r>
              <a:rPr sz="2600" kern="0" spc="-10" dirty="0">
                <a:solidFill>
                  <a:srgbClr val="2C5461"/>
                </a:solidFill>
                <a:latin typeface="Calibri"/>
                <a:cs typeface="Calibri"/>
              </a:rPr>
              <a:t>Retention</a:t>
            </a:r>
            <a:endParaRPr sz="2600" kern="0">
              <a:solidFill>
                <a:sysClr val="windowText" lastClr="000000"/>
              </a:solidFill>
              <a:latin typeface="Calibri"/>
              <a:cs typeface="Calibri"/>
            </a:endParaRPr>
          </a:p>
          <a:p>
            <a:pPr marR="2719070" algn="r">
              <a:spcBef>
                <a:spcPts val="45"/>
              </a:spcBef>
              <a:tabLst>
                <a:tab pos="287020" algn="l"/>
              </a:tabLst>
            </a:pPr>
            <a:r>
              <a:rPr sz="2200" kern="0" spc="-50" dirty="0">
                <a:solidFill>
                  <a:srgbClr val="2C5461"/>
                </a:solidFill>
                <a:latin typeface="Arial"/>
                <a:cs typeface="Arial"/>
              </a:rPr>
              <a:t>–</a:t>
            </a:r>
            <a:r>
              <a:rPr sz="2200" kern="0" dirty="0">
                <a:solidFill>
                  <a:srgbClr val="2C5461"/>
                </a:solidFill>
                <a:latin typeface="Arial"/>
                <a:cs typeface="Arial"/>
              </a:rPr>
              <a:t>	</a:t>
            </a:r>
            <a:r>
              <a:rPr sz="2200" kern="0" spc="-10" dirty="0">
                <a:solidFill>
                  <a:srgbClr val="2C5461"/>
                </a:solidFill>
                <a:latin typeface="Calibri"/>
                <a:cs typeface="Calibri"/>
              </a:rPr>
              <a:t>$10,000</a:t>
            </a:r>
            <a:endParaRPr sz="2200" kern="0">
              <a:solidFill>
                <a:sysClr val="windowText" lastClr="000000"/>
              </a:solidFill>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1" y="1350074"/>
            <a:ext cx="2411095" cy="391795"/>
          </a:xfrm>
          <a:prstGeom prst="rect">
            <a:avLst/>
          </a:prstGeom>
        </p:spPr>
        <p:txBody>
          <a:bodyPr vert="horz" wrap="square" lIns="0" tIns="12700" rIns="0" bIns="0" rtlCol="0">
            <a:spAutoFit/>
          </a:bodyPr>
          <a:lstStyle/>
          <a:p>
            <a:pPr marL="12700">
              <a:spcBef>
                <a:spcPts val="100"/>
              </a:spcBef>
            </a:pPr>
            <a:r>
              <a:rPr sz="2400" b="1" dirty="0"/>
              <a:t>Personal</a:t>
            </a:r>
            <a:r>
              <a:rPr sz="2400" b="1" spc="-80" dirty="0"/>
              <a:t> </a:t>
            </a:r>
            <a:r>
              <a:rPr sz="2400" b="1" spc="-10" dirty="0"/>
              <a:t>Insurance</a:t>
            </a:r>
            <a:endParaRPr sz="2400"/>
          </a:p>
        </p:txBody>
      </p:sp>
      <p:sp>
        <p:nvSpPr>
          <p:cNvPr id="3" name="object 3"/>
          <p:cNvSpPr txBox="1"/>
          <p:nvPr/>
        </p:nvSpPr>
        <p:spPr>
          <a:xfrm>
            <a:off x="514032" y="1994929"/>
            <a:ext cx="5312410" cy="3342640"/>
          </a:xfrm>
          <a:prstGeom prst="rect">
            <a:avLst/>
          </a:prstGeom>
        </p:spPr>
        <p:txBody>
          <a:bodyPr vert="horz" wrap="square" lIns="0" tIns="67945" rIns="0" bIns="0" rtlCol="0">
            <a:spAutoFit/>
          </a:bodyPr>
          <a:lstStyle/>
          <a:p>
            <a:pPr marL="12700">
              <a:spcBef>
                <a:spcPts val="535"/>
              </a:spcBef>
            </a:pPr>
            <a:r>
              <a:rPr b="1" kern="0" dirty="0">
                <a:solidFill>
                  <a:srgbClr val="224B5A"/>
                </a:solidFill>
                <a:latin typeface="Calibri"/>
                <a:cs typeface="Calibri"/>
              </a:rPr>
              <a:t>We</a:t>
            </a:r>
            <a:r>
              <a:rPr b="1" kern="0" spc="-60" dirty="0">
                <a:solidFill>
                  <a:srgbClr val="224B5A"/>
                </a:solidFill>
                <a:latin typeface="Calibri"/>
                <a:cs typeface="Calibri"/>
              </a:rPr>
              <a:t> </a:t>
            </a:r>
            <a:r>
              <a:rPr b="1" kern="0" dirty="0">
                <a:solidFill>
                  <a:srgbClr val="224B5A"/>
                </a:solidFill>
                <a:latin typeface="Calibri"/>
                <a:cs typeface="Calibri"/>
              </a:rPr>
              <a:t>cover</a:t>
            </a:r>
            <a:r>
              <a:rPr b="1" kern="0" spc="-70" dirty="0">
                <a:solidFill>
                  <a:srgbClr val="224B5A"/>
                </a:solidFill>
                <a:latin typeface="Calibri"/>
                <a:cs typeface="Calibri"/>
              </a:rPr>
              <a:t> </a:t>
            </a:r>
            <a:r>
              <a:rPr b="1" kern="0" dirty="0">
                <a:solidFill>
                  <a:srgbClr val="224B5A"/>
                </a:solidFill>
                <a:latin typeface="Calibri"/>
                <a:cs typeface="Calibri"/>
              </a:rPr>
              <a:t>your</a:t>
            </a:r>
            <a:r>
              <a:rPr b="1" kern="0" spc="-30" dirty="0">
                <a:solidFill>
                  <a:srgbClr val="224B5A"/>
                </a:solidFill>
                <a:latin typeface="Calibri"/>
                <a:cs typeface="Calibri"/>
              </a:rPr>
              <a:t> </a:t>
            </a:r>
            <a:r>
              <a:rPr b="1" kern="0" dirty="0">
                <a:solidFill>
                  <a:srgbClr val="224B5A"/>
                </a:solidFill>
                <a:latin typeface="Calibri"/>
                <a:cs typeface="Calibri"/>
              </a:rPr>
              <a:t>Association.</a:t>
            </a:r>
            <a:r>
              <a:rPr b="1" kern="0" spc="-70" dirty="0">
                <a:solidFill>
                  <a:srgbClr val="224B5A"/>
                </a:solidFill>
                <a:latin typeface="Calibri"/>
                <a:cs typeface="Calibri"/>
              </a:rPr>
              <a:t> </a:t>
            </a:r>
            <a:r>
              <a:rPr b="1" kern="0" dirty="0">
                <a:solidFill>
                  <a:srgbClr val="224B5A"/>
                </a:solidFill>
                <a:latin typeface="Calibri"/>
                <a:cs typeface="Calibri"/>
              </a:rPr>
              <a:t>We</a:t>
            </a:r>
            <a:r>
              <a:rPr b="1" kern="0" spc="-55" dirty="0">
                <a:solidFill>
                  <a:srgbClr val="224B5A"/>
                </a:solidFill>
                <a:latin typeface="Calibri"/>
                <a:cs typeface="Calibri"/>
              </a:rPr>
              <a:t> </a:t>
            </a:r>
            <a:r>
              <a:rPr b="1" kern="0" dirty="0">
                <a:solidFill>
                  <a:srgbClr val="224B5A"/>
                </a:solidFill>
                <a:latin typeface="Calibri"/>
                <a:cs typeface="Calibri"/>
              </a:rPr>
              <a:t>can</a:t>
            </a:r>
            <a:r>
              <a:rPr b="1" kern="0" spc="-45" dirty="0">
                <a:solidFill>
                  <a:srgbClr val="224B5A"/>
                </a:solidFill>
                <a:latin typeface="Calibri"/>
                <a:cs typeface="Calibri"/>
              </a:rPr>
              <a:t> </a:t>
            </a:r>
            <a:r>
              <a:rPr b="1" kern="0" dirty="0">
                <a:solidFill>
                  <a:srgbClr val="224B5A"/>
                </a:solidFill>
                <a:latin typeface="Calibri"/>
                <a:cs typeface="Calibri"/>
              </a:rPr>
              <a:t>cover</a:t>
            </a:r>
            <a:r>
              <a:rPr b="1" kern="0" spc="-50" dirty="0">
                <a:solidFill>
                  <a:srgbClr val="224B5A"/>
                </a:solidFill>
                <a:latin typeface="Calibri"/>
                <a:cs typeface="Calibri"/>
              </a:rPr>
              <a:t> </a:t>
            </a:r>
            <a:r>
              <a:rPr b="1" kern="0" dirty="0">
                <a:solidFill>
                  <a:srgbClr val="224B5A"/>
                </a:solidFill>
                <a:latin typeface="Calibri"/>
                <a:cs typeface="Calibri"/>
              </a:rPr>
              <a:t>you,</a:t>
            </a:r>
            <a:r>
              <a:rPr b="1" kern="0" spc="-55" dirty="0">
                <a:solidFill>
                  <a:srgbClr val="224B5A"/>
                </a:solidFill>
                <a:latin typeface="Calibri"/>
                <a:cs typeface="Calibri"/>
              </a:rPr>
              <a:t> </a:t>
            </a:r>
            <a:r>
              <a:rPr b="1" kern="0" spc="-20" dirty="0">
                <a:solidFill>
                  <a:srgbClr val="224B5A"/>
                </a:solidFill>
                <a:latin typeface="Calibri"/>
                <a:cs typeface="Calibri"/>
              </a:rPr>
              <a:t>too!</a:t>
            </a:r>
            <a:endParaRPr kern="0">
              <a:solidFill>
                <a:sysClr val="windowText" lastClr="000000"/>
              </a:solidFill>
              <a:latin typeface="Calibri"/>
              <a:cs typeface="Calibri"/>
            </a:endParaRPr>
          </a:p>
          <a:p>
            <a:pPr marL="12700">
              <a:spcBef>
                <a:spcPts val="440"/>
              </a:spcBef>
            </a:pPr>
            <a:r>
              <a:rPr b="1" kern="0" dirty="0">
                <a:solidFill>
                  <a:srgbClr val="224B5A"/>
                </a:solidFill>
                <a:latin typeface="Calibri"/>
                <a:cs typeface="Calibri"/>
              </a:rPr>
              <a:t>Our</a:t>
            </a:r>
            <a:r>
              <a:rPr b="1" kern="0" spc="-50" dirty="0">
                <a:solidFill>
                  <a:srgbClr val="224B5A"/>
                </a:solidFill>
                <a:latin typeface="Calibri"/>
                <a:cs typeface="Calibri"/>
              </a:rPr>
              <a:t> </a:t>
            </a:r>
            <a:r>
              <a:rPr b="1" kern="0" spc="-10" dirty="0">
                <a:solidFill>
                  <a:srgbClr val="224B5A"/>
                </a:solidFill>
                <a:latin typeface="Calibri"/>
                <a:cs typeface="Calibri"/>
              </a:rPr>
              <a:t>Personal</a:t>
            </a:r>
            <a:r>
              <a:rPr b="1" kern="0" spc="-40" dirty="0">
                <a:solidFill>
                  <a:srgbClr val="224B5A"/>
                </a:solidFill>
                <a:latin typeface="Calibri"/>
                <a:cs typeface="Calibri"/>
              </a:rPr>
              <a:t> </a:t>
            </a:r>
            <a:r>
              <a:rPr b="1" kern="0" dirty="0">
                <a:solidFill>
                  <a:srgbClr val="224B5A"/>
                </a:solidFill>
                <a:latin typeface="Calibri"/>
                <a:cs typeface="Calibri"/>
              </a:rPr>
              <a:t>Lines</a:t>
            </a:r>
            <a:r>
              <a:rPr b="1" kern="0" spc="-20" dirty="0">
                <a:solidFill>
                  <a:srgbClr val="224B5A"/>
                </a:solidFill>
                <a:latin typeface="Calibri"/>
                <a:cs typeface="Calibri"/>
              </a:rPr>
              <a:t> </a:t>
            </a:r>
            <a:r>
              <a:rPr b="1" kern="0" spc="-25" dirty="0">
                <a:solidFill>
                  <a:srgbClr val="224B5A"/>
                </a:solidFill>
                <a:latin typeface="Calibri"/>
                <a:cs typeface="Calibri"/>
              </a:rPr>
              <a:t>Team </a:t>
            </a:r>
            <a:r>
              <a:rPr b="1" kern="0" dirty="0">
                <a:solidFill>
                  <a:srgbClr val="224B5A"/>
                </a:solidFill>
                <a:latin typeface="Calibri"/>
                <a:cs typeface="Calibri"/>
              </a:rPr>
              <a:t>will</a:t>
            </a:r>
            <a:r>
              <a:rPr b="1" kern="0" spc="-45" dirty="0">
                <a:solidFill>
                  <a:srgbClr val="224B5A"/>
                </a:solidFill>
                <a:latin typeface="Calibri"/>
                <a:cs typeface="Calibri"/>
              </a:rPr>
              <a:t> </a:t>
            </a:r>
            <a:r>
              <a:rPr b="1" kern="0" dirty="0">
                <a:solidFill>
                  <a:srgbClr val="224B5A"/>
                </a:solidFill>
                <a:latin typeface="Calibri"/>
                <a:cs typeface="Calibri"/>
              </a:rPr>
              <a:t>help</a:t>
            </a:r>
            <a:r>
              <a:rPr b="1" kern="0" spc="-45" dirty="0">
                <a:solidFill>
                  <a:srgbClr val="224B5A"/>
                </a:solidFill>
                <a:latin typeface="Calibri"/>
                <a:cs typeface="Calibri"/>
              </a:rPr>
              <a:t> </a:t>
            </a:r>
            <a:r>
              <a:rPr b="1" kern="0" spc="-10" dirty="0">
                <a:solidFill>
                  <a:srgbClr val="224B5A"/>
                </a:solidFill>
                <a:latin typeface="Calibri"/>
                <a:cs typeface="Calibri"/>
              </a:rPr>
              <a:t>protect</a:t>
            </a:r>
            <a:endParaRPr kern="0">
              <a:solidFill>
                <a:sysClr val="windowText" lastClr="000000"/>
              </a:solidFill>
              <a:latin typeface="Calibri"/>
              <a:cs typeface="Calibri"/>
            </a:endParaRPr>
          </a:p>
          <a:p>
            <a:pPr marL="12700">
              <a:spcBef>
                <a:spcPts val="5"/>
              </a:spcBef>
            </a:pPr>
            <a:r>
              <a:rPr b="1" kern="0" dirty="0">
                <a:solidFill>
                  <a:srgbClr val="224B5A"/>
                </a:solidFill>
                <a:latin typeface="Calibri"/>
                <a:cs typeface="Calibri"/>
              </a:rPr>
              <a:t>everything</a:t>
            </a:r>
            <a:r>
              <a:rPr b="1" kern="0" spc="-60" dirty="0">
                <a:solidFill>
                  <a:srgbClr val="224B5A"/>
                </a:solidFill>
                <a:latin typeface="Calibri"/>
                <a:cs typeface="Calibri"/>
              </a:rPr>
              <a:t> </a:t>
            </a:r>
            <a:r>
              <a:rPr b="1" kern="0" dirty="0">
                <a:solidFill>
                  <a:srgbClr val="224B5A"/>
                </a:solidFill>
                <a:latin typeface="Calibri"/>
                <a:cs typeface="Calibri"/>
              </a:rPr>
              <a:t>that</a:t>
            </a:r>
            <a:r>
              <a:rPr b="1" kern="0" spc="-30" dirty="0">
                <a:solidFill>
                  <a:srgbClr val="224B5A"/>
                </a:solidFill>
                <a:latin typeface="Calibri"/>
                <a:cs typeface="Calibri"/>
              </a:rPr>
              <a:t> </a:t>
            </a:r>
            <a:r>
              <a:rPr b="1" kern="0" spc="-10" dirty="0">
                <a:solidFill>
                  <a:srgbClr val="224B5A"/>
                </a:solidFill>
                <a:latin typeface="Calibri"/>
                <a:cs typeface="Calibri"/>
              </a:rPr>
              <a:t>matters</a:t>
            </a:r>
            <a:r>
              <a:rPr b="1" kern="0" spc="-45" dirty="0">
                <a:solidFill>
                  <a:srgbClr val="224B5A"/>
                </a:solidFill>
                <a:latin typeface="Calibri"/>
                <a:cs typeface="Calibri"/>
              </a:rPr>
              <a:t> </a:t>
            </a:r>
            <a:r>
              <a:rPr b="1" kern="0" spc="-20" dirty="0">
                <a:solidFill>
                  <a:srgbClr val="224B5A"/>
                </a:solidFill>
                <a:latin typeface="Calibri"/>
                <a:cs typeface="Calibri"/>
              </a:rPr>
              <a:t>most.</a:t>
            </a:r>
            <a:endParaRPr kern="0">
              <a:solidFill>
                <a:sysClr val="windowText" lastClr="000000"/>
              </a:solidFill>
              <a:latin typeface="Calibri"/>
              <a:cs typeface="Calibri"/>
            </a:endParaRPr>
          </a:p>
          <a:p>
            <a:pPr marL="2889250" indent="-132080">
              <a:spcBef>
                <a:spcPts val="1110"/>
              </a:spcBef>
              <a:buClr>
                <a:srgbClr val="8ADB64"/>
              </a:buClr>
              <a:buFont typeface="Arial"/>
              <a:buChar char="•"/>
              <a:tabLst>
                <a:tab pos="2889885" algn="l"/>
              </a:tabLst>
            </a:pPr>
            <a:r>
              <a:rPr kern="0" spc="-20" dirty="0">
                <a:solidFill>
                  <a:srgbClr val="2C5461"/>
                </a:solidFill>
                <a:latin typeface="Calibri"/>
                <a:cs typeface="Calibri"/>
              </a:rPr>
              <a:t>Home</a:t>
            </a:r>
            <a:endParaRPr kern="0">
              <a:solidFill>
                <a:sysClr val="windowText" lastClr="000000"/>
              </a:solidFill>
              <a:latin typeface="Calibri"/>
              <a:cs typeface="Calibri"/>
            </a:endParaRPr>
          </a:p>
          <a:p>
            <a:pPr marL="2889250" indent="-132080">
              <a:spcBef>
                <a:spcPts val="40"/>
              </a:spcBef>
              <a:buClr>
                <a:srgbClr val="8ADB64"/>
              </a:buClr>
              <a:buFont typeface="Arial"/>
              <a:buChar char="•"/>
              <a:tabLst>
                <a:tab pos="2889885" algn="l"/>
              </a:tabLst>
            </a:pPr>
            <a:r>
              <a:rPr kern="0" spc="-20" dirty="0">
                <a:solidFill>
                  <a:srgbClr val="2C5461"/>
                </a:solidFill>
                <a:latin typeface="Calibri"/>
                <a:cs typeface="Calibri"/>
              </a:rPr>
              <a:t>Auto</a:t>
            </a:r>
            <a:endParaRPr kern="0">
              <a:solidFill>
                <a:sysClr val="windowText" lastClr="000000"/>
              </a:solidFill>
              <a:latin typeface="Calibri"/>
              <a:cs typeface="Calibri"/>
            </a:endParaRPr>
          </a:p>
          <a:p>
            <a:pPr marL="2889250" indent="-132080">
              <a:spcBef>
                <a:spcPts val="60"/>
              </a:spcBef>
              <a:buClr>
                <a:srgbClr val="8ADB64"/>
              </a:buClr>
              <a:buFont typeface="Arial"/>
              <a:buChar char="•"/>
              <a:tabLst>
                <a:tab pos="2889885" algn="l"/>
              </a:tabLst>
            </a:pPr>
            <a:r>
              <a:rPr kern="0" dirty="0">
                <a:solidFill>
                  <a:srgbClr val="2C5461"/>
                </a:solidFill>
                <a:latin typeface="Calibri"/>
                <a:cs typeface="Calibri"/>
              </a:rPr>
              <a:t>Excess</a:t>
            </a:r>
            <a:r>
              <a:rPr kern="0" spc="-40" dirty="0">
                <a:solidFill>
                  <a:srgbClr val="2C5461"/>
                </a:solidFill>
                <a:latin typeface="Calibri"/>
                <a:cs typeface="Calibri"/>
              </a:rPr>
              <a:t> </a:t>
            </a:r>
            <a:r>
              <a:rPr kern="0" dirty="0">
                <a:solidFill>
                  <a:srgbClr val="2C5461"/>
                </a:solidFill>
                <a:latin typeface="Calibri"/>
                <a:cs typeface="Calibri"/>
              </a:rPr>
              <a:t>Liability</a:t>
            </a:r>
            <a:r>
              <a:rPr kern="0" spc="-50" dirty="0">
                <a:solidFill>
                  <a:srgbClr val="2C5461"/>
                </a:solidFill>
                <a:latin typeface="Calibri"/>
                <a:cs typeface="Calibri"/>
              </a:rPr>
              <a:t> </a:t>
            </a:r>
            <a:r>
              <a:rPr kern="0" dirty="0">
                <a:solidFill>
                  <a:srgbClr val="2C5461"/>
                </a:solidFill>
                <a:latin typeface="Calibri"/>
                <a:cs typeface="Calibri"/>
              </a:rPr>
              <a:t>/</a:t>
            </a:r>
            <a:r>
              <a:rPr kern="0" spc="-10" dirty="0">
                <a:solidFill>
                  <a:srgbClr val="2C5461"/>
                </a:solidFill>
                <a:latin typeface="Calibri"/>
                <a:cs typeface="Calibri"/>
              </a:rPr>
              <a:t> Umbrella</a:t>
            </a:r>
            <a:endParaRPr kern="0">
              <a:solidFill>
                <a:sysClr val="windowText" lastClr="000000"/>
              </a:solidFill>
              <a:latin typeface="Calibri"/>
              <a:cs typeface="Calibri"/>
            </a:endParaRPr>
          </a:p>
          <a:p>
            <a:pPr marL="2889250" indent="-132080">
              <a:spcBef>
                <a:spcPts val="65"/>
              </a:spcBef>
              <a:buClr>
                <a:srgbClr val="8ADB64"/>
              </a:buClr>
              <a:buFont typeface="Arial"/>
              <a:buChar char="•"/>
              <a:tabLst>
                <a:tab pos="2889885" algn="l"/>
              </a:tabLst>
            </a:pPr>
            <a:r>
              <a:rPr kern="0" spc="-10" dirty="0">
                <a:solidFill>
                  <a:srgbClr val="2C5461"/>
                </a:solidFill>
                <a:latin typeface="Calibri"/>
                <a:cs typeface="Calibri"/>
              </a:rPr>
              <a:t>Collections</a:t>
            </a:r>
            <a:endParaRPr kern="0">
              <a:solidFill>
                <a:sysClr val="windowText" lastClr="000000"/>
              </a:solidFill>
              <a:latin typeface="Calibri"/>
              <a:cs typeface="Calibri"/>
            </a:endParaRPr>
          </a:p>
          <a:p>
            <a:pPr marL="2889250" indent="-132080">
              <a:spcBef>
                <a:spcPts val="40"/>
              </a:spcBef>
              <a:buClr>
                <a:srgbClr val="8ADB64"/>
              </a:buClr>
              <a:buFont typeface="Arial"/>
              <a:buChar char="•"/>
              <a:tabLst>
                <a:tab pos="2889885" algn="l"/>
              </a:tabLst>
            </a:pPr>
            <a:r>
              <a:rPr kern="0" spc="-10" dirty="0">
                <a:solidFill>
                  <a:srgbClr val="2C5461"/>
                </a:solidFill>
                <a:latin typeface="Calibri"/>
                <a:cs typeface="Calibri"/>
              </a:rPr>
              <a:t>Flood</a:t>
            </a:r>
            <a:endParaRPr kern="0">
              <a:solidFill>
                <a:sysClr val="windowText" lastClr="000000"/>
              </a:solidFill>
              <a:latin typeface="Calibri"/>
              <a:cs typeface="Calibri"/>
            </a:endParaRPr>
          </a:p>
          <a:p>
            <a:pPr marL="2889250" indent="-132080">
              <a:spcBef>
                <a:spcPts val="65"/>
              </a:spcBef>
              <a:buClr>
                <a:srgbClr val="8ADB64"/>
              </a:buClr>
              <a:buFont typeface="Arial"/>
              <a:buChar char="•"/>
              <a:tabLst>
                <a:tab pos="2889885" algn="l"/>
              </a:tabLst>
            </a:pPr>
            <a:r>
              <a:rPr kern="0" spc="-10" dirty="0">
                <a:solidFill>
                  <a:srgbClr val="2C5461"/>
                </a:solidFill>
                <a:latin typeface="Calibri"/>
                <a:cs typeface="Calibri"/>
              </a:rPr>
              <a:t>Event</a:t>
            </a:r>
            <a:endParaRPr kern="0">
              <a:solidFill>
                <a:sysClr val="windowText" lastClr="000000"/>
              </a:solidFill>
              <a:latin typeface="Calibri"/>
              <a:cs typeface="Calibri"/>
            </a:endParaRPr>
          </a:p>
          <a:p>
            <a:pPr marL="2889250" indent="-132080">
              <a:spcBef>
                <a:spcPts val="40"/>
              </a:spcBef>
              <a:buClr>
                <a:srgbClr val="8ADB64"/>
              </a:buClr>
              <a:buFont typeface="Arial"/>
              <a:buChar char="•"/>
              <a:tabLst>
                <a:tab pos="2889885" algn="l"/>
              </a:tabLst>
            </a:pPr>
            <a:r>
              <a:rPr kern="0" spc="-10" dirty="0">
                <a:solidFill>
                  <a:srgbClr val="2C5461"/>
                </a:solidFill>
                <a:latin typeface="Calibri"/>
                <a:cs typeface="Calibri"/>
              </a:rPr>
              <a:t>Cyber</a:t>
            </a:r>
            <a:endParaRPr kern="0">
              <a:solidFill>
                <a:sysClr val="windowText" lastClr="000000"/>
              </a:solidFill>
              <a:latin typeface="Calibri"/>
              <a:cs typeface="Calibri"/>
            </a:endParaRPr>
          </a:p>
          <a:p>
            <a:pPr marL="2889250" indent="-132080">
              <a:spcBef>
                <a:spcPts val="60"/>
              </a:spcBef>
              <a:buClr>
                <a:srgbClr val="8ADB64"/>
              </a:buClr>
              <a:buFont typeface="Arial"/>
              <a:buChar char="•"/>
              <a:tabLst>
                <a:tab pos="2889885" algn="l"/>
              </a:tabLst>
            </a:pPr>
            <a:r>
              <a:rPr kern="0" spc="-10" dirty="0">
                <a:solidFill>
                  <a:srgbClr val="2C5461"/>
                </a:solidFill>
                <a:latin typeface="Calibri"/>
                <a:cs typeface="Calibri"/>
              </a:rPr>
              <a:t>Travel</a:t>
            </a:r>
            <a:endParaRPr kern="0">
              <a:solidFill>
                <a:sysClr val="windowText" lastClr="000000"/>
              </a:solidFill>
              <a:latin typeface="Calibri"/>
              <a:cs typeface="Calibri"/>
            </a:endParaRPr>
          </a:p>
        </p:txBody>
      </p:sp>
      <p:pic>
        <p:nvPicPr>
          <p:cNvPr id="4" name="object 4"/>
          <p:cNvPicPr/>
          <p:nvPr/>
        </p:nvPicPr>
        <p:blipFill>
          <a:blip r:embed="rId2" cstate="print"/>
          <a:stretch>
            <a:fillRect/>
          </a:stretch>
        </p:blipFill>
        <p:spPr>
          <a:xfrm>
            <a:off x="223520" y="3163571"/>
            <a:ext cx="2943606" cy="2115819"/>
          </a:xfrm>
          <a:prstGeom prst="rect">
            <a:avLst/>
          </a:prstGeom>
        </p:spPr>
      </p:pic>
      <p:pic>
        <p:nvPicPr>
          <p:cNvPr id="5" name="object 5"/>
          <p:cNvPicPr/>
          <p:nvPr/>
        </p:nvPicPr>
        <p:blipFill>
          <a:blip r:embed="rId3" cstate="print"/>
          <a:stretch>
            <a:fillRect/>
          </a:stretch>
        </p:blipFill>
        <p:spPr>
          <a:xfrm>
            <a:off x="6248651" y="3890146"/>
            <a:ext cx="1119639" cy="1118879"/>
          </a:xfrm>
          <a:prstGeom prst="rect">
            <a:avLst/>
          </a:prstGeom>
        </p:spPr>
      </p:pic>
      <p:pic>
        <p:nvPicPr>
          <p:cNvPr id="6" name="object 6"/>
          <p:cNvPicPr/>
          <p:nvPr/>
        </p:nvPicPr>
        <p:blipFill>
          <a:blip r:embed="rId4" cstate="print"/>
          <a:stretch>
            <a:fillRect/>
          </a:stretch>
        </p:blipFill>
        <p:spPr>
          <a:xfrm>
            <a:off x="7717566" y="3884447"/>
            <a:ext cx="1113464" cy="1102823"/>
          </a:xfrm>
          <a:prstGeom prst="rect">
            <a:avLst/>
          </a:prstGeom>
        </p:spPr>
      </p:pic>
      <p:sp>
        <p:nvSpPr>
          <p:cNvPr id="7" name="object 7"/>
          <p:cNvSpPr txBox="1"/>
          <p:nvPr/>
        </p:nvSpPr>
        <p:spPr>
          <a:xfrm>
            <a:off x="6322059" y="5026026"/>
            <a:ext cx="963930" cy="182101"/>
          </a:xfrm>
          <a:prstGeom prst="rect">
            <a:avLst/>
          </a:prstGeom>
        </p:spPr>
        <p:txBody>
          <a:bodyPr vert="horz" wrap="square" lIns="0" tIns="12700" rIns="0" bIns="0" rtlCol="0">
            <a:spAutoFit/>
          </a:bodyPr>
          <a:lstStyle/>
          <a:p>
            <a:pPr marL="12700">
              <a:spcBef>
                <a:spcPts val="100"/>
              </a:spcBef>
            </a:pPr>
            <a:r>
              <a:rPr sz="1100" b="1" kern="0" dirty="0">
                <a:solidFill>
                  <a:srgbClr val="2C5461"/>
                </a:solidFill>
                <a:latin typeface="Calibri"/>
                <a:cs typeface="Calibri"/>
              </a:rPr>
              <a:t>Jennifer</a:t>
            </a:r>
            <a:r>
              <a:rPr sz="1100" b="1" kern="0" spc="-45" dirty="0">
                <a:solidFill>
                  <a:srgbClr val="2C5461"/>
                </a:solidFill>
                <a:latin typeface="Calibri"/>
                <a:cs typeface="Calibri"/>
              </a:rPr>
              <a:t> </a:t>
            </a:r>
            <a:r>
              <a:rPr sz="1100" b="1" kern="0" spc="-10" dirty="0">
                <a:solidFill>
                  <a:srgbClr val="2C5461"/>
                </a:solidFill>
                <a:latin typeface="Calibri"/>
                <a:cs typeface="Calibri"/>
              </a:rPr>
              <a:t>Whaley</a:t>
            </a:r>
            <a:endParaRPr sz="1100" kern="0">
              <a:solidFill>
                <a:sysClr val="windowText" lastClr="000000"/>
              </a:solidFill>
              <a:latin typeface="Calibri"/>
              <a:cs typeface="Calibri"/>
            </a:endParaRPr>
          </a:p>
        </p:txBody>
      </p:sp>
      <p:sp>
        <p:nvSpPr>
          <p:cNvPr id="8" name="object 8"/>
          <p:cNvSpPr txBox="1"/>
          <p:nvPr/>
        </p:nvSpPr>
        <p:spPr>
          <a:xfrm>
            <a:off x="7782559" y="5026978"/>
            <a:ext cx="969644" cy="182101"/>
          </a:xfrm>
          <a:prstGeom prst="rect">
            <a:avLst/>
          </a:prstGeom>
        </p:spPr>
        <p:txBody>
          <a:bodyPr vert="horz" wrap="square" lIns="0" tIns="12700" rIns="0" bIns="0" rtlCol="0">
            <a:spAutoFit/>
          </a:bodyPr>
          <a:lstStyle/>
          <a:p>
            <a:pPr marL="12700">
              <a:spcBef>
                <a:spcPts val="100"/>
              </a:spcBef>
            </a:pPr>
            <a:r>
              <a:rPr sz="1100" b="1" kern="0" dirty="0">
                <a:solidFill>
                  <a:srgbClr val="2C5461"/>
                </a:solidFill>
                <a:latin typeface="Calibri"/>
                <a:cs typeface="Calibri"/>
              </a:rPr>
              <a:t>Melissa</a:t>
            </a:r>
            <a:r>
              <a:rPr sz="1100" b="1" kern="0" spc="-25" dirty="0">
                <a:solidFill>
                  <a:srgbClr val="2C5461"/>
                </a:solidFill>
                <a:latin typeface="Calibri"/>
                <a:cs typeface="Calibri"/>
              </a:rPr>
              <a:t> </a:t>
            </a:r>
            <a:r>
              <a:rPr sz="1100" b="1" kern="0" spc="-10" dirty="0">
                <a:solidFill>
                  <a:srgbClr val="2C5461"/>
                </a:solidFill>
                <a:latin typeface="Calibri"/>
                <a:cs typeface="Calibri"/>
              </a:rPr>
              <a:t>Minnick</a:t>
            </a:r>
            <a:endParaRPr sz="1100" kern="0">
              <a:solidFill>
                <a:sysClr val="windowText" lastClr="000000"/>
              </a:solidFill>
              <a:latin typeface="Calibri"/>
              <a:cs typeface="Calibri"/>
            </a:endParaRPr>
          </a:p>
        </p:txBody>
      </p:sp>
      <p:sp>
        <p:nvSpPr>
          <p:cNvPr id="9" name="object 9"/>
          <p:cNvSpPr txBox="1"/>
          <p:nvPr/>
        </p:nvSpPr>
        <p:spPr>
          <a:xfrm>
            <a:off x="7068820" y="3579115"/>
            <a:ext cx="934719" cy="182101"/>
          </a:xfrm>
          <a:prstGeom prst="rect">
            <a:avLst/>
          </a:prstGeom>
        </p:spPr>
        <p:txBody>
          <a:bodyPr vert="horz" wrap="square" lIns="0" tIns="12700" rIns="0" bIns="0" rtlCol="0">
            <a:spAutoFit/>
          </a:bodyPr>
          <a:lstStyle/>
          <a:p>
            <a:pPr marL="12700">
              <a:spcBef>
                <a:spcPts val="100"/>
              </a:spcBef>
            </a:pPr>
            <a:r>
              <a:rPr sz="1100" b="1" kern="0" dirty="0">
                <a:solidFill>
                  <a:srgbClr val="2C5461"/>
                </a:solidFill>
                <a:latin typeface="Calibri"/>
                <a:cs typeface="Calibri"/>
              </a:rPr>
              <a:t>Diane</a:t>
            </a:r>
            <a:r>
              <a:rPr sz="1100" b="1" kern="0" spc="-35" dirty="0">
                <a:solidFill>
                  <a:srgbClr val="2C5461"/>
                </a:solidFill>
                <a:latin typeface="Calibri"/>
                <a:cs typeface="Calibri"/>
              </a:rPr>
              <a:t> </a:t>
            </a:r>
            <a:r>
              <a:rPr sz="1100" b="1" kern="0" spc="-10" dirty="0">
                <a:solidFill>
                  <a:srgbClr val="2C5461"/>
                </a:solidFill>
                <a:latin typeface="Calibri"/>
                <a:cs typeface="Calibri"/>
              </a:rPr>
              <a:t>Frederick</a:t>
            </a:r>
            <a:endParaRPr sz="1100" kern="0">
              <a:solidFill>
                <a:sysClr val="windowText" lastClr="000000"/>
              </a:solidFill>
              <a:latin typeface="Calibri"/>
              <a:cs typeface="Calibri"/>
            </a:endParaRPr>
          </a:p>
        </p:txBody>
      </p:sp>
      <p:pic>
        <p:nvPicPr>
          <p:cNvPr id="10" name="object 10"/>
          <p:cNvPicPr/>
          <p:nvPr/>
        </p:nvPicPr>
        <p:blipFill>
          <a:blip r:embed="rId5" cstate="print"/>
          <a:stretch>
            <a:fillRect/>
          </a:stretch>
        </p:blipFill>
        <p:spPr>
          <a:xfrm>
            <a:off x="6912392" y="2399600"/>
            <a:ext cx="1168837" cy="117438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5414009"/>
            <a:ext cx="9143999" cy="550068"/>
          </a:xfrm>
          <a:prstGeom prst="rect">
            <a:avLst/>
          </a:prstGeom>
        </p:spPr>
      </p:pic>
      <p:sp>
        <p:nvSpPr>
          <p:cNvPr id="3" name="object 3"/>
          <p:cNvSpPr/>
          <p:nvPr/>
        </p:nvSpPr>
        <p:spPr>
          <a:xfrm>
            <a:off x="214629" y="1978660"/>
            <a:ext cx="8642350" cy="0"/>
          </a:xfrm>
          <a:custGeom>
            <a:avLst/>
            <a:gdLst/>
            <a:ahLst/>
            <a:cxnLst/>
            <a:rect l="l" t="t" r="r" b="b"/>
            <a:pathLst>
              <a:path w="8642350">
                <a:moveTo>
                  <a:pt x="0" y="0"/>
                </a:moveTo>
                <a:lnTo>
                  <a:pt x="8642096" y="0"/>
                </a:lnTo>
              </a:path>
            </a:pathLst>
          </a:custGeom>
          <a:ln w="12700">
            <a:solidFill>
              <a:srgbClr val="2C5461"/>
            </a:solidFill>
            <a:prstDash val="sysDot"/>
          </a:ln>
        </p:spPr>
        <p:txBody>
          <a:bodyPr wrap="square" lIns="0" tIns="0" rIns="0" bIns="0" rtlCol="0"/>
          <a:lstStyle/>
          <a:p>
            <a:endParaRPr kern="0">
              <a:solidFill>
                <a:sysClr val="windowText" lastClr="000000"/>
              </a:solidFill>
            </a:endParaRPr>
          </a:p>
        </p:txBody>
      </p:sp>
      <p:pic>
        <p:nvPicPr>
          <p:cNvPr id="4" name="object 4"/>
          <p:cNvPicPr/>
          <p:nvPr/>
        </p:nvPicPr>
        <p:blipFill>
          <a:blip r:embed="rId3" cstate="print"/>
          <a:stretch>
            <a:fillRect/>
          </a:stretch>
        </p:blipFill>
        <p:spPr>
          <a:xfrm>
            <a:off x="8285481" y="1301750"/>
            <a:ext cx="568959" cy="546100"/>
          </a:xfrm>
          <a:prstGeom prst="rect">
            <a:avLst/>
          </a:prstGeom>
        </p:spPr>
      </p:pic>
      <p:grpSp>
        <p:nvGrpSpPr>
          <p:cNvPr id="5" name="object 5"/>
          <p:cNvGrpSpPr/>
          <p:nvPr/>
        </p:nvGrpSpPr>
        <p:grpSpPr>
          <a:xfrm>
            <a:off x="-3492" y="2177352"/>
            <a:ext cx="9152255" cy="3828415"/>
            <a:chOff x="-3492" y="1320101"/>
            <a:chExt cx="9152255" cy="3828415"/>
          </a:xfrm>
        </p:grpSpPr>
        <p:pic>
          <p:nvPicPr>
            <p:cNvPr id="6" name="object 6"/>
            <p:cNvPicPr/>
            <p:nvPr/>
          </p:nvPicPr>
          <p:blipFill>
            <a:blip r:embed="rId4" cstate="print"/>
            <a:stretch>
              <a:fillRect/>
            </a:stretch>
          </p:blipFill>
          <p:spPr>
            <a:xfrm>
              <a:off x="1536458" y="3315334"/>
              <a:ext cx="2678544" cy="1828163"/>
            </a:xfrm>
            <a:prstGeom prst="rect">
              <a:avLst/>
            </a:prstGeom>
          </p:spPr>
        </p:pic>
        <p:sp>
          <p:nvSpPr>
            <p:cNvPr id="7" name="object 7"/>
            <p:cNvSpPr/>
            <p:nvPr/>
          </p:nvSpPr>
          <p:spPr>
            <a:xfrm>
              <a:off x="1531239" y="3310128"/>
              <a:ext cx="2689225" cy="1833880"/>
            </a:xfrm>
            <a:custGeom>
              <a:avLst/>
              <a:gdLst/>
              <a:ahLst/>
              <a:cxnLst/>
              <a:rect l="l" t="t" r="r" b="b"/>
              <a:pathLst>
                <a:path w="2689225" h="1833879">
                  <a:moveTo>
                    <a:pt x="0" y="248158"/>
                  </a:moveTo>
                  <a:lnTo>
                    <a:pt x="2523363" y="0"/>
                  </a:lnTo>
                  <a:lnTo>
                    <a:pt x="2688971" y="1684020"/>
                  </a:lnTo>
                  <a:lnTo>
                    <a:pt x="1170568" y="1833372"/>
                  </a:lnTo>
                </a:path>
                <a:path w="2689225" h="1833879">
                  <a:moveTo>
                    <a:pt x="155887" y="1833372"/>
                  </a:moveTo>
                  <a:lnTo>
                    <a:pt x="0" y="248158"/>
                  </a:lnTo>
                </a:path>
              </a:pathLst>
            </a:custGeom>
            <a:ln w="9525">
              <a:solidFill>
                <a:srgbClr val="000000"/>
              </a:solidFill>
            </a:ln>
          </p:spPr>
          <p:txBody>
            <a:bodyPr wrap="square" lIns="0" tIns="0" rIns="0" bIns="0" rtlCol="0"/>
            <a:lstStyle/>
            <a:p>
              <a:endParaRPr kern="0">
                <a:solidFill>
                  <a:sysClr val="windowText" lastClr="000000"/>
                </a:solidFill>
              </a:endParaRPr>
            </a:p>
          </p:txBody>
        </p:sp>
        <p:pic>
          <p:nvPicPr>
            <p:cNvPr id="8" name="object 8"/>
            <p:cNvPicPr/>
            <p:nvPr/>
          </p:nvPicPr>
          <p:blipFill>
            <a:blip r:embed="rId5" cstate="print"/>
            <a:stretch>
              <a:fillRect/>
            </a:stretch>
          </p:blipFill>
          <p:spPr>
            <a:xfrm>
              <a:off x="6414058" y="3106731"/>
              <a:ext cx="2729941" cy="2036768"/>
            </a:xfrm>
            <a:prstGeom prst="rect">
              <a:avLst/>
            </a:prstGeom>
          </p:spPr>
        </p:pic>
        <p:sp>
          <p:nvSpPr>
            <p:cNvPr id="9" name="object 9"/>
            <p:cNvSpPr/>
            <p:nvPr/>
          </p:nvSpPr>
          <p:spPr>
            <a:xfrm>
              <a:off x="6408673" y="3101466"/>
              <a:ext cx="2735580" cy="2042160"/>
            </a:xfrm>
            <a:custGeom>
              <a:avLst/>
              <a:gdLst/>
              <a:ahLst/>
              <a:cxnLst/>
              <a:rect l="l" t="t" r="r" b="b"/>
              <a:pathLst>
                <a:path w="2735579" h="2042160">
                  <a:moveTo>
                    <a:pt x="0" y="320294"/>
                  </a:moveTo>
                  <a:lnTo>
                    <a:pt x="2706243" y="0"/>
                  </a:lnTo>
                  <a:lnTo>
                    <a:pt x="2735326" y="245718"/>
                  </a:lnTo>
                </a:path>
                <a:path w="2735579" h="2042160">
                  <a:moveTo>
                    <a:pt x="2735326" y="1757012"/>
                  </a:moveTo>
                  <a:lnTo>
                    <a:pt x="327799" y="2042033"/>
                  </a:lnTo>
                </a:path>
              </a:pathLst>
            </a:custGeom>
            <a:ln w="9525">
              <a:solidFill>
                <a:srgbClr val="000000"/>
              </a:solidFill>
            </a:ln>
          </p:spPr>
          <p:txBody>
            <a:bodyPr wrap="square" lIns="0" tIns="0" rIns="0" bIns="0" rtlCol="0"/>
            <a:lstStyle/>
            <a:p>
              <a:endParaRPr kern="0">
                <a:solidFill>
                  <a:sysClr val="windowText" lastClr="000000"/>
                </a:solidFill>
              </a:endParaRPr>
            </a:p>
          </p:txBody>
        </p:sp>
        <p:pic>
          <p:nvPicPr>
            <p:cNvPr id="10" name="object 10"/>
            <p:cNvPicPr/>
            <p:nvPr/>
          </p:nvPicPr>
          <p:blipFill>
            <a:blip r:embed="rId6" cstate="print"/>
            <a:stretch>
              <a:fillRect/>
            </a:stretch>
          </p:blipFill>
          <p:spPr>
            <a:xfrm>
              <a:off x="4075556" y="3361816"/>
              <a:ext cx="2541779" cy="1786445"/>
            </a:xfrm>
            <a:prstGeom prst="rect">
              <a:avLst/>
            </a:prstGeom>
          </p:spPr>
        </p:pic>
        <p:sp>
          <p:nvSpPr>
            <p:cNvPr id="11" name="object 11"/>
            <p:cNvSpPr/>
            <p:nvPr/>
          </p:nvSpPr>
          <p:spPr>
            <a:xfrm>
              <a:off x="4070096" y="3356356"/>
              <a:ext cx="2548890" cy="1787525"/>
            </a:xfrm>
            <a:custGeom>
              <a:avLst/>
              <a:gdLst/>
              <a:ahLst/>
              <a:cxnLst/>
              <a:rect l="l" t="t" r="r" b="b"/>
              <a:pathLst>
                <a:path w="2548890" h="1787525">
                  <a:moveTo>
                    <a:pt x="269239" y="0"/>
                  </a:moveTo>
                  <a:lnTo>
                    <a:pt x="2548762" y="358394"/>
                  </a:lnTo>
                  <a:lnTo>
                    <a:pt x="2324181" y="1787144"/>
                  </a:lnTo>
                </a:path>
                <a:path w="2548890" h="1787525">
                  <a:moveTo>
                    <a:pt x="477468" y="1787144"/>
                  </a:moveTo>
                  <a:lnTo>
                    <a:pt x="0" y="1712087"/>
                  </a:lnTo>
                  <a:lnTo>
                    <a:pt x="269239" y="0"/>
                  </a:lnTo>
                </a:path>
              </a:pathLst>
            </a:custGeom>
            <a:ln w="9525">
              <a:solidFill>
                <a:srgbClr val="000000"/>
              </a:solidFill>
            </a:ln>
          </p:spPr>
          <p:txBody>
            <a:bodyPr wrap="square" lIns="0" tIns="0" rIns="0" bIns="0" rtlCol="0"/>
            <a:lstStyle/>
            <a:p>
              <a:endParaRPr kern="0">
                <a:solidFill>
                  <a:sysClr val="windowText" lastClr="000000"/>
                </a:solidFill>
              </a:endParaRPr>
            </a:p>
          </p:txBody>
        </p:sp>
        <p:pic>
          <p:nvPicPr>
            <p:cNvPr id="12" name="object 12"/>
            <p:cNvPicPr/>
            <p:nvPr/>
          </p:nvPicPr>
          <p:blipFill>
            <a:blip r:embed="rId7" cstate="print"/>
            <a:stretch>
              <a:fillRect/>
            </a:stretch>
          </p:blipFill>
          <p:spPr>
            <a:xfrm>
              <a:off x="0" y="2778633"/>
              <a:ext cx="1801875" cy="2364866"/>
            </a:xfrm>
            <a:prstGeom prst="rect">
              <a:avLst/>
            </a:prstGeom>
          </p:spPr>
        </p:pic>
        <p:sp>
          <p:nvSpPr>
            <p:cNvPr id="13" name="object 13"/>
            <p:cNvSpPr/>
            <p:nvPr/>
          </p:nvSpPr>
          <p:spPr>
            <a:xfrm>
              <a:off x="1270" y="2773172"/>
              <a:ext cx="1805939" cy="2370455"/>
            </a:xfrm>
            <a:custGeom>
              <a:avLst/>
              <a:gdLst/>
              <a:ahLst/>
              <a:cxnLst/>
              <a:rect l="l" t="t" r="r" b="b"/>
              <a:pathLst>
                <a:path w="1805939" h="2370454">
                  <a:moveTo>
                    <a:pt x="54984" y="0"/>
                  </a:moveTo>
                  <a:lnTo>
                    <a:pt x="1805940" y="229107"/>
                  </a:lnTo>
                  <a:lnTo>
                    <a:pt x="1525897" y="2370328"/>
                  </a:lnTo>
                </a:path>
                <a:path w="1805939" h="2370454">
                  <a:moveTo>
                    <a:pt x="46325" y="2370328"/>
                  </a:moveTo>
                  <a:lnTo>
                    <a:pt x="0" y="2364268"/>
                  </a:lnTo>
                </a:path>
                <a:path w="1805939" h="2370454">
                  <a:moveTo>
                    <a:pt x="0" y="420404"/>
                  </a:moveTo>
                  <a:lnTo>
                    <a:pt x="54984" y="0"/>
                  </a:lnTo>
                </a:path>
              </a:pathLst>
            </a:custGeom>
            <a:ln w="9525">
              <a:solidFill>
                <a:srgbClr val="000000"/>
              </a:solidFill>
            </a:ln>
          </p:spPr>
          <p:txBody>
            <a:bodyPr wrap="square" lIns="0" tIns="0" rIns="0" bIns="0" rtlCol="0"/>
            <a:lstStyle/>
            <a:p>
              <a:endParaRPr kern="0">
                <a:solidFill>
                  <a:sysClr val="windowText" lastClr="000000"/>
                </a:solidFill>
              </a:endParaRPr>
            </a:p>
          </p:txBody>
        </p:sp>
        <p:pic>
          <p:nvPicPr>
            <p:cNvPr id="14" name="object 14"/>
            <p:cNvPicPr/>
            <p:nvPr/>
          </p:nvPicPr>
          <p:blipFill>
            <a:blip r:embed="rId8" cstate="print"/>
            <a:stretch>
              <a:fillRect/>
            </a:stretch>
          </p:blipFill>
          <p:spPr>
            <a:xfrm>
              <a:off x="0" y="1407159"/>
              <a:ext cx="2506980" cy="1821180"/>
            </a:xfrm>
            <a:prstGeom prst="rect">
              <a:avLst/>
            </a:prstGeom>
          </p:spPr>
        </p:pic>
        <p:sp>
          <p:nvSpPr>
            <p:cNvPr id="15" name="object 15"/>
            <p:cNvSpPr/>
            <p:nvPr/>
          </p:nvSpPr>
          <p:spPr>
            <a:xfrm>
              <a:off x="1269" y="1402333"/>
              <a:ext cx="2510790" cy="1830705"/>
            </a:xfrm>
            <a:custGeom>
              <a:avLst/>
              <a:gdLst/>
              <a:ahLst/>
              <a:cxnLst/>
              <a:rect l="l" t="t" r="r" b="b"/>
              <a:pathLst>
                <a:path w="2510790" h="1830705">
                  <a:moveTo>
                    <a:pt x="0" y="1830705"/>
                  </a:moveTo>
                  <a:lnTo>
                    <a:pt x="2510472" y="1830705"/>
                  </a:lnTo>
                  <a:lnTo>
                    <a:pt x="2510472" y="0"/>
                  </a:lnTo>
                  <a:lnTo>
                    <a:pt x="0" y="0"/>
                  </a:lnTo>
                </a:path>
              </a:pathLst>
            </a:custGeom>
            <a:ln w="9525">
              <a:solidFill>
                <a:srgbClr val="000000"/>
              </a:solidFill>
            </a:ln>
          </p:spPr>
          <p:txBody>
            <a:bodyPr wrap="square" lIns="0" tIns="0" rIns="0" bIns="0" rtlCol="0"/>
            <a:lstStyle/>
            <a:p>
              <a:endParaRPr kern="0">
                <a:solidFill>
                  <a:sysClr val="windowText" lastClr="000000"/>
                </a:solidFill>
              </a:endParaRPr>
            </a:p>
          </p:txBody>
        </p:sp>
        <p:pic>
          <p:nvPicPr>
            <p:cNvPr id="16" name="object 16"/>
            <p:cNvPicPr/>
            <p:nvPr/>
          </p:nvPicPr>
          <p:blipFill>
            <a:blip r:embed="rId9" cstate="print"/>
            <a:stretch>
              <a:fillRect/>
            </a:stretch>
          </p:blipFill>
          <p:spPr>
            <a:xfrm>
              <a:off x="3917443" y="1329943"/>
              <a:ext cx="3039997" cy="1970404"/>
            </a:xfrm>
            <a:prstGeom prst="rect">
              <a:avLst/>
            </a:prstGeom>
          </p:spPr>
        </p:pic>
        <p:sp>
          <p:nvSpPr>
            <p:cNvPr id="17" name="object 17"/>
            <p:cNvSpPr/>
            <p:nvPr/>
          </p:nvSpPr>
          <p:spPr>
            <a:xfrm>
              <a:off x="3912361" y="1324863"/>
              <a:ext cx="3050540" cy="1980564"/>
            </a:xfrm>
            <a:custGeom>
              <a:avLst/>
              <a:gdLst/>
              <a:ahLst/>
              <a:cxnLst/>
              <a:rect l="l" t="t" r="r" b="b"/>
              <a:pathLst>
                <a:path w="3050540" h="1980564">
                  <a:moveTo>
                    <a:pt x="0" y="198627"/>
                  </a:moveTo>
                  <a:lnTo>
                    <a:pt x="2929382" y="0"/>
                  </a:lnTo>
                  <a:lnTo>
                    <a:pt x="3050159" y="1782064"/>
                  </a:lnTo>
                  <a:lnTo>
                    <a:pt x="120776" y="1980565"/>
                  </a:lnTo>
                  <a:lnTo>
                    <a:pt x="0" y="198627"/>
                  </a:lnTo>
                  <a:close/>
                </a:path>
              </a:pathLst>
            </a:custGeom>
            <a:ln w="9525">
              <a:solidFill>
                <a:srgbClr val="000000"/>
              </a:solidFill>
            </a:ln>
          </p:spPr>
          <p:txBody>
            <a:bodyPr wrap="square" lIns="0" tIns="0" rIns="0" bIns="0" rtlCol="0"/>
            <a:lstStyle/>
            <a:p>
              <a:endParaRPr kern="0">
                <a:solidFill>
                  <a:sysClr val="windowText" lastClr="000000"/>
                </a:solidFill>
              </a:endParaRPr>
            </a:p>
          </p:txBody>
        </p:sp>
        <p:pic>
          <p:nvPicPr>
            <p:cNvPr id="18" name="object 18"/>
            <p:cNvPicPr/>
            <p:nvPr/>
          </p:nvPicPr>
          <p:blipFill>
            <a:blip r:embed="rId10" cstate="print"/>
            <a:stretch>
              <a:fillRect/>
            </a:stretch>
          </p:blipFill>
          <p:spPr>
            <a:xfrm>
              <a:off x="2463799" y="1666239"/>
              <a:ext cx="1501139" cy="2001520"/>
            </a:xfrm>
            <a:prstGeom prst="rect">
              <a:avLst/>
            </a:prstGeom>
          </p:spPr>
        </p:pic>
        <p:sp>
          <p:nvSpPr>
            <p:cNvPr id="19" name="object 19"/>
            <p:cNvSpPr/>
            <p:nvPr/>
          </p:nvSpPr>
          <p:spPr>
            <a:xfrm>
              <a:off x="2459100" y="1661540"/>
              <a:ext cx="1510665" cy="2011045"/>
            </a:xfrm>
            <a:custGeom>
              <a:avLst/>
              <a:gdLst/>
              <a:ahLst/>
              <a:cxnLst/>
              <a:rect l="l" t="t" r="r" b="b"/>
              <a:pathLst>
                <a:path w="1510664" h="2011045">
                  <a:moveTo>
                    <a:pt x="0" y="2011044"/>
                  </a:moveTo>
                  <a:lnTo>
                    <a:pt x="1510664" y="2011044"/>
                  </a:lnTo>
                  <a:lnTo>
                    <a:pt x="1510664" y="0"/>
                  </a:lnTo>
                  <a:lnTo>
                    <a:pt x="0" y="0"/>
                  </a:lnTo>
                  <a:lnTo>
                    <a:pt x="0" y="2011044"/>
                  </a:lnTo>
                  <a:close/>
                </a:path>
              </a:pathLst>
            </a:custGeom>
            <a:ln w="9525">
              <a:solidFill>
                <a:srgbClr val="000000"/>
              </a:solidFill>
            </a:ln>
          </p:spPr>
          <p:txBody>
            <a:bodyPr wrap="square" lIns="0" tIns="0" rIns="0" bIns="0" rtlCol="0"/>
            <a:lstStyle/>
            <a:p>
              <a:endParaRPr kern="0">
                <a:solidFill>
                  <a:sysClr val="windowText" lastClr="000000"/>
                </a:solidFill>
              </a:endParaRPr>
            </a:p>
          </p:txBody>
        </p:sp>
        <p:pic>
          <p:nvPicPr>
            <p:cNvPr id="20" name="object 20"/>
            <p:cNvPicPr/>
            <p:nvPr/>
          </p:nvPicPr>
          <p:blipFill>
            <a:blip r:embed="rId11" cstate="print"/>
            <a:stretch>
              <a:fillRect/>
            </a:stretch>
          </p:blipFill>
          <p:spPr>
            <a:xfrm>
              <a:off x="6857491" y="1441196"/>
              <a:ext cx="2286507" cy="1810130"/>
            </a:xfrm>
            <a:prstGeom prst="rect">
              <a:avLst/>
            </a:prstGeom>
          </p:spPr>
        </p:pic>
        <p:sp>
          <p:nvSpPr>
            <p:cNvPr id="21" name="object 21"/>
            <p:cNvSpPr/>
            <p:nvPr/>
          </p:nvSpPr>
          <p:spPr>
            <a:xfrm>
              <a:off x="6852158" y="1435861"/>
              <a:ext cx="2292350" cy="1820545"/>
            </a:xfrm>
            <a:custGeom>
              <a:avLst/>
              <a:gdLst/>
              <a:ahLst/>
              <a:cxnLst/>
              <a:rect l="l" t="t" r="r" b="b"/>
              <a:pathLst>
                <a:path w="2292350" h="1820545">
                  <a:moveTo>
                    <a:pt x="187578" y="0"/>
                  </a:moveTo>
                  <a:lnTo>
                    <a:pt x="2291842" y="256131"/>
                  </a:lnTo>
                </a:path>
                <a:path w="2292350" h="1820545">
                  <a:moveTo>
                    <a:pt x="2291842" y="1820505"/>
                  </a:moveTo>
                  <a:lnTo>
                    <a:pt x="0" y="1541399"/>
                  </a:lnTo>
                  <a:lnTo>
                    <a:pt x="187578" y="0"/>
                  </a:lnTo>
                </a:path>
              </a:pathLst>
            </a:custGeom>
            <a:ln w="9525">
              <a:solidFill>
                <a:srgbClr val="000000"/>
              </a:solidFill>
            </a:ln>
          </p:spPr>
          <p:txBody>
            <a:bodyPr wrap="square" lIns="0" tIns="0" rIns="0" bIns="0" rtlCol="0"/>
            <a:lstStyle/>
            <a:p>
              <a:endParaRPr kern="0">
                <a:solidFill>
                  <a:sysClr val="windowText" lastClr="000000"/>
                </a:solidFill>
              </a:endParaRPr>
            </a:p>
          </p:txBody>
        </p:sp>
      </p:grpSp>
      <p:sp>
        <p:nvSpPr>
          <p:cNvPr id="22" name="object 22"/>
          <p:cNvSpPr txBox="1"/>
          <p:nvPr/>
        </p:nvSpPr>
        <p:spPr>
          <a:xfrm>
            <a:off x="2331721" y="1159891"/>
            <a:ext cx="6127115" cy="666115"/>
          </a:xfrm>
          <a:prstGeom prst="rect">
            <a:avLst/>
          </a:prstGeom>
        </p:spPr>
        <p:txBody>
          <a:bodyPr vert="horz" wrap="square" lIns="0" tIns="12700" rIns="0" bIns="0" rtlCol="0">
            <a:spAutoFit/>
          </a:bodyPr>
          <a:lstStyle/>
          <a:p>
            <a:pPr marL="12700" marR="5080">
              <a:spcBef>
                <a:spcPts val="100"/>
              </a:spcBef>
            </a:pPr>
            <a:r>
              <a:rPr sz="1400" kern="0" dirty="0">
                <a:solidFill>
                  <a:srgbClr val="224B5A"/>
                </a:solidFill>
                <a:latin typeface="Calibri"/>
                <a:cs typeface="Calibri"/>
              </a:rPr>
              <a:t>The</a:t>
            </a:r>
            <a:r>
              <a:rPr sz="1400" kern="0" spc="-30" dirty="0">
                <a:solidFill>
                  <a:srgbClr val="224B5A"/>
                </a:solidFill>
                <a:latin typeface="Calibri"/>
                <a:cs typeface="Calibri"/>
              </a:rPr>
              <a:t> </a:t>
            </a:r>
            <a:r>
              <a:rPr sz="1400" kern="0" dirty="0">
                <a:solidFill>
                  <a:srgbClr val="224B5A"/>
                </a:solidFill>
                <a:latin typeface="Calibri"/>
                <a:cs typeface="Calibri"/>
              </a:rPr>
              <a:t>mission</a:t>
            </a:r>
            <a:r>
              <a:rPr sz="1400" kern="0" spc="-15" dirty="0">
                <a:solidFill>
                  <a:srgbClr val="224B5A"/>
                </a:solidFill>
                <a:latin typeface="Calibri"/>
                <a:cs typeface="Calibri"/>
              </a:rPr>
              <a:t> </a:t>
            </a:r>
            <a:r>
              <a:rPr sz="1400" kern="0" dirty="0">
                <a:solidFill>
                  <a:srgbClr val="224B5A"/>
                </a:solidFill>
                <a:latin typeface="Calibri"/>
                <a:cs typeface="Calibri"/>
              </a:rPr>
              <a:t>of</a:t>
            </a:r>
            <a:r>
              <a:rPr sz="1400" kern="0" spc="-20" dirty="0">
                <a:solidFill>
                  <a:srgbClr val="224B5A"/>
                </a:solidFill>
                <a:latin typeface="Calibri"/>
                <a:cs typeface="Calibri"/>
              </a:rPr>
              <a:t> </a:t>
            </a:r>
            <a:r>
              <a:rPr sz="1400" b="1" kern="0" dirty="0">
                <a:solidFill>
                  <a:srgbClr val="224B5A"/>
                </a:solidFill>
                <a:latin typeface="Calibri"/>
                <a:cs typeface="Calibri"/>
              </a:rPr>
              <a:t>Deeley Serves</a:t>
            </a:r>
            <a:r>
              <a:rPr sz="1400" b="1" kern="0" spc="-15" dirty="0">
                <a:solidFill>
                  <a:srgbClr val="224B5A"/>
                </a:solidFill>
                <a:latin typeface="Calibri"/>
                <a:cs typeface="Calibri"/>
              </a:rPr>
              <a:t> </a:t>
            </a:r>
            <a:r>
              <a:rPr sz="1400" kern="0" dirty="0">
                <a:solidFill>
                  <a:srgbClr val="224B5A"/>
                </a:solidFill>
                <a:latin typeface="Calibri"/>
                <a:cs typeface="Calibri"/>
              </a:rPr>
              <a:t>is</a:t>
            </a:r>
            <a:r>
              <a:rPr sz="1400" kern="0" spc="-25" dirty="0">
                <a:solidFill>
                  <a:srgbClr val="224B5A"/>
                </a:solidFill>
                <a:latin typeface="Calibri"/>
                <a:cs typeface="Calibri"/>
              </a:rPr>
              <a:t> </a:t>
            </a:r>
            <a:r>
              <a:rPr sz="1400" kern="0" dirty="0">
                <a:solidFill>
                  <a:srgbClr val="224B5A"/>
                </a:solidFill>
                <a:latin typeface="Calibri"/>
                <a:cs typeface="Calibri"/>
              </a:rPr>
              <a:t>to</a:t>
            </a:r>
            <a:r>
              <a:rPr sz="1400" kern="0" spc="5" dirty="0">
                <a:solidFill>
                  <a:srgbClr val="224B5A"/>
                </a:solidFill>
                <a:latin typeface="Calibri"/>
                <a:cs typeface="Calibri"/>
              </a:rPr>
              <a:t> </a:t>
            </a:r>
            <a:r>
              <a:rPr sz="1400" kern="0" dirty="0">
                <a:solidFill>
                  <a:srgbClr val="224B5A"/>
                </a:solidFill>
                <a:latin typeface="Calibri"/>
                <a:cs typeface="Calibri"/>
              </a:rPr>
              <a:t>give</a:t>
            </a:r>
            <a:r>
              <a:rPr sz="1400" kern="0" spc="-15" dirty="0">
                <a:solidFill>
                  <a:srgbClr val="224B5A"/>
                </a:solidFill>
                <a:latin typeface="Calibri"/>
                <a:cs typeface="Calibri"/>
              </a:rPr>
              <a:t> </a:t>
            </a:r>
            <a:r>
              <a:rPr sz="1400" kern="0" dirty="0">
                <a:solidFill>
                  <a:srgbClr val="224B5A"/>
                </a:solidFill>
                <a:latin typeface="Calibri"/>
                <a:cs typeface="Calibri"/>
              </a:rPr>
              <a:t>back</a:t>
            </a:r>
            <a:r>
              <a:rPr sz="1400" kern="0" spc="-30" dirty="0">
                <a:solidFill>
                  <a:srgbClr val="224B5A"/>
                </a:solidFill>
                <a:latin typeface="Calibri"/>
                <a:cs typeface="Calibri"/>
              </a:rPr>
              <a:t> </a:t>
            </a:r>
            <a:r>
              <a:rPr sz="1400" kern="0" dirty="0">
                <a:solidFill>
                  <a:srgbClr val="224B5A"/>
                </a:solidFill>
                <a:latin typeface="Calibri"/>
                <a:cs typeface="Calibri"/>
              </a:rPr>
              <a:t>to</a:t>
            </a:r>
            <a:r>
              <a:rPr sz="1400" kern="0" spc="-15" dirty="0">
                <a:solidFill>
                  <a:srgbClr val="224B5A"/>
                </a:solidFill>
                <a:latin typeface="Calibri"/>
                <a:cs typeface="Calibri"/>
              </a:rPr>
              <a:t> </a:t>
            </a:r>
            <a:r>
              <a:rPr sz="1400" kern="0" dirty="0">
                <a:solidFill>
                  <a:srgbClr val="224B5A"/>
                </a:solidFill>
                <a:latin typeface="Calibri"/>
                <a:cs typeface="Calibri"/>
              </a:rPr>
              <a:t>our</a:t>
            </a:r>
            <a:r>
              <a:rPr sz="1400" kern="0" spc="-30" dirty="0">
                <a:solidFill>
                  <a:srgbClr val="224B5A"/>
                </a:solidFill>
                <a:latin typeface="Calibri"/>
                <a:cs typeface="Calibri"/>
              </a:rPr>
              <a:t> </a:t>
            </a:r>
            <a:r>
              <a:rPr sz="1400" kern="0" dirty="0">
                <a:solidFill>
                  <a:srgbClr val="224B5A"/>
                </a:solidFill>
                <a:latin typeface="Calibri"/>
                <a:cs typeface="Calibri"/>
              </a:rPr>
              <a:t>communities</a:t>
            </a:r>
            <a:r>
              <a:rPr sz="1400" kern="0" spc="-25" dirty="0">
                <a:solidFill>
                  <a:srgbClr val="224B5A"/>
                </a:solidFill>
                <a:latin typeface="Calibri"/>
                <a:cs typeface="Calibri"/>
              </a:rPr>
              <a:t> </a:t>
            </a:r>
            <a:r>
              <a:rPr sz="1400" kern="0" dirty="0">
                <a:solidFill>
                  <a:srgbClr val="224B5A"/>
                </a:solidFill>
                <a:latin typeface="Calibri"/>
                <a:cs typeface="Calibri"/>
              </a:rPr>
              <a:t>we</a:t>
            </a:r>
            <a:r>
              <a:rPr sz="1400" kern="0" spc="-10" dirty="0">
                <a:solidFill>
                  <a:srgbClr val="224B5A"/>
                </a:solidFill>
                <a:latin typeface="Calibri"/>
                <a:cs typeface="Calibri"/>
              </a:rPr>
              <a:t> </a:t>
            </a:r>
            <a:r>
              <a:rPr sz="1400" kern="0" dirty="0">
                <a:solidFill>
                  <a:srgbClr val="224B5A"/>
                </a:solidFill>
                <a:latin typeface="Calibri"/>
                <a:cs typeface="Calibri"/>
              </a:rPr>
              <a:t>live</a:t>
            </a:r>
            <a:r>
              <a:rPr sz="1400" kern="0" spc="-15" dirty="0">
                <a:solidFill>
                  <a:srgbClr val="224B5A"/>
                </a:solidFill>
                <a:latin typeface="Calibri"/>
                <a:cs typeface="Calibri"/>
              </a:rPr>
              <a:t> </a:t>
            </a:r>
            <a:r>
              <a:rPr sz="1400" kern="0" dirty="0">
                <a:solidFill>
                  <a:srgbClr val="224B5A"/>
                </a:solidFill>
                <a:latin typeface="Calibri"/>
                <a:cs typeface="Calibri"/>
              </a:rPr>
              <a:t>and</a:t>
            </a:r>
            <a:r>
              <a:rPr sz="1400" kern="0" spc="-15" dirty="0">
                <a:solidFill>
                  <a:srgbClr val="224B5A"/>
                </a:solidFill>
                <a:latin typeface="Calibri"/>
                <a:cs typeface="Calibri"/>
              </a:rPr>
              <a:t> </a:t>
            </a:r>
            <a:r>
              <a:rPr sz="1400" kern="0" dirty="0">
                <a:solidFill>
                  <a:srgbClr val="224B5A"/>
                </a:solidFill>
                <a:latin typeface="Calibri"/>
                <a:cs typeface="Calibri"/>
              </a:rPr>
              <a:t>work</a:t>
            </a:r>
            <a:r>
              <a:rPr sz="1400" kern="0" spc="-10" dirty="0">
                <a:solidFill>
                  <a:srgbClr val="224B5A"/>
                </a:solidFill>
                <a:latin typeface="Calibri"/>
                <a:cs typeface="Calibri"/>
              </a:rPr>
              <a:t> </a:t>
            </a:r>
            <a:r>
              <a:rPr sz="1400" kern="0" spc="-25" dirty="0">
                <a:solidFill>
                  <a:srgbClr val="224B5A"/>
                </a:solidFill>
                <a:latin typeface="Calibri"/>
                <a:cs typeface="Calibri"/>
              </a:rPr>
              <a:t>in. </a:t>
            </a:r>
            <a:r>
              <a:rPr sz="1400" kern="0" dirty="0">
                <a:solidFill>
                  <a:srgbClr val="224B5A"/>
                </a:solidFill>
                <a:latin typeface="Calibri"/>
                <a:cs typeface="Calibri"/>
              </a:rPr>
              <a:t>The</a:t>
            </a:r>
            <a:r>
              <a:rPr sz="1400" kern="0" spc="-15" dirty="0">
                <a:solidFill>
                  <a:srgbClr val="224B5A"/>
                </a:solidFill>
                <a:latin typeface="Calibri"/>
                <a:cs typeface="Calibri"/>
              </a:rPr>
              <a:t> </a:t>
            </a:r>
            <a:r>
              <a:rPr sz="1400" kern="0" dirty="0">
                <a:solidFill>
                  <a:srgbClr val="224B5A"/>
                </a:solidFill>
                <a:latin typeface="Calibri"/>
                <a:cs typeface="Calibri"/>
              </a:rPr>
              <a:t>agency</a:t>
            </a:r>
            <a:r>
              <a:rPr sz="1400" kern="0" spc="-30" dirty="0">
                <a:solidFill>
                  <a:srgbClr val="224B5A"/>
                </a:solidFill>
                <a:latin typeface="Calibri"/>
                <a:cs typeface="Calibri"/>
              </a:rPr>
              <a:t> </a:t>
            </a:r>
            <a:r>
              <a:rPr sz="1400" kern="0" dirty="0">
                <a:solidFill>
                  <a:srgbClr val="224B5A"/>
                </a:solidFill>
                <a:latin typeface="Calibri"/>
                <a:cs typeface="Calibri"/>
              </a:rPr>
              <a:t>and</a:t>
            </a:r>
            <a:r>
              <a:rPr sz="1400" kern="0" spc="-25" dirty="0">
                <a:solidFill>
                  <a:srgbClr val="224B5A"/>
                </a:solidFill>
                <a:latin typeface="Calibri"/>
                <a:cs typeface="Calibri"/>
              </a:rPr>
              <a:t> </a:t>
            </a:r>
            <a:r>
              <a:rPr sz="1400" kern="0" dirty="0">
                <a:solidFill>
                  <a:srgbClr val="224B5A"/>
                </a:solidFill>
                <a:latin typeface="Calibri"/>
                <a:cs typeface="Calibri"/>
              </a:rPr>
              <a:t>our</a:t>
            </a:r>
            <a:r>
              <a:rPr sz="1400" kern="0" spc="-25" dirty="0">
                <a:solidFill>
                  <a:srgbClr val="224B5A"/>
                </a:solidFill>
                <a:latin typeface="Calibri"/>
                <a:cs typeface="Calibri"/>
              </a:rPr>
              <a:t> </a:t>
            </a:r>
            <a:r>
              <a:rPr sz="1400" kern="0" dirty="0">
                <a:solidFill>
                  <a:srgbClr val="224B5A"/>
                </a:solidFill>
                <a:latin typeface="Calibri"/>
                <a:cs typeface="Calibri"/>
              </a:rPr>
              <a:t>employees</a:t>
            </a:r>
            <a:r>
              <a:rPr sz="1400" kern="0" spc="-35" dirty="0">
                <a:solidFill>
                  <a:srgbClr val="224B5A"/>
                </a:solidFill>
                <a:latin typeface="Calibri"/>
                <a:cs typeface="Calibri"/>
              </a:rPr>
              <a:t> </a:t>
            </a:r>
            <a:r>
              <a:rPr sz="1400" kern="0" dirty="0">
                <a:solidFill>
                  <a:srgbClr val="224B5A"/>
                </a:solidFill>
                <a:latin typeface="Calibri"/>
                <a:cs typeface="Calibri"/>
              </a:rPr>
              <a:t>spend</a:t>
            </a:r>
            <a:r>
              <a:rPr sz="1400" kern="0" spc="-10" dirty="0">
                <a:solidFill>
                  <a:srgbClr val="224B5A"/>
                </a:solidFill>
                <a:latin typeface="Calibri"/>
                <a:cs typeface="Calibri"/>
              </a:rPr>
              <a:t> </a:t>
            </a:r>
            <a:r>
              <a:rPr sz="1400" kern="0" dirty="0">
                <a:solidFill>
                  <a:srgbClr val="224B5A"/>
                </a:solidFill>
                <a:latin typeface="Calibri"/>
                <a:cs typeface="Calibri"/>
              </a:rPr>
              <a:t>their</a:t>
            </a:r>
            <a:r>
              <a:rPr sz="1400" kern="0" spc="-10" dirty="0">
                <a:solidFill>
                  <a:srgbClr val="224B5A"/>
                </a:solidFill>
                <a:latin typeface="Calibri"/>
                <a:cs typeface="Calibri"/>
              </a:rPr>
              <a:t> </a:t>
            </a:r>
            <a:r>
              <a:rPr sz="1400" kern="0" dirty="0">
                <a:solidFill>
                  <a:srgbClr val="224B5A"/>
                </a:solidFill>
                <a:latin typeface="Calibri"/>
                <a:cs typeface="Calibri"/>
              </a:rPr>
              <a:t>time</a:t>
            </a:r>
            <a:r>
              <a:rPr sz="1400" kern="0" spc="-10" dirty="0">
                <a:solidFill>
                  <a:srgbClr val="224B5A"/>
                </a:solidFill>
                <a:latin typeface="Calibri"/>
                <a:cs typeface="Calibri"/>
              </a:rPr>
              <a:t> </a:t>
            </a:r>
            <a:r>
              <a:rPr sz="1400" kern="0" dirty="0">
                <a:solidFill>
                  <a:srgbClr val="224B5A"/>
                </a:solidFill>
                <a:latin typeface="Calibri"/>
                <a:cs typeface="Calibri"/>
              </a:rPr>
              <a:t>and</a:t>
            </a:r>
            <a:r>
              <a:rPr sz="1400" kern="0" spc="-30" dirty="0">
                <a:solidFill>
                  <a:srgbClr val="224B5A"/>
                </a:solidFill>
                <a:latin typeface="Calibri"/>
                <a:cs typeface="Calibri"/>
              </a:rPr>
              <a:t> </a:t>
            </a:r>
            <a:r>
              <a:rPr sz="1400" kern="0" dirty="0">
                <a:solidFill>
                  <a:srgbClr val="224B5A"/>
                </a:solidFill>
                <a:latin typeface="Calibri"/>
                <a:cs typeface="Calibri"/>
              </a:rPr>
              <a:t>resources</a:t>
            </a:r>
            <a:r>
              <a:rPr sz="1400" kern="0" spc="5" dirty="0">
                <a:solidFill>
                  <a:srgbClr val="224B5A"/>
                </a:solidFill>
                <a:latin typeface="Calibri"/>
                <a:cs typeface="Calibri"/>
              </a:rPr>
              <a:t> </a:t>
            </a:r>
            <a:r>
              <a:rPr sz="1400" kern="0" dirty="0">
                <a:solidFill>
                  <a:srgbClr val="224B5A"/>
                </a:solidFill>
                <a:latin typeface="Calibri"/>
                <a:cs typeface="Calibri"/>
              </a:rPr>
              <a:t>giving</a:t>
            </a:r>
            <a:r>
              <a:rPr sz="1400" kern="0" spc="-10" dirty="0">
                <a:solidFill>
                  <a:srgbClr val="224B5A"/>
                </a:solidFill>
                <a:latin typeface="Calibri"/>
                <a:cs typeface="Calibri"/>
              </a:rPr>
              <a:t> </a:t>
            </a:r>
            <a:r>
              <a:rPr sz="1400" kern="0" dirty="0">
                <a:solidFill>
                  <a:srgbClr val="224B5A"/>
                </a:solidFill>
                <a:latin typeface="Calibri"/>
                <a:cs typeface="Calibri"/>
              </a:rPr>
              <a:t>back</a:t>
            </a:r>
            <a:r>
              <a:rPr sz="1400" kern="0" spc="-45" dirty="0">
                <a:solidFill>
                  <a:srgbClr val="224B5A"/>
                </a:solidFill>
                <a:latin typeface="Calibri"/>
                <a:cs typeface="Calibri"/>
              </a:rPr>
              <a:t> </a:t>
            </a:r>
            <a:r>
              <a:rPr sz="1400" kern="0" spc="-25" dirty="0">
                <a:solidFill>
                  <a:srgbClr val="224B5A"/>
                </a:solidFill>
                <a:latin typeface="Calibri"/>
                <a:cs typeface="Calibri"/>
              </a:rPr>
              <a:t>to </a:t>
            </a:r>
            <a:r>
              <a:rPr sz="1400" kern="0" dirty="0">
                <a:solidFill>
                  <a:srgbClr val="224B5A"/>
                </a:solidFill>
                <a:latin typeface="Calibri"/>
                <a:cs typeface="Calibri"/>
              </a:rPr>
              <a:t>numerous</a:t>
            </a:r>
            <a:r>
              <a:rPr sz="1400" kern="0" spc="-50" dirty="0">
                <a:solidFill>
                  <a:srgbClr val="224B5A"/>
                </a:solidFill>
                <a:latin typeface="Calibri"/>
                <a:cs typeface="Calibri"/>
              </a:rPr>
              <a:t> </a:t>
            </a:r>
            <a:r>
              <a:rPr sz="1400" kern="0" dirty="0">
                <a:solidFill>
                  <a:srgbClr val="224B5A"/>
                </a:solidFill>
                <a:latin typeface="Calibri"/>
                <a:cs typeface="Calibri"/>
              </a:rPr>
              <a:t>local</a:t>
            </a:r>
            <a:r>
              <a:rPr sz="1400" kern="0" spc="-45" dirty="0">
                <a:solidFill>
                  <a:srgbClr val="224B5A"/>
                </a:solidFill>
                <a:latin typeface="Calibri"/>
                <a:cs typeface="Calibri"/>
              </a:rPr>
              <a:t> </a:t>
            </a:r>
            <a:r>
              <a:rPr sz="1400" kern="0" dirty="0">
                <a:solidFill>
                  <a:srgbClr val="224B5A"/>
                </a:solidFill>
                <a:latin typeface="Calibri"/>
                <a:cs typeface="Calibri"/>
              </a:rPr>
              <a:t>and</a:t>
            </a:r>
            <a:r>
              <a:rPr sz="1400" kern="0" spc="-40" dirty="0">
                <a:solidFill>
                  <a:srgbClr val="224B5A"/>
                </a:solidFill>
                <a:latin typeface="Calibri"/>
                <a:cs typeface="Calibri"/>
              </a:rPr>
              <a:t> </a:t>
            </a:r>
            <a:r>
              <a:rPr sz="1400" kern="0" dirty="0">
                <a:solidFill>
                  <a:srgbClr val="224B5A"/>
                </a:solidFill>
                <a:latin typeface="Calibri"/>
                <a:cs typeface="Calibri"/>
              </a:rPr>
              <a:t>regional</a:t>
            </a:r>
            <a:r>
              <a:rPr sz="1400" kern="0" spc="-30" dirty="0">
                <a:solidFill>
                  <a:srgbClr val="224B5A"/>
                </a:solidFill>
                <a:latin typeface="Calibri"/>
                <a:cs typeface="Calibri"/>
              </a:rPr>
              <a:t> </a:t>
            </a:r>
            <a:r>
              <a:rPr sz="1400" kern="0" dirty="0">
                <a:solidFill>
                  <a:srgbClr val="224B5A"/>
                </a:solidFill>
                <a:latin typeface="Calibri"/>
                <a:cs typeface="Calibri"/>
              </a:rPr>
              <a:t>charitable</a:t>
            </a:r>
            <a:r>
              <a:rPr sz="1400" kern="0" spc="-25" dirty="0">
                <a:solidFill>
                  <a:srgbClr val="224B5A"/>
                </a:solidFill>
                <a:latin typeface="Calibri"/>
                <a:cs typeface="Calibri"/>
              </a:rPr>
              <a:t> </a:t>
            </a:r>
            <a:r>
              <a:rPr sz="1400" kern="0" dirty="0">
                <a:solidFill>
                  <a:srgbClr val="224B5A"/>
                </a:solidFill>
                <a:latin typeface="Calibri"/>
                <a:cs typeface="Calibri"/>
              </a:rPr>
              <a:t>organizations</a:t>
            </a:r>
            <a:r>
              <a:rPr sz="1400" kern="0" spc="-15" dirty="0">
                <a:solidFill>
                  <a:srgbClr val="224B5A"/>
                </a:solidFill>
                <a:latin typeface="Calibri"/>
                <a:cs typeface="Calibri"/>
              </a:rPr>
              <a:t> </a:t>
            </a:r>
            <a:r>
              <a:rPr sz="1400" kern="0" dirty="0">
                <a:solidFill>
                  <a:srgbClr val="224B5A"/>
                </a:solidFill>
                <a:latin typeface="Calibri"/>
                <a:cs typeface="Calibri"/>
              </a:rPr>
              <a:t>throughout</a:t>
            </a:r>
            <a:r>
              <a:rPr sz="1400" kern="0" spc="-40" dirty="0">
                <a:solidFill>
                  <a:srgbClr val="224B5A"/>
                </a:solidFill>
                <a:latin typeface="Calibri"/>
                <a:cs typeface="Calibri"/>
              </a:rPr>
              <a:t> </a:t>
            </a:r>
            <a:r>
              <a:rPr sz="1400" kern="0" dirty="0">
                <a:solidFill>
                  <a:srgbClr val="224B5A"/>
                </a:solidFill>
                <a:latin typeface="Calibri"/>
                <a:cs typeface="Calibri"/>
              </a:rPr>
              <a:t>the </a:t>
            </a:r>
            <a:r>
              <a:rPr sz="1400" kern="0" spc="-10" dirty="0">
                <a:solidFill>
                  <a:srgbClr val="224B5A"/>
                </a:solidFill>
                <a:latin typeface="Calibri"/>
                <a:cs typeface="Calibri"/>
              </a:rPr>
              <a:t>year.</a:t>
            </a:r>
            <a:endParaRPr sz="1400" kern="0">
              <a:solidFill>
                <a:sysClr val="windowText" lastClr="000000"/>
              </a:solidFill>
              <a:latin typeface="Calibri"/>
              <a:cs typeface="Calibri"/>
            </a:endParaRPr>
          </a:p>
        </p:txBody>
      </p:sp>
      <p:pic>
        <p:nvPicPr>
          <p:cNvPr id="23" name="object 23"/>
          <p:cNvPicPr/>
          <p:nvPr/>
        </p:nvPicPr>
        <p:blipFill>
          <a:blip r:embed="rId12" cstate="print"/>
          <a:stretch>
            <a:fillRect/>
          </a:stretch>
        </p:blipFill>
        <p:spPr>
          <a:xfrm>
            <a:off x="139401" y="1109769"/>
            <a:ext cx="1958075" cy="66467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5414009"/>
            <a:ext cx="9143999" cy="550068"/>
          </a:xfrm>
          <a:prstGeom prst="rect">
            <a:avLst/>
          </a:prstGeom>
        </p:spPr>
      </p:pic>
      <p:sp>
        <p:nvSpPr>
          <p:cNvPr id="3" name="object 3"/>
          <p:cNvSpPr/>
          <p:nvPr/>
        </p:nvSpPr>
        <p:spPr>
          <a:xfrm>
            <a:off x="214629" y="1978660"/>
            <a:ext cx="8642350" cy="0"/>
          </a:xfrm>
          <a:custGeom>
            <a:avLst/>
            <a:gdLst/>
            <a:ahLst/>
            <a:cxnLst/>
            <a:rect l="l" t="t" r="r" b="b"/>
            <a:pathLst>
              <a:path w="8642350">
                <a:moveTo>
                  <a:pt x="0" y="0"/>
                </a:moveTo>
                <a:lnTo>
                  <a:pt x="8642096" y="0"/>
                </a:lnTo>
              </a:path>
            </a:pathLst>
          </a:custGeom>
          <a:ln w="12700">
            <a:solidFill>
              <a:srgbClr val="2C5461"/>
            </a:solidFill>
            <a:prstDash val="sysDot"/>
          </a:ln>
        </p:spPr>
        <p:txBody>
          <a:bodyPr wrap="square" lIns="0" tIns="0" rIns="0" bIns="0" rtlCol="0"/>
          <a:lstStyle/>
          <a:p>
            <a:endParaRPr kern="0">
              <a:solidFill>
                <a:sysClr val="windowText" lastClr="000000"/>
              </a:solidFill>
            </a:endParaRPr>
          </a:p>
        </p:txBody>
      </p:sp>
      <p:pic>
        <p:nvPicPr>
          <p:cNvPr id="4" name="object 4"/>
          <p:cNvPicPr/>
          <p:nvPr/>
        </p:nvPicPr>
        <p:blipFill>
          <a:blip r:embed="rId3" cstate="print"/>
          <a:stretch>
            <a:fillRect/>
          </a:stretch>
        </p:blipFill>
        <p:spPr>
          <a:xfrm>
            <a:off x="8285481" y="1301750"/>
            <a:ext cx="568959" cy="546100"/>
          </a:xfrm>
          <a:prstGeom prst="rect">
            <a:avLst/>
          </a:prstGeom>
        </p:spPr>
      </p:pic>
      <p:grpSp>
        <p:nvGrpSpPr>
          <p:cNvPr id="5" name="object 5"/>
          <p:cNvGrpSpPr/>
          <p:nvPr/>
        </p:nvGrpSpPr>
        <p:grpSpPr>
          <a:xfrm>
            <a:off x="155575" y="4337684"/>
            <a:ext cx="3074670" cy="1449070"/>
            <a:chOff x="155575" y="3480434"/>
            <a:chExt cx="3074670" cy="1449070"/>
          </a:xfrm>
        </p:grpSpPr>
        <p:pic>
          <p:nvPicPr>
            <p:cNvPr id="6" name="object 6"/>
            <p:cNvPicPr/>
            <p:nvPr/>
          </p:nvPicPr>
          <p:blipFill>
            <a:blip r:embed="rId4" cstate="print"/>
            <a:stretch>
              <a:fillRect/>
            </a:stretch>
          </p:blipFill>
          <p:spPr>
            <a:xfrm>
              <a:off x="165100" y="3489959"/>
              <a:ext cx="3055620" cy="1430020"/>
            </a:xfrm>
            <a:prstGeom prst="rect">
              <a:avLst/>
            </a:prstGeom>
          </p:spPr>
        </p:pic>
        <p:sp>
          <p:nvSpPr>
            <p:cNvPr id="7" name="object 7"/>
            <p:cNvSpPr/>
            <p:nvPr/>
          </p:nvSpPr>
          <p:spPr>
            <a:xfrm>
              <a:off x="160337" y="3485197"/>
              <a:ext cx="3065145" cy="1439545"/>
            </a:xfrm>
            <a:custGeom>
              <a:avLst/>
              <a:gdLst/>
              <a:ahLst/>
              <a:cxnLst/>
              <a:rect l="l" t="t" r="r" b="b"/>
              <a:pathLst>
                <a:path w="3065145" h="1439545">
                  <a:moveTo>
                    <a:pt x="0" y="1439545"/>
                  </a:moveTo>
                  <a:lnTo>
                    <a:pt x="3065145" y="1439545"/>
                  </a:lnTo>
                  <a:lnTo>
                    <a:pt x="3065145" y="0"/>
                  </a:lnTo>
                  <a:lnTo>
                    <a:pt x="0" y="0"/>
                  </a:lnTo>
                  <a:lnTo>
                    <a:pt x="0" y="1439545"/>
                  </a:lnTo>
                  <a:close/>
                </a:path>
              </a:pathLst>
            </a:custGeom>
            <a:ln w="9525">
              <a:solidFill>
                <a:srgbClr val="2C5461"/>
              </a:solidFill>
            </a:ln>
          </p:spPr>
          <p:txBody>
            <a:bodyPr wrap="square" lIns="0" tIns="0" rIns="0" bIns="0" rtlCol="0"/>
            <a:lstStyle/>
            <a:p>
              <a:endParaRPr kern="0">
                <a:solidFill>
                  <a:sysClr val="windowText" lastClr="000000"/>
                </a:solidFill>
              </a:endParaRPr>
            </a:p>
          </p:txBody>
        </p:sp>
      </p:grpSp>
      <p:grpSp>
        <p:nvGrpSpPr>
          <p:cNvPr id="8" name="object 8"/>
          <p:cNvGrpSpPr/>
          <p:nvPr/>
        </p:nvGrpSpPr>
        <p:grpSpPr>
          <a:xfrm>
            <a:off x="3947415" y="982281"/>
            <a:ext cx="5041265" cy="3449954"/>
            <a:chOff x="3947414" y="125031"/>
            <a:chExt cx="5041265" cy="3449954"/>
          </a:xfrm>
        </p:grpSpPr>
        <p:pic>
          <p:nvPicPr>
            <p:cNvPr id="9" name="object 9"/>
            <p:cNvPicPr/>
            <p:nvPr/>
          </p:nvPicPr>
          <p:blipFill>
            <a:blip r:embed="rId5" cstate="print"/>
            <a:stretch>
              <a:fillRect/>
            </a:stretch>
          </p:blipFill>
          <p:spPr>
            <a:xfrm>
              <a:off x="3982720" y="134620"/>
              <a:ext cx="4996180" cy="2758440"/>
            </a:xfrm>
            <a:prstGeom prst="rect">
              <a:avLst/>
            </a:prstGeom>
          </p:spPr>
        </p:pic>
        <p:sp>
          <p:nvSpPr>
            <p:cNvPr id="10" name="object 10"/>
            <p:cNvSpPr/>
            <p:nvPr/>
          </p:nvSpPr>
          <p:spPr>
            <a:xfrm>
              <a:off x="3977894" y="129794"/>
              <a:ext cx="5005705" cy="2767965"/>
            </a:xfrm>
            <a:custGeom>
              <a:avLst/>
              <a:gdLst/>
              <a:ahLst/>
              <a:cxnLst/>
              <a:rect l="l" t="t" r="r" b="b"/>
              <a:pathLst>
                <a:path w="5005705" h="2767965">
                  <a:moveTo>
                    <a:pt x="0" y="2767964"/>
                  </a:moveTo>
                  <a:lnTo>
                    <a:pt x="5005705" y="2767964"/>
                  </a:lnTo>
                  <a:lnTo>
                    <a:pt x="5005705" y="0"/>
                  </a:lnTo>
                  <a:lnTo>
                    <a:pt x="0" y="0"/>
                  </a:lnTo>
                  <a:lnTo>
                    <a:pt x="0" y="2767964"/>
                  </a:lnTo>
                  <a:close/>
                </a:path>
              </a:pathLst>
            </a:custGeom>
            <a:ln w="9525">
              <a:solidFill>
                <a:srgbClr val="2C5461"/>
              </a:solidFill>
            </a:ln>
          </p:spPr>
          <p:txBody>
            <a:bodyPr wrap="square" lIns="0" tIns="0" rIns="0" bIns="0" rtlCol="0"/>
            <a:lstStyle/>
            <a:p>
              <a:endParaRPr kern="0">
                <a:solidFill>
                  <a:sysClr val="windowText" lastClr="000000"/>
                </a:solidFill>
              </a:endParaRPr>
            </a:p>
          </p:txBody>
        </p:sp>
        <p:pic>
          <p:nvPicPr>
            <p:cNvPr id="11" name="object 11"/>
            <p:cNvPicPr/>
            <p:nvPr/>
          </p:nvPicPr>
          <p:blipFill>
            <a:blip r:embed="rId6" cstate="print"/>
            <a:stretch>
              <a:fillRect/>
            </a:stretch>
          </p:blipFill>
          <p:spPr>
            <a:xfrm>
              <a:off x="3967607" y="1949195"/>
              <a:ext cx="1296542" cy="1605280"/>
            </a:xfrm>
            <a:prstGeom prst="rect">
              <a:avLst/>
            </a:prstGeom>
          </p:spPr>
        </p:pic>
        <p:sp>
          <p:nvSpPr>
            <p:cNvPr id="12" name="object 12"/>
            <p:cNvSpPr/>
            <p:nvPr/>
          </p:nvSpPr>
          <p:spPr>
            <a:xfrm>
              <a:off x="3956939" y="1938527"/>
              <a:ext cx="1318260" cy="1626870"/>
            </a:xfrm>
            <a:custGeom>
              <a:avLst/>
              <a:gdLst/>
              <a:ahLst/>
              <a:cxnLst/>
              <a:rect l="l" t="t" r="r" b="b"/>
              <a:pathLst>
                <a:path w="1318260" h="1626870">
                  <a:moveTo>
                    <a:pt x="0" y="139319"/>
                  </a:moveTo>
                  <a:lnTo>
                    <a:pt x="1135252" y="0"/>
                  </a:lnTo>
                  <a:lnTo>
                    <a:pt x="1317878" y="1487297"/>
                  </a:lnTo>
                  <a:lnTo>
                    <a:pt x="182625" y="1626616"/>
                  </a:lnTo>
                  <a:lnTo>
                    <a:pt x="0" y="139319"/>
                  </a:lnTo>
                  <a:close/>
                </a:path>
              </a:pathLst>
            </a:custGeom>
            <a:ln w="19049">
              <a:solidFill>
                <a:srgbClr val="FFFFFF"/>
              </a:solidFill>
            </a:ln>
          </p:spPr>
          <p:txBody>
            <a:bodyPr wrap="square" lIns="0" tIns="0" rIns="0" bIns="0" rtlCol="0"/>
            <a:lstStyle/>
            <a:p>
              <a:endParaRPr kern="0">
                <a:solidFill>
                  <a:sysClr val="windowText" lastClr="000000"/>
                </a:solidFill>
              </a:endParaRPr>
            </a:p>
          </p:txBody>
        </p:sp>
      </p:grpSp>
      <p:sp>
        <p:nvSpPr>
          <p:cNvPr id="13" name="object 13"/>
          <p:cNvSpPr txBox="1"/>
          <p:nvPr/>
        </p:nvSpPr>
        <p:spPr>
          <a:xfrm>
            <a:off x="5707379" y="3435095"/>
            <a:ext cx="3159760" cy="228268"/>
          </a:xfrm>
          <a:prstGeom prst="rect">
            <a:avLst/>
          </a:prstGeom>
        </p:spPr>
        <p:txBody>
          <a:bodyPr vert="horz" wrap="square" lIns="0" tIns="12700" rIns="0" bIns="0" rtlCol="0">
            <a:spAutoFit/>
          </a:bodyPr>
          <a:lstStyle/>
          <a:p>
            <a:pPr marL="12700">
              <a:spcBef>
                <a:spcPts val="100"/>
              </a:spcBef>
            </a:pPr>
            <a:r>
              <a:rPr sz="1400" kern="0" dirty="0">
                <a:solidFill>
                  <a:srgbClr val="FFFFFF"/>
                </a:solidFill>
                <a:latin typeface="Calibri"/>
                <a:cs typeface="Calibri"/>
              </a:rPr>
              <a:t>Legum</a:t>
            </a:r>
            <a:r>
              <a:rPr sz="1400" kern="0" spc="-35" dirty="0">
                <a:solidFill>
                  <a:srgbClr val="FFFFFF"/>
                </a:solidFill>
                <a:latin typeface="Calibri"/>
                <a:cs typeface="Calibri"/>
              </a:rPr>
              <a:t> </a:t>
            </a:r>
            <a:r>
              <a:rPr sz="1400" kern="0" dirty="0">
                <a:solidFill>
                  <a:srgbClr val="FFFFFF"/>
                </a:solidFill>
                <a:latin typeface="Calibri"/>
                <a:cs typeface="Calibri"/>
              </a:rPr>
              <a:t>&amp;</a:t>
            </a:r>
            <a:r>
              <a:rPr sz="1400" kern="0" spc="-30" dirty="0">
                <a:solidFill>
                  <a:srgbClr val="FFFFFF"/>
                </a:solidFill>
                <a:latin typeface="Calibri"/>
                <a:cs typeface="Calibri"/>
              </a:rPr>
              <a:t> </a:t>
            </a:r>
            <a:r>
              <a:rPr sz="1400" kern="0" dirty="0">
                <a:solidFill>
                  <a:srgbClr val="FFFFFF"/>
                </a:solidFill>
                <a:latin typeface="Calibri"/>
                <a:cs typeface="Calibri"/>
              </a:rPr>
              <a:t>Norman</a:t>
            </a:r>
            <a:r>
              <a:rPr sz="1400" kern="0" spc="-35" dirty="0">
                <a:solidFill>
                  <a:srgbClr val="FFFFFF"/>
                </a:solidFill>
                <a:latin typeface="Calibri"/>
                <a:cs typeface="Calibri"/>
              </a:rPr>
              <a:t> </a:t>
            </a:r>
            <a:r>
              <a:rPr sz="1400" kern="0" dirty="0">
                <a:solidFill>
                  <a:srgbClr val="FFFFFF"/>
                </a:solidFill>
                <a:latin typeface="Calibri"/>
                <a:cs typeface="Calibri"/>
              </a:rPr>
              <a:t>Board</a:t>
            </a:r>
            <a:r>
              <a:rPr sz="1400" kern="0" spc="-20" dirty="0">
                <a:solidFill>
                  <a:srgbClr val="FFFFFF"/>
                </a:solidFill>
                <a:latin typeface="Calibri"/>
                <a:cs typeface="Calibri"/>
              </a:rPr>
              <a:t> </a:t>
            </a:r>
            <a:r>
              <a:rPr sz="1400" kern="0" dirty="0">
                <a:solidFill>
                  <a:srgbClr val="FFFFFF"/>
                </a:solidFill>
                <a:latin typeface="Calibri"/>
                <a:cs typeface="Calibri"/>
              </a:rPr>
              <a:t>Education</a:t>
            </a:r>
            <a:r>
              <a:rPr sz="1400" kern="0" spc="-20" dirty="0">
                <a:solidFill>
                  <a:srgbClr val="FFFFFF"/>
                </a:solidFill>
                <a:latin typeface="Calibri"/>
                <a:cs typeface="Calibri"/>
              </a:rPr>
              <a:t> </a:t>
            </a:r>
            <a:r>
              <a:rPr sz="1400" kern="0" spc="-10" dirty="0">
                <a:solidFill>
                  <a:srgbClr val="FFFFFF"/>
                </a:solidFill>
                <a:latin typeface="Calibri"/>
                <a:cs typeface="Calibri"/>
              </a:rPr>
              <a:t>Seminar</a:t>
            </a:r>
            <a:endParaRPr sz="1400" kern="0">
              <a:solidFill>
                <a:sysClr val="windowText" lastClr="000000"/>
              </a:solidFill>
              <a:latin typeface="Calibri"/>
              <a:cs typeface="Calibri"/>
            </a:endParaRPr>
          </a:p>
        </p:txBody>
      </p:sp>
      <p:grpSp>
        <p:nvGrpSpPr>
          <p:cNvPr id="14" name="object 14"/>
          <p:cNvGrpSpPr/>
          <p:nvPr/>
        </p:nvGrpSpPr>
        <p:grpSpPr>
          <a:xfrm>
            <a:off x="155576" y="979742"/>
            <a:ext cx="8385809" cy="4886325"/>
            <a:chOff x="155575" y="122491"/>
            <a:chExt cx="8385809" cy="4886325"/>
          </a:xfrm>
        </p:grpSpPr>
        <p:pic>
          <p:nvPicPr>
            <p:cNvPr id="15" name="object 15"/>
            <p:cNvPicPr/>
            <p:nvPr/>
          </p:nvPicPr>
          <p:blipFill>
            <a:blip r:embed="rId7" cstate="print"/>
            <a:stretch>
              <a:fillRect/>
            </a:stretch>
          </p:blipFill>
          <p:spPr>
            <a:xfrm>
              <a:off x="5476240" y="2961639"/>
              <a:ext cx="3055619" cy="2037080"/>
            </a:xfrm>
            <a:prstGeom prst="rect">
              <a:avLst/>
            </a:prstGeom>
          </p:spPr>
        </p:pic>
        <p:sp>
          <p:nvSpPr>
            <p:cNvPr id="16" name="object 16"/>
            <p:cNvSpPr/>
            <p:nvPr/>
          </p:nvSpPr>
          <p:spPr>
            <a:xfrm>
              <a:off x="5471414" y="2956877"/>
              <a:ext cx="3065145" cy="2046605"/>
            </a:xfrm>
            <a:custGeom>
              <a:avLst/>
              <a:gdLst/>
              <a:ahLst/>
              <a:cxnLst/>
              <a:rect l="l" t="t" r="r" b="b"/>
              <a:pathLst>
                <a:path w="3065145" h="2046604">
                  <a:moveTo>
                    <a:pt x="0" y="2046605"/>
                  </a:moveTo>
                  <a:lnTo>
                    <a:pt x="3065144" y="2046605"/>
                  </a:lnTo>
                  <a:lnTo>
                    <a:pt x="3065144" y="0"/>
                  </a:lnTo>
                  <a:lnTo>
                    <a:pt x="0" y="0"/>
                  </a:lnTo>
                  <a:lnTo>
                    <a:pt x="0" y="2046605"/>
                  </a:lnTo>
                  <a:close/>
                </a:path>
              </a:pathLst>
            </a:custGeom>
            <a:ln w="9524">
              <a:solidFill>
                <a:srgbClr val="2C5461"/>
              </a:solidFill>
            </a:ln>
          </p:spPr>
          <p:txBody>
            <a:bodyPr wrap="square" lIns="0" tIns="0" rIns="0" bIns="0" rtlCol="0"/>
            <a:lstStyle/>
            <a:p>
              <a:endParaRPr kern="0">
                <a:solidFill>
                  <a:sysClr val="windowText" lastClr="000000"/>
                </a:solidFill>
              </a:endParaRPr>
            </a:p>
          </p:txBody>
        </p:sp>
        <p:pic>
          <p:nvPicPr>
            <p:cNvPr id="17" name="object 17"/>
            <p:cNvPicPr/>
            <p:nvPr/>
          </p:nvPicPr>
          <p:blipFill>
            <a:blip r:embed="rId8" cstate="print"/>
            <a:stretch>
              <a:fillRect/>
            </a:stretch>
          </p:blipFill>
          <p:spPr>
            <a:xfrm>
              <a:off x="165100" y="132080"/>
              <a:ext cx="3736340" cy="2763520"/>
            </a:xfrm>
            <a:prstGeom prst="rect">
              <a:avLst/>
            </a:prstGeom>
          </p:spPr>
        </p:pic>
        <p:sp>
          <p:nvSpPr>
            <p:cNvPr id="18" name="object 18"/>
            <p:cNvSpPr/>
            <p:nvPr/>
          </p:nvSpPr>
          <p:spPr>
            <a:xfrm>
              <a:off x="160337" y="127254"/>
              <a:ext cx="3745865" cy="2773045"/>
            </a:xfrm>
            <a:custGeom>
              <a:avLst/>
              <a:gdLst/>
              <a:ahLst/>
              <a:cxnLst/>
              <a:rect l="l" t="t" r="r" b="b"/>
              <a:pathLst>
                <a:path w="3745865" h="2773045">
                  <a:moveTo>
                    <a:pt x="0" y="2773045"/>
                  </a:moveTo>
                  <a:lnTo>
                    <a:pt x="3745865" y="2773045"/>
                  </a:lnTo>
                  <a:lnTo>
                    <a:pt x="3745865" y="0"/>
                  </a:lnTo>
                  <a:lnTo>
                    <a:pt x="0" y="0"/>
                  </a:lnTo>
                  <a:lnTo>
                    <a:pt x="0" y="2773045"/>
                  </a:lnTo>
                  <a:close/>
                </a:path>
              </a:pathLst>
            </a:custGeom>
            <a:ln w="9525">
              <a:solidFill>
                <a:srgbClr val="2C5461"/>
              </a:solidFill>
            </a:ln>
          </p:spPr>
          <p:txBody>
            <a:bodyPr wrap="square" lIns="0" tIns="0" rIns="0" bIns="0" rtlCol="0"/>
            <a:lstStyle/>
            <a:p>
              <a:endParaRPr kern="0">
                <a:solidFill>
                  <a:sysClr val="windowText" lastClr="000000"/>
                </a:solidFill>
              </a:endParaRPr>
            </a:p>
          </p:txBody>
        </p:sp>
      </p:grpSp>
      <p:sp>
        <p:nvSpPr>
          <p:cNvPr id="19" name="object 19"/>
          <p:cNvSpPr txBox="1"/>
          <p:nvPr/>
        </p:nvSpPr>
        <p:spPr>
          <a:xfrm>
            <a:off x="3591559" y="4560888"/>
            <a:ext cx="1497330" cy="666115"/>
          </a:xfrm>
          <a:prstGeom prst="rect">
            <a:avLst/>
          </a:prstGeom>
        </p:spPr>
        <p:txBody>
          <a:bodyPr vert="horz" wrap="square" lIns="0" tIns="12700" rIns="0" bIns="0" rtlCol="0">
            <a:spAutoFit/>
          </a:bodyPr>
          <a:lstStyle/>
          <a:p>
            <a:pPr marL="12700" marR="5080">
              <a:spcBef>
                <a:spcPts val="100"/>
              </a:spcBef>
            </a:pPr>
            <a:r>
              <a:rPr sz="1400" b="1" kern="0" dirty="0">
                <a:solidFill>
                  <a:srgbClr val="224B5A"/>
                </a:solidFill>
                <a:latin typeface="Calibri"/>
                <a:cs typeface="Calibri"/>
              </a:rPr>
              <a:t>Supporting</a:t>
            </a:r>
            <a:r>
              <a:rPr sz="1400" b="1" kern="0" spc="-50" dirty="0">
                <a:solidFill>
                  <a:srgbClr val="224B5A"/>
                </a:solidFill>
                <a:latin typeface="Calibri"/>
                <a:cs typeface="Calibri"/>
              </a:rPr>
              <a:t> </a:t>
            </a:r>
            <a:r>
              <a:rPr sz="1400" b="1" kern="0" dirty="0">
                <a:solidFill>
                  <a:srgbClr val="224B5A"/>
                </a:solidFill>
                <a:latin typeface="Calibri"/>
                <a:cs typeface="Calibri"/>
              </a:rPr>
              <a:t>the</a:t>
            </a:r>
            <a:r>
              <a:rPr sz="1400" b="1" kern="0" spc="-5" dirty="0">
                <a:solidFill>
                  <a:srgbClr val="224B5A"/>
                </a:solidFill>
                <a:latin typeface="Calibri"/>
                <a:cs typeface="Calibri"/>
              </a:rPr>
              <a:t> </a:t>
            </a:r>
            <a:r>
              <a:rPr sz="1400" b="1" kern="0" spc="-25" dirty="0">
                <a:solidFill>
                  <a:srgbClr val="224B5A"/>
                </a:solidFill>
                <a:latin typeface="Calibri"/>
                <a:cs typeface="Calibri"/>
              </a:rPr>
              <a:t>CAI </a:t>
            </a:r>
            <a:r>
              <a:rPr sz="1400" b="1" kern="0" dirty="0">
                <a:solidFill>
                  <a:srgbClr val="224B5A"/>
                </a:solidFill>
                <a:latin typeface="Calibri"/>
                <a:cs typeface="Calibri"/>
              </a:rPr>
              <a:t>and</a:t>
            </a:r>
            <a:r>
              <a:rPr sz="1400" b="1" kern="0" spc="-25" dirty="0">
                <a:solidFill>
                  <a:srgbClr val="224B5A"/>
                </a:solidFill>
                <a:latin typeface="Calibri"/>
                <a:cs typeface="Calibri"/>
              </a:rPr>
              <a:t> </a:t>
            </a:r>
            <a:r>
              <a:rPr sz="1400" b="1" kern="0" dirty="0">
                <a:solidFill>
                  <a:srgbClr val="224B5A"/>
                </a:solidFill>
                <a:latin typeface="Calibri"/>
                <a:cs typeface="Calibri"/>
              </a:rPr>
              <a:t>our</a:t>
            </a:r>
            <a:r>
              <a:rPr sz="1400" b="1" kern="0" spc="-5" dirty="0">
                <a:solidFill>
                  <a:srgbClr val="224B5A"/>
                </a:solidFill>
                <a:latin typeface="Calibri"/>
                <a:cs typeface="Calibri"/>
              </a:rPr>
              <a:t> </a:t>
            </a:r>
            <a:r>
              <a:rPr sz="1400" b="1" kern="0" spc="-10" dirty="0">
                <a:solidFill>
                  <a:srgbClr val="224B5A"/>
                </a:solidFill>
                <a:latin typeface="Calibri"/>
                <a:cs typeface="Calibri"/>
              </a:rPr>
              <a:t>Community </a:t>
            </a:r>
            <a:r>
              <a:rPr sz="1400" b="1" kern="0" dirty="0">
                <a:solidFill>
                  <a:srgbClr val="224B5A"/>
                </a:solidFill>
                <a:latin typeface="Calibri"/>
                <a:cs typeface="Calibri"/>
              </a:rPr>
              <a:t>Association</a:t>
            </a:r>
            <a:r>
              <a:rPr sz="1400" b="1" kern="0" spc="-60" dirty="0">
                <a:solidFill>
                  <a:srgbClr val="224B5A"/>
                </a:solidFill>
                <a:latin typeface="Calibri"/>
                <a:cs typeface="Calibri"/>
              </a:rPr>
              <a:t> </a:t>
            </a:r>
            <a:r>
              <a:rPr sz="1400" b="1" kern="0" spc="-10" dirty="0">
                <a:solidFill>
                  <a:srgbClr val="224B5A"/>
                </a:solidFill>
                <a:latin typeface="Calibri"/>
                <a:cs typeface="Calibri"/>
              </a:rPr>
              <a:t>Clients</a:t>
            </a:r>
            <a:endParaRPr sz="1400" kern="0">
              <a:solidFill>
                <a:sysClr val="windowText" lastClr="000000"/>
              </a:solidFill>
              <a:latin typeface="Calibri"/>
              <a:cs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2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4" name="Straight Connector 2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8" name="Rectangle 27">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Title 12"/>
          <p:cNvSpPr>
            <a:spLocks noGrp="1"/>
          </p:cNvSpPr>
          <p:nvPr>
            <p:ph type="title"/>
          </p:nvPr>
        </p:nvSpPr>
        <p:spPr>
          <a:xfrm>
            <a:off x="4938900" y="967167"/>
            <a:ext cx="3113479" cy="2374516"/>
          </a:xfrm>
        </p:spPr>
        <p:txBody>
          <a:bodyPr vert="horz" lIns="91440" tIns="45720" rIns="91440" bIns="0" rtlCol="0" anchor="b">
            <a:normAutofit/>
          </a:bodyPr>
          <a:lstStyle/>
          <a:p>
            <a:pPr defTabSz="914400"/>
            <a:r>
              <a:rPr lang="en-US" sz="4200" dirty="0"/>
              <a:t>Public Comments</a:t>
            </a:r>
          </a:p>
        </p:txBody>
      </p:sp>
      <p:pic>
        <p:nvPicPr>
          <p:cNvPr id="17" name="Graphic 16" descr="Chat">
            <a:extLst>
              <a:ext uri="{FF2B5EF4-FFF2-40B4-BE49-F238E27FC236}">
                <a16:creationId xmlns:a16="http://schemas.microsoft.com/office/drawing/2014/main" id="{C6628076-1485-4C57-AED5-A7C36F4A39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7521" y="1275798"/>
            <a:ext cx="3720332" cy="3720332"/>
          </a:xfrm>
          <a:prstGeom prst="rect">
            <a:avLst/>
          </a:prstGeom>
        </p:spPr>
      </p:pic>
      <p:cxnSp>
        <p:nvCxnSpPr>
          <p:cNvPr id="32" name="Straight Connector 31">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34735" y="3526496"/>
            <a:ext cx="3112448"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4" name="Picture 33">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6" name="Straight Connector 35">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316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45A8B-1DEB-4107-BBC0-D85DAB96CB20}"/>
              </a:ext>
            </a:extLst>
          </p:cNvPr>
          <p:cNvSpPr>
            <a:spLocks noGrp="1"/>
          </p:cNvSpPr>
          <p:nvPr>
            <p:ph type="title"/>
          </p:nvPr>
        </p:nvSpPr>
        <p:spPr>
          <a:xfrm>
            <a:off x="1443491" y="804520"/>
            <a:ext cx="6664811" cy="1049235"/>
          </a:xfrm>
        </p:spPr>
        <p:txBody>
          <a:bodyPr>
            <a:normAutofit/>
          </a:bodyPr>
          <a:lstStyle/>
          <a:p>
            <a:pPr algn="r"/>
            <a:r>
              <a:rPr lang="en-US" sz="4200" dirty="0"/>
              <a:t>Public Comments</a:t>
            </a:r>
          </a:p>
        </p:txBody>
      </p:sp>
      <p:sp>
        <p:nvSpPr>
          <p:cNvPr id="3" name="Content Placeholder 2">
            <a:extLst>
              <a:ext uri="{FF2B5EF4-FFF2-40B4-BE49-F238E27FC236}">
                <a16:creationId xmlns:a16="http://schemas.microsoft.com/office/drawing/2014/main" id="{9C3756CA-17A1-488D-B777-7FF47F430B0B}"/>
              </a:ext>
            </a:extLst>
          </p:cNvPr>
          <p:cNvSpPr>
            <a:spLocks noGrp="1"/>
          </p:cNvSpPr>
          <p:nvPr>
            <p:ph idx="1"/>
          </p:nvPr>
        </p:nvSpPr>
        <p:spPr>
          <a:xfrm>
            <a:off x="1443491" y="2015733"/>
            <a:ext cx="6571343" cy="4037747"/>
          </a:xfrm>
        </p:spPr>
        <p:txBody>
          <a:bodyPr>
            <a:normAutofit fontScale="92500" lnSpcReduction="10000"/>
          </a:bodyPr>
          <a:lstStyle/>
          <a:p>
            <a:pPr marL="0" indent="0" algn="ctr">
              <a:buNone/>
            </a:pPr>
            <a:r>
              <a:rPr lang="en-US" dirty="0"/>
              <a:t>Members wishing to make comments must state their name and address.  Time limit for comments is 5 minutes.  Comments may be made on any topic of interest to the member that pertains to the mission of OPA.  Order for comments for hybrid meetings:  1</a:t>
            </a:r>
            <a:r>
              <a:rPr lang="en-US" baseline="30000" dirty="0"/>
              <a:t>st</a:t>
            </a:r>
            <a:r>
              <a:rPr lang="en-US" dirty="0"/>
              <a:t> – members in attendance in-person; 2</a:t>
            </a:r>
            <a:r>
              <a:rPr lang="en-US" baseline="30000" dirty="0"/>
              <a:t>nd</a:t>
            </a:r>
            <a:r>
              <a:rPr lang="en-US" dirty="0"/>
              <a:t> – MS Teams Participants (use of “raise hand” function required to enter speaking queue); 3</a:t>
            </a:r>
            <a:r>
              <a:rPr lang="en-US" baseline="30000" dirty="0"/>
              <a:t>rd</a:t>
            </a:r>
            <a:r>
              <a:rPr lang="en-US" dirty="0"/>
              <a:t> – members participating through the MS Teams call-in (audio only) function.  To enter call-in queue, text Josh Davis at 443-377-1079.  Chat function of MS Teams is for Public Comments only; all other comments in the chat function will be considered out of order, as will be speaking during the meeting without being given the floor by the Chair.</a:t>
            </a:r>
          </a:p>
        </p:txBody>
      </p:sp>
      <p:pic>
        <p:nvPicPr>
          <p:cNvPr id="6" name="Graphic 5" descr="Chat">
            <a:extLst>
              <a:ext uri="{FF2B5EF4-FFF2-40B4-BE49-F238E27FC236}">
                <a16:creationId xmlns:a16="http://schemas.microsoft.com/office/drawing/2014/main" id="{F3C6C4E6-4359-4154-A937-39A3D772F0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557" y="-77141"/>
            <a:ext cx="2240912" cy="2240912"/>
          </a:xfrm>
          <a:prstGeom prst="rect">
            <a:avLst/>
          </a:prstGeom>
        </p:spPr>
      </p:pic>
    </p:spTree>
    <p:extLst>
      <p:ext uri="{BB962C8B-B14F-4D97-AF65-F5344CB8AC3E}">
        <p14:creationId xmlns:p14="http://schemas.microsoft.com/office/powerpoint/2010/main" val="484728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6" name="Picture 45">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48" name="Straight Connector 47">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2" name="Rectangle 51">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itle 12">
            <a:extLst>
              <a:ext uri="{FF2B5EF4-FFF2-40B4-BE49-F238E27FC236}">
                <a16:creationId xmlns:a16="http://schemas.microsoft.com/office/drawing/2014/main" id="{75BE681B-1F17-4D99-BDF1-2748AEA0E4A9}"/>
              </a:ext>
            </a:extLst>
          </p:cNvPr>
          <p:cNvSpPr txBox="1">
            <a:spLocks/>
          </p:cNvSpPr>
          <p:nvPr/>
        </p:nvSpPr>
        <p:spPr>
          <a:xfrm>
            <a:off x="1332546" y="1823431"/>
            <a:ext cx="6817399" cy="2249015"/>
          </a:xfrm>
          <a:prstGeom prst="rect">
            <a:avLst/>
          </a:prstGeom>
        </p:spPr>
        <p:txBody>
          <a:bodyPr vert="horz" lIns="91440" tIns="45720" rIns="91440" bIns="0" rtlCol="0" anchor="b">
            <a:normAutofit fontScale="25000" lnSpcReduction="200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112713" defTabSz="914400">
              <a:spcAft>
                <a:spcPts val="1200"/>
              </a:spcAft>
            </a:pPr>
            <a:r>
              <a:rPr lang="en-US" sz="14400" u="sng" dirty="0"/>
              <a:t>Purchase requests</a:t>
            </a:r>
          </a:p>
          <a:p>
            <a:pPr marL="112713" defTabSz="914400">
              <a:spcAft>
                <a:spcPts val="1200"/>
              </a:spcAft>
            </a:pPr>
            <a:br>
              <a:rPr lang="en-US" sz="3600" dirty="0"/>
            </a:br>
            <a:r>
              <a:rPr lang="en-US" sz="10400" dirty="0"/>
              <a:t>public works – installation of culvert pipes for Bainbridge project</a:t>
            </a:r>
          </a:p>
          <a:p>
            <a:pPr marL="112713" defTabSz="914400">
              <a:spcAft>
                <a:spcPts val="1200"/>
              </a:spcAft>
            </a:pPr>
            <a:endParaRPr lang="en-US" sz="2000" dirty="0"/>
          </a:p>
          <a:p>
            <a:pPr marL="112713" defTabSz="914400">
              <a:spcAft>
                <a:spcPts val="1200"/>
              </a:spcAft>
            </a:pPr>
            <a:r>
              <a:rPr lang="en-US" sz="10400" dirty="0"/>
              <a:t>Mailbox cluster box units and replacement pedestals – public works</a:t>
            </a:r>
            <a:r>
              <a:rPr lang="en-US" sz="5500" dirty="0"/>
              <a:t>	</a:t>
            </a:r>
          </a:p>
          <a:p>
            <a:pPr marL="112713" defTabSz="914400">
              <a:spcAft>
                <a:spcPts val="1200"/>
              </a:spcAft>
            </a:pPr>
            <a:br>
              <a:rPr lang="en-US" sz="3600" dirty="0"/>
            </a:br>
            <a:r>
              <a:rPr lang="en-US" sz="2600" dirty="0"/>
              <a:t>	</a:t>
            </a:r>
          </a:p>
        </p:txBody>
      </p:sp>
      <p:cxnSp>
        <p:nvCxnSpPr>
          <p:cNvPr id="56" name="Straight Connector 55">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32546" y="4735528"/>
            <a:ext cx="648225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8" name="Picture 57">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17691378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0F148D-50BA-423D-A4EA-780B041B5946}"/>
              </a:ext>
            </a:extLst>
          </p:cNvPr>
          <p:cNvSpPr txBox="1"/>
          <p:nvPr/>
        </p:nvSpPr>
        <p:spPr>
          <a:xfrm>
            <a:off x="461554" y="357051"/>
            <a:ext cx="8238309" cy="5139869"/>
          </a:xfrm>
          <a:prstGeom prst="rect">
            <a:avLst/>
          </a:prstGeom>
          <a:noFill/>
        </p:spPr>
        <p:txBody>
          <a:bodyPr wrap="square" rtlCol="0">
            <a:spAutoFit/>
          </a:bodyPr>
          <a:lstStyle/>
          <a:p>
            <a:pPr algn="ctr"/>
            <a:r>
              <a:rPr lang="en-US" sz="3600" b="1" dirty="0"/>
              <a:t>PURCHASE REQUESTS</a:t>
            </a:r>
          </a:p>
          <a:p>
            <a:pPr algn="ctr"/>
            <a:endParaRPr lang="en-US" sz="3600" dirty="0"/>
          </a:p>
          <a:p>
            <a:pPr algn="ctr"/>
            <a:r>
              <a:rPr lang="en-US" sz="3200" dirty="0"/>
              <a:t>Installation of Culvert Pipes for Bainbridge Project</a:t>
            </a:r>
          </a:p>
          <a:p>
            <a:pPr algn="ctr"/>
            <a:endParaRPr lang="en-US" sz="3200" dirty="0"/>
          </a:p>
          <a:p>
            <a:pPr algn="ctr"/>
            <a:r>
              <a:rPr lang="en-US" sz="3200" dirty="0"/>
              <a:t>Requesting authorization to go forward with staff recommendation for Deppe Brothers Excavation for $13,676.00 for </a:t>
            </a:r>
            <a:r>
              <a:rPr lang="en-US" sz="3200" dirty="0" err="1"/>
              <a:t>Beaconhill</a:t>
            </a:r>
            <a:r>
              <a:rPr lang="en-US" sz="3200" dirty="0"/>
              <a:t> Road pipes, $12,236.00 for Pinehurst Road pipes, and $12,236.00 for </a:t>
            </a:r>
            <a:r>
              <a:rPr lang="en-US" sz="3200" dirty="0" err="1"/>
              <a:t>Sandyhook</a:t>
            </a:r>
            <a:r>
              <a:rPr lang="en-US" sz="3200" dirty="0"/>
              <a:t> Road pipes </a:t>
            </a:r>
          </a:p>
        </p:txBody>
      </p:sp>
    </p:spTree>
    <p:extLst>
      <p:ext uri="{BB962C8B-B14F-4D97-AF65-F5344CB8AC3E}">
        <p14:creationId xmlns:p14="http://schemas.microsoft.com/office/powerpoint/2010/main" val="1463438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0F148D-50BA-423D-A4EA-780B041B5946}"/>
              </a:ext>
            </a:extLst>
          </p:cNvPr>
          <p:cNvSpPr txBox="1"/>
          <p:nvPr/>
        </p:nvSpPr>
        <p:spPr>
          <a:xfrm>
            <a:off x="461554" y="357051"/>
            <a:ext cx="8238309" cy="4154984"/>
          </a:xfrm>
          <a:prstGeom prst="rect">
            <a:avLst/>
          </a:prstGeom>
          <a:noFill/>
        </p:spPr>
        <p:txBody>
          <a:bodyPr wrap="square" rtlCol="0">
            <a:spAutoFit/>
          </a:bodyPr>
          <a:lstStyle/>
          <a:p>
            <a:pPr algn="ctr"/>
            <a:r>
              <a:rPr lang="en-US" sz="3600" b="1" dirty="0"/>
              <a:t>PURCHASE REQUESTS</a:t>
            </a:r>
          </a:p>
          <a:p>
            <a:pPr algn="ctr"/>
            <a:endParaRPr lang="en-US" sz="3600" dirty="0"/>
          </a:p>
          <a:p>
            <a:pPr algn="ctr"/>
            <a:r>
              <a:rPr lang="en-US" sz="3200" dirty="0"/>
              <a:t>Mailbox Cluster Box Units and Replacement Pedestals</a:t>
            </a:r>
          </a:p>
          <a:p>
            <a:pPr algn="ctr"/>
            <a:endParaRPr lang="en-US" sz="3200" dirty="0"/>
          </a:p>
          <a:p>
            <a:pPr algn="ctr"/>
            <a:r>
              <a:rPr lang="en-US" sz="3200" dirty="0"/>
              <a:t>Requesting authorization to go forward with staff recommendation for $60,987.32 for Salisbury Industries </a:t>
            </a:r>
          </a:p>
        </p:txBody>
      </p:sp>
    </p:spTree>
    <p:extLst>
      <p:ext uri="{BB962C8B-B14F-4D97-AF65-F5344CB8AC3E}">
        <p14:creationId xmlns:p14="http://schemas.microsoft.com/office/powerpoint/2010/main" val="17690894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6" name="Picture 45">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48" name="Straight Connector 47">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2" name="Rectangle 51">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itle 12">
            <a:extLst>
              <a:ext uri="{FF2B5EF4-FFF2-40B4-BE49-F238E27FC236}">
                <a16:creationId xmlns:a16="http://schemas.microsoft.com/office/drawing/2014/main" id="{75BE681B-1F17-4D99-BDF1-2748AEA0E4A9}"/>
              </a:ext>
            </a:extLst>
          </p:cNvPr>
          <p:cNvSpPr txBox="1">
            <a:spLocks/>
          </p:cNvSpPr>
          <p:nvPr/>
        </p:nvSpPr>
        <p:spPr>
          <a:xfrm>
            <a:off x="1265823" y="1677241"/>
            <a:ext cx="6817399" cy="2502155"/>
          </a:xfrm>
          <a:prstGeom prst="rect">
            <a:avLst/>
          </a:prstGeom>
        </p:spPr>
        <p:txBody>
          <a:bodyPr vert="horz" lIns="91440" tIns="45720" rIns="91440" bIns="0" rtlCol="0" anchor="b">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112713" defTabSz="914400">
              <a:spcAft>
                <a:spcPts val="600"/>
              </a:spcAft>
            </a:pPr>
            <a:r>
              <a:rPr lang="en-US" sz="3600" u="sng" dirty="0"/>
              <a:t>CPI VIOLATIONS</a:t>
            </a:r>
            <a:br>
              <a:rPr lang="en-US" sz="6600" dirty="0"/>
            </a:br>
            <a:endParaRPr lang="en-US" sz="2600" dirty="0"/>
          </a:p>
          <a:p>
            <a:pPr marL="112713" defTabSz="914400">
              <a:spcAft>
                <a:spcPts val="600"/>
              </a:spcAft>
            </a:pPr>
            <a:r>
              <a:rPr lang="en-US" sz="2600" dirty="0"/>
              <a:t>None	</a:t>
            </a:r>
          </a:p>
          <a:p>
            <a:pPr marL="112713" defTabSz="914400">
              <a:spcAft>
                <a:spcPts val="600"/>
              </a:spcAft>
            </a:pPr>
            <a:endParaRPr lang="en-US" sz="6600" dirty="0">
              <a:highlight>
                <a:srgbClr val="FFFF00"/>
              </a:highlight>
            </a:endParaRPr>
          </a:p>
        </p:txBody>
      </p:sp>
      <p:cxnSp>
        <p:nvCxnSpPr>
          <p:cNvPr id="56" name="Straight Connector 55">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32546" y="4735528"/>
            <a:ext cx="648225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8" name="Picture 57">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4242209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9" name="Picture 138">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41" name="Straight Connector 140">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C87E76A-8F50-413D-9BFC-C5A1525BD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45" name="Rectangle 144">
            <a:extLst>
              <a:ext uri="{FF2B5EF4-FFF2-40B4-BE49-F238E27FC236}">
                <a16:creationId xmlns:a16="http://schemas.microsoft.com/office/drawing/2014/main" id="{0F28EA84-13B4-4494-A4D3-8DE462FF0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6BEB1B24-66CE-4D63-A39D-2D1B481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Title 2">
            <a:extLst>
              <a:ext uri="{FF2B5EF4-FFF2-40B4-BE49-F238E27FC236}">
                <a16:creationId xmlns:a16="http://schemas.microsoft.com/office/drawing/2014/main" id="{8C22DE07-B2C6-4253-B21A-6CF66957EE54}"/>
              </a:ext>
            </a:extLst>
          </p:cNvPr>
          <p:cNvSpPr>
            <a:spLocks noGrp="1"/>
          </p:cNvSpPr>
          <p:nvPr>
            <p:ph type="title"/>
          </p:nvPr>
        </p:nvSpPr>
        <p:spPr>
          <a:xfrm>
            <a:off x="494475" y="1474969"/>
            <a:ext cx="2117940" cy="1868760"/>
          </a:xfrm>
        </p:spPr>
        <p:txBody>
          <a:bodyPr vert="horz" lIns="91440" tIns="45720" rIns="91440" bIns="0" rtlCol="0" anchor="b">
            <a:normAutofit/>
          </a:bodyPr>
          <a:lstStyle/>
          <a:p>
            <a:pPr defTabSz="914400"/>
            <a:r>
              <a:rPr lang="en-US" sz="2600"/>
              <a:t>GM Leadership Report – </a:t>
            </a:r>
            <a:br>
              <a:rPr lang="en-US" sz="2600"/>
            </a:br>
            <a:r>
              <a:rPr lang="en-US" sz="2600"/>
              <a:t>John Viola</a:t>
            </a:r>
          </a:p>
        </p:txBody>
      </p:sp>
      <p:cxnSp>
        <p:nvCxnSpPr>
          <p:cNvPr id="149" name="Straight Connector 148">
            <a:extLst>
              <a:ext uri="{FF2B5EF4-FFF2-40B4-BE49-F238E27FC236}">
                <a16:creationId xmlns:a16="http://schemas.microsoft.com/office/drawing/2014/main" id="{78DE337D-1DBA-4536-8145-B43EE65C7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475" y="3528543"/>
            <a:ext cx="211794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 name="Picture 2" descr="A picture containing grass, sky, outdoor, tree&#10;&#10;Description automatically generated">
            <a:extLst>
              <a:ext uri="{FF2B5EF4-FFF2-40B4-BE49-F238E27FC236}">
                <a16:creationId xmlns:a16="http://schemas.microsoft.com/office/drawing/2014/main" id="{3DE4B389-DE45-1C9A-3565-7D589C8E70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9033" y="4023249"/>
            <a:ext cx="2765376" cy="2074032"/>
          </a:xfrm>
          <a:prstGeom prst="rect">
            <a:avLst/>
          </a:prstGeom>
        </p:spPr>
      </p:pic>
      <p:pic>
        <p:nvPicPr>
          <p:cNvPr id="151" name="Picture 150">
            <a:extLst>
              <a:ext uri="{FF2B5EF4-FFF2-40B4-BE49-F238E27FC236}">
                <a16:creationId xmlns:a16="http://schemas.microsoft.com/office/drawing/2014/main" id="{E7233926-059A-41AD-A9F2-56552CF4FF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53" name="Straight Connector 152">
            <a:extLst>
              <a:ext uri="{FF2B5EF4-FFF2-40B4-BE49-F238E27FC236}">
                <a16:creationId xmlns:a16="http://schemas.microsoft.com/office/drawing/2014/main" id="{C13C145E-93D4-481E-92DC-736D9EBA3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outdoor, park&#10;&#10;Description automatically generated">
            <a:extLst>
              <a:ext uri="{FF2B5EF4-FFF2-40B4-BE49-F238E27FC236}">
                <a16:creationId xmlns:a16="http://schemas.microsoft.com/office/drawing/2014/main" id="{0E7E43F9-447C-8BAA-E615-4C3A224A49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16926" y="492243"/>
            <a:ext cx="3589588" cy="2692191"/>
          </a:xfrm>
          <a:prstGeom prst="rect">
            <a:avLst/>
          </a:prstGeom>
        </p:spPr>
      </p:pic>
      <p:pic>
        <p:nvPicPr>
          <p:cNvPr id="4" name="Picture 3" descr="A picture containing sky, outdoor, grass, stone&#10;&#10;Description automatically generated">
            <a:extLst>
              <a:ext uri="{FF2B5EF4-FFF2-40B4-BE49-F238E27FC236}">
                <a16:creationId xmlns:a16="http://schemas.microsoft.com/office/drawing/2014/main" id="{C4E684F9-F8BB-7C93-3F52-E63D6438F6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7158" y="684913"/>
            <a:ext cx="2909456" cy="1939637"/>
          </a:xfrm>
          <a:prstGeom prst="rect">
            <a:avLst/>
          </a:prstGeom>
        </p:spPr>
      </p:pic>
      <p:pic>
        <p:nvPicPr>
          <p:cNvPr id="7" name="Picture 6" descr="A picture containing outdoor, sky, ground, empty&#10;&#10;Description automatically generated">
            <a:extLst>
              <a:ext uri="{FF2B5EF4-FFF2-40B4-BE49-F238E27FC236}">
                <a16:creationId xmlns:a16="http://schemas.microsoft.com/office/drawing/2014/main" id="{53EDBEDA-C59E-990B-8A13-B7C54A4E0E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6880" y="3534254"/>
            <a:ext cx="2909465" cy="1939643"/>
          </a:xfrm>
          <a:prstGeom prst="rect">
            <a:avLst/>
          </a:prstGeom>
        </p:spPr>
      </p:pic>
    </p:spTree>
    <p:extLst>
      <p:ext uri="{BB962C8B-B14F-4D97-AF65-F5344CB8AC3E}">
        <p14:creationId xmlns:p14="http://schemas.microsoft.com/office/powerpoint/2010/main" val="363831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2">
            <a:extLst>
              <a:ext uri="{FF2B5EF4-FFF2-40B4-BE49-F238E27FC236}">
                <a16:creationId xmlns:a16="http://schemas.microsoft.com/office/drawing/2014/main" id="{75BE681B-1F17-4D99-BDF1-2748AEA0E4A9}"/>
              </a:ext>
            </a:extLst>
          </p:cNvPr>
          <p:cNvSpPr txBox="1">
            <a:spLocks/>
          </p:cNvSpPr>
          <p:nvPr/>
        </p:nvSpPr>
        <p:spPr>
          <a:xfrm>
            <a:off x="1265823" y="1677241"/>
            <a:ext cx="6817399" cy="2502155"/>
          </a:xfrm>
          <a:prstGeom prst="rect">
            <a:avLst/>
          </a:prstGeom>
        </p:spPr>
        <p:txBody>
          <a:bodyPr vert="horz" lIns="91440" tIns="45720" rIns="91440" bIns="0" rtlCol="0" anchor="b">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112713" defTabSz="914400">
              <a:spcAft>
                <a:spcPts val="600"/>
              </a:spcAft>
            </a:pPr>
            <a:r>
              <a:rPr lang="en-US" sz="3600" u="sng" dirty="0"/>
              <a:t>Unfinished business</a:t>
            </a:r>
            <a:br>
              <a:rPr lang="en-US" sz="6600" dirty="0"/>
            </a:br>
            <a:endParaRPr lang="en-US" sz="2600" dirty="0"/>
          </a:p>
          <a:p>
            <a:pPr marL="112713" defTabSz="914400">
              <a:spcAft>
                <a:spcPts val="600"/>
              </a:spcAft>
            </a:pPr>
            <a:r>
              <a:rPr lang="en-US" sz="2600" dirty="0"/>
              <a:t>None	</a:t>
            </a:r>
          </a:p>
          <a:p>
            <a:pPr marL="112713" defTabSz="914400">
              <a:spcAft>
                <a:spcPts val="600"/>
              </a:spcAft>
            </a:pPr>
            <a:endParaRPr lang="en-US" sz="6600" dirty="0">
              <a:highlight>
                <a:srgbClr val="FFFF00"/>
              </a:highlight>
            </a:endParaRPr>
          </a:p>
        </p:txBody>
      </p:sp>
    </p:spTree>
    <p:extLst>
      <p:ext uri="{BB962C8B-B14F-4D97-AF65-F5344CB8AC3E}">
        <p14:creationId xmlns:p14="http://schemas.microsoft.com/office/powerpoint/2010/main" val="39019167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0" name="Picture 8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92" name="Straight Connector 9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96" name="Rectangle 95">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2" name="Title 12">
            <a:extLst>
              <a:ext uri="{FF2B5EF4-FFF2-40B4-BE49-F238E27FC236}">
                <a16:creationId xmlns:a16="http://schemas.microsoft.com/office/drawing/2014/main" id="{75BE681B-1F17-4D99-BDF1-2748AEA0E4A9}"/>
              </a:ext>
            </a:extLst>
          </p:cNvPr>
          <p:cNvSpPr txBox="1">
            <a:spLocks/>
          </p:cNvSpPr>
          <p:nvPr/>
        </p:nvSpPr>
        <p:spPr>
          <a:xfrm>
            <a:off x="783771" y="1026387"/>
            <a:ext cx="7628709" cy="3697709"/>
          </a:xfrm>
          <a:prstGeom prst="rect">
            <a:avLst/>
          </a:prstGeom>
        </p:spPr>
        <p:txBody>
          <a:bodyPr vert="horz" lIns="91440" tIns="45720" rIns="91440" bIns="0" rtlCol="0" anchor="b">
            <a:normAutofit fontScale="85000" lnSpcReduction="100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112713" defTabSz="914400">
              <a:spcAft>
                <a:spcPts val="600"/>
              </a:spcAft>
            </a:pPr>
            <a:r>
              <a:rPr lang="en-US" sz="3600" u="sng" dirty="0"/>
              <a:t>new Business</a:t>
            </a:r>
            <a:br>
              <a:rPr lang="en-US" sz="6600" dirty="0"/>
            </a:br>
            <a:endParaRPr lang="en-US" sz="2600" dirty="0"/>
          </a:p>
          <a:p>
            <a:pPr marL="112713" defTabSz="914400">
              <a:spcAft>
                <a:spcPts val="600"/>
              </a:spcAft>
            </a:pPr>
            <a:r>
              <a:rPr lang="en-US" sz="2600" dirty="0"/>
              <a:t>Motion to amend the current application and process for tree removal – rick </a:t>
            </a:r>
            <a:r>
              <a:rPr lang="en-US" sz="2600" dirty="0" err="1"/>
              <a:t>farr</a:t>
            </a:r>
            <a:endParaRPr lang="en-US" sz="2600" dirty="0"/>
          </a:p>
          <a:p>
            <a:pPr marL="112713" defTabSz="914400">
              <a:spcAft>
                <a:spcPts val="600"/>
              </a:spcAft>
            </a:pPr>
            <a:endParaRPr lang="en-US" sz="2600" dirty="0"/>
          </a:p>
          <a:p>
            <a:pPr marL="112713" defTabSz="914400">
              <a:spcAft>
                <a:spcPts val="600"/>
              </a:spcAft>
            </a:pPr>
            <a:r>
              <a:rPr lang="en-US" sz="2600" dirty="0"/>
              <a:t>Motion to declare the existence of open violations in legal and suspend voting rights and the use of association amenities – rick </a:t>
            </a:r>
            <a:r>
              <a:rPr lang="en-US" sz="2600" dirty="0" err="1"/>
              <a:t>farr</a:t>
            </a:r>
            <a:endParaRPr lang="en-US" sz="2600" dirty="0"/>
          </a:p>
          <a:p>
            <a:pPr marL="112713" defTabSz="914400">
              <a:spcAft>
                <a:spcPts val="600"/>
              </a:spcAft>
            </a:pPr>
            <a:endParaRPr lang="en-US" sz="2600" dirty="0"/>
          </a:p>
          <a:p>
            <a:pPr marL="112713" defTabSz="914400">
              <a:spcAft>
                <a:spcPts val="600"/>
              </a:spcAft>
            </a:pPr>
            <a:r>
              <a:rPr lang="en-US" sz="2600" dirty="0"/>
              <a:t>Resident geese population control – </a:t>
            </a:r>
            <a:r>
              <a:rPr lang="en-US" sz="2600" dirty="0" err="1"/>
              <a:t>doug</a:t>
            </a:r>
            <a:r>
              <a:rPr lang="en-US" sz="2600" dirty="0"/>
              <a:t> parks</a:t>
            </a:r>
          </a:p>
          <a:p>
            <a:pPr marL="112713" defTabSz="914400">
              <a:spcAft>
                <a:spcPts val="600"/>
              </a:spcAft>
            </a:pPr>
            <a:r>
              <a:rPr lang="en-US" sz="2600" dirty="0"/>
              <a:t>	</a:t>
            </a:r>
          </a:p>
        </p:txBody>
      </p:sp>
      <p:cxnSp>
        <p:nvCxnSpPr>
          <p:cNvPr id="100" name="Straight Connector 99">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32546" y="4735528"/>
            <a:ext cx="648225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02" name="Picture 101">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29926271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5725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B8F567"/>
          </a:solidFill>
        </p:spPr>
        <p:txBody>
          <a:bodyPr wrap="square" lIns="0" tIns="0" rIns="0" bIns="0" rtlCol="0"/>
          <a:lstStyle/>
          <a:p>
            <a:endParaRPr kern="0">
              <a:solidFill>
                <a:sysClr val="windowText" lastClr="000000"/>
              </a:solidFill>
            </a:endParaRPr>
          </a:p>
        </p:txBody>
      </p:sp>
      <p:grpSp>
        <p:nvGrpSpPr>
          <p:cNvPr id="3" name="object 3"/>
          <p:cNvGrpSpPr/>
          <p:nvPr/>
        </p:nvGrpSpPr>
        <p:grpSpPr>
          <a:xfrm>
            <a:off x="0" y="857251"/>
            <a:ext cx="9144000" cy="5144135"/>
            <a:chOff x="0" y="0"/>
            <a:chExt cx="9144000" cy="5144135"/>
          </a:xfrm>
        </p:grpSpPr>
        <p:sp>
          <p:nvSpPr>
            <p:cNvPr id="4" name="object 4"/>
            <p:cNvSpPr/>
            <p:nvPr/>
          </p:nvSpPr>
          <p:spPr>
            <a:xfrm>
              <a:off x="0" y="21"/>
              <a:ext cx="9144000" cy="5143500"/>
            </a:xfrm>
            <a:custGeom>
              <a:avLst/>
              <a:gdLst/>
              <a:ahLst/>
              <a:cxnLst/>
              <a:rect l="l" t="t" r="r" b="b"/>
              <a:pathLst>
                <a:path w="9144000" h="5143500">
                  <a:moveTo>
                    <a:pt x="9144000" y="0"/>
                  </a:moveTo>
                  <a:lnTo>
                    <a:pt x="0" y="0"/>
                  </a:lnTo>
                  <a:lnTo>
                    <a:pt x="0" y="5143500"/>
                  </a:lnTo>
                  <a:lnTo>
                    <a:pt x="1716277" y="5143500"/>
                  </a:lnTo>
                  <a:lnTo>
                    <a:pt x="1705610" y="5105400"/>
                  </a:lnTo>
                  <a:lnTo>
                    <a:pt x="1698498" y="5067300"/>
                  </a:lnTo>
                  <a:lnTo>
                    <a:pt x="1691258" y="5029200"/>
                  </a:lnTo>
                  <a:lnTo>
                    <a:pt x="1682369" y="4965700"/>
                  </a:lnTo>
                  <a:lnTo>
                    <a:pt x="1680464" y="4927600"/>
                  </a:lnTo>
                  <a:lnTo>
                    <a:pt x="1680464" y="4864100"/>
                  </a:lnTo>
                  <a:lnTo>
                    <a:pt x="1682369" y="4813300"/>
                  </a:lnTo>
                  <a:lnTo>
                    <a:pt x="1689481" y="4749800"/>
                  </a:lnTo>
                  <a:lnTo>
                    <a:pt x="1700276" y="4686300"/>
                  </a:lnTo>
                  <a:lnTo>
                    <a:pt x="1714500" y="4635500"/>
                  </a:lnTo>
                  <a:lnTo>
                    <a:pt x="1730629" y="4584700"/>
                  </a:lnTo>
                  <a:lnTo>
                    <a:pt x="1750187" y="4533900"/>
                  </a:lnTo>
                  <a:lnTo>
                    <a:pt x="1771650" y="4483100"/>
                  </a:lnTo>
                  <a:lnTo>
                    <a:pt x="1794891" y="4432300"/>
                  </a:lnTo>
                  <a:lnTo>
                    <a:pt x="1821688" y="4394200"/>
                  </a:lnTo>
                  <a:lnTo>
                    <a:pt x="1848485" y="4343400"/>
                  </a:lnTo>
                  <a:lnTo>
                    <a:pt x="1877060" y="4305300"/>
                  </a:lnTo>
                  <a:lnTo>
                    <a:pt x="1968119" y="4191000"/>
                  </a:lnTo>
                  <a:lnTo>
                    <a:pt x="2000250" y="4165600"/>
                  </a:lnTo>
                  <a:lnTo>
                    <a:pt x="2030602" y="4127500"/>
                  </a:lnTo>
                  <a:lnTo>
                    <a:pt x="2062861" y="4102100"/>
                  </a:lnTo>
                  <a:lnTo>
                    <a:pt x="2093214" y="4076700"/>
                  </a:lnTo>
                  <a:lnTo>
                    <a:pt x="2107469" y="4064000"/>
                  </a:lnTo>
                  <a:lnTo>
                    <a:pt x="1359027" y="4064000"/>
                  </a:lnTo>
                  <a:lnTo>
                    <a:pt x="1321562" y="4051300"/>
                  </a:lnTo>
                  <a:lnTo>
                    <a:pt x="1243050" y="4038600"/>
                  </a:lnTo>
                  <a:lnTo>
                    <a:pt x="1203769" y="4013200"/>
                  </a:lnTo>
                  <a:lnTo>
                    <a:pt x="1164386" y="4000500"/>
                  </a:lnTo>
                  <a:lnTo>
                    <a:pt x="1116177" y="3987800"/>
                  </a:lnTo>
                  <a:lnTo>
                    <a:pt x="1067968" y="3962400"/>
                  </a:lnTo>
                  <a:lnTo>
                    <a:pt x="1019759" y="3924300"/>
                  </a:lnTo>
                  <a:lnTo>
                    <a:pt x="973302" y="3898900"/>
                  </a:lnTo>
                  <a:lnTo>
                    <a:pt x="839431" y="3784600"/>
                  </a:lnTo>
                  <a:lnTo>
                    <a:pt x="798309" y="3746500"/>
                  </a:lnTo>
                  <a:lnTo>
                    <a:pt x="755434" y="3708400"/>
                  </a:lnTo>
                  <a:lnTo>
                    <a:pt x="716153" y="3670300"/>
                  </a:lnTo>
                  <a:lnTo>
                    <a:pt x="676871" y="3619500"/>
                  </a:lnTo>
                  <a:lnTo>
                    <a:pt x="639330" y="3581400"/>
                  </a:lnTo>
                  <a:lnTo>
                    <a:pt x="603631" y="3530600"/>
                  </a:lnTo>
                  <a:lnTo>
                    <a:pt x="567931" y="3492500"/>
                  </a:lnTo>
                  <a:lnTo>
                    <a:pt x="503618" y="3403600"/>
                  </a:lnTo>
                  <a:lnTo>
                    <a:pt x="444741" y="3314700"/>
                  </a:lnTo>
                  <a:lnTo>
                    <a:pt x="391109" y="3225800"/>
                  </a:lnTo>
                  <a:lnTo>
                    <a:pt x="346481" y="3162300"/>
                  </a:lnTo>
                  <a:lnTo>
                    <a:pt x="307200" y="3086100"/>
                  </a:lnTo>
                  <a:lnTo>
                    <a:pt x="276834" y="3035300"/>
                  </a:lnTo>
                  <a:lnTo>
                    <a:pt x="255397" y="2997200"/>
                  </a:lnTo>
                  <a:lnTo>
                    <a:pt x="235711" y="2959100"/>
                  </a:lnTo>
                  <a:lnTo>
                    <a:pt x="274993" y="2946400"/>
                  </a:lnTo>
                  <a:lnTo>
                    <a:pt x="319709" y="2933700"/>
                  </a:lnTo>
                  <a:lnTo>
                    <a:pt x="380428" y="2921000"/>
                  </a:lnTo>
                  <a:lnTo>
                    <a:pt x="453669" y="2895600"/>
                  </a:lnTo>
                  <a:lnTo>
                    <a:pt x="539318" y="2882900"/>
                  </a:lnTo>
                  <a:lnTo>
                    <a:pt x="633996" y="2857500"/>
                  </a:lnTo>
                  <a:lnTo>
                    <a:pt x="846518" y="2832100"/>
                  </a:lnTo>
                  <a:lnTo>
                    <a:pt x="901903" y="2819400"/>
                  </a:lnTo>
                  <a:lnTo>
                    <a:pt x="959040" y="2819400"/>
                  </a:lnTo>
                  <a:lnTo>
                    <a:pt x="1018019" y="2806700"/>
                  </a:lnTo>
                  <a:lnTo>
                    <a:pt x="2138891" y="2806700"/>
                  </a:lnTo>
                  <a:lnTo>
                    <a:pt x="2135886" y="2781300"/>
                  </a:lnTo>
                  <a:lnTo>
                    <a:pt x="2130552" y="2705100"/>
                  </a:lnTo>
                  <a:lnTo>
                    <a:pt x="2126996" y="2628900"/>
                  </a:lnTo>
                  <a:lnTo>
                    <a:pt x="2128901" y="2540000"/>
                  </a:lnTo>
                  <a:lnTo>
                    <a:pt x="2137791" y="2413000"/>
                  </a:lnTo>
                  <a:lnTo>
                    <a:pt x="2143125" y="2374900"/>
                  </a:lnTo>
                  <a:lnTo>
                    <a:pt x="2150237" y="2336800"/>
                  </a:lnTo>
                  <a:lnTo>
                    <a:pt x="2157349" y="2286000"/>
                  </a:lnTo>
                  <a:lnTo>
                    <a:pt x="2166239" y="2247900"/>
                  </a:lnTo>
                  <a:lnTo>
                    <a:pt x="2177034" y="2209800"/>
                  </a:lnTo>
                  <a:lnTo>
                    <a:pt x="2189607" y="2171700"/>
                  </a:lnTo>
                  <a:lnTo>
                    <a:pt x="2202053" y="2120900"/>
                  </a:lnTo>
                  <a:lnTo>
                    <a:pt x="2216404" y="2082800"/>
                  </a:lnTo>
                  <a:lnTo>
                    <a:pt x="2234184" y="2032000"/>
                  </a:lnTo>
                  <a:lnTo>
                    <a:pt x="2252091" y="1993900"/>
                  </a:lnTo>
                  <a:lnTo>
                    <a:pt x="2271776" y="1955800"/>
                  </a:lnTo>
                  <a:lnTo>
                    <a:pt x="2291334" y="1905000"/>
                  </a:lnTo>
                  <a:lnTo>
                    <a:pt x="2314575" y="1866900"/>
                  </a:lnTo>
                  <a:lnTo>
                    <a:pt x="2339594" y="1828800"/>
                  </a:lnTo>
                  <a:lnTo>
                    <a:pt x="2366391" y="1778000"/>
                  </a:lnTo>
                  <a:lnTo>
                    <a:pt x="2423541" y="1701800"/>
                  </a:lnTo>
                  <a:lnTo>
                    <a:pt x="2455672" y="1663700"/>
                  </a:lnTo>
                  <a:lnTo>
                    <a:pt x="2489581" y="1625600"/>
                  </a:lnTo>
                  <a:lnTo>
                    <a:pt x="2525268" y="1587500"/>
                  </a:lnTo>
                  <a:lnTo>
                    <a:pt x="2560955" y="1536700"/>
                  </a:lnTo>
                  <a:lnTo>
                    <a:pt x="2598547" y="1498600"/>
                  </a:lnTo>
                  <a:lnTo>
                    <a:pt x="2636012" y="1473200"/>
                  </a:lnTo>
                  <a:lnTo>
                    <a:pt x="2759202" y="1358900"/>
                  </a:lnTo>
                  <a:lnTo>
                    <a:pt x="2802128" y="1320800"/>
                  </a:lnTo>
                  <a:lnTo>
                    <a:pt x="2846705" y="1295400"/>
                  </a:lnTo>
                  <a:lnTo>
                    <a:pt x="2891536" y="1257300"/>
                  </a:lnTo>
                  <a:lnTo>
                    <a:pt x="2984246" y="1193800"/>
                  </a:lnTo>
                  <a:lnTo>
                    <a:pt x="3078988" y="1130300"/>
                  </a:lnTo>
                  <a:lnTo>
                    <a:pt x="3175381" y="1079500"/>
                  </a:lnTo>
                  <a:lnTo>
                    <a:pt x="3273679" y="1028700"/>
                  </a:lnTo>
                  <a:lnTo>
                    <a:pt x="3373628" y="965200"/>
                  </a:lnTo>
                  <a:lnTo>
                    <a:pt x="3473704" y="927100"/>
                  </a:lnTo>
                  <a:lnTo>
                    <a:pt x="3673729" y="825500"/>
                  </a:lnTo>
                  <a:lnTo>
                    <a:pt x="3773678" y="787400"/>
                  </a:lnTo>
                  <a:lnTo>
                    <a:pt x="3966464" y="711200"/>
                  </a:lnTo>
                  <a:lnTo>
                    <a:pt x="4059428" y="685800"/>
                  </a:lnTo>
                  <a:lnTo>
                    <a:pt x="4148709" y="647700"/>
                  </a:lnTo>
                  <a:lnTo>
                    <a:pt x="4236339" y="622300"/>
                  </a:lnTo>
                  <a:lnTo>
                    <a:pt x="4396994" y="571500"/>
                  </a:lnTo>
                  <a:lnTo>
                    <a:pt x="4538091" y="533400"/>
                  </a:lnTo>
                  <a:lnTo>
                    <a:pt x="4654169" y="495300"/>
                  </a:lnTo>
                  <a:lnTo>
                    <a:pt x="4743450" y="482600"/>
                  </a:lnTo>
                  <a:lnTo>
                    <a:pt x="4818507" y="457200"/>
                  </a:lnTo>
                  <a:lnTo>
                    <a:pt x="9144000" y="457199"/>
                  </a:lnTo>
                  <a:lnTo>
                    <a:pt x="9144000" y="0"/>
                  </a:lnTo>
                  <a:close/>
                </a:path>
                <a:path w="9144000" h="5143500">
                  <a:moveTo>
                    <a:pt x="9144000" y="3924300"/>
                  </a:moveTo>
                  <a:lnTo>
                    <a:pt x="2344928" y="3924300"/>
                  </a:lnTo>
                  <a:lnTo>
                    <a:pt x="2493137" y="3987800"/>
                  </a:lnTo>
                  <a:lnTo>
                    <a:pt x="2559304" y="4025900"/>
                  </a:lnTo>
                  <a:lnTo>
                    <a:pt x="2594991" y="4038600"/>
                  </a:lnTo>
                  <a:lnTo>
                    <a:pt x="2707513" y="4114800"/>
                  </a:lnTo>
                  <a:lnTo>
                    <a:pt x="2746756" y="4140200"/>
                  </a:lnTo>
                  <a:lnTo>
                    <a:pt x="2784348" y="4165600"/>
                  </a:lnTo>
                  <a:lnTo>
                    <a:pt x="2821813" y="4203700"/>
                  </a:lnTo>
                  <a:lnTo>
                    <a:pt x="2859278" y="4229100"/>
                  </a:lnTo>
                  <a:lnTo>
                    <a:pt x="2930779" y="4305300"/>
                  </a:lnTo>
                  <a:lnTo>
                    <a:pt x="2964561" y="4343400"/>
                  </a:lnTo>
                  <a:lnTo>
                    <a:pt x="2996819" y="4394200"/>
                  </a:lnTo>
                  <a:lnTo>
                    <a:pt x="3027172" y="4432300"/>
                  </a:lnTo>
                  <a:lnTo>
                    <a:pt x="3055747" y="4483100"/>
                  </a:lnTo>
                  <a:lnTo>
                    <a:pt x="3080766" y="4533900"/>
                  </a:lnTo>
                  <a:lnTo>
                    <a:pt x="3104007" y="4584700"/>
                  </a:lnTo>
                  <a:lnTo>
                    <a:pt x="3125470" y="4635500"/>
                  </a:lnTo>
                  <a:lnTo>
                    <a:pt x="3141472" y="4699000"/>
                  </a:lnTo>
                  <a:lnTo>
                    <a:pt x="3155823" y="4762500"/>
                  </a:lnTo>
                  <a:lnTo>
                    <a:pt x="3159252" y="4787900"/>
                  </a:lnTo>
                  <a:lnTo>
                    <a:pt x="3164713" y="4826000"/>
                  </a:lnTo>
                  <a:lnTo>
                    <a:pt x="3168269" y="4864100"/>
                  </a:lnTo>
                  <a:lnTo>
                    <a:pt x="3171825" y="4940300"/>
                  </a:lnTo>
                  <a:lnTo>
                    <a:pt x="3166491" y="5067300"/>
                  </a:lnTo>
                  <a:lnTo>
                    <a:pt x="3155823" y="5143500"/>
                  </a:lnTo>
                  <a:lnTo>
                    <a:pt x="9144000" y="5143500"/>
                  </a:lnTo>
                  <a:lnTo>
                    <a:pt x="9144000" y="3924300"/>
                  </a:lnTo>
                  <a:close/>
                </a:path>
                <a:path w="9144000" h="5143500">
                  <a:moveTo>
                    <a:pt x="810818" y="3200400"/>
                  </a:moveTo>
                  <a:lnTo>
                    <a:pt x="2094864" y="3810000"/>
                  </a:lnTo>
                  <a:lnTo>
                    <a:pt x="2068195" y="3822700"/>
                  </a:lnTo>
                  <a:lnTo>
                    <a:pt x="2035937" y="3848100"/>
                  </a:lnTo>
                  <a:lnTo>
                    <a:pt x="1998472" y="3873500"/>
                  </a:lnTo>
                  <a:lnTo>
                    <a:pt x="1955673" y="3911600"/>
                  </a:lnTo>
                  <a:lnTo>
                    <a:pt x="1909191" y="3937000"/>
                  </a:lnTo>
                  <a:lnTo>
                    <a:pt x="1857375" y="3962400"/>
                  </a:lnTo>
                  <a:lnTo>
                    <a:pt x="1800225" y="3987800"/>
                  </a:lnTo>
                  <a:lnTo>
                    <a:pt x="1741297" y="4013200"/>
                  </a:lnTo>
                  <a:lnTo>
                    <a:pt x="1678813" y="4038600"/>
                  </a:lnTo>
                  <a:lnTo>
                    <a:pt x="1644777" y="4038600"/>
                  </a:lnTo>
                  <a:lnTo>
                    <a:pt x="1612773" y="4051300"/>
                  </a:lnTo>
                  <a:lnTo>
                    <a:pt x="1578737" y="4051300"/>
                  </a:lnTo>
                  <a:lnTo>
                    <a:pt x="1543050" y="4064000"/>
                  </a:lnTo>
                  <a:lnTo>
                    <a:pt x="2107469" y="4064000"/>
                  </a:lnTo>
                  <a:lnTo>
                    <a:pt x="2150237" y="4025900"/>
                  </a:lnTo>
                  <a:lnTo>
                    <a:pt x="2202053" y="3987800"/>
                  </a:lnTo>
                  <a:lnTo>
                    <a:pt x="2246757" y="3962400"/>
                  </a:lnTo>
                  <a:lnTo>
                    <a:pt x="2280666" y="3937000"/>
                  </a:lnTo>
                  <a:lnTo>
                    <a:pt x="2311019" y="3924300"/>
                  </a:lnTo>
                  <a:lnTo>
                    <a:pt x="9144000" y="3924300"/>
                  </a:lnTo>
                  <a:lnTo>
                    <a:pt x="9144000" y="3708400"/>
                  </a:lnTo>
                  <a:lnTo>
                    <a:pt x="2141347" y="3708400"/>
                  </a:lnTo>
                  <a:lnTo>
                    <a:pt x="810818" y="3200400"/>
                  </a:lnTo>
                  <a:close/>
                </a:path>
                <a:path w="9144000" h="5143500">
                  <a:moveTo>
                    <a:pt x="2138891" y="2806700"/>
                  </a:moveTo>
                  <a:lnTo>
                    <a:pt x="1192999" y="2806700"/>
                  </a:lnTo>
                  <a:lnTo>
                    <a:pt x="1309116" y="2819400"/>
                  </a:lnTo>
                  <a:lnTo>
                    <a:pt x="1366266" y="2819400"/>
                  </a:lnTo>
                  <a:lnTo>
                    <a:pt x="1476883" y="2844800"/>
                  </a:lnTo>
                  <a:lnTo>
                    <a:pt x="1582420" y="2870200"/>
                  </a:lnTo>
                  <a:lnTo>
                    <a:pt x="1632331" y="2895600"/>
                  </a:lnTo>
                  <a:lnTo>
                    <a:pt x="1671574" y="2908300"/>
                  </a:lnTo>
                  <a:lnTo>
                    <a:pt x="1709166" y="2933700"/>
                  </a:lnTo>
                  <a:lnTo>
                    <a:pt x="1744852" y="2946400"/>
                  </a:lnTo>
                  <a:lnTo>
                    <a:pt x="1809114" y="2997200"/>
                  </a:lnTo>
                  <a:lnTo>
                    <a:pt x="1839468" y="3022600"/>
                  </a:lnTo>
                  <a:lnTo>
                    <a:pt x="1893062" y="3073400"/>
                  </a:lnTo>
                  <a:lnTo>
                    <a:pt x="1939544" y="3124200"/>
                  </a:lnTo>
                  <a:lnTo>
                    <a:pt x="1961007" y="3162300"/>
                  </a:lnTo>
                  <a:lnTo>
                    <a:pt x="1980692" y="3187700"/>
                  </a:lnTo>
                  <a:lnTo>
                    <a:pt x="1998472" y="3213100"/>
                  </a:lnTo>
                  <a:lnTo>
                    <a:pt x="2014474" y="3238500"/>
                  </a:lnTo>
                  <a:lnTo>
                    <a:pt x="2030602" y="3276600"/>
                  </a:lnTo>
                  <a:lnTo>
                    <a:pt x="2044827" y="3302000"/>
                  </a:lnTo>
                  <a:lnTo>
                    <a:pt x="2069845" y="3365500"/>
                  </a:lnTo>
                  <a:lnTo>
                    <a:pt x="2089531" y="3429000"/>
                  </a:lnTo>
                  <a:lnTo>
                    <a:pt x="2105533" y="3479800"/>
                  </a:lnTo>
                  <a:lnTo>
                    <a:pt x="2118106" y="3530600"/>
                  </a:lnTo>
                  <a:lnTo>
                    <a:pt x="2126996" y="3581400"/>
                  </a:lnTo>
                  <a:lnTo>
                    <a:pt x="2134235" y="3632200"/>
                  </a:lnTo>
                  <a:lnTo>
                    <a:pt x="2141347" y="3708400"/>
                  </a:lnTo>
                  <a:lnTo>
                    <a:pt x="2771775" y="3708400"/>
                  </a:lnTo>
                  <a:lnTo>
                    <a:pt x="2714625" y="3695700"/>
                  </a:lnTo>
                  <a:lnTo>
                    <a:pt x="2662809" y="3695700"/>
                  </a:lnTo>
                  <a:lnTo>
                    <a:pt x="2614676" y="3683000"/>
                  </a:lnTo>
                  <a:lnTo>
                    <a:pt x="2530602" y="3670300"/>
                  </a:lnTo>
                  <a:lnTo>
                    <a:pt x="2468118" y="3657600"/>
                  </a:lnTo>
                  <a:lnTo>
                    <a:pt x="2428875" y="3644900"/>
                  </a:lnTo>
                  <a:lnTo>
                    <a:pt x="2416429" y="3644900"/>
                  </a:lnTo>
                  <a:lnTo>
                    <a:pt x="2409190" y="3632200"/>
                  </a:lnTo>
                  <a:lnTo>
                    <a:pt x="2389632" y="3594100"/>
                  </a:lnTo>
                  <a:lnTo>
                    <a:pt x="2359279" y="3543300"/>
                  </a:lnTo>
                  <a:lnTo>
                    <a:pt x="2323592" y="3467100"/>
                  </a:lnTo>
                  <a:lnTo>
                    <a:pt x="2303907" y="3416300"/>
                  </a:lnTo>
                  <a:lnTo>
                    <a:pt x="2284222" y="3378200"/>
                  </a:lnTo>
                  <a:lnTo>
                    <a:pt x="2264537" y="3314700"/>
                  </a:lnTo>
                  <a:lnTo>
                    <a:pt x="2243074" y="3263900"/>
                  </a:lnTo>
                  <a:lnTo>
                    <a:pt x="2223516" y="3200400"/>
                  </a:lnTo>
                  <a:lnTo>
                    <a:pt x="2187702" y="3073400"/>
                  </a:lnTo>
                  <a:lnTo>
                    <a:pt x="2171700" y="2997200"/>
                  </a:lnTo>
                  <a:lnTo>
                    <a:pt x="2157349" y="2933700"/>
                  </a:lnTo>
                  <a:lnTo>
                    <a:pt x="2144903" y="2857500"/>
                  </a:lnTo>
                  <a:lnTo>
                    <a:pt x="2138891" y="2806700"/>
                  </a:lnTo>
                  <a:close/>
                </a:path>
                <a:path w="9144000" h="5143500">
                  <a:moveTo>
                    <a:pt x="9144000" y="457199"/>
                  </a:moveTo>
                  <a:lnTo>
                    <a:pt x="4818507" y="457200"/>
                  </a:lnTo>
                  <a:lnTo>
                    <a:pt x="4823841" y="533400"/>
                  </a:lnTo>
                  <a:lnTo>
                    <a:pt x="4825619" y="622300"/>
                  </a:lnTo>
                  <a:lnTo>
                    <a:pt x="4829175" y="749300"/>
                  </a:lnTo>
                  <a:lnTo>
                    <a:pt x="4829175" y="901700"/>
                  </a:lnTo>
                  <a:lnTo>
                    <a:pt x="4823841" y="1066800"/>
                  </a:lnTo>
                  <a:lnTo>
                    <a:pt x="4820158" y="1155700"/>
                  </a:lnTo>
                  <a:lnTo>
                    <a:pt x="4814824" y="1257300"/>
                  </a:lnTo>
                  <a:lnTo>
                    <a:pt x="4809490" y="1346200"/>
                  </a:lnTo>
                  <a:lnTo>
                    <a:pt x="4800600" y="1447800"/>
                  </a:lnTo>
                  <a:lnTo>
                    <a:pt x="4789805" y="1562100"/>
                  </a:lnTo>
                  <a:lnTo>
                    <a:pt x="4777359" y="1663700"/>
                  </a:lnTo>
                  <a:lnTo>
                    <a:pt x="4761357" y="1765300"/>
                  </a:lnTo>
                  <a:lnTo>
                    <a:pt x="4745228" y="1879600"/>
                  </a:lnTo>
                  <a:lnTo>
                    <a:pt x="4723765" y="1993900"/>
                  </a:lnTo>
                  <a:lnTo>
                    <a:pt x="4702429" y="2095500"/>
                  </a:lnTo>
                  <a:lnTo>
                    <a:pt x="4675632" y="2209800"/>
                  </a:lnTo>
                  <a:lnTo>
                    <a:pt x="4646930" y="2324100"/>
                  </a:lnTo>
                  <a:lnTo>
                    <a:pt x="4614926" y="2425700"/>
                  </a:lnTo>
                  <a:lnTo>
                    <a:pt x="4579239" y="2527300"/>
                  </a:lnTo>
                  <a:lnTo>
                    <a:pt x="4559427" y="2590800"/>
                  </a:lnTo>
                  <a:lnTo>
                    <a:pt x="4539869" y="2641600"/>
                  </a:lnTo>
                  <a:lnTo>
                    <a:pt x="4518406" y="2692400"/>
                  </a:lnTo>
                  <a:lnTo>
                    <a:pt x="4497070" y="2743200"/>
                  </a:lnTo>
                  <a:lnTo>
                    <a:pt x="4473702" y="2781300"/>
                  </a:lnTo>
                  <a:lnTo>
                    <a:pt x="4450588" y="2832100"/>
                  </a:lnTo>
                  <a:lnTo>
                    <a:pt x="4425569" y="2882900"/>
                  </a:lnTo>
                  <a:lnTo>
                    <a:pt x="4398772" y="2933700"/>
                  </a:lnTo>
                  <a:lnTo>
                    <a:pt x="4371975" y="2971800"/>
                  </a:lnTo>
                  <a:lnTo>
                    <a:pt x="4343400" y="3022600"/>
                  </a:lnTo>
                  <a:lnTo>
                    <a:pt x="4314825" y="3060700"/>
                  </a:lnTo>
                  <a:lnTo>
                    <a:pt x="4284472" y="3098800"/>
                  </a:lnTo>
                  <a:lnTo>
                    <a:pt x="4252341" y="3149600"/>
                  </a:lnTo>
                  <a:lnTo>
                    <a:pt x="4220210" y="3187700"/>
                  </a:lnTo>
                  <a:lnTo>
                    <a:pt x="4186174" y="3213100"/>
                  </a:lnTo>
                  <a:lnTo>
                    <a:pt x="4154170" y="3251200"/>
                  </a:lnTo>
                  <a:lnTo>
                    <a:pt x="4118355" y="3289300"/>
                  </a:lnTo>
                  <a:lnTo>
                    <a:pt x="4084447" y="3314700"/>
                  </a:lnTo>
                  <a:lnTo>
                    <a:pt x="4048633" y="3352800"/>
                  </a:lnTo>
                  <a:lnTo>
                    <a:pt x="3977259" y="3403600"/>
                  </a:lnTo>
                  <a:lnTo>
                    <a:pt x="3827272" y="3505200"/>
                  </a:lnTo>
                  <a:lnTo>
                    <a:pt x="3787902" y="3517900"/>
                  </a:lnTo>
                  <a:lnTo>
                    <a:pt x="3750564" y="3543300"/>
                  </a:lnTo>
                  <a:lnTo>
                    <a:pt x="3711194" y="3556000"/>
                  </a:lnTo>
                  <a:lnTo>
                    <a:pt x="3673729" y="3581400"/>
                  </a:lnTo>
                  <a:lnTo>
                    <a:pt x="3479038" y="3644900"/>
                  </a:lnTo>
                  <a:lnTo>
                    <a:pt x="3100451" y="3708400"/>
                  </a:lnTo>
                  <a:lnTo>
                    <a:pt x="9144000" y="3708400"/>
                  </a:lnTo>
                  <a:lnTo>
                    <a:pt x="9144000" y="457199"/>
                  </a:lnTo>
                  <a:close/>
                </a:path>
              </a:pathLst>
            </a:custGeom>
            <a:solidFill>
              <a:srgbClr val="FFFFFF"/>
            </a:solidFill>
          </p:spPr>
          <p:txBody>
            <a:bodyPr wrap="square" lIns="0" tIns="0" rIns="0" bIns="0" rtlCol="0"/>
            <a:lstStyle/>
            <a:p>
              <a:endParaRPr kern="0">
                <a:solidFill>
                  <a:sysClr val="windowText" lastClr="000000"/>
                </a:solidFill>
              </a:endParaRPr>
            </a:p>
          </p:txBody>
        </p:sp>
        <p:sp>
          <p:nvSpPr>
            <p:cNvPr id="5" name="object 5"/>
            <p:cNvSpPr/>
            <p:nvPr/>
          </p:nvSpPr>
          <p:spPr>
            <a:xfrm>
              <a:off x="0" y="4136237"/>
              <a:ext cx="1085850" cy="1007744"/>
            </a:xfrm>
            <a:custGeom>
              <a:avLst/>
              <a:gdLst/>
              <a:ahLst/>
              <a:cxnLst/>
              <a:rect l="l" t="t" r="r" b="b"/>
              <a:pathLst>
                <a:path w="1085850" h="1007745">
                  <a:moveTo>
                    <a:pt x="396443" y="0"/>
                  </a:moveTo>
                  <a:lnTo>
                    <a:pt x="369671" y="0"/>
                  </a:lnTo>
                  <a:lnTo>
                    <a:pt x="341147" y="1739"/>
                  </a:lnTo>
                  <a:lnTo>
                    <a:pt x="287502" y="8915"/>
                  </a:lnTo>
                  <a:lnTo>
                    <a:pt x="235711" y="19583"/>
                  </a:lnTo>
                  <a:lnTo>
                    <a:pt x="185750" y="33947"/>
                  </a:lnTo>
                  <a:lnTo>
                    <a:pt x="135699" y="51790"/>
                  </a:lnTo>
                  <a:lnTo>
                    <a:pt x="89336" y="73228"/>
                  </a:lnTo>
                  <a:lnTo>
                    <a:pt x="42873" y="96418"/>
                  </a:lnTo>
                  <a:lnTo>
                    <a:pt x="0" y="125031"/>
                  </a:lnTo>
                  <a:lnTo>
                    <a:pt x="0" y="1007242"/>
                  </a:lnTo>
                  <a:lnTo>
                    <a:pt x="1009091" y="1007242"/>
                  </a:lnTo>
                  <a:lnTo>
                    <a:pt x="1025093" y="971546"/>
                  </a:lnTo>
                  <a:lnTo>
                    <a:pt x="1041196" y="934007"/>
                  </a:lnTo>
                  <a:lnTo>
                    <a:pt x="1055458" y="894722"/>
                  </a:lnTo>
                  <a:lnTo>
                    <a:pt x="1066228" y="855433"/>
                  </a:lnTo>
                  <a:lnTo>
                    <a:pt x="1075143" y="814400"/>
                  </a:lnTo>
                  <a:lnTo>
                    <a:pt x="1080477" y="773277"/>
                  </a:lnTo>
                  <a:lnTo>
                    <a:pt x="1084072" y="732243"/>
                  </a:lnTo>
                  <a:lnTo>
                    <a:pt x="1085811" y="689368"/>
                  </a:lnTo>
                  <a:lnTo>
                    <a:pt x="1082332" y="619721"/>
                  </a:lnTo>
                  <a:lnTo>
                    <a:pt x="1071562" y="550075"/>
                  </a:lnTo>
                  <a:lnTo>
                    <a:pt x="1055458" y="483920"/>
                  </a:lnTo>
                  <a:lnTo>
                    <a:pt x="1032268" y="421462"/>
                  </a:lnTo>
                  <a:lnTo>
                    <a:pt x="1001915" y="360730"/>
                  </a:lnTo>
                  <a:lnTo>
                    <a:pt x="967968" y="303606"/>
                  </a:lnTo>
                  <a:lnTo>
                    <a:pt x="928674" y="249961"/>
                  </a:lnTo>
                  <a:lnTo>
                    <a:pt x="860780" y="178574"/>
                  </a:lnTo>
                  <a:lnTo>
                    <a:pt x="782205" y="117843"/>
                  </a:lnTo>
                  <a:lnTo>
                    <a:pt x="725081" y="83896"/>
                  </a:lnTo>
                  <a:lnTo>
                    <a:pt x="664349" y="53543"/>
                  </a:lnTo>
                  <a:lnTo>
                    <a:pt x="601891" y="30353"/>
                  </a:lnTo>
                  <a:lnTo>
                    <a:pt x="535825" y="14249"/>
                  </a:lnTo>
                  <a:lnTo>
                    <a:pt x="466090" y="3581"/>
                  </a:lnTo>
                  <a:lnTo>
                    <a:pt x="396443" y="0"/>
                  </a:lnTo>
                  <a:close/>
                </a:path>
              </a:pathLst>
            </a:custGeom>
            <a:solidFill>
              <a:srgbClr val="B8F567"/>
            </a:solidFill>
          </p:spPr>
          <p:txBody>
            <a:bodyPr wrap="square" lIns="0" tIns="0" rIns="0" bIns="0" rtlCol="0"/>
            <a:lstStyle/>
            <a:p>
              <a:endParaRPr kern="0">
                <a:solidFill>
                  <a:sysClr val="windowText" lastClr="000000"/>
                </a:solidFill>
              </a:endParaRPr>
            </a:p>
          </p:txBody>
        </p:sp>
        <p:sp>
          <p:nvSpPr>
            <p:cNvPr id="6" name="object 6"/>
            <p:cNvSpPr/>
            <p:nvPr/>
          </p:nvSpPr>
          <p:spPr>
            <a:xfrm>
              <a:off x="0" y="0"/>
              <a:ext cx="1936114" cy="2500630"/>
            </a:xfrm>
            <a:custGeom>
              <a:avLst/>
              <a:gdLst/>
              <a:ahLst/>
              <a:cxnLst/>
              <a:rect l="l" t="t" r="r" b="b"/>
              <a:pathLst>
                <a:path w="1936114" h="2500630">
                  <a:moveTo>
                    <a:pt x="1421638" y="0"/>
                  </a:moveTo>
                  <a:lnTo>
                    <a:pt x="0" y="0"/>
                  </a:lnTo>
                  <a:lnTo>
                    <a:pt x="0" y="2398522"/>
                  </a:lnTo>
                  <a:lnTo>
                    <a:pt x="60722" y="2421763"/>
                  </a:lnTo>
                  <a:lnTo>
                    <a:pt x="125032" y="2443226"/>
                  </a:lnTo>
                  <a:lnTo>
                    <a:pt x="189344" y="2459228"/>
                  </a:lnTo>
                  <a:lnTo>
                    <a:pt x="253555" y="2473579"/>
                  </a:lnTo>
                  <a:lnTo>
                    <a:pt x="319709" y="2486025"/>
                  </a:lnTo>
                  <a:lnTo>
                    <a:pt x="387515" y="2493137"/>
                  </a:lnTo>
                  <a:lnTo>
                    <a:pt x="455409" y="2498471"/>
                  </a:lnTo>
                  <a:lnTo>
                    <a:pt x="525056" y="2500376"/>
                  </a:lnTo>
                  <a:lnTo>
                    <a:pt x="598297" y="2498471"/>
                  </a:lnTo>
                  <a:lnTo>
                    <a:pt x="669683" y="2493137"/>
                  </a:lnTo>
                  <a:lnTo>
                    <a:pt x="739330" y="2484247"/>
                  </a:lnTo>
                  <a:lnTo>
                    <a:pt x="809078" y="2471801"/>
                  </a:lnTo>
                  <a:lnTo>
                    <a:pt x="876884" y="2455672"/>
                  </a:lnTo>
                  <a:lnTo>
                    <a:pt x="944778" y="2436114"/>
                  </a:lnTo>
                  <a:lnTo>
                    <a:pt x="1010831" y="2414651"/>
                  </a:lnTo>
                  <a:lnTo>
                    <a:pt x="1075143" y="2389632"/>
                  </a:lnTo>
                  <a:lnTo>
                    <a:pt x="1135875" y="2361057"/>
                  </a:lnTo>
                  <a:lnTo>
                    <a:pt x="1198333" y="2330704"/>
                  </a:lnTo>
                  <a:lnTo>
                    <a:pt x="1257312" y="2296795"/>
                  </a:lnTo>
                  <a:lnTo>
                    <a:pt x="1314450" y="2259203"/>
                  </a:lnTo>
                  <a:lnTo>
                    <a:pt x="1369822" y="2219960"/>
                  </a:lnTo>
                  <a:lnTo>
                    <a:pt x="1423416" y="2178939"/>
                  </a:lnTo>
                  <a:lnTo>
                    <a:pt x="1473454" y="2134235"/>
                  </a:lnTo>
                  <a:lnTo>
                    <a:pt x="1523365" y="2087880"/>
                  </a:lnTo>
                  <a:lnTo>
                    <a:pt x="1569847" y="2037714"/>
                  </a:lnTo>
                  <a:lnTo>
                    <a:pt x="1614424" y="1987804"/>
                  </a:lnTo>
                  <a:lnTo>
                    <a:pt x="1655572" y="1934210"/>
                  </a:lnTo>
                  <a:lnTo>
                    <a:pt x="1694942" y="1878838"/>
                  </a:lnTo>
                  <a:lnTo>
                    <a:pt x="1732280" y="1821688"/>
                  </a:lnTo>
                  <a:lnTo>
                    <a:pt x="1766316" y="1762760"/>
                  </a:lnTo>
                  <a:lnTo>
                    <a:pt x="1796669" y="1700276"/>
                  </a:lnTo>
                  <a:lnTo>
                    <a:pt x="1825244" y="1639442"/>
                  </a:lnTo>
                  <a:lnTo>
                    <a:pt x="1850263" y="1575308"/>
                  </a:lnTo>
                  <a:lnTo>
                    <a:pt x="1871599" y="1509140"/>
                  </a:lnTo>
                  <a:lnTo>
                    <a:pt x="1891283" y="1441323"/>
                  </a:lnTo>
                  <a:lnTo>
                    <a:pt x="1907413" y="1373377"/>
                  </a:lnTo>
                  <a:lnTo>
                    <a:pt x="1919858" y="1303782"/>
                  </a:lnTo>
                  <a:lnTo>
                    <a:pt x="1928876" y="1234186"/>
                  </a:lnTo>
                  <a:lnTo>
                    <a:pt x="1934210" y="1162685"/>
                  </a:lnTo>
                  <a:lnTo>
                    <a:pt x="1935988" y="1089533"/>
                  </a:lnTo>
                  <a:lnTo>
                    <a:pt x="1935988" y="1048385"/>
                  </a:lnTo>
                  <a:lnTo>
                    <a:pt x="1934210" y="1007363"/>
                  </a:lnTo>
                  <a:lnTo>
                    <a:pt x="1926970" y="926973"/>
                  </a:lnTo>
                  <a:lnTo>
                    <a:pt x="1921637" y="887602"/>
                  </a:lnTo>
                  <a:lnTo>
                    <a:pt x="1900174" y="769747"/>
                  </a:lnTo>
                  <a:lnTo>
                    <a:pt x="1889506" y="732282"/>
                  </a:lnTo>
                  <a:lnTo>
                    <a:pt x="1880616" y="694816"/>
                  </a:lnTo>
                  <a:lnTo>
                    <a:pt x="1855597" y="619760"/>
                  </a:lnTo>
                  <a:lnTo>
                    <a:pt x="1828800" y="548386"/>
                  </a:lnTo>
                  <a:lnTo>
                    <a:pt x="1796669" y="476885"/>
                  </a:lnTo>
                  <a:lnTo>
                    <a:pt x="1760982" y="409066"/>
                  </a:lnTo>
                  <a:lnTo>
                    <a:pt x="1721612" y="343026"/>
                  </a:lnTo>
                  <a:lnTo>
                    <a:pt x="1680464" y="278638"/>
                  </a:lnTo>
                  <a:lnTo>
                    <a:pt x="1634108" y="217932"/>
                  </a:lnTo>
                  <a:lnTo>
                    <a:pt x="1585976" y="159003"/>
                  </a:lnTo>
                  <a:lnTo>
                    <a:pt x="1534160" y="103632"/>
                  </a:lnTo>
                  <a:lnTo>
                    <a:pt x="1478788" y="50037"/>
                  </a:lnTo>
                  <a:lnTo>
                    <a:pt x="1421638" y="0"/>
                  </a:lnTo>
                  <a:close/>
                </a:path>
              </a:pathLst>
            </a:custGeom>
            <a:solidFill>
              <a:srgbClr val="9BCF62"/>
            </a:solidFill>
          </p:spPr>
          <p:txBody>
            <a:bodyPr wrap="square" lIns="0" tIns="0" rIns="0" bIns="0" rtlCol="0"/>
            <a:lstStyle/>
            <a:p>
              <a:endParaRPr kern="0">
                <a:solidFill>
                  <a:sysClr val="windowText" lastClr="000000"/>
                </a:solidFill>
              </a:endParaRPr>
            </a:p>
          </p:txBody>
        </p:sp>
        <p:sp>
          <p:nvSpPr>
            <p:cNvPr id="7" name="object 7"/>
            <p:cNvSpPr/>
            <p:nvPr/>
          </p:nvSpPr>
          <p:spPr>
            <a:xfrm>
              <a:off x="2221610" y="0"/>
              <a:ext cx="971550" cy="843280"/>
            </a:xfrm>
            <a:custGeom>
              <a:avLst/>
              <a:gdLst/>
              <a:ahLst/>
              <a:cxnLst/>
              <a:rect l="l" t="t" r="r" b="b"/>
              <a:pathLst>
                <a:path w="971550" h="843280">
                  <a:moveTo>
                    <a:pt x="814451" y="0"/>
                  </a:moveTo>
                  <a:lnTo>
                    <a:pt x="157225" y="0"/>
                  </a:lnTo>
                  <a:lnTo>
                    <a:pt x="121538" y="35813"/>
                  </a:lnTo>
                  <a:lnTo>
                    <a:pt x="91186" y="73278"/>
                  </a:lnTo>
                  <a:lnTo>
                    <a:pt x="64388" y="114300"/>
                  </a:lnTo>
                  <a:lnTo>
                    <a:pt x="32257" y="182117"/>
                  </a:lnTo>
                  <a:lnTo>
                    <a:pt x="25018" y="205486"/>
                  </a:lnTo>
                  <a:lnTo>
                    <a:pt x="16128" y="230504"/>
                  </a:lnTo>
                  <a:lnTo>
                    <a:pt x="10794" y="253619"/>
                  </a:lnTo>
                  <a:lnTo>
                    <a:pt x="5333" y="278638"/>
                  </a:lnTo>
                  <a:lnTo>
                    <a:pt x="3682" y="305435"/>
                  </a:lnTo>
                  <a:lnTo>
                    <a:pt x="0" y="330453"/>
                  </a:lnTo>
                  <a:lnTo>
                    <a:pt x="0" y="382270"/>
                  </a:lnTo>
                  <a:lnTo>
                    <a:pt x="1905" y="407162"/>
                  </a:lnTo>
                  <a:lnTo>
                    <a:pt x="5333" y="430529"/>
                  </a:lnTo>
                  <a:lnTo>
                    <a:pt x="21462" y="501903"/>
                  </a:lnTo>
                  <a:lnTo>
                    <a:pt x="30352" y="525017"/>
                  </a:lnTo>
                  <a:lnTo>
                    <a:pt x="37591" y="546480"/>
                  </a:lnTo>
                  <a:lnTo>
                    <a:pt x="59055" y="589407"/>
                  </a:lnTo>
                  <a:lnTo>
                    <a:pt x="82168" y="628650"/>
                  </a:lnTo>
                  <a:lnTo>
                    <a:pt x="110870" y="666241"/>
                  </a:lnTo>
                  <a:lnTo>
                    <a:pt x="159003" y="716279"/>
                  </a:lnTo>
                  <a:lnTo>
                    <a:pt x="194690" y="746633"/>
                  </a:lnTo>
                  <a:lnTo>
                    <a:pt x="234061" y="773429"/>
                  </a:lnTo>
                  <a:lnTo>
                    <a:pt x="296544" y="805434"/>
                  </a:lnTo>
                  <a:lnTo>
                    <a:pt x="317881" y="812673"/>
                  </a:lnTo>
                  <a:lnTo>
                    <a:pt x="341249" y="821563"/>
                  </a:lnTo>
                  <a:lnTo>
                    <a:pt x="387603" y="832230"/>
                  </a:lnTo>
                  <a:lnTo>
                    <a:pt x="412622" y="837691"/>
                  </a:lnTo>
                  <a:lnTo>
                    <a:pt x="435863" y="841121"/>
                  </a:lnTo>
                  <a:lnTo>
                    <a:pt x="460756" y="843026"/>
                  </a:lnTo>
                  <a:lnTo>
                    <a:pt x="510794" y="843026"/>
                  </a:lnTo>
                  <a:lnTo>
                    <a:pt x="559053" y="837691"/>
                  </a:lnTo>
                  <a:lnTo>
                    <a:pt x="630555" y="821563"/>
                  </a:lnTo>
                  <a:lnTo>
                    <a:pt x="653795" y="812673"/>
                  </a:lnTo>
                  <a:lnTo>
                    <a:pt x="675132" y="805434"/>
                  </a:lnTo>
                  <a:lnTo>
                    <a:pt x="718057" y="784098"/>
                  </a:lnTo>
                  <a:lnTo>
                    <a:pt x="757301" y="760857"/>
                  </a:lnTo>
                  <a:lnTo>
                    <a:pt x="794765" y="732282"/>
                  </a:lnTo>
                  <a:lnTo>
                    <a:pt x="844803" y="684022"/>
                  </a:lnTo>
                  <a:lnTo>
                    <a:pt x="875157" y="648335"/>
                  </a:lnTo>
                  <a:lnTo>
                    <a:pt x="901953" y="609091"/>
                  </a:lnTo>
                  <a:lnTo>
                    <a:pt x="934212" y="546480"/>
                  </a:lnTo>
                  <a:lnTo>
                    <a:pt x="941196" y="525017"/>
                  </a:lnTo>
                  <a:lnTo>
                    <a:pt x="950213" y="501903"/>
                  </a:lnTo>
                  <a:lnTo>
                    <a:pt x="960882" y="455422"/>
                  </a:lnTo>
                  <a:lnTo>
                    <a:pt x="966215" y="430529"/>
                  </a:lnTo>
                  <a:lnTo>
                    <a:pt x="969899" y="407162"/>
                  </a:lnTo>
                  <a:lnTo>
                    <a:pt x="971550" y="382270"/>
                  </a:lnTo>
                  <a:lnTo>
                    <a:pt x="971550" y="330453"/>
                  </a:lnTo>
                  <a:lnTo>
                    <a:pt x="967994" y="305435"/>
                  </a:lnTo>
                  <a:lnTo>
                    <a:pt x="966215" y="278638"/>
                  </a:lnTo>
                  <a:lnTo>
                    <a:pt x="960882" y="253619"/>
                  </a:lnTo>
                  <a:lnTo>
                    <a:pt x="955547" y="230504"/>
                  </a:lnTo>
                  <a:lnTo>
                    <a:pt x="946531" y="205486"/>
                  </a:lnTo>
                  <a:lnTo>
                    <a:pt x="939545" y="182117"/>
                  </a:lnTo>
                  <a:lnTo>
                    <a:pt x="918082" y="135762"/>
                  </a:lnTo>
                  <a:lnTo>
                    <a:pt x="894841" y="92963"/>
                  </a:lnTo>
                  <a:lnTo>
                    <a:pt x="864362" y="53594"/>
                  </a:lnTo>
                  <a:lnTo>
                    <a:pt x="850138" y="35813"/>
                  </a:lnTo>
                  <a:lnTo>
                    <a:pt x="814451" y="0"/>
                  </a:lnTo>
                  <a:close/>
                </a:path>
              </a:pathLst>
            </a:custGeom>
            <a:solidFill>
              <a:srgbClr val="51B047"/>
            </a:solidFill>
          </p:spPr>
          <p:txBody>
            <a:bodyPr wrap="square" lIns="0" tIns="0" rIns="0" bIns="0" rtlCol="0"/>
            <a:lstStyle/>
            <a:p>
              <a:endParaRPr kern="0">
                <a:solidFill>
                  <a:sysClr val="windowText" lastClr="000000"/>
                </a:solidFill>
              </a:endParaRPr>
            </a:p>
          </p:txBody>
        </p:sp>
      </p:grpSp>
      <p:sp>
        <p:nvSpPr>
          <p:cNvPr id="8" name="object 8"/>
          <p:cNvSpPr txBox="1"/>
          <p:nvPr/>
        </p:nvSpPr>
        <p:spPr>
          <a:xfrm>
            <a:off x="5559934" y="1512315"/>
            <a:ext cx="2649855" cy="2221230"/>
          </a:xfrm>
          <a:prstGeom prst="rect">
            <a:avLst/>
          </a:prstGeom>
        </p:spPr>
        <p:txBody>
          <a:bodyPr vert="horz" wrap="square" lIns="0" tIns="12700" rIns="0" bIns="0" rtlCol="0">
            <a:spAutoFit/>
          </a:bodyPr>
          <a:lstStyle/>
          <a:p>
            <a:pPr marL="12700" marR="5080" indent="-123825" algn="ctr">
              <a:spcBef>
                <a:spcPts val="100"/>
              </a:spcBef>
            </a:pPr>
            <a:r>
              <a:rPr sz="4800" b="1" kern="0" spc="-30" dirty="0">
                <a:solidFill>
                  <a:srgbClr val="9BCF62"/>
                </a:solidFill>
                <a:latin typeface="Century Gothic"/>
                <a:cs typeface="Century Gothic"/>
              </a:rPr>
              <a:t>BUFFERS </a:t>
            </a:r>
            <a:r>
              <a:rPr sz="4800" b="1" kern="0" spc="-1045" dirty="0">
                <a:solidFill>
                  <a:srgbClr val="9BCF62"/>
                </a:solidFill>
                <a:latin typeface="Century Gothic"/>
                <a:cs typeface="Century Gothic"/>
              </a:rPr>
              <a:t>CAN</a:t>
            </a:r>
            <a:r>
              <a:rPr sz="4800" b="1" kern="0" spc="-455" dirty="0">
                <a:solidFill>
                  <a:srgbClr val="9BCF62"/>
                </a:solidFill>
                <a:latin typeface="Century Gothic"/>
                <a:cs typeface="Century Gothic"/>
              </a:rPr>
              <a:t> </a:t>
            </a:r>
            <a:r>
              <a:rPr sz="4800" b="1" kern="0" spc="-35" dirty="0">
                <a:solidFill>
                  <a:srgbClr val="9BCF62"/>
                </a:solidFill>
                <a:latin typeface="Century Gothic"/>
                <a:cs typeface="Century Gothic"/>
              </a:rPr>
              <a:t>BE </a:t>
            </a:r>
            <a:r>
              <a:rPr sz="4800" b="1" kern="0" spc="-245" dirty="0">
                <a:solidFill>
                  <a:srgbClr val="9BCF62"/>
                </a:solidFill>
                <a:latin typeface="Century Gothic"/>
                <a:cs typeface="Century Gothic"/>
              </a:rPr>
              <a:t>BEAUTIFUL</a:t>
            </a:r>
            <a:endParaRPr sz="4800" kern="0">
              <a:solidFill>
                <a:sysClr val="windowText" lastClr="000000"/>
              </a:solidFill>
              <a:latin typeface="Century Gothic"/>
              <a:cs typeface="Century Gothic"/>
            </a:endParaRPr>
          </a:p>
        </p:txBody>
      </p:sp>
      <p:sp>
        <p:nvSpPr>
          <p:cNvPr id="9" name="object 9"/>
          <p:cNvSpPr txBox="1"/>
          <p:nvPr/>
        </p:nvSpPr>
        <p:spPr>
          <a:xfrm>
            <a:off x="4826001" y="4142741"/>
            <a:ext cx="3987165" cy="452755"/>
          </a:xfrm>
          <a:prstGeom prst="rect">
            <a:avLst/>
          </a:prstGeom>
        </p:spPr>
        <p:txBody>
          <a:bodyPr vert="horz" wrap="square" lIns="0" tIns="12700" rIns="0" bIns="0" rtlCol="0">
            <a:spAutoFit/>
          </a:bodyPr>
          <a:lstStyle/>
          <a:p>
            <a:pPr marL="12700" marR="5080" indent="107950">
              <a:spcBef>
                <a:spcPts val="100"/>
              </a:spcBef>
            </a:pPr>
            <a:r>
              <a:rPr sz="1400" kern="0" spc="-10" dirty="0">
                <a:solidFill>
                  <a:srgbClr val="3C8536"/>
                </a:solidFill>
                <a:latin typeface="Arial"/>
                <a:cs typeface="Arial"/>
              </a:rPr>
              <a:t>Recommendations</a:t>
            </a:r>
            <a:r>
              <a:rPr sz="1400" kern="0" spc="-55" dirty="0">
                <a:solidFill>
                  <a:srgbClr val="3C8536"/>
                </a:solidFill>
                <a:latin typeface="Arial"/>
                <a:cs typeface="Arial"/>
              </a:rPr>
              <a:t> </a:t>
            </a:r>
            <a:r>
              <a:rPr sz="1400" kern="0" dirty="0">
                <a:solidFill>
                  <a:srgbClr val="3C8536"/>
                </a:solidFill>
                <a:latin typeface="Arial"/>
                <a:cs typeface="Arial"/>
              </a:rPr>
              <a:t>for</a:t>
            </a:r>
            <a:r>
              <a:rPr sz="1400" kern="0" spc="-30" dirty="0">
                <a:solidFill>
                  <a:srgbClr val="3C8536"/>
                </a:solidFill>
                <a:latin typeface="Arial"/>
                <a:cs typeface="Arial"/>
              </a:rPr>
              <a:t> </a:t>
            </a:r>
            <a:r>
              <a:rPr sz="1400" kern="0" dirty="0">
                <a:solidFill>
                  <a:srgbClr val="3C8536"/>
                </a:solidFill>
                <a:latin typeface="Arial"/>
                <a:cs typeface="Arial"/>
              </a:rPr>
              <a:t>wildlife</a:t>
            </a:r>
            <a:r>
              <a:rPr sz="1400" kern="0" spc="-25" dirty="0">
                <a:solidFill>
                  <a:srgbClr val="3C8536"/>
                </a:solidFill>
                <a:latin typeface="Arial"/>
                <a:cs typeface="Arial"/>
              </a:rPr>
              <a:t> </a:t>
            </a:r>
            <a:r>
              <a:rPr sz="1400" kern="0" dirty="0">
                <a:solidFill>
                  <a:srgbClr val="3C8536"/>
                </a:solidFill>
                <a:latin typeface="Arial"/>
                <a:cs typeface="Arial"/>
              </a:rPr>
              <a:t>management</a:t>
            </a:r>
            <a:r>
              <a:rPr sz="1400" kern="0" spc="-50" dirty="0">
                <a:solidFill>
                  <a:srgbClr val="3C8536"/>
                </a:solidFill>
                <a:latin typeface="Arial"/>
                <a:cs typeface="Arial"/>
              </a:rPr>
              <a:t> </a:t>
            </a:r>
            <a:r>
              <a:rPr sz="1400" kern="0" spc="-25" dirty="0">
                <a:solidFill>
                  <a:srgbClr val="3C8536"/>
                </a:solidFill>
                <a:latin typeface="Arial"/>
                <a:cs typeface="Arial"/>
              </a:rPr>
              <a:t>and </a:t>
            </a:r>
            <a:r>
              <a:rPr sz="1400" kern="0" spc="-10" dirty="0">
                <a:solidFill>
                  <a:srgbClr val="3C8536"/>
                </a:solidFill>
                <a:latin typeface="Arial"/>
                <a:cs typeface="Arial"/>
              </a:rPr>
              <a:t>environmental</a:t>
            </a:r>
            <a:r>
              <a:rPr sz="1400" kern="0" spc="-35" dirty="0">
                <a:solidFill>
                  <a:srgbClr val="3C8536"/>
                </a:solidFill>
                <a:latin typeface="Arial"/>
                <a:cs typeface="Arial"/>
              </a:rPr>
              <a:t> </a:t>
            </a:r>
            <a:r>
              <a:rPr sz="1400" kern="0" spc="-10" dirty="0">
                <a:solidFill>
                  <a:srgbClr val="3C8536"/>
                </a:solidFill>
                <a:latin typeface="Arial"/>
                <a:cs typeface="Arial"/>
              </a:rPr>
              <a:t>conservation</a:t>
            </a:r>
            <a:r>
              <a:rPr sz="1400" kern="0" spc="-25" dirty="0">
                <a:solidFill>
                  <a:srgbClr val="3C8536"/>
                </a:solidFill>
                <a:latin typeface="Arial"/>
                <a:cs typeface="Arial"/>
              </a:rPr>
              <a:t> </a:t>
            </a:r>
            <a:r>
              <a:rPr sz="1400" kern="0" dirty="0">
                <a:solidFill>
                  <a:srgbClr val="3C8536"/>
                </a:solidFill>
                <a:latin typeface="Arial"/>
                <a:cs typeface="Arial"/>
              </a:rPr>
              <a:t>at</a:t>
            </a:r>
            <a:r>
              <a:rPr sz="1400" kern="0" spc="5" dirty="0">
                <a:solidFill>
                  <a:srgbClr val="3C8536"/>
                </a:solidFill>
                <a:latin typeface="Arial"/>
                <a:cs typeface="Arial"/>
              </a:rPr>
              <a:t> </a:t>
            </a:r>
            <a:r>
              <a:rPr sz="1400" kern="0" dirty="0">
                <a:solidFill>
                  <a:srgbClr val="3C8536"/>
                </a:solidFill>
                <a:latin typeface="Arial"/>
                <a:cs typeface="Arial"/>
              </a:rPr>
              <a:t>Ocean</a:t>
            </a:r>
            <a:r>
              <a:rPr sz="1400" kern="0" spc="-15" dirty="0">
                <a:solidFill>
                  <a:srgbClr val="3C8536"/>
                </a:solidFill>
                <a:latin typeface="Arial"/>
                <a:cs typeface="Arial"/>
              </a:rPr>
              <a:t> </a:t>
            </a:r>
            <a:r>
              <a:rPr sz="1400" kern="0" dirty="0">
                <a:solidFill>
                  <a:srgbClr val="3C8536"/>
                </a:solidFill>
                <a:latin typeface="Arial"/>
                <a:cs typeface="Arial"/>
              </a:rPr>
              <a:t>Pines</a:t>
            </a:r>
            <a:r>
              <a:rPr sz="1400" kern="0" spc="10" dirty="0">
                <a:solidFill>
                  <a:srgbClr val="3C8536"/>
                </a:solidFill>
                <a:latin typeface="Arial"/>
                <a:cs typeface="Arial"/>
              </a:rPr>
              <a:t> </a:t>
            </a:r>
            <a:r>
              <a:rPr sz="1400" kern="0" spc="-10" dirty="0">
                <a:solidFill>
                  <a:srgbClr val="3C8536"/>
                </a:solidFill>
                <a:latin typeface="Arial"/>
                <a:cs typeface="Arial"/>
              </a:rPr>
              <a:t>ponds</a:t>
            </a:r>
            <a:endParaRPr sz="1400" kern="0">
              <a:solidFill>
                <a:sysClr val="windowText" lastClr="000000"/>
              </a:solidFill>
              <a:latin typeface="Arial"/>
              <a:cs typeface="Arial"/>
            </a:endParaRPr>
          </a:p>
        </p:txBody>
      </p:sp>
      <p:sp>
        <p:nvSpPr>
          <p:cNvPr id="10" name="object 10"/>
          <p:cNvSpPr txBox="1"/>
          <p:nvPr/>
        </p:nvSpPr>
        <p:spPr>
          <a:xfrm>
            <a:off x="5820918" y="5517743"/>
            <a:ext cx="3244215" cy="330200"/>
          </a:xfrm>
          <a:prstGeom prst="rect">
            <a:avLst/>
          </a:prstGeom>
        </p:spPr>
        <p:txBody>
          <a:bodyPr vert="horz" wrap="square" lIns="0" tIns="12065" rIns="0" bIns="0" rtlCol="0">
            <a:spAutoFit/>
          </a:bodyPr>
          <a:lstStyle/>
          <a:p>
            <a:pPr marL="12700" marR="5080" indent="2444750">
              <a:spcBef>
                <a:spcPts val="95"/>
              </a:spcBef>
            </a:pPr>
            <a:r>
              <a:rPr sz="1000" kern="0" spc="-10" dirty="0">
                <a:solidFill>
                  <a:srgbClr val="3C8536"/>
                </a:solidFill>
                <a:latin typeface="Arial"/>
                <a:cs typeface="Arial"/>
              </a:rPr>
              <a:t>Presented</a:t>
            </a:r>
            <a:r>
              <a:rPr sz="1000" kern="0" dirty="0">
                <a:solidFill>
                  <a:srgbClr val="3C8536"/>
                </a:solidFill>
                <a:latin typeface="Arial"/>
                <a:cs typeface="Arial"/>
              </a:rPr>
              <a:t> </a:t>
            </a:r>
            <a:r>
              <a:rPr sz="1000" kern="0" spc="-25" dirty="0">
                <a:solidFill>
                  <a:srgbClr val="3C8536"/>
                </a:solidFill>
                <a:latin typeface="Arial"/>
                <a:cs typeface="Arial"/>
              </a:rPr>
              <a:t>by: </a:t>
            </a:r>
            <a:r>
              <a:rPr sz="1000" kern="0" dirty="0">
                <a:solidFill>
                  <a:srgbClr val="3C8536"/>
                </a:solidFill>
                <a:latin typeface="Arial"/>
                <a:cs typeface="Arial"/>
              </a:rPr>
              <a:t>Ocean</a:t>
            </a:r>
            <a:r>
              <a:rPr sz="1000" kern="0" spc="-50" dirty="0">
                <a:solidFill>
                  <a:srgbClr val="3C8536"/>
                </a:solidFill>
                <a:latin typeface="Arial"/>
                <a:cs typeface="Arial"/>
              </a:rPr>
              <a:t> </a:t>
            </a:r>
            <a:r>
              <a:rPr sz="1000" kern="0" dirty="0">
                <a:solidFill>
                  <a:srgbClr val="3C8536"/>
                </a:solidFill>
                <a:latin typeface="Arial"/>
                <a:cs typeface="Arial"/>
              </a:rPr>
              <a:t>Pines</a:t>
            </a:r>
            <a:r>
              <a:rPr sz="1000" kern="0" spc="-25" dirty="0">
                <a:solidFill>
                  <a:srgbClr val="3C8536"/>
                </a:solidFill>
                <a:latin typeface="Arial"/>
                <a:cs typeface="Arial"/>
              </a:rPr>
              <a:t> </a:t>
            </a:r>
            <a:r>
              <a:rPr sz="1000" kern="0" spc="-10" dirty="0">
                <a:solidFill>
                  <a:srgbClr val="3C8536"/>
                </a:solidFill>
                <a:latin typeface="Arial"/>
                <a:cs typeface="Arial"/>
              </a:rPr>
              <a:t>Environment</a:t>
            </a:r>
            <a:r>
              <a:rPr sz="1000" kern="0" spc="-40" dirty="0">
                <a:solidFill>
                  <a:srgbClr val="3C8536"/>
                </a:solidFill>
                <a:latin typeface="Arial"/>
                <a:cs typeface="Arial"/>
              </a:rPr>
              <a:t> </a:t>
            </a:r>
            <a:r>
              <a:rPr sz="1000" kern="0" dirty="0">
                <a:solidFill>
                  <a:srgbClr val="3C8536"/>
                </a:solidFill>
                <a:latin typeface="Arial"/>
                <a:cs typeface="Arial"/>
              </a:rPr>
              <a:t>and</a:t>
            </a:r>
            <a:r>
              <a:rPr sz="1000" kern="0" spc="-35" dirty="0">
                <a:solidFill>
                  <a:srgbClr val="3C8536"/>
                </a:solidFill>
                <a:latin typeface="Arial"/>
                <a:cs typeface="Arial"/>
              </a:rPr>
              <a:t> </a:t>
            </a:r>
            <a:r>
              <a:rPr sz="1000" kern="0" dirty="0">
                <a:solidFill>
                  <a:srgbClr val="3C8536"/>
                </a:solidFill>
                <a:latin typeface="Arial"/>
                <a:cs typeface="Arial"/>
              </a:rPr>
              <a:t>Natural</a:t>
            </a:r>
            <a:r>
              <a:rPr sz="1000" kern="0" spc="-35" dirty="0">
                <a:solidFill>
                  <a:srgbClr val="3C8536"/>
                </a:solidFill>
                <a:latin typeface="Arial"/>
                <a:cs typeface="Arial"/>
              </a:rPr>
              <a:t> </a:t>
            </a:r>
            <a:r>
              <a:rPr sz="1000" kern="0" dirty="0">
                <a:solidFill>
                  <a:srgbClr val="3C8536"/>
                </a:solidFill>
                <a:latin typeface="Arial"/>
                <a:cs typeface="Arial"/>
              </a:rPr>
              <a:t>Assets</a:t>
            </a:r>
            <a:r>
              <a:rPr sz="1000" kern="0" spc="-40" dirty="0">
                <a:solidFill>
                  <a:srgbClr val="3C8536"/>
                </a:solidFill>
                <a:latin typeface="Arial"/>
                <a:cs typeface="Arial"/>
              </a:rPr>
              <a:t> </a:t>
            </a:r>
            <a:r>
              <a:rPr sz="1000" kern="0" spc="-10" dirty="0">
                <a:solidFill>
                  <a:srgbClr val="3C8536"/>
                </a:solidFill>
                <a:latin typeface="Arial"/>
                <a:cs typeface="Arial"/>
              </a:rPr>
              <a:t>Committee</a:t>
            </a:r>
            <a:endParaRPr sz="1000" kern="0">
              <a:solidFill>
                <a:sysClr val="windowText" lastClr="000000"/>
              </a:solidFill>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8685" y="2463545"/>
            <a:ext cx="8326628" cy="1736962"/>
          </a:xfrm>
          <a:prstGeom prst="rect">
            <a:avLst/>
          </a:prstGeom>
        </p:spPr>
        <p:txBody>
          <a:bodyPr vert="horz" wrap="square" lIns="0" tIns="379044" rIns="0" bIns="0" rtlCol="0">
            <a:spAutoFit/>
          </a:bodyPr>
          <a:lstStyle/>
          <a:p>
            <a:pPr marL="5682615" marR="5080" indent="-760730">
              <a:spcBef>
                <a:spcPts val="105"/>
              </a:spcBef>
            </a:pPr>
            <a:r>
              <a:rPr spc="-535" dirty="0"/>
              <a:t>What</a:t>
            </a:r>
            <a:r>
              <a:rPr spc="-420" dirty="0"/>
              <a:t> </a:t>
            </a:r>
            <a:r>
              <a:rPr spc="-245" dirty="0"/>
              <a:t>is</a:t>
            </a:r>
            <a:r>
              <a:rPr spc="-415" dirty="0"/>
              <a:t> </a:t>
            </a:r>
            <a:r>
              <a:rPr spc="-990" dirty="0"/>
              <a:t>a</a:t>
            </a:r>
            <a:r>
              <a:rPr spc="-400" dirty="0"/>
              <a:t> </a:t>
            </a:r>
            <a:r>
              <a:rPr spc="-750" dirty="0"/>
              <a:t>pond </a:t>
            </a:r>
            <a:r>
              <a:rPr spc="-395" dirty="0"/>
              <a:t>buffer?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5725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B8F567"/>
          </a:solidFill>
        </p:spPr>
        <p:txBody>
          <a:bodyPr wrap="square" lIns="0" tIns="0" rIns="0" bIns="0" rtlCol="0"/>
          <a:lstStyle/>
          <a:p>
            <a:endParaRPr kern="0">
              <a:solidFill>
                <a:sysClr val="windowText" lastClr="000000"/>
              </a:solidFill>
            </a:endParaRPr>
          </a:p>
        </p:txBody>
      </p:sp>
      <p:grpSp>
        <p:nvGrpSpPr>
          <p:cNvPr id="3" name="object 3"/>
          <p:cNvGrpSpPr/>
          <p:nvPr/>
        </p:nvGrpSpPr>
        <p:grpSpPr>
          <a:xfrm>
            <a:off x="0" y="857251"/>
            <a:ext cx="9144000" cy="5144135"/>
            <a:chOff x="0" y="0"/>
            <a:chExt cx="9144000" cy="5144135"/>
          </a:xfrm>
        </p:grpSpPr>
        <p:sp>
          <p:nvSpPr>
            <p:cNvPr id="4" name="object 4"/>
            <p:cNvSpPr/>
            <p:nvPr/>
          </p:nvSpPr>
          <p:spPr>
            <a:xfrm>
              <a:off x="0" y="0"/>
              <a:ext cx="9144000" cy="5144135"/>
            </a:xfrm>
            <a:custGeom>
              <a:avLst/>
              <a:gdLst/>
              <a:ahLst/>
              <a:cxnLst/>
              <a:rect l="l" t="t" r="r" b="b"/>
              <a:pathLst>
                <a:path w="9144000" h="5144135">
                  <a:moveTo>
                    <a:pt x="9144000" y="0"/>
                  </a:moveTo>
                  <a:lnTo>
                    <a:pt x="0" y="0"/>
                  </a:lnTo>
                  <a:lnTo>
                    <a:pt x="0" y="5143521"/>
                  </a:lnTo>
                  <a:lnTo>
                    <a:pt x="9144000" y="5143521"/>
                  </a:lnTo>
                  <a:lnTo>
                    <a:pt x="9144000" y="4379061"/>
                  </a:lnTo>
                  <a:lnTo>
                    <a:pt x="2291334" y="4379061"/>
                  </a:lnTo>
                  <a:lnTo>
                    <a:pt x="2243074" y="4377321"/>
                  </a:lnTo>
                  <a:lnTo>
                    <a:pt x="2153920" y="4371987"/>
                  </a:lnTo>
                  <a:lnTo>
                    <a:pt x="2080641" y="4364799"/>
                  </a:lnTo>
                  <a:lnTo>
                    <a:pt x="2025269" y="4357624"/>
                  </a:lnTo>
                  <a:lnTo>
                    <a:pt x="1978787" y="4350550"/>
                  </a:lnTo>
                  <a:lnTo>
                    <a:pt x="1951989" y="4309414"/>
                  </a:lnTo>
                  <a:lnTo>
                    <a:pt x="1923414" y="4263047"/>
                  </a:lnTo>
                  <a:lnTo>
                    <a:pt x="1887727" y="4198747"/>
                  </a:lnTo>
                  <a:lnTo>
                    <a:pt x="1846707" y="4118330"/>
                  </a:lnTo>
                  <a:lnTo>
                    <a:pt x="1827022" y="4073702"/>
                  </a:lnTo>
                  <a:lnTo>
                    <a:pt x="1805558" y="4025493"/>
                  </a:lnTo>
                  <a:lnTo>
                    <a:pt x="1784095" y="3973703"/>
                  </a:lnTo>
                  <a:lnTo>
                    <a:pt x="1764538" y="3920159"/>
                  </a:lnTo>
                  <a:lnTo>
                    <a:pt x="1744852" y="3862959"/>
                  </a:lnTo>
                  <a:lnTo>
                    <a:pt x="1726945" y="3802253"/>
                  </a:lnTo>
                  <a:lnTo>
                    <a:pt x="1710944" y="3741547"/>
                  </a:lnTo>
                  <a:lnTo>
                    <a:pt x="1696593" y="3677285"/>
                  </a:lnTo>
                  <a:lnTo>
                    <a:pt x="1684147" y="3611118"/>
                  </a:lnTo>
                  <a:lnTo>
                    <a:pt x="1673479" y="3543300"/>
                  </a:lnTo>
                  <a:lnTo>
                    <a:pt x="1666239" y="3473704"/>
                  </a:lnTo>
                  <a:lnTo>
                    <a:pt x="1662683" y="3402203"/>
                  </a:lnTo>
                  <a:lnTo>
                    <a:pt x="1662683" y="3330829"/>
                  </a:lnTo>
                  <a:lnTo>
                    <a:pt x="1666239" y="3255645"/>
                  </a:lnTo>
                  <a:lnTo>
                    <a:pt x="1669795" y="3219958"/>
                  </a:lnTo>
                  <a:lnTo>
                    <a:pt x="1673479" y="3182620"/>
                  </a:lnTo>
                  <a:lnTo>
                    <a:pt x="1678813" y="3145028"/>
                  </a:lnTo>
                  <a:lnTo>
                    <a:pt x="1685925" y="3107436"/>
                  </a:lnTo>
                  <a:lnTo>
                    <a:pt x="1694942" y="3070098"/>
                  </a:lnTo>
                  <a:lnTo>
                    <a:pt x="1703832" y="3030728"/>
                  </a:lnTo>
                  <a:lnTo>
                    <a:pt x="1714500" y="2993263"/>
                  </a:lnTo>
                  <a:lnTo>
                    <a:pt x="1725295" y="2955671"/>
                  </a:lnTo>
                  <a:lnTo>
                    <a:pt x="1739519" y="2916428"/>
                  </a:lnTo>
                  <a:lnTo>
                    <a:pt x="1753743" y="2878963"/>
                  </a:lnTo>
                  <a:lnTo>
                    <a:pt x="1769872" y="2841371"/>
                  </a:lnTo>
                  <a:lnTo>
                    <a:pt x="1787652" y="2802128"/>
                  </a:lnTo>
                  <a:lnTo>
                    <a:pt x="1805558" y="2764536"/>
                  </a:lnTo>
                  <a:lnTo>
                    <a:pt x="1827022" y="2727198"/>
                  </a:lnTo>
                  <a:lnTo>
                    <a:pt x="1848485" y="2687828"/>
                  </a:lnTo>
                  <a:lnTo>
                    <a:pt x="1898523" y="2612771"/>
                  </a:lnTo>
                  <a:lnTo>
                    <a:pt x="1925193" y="2575306"/>
                  </a:lnTo>
                  <a:lnTo>
                    <a:pt x="1982343" y="2503805"/>
                  </a:lnTo>
                  <a:lnTo>
                    <a:pt x="2012695" y="2468118"/>
                  </a:lnTo>
                  <a:lnTo>
                    <a:pt x="2077085" y="2400300"/>
                  </a:lnTo>
                  <a:lnTo>
                    <a:pt x="2110994" y="2366264"/>
                  </a:lnTo>
                  <a:lnTo>
                    <a:pt x="2182368" y="2300224"/>
                  </a:lnTo>
                  <a:lnTo>
                    <a:pt x="2255647" y="2237740"/>
                  </a:lnTo>
                  <a:lnTo>
                    <a:pt x="2332482" y="2177034"/>
                  </a:lnTo>
                  <a:lnTo>
                    <a:pt x="2411095" y="2119884"/>
                  </a:lnTo>
                  <a:lnTo>
                    <a:pt x="2493137" y="2062733"/>
                  </a:lnTo>
                  <a:lnTo>
                    <a:pt x="2575306" y="2009139"/>
                  </a:lnTo>
                  <a:lnTo>
                    <a:pt x="2659253" y="1957324"/>
                  </a:lnTo>
                  <a:lnTo>
                    <a:pt x="2828925" y="1862709"/>
                  </a:lnTo>
                  <a:lnTo>
                    <a:pt x="2914650" y="1818132"/>
                  </a:lnTo>
                  <a:lnTo>
                    <a:pt x="3080766" y="1735963"/>
                  </a:lnTo>
                  <a:lnTo>
                    <a:pt x="3162935" y="1700276"/>
                  </a:lnTo>
                  <a:lnTo>
                    <a:pt x="3241421" y="1664462"/>
                  </a:lnTo>
                  <a:lnTo>
                    <a:pt x="3318255" y="1632330"/>
                  </a:lnTo>
                  <a:lnTo>
                    <a:pt x="3393313" y="1601977"/>
                  </a:lnTo>
                  <a:lnTo>
                    <a:pt x="3530854" y="1548384"/>
                  </a:lnTo>
                  <a:lnTo>
                    <a:pt x="3652266" y="1505585"/>
                  </a:lnTo>
                  <a:lnTo>
                    <a:pt x="3827272" y="1446529"/>
                  </a:lnTo>
                  <a:lnTo>
                    <a:pt x="3893439" y="1428750"/>
                  </a:lnTo>
                  <a:lnTo>
                    <a:pt x="9144000" y="1428750"/>
                  </a:lnTo>
                  <a:lnTo>
                    <a:pt x="9144000" y="0"/>
                  </a:lnTo>
                  <a:close/>
                </a:path>
                <a:path w="9144000" h="5144135">
                  <a:moveTo>
                    <a:pt x="9144000" y="1428750"/>
                  </a:moveTo>
                  <a:lnTo>
                    <a:pt x="3893439" y="1428750"/>
                  </a:lnTo>
                  <a:lnTo>
                    <a:pt x="3900424" y="1494916"/>
                  </a:lnTo>
                  <a:lnTo>
                    <a:pt x="3909441" y="1575180"/>
                  </a:lnTo>
                  <a:lnTo>
                    <a:pt x="3918330" y="1680464"/>
                  </a:lnTo>
                  <a:lnTo>
                    <a:pt x="3925442" y="1807464"/>
                  </a:lnTo>
                  <a:lnTo>
                    <a:pt x="3932682" y="1955673"/>
                  </a:lnTo>
                  <a:lnTo>
                    <a:pt x="3934460" y="2035937"/>
                  </a:lnTo>
                  <a:lnTo>
                    <a:pt x="3936111" y="2119884"/>
                  </a:lnTo>
                  <a:lnTo>
                    <a:pt x="3934460" y="2205609"/>
                  </a:lnTo>
                  <a:lnTo>
                    <a:pt x="3934460" y="2294890"/>
                  </a:lnTo>
                  <a:lnTo>
                    <a:pt x="3930777" y="2387727"/>
                  </a:lnTo>
                  <a:lnTo>
                    <a:pt x="3925442" y="2480691"/>
                  </a:lnTo>
                  <a:lnTo>
                    <a:pt x="3918330" y="2577084"/>
                  </a:lnTo>
                  <a:lnTo>
                    <a:pt x="3909441" y="2673477"/>
                  </a:lnTo>
                  <a:lnTo>
                    <a:pt x="3898773" y="2769870"/>
                  </a:lnTo>
                  <a:lnTo>
                    <a:pt x="3886200" y="2868168"/>
                  </a:lnTo>
                  <a:lnTo>
                    <a:pt x="3868420" y="2964561"/>
                  </a:lnTo>
                  <a:lnTo>
                    <a:pt x="3850513" y="3061081"/>
                  </a:lnTo>
                  <a:lnTo>
                    <a:pt x="3829050" y="3157601"/>
                  </a:lnTo>
                  <a:lnTo>
                    <a:pt x="3804030" y="3252216"/>
                  </a:lnTo>
                  <a:lnTo>
                    <a:pt x="3775455" y="3345053"/>
                  </a:lnTo>
                  <a:lnTo>
                    <a:pt x="3743325" y="3436112"/>
                  </a:lnTo>
                  <a:lnTo>
                    <a:pt x="3725417" y="3480689"/>
                  </a:lnTo>
                  <a:lnTo>
                    <a:pt x="3707638" y="3523615"/>
                  </a:lnTo>
                  <a:lnTo>
                    <a:pt x="3689730" y="3566541"/>
                  </a:lnTo>
                  <a:lnTo>
                    <a:pt x="3668395" y="3609340"/>
                  </a:lnTo>
                  <a:lnTo>
                    <a:pt x="3646932" y="3650361"/>
                  </a:lnTo>
                  <a:lnTo>
                    <a:pt x="3625469" y="3689730"/>
                  </a:lnTo>
                  <a:lnTo>
                    <a:pt x="3578987" y="3768344"/>
                  </a:lnTo>
                  <a:lnTo>
                    <a:pt x="3552190" y="3805809"/>
                  </a:lnTo>
                  <a:lnTo>
                    <a:pt x="3527171" y="3839718"/>
                  </a:lnTo>
                  <a:lnTo>
                    <a:pt x="3500501" y="3875443"/>
                  </a:lnTo>
                  <a:lnTo>
                    <a:pt x="3473704" y="3907650"/>
                  </a:lnTo>
                  <a:lnTo>
                    <a:pt x="3416554" y="3968369"/>
                  </a:lnTo>
                  <a:lnTo>
                    <a:pt x="3387979" y="3996880"/>
                  </a:lnTo>
                  <a:lnTo>
                    <a:pt x="3357499" y="4025493"/>
                  </a:lnTo>
                  <a:lnTo>
                    <a:pt x="3296792" y="4075455"/>
                  </a:lnTo>
                  <a:lnTo>
                    <a:pt x="3266440" y="4098734"/>
                  </a:lnTo>
                  <a:lnTo>
                    <a:pt x="3234309" y="4121912"/>
                  </a:lnTo>
                  <a:lnTo>
                    <a:pt x="3202178" y="4143349"/>
                  </a:lnTo>
                  <a:lnTo>
                    <a:pt x="3105785" y="4198747"/>
                  </a:lnTo>
                  <a:lnTo>
                    <a:pt x="3039745" y="4232694"/>
                  </a:lnTo>
                  <a:lnTo>
                    <a:pt x="2973578" y="4261205"/>
                  </a:lnTo>
                  <a:lnTo>
                    <a:pt x="2905760" y="4286237"/>
                  </a:lnTo>
                  <a:lnTo>
                    <a:pt x="2839720" y="4307674"/>
                  </a:lnTo>
                  <a:lnTo>
                    <a:pt x="2773553" y="4325518"/>
                  </a:lnTo>
                  <a:lnTo>
                    <a:pt x="2707513" y="4339780"/>
                  </a:lnTo>
                  <a:lnTo>
                    <a:pt x="2643124" y="4352290"/>
                  </a:lnTo>
                  <a:lnTo>
                    <a:pt x="2580640" y="4361218"/>
                  </a:lnTo>
                  <a:lnTo>
                    <a:pt x="2518156" y="4368393"/>
                  </a:lnTo>
                  <a:lnTo>
                    <a:pt x="2457450" y="4373727"/>
                  </a:lnTo>
                  <a:lnTo>
                    <a:pt x="2400300" y="4377321"/>
                  </a:lnTo>
                  <a:lnTo>
                    <a:pt x="2344928" y="4379061"/>
                  </a:lnTo>
                  <a:lnTo>
                    <a:pt x="9144000" y="4379061"/>
                  </a:lnTo>
                  <a:lnTo>
                    <a:pt x="9144000" y="1428750"/>
                  </a:lnTo>
                  <a:close/>
                </a:path>
              </a:pathLst>
            </a:custGeom>
            <a:solidFill>
              <a:srgbClr val="FFFFFF"/>
            </a:solidFill>
          </p:spPr>
          <p:txBody>
            <a:bodyPr wrap="square" lIns="0" tIns="0" rIns="0" bIns="0" rtlCol="0"/>
            <a:lstStyle/>
            <a:p>
              <a:endParaRPr kern="0">
                <a:solidFill>
                  <a:sysClr val="windowText" lastClr="000000"/>
                </a:solidFill>
              </a:endParaRPr>
            </a:p>
          </p:txBody>
        </p:sp>
        <p:sp>
          <p:nvSpPr>
            <p:cNvPr id="5" name="object 5"/>
            <p:cNvSpPr/>
            <p:nvPr/>
          </p:nvSpPr>
          <p:spPr>
            <a:xfrm>
              <a:off x="528650" y="1071499"/>
              <a:ext cx="1164590" cy="1832610"/>
            </a:xfrm>
            <a:custGeom>
              <a:avLst/>
              <a:gdLst/>
              <a:ahLst/>
              <a:cxnLst/>
              <a:rect l="l" t="t" r="r" b="b"/>
              <a:pathLst>
                <a:path w="1164589" h="1832610">
                  <a:moveTo>
                    <a:pt x="200012" y="0"/>
                  </a:moveTo>
                  <a:lnTo>
                    <a:pt x="187490" y="35687"/>
                  </a:lnTo>
                  <a:lnTo>
                    <a:pt x="171399" y="76835"/>
                  </a:lnTo>
                  <a:lnTo>
                    <a:pt x="153543" y="132206"/>
                  </a:lnTo>
                  <a:lnTo>
                    <a:pt x="130365" y="200025"/>
                  </a:lnTo>
                  <a:lnTo>
                    <a:pt x="107175" y="278638"/>
                  </a:lnTo>
                  <a:lnTo>
                    <a:pt x="83896" y="367918"/>
                  </a:lnTo>
                  <a:lnTo>
                    <a:pt x="60718" y="462661"/>
                  </a:lnTo>
                  <a:lnTo>
                    <a:pt x="39281" y="564388"/>
                  </a:lnTo>
                  <a:lnTo>
                    <a:pt x="30353" y="616203"/>
                  </a:lnTo>
                  <a:lnTo>
                    <a:pt x="21437" y="669798"/>
                  </a:lnTo>
                  <a:lnTo>
                    <a:pt x="14249" y="723391"/>
                  </a:lnTo>
                  <a:lnTo>
                    <a:pt x="3581" y="834008"/>
                  </a:lnTo>
                  <a:lnTo>
                    <a:pt x="0" y="942975"/>
                  </a:lnTo>
                  <a:lnTo>
                    <a:pt x="0" y="996569"/>
                  </a:lnTo>
                  <a:lnTo>
                    <a:pt x="3581" y="1051940"/>
                  </a:lnTo>
                  <a:lnTo>
                    <a:pt x="8915" y="1103757"/>
                  </a:lnTo>
                  <a:lnTo>
                    <a:pt x="16090" y="1157351"/>
                  </a:lnTo>
                  <a:lnTo>
                    <a:pt x="25018" y="1207262"/>
                  </a:lnTo>
                  <a:lnTo>
                    <a:pt x="37528" y="1257300"/>
                  </a:lnTo>
                  <a:lnTo>
                    <a:pt x="51790" y="1307338"/>
                  </a:lnTo>
                  <a:lnTo>
                    <a:pt x="66052" y="1344802"/>
                  </a:lnTo>
                  <a:lnTo>
                    <a:pt x="82156" y="1380489"/>
                  </a:lnTo>
                  <a:lnTo>
                    <a:pt x="99999" y="1414526"/>
                  </a:lnTo>
                  <a:lnTo>
                    <a:pt x="137541" y="1477009"/>
                  </a:lnTo>
                  <a:lnTo>
                    <a:pt x="180314" y="1532382"/>
                  </a:lnTo>
                  <a:lnTo>
                    <a:pt x="226783" y="1582420"/>
                  </a:lnTo>
                  <a:lnTo>
                    <a:pt x="301764" y="1648459"/>
                  </a:lnTo>
                  <a:lnTo>
                    <a:pt x="355396" y="1684146"/>
                  </a:lnTo>
                  <a:lnTo>
                    <a:pt x="408952" y="1716405"/>
                  </a:lnTo>
                  <a:lnTo>
                    <a:pt x="462584" y="1743202"/>
                  </a:lnTo>
                  <a:lnTo>
                    <a:pt x="516128" y="1764538"/>
                  </a:lnTo>
                  <a:lnTo>
                    <a:pt x="567931" y="1784223"/>
                  </a:lnTo>
                  <a:lnTo>
                    <a:pt x="617880" y="1798574"/>
                  </a:lnTo>
                  <a:lnTo>
                    <a:pt x="664349" y="1810893"/>
                  </a:lnTo>
                  <a:lnTo>
                    <a:pt x="707224" y="1821688"/>
                  </a:lnTo>
                  <a:lnTo>
                    <a:pt x="744778" y="1827021"/>
                  </a:lnTo>
                  <a:lnTo>
                    <a:pt x="776909" y="1832356"/>
                  </a:lnTo>
                  <a:lnTo>
                    <a:pt x="389356" y="555498"/>
                  </a:lnTo>
                  <a:lnTo>
                    <a:pt x="876858" y="1800225"/>
                  </a:lnTo>
                  <a:lnTo>
                    <a:pt x="925118" y="1748536"/>
                  </a:lnTo>
                  <a:lnTo>
                    <a:pt x="951915" y="1716405"/>
                  </a:lnTo>
                  <a:lnTo>
                    <a:pt x="980490" y="1677034"/>
                  </a:lnTo>
                  <a:lnTo>
                    <a:pt x="1010843" y="1636014"/>
                  </a:lnTo>
                  <a:lnTo>
                    <a:pt x="1041196" y="1587753"/>
                  </a:lnTo>
                  <a:lnTo>
                    <a:pt x="1069771" y="1537715"/>
                  </a:lnTo>
                  <a:lnTo>
                    <a:pt x="1094790" y="1482344"/>
                  </a:lnTo>
                  <a:lnTo>
                    <a:pt x="1118031" y="1425194"/>
                  </a:lnTo>
                  <a:lnTo>
                    <a:pt x="1137589" y="1362709"/>
                  </a:lnTo>
                  <a:lnTo>
                    <a:pt x="1153718" y="1298448"/>
                  </a:lnTo>
                  <a:lnTo>
                    <a:pt x="1162608" y="1230630"/>
                  </a:lnTo>
                  <a:lnTo>
                    <a:pt x="1164386" y="1194815"/>
                  </a:lnTo>
                  <a:lnTo>
                    <a:pt x="1164386" y="1123442"/>
                  </a:lnTo>
                  <a:lnTo>
                    <a:pt x="1160830" y="1087755"/>
                  </a:lnTo>
                  <a:lnTo>
                    <a:pt x="1155496" y="1050163"/>
                  </a:lnTo>
                  <a:lnTo>
                    <a:pt x="1146479" y="1012570"/>
                  </a:lnTo>
                  <a:lnTo>
                    <a:pt x="1137589" y="973327"/>
                  </a:lnTo>
                  <a:lnTo>
                    <a:pt x="1125143" y="935863"/>
                  </a:lnTo>
                  <a:lnTo>
                    <a:pt x="1107236" y="887730"/>
                  </a:lnTo>
                  <a:lnTo>
                    <a:pt x="1085773" y="841248"/>
                  </a:lnTo>
                  <a:lnTo>
                    <a:pt x="1062659" y="794765"/>
                  </a:lnTo>
                  <a:lnTo>
                    <a:pt x="1035862" y="748284"/>
                  </a:lnTo>
                  <a:lnTo>
                    <a:pt x="1005509" y="703706"/>
                  </a:lnTo>
                  <a:lnTo>
                    <a:pt x="975156" y="660780"/>
                  </a:lnTo>
                  <a:lnTo>
                    <a:pt x="941247" y="616203"/>
                  </a:lnTo>
                  <a:lnTo>
                    <a:pt x="907211" y="575183"/>
                  </a:lnTo>
                  <a:lnTo>
                    <a:pt x="832281" y="493013"/>
                  </a:lnTo>
                  <a:lnTo>
                    <a:pt x="794689" y="453771"/>
                  </a:lnTo>
                  <a:lnTo>
                    <a:pt x="716140" y="378587"/>
                  </a:lnTo>
                  <a:lnTo>
                    <a:pt x="676859" y="342900"/>
                  </a:lnTo>
                  <a:lnTo>
                    <a:pt x="596442" y="276860"/>
                  </a:lnTo>
                  <a:lnTo>
                    <a:pt x="519722" y="216153"/>
                  </a:lnTo>
                  <a:lnTo>
                    <a:pt x="380428" y="114300"/>
                  </a:lnTo>
                  <a:lnTo>
                    <a:pt x="319709" y="75056"/>
                  </a:lnTo>
                  <a:lnTo>
                    <a:pt x="271399" y="42925"/>
                  </a:lnTo>
                  <a:lnTo>
                    <a:pt x="233959" y="19685"/>
                  </a:lnTo>
                  <a:lnTo>
                    <a:pt x="200012" y="0"/>
                  </a:lnTo>
                  <a:close/>
                </a:path>
              </a:pathLst>
            </a:custGeom>
            <a:solidFill>
              <a:srgbClr val="9BCF62"/>
            </a:solidFill>
          </p:spPr>
          <p:txBody>
            <a:bodyPr wrap="square" lIns="0" tIns="0" rIns="0" bIns="0" rtlCol="0"/>
            <a:lstStyle/>
            <a:p>
              <a:endParaRPr kern="0">
                <a:solidFill>
                  <a:sysClr val="windowText" lastClr="000000"/>
                </a:solidFill>
              </a:endParaRPr>
            </a:p>
          </p:txBody>
        </p:sp>
        <p:sp>
          <p:nvSpPr>
            <p:cNvPr id="6" name="object 6"/>
            <p:cNvSpPr/>
            <p:nvPr/>
          </p:nvSpPr>
          <p:spPr>
            <a:xfrm>
              <a:off x="0" y="0"/>
              <a:ext cx="3536315" cy="5143500"/>
            </a:xfrm>
            <a:custGeom>
              <a:avLst/>
              <a:gdLst/>
              <a:ahLst/>
              <a:cxnLst/>
              <a:rect l="l" t="t" r="r" b="b"/>
              <a:pathLst>
                <a:path w="3536315" h="5143500">
                  <a:moveTo>
                    <a:pt x="1257312" y="4314812"/>
                  </a:moveTo>
                  <a:lnTo>
                    <a:pt x="1255471" y="4264761"/>
                  </a:lnTo>
                  <a:lnTo>
                    <a:pt x="1251978" y="4216552"/>
                  </a:lnTo>
                  <a:lnTo>
                    <a:pt x="1246543" y="4168343"/>
                  </a:lnTo>
                  <a:lnTo>
                    <a:pt x="1237627" y="4120134"/>
                  </a:lnTo>
                  <a:lnTo>
                    <a:pt x="1226947" y="4073677"/>
                  </a:lnTo>
                  <a:lnTo>
                    <a:pt x="1214437" y="4027208"/>
                  </a:lnTo>
                  <a:lnTo>
                    <a:pt x="1198333" y="3982593"/>
                  </a:lnTo>
                  <a:lnTo>
                    <a:pt x="1182331" y="3939717"/>
                  </a:lnTo>
                  <a:lnTo>
                    <a:pt x="1162646" y="3896842"/>
                  </a:lnTo>
                  <a:lnTo>
                    <a:pt x="1141209" y="3855847"/>
                  </a:lnTo>
                  <a:lnTo>
                    <a:pt x="1118019" y="3814699"/>
                  </a:lnTo>
                  <a:lnTo>
                    <a:pt x="1093000" y="3775456"/>
                  </a:lnTo>
                  <a:lnTo>
                    <a:pt x="1066228" y="3737991"/>
                  </a:lnTo>
                  <a:lnTo>
                    <a:pt x="1037602" y="3702177"/>
                  </a:lnTo>
                  <a:lnTo>
                    <a:pt x="1007249" y="3666490"/>
                  </a:lnTo>
                  <a:lnTo>
                    <a:pt x="975144" y="3632581"/>
                  </a:lnTo>
                  <a:lnTo>
                    <a:pt x="941197" y="3600450"/>
                  </a:lnTo>
                  <a:lnTo>
                    <a:pt x="905497" y="3570097"/>
                  </a:lnTo>
                  <a:lnTo>
                    <a:pt x="869797" y="3541395"/>
                  </a:lnTo>
                  <a:lnTo>
                    <a:pt x="832256" y="3514725"/>
                  </a:lnTo>
                  <a:lnTo>
                    <a:pt x="792975" y="3489591"/>
                  </a:lnTo>
                  <a:lnTo>
                    <a:pt x="751852" y="3466465"/>
                  </a:lnTo>
                  <a:lnTo>
                    <a:pt x="710819" y="3445002"/>
                  </a:lnTo>
                  <a:lnTo>
                    <a:pt x="667943" y="3425444"/>
                  </a:lnTo>
                  <a:lnTo>
                    <a:pt x="625068" y="3409315"/>
                  </a:lnTo>
                  <a:lnTo>
                    <a:pt x="580453" y="3393186"/>
                  </a:lnTo>
                  <a:lnTo>
                    <a:pt x="533984" y="3380740"/>
                  </a:lnTo>
                  <a:lnTo>
                    <a:pt x="487527" y="3370072"/>
                  </a:lnTo>
                  <a:lnTo>
                    <a:pt x="439318" y="3361055"/>
                  </a:lnTo>
                  <a:lnTo>
                    <a:pt x="391109" y="3355721"/>
                  </a:lnTo>
                  <a:lnTo>
                    <a:pt x="342900" y="3352165"/>
                  </a:lnTo>
                  <a:lnTo>
                    <a:pt x="292938" y="3350387"/>
                  </a:lnTo>
                  <a:lnTo>
                    <a:pt x="255397" y="3350387"/>
                  </a:lnTo>
                  <a:lnTo>
                    <a:pt x="180416" y="3357499"/>
                  </a:lnTo>
                  <a:lnTo>
                    <a:pt x="107175" y="3368167"/>
                  </a:lnTo>
                  <a:lnTo>
                    <a:pt x="69634" y="3375406"/>
                  </a:lnTo>
                  <a:lnTo>
                    <a:pt x="35687" y="3386074"/>
                  </a:lnTo>
                  <a:lnTo>
                    <a:pt x="0" y="3395091"/>
                  </a:lnTo>
                  <a:lnTo>
                    <a:pt x="0" y="5143500"/>
                  </a:lnTo>
                  <a:lnTo>
                    <a:pt x="785799" y="5143500"/>
                  </a:lnTo>
                  <a:lnTo>
                    <a:pt x="837590" y="5109540"/>
                  </a:lnTo>
                  <a:lnTo>
                    <a:pt x="887641" y="5073751"/>
                  </a:lnTo>
                  <a:lnTo>
                    <a:pt x="934008" y="5034470"/>
                  </a:lnTo>
                  <a:lnTo>
                    <a:pt x="978725" y="4991684"/>
                  </a:lnTo>
                  <a:lnTo>
                    <a:pt x="1019759" y="4946967"/>
                  </a:lnTo>
                  <a:lnTo>
                    <a:pt x="1059040" y="4900600"/>
                  </a:lnTo>
                  <a:lnTo>
                    <a:pt x="1094740" y="4850549"/>
                  </a:lnTo>
                  <a:lnTo>
                    <a:pt x="1126947" y="4798746"/>
                  </a:lnTo>
                  <a:lnTo>
                    <a:pt x="1157312" y="4743361"/>
                  </a:lnTo>
                  <a:lnTo>
                    <a:pt x="1182331" y="4688078"/>
                  </a:lnTo>
                  <a:lnTo>
                    <a:pt x="1205522" y="4629099"/>
                  </a:lnTo>
                  <a:lnTo>
                    <a:pt x="1223365" y="4568380"/>
                  </a:lnTo>
                  <a:lnTo>
                    <a:pt x="1237627" y="4507649"/>
                  </a:lnTo>
                  <a:lnTo>
                    <a:pt x="1248384" y="4445190"/>
                  </a:lnTo>
                  <a:lnTo>
                    <a:pt x="1255471" y="4380877"/>
                  </a:lnTo>
                  <a:lnTo>
                    <a:pt x="1257312" y="4346918"/>
                  </a:lnTo>
                  <a:lnTo>
                    <a:pt x="1257312" y="4314812"/>
                  </a:lnTo>
                  <a:close/>
                </a:path>
                <a:path w="3536315" h="5143500">
                  <a:moveTo>
                    <a:pt x="3536061" y="185801"/>
                  </a:moveTo>
                  <a:lnTo>
                    <a:pt x="3532505" y="91059"/>
                  </a:lnTo>
                  <a:lnTo>
                    <a:pt x="3521837" y="0"/>
                  </a:lnTo>
                  <a:lnTo>
                    <a:pt x="1207249" y="0"/>
                  </a:lnTo>
                  <a:lnTo>
                    <a:pt x="1196581" y="91059"/>
                  </a:lnTo>
                  <a:lnTo>
                    <a:pt x="1192987" y="185801"/>
                  </a:lnTo>
                  <a:lnTo>
                    <a:pt x="1194739" y="246507"/>
                  </a:lnTo>
                  <a:lnTo>
                    <a:pt x="1198321" y="305308"/>
                  </a:lnTo>
                  <a:lnTo>
                    <a:pt x="1207249" y="364363"/>
                  </a:lnTo>
                  <a:lnTo>
                    <a:pt x="1216177" y="421513"/>
                  </a:lnTo>
                  <a:lnTo>
                    <a:pt x="1230528" y="478536"/>
                  </a:lnTo>
                  <a:lnTo>
                    <a:pt x="1244790" y="534035"/>
                  </a:lnTo>
                  <a:lnTo>
                    <a:pt x="1264475" y="589407"/>
                  </a:lnTo>
                  <a:lnTo>
                    <a:pt x="1285875" y="641223"/>
                  </a:lnTo>
                  <a:lnTo>
                    <a:pt x="1309116" y="692912"/>
                  </a:lnTo>
                  <a:lnTo>
                    <a:pt x="1334135" y="744728"/>
                  </a:lnTo>
                  <a:lnTo>
                    <a:pt x="1362583" y="792988"/>
                  </a:lnTo>
                  <a:lnTo>
                    <a:pt x="1393063" y="841121"/>
                  </a:lnTo>
                  <a:lnTo>
                    <a:pt x="1425194" y="885825"/>
                  </a:lnTo>
                  <a:lnTo>
                    <a:pt x="1460881" y="930402"/>
                  </a:lnTo>
                  <a:lnTo>
                    <a:pt x="1496568" y="973328"/>
                  </a:lnTo>
                  <a:lnTo>
                    <a:pt x="1535938" y="1014476"/>
                  </a:lnTo>
                  <a:lnTo>
                    <a:pt x="1576959" y="1053719"/>
                  </a:lnTo>
                  <a:lnTo>
                    <a:pt x="1619758" y="1089406"/>
                  </a:lnTo>
                  <a:lnTo>
                    <a:pt x="1664462" y="1125093"/>
                  </a:lnTo>
                  <a:lnTo>
                    <a:pt x="1709166" y="1157351"/>
                  </a:lnTo>
                  <a:lnTo>
                    <a:pt x="1757299" y="1187704"/>
                  </a:lnTo>
                  <a:lnTo>
                    <a:pt x="1805559" y="1216152"/>
                  </a:lnTo>
                  <a:lnTo>
                    <a:pt x="1857375" y="1241171"/>
                  </a:lnTo>
                  <a:lnTo>
                    <a:pt x="1909191" y="1264412"/>
                  </a:lnTo>
                  <a:lnTo>
                    <a:pt x="1960880" y="1285875"/>
                  </a:lnTo>
                  <a:lnTo>
                    <a:pt x="2016379" y="1305560"/>
                  </a:lnTo>
                  <a:lnTo>
                    <a:pt x="2071751" y="1319784"/>
                  </a:lnTo>
                  <a:lnTo>
                    <a:pt x="2128901" y="1334135"/>
                  </a:lnTo>
                  <a:lnTo>
                    <a:pt x="2244979" y="1352042"/>
                  </a:lnTo>
                  <a:lnTo>
                    <a:pt x="2303780" y="1355471"/>
                  </a:lnTo>
                  <a:lnTo>
                    <a:pt x="2364613" y="1357376"/>
                  </a:lnTo>
                  <a:lnTo>
                    <a:pt x="2425319" y="1355471"/>
                  </a:lnTo>
                  <a:lnTo>
                    <a:pt x="2484247" y="1352042"/>
                  </a:lnTo>
                  <a:lnTo>
                    <a:pt x="2600325" y="1334135"/>
                  </a:lnTo>
                  <a:lnTo>
                    <a:pt x="2657475" y="1319784"/>
                  </a:lnTo>
                  <a:lnTo>
                    <a:pt x="2712847" y="1305560"/>
                  </a:lnTo>
                  <a:lnTo>
                    <a:pt x="2768219" y="1285875"/>
                  </a:lnTo>
                  <a:lnTo>
                    <a:pt x="2820035" y="1264412"/>
                  </a:lnTo>
                  <a:lnTo>
                    <a:pt x="2871724" y="1241171"/>
                  </a:lnTo>
                  <a:lnTo>
                    <a:pt x="2923540" y="1216152"/>
                  </a:lnTo>
                  <a:lnTo>
                    <a:pt x="2971800" y="1187704"/>
                  </a:lnTo>
                  <a:lnTo>
                    <a:pt x="3019933" y="1157351"/>
                  </a:lnTo>
                  <a:lnTo>
                    <a:pt x="3064764" y="1125093"/>
                  </a:lnTo>
                  <a:lnTo>
                    <a:pt x="3109341" y="1089406"/>
                  </a:lnTo>
                  <a:lnTo>
                    <a:pt x="3152140" y="1053719"/>
                  </a:lnTo>
                  <a:lnTo>
                    <a:pt x="3193288" y="1014476"/>
                  </a:lnTo>
                  <a:lnTo>
                    <a:pt x="3232531" y="973328"/>
                  </a:lnTo>
                  <a:lnTo>
                    <a:pt x="3268205" y="930402"/>
                  </a:lnTo>
                  <a:lnTo>
                    <a:pt x="3304032" y="885825"/>
                  </a:lnTo>
                  <a:lnTo>
                    <a:pt x="3336163" y="841121"/>
                  </a:lnTo>
                  <a:lnTo>
                    <a:pt x="3366516" y="792988"/>
                  </a:lnTo>
                  <a:lnTo>
                    <a:pt x="3395091" y="744728"/>
                  </a:lnTo>
                  <a:lnTo>
                    <a:pt x="3419983" y="692912"/>
                  </a:lnTo>
                  <a:lnTo>
                    <a:pt x="3443351" y="641223"/>
                  </a:lnTo>
                  <a:lnTo>
                    <a:pt x="3464687" y="589407"/>
                  </a:lnTo>
                  <a:lnTo>
                    <a:pt x="3484372" y="534035"/>
                  </a:lnTo>
                  <a:lnTo>
                    <a:pt x="3498723" y="478536"/>
                  </a:lnTo>
                  <a:lnTo>
                    <a:pt x="3512947" y="421513"/>
                  </a:lnTo>
                  <a:lnTo>
                    <a:pt x="3521837" y="364363"/>
                  </a:lnTo>
                  <a:lnTo>
                    <a:pt x="3530727" y="305308"/>
                  </a:lnTo>
                  <a:lnTo>
                    <a:pt x="3534410" y="246507"/>
                  </a:lnTo>
                  <a:lnTo>
                    <a:pt x="3536061" y="185801"/>
                  </a:lnTo>
                  <a:close/>
                </a:path>
              </a:pathLst>
            </a:custGeom>
            <a:solidFill>
              <a:srgbClr val="EDF0F3"/>
            </a:solidFill>
          </p:spPr>
          <p:txBody>
            <a:bodyPr wrap="square" lIns="0" tIns="0" rIns="0" bIns="0" rtlCol="0"/>
            <a:lstStyle/>
            <a:p>
              <a:endParaRPr kern="0">
                <a:solidFill>
                  <a:sysClr val="windowText" lastClr="000000"/>
                </a:solidFill>
              </a:endParaRPr>
            </a:p>
          </p:txBody>
        </p:sp>
      </p:grpSp>
      <p:sp>
        <p:nvSpPr>
          <p:cNvPr id="7" name="object 7"/>
          <p:cNvSpPr txBox="1">
            <a:spLocks noGrp="1"/>
          </p:cNvSpPr>
          <p:nvPr>
            <p:ph type="title"/>
          </p:nvPr>
        </p:nvSpPr>
        <p:spPr>
          <a:xfrm>
            <a:off x="4426459" y="2113789"/>
            <a:ext cx="4124325" cy="1854835"/>
          </a:xfrm>
          <a:prstGeom prst="rect">
            <a:avLst/>
          </a:prstGeom>
        </p:spPr>
        <p:txBody>
          <a:bodyPr vert="horz" wrap="square" lIns="0" tIns="12700" rIns="0" bIns="0" rtlCol="0">
            <a:spAutoFit/>
          </a:bodyPr>
          <a:lstStyle/>
          <a:p>
            <a:pPr marL="12065" marR="5080" algn="ctr">
              <a:spcBef>
                <a:spcPts val="100"/>
              </a:spcBef>
            </a:pPr>
            <a:r>
              <a:rPr sz="2400" b="0" dirty="0">
                <a:solidFill>
                  <a:srgbClr val="474F55"/>
                </a:solidFill>
                <a:latin typeface="Calibri"/>
                <a:cs typeface="Calibri"/>
              </a:rPr>
              <a:t>A</a:t>
            </a:r>
            <a:r>
              <a:rPr sz="2400" b="0" spc="-25" dirty="0">
                <a:solidFill>
                  <a:srgbClr val="474F55"/>
                </a:solidFill>
                <a:latin typeface="Calibri"/>
                <a:cs typeface="Calibri"/>
              </a:rPr>
              <a:t> </a:t>
            </a:r>
            <a:r>
              <a:rPr sz="2400" b="0" dirty="0">
                <a:solidFill>
                  <a:srgbClr val="474F55"/>
                </a:solidFill>
                <a:latin typeface="Calibri"/>
                <a:cs typeface="Calibri"/>
              </a:rPr>
              <a:t>pond</a:t>
            </a:r>
            <a:r>
              <a:rPr sz="2400" b="0" spc="-5" dirty="0">
                <a:solidFill>
                  <a:srgbClr val="474F55"/>
                </a:solidFill>
                <a:latin typeface="Calibri"/>
                <a:cs typeface="Calibri"/>
              </a:rPr>
              <a:t> </a:t>
            </a:r>
            <a:r>
              <a:rPr sz="2400" b="0" spc="-10" dirty="0">
                <a:solidFill>
                  <a:srgbClr val="474F55"/>
                </a:solidFill>
                <a:latin typeface="Calibri"/>
                <a:cs typeface="Calibri"/>
              </a:rPr>
              <a:t>buffer</a:t>
            </a:r>
            <a:r>
              <a:rPr sz="2400" b="0" spc="-20" dirty="0">
                <a:solidFill>
                  <a:srgbClr val="474F55"/>
                </a:solidFill>
                <a:latin typeface="Calibri"/>
                <a:cs typeface="Calibri"/>
              </a:rPr>
              <a:t> </a:t>
            </a:r>
            <a:r>
              <a:rPr sz="2400" b="0" dirty="0">
                <a:solidFill>
                  <a:srgbClr val="474F55"/>
                </a:solidFill>
                <a:latin typeface="Calibri"/>
                <a:cs typeface="Calibri"/>
              </a:rPr>
              <a:t>is</a:t>
            </a:r>
            <a:r>
              <a:rPr sz="2400" b="0" spc="-25" dirty="0">
                <a:solidFill>
                  <a:srgbClr val="474F55"/>
                </a:solidFill>
                <a:latin typeface="Calibri"/>
                <a:cs typeface="Calibri"/>
              </a:rPr>
              <a:t> </a:t>
            </a:r>
            <a:r>
              <a:rPr sz="2400" b="0" dirty="0">
                <a:solidFill>
                  <a:srgbClr val="474F55"/>
                </a:solidFill>
                <a:latin typeface="Calibri"/>
                <a:cs typeface="Calibri"/>
              </a:rPr>
              <a:t>simply</a:t>
            </a:r>
            <a:r>
              <a:rPr sz="2400" b="0" spc="-30" dirty="0">
                <a:solidFill>
                  <a:srgbClr val="474F55"/>
                </a:solidFill>
                <a:latin typeface="Calibri"/>
                <a:cs typeface="Calibri"/>
              </a:rPr>
              <a:t> </a:t>
            </a:r>
            <a:r>
              <a:rPr sz="2400" b="0" dirty="0">
                <a:solidFill>
                  <a:srgbClr val="474F55"/>
                </a:solidFill>
                <a:latin typeface="Calibri"/>
                <a:cs typeface="Calibri"/>
              </a:rPr>
              <a:t>a</a:t>
            </a:r>
            <a:r>
              <a:rPr sz="2400" b="0" spc="-10" dirty="0">
                <a:solidFill>
                  <a:srgbClr val="474F55"/>
                </a:solidFill>
                <a:latin typeface="Calibri"/>
                <a:cs typeface="Calibri"/>
              </a:rPr>
              <a:t> </a:t>
            </a:r>
            <a:r>
              <a:rPr sz="2400" b="0" spc="150" dirty="0">
                <a:solidFill>
                  <a:srgbClr val="474F55"/>
                </a:solidFill>
                <a:latin typeface="Calibri"/>
                <a:cs typeface="Calibri"/>
              </a:rPr>
              <a:t>20-</a:t>
            </a:r>
            <a:r>
              <a:rPr sz="2400" b="0" spc="-20" dirty="0">
                <a:solidFill>
                  <a:srgbClr val="474F55"/>
                </a:solidFill>
                <a:latin typeface="Calibri"/>
                <a:cs typeface="Calibri"/>
              </a:rPr>
              <a:t>foot </a:t>
            </a:r>
            <a:r>
              <a:rPr sz="2400" b="0" dirty="0">
                <a:solidFill>
                  <a:srgbClr val="474F55"/>
                </a:solidFill>
                <a:latin typeface="Calibri"/>
                <a:cs typeface="Calibri"/>
              </a:rPr>
              <a:t>wide</a:t>
            </a:r>
            <a:r>
              <a:rPr sz="2400" b="0" spc="-90" dirty="0">
                <a:solidFill>
                  <a:srgbClr val="474F55"/>
                </a:solidFill>
                <a:latin typeface="Calibri"/>
                <a:cs typeface="Calibri"/>
              </a:rPr>
              <a:t> </a:t>
            </a:r>
            <a:r>
              <a:rPr sz="2400" b="0" spc="-25" dirty="0">
                <a:solidFill>
                  <a:srgbClr val="474F55"/>
                </a:solidFill>
                <a:latin typeface="Calibri"/>
                <a:cs typeface="Calibri"/>
              </a:rPr>
              <a:t>strip</a:t>
            </a:r>
            <a:r>
              <a:rPr sz="2400" b="0" spc="-85" dirty="0">
                <a:solidFill>
                  <a:srgbClr val="474F55"/>
                </a:solidFill>
                <a:latin typeface="Calibri"/>
                <a:cs typeface="Calibri"/>
              </a:rPr>
              <a:t> </a:t>
            </a:r>
            <a:r>
              <a:rPr sz="2400" b="0" dirty="0">
                <a:solidFill>
                  <a:srgbClr val="474F55"/>
                </a:solidFill>
                <a:latin typeface="Calibri"/>
                <a:cs typeface="Calibri"/>
              </a:rPr>
              <a:t>of</a:t>
            </a:r>
            <a:r>
              <a:rPr sz="2400" b="0" spc="-65" dirty="0">
                <a:solidFill>
                  <a:srgbClr val="474F55"/>
                </a:solidFill>
                <a:latin typeface="Calibri"/>
                <a:cs typeface="Calibri"/>
              </a:rPr>
              <a:t> </a:t>
            </a:r>
            <a:r>
              <a:rPr sz="2400" b="0" spc="-10" dirty="0">
                <a:solidFill>
                  <a:srgbClr val="474F55"/>
                </a:solidFill>
                <a:latin typeface="Calibri"/>
                <a:cs typeface="Calibri"/>
              </a:rPr>
              <a:t>vegetation </a:t>
            </a:r>
            <a:r>
              <a:rPr sz="2400" b="0" dirty="0">
                <a:solidFill>
                  <a:srgbClr val="474F55"/>
                </a:solidFill>
                <a:latin typeface="Calibri"/>
                <a:cs typeface="Calibri"/>
              </a:rPr>
              <a:t>surrounding</a:t>
            </a:r>
            <a:r>
              <a:rPr sz="2400" b="0" spc="-45" dirty="0">
                <a:solidFill>
                  <a:srgbClr val="474F55"/>
                </a:solidFill>
                <a:latin typeface="Calibri"/>
                <a:cs typeface="Calibri"/>
              </a:rPr>
              <a:t> </a:t>
            </a:r>
            <a:r>
              <a:rPr sz="2400" b="0" dirty="0">
                <a:solidFill>
                  <a:srgbClr val="474F55"/>
                </a:solidFill>
                <a:latin typeface="Calibri"/>
                <a:cs typeface="Calibri"/>
              </a:rPr>
              <a:t>a</a:t>
            </a:r>
            <a:r>
              <a:rPr sz="2400" b="0" spc="-40" dirty="0">
                <a:solidFill>
                  <a:srgbClr val="474F55"/>
                </a:solidFill>
                <a:latin typeface="Calibri"/>
                <a:cs typeface="Calibri"/>
              </a:rPr>
              <a:t> </a:t>
            </a:r>
            <a:r>
              <a:rPr sz="2400" b="0" dirty="0">
                <a:solidFill>
                  <a:srgbClr val="474F55"/>
                </a:solidFill>
                <a:latin typeface="Calibri"/>
                <a:cs typeface="Calibri"/>
              </a:rPr>
              <a:t>pond</a:t>
            </a:r>
            <a:r>
              <a:rPr sz="2400" b="0" spc="-40" dirty="0">
                <a:solidFill>
                  <a:srgbClr val="474F55"/>
                </a:solidFill>
                <a:latin typeface="Calibri"/>
                <a:cs typeface="Calibri"/>
              </a:rPr>
              <a:t> </a:t>
            </a:r>
            <a:r>
              <a:rPr sz="2400" b="0" dirty="0">
                <a:solidFill>
                  <a:srgbClr val="474F55"/>
                </a:solidFill>
                <a:latin typeface="Calibri"/>
                <a:cs typeface="Calibri"/>
              </a:rPr>
              <a:t>that</a:t>
            </a:r>
            <a:r>
              <a:rPr sz="2400" b="0" spc="-70" dirty="0">
                <a:solidFill>
                  <a:srgbClr val="474F55"/>
                </a:solidFill>
                <a:latin typeface="Calibri"/>
                <a:cs typeface="Calibri"/>
              </a:rPr>
              <a:t> </a:t>
            </a:r>
            <a:r>
              <a:rPr sz="2400" b="0" dirty="0">
                <a:solidFill>
                  <a:srgbClr val="474F55"/>
                </a:solidFill>
                <a:latin typeface="Calibri"/>
                <a:cs typeface="Calibri"/>
              </a:rPr>
              <a:t>is</a:t>
            </a:r>
            <a:r>
              <a:rPr sz="2400" b="0" spc="-55" dirty="0">
                <a:solidFill>
                  <a:srgbClr val="474F55"/>
                </a:solidFill>
                <a:latin typeface="Calibri"/>
                <a:cs typeface="Calibri"/>
              </a:rPr>
              <a:t> </a:t>
            </a:r>
            <a:r>
              <a:rPr sz="2400" b="0" spc="-20" dirty="0">
                <a:solidFill>
                  <a:srgbClr val="474F55"/>
                </a:solidFill>
                <a:latin typeface="Calibri"/>
                <a:cs typeface="Calibri"/>
              </a:rPr>
              <a:t>left </a:t>
            </a:r>
            <a:r>
              <a:rPr sz="2400" b="0" dirty="0">
                <a:solidFill>
                  <a:srgbClr val="474F55"/>
                </a:solidFill>
                <a:latin typeface="Calibri"/>
                <a:cs typeface="Calibri"/>
              </a:rPr>
              <a:t>unmowed </a:t>
            </a:r>
            <a:r>
              <a:rPr sz="2400" b="0" spc="55" dirty="0">
                <a:solidFill>
                  <a:srgbClr val="474F55"/>
                </a:solidFill>
                <a:latin typeface="Calibri"/>
                <a:cs typeface="Calibri"/>
              </a:rPr>
              <a:t>so</a:t>
            </a:r>
            <a:r>
              <a:rPr sz="2400" b="0" dirty="0">
                <a:solidFill>
                  <a:srgbClr val="474F55"/>
                </a:solidFill>
                <a:latin typeface="Calibri"/>
                <a:cs typeface="Calibri"/>
              </a:rPr>
              <a:t> that</a:t>
            </a:r>
            <a:r>
              <a:rPr sz="2400" b="0" spc="-10" dirty="0">
                <a:solidFill>
                  <a:srgbClr val="474F55"/>
                </a:solidFill>
                <a:latin typeface="Calibri"/>
                <a:cs typeface="Calibri"/>
              </a:rPr>
              <a:t> </a:t>
            </a:r>
            <a:r>
              <a:rPr sz="2400" b="0" spc="60" dirty="0">
                <a:solidFill>
                  <a:srgbClr val="474F55"/>
                </a:solidFill>
                <a:latin typeface="Calibri"/>
                <a:cs typeface="Calibri"/>
              </a:rPr>
              <a:t>grasses</a:t>
            </a:r>
            <a:r>
              <a:rPr sz="2400" b="0" spc="-15" dirty="0">
                <a:solidFill>
                  <a:srgbClr val="474F55"/>
                </a:solidFill>
                <a:latin typeface="Calibri"/>
                <a:cs typeface="Calibri"/>
              </a:rPr>
              <a:t> </a:t>
            </a:r>
            <a:r>
              <a:rPr sz="2400" b="0" spc="-25" dirty="0">
                <a:solidFill>
                  <a:srgbClr val="474F55"/>
                </a:solidFill>
                <a:latin typeface="Calibri"/>
                <a:cs typeface="Calibri"/>
              </a:rPr>
              <a:t>and </a:t>
            </a:r>
            <a:r>
              <a:rPr sz="2400" b="0" dirty="0">
                <a:solidFill>
                  <a:srgbClr val="474F55"/>
                </a:solidFill>
                <a:latin typeface="Calibri"/>
                <a:cs typeface="Calibri"/>
              </a:rPr>
              <a:t>plants</a:t>
            </a:r>
            <a:r>
              <a:rPr sz="2400" b="0" spc="-35" dirty="0">
                <a:solidFill>
                  <a:srgbClr val="474F55"/>
                </a:solidFill>
                <a:latin typeface="Calibri"/>
                <a:cs typeface="Calibri"/>
              </a:rPr>
              <a:t> </a:t>
            </a:r>
            <a:r>
              <a:rPr sz="2400" b="0" dirty="0">
                <a:solidFill>
                  <a:srgbClr val="474F55"/>
                </a:solidFill>
                <a:latin typeface="Calibri"/>
                <a:cs typeface="Calibri"/>
              </a:rPr>
              <a:t>grow</a:t>
            </a:r>
            <a:r>
              <a:rPr sz="2400" b="0" spc="-5" dirty="0">
                <a:solidFill>
                  <a:srgbClr val="474F55"/>
                </a:solidFill>
                <a:latin typeface="Calibri"/>
                <a:cs typeface="Calibri"/>
              </a:rPr>
              <a:t> </a:t>
            </a:r>
            <a:r>
              <a:rPr sz="2400" b="0" dirty="0">
                <a:solidFill>
                  <a:srgbClr val="474F55"/>
                </a:solidFill>
                <a:latin typeface="Calibri"/>
                <a:cs typeface="Calibri"/>
              </a:rPr>
              <a:t>to</a:t>
            </a:r>
            <a:r>
              <a:rPr sz="2400" b="0" spc="-10" dirty="0">
                <a:solidFill>
                  <a:srgbClr val="474F55"/>
                </a:solidFill>
                <a:latin typeface="Calibri"/>
                <a:cs typeface="Calibri"/>
              </a:rPr>
              <a:t> </a:t>
            </a:r>
            <a:r>
              <a:rPr sz="2400" b="0" dirty="0">
                <a:solidFill>
                  <a:srgbClr val="474F55"/>
                </a:solidFill>
                <a:latin typeface="Calibri"/>
                <a:cs typeface="Calibri"/>
              </a:rPr>
              <a:t>about</a:t>
            </a:r>
            <a:r>
              <a:rPr sz="2400" b="0" spc="-10" dirty="0">
                <a:solidFill>
                  <a:srgbClr val="474F55"/>
                </a:solidFill>
                <a:latin typeface="Calibri"/>
                <a:cs typeface="Calibri"/>
              </a:rPr>
              <a:t> </a:t>
            </a:r>
            <a:r>
              <a:rPr sz="2400" b="0" dirty="0">
                <a:solidFill>
                  <a:srgbClr val="474F55"/>
                </a:solidFill>
                <a:latin typeface="Calibri"/>
                <a:cs typeface="Calibri"/>
              </a:rPr>
              <a:t>thigh-</a:t>
            </a:r>
            <a:r>
              <a:rPr sz="2400" b="0" spc="-10" dirty="0">
                <a:solidFill>
                  <a:srgbClr val="474F55"/>
                </a:solidFill>
                <a:latin typeface="Calibri"/>
                <a:cs typeface="Calibri"/>
              </a:rPr>
              <a:t>high.</a:t>
            </a:r>
            <a:endParaRPr sz="2400">
              <a:latin typeface="Calibri"/>
              <a:cs typeface="Calibri"/>
            </a:endParaRPr>
          </a:p>
        </p:txBody>
      </p:sp>
      <p:sp>
        <p:nvSpPr>
          <p:cNvPr id="8" name="object 8"/>
          <p:cNvSpPr txBox="1"/>
          <p:nvPr/>
        </p:nvSpPr>
        <p:spPr>
          <a:xfrm>
            <a:off x="154940" y="5690565"/>
            <a:ext cx="104775" cy="212238"/>
          </a:xfrm>
          <a:prstGeom prst="rect">
            <a:avLst/>
          </a:prstGeom>
        </p:spPr>
        <p:txBody>
          <a:bodyPr vert="horz" wrap="square" lIns="0" tIns="12065" rIns="0" bIns="0" rtlCol="0">
            <a:spAutoFit/>
          </a:bodyPr>
          <a:lstStyle/>
          <a:p>
            <a:pPr marL="12700">
              <a:spcBef>
                <a:spcPts val="95"/>
              </a:spcBef>
            </a:pPr>
            <a:r>
              <a:rPr sz="1300" kern="0" spc="-90" dirty="0">
                <a:solidFill>
                  <a:srgbClr val="51B047"/>
                </a:solidFill>
                <a:latin typeface="Tahoma"/>
                <a:cs typeface="Tahoma"/>
              </a:rPr>
              <a:t>3</a:t>
            </a:r>
            <a:endParaRPr sz="1300" kern="0">
              <a:solidFill>
                <a:sysClr val="windowText" lastClr="000000"/>
              </a:solidFill>
              <a:latin typeface="Tahoma"/>
              <a:cs typeface="Tahoma"/>
            </a:endParaRPr>
          </a:p>
        </p:txBody>
      </p:sp>
      <p:pic>
        <p:nvPicPr>
          <p:cNvPr id="9" name="object 9"/>
          <p:cNvPicPr/>
          <p:nvPr/>
        </p:nvPicPr>
        <p:blipFill>
          <a:blip r:embed="rId2" cstate="print"/>
          <a:stretch>
            <a:fillRect/>
          </a:stretch>
        </p:blipFill>
        <p:spPr>
          <a:xfrm>
            <a:off x="1542955" y="2209801"/>
            <a:ext cx="2499498" cy="304341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35144" y="2061971"/>
            <a:ext cx="3900170" cy="2038350"/>
          </a:xfrm>
          <a:prstGeom prst="rect">
            <a:avLst/>
          </a:prstGeom>
        </p:spPr>
        <p:txBody>
          <a:bodyPr vert="horz" wrap="square" lIns="0" tIns="13335" rIns="0" bIns="0" rtlCol="0">
            <a:spAutoFit/>
          </a:bodyPr>
          <a:lstStyle/>
          <a:p>
            <a:pPr marL="12700" marR="5080" indent="-1270" algn="ctr">
              <a:spcBef>
                <a:spcPts val="105"/>
              </a:spcBef>
            </a:pPr>
            <a:r>
              <a:rPr spc="-535" dirty="0"/>
              <a:t>What</a:t>
            </a:r>
            <a:r>
              <a:rPr spc="-405" dirty="0"/>
              <a:t> </a:t>
            </a:r>
            <a:r>
              <a:rPr spc="-445" dirty="0"/>
              <a:t>benefits </a:t>
            </a:r>
            <a:r>
              <a:rPr spc="-675" dirty="0"/>
              <a:t>does</a:t>
            </a:r>
            <a:r>
              <a:rPr spc="-425" dirty="0"/>
              <a:t> </a:t>
            </a:r>
            <a:r>
              <a:rPr spc="-990" dirty="0"/>
              <a:t>a</a:t>
            </a:r>
            <a:r>
              <a:rPr spc="-400" dirty="0"/>
              <a:t> </a:t>
            </a:r>
            <a:r>
              <a:rPr spc="-325" dirty="0"/>
              <a:t>buffer</a:t>
            </a:r>
            <a:r>
              <a:rPr spc="-420" dirty="0"/>
              <a:t> </a:t>
            </a:r>
            <a:r>
              <a:rPr spc="-625" dirty="0"/>
              <a:t>zone provide?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5725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B8F567"/>
          </a:solidFill>
        </p:spPr>
        <p:txBody>
          <a:bodyPr wrap="square" lIns="0" tIns="0" rIns="0" bIns="0" rtlCol="0"/>
          <a:lstStyle/>
          <a:p>
            <a:endParaRPr kern="0">
              <a:solidFill>
                <a:sysClr val="windowText" lastClr="000000"/>
              </a:solidFill>
            </a:endParaRPr>
          </a:p>
        </p:txBody>
      </p:sp>
      <p:grpSp>
        <p:nvGrpSpPr>
          <p:cNvPr id="3" name="object 3"/>
          <p:cNvGrpSpPr/>
          <p:nvPr/>
        </p:nvGrpSpPr>
        <p:grpSpPr>
          <a:xfrm>
            <a:off x="96" y="857250"/>
            <a:ext cx="9144000" cy="5143500"/>
            <a:chOff x="96" y="0"/>
            <a:chExt cx="9144000" cy="5143500"/>
          </a:xfrm>
        </p:grpSpPr>
        <p:sp>
          <p:nvSpPr>
            <p:cNvPr id="4" name="object 4"/>
            <p:cNvSpPr/>
            <p:nvPr/>
          </p:nvSpPr>
          <p:spPr>
            <a:xfrm>
              <a:off x="96" y="0"/>
              <a:ext cx="9144000" cy="5143500"/>
            </a:xfrm>
            <a:custGeom>
              <a:avLst/>
              <a:gdLst/>
              <a:ahLst/>
              <a:cxnLst/>
              <a:rect l="l" t="t" r="r" b="b"/>
              <a:pathLst>
                <a:path w="9144000" h="5143500">
                  <a:moveTo>
                    <a:pt x="9143776" y="0"/>
                  </a:moveTo>
                  <a:lnTo>
                    <a:pt x="0" y="0"/>
                  </a:lnTo>
                  <a:lnTo>
                    <a:pt x="0" y="5143388"/>
                  </a:lnTo>
                  <a:lnTo>
                    <a:pt x="9143776" y="5143388"/>
                  </a:lnTo>
                  <a:lnTo>
                    <a:pt x="9143776" y="3094862"/>
                  </a:lnTo>
                  <a:lnTo>
                    <a:pt x="1780443" y="3094863"/>
                  </a:lnTo>
                  <a:lnTo>
                    <a:pt x="1741200" y="3093212"/>
                  </a:lnTo>
                  <a:lnTo>
                    <a:pt x="1694845" y="3089529"/>
                  </a:lnTo>
                  <a:lnTo>
                    <a:pt x="1635917" y="3082544"/>
                  </a:lnTo>
                  <a:lnTo>
                    <a:pt x="1525173" y="3062732"/>
                  </a:lnTo>
                  <a:lnTo>
                    <a:pt x="1439448" y="3041396"/>
                  </a:lnTo>
                  <a:lnTo>
                    <a:pt x="1392966" y="3028823"/>
                  </a:lnTo>
                  <a:lnTo>
                    <a:pt x="1346484" y="3014599"/>
                  </a:lnTo>
                  <a:lnTo>
                    <a:pt x="1300129" y="2996692"/>
                  </a:lnTo>
                  <a:lnTo>
                    <a:pt x="1250103" y="2978912"/>
                  </a:lnTo>
                  <a:lnTo>
                    <a:pt x="1201894" y="2957449"/>
                  </a:lnTo>
                  <a:lnTo>
                    <a:pt x="1151945" y="2934208"/>
                  </a:lnTo>
                  <a:lnTo>
                    <a:pt x="1101894" y="2907411"/>
                  </a:lnTo>
                  <a:lnTo>
                    <a:pt x="1053685" y="2878836"/>
                  </a:lnTo>
                  <a:lnTo>
                    <a:pt x="1005476" y="2846705"/>
                  </a:lnTo>
                  <a:lnTo>
                    <a:pt x="957267" y="2812796"/>
                  </a:lnTo>
                  <a:lnTo>
                    <a:pt x="910810" y="2775331"/>
                  </a:lnTo>
                  <a:lnTo>
                    <a:pt x="866182" y="2734183"/>
                  </a:lnTo>
                  <a:lnTo>
                    <a:pt x="821466" y="2689606"/>
                  </a:lnTo>
                  <a:lnTo>
                    <a:pt x="780445" y="2643124"/>
                  </a:lnTo>
                  <a:lnTo>
                    <a:pt x="741163" y="2591308"/>
                  </a:lnTo>
                  <a:lnTo>
                    <a:pt x="685766" y="2507361"/>
                  </a:lnTo>
                  <a:lnTo>
                    <a:pt x="653660" y="2446655"/>
                  </a:lnTo>
                  <a:lnTo>
                    <a:pt x="625047" y="2382393"/>
                  </a:lnTo>
                  <a:lnTo>
                    <a:pt x="598276" y="2314448"/>
                  </a:lnTo>
                  <a:lnTo>
                    <a:pt x="576838" y="2243074"/>
                  </a:lnTo>
                  <a:lnTo>
                    <a:pt x="567923" y="2205482"/>
                  </a:lnTo>
                  <a:lnTo>
                    <a:pt x="551819" y="2130552"/>
                  </a:lnTo>
                  <a:lnTo>
                    <a:pt x="539310" y="2055622"/>
                  </a:lnTo>
                  <a:lnTo>
                    <a:pt x="528642" y="1977008"/>
                  </a:lnTo>
                  <a:lnTo>
                    <a:pt x="523295" y="1898395"/>
                  </a:lnTo>
                  <a:lnTo>
                    <a:pt x="519714" y="1819783"/>
                  </a:lnTo>
                  <a:lnTo>
                    <a:pt x="519714" y="1739519"/>
                  </a:lnTo>
                  <a:lnTo>
                    <a:pt x="521453" y="1659001"/>
                  </a:lnTo>
                  <a:lnTo>
                    <a:pt x="526787" y="1578737"/>
                  </a:lnTo>
                  <a:lnTo>
                    <a:pt x="532223" y="1498346"/>
                  </a:lnTo>
                  <a:lnTo>
                    <a:pt x="541151" y="1419733"/>
                  </a:lnTo>
                  <a:lnTo>
                    <a:pt x="551819" y="1341247"/>
                  </a:lnTo>
                  <a:lnTo>
                    <a:pt x="562589" y="1264412"/>
                  </a:lnTo>
                  <a:lnTo>
                    <a:pt x="575098" y="1189354"/>
                  </a:lnTo>
                  <a:lnTo>
                    <a:pt x="589360" y="1114425"/>
                  </a:lnTo>
                  <a:lnTo>
                    <a:pt x="603610" y="1042924"/>
                  </a:lnTo>
                  <a:lnTo>
                    <a:pt x="619713" y="975105"/>
                  </a:lnTo>
                  <a:lnTo>
                    <a:pt x="650079" y="844803"/>
                  </a:lnTo>
                  <a:lnTo>
                    <a:pt x="682185" y="728599"/>
                  </a:lnTo>
                  <a:lnTo>
                    <a:pt x="710798" y="628650"/>
                  </a:lnTo>
                  <a:lnTo>
                    <a:pt x="737569" y="546480"/>
                  </a:lnTo>
                  <a:lnTo>
                    <a:pt x="757254" y="485775"/>
                  </a:lnTo>
                  <a:lnTo>
                    <a:pt x="775111" y="432180"/>
                  </a:lnTo>
                  <a:lnTo>
                    <a:pt x="9143776" y="432180"/>
                  </a:lnTo>
                  <a:lnTo>
                    <a:pt x="9143776" y="0"/>
                  </a:lnTo>
                  <a:close/>
                </a:path>
                <a:path w="9144000" h="5143500">
                  <a:moveTo>
                    <a:pt x="9143776" y="432180"/>
                  </a:moveTo>
                  <a:lnTo>
                    <a:pt x="775111" y="432180"/>
                  </a:lnTo>
                  <a:lnTo>
                    <a:pt x="823320" y="458977"/>
                  </a:lnTo>
                  <a:lnTo>
                    <a:pt x="880444" y="492887"/>
                  </a:lnTo>
                  <a:lnTo>
                    <a:pt x="1042915" y="592963"/>
                  </a:lnTo>
                  <a:lnTo>
                    <a:pt x="1142915" y="659002"/>
                  </a:lnTo>
                  <a:lnTo>
                    <a:pt x="1251945" y="735838"/>
                  </a:lnTo>
                  <a:lnTo>
                    <a:pt x="1307241" y="778637"/>
                  </a:lnTo>
                  <a:lnTo>
                    <a:pt x="1366169" y="821436"/>
                  </a:lnTo>
                  <a:lnTo>
                    <a:pt x="1425224" y="867917"/>
                  </a:lnTo>
                  <a:lnTo>
                    <a:pt x="1544731" y="966215"/>
                  </a:lnTo>
                  <a:lnTo>
                    <a:pt x="1662587" y="1073277"/>
                  </a:lnTo>
                  <a:lnTo>
                    <a:pt x="1719737" y="1128649"/>
                  </a:lnTo>
                  <a:lnTo>
                    <a:pt x="1775109" y="1185799"/>
                  </a:lnTo>
                  <a:lnTo>
                    <a:pt x="1830481" y="1244727"/>
                  </a:lnTo>
                  <a:lnTo>
                    <a:pt x="1934113" y="1366265"/>
                  </a:lnTo>
                  <a:lnTo>
                    <a:pt x="1980595" y="1430527"/>
                  </a:lnTo>
                  <a:lnTo>
                    <a:pt x="2025172" y="1494789"/>
                  </a:lnTo>
                  <a:lnTo>
                    <a:pt x="2066193" y="1560829"/>
                  </a:lnTo>
                  <a:lnTo>
                    <a:pt x="2103785" y="1626997"/>
                  </a:lnTo>
                  <a:lnTo>
                    <a:pt x="2135916" y="1694814"/>
                  </a:lnTo>
                  <a:lnTo>
                    <a:pt x="2164491" y="1762633"/>
                  </a:lnTo>
                  <a:lnTo>
                    <a:pt x="2187732" y="1830577"/>
                  </a:lnTo>
                  <a:lnTo>
                    <a:pt x="2205512" y="1898395"/>
                  </a:lnTo>
                  <a:lnTo>
                    <a:pt x="2219863" y="1966214"/>
                  </a:lnTo>
                  <a:lnTo>
                    <a:pt x="2226975" y="2030602"/>
                  </a:lnTo>
                  <a:lnTo>
                    <a:pt x="2232436" y="2094864"/>
                  </a:lnTo>
                  <a:lnTo>
                    <a:pt x="2232436" y="2159127"/>
                  </a:lnTo>
                  <a:lnTo>
                    <a:pt x="2228753" y="2219833"/>
                  </a:lnTo>
                  <a:lnTo>
                    <a:pt x="2221641" y="2280666"/>
                  </a:lnTo>
                  <a:lnTo>
                    <a:pt x="2210973" y="2339467"/>
                  </a:lnTo>
                  <a:lnTo>
                    <a:pt x="2198400" y="2396617"/>
                  </a:lnTo>
                  <a:lnTo>
                    <a:pt x="2182398" y="2453894"/>
                  </a:lnTo>
                  <a:lnTo>
                    <a:pt x="2164491" y="2507361"/>
                  </a:lnTo>
                  <a:lnTo>
                    <a:pt x="2144806" y="2559177"/>
                  </a:lnTo>
                  <a:lnTo>
                    <a:pt x="2123470" y="2609088"/>
                  </a:lnTo>
                  <a:lnTo>
                    <a:pt x="2100229" y="2657475"/>
                  </a:lnTo>
                  <a:lnTo>
                    <a:pt x="2075210" y="2703830"/>
                  </a:lnTo>
                  <a:lnTo>
                    <a:pt x="2051969" y="2748534"/>
                  </a:lnTo>
                  <a:lnTo>
                    <a:pt x="2025172" y="2791333"/>
                  </a:lnTo>
                  <a:lnTo>
                    <a:pt x="2000153" y="2830576"/>
                  </a:lnTo>
                  <a:lnTo>
                    <a:pt x="1975134" y="2868168"/>
                  </a:lnTo>
                  <a:lnTo>
                    <a:pt x="1950242" y="2902077"/>
                  </a:lnTo>
                  <a:lnTo>
                    <a:pt x="1925223" y="2934208"/>
                  </a:lnTo>
                  <a:lnTo>
                    <a:pt x="1878741" y="2989580"/>
                  </a:lnTo>
                  <a:lnTo>
                    <a:pt x="1839498" y="3034157"/>
                  </a:lnTo>
                  <a:lnTo>
                    <a:pt x="1807367" y="3068066"/>
                  </a:lnTo>
                  <a:lnTo>
                    <a:pt x="1780443" y="3094863"/>
                  </a:lnTo>
                  <a:lnTo>
                    <a:pt x="9143776" y="3094862"/>
                  </a:lnTo>
                  <a:lnTo>
                    <a:pt x="9143776" y="432180"/>
                  </a:lnTo>
                  <a:close/>
                </a:path>
              </a:pathLst>
            </a:custGeom>
            <a:solidFill>
              <a:srgbClr val="FFFFFF"/>
            </a:solidFill>
          </p:spPr>
          <p:txBody>
            <a:bodyPr wrap="square" lIns="0" tIns="0" rIns="0" bIns="0" rtlCol="0"/>
            <a:lstStyle/>
            <a:p>
              <a:endParaRPr kern="0">
                <a:solidFill>
                  <a:sysClr val="windowText" lastClr="000000"/>
                </a:solidFill>
              </a:endParaRPr>
            </a:p>
          </p:txBody>
        </p:sp>
        <p:sp>
          <p:nvSpPr>
            <p:cNvPr id="5" name="object 5"/>
            <p:cNvSpPr/>
            <p:nvPr/>
          </p:nvSpPr>
          <p:spPr>
            <a:xfrm>
              <a:off x="2007489" y="2802127"/>
              <a:ext cx="1494790" cy="907415"/>
            </a:xfrm>
            <a:custGeom>
              <a:avLst/>
              <a:gdLst/>
              <a:ahLst/>
              <a:cxnLst/>
              <a:rect l="l" t="t" r="r" b="b"/>
              <a:pathLst>
                <a:path w="1494789" h="907414">
                  <a:moveTo>
                    <a:pt x="1416092" y="351790"/>
                  </a:moveTo>
                  <a:lnTo>
                    <a:pt x="1041146" y="351790"/>
                  </a:lnTo>
                  <a:lnTo>
                    <a:pt x="16002" y="616077"/>
                  </a:lnTo>
                  <a:lnTo>
                    <a:pt x="51816" y="659003"/>
                  </a:lnTo>
                  <a:lnTo>
                    <a:pt x="103631" y="710692"/>
                  </a:lnTo>
                  <a:lnTo>
                    <a:pt x="133985" y="737489"/>
                  </a:lnTo>
                  <a:lnTo>
                    <a:pt x="167767" y="766064"/>
                  </a:lnTo>
                  <a:lnTo>
                    <a:pt x="205359" y="792861"/>
                  </a:lnTo>
                  <a:lnTo>
                    <a:pt x="246506" y="817880"/>
                  </a:lnTo>
                  <a:lnTo>
                    <a:pt x="289179" y="842899"/>
                  </a:lnTo>
                  <a:lnTo>
                    <a:pt x="360680" y="873252"/>
                  </a:lnTo>
                  <a:lnTo>
                    <a:pt x="410718" y="887476"/>
                  </a:lnTo>
                  <a:lnTo>
                    <a:pt x="466090" y="900049"/>
                  </a:lnTo>
                  <a:lnTo>
                    <a:pt x="550037" y="907161"/>
                  </a:lnTo>
                  <a:lnTo>
                    <a:pt x="610743" y="903605"/>
                  </a:lnTo>
                  <a:lnTo>
                    <a:pt x="712469" y="884047"/>
                  </a:lnTo>
                  <a:lnTo>
                    <a:pt x="751840" y="871474"/>
                  </a:lnTo>
                  <a:lnTo>
                    <a:pt x="789305" y="857123"/>
                  </a:lnTo>
                  <a:lnTo>
                    <a:pt x="828675" y="839216"/>
                  </a:lnTo>
                  <a:lnTo>
                    <a:pt x="866013" y="821436"/>
                  </a:lnTo>
                  <a:lnTo>
                    <a:pt x="941197" y="778510"/>
                  </a:lnTo>
                  <a:lnTo>
                    <a:pt x="976884" y="755396"/>
                  </a:lnTo>
                  <a:lnTo>
                    <a:pt x="1048258" y="705358"/>
                  </a:lnTo>
                  <a:lnTo>
                    <a:pt x="1116076" y="651764"/>
                  </a:lnTo>
                  <a:lnTo>
                    <a:pt x="1180465" y="596392"/>
                  </a:lnTo>
                  <a:lnTo>
                    <a:pt x="1241171" y="539242"/>
                  </a:lnTo>
                  <a:lnTo>
                    <a:pt x="1294764" y="485775"/>
                  </a:lnTo>
                  <a:lnTo>
                    <a:pt x="1389380" y="383921"/>
                  </a:lnTo>
                  <a:lnTo>
                    <a:pt x="1416092" y="351790"/>
                  </a:lnTo>
                  <a:close/>
                </a:path>
                <a:path w="1494789" h="907414">
                  <a:moveTo>
                    <a:pt x="687451" y="0"/>
                  </a:moveTo>
                  <a:lnTo>
                    <a:pt x="603631" y="0"/>
                  </a:lnTo>
                  <a:lnTo>
                    <a:pt x="562483" y="1651"/>
                  </a:lnTo>
                  <a:lnTo>
                    <a:pt x="521462" y="7112"/>
                  </a:lnTo>
                  <a:lnTo>
                    <a:pt x="482092" y="14224"/>
                  </a:lnTo>
                  <a:lnTo>
                    <a:pt x="421386" y="32004"/>
                  </a:lnTo>
                  <a:lnTo>
                    <a:pt x="366013" y="53467"/>
                  </a:lnTo>
                  <a:lnTo>
                    <a:pt x="316103" y="80264"/>
                  </a:lnTo>
                  <a:lnTo>
                    <a:pt x="269621" y="110617"/>
                  </a:lnTo>
                  <a:lnTo>
                    <a:pt x="228473" y="142875"/>
                  </a:lnTo>
                  <a:lnTo>
                    <a:pt x="191008" y="178562"/>
                  </a:lnTo>
                  <a:lnTo>
                    <a:pt x="157099" y="217805"/>
                  </a:lnTo>
                  <a:lnTo>
                    <a:pt x="126746" y="257048"/>
                  </a:lnTo>
                  <a:lnTo>
                    <a:pt x="101727" y="296418"/>
                  </a:lnTo>
                  <a:lnTo>
                    <a:pt x="78486" y="335661"/>
                  </a:lnTo>
                  <a:lnTo>
                    <a:pt x="58800" y="374904"/>
                  </a:lnTo>
                  <a:lnTo>
                    <a:pt x="41021" y="412496"/>
                  </a:lnTo>
                  <a:lnTo>
                    <a:pt x="28448" y="448183"/>
                  </a:lnTo>
                  <a:lnTo>
                    <a:pt x="16002" y="480441"/>
                  </a:lnTo>
                  <a:lnTo>
                    <a:pt x="0" y="535686"/>
                  </a:lnTo>
                  <a:lnTo>
                    <a:pt x="1041146" y="351790"/>
                  </a:lnTo>
                  <a:lnTo>
                    <a:pt x="1416092" y="351790"/>
                  </a:lnTo>
                  <a:lnTo>
                    <a:pt x="1476883" y="278511"/>
                  </a:lnTo>
                  <a:lnTo>
                    <a:pt x="1494663" y="253492"/>
                  </a:lnTo>
                  <a:lnTo>
                    <a:pt x="1469771" y="241046"/>
                  </a:lnTo>
                  <a:lnTo>
                    <a:pt x="1396491" y="203581"/>
                  </a:lnTo>
                  <a:lnTo>
                    <a:pt x="1344802" y="180213"/>
                  </a:lnTo>
                  <a:lnTo>
                    <a:pt x="1217930" y="128524"/>
                  </a:lnTo>
                  <a:lnTo>
                    <a:pt x="1144778" y="99949"/>
                  </a:lnTo>
                  <a:lnTo>
                    <a:pt x="1067943" y="74930"/>
                  </a:lnTo>
                  <a:lnTo>
                    <a:pt x="985774" y="51689"/>
                  </a:lnTo>
                  <a:lnTo>
                    <a:pt x="944753" y="39243"/>
                  </a:lnTo>
                  <a:lnTo>
                    <a:pt x="859028" y="21336"/>
                  </a:lnTo>
                  <a:lnTo>
                    <a:pt x="773303" y="7112"/>
                  </a:lnTo>
                  <a:lnTo>
                    <a:pt x="687451" y="0"/>
                  </a:lnTo>
                  <a:close/>
                </a:path>
              </a:pathLst>
            </a:custGeom>
            <a:solidFill>
              <a:srgbClr val="9BCF62"/>
            </a:solidFill>
          </p:spPr>
          <p:txBody>
            <a:bodyPr wrap="square" lIns="0" tIns="0" rIns="0" bIns="0" rtlCol="0"/>
            <a:lstStyle/>
            <a:p>
              <a:endParaRPr kern="0">
                <a:solidFill>
                  <a:sysClr val="windowText" lastClr="000000"/>
                </a:solidFill>
              </a:endParaRPr>
            </a:p>
          </p:txBody>
        </p:sp>
        <p:sp>
          <p:nvSpPr>
            <p:cNvPr id="6" name="object 6"/>
            <p:cNvSpPr/>
            <p:nvPr/>
          </p:nvSpPr>
          <p:spPr>
            <a:xfrm>
              <a:off x="1175588" y="3424809"/>
              <a:ext cx="632460" cy="782320"/>
            </a:xfrm>
            <a:custGeom>
              <a:avLst/>
              <a:gdLst/>
              <a:ahLst/>
              <a:cxnLst/>
              <a:rect l="l" t="t" r="r" b="b"/>
              <a:pathLst>
                <a:path w="632460" h="782320">
                  <a:moveTo>
                    <a:pt x="452424" y="0"/>
                  </a:moveTo>
                  <a:lnTo>
                    <a:pt x="387908" y="1905"/>
                  </a:lnTo>
                  <a:lnTo>
                    <a:pt x="315899" y="13208"/>
                  </a:lnTo>
                  <a:lnTo>
                    <a:pt x="278434" y="25019"/>
                  </a:lnTo>
                  <a:lnTo>
                    <a:pt x="242366" y="38862"/>
                  </a:lnTo>
                  <a:lnTo>
                    <a:pt x="206933" y="58420"/>
                  </a:lnTo>
                  <a:lnTo>
                    <a:pt x="172008" y="83439"/>
                  </a:lnTo>
                  <a:lnTo>
                    <a:pt x="139750" y="112903"/>
                  </a:lnTo>
                  <a:lnTo>
                    <a:pt x="109524" y="149987"/>
                  </a:lnTo>
                  <a:lnTo>
                    <a:pt x="83604" y="191770"/>
                  </a:lnTo>
                  <a:lnTo>
                    <a:pt x="62242" y="238252"/>
                  </a:lnTo>
                  <a:lnTo>
                    <a:pt x="43891" y="287274"/>
                  </a:lnTo>
                  <a:lnTo>
                    <a:pt x="30467" y="339090"/>
                  </a:lnTo>
                  <a:lnTo>
                    <a:pt x="18745" y="391287"/>
                  </a:lnTo>
                  <a:lnTo>
                    <a:pt x="10909" y="442595"/>
                  </a:lnTo>
                  <a:lnTo>
                    <a:pt x="4775" y="494360"/>
                  </a:lnTo>
                  <a:lnTo>
                    <a:pt x="2527" y="545147"/>
                  </a:lnTo>
                  <a:lnTo>
                    <a:pt x="673" y="594144"/>
                  </a:lnTo>
                  <a:lnTo>
                    <a:pt x="0" y="637933"/>
                  </a:lnTo>
                  <a:lnTo>
                    <a:pt x="1384" y="713295"/>
                  </a:lnTo>
                  <a:lnTo>
                    <a:pt x="6134" y="782053"/>
                  </a:lnTo>
                  <a:lnTo>
                    <a:pt x="25501" y="777252"/>
                  </a:lnTo>
                  <a:lnTo>
                    <a:pt x="74117" y="764400"/>
                  </a:lnTo>
                  <a:lnTo>
                    <a:pt x="145084" y="741857"/>
                  </a:lnTo>
                  <a:lnTo>
                    <a:pt x="187248" y="725652"/>
                  </a:lnTo>
                  <a:lnTo>
                    <a:pt x="231317" y="708139"/>
                  </a:lnTo>
                  <a:lnTo>
                    <a:pt x="277672" y="689190"/>
                  </a:lnTo>
                  <a:lnTo>
                    <a:pt x="324789" y="666877"/>
                  </a:lnTo>
                  <a:lnTo>
                    <a:pt x="372668" y="641019"/>
                  </a:lnTo>
                  <a:lnTo>
                    <a:pt x="417499" y="612609"/>
                  </a:lnTo>
                  <a:lnTo>
                    <a:pt x="460552" y="583806"/>
                  </a:lnTo>
                  <a:lnTo>
                    <a:pt x="500938" y="550799"/>
                  </a:lnTo>
                  <a:lnTo>
                    <a:pt x="538149" y="515226"/>
                  </a:lnTo>
                  <a:lnTo>
                    <a:pt x="553643" y="494944"/>
                  </a:lnTo>
                  <a:lnTo>
                    <a:pt x="568883" y="476389"/>
                  </a:lnTo>
                  <a:lnTo>
                    <a:pt x="582726" y="455625"/>
                  </a:lnTo>
                  <a:lnTo>
                    <a:pt x="594410" y="436372"/>
                  </a:lnTo>
                  <a:lnTo>
                    <a:pt x="611047" y="394335"/>
                  </a:lnTo>
                  <a:lnTo>
                    <a:pt x="618794" y="375920"/>
                  </a:lnTo>
                  <a:lnTo>
                    <a:pt x="628192" y="334137"/>
                  </a:lnTo>
                  <a:lnTo>
                    <a:pt x="630859" y="314579"/>
                  </a:lnTo>
                  <a:lnTo>
                    <a:pt x="632383" y="274574"/>
                  </a:lnTo>
                  <a:lnTo>
                    <a:pt x="630224" y="235712"/>
                  </a:lnTo>
                  <a:lnTo>
                    <a:pt x="616762" y="164973"/>
                  </a:lnTo>
                  <a:lnTo>
                    <a:pt x="597585" y="104013"/>
                  </a:lnTo>
                  <a:lnTo>
                    <a:pt x="575487" y="55118"/>
                  </a:lnTo>
                  <a:lnTo>
                    <a:pt x="551992" y="13081"/>
                  </a:lnTo>
                  <a:lnTo>
                    <a:pt x="504621" y="4318"/>
                  </a:lnTo>
                  <a:lnTo>
                    <a:pt x="479348" y="2413"/>
                  </a:lnTo>
                  <a:lnTo>
                    <a:pt x="452424" y="0"/>
                  </a:lnTo>
                  <a:close/>
                </a:path>
              </a:pathLst>
            </a:custGeom>
            <a:solidFill>
              <a:srgbClr val="51B047"/>
            </a:solidFill>
          </p:spPr>
          <p:txBody>
            <a:bodyPr wrap="square" lIns="0" tIns="0" rIns="0" bIns="0" rtlCol="0"/>
            <a:lstStyle/>
            <a:p>
              <a:endParaRPr kern="0">
                <a:solidFill>
                  <a:sysClr val="windowText" lastClr="000000"/>
                </a:solidFill>
              </a:endParaRPr>
            </a:p>
          </p:txBody>
        </p:sp>
        <p:sp>
          <p:nvSpPr>
            <p:cNvPr id="7" name="object 7"/>
            <p:cNvSpPr/>
            <p:nvPr/>
          </p:nvSpPr>
          <p:spPr>
            <a:xfrm>
              <a:off x="88" y="0"/>
              <a:ext cx="3822065" cy="5143500"/>
            </a:xfrm>
            <a:custGeom>
              <a:avLst/>
              <a:gdLst/>
              <a:ahLst/>
              <a:cxnLst/>
              <a:rect l="l" t="t" r="r" b="b"/>
              <a:pathLst>
                <a:path w="3822065" h="5143500">
                  <a:moveTo>
                    <a:pt x="971537" y="3711067"/>
                  </a:moveTo>
                  <a:lnTo>
                    <a:pt x="967943" y="3628898"/>
                  </a:lnTo>
                  <a:lnTo>
                    <a:pt x="962609" y="3587877"/>
                  </a:lnTo>
                  <a:lnTo>
                    <a:pt x="955433" y="3548634"/>
                  </a:lnTo>
                  <a:lnTo>
                    <a:pt x="946505" y="3511054"/>
                  </a:lnTo>
                  <a:lnTo>
                    <a:pt x="935837" y="3471799"/>
                  </a:lnTo>
                  <a:lnTo>
                    <a:pt x="923328" y="3434334"/>
                  </a:lnTo>
                  <a:lnTo>
                    <a:pt x="909066" y="3398520"/>
                  </a:lnTo>
                  <a:lnTo>
                    <a:pt x="892962" y="3362833"/>
                  </a:lnTo>
                  <a:lnTo>
                    <a:pt x="875118" y="3328924"/>
                  </a:lnTo>
                  <a:lnTo>
                    <a:pt x="855433" y="3294888"/>
                  </a:lnTo>
                  <a:lnTo>
                    <a:pt x="833996" y="3261106"/>
                  </a:lnTo>
                  <a:lnTo>
                    <a:pt x="762596" y="3170047"/>
                  </a:lnTo>
                  <a:lnTo>
                    <a:pt x="708964" y="3116326"/>
                  </a:lnTo>
                  <a:lnTo>
                    <a:pt x="648246" y="3066415"/>
                  </a:lnTo>
                  <a:lnTo>
                    <a:pt x="584034" y="3023489"/>
                  </a:lnTo>
                  <a:lnTo>
                    <a:pt x="550075" y="3003804"/>
                  </a:lnTo>
                  <a:lnTo>
                    <a:pt x="516128" y="2986024"/>
                  </a:lnTo>
                  <a:lnTo>
                    <a:pt x="480441" y="2970022"/>
                  </a:lnTo>
                  <a:lnTo>
                    <a:pt x="444741" y="2955671"/>
                  </a:lnTo>
                  <a:lnTo>
                    <a:pt x="407200" y="2943098"/>
                  </a:lnTo>
                  <a:lnTo>
                    <a:pt x="367919" y="2932430"/>
                  </a:lnTo>
                  <a:lnTo>
                    <a:pt x="330377" y="2923540"/>
                  </a:lnTo>
                  <a:lnTo>
                    <a:pt x="291096" y="2916301"/>
                  </a:lnTo>
                  <a:lnTo>
                    <a:pt x="250063" y="2910967"/>
                  </a:lnTo>
                  <a:lnTo>
                    <a:pt x="208940" y="2909316"/>
                  </a:lnTo>
                  <a:lnTo>
                    <a:pt x="167906" y="2907411"/>
                  </a:lnTo>
                  <a:lnTo>
                    <a:pt x="125031" y="2909316"/>
                  </a:lnTo>
                  <a:lnTo>
                    <a:pt x="82156" y="2912745"/>
                  </a:lnTo>
                  <a:lnTo>
                    <a:pt x="41033" y="2918206"/>
                  </a:lnTo>
                  <a:lnTo>
                    <a:pt x="0" y="2925318"/>
                  </a:lnTo>
                  <a:lnTo>
                    <a:pt x="0" y="4496917"/>
                  </a:lnTo>
                  <a:lnTo>
                    <a:pt x="41033" y="4503991"/>
                  </a:lnTo>
                  <a:lnTo>
                    <a:pt x="82156" y="4509325"/>
                  </a:lnTo>
                  <a:lnTo>
                    <a:pt x="125031" y="4512919"/>
                  </a:lnTo>
                  <a:lnTo>
                    <a:pt x="167906" y="4514761"/>
                  </a:lnTo>
                  <a:lnTo>
                    <a:pt x="250063" y="4511179"/>
                  </a:lnTo>
                  <a:lnTo>
                    <a:pt x="291096" y="4505845"/>
                  </a:lnTo>
                  <a:lnTo>
                    <a:pt x="330377" y="4498657"/>
                  </a:lnTo>
                  <a:lnTo>
                    <a:pt x="367919" y="4489742"/>
                  </a:lnTo>
                  <a:lnTo>
                    <a:pt x="407200" y="4478972"/>
                  </a:lnTo>
                  <a:lnTo>
                    <a:pt x="444741" y="4466552"/>
                  </a:lnTo>
                  <a:lnTo>
                    <a:pt x="480441" y="4452201"/>
                  </a:lnTo>
                  <a:lnTo>
                    <a:pt x="516128" y="4436199"/>
                  </a:lnTo>
                  <a:lnTo>
                    <a:pt x="550075" y="4418254"/>
                  </a:lnTo>
                  <a:lnTo>
                    <a:pt x="584034" y="4398657"/>
                  </a:lnTo>
                  <a:lnTo>
                    <a:pt x="617880" y="4377220"/>
                  </a:lnTo>
                  <a:lnTo>
                    <a:pt x="708964" y="4305732"/>
                  </a:lnTo>
                  <a:lnTo>
                    <a:pt x="762596" y="4252188"/>
                  </a:lnTo>
                  <a:lnTo>
                    <a:pt x="812558" y="4191470"/>
                  </a:lnTo>
                  <a:lnTo>
                    <a:pt x="855433" y="4127157"/>
                  </a:lnTo>
                  <a:lnTo>
                    <a:pt x="875118" y="4093210"/>
                  </a:lnTo>
                  <a:lnTo>
                    <a:pt x="892962" y="4059364"/>
                  </a:lnTo>
                  <a:lnTo>
                    <a:pt x="909066" y="4023563"/>
                  </a:lnTo>
                  <a:lnTo>
                    <a:pt x="923328" y="3987876"/>
                  </a:lnTo>
                  <a:lnTo>
                    <a:pt x="935837" y="3950436"/>
                  </a:lnTo>
                  <a:lnTo>
                    <a:pt x="946505" y="3911142"/>
                  </a:lnTo>
                  <a:lnTo>
                    <a:pt x="955433" y="3873614"/>
                  </a:lnTo>
                  <a:lnTo>
                    <a:pt x="962609" y="3834384"/>
                  </a:lnTo>
                  <a:lnTo>
                    <a:pt x="967943" y="3793236"/>
                  </a:lnTo>
                  <a:lnTo>
                    <a:pt x="971537" y="3711067"/>
                  </a:lnTo>
                  <a:close/>
                </a:path>
                <a:path w="3822065" h="5143500">
                  <a:moveTo>
                    <a:pt x="3064675" y="4846891"/>
                  </a:moveTo>
                  <a:lnTo>
                    <a:pt x="3057436" y="4782578"/>
                  </a:lnTo>
                  <a:lnTo>
                    <a:pt x="3044990" y="4720107"/>
                  </a:lnTo>
                  <a:lnTo>
                    <a:pt x="3025305" y="4661141"/>
                  </a:lnTo>
                  <a:lnTo>
                    <a:pt x="3014637" y="4630775"/>
                  </a:lnTo>
                  <a:lnTo>
                    <a:pt x="2987840" y="4575492"/>
                  </a:lnTo>
                  <a:lnTo>
                    <a:pt x="2955582" y="4523689"/>
                  </a:lnTo>
                  <a:lnTo>
                    <a:pt x="2919895" y="4475480"/>
                  </a:lnTo>
                  <a:lnTo>
                    <a:pt x="2878874" y="4429023"/>
                  </a:lnTo>
                  <a:lnTo>
                    <a:pt x="2832392" y="4387901"/>
                  </a:lnTo>
                  <a:lnTo>
                    <a:pt x="2784259" y="4352201"/>
                  </a:lnTo>
                  <a:lnTo>
                    <a:pt x="2732443" y="4320108"/>
                  </a:lnTo>
                  <a:lnTo>
                    <a:pt x="2677071" y="4293324"/>
                  </a:lnTo>
                  <a:lnTo>
                    <a:pt x="2646718" y="4282554"/>
                  </a:lnTo>
                  <a:lnTo>
                    <a:pt x="2618143" y="4271886"/>
                  </a:lnTo>
                  <a:lnTo>
                    <a:pt x="2587790" y="4262958"/>
                  </a:lnTo>
                  <a:lnTo>
                    <a:pt x="2557437" y="4255782"/>
                  </a:lnTo>
                  <a:lnTo>
                    <a:pt x="2525306" y="4250448"/>
                  </a:lnTo>
                  <a:lnTo>
                    <a:pt x="2460917" y="4243273"/>
                  </a:lnTo>
                  <a:lnTo>
                    <a:pt x="2396782" y="4243273"/>
                  </a:lnTo>
                  <a:lnTo>
                    <a:pt x="2332393" y="4250448"/>
                  </a:lnTo>
                  <a:lnTo>
                    <a:pt x="2269909" y="4262958"/>
                  </a:lnTo>
                  <a:lnTo>
                    <a:pt x="2210981" y="4282554"/>
                  </a:lnTo>
                  <a:lnTo>
                    <a:pt x="2180628" y="4293324"/>
                  </a:lnTo>
                  <a:lnTo>
                    <a:pt x="2125256" y="4320108"/>
                  </a:lnTo>
                  <a:lnTo>
                    <a:pt x="2073440" y="4352201"/>
                  </a:lnTo>
                  <a:lnTo>
                    <a:pt x="2025180" y="4387901"/>
                  </a:lnTo>
                  <a:lnTo>
                    <a:pt x="1978825" y="4429023"/>
                  </a:lnTo>
                  <a:lnTo>
                    <a:pt x="1937677" y="4475480"/>
                  </a:lnTo>
                  <a:lnTo>
                    <a:pt x="1901990" y="4523689"/>
                  </a:lnTo>
                  <a:lnTo>
                    <a:pt x="1869859" y="4575492"/>
                  </a:lnTo>
                  <a:lnTo>
                    <a:pt x="1843062" y="4630775"/>
                  </a:lnTo>
                  <a:lnTo>
                    <a:pt x="1832267" y="4661141"/>
                  </a:lnTo>
                  <a:lnTo>
                    <a:pt x="1821599" y="4689754"/>
                  </a:lnTo>
                  <a:lnTo>
                    <a:pt x="1812709" y="4720107"/>
                  </a:lnTo>
                  <a:lnTo>
                    <a:pt x="1805470" y="4750473"/>
                  </a:lnTo>
                  <a:lnTo>
                    <a:pt x="1800136" y="4782578"/>
                  </a:lnTo>
                  <a:lnTo>
                    <a:pt x="1793024" y="4846891"/>
                  </a:lnTo>
                  <a:lnTo>
                    <a:pt x="1793024" y="4879086"/>
                  </a:lnTo>
                  <a:lnTo>
                    <a:pt x="1796580" y="4948733"/>
                  </a:lnTo>
                  <a:lnTo>
                    <a:pt x="1807375" y="5016538"/>
                  </a:lnTo>
                  <a:lnTo>
                    <a:pt x="1825282" y="5080851"/>
                  </a:lnTo>
                  <a:lnTo>
                    <a:pt x="1850301" y="5143411"/>
                  </a:lnTo>
                  <a:lnTo>
                    <a:pt x="3007398" y="5143411"/>
                  </a:lnTo>
                  <a:lnTo>
                    <a:pt x="3032417" y="5080851"/>
                  </a:lnTo>
                  <a:lnTo>
                    <a:pt x="3050324" y="5016538"/>
                  </a:lnTo>
                  <a:lnTo>
                    <a:pt x="3061119" y="4948733"/>
                  </a:lnTo>
                  <a:lnTo>
                    <a:pt x="3064675" y="4879086"/>
                  </a:lnTo>
                  <a:lnTo>
                    <a:pt x="3064675" y="4846891"/>
                  </a:lnTo>
                  <a:close/>
                </a:path>
                <a:path w="3822065" h="5143500">
                  <a:moveTo>
                    <a:pt x="3821849" y="446532"/>
                  </a:moveTo>
                  <a:lnTo>
                    <a:pt x="3816515" y="380365"/>
                  </a:lnTo>
                  <a:lnTo>
                    <a:pt x="3807498" y="317881"/>
                  </a:lnTo>
                  <a:lnTo>
                    <a:pt x="3795052" y="255397"/>
                  </a:lnTo>
                  <a:lnTo>
                    <a:pt x="3777145" y="196469"/>
                  </a:lnTo>
                  <a:lnTo>
                    <a:pt x="3743236" y="108966"/>
                  </a:lnTo>
                  <a:lnTo>
                    <a:pt x="3716439" y="53594"/>
                  </a:lnTo>
                  <a:lnTo>
                    <a:pt x="3686086" y="0"/>
                  </a:lnTo>
                  <a:lnTo>
                    <a:pt x="2128812" y="0"/>
                  </a:lnTo>
                  <a:lnTo>
                    <a:pt x="2098459" y="53594"/>
                  </a:lnTo>
                  <a:lnTo>
                    <a:pt x="2071662" y="108966"/>
                  </a:lnTo>
                  <a:lnTo>
                    <a:pt x="2048421" y="166116"/>
                  </a:lnTo>
                  <a:lnTo>
                    <a:pt x="2028863" y="225044"/>
                  </a:lnTo>
                  <a:lnTo>
                    <a:pt x="2012734" y="287528"/>
                  </a:lnTo>
                  <a:lnTo>
                    <a:pt x="2002066" y="350012"/>
                  </a:lnTo>
                  <a:lnTo>
                    <a:pt x="1994827" y="412496"/>
                  </a:lnTo>
                  <a:lnTo>
                    <a:pt x="1993049" y="446532"/>
                  </a:lnTo>
                  <a:lnTo>
                    <a:pt x="1993049" y="478536"/>
                  </a:lnTo>
                  <a:lnTo>
                    <a:pt x="1994827" y="525018"/>
                  </a:lnTo>
                  <a:lnTo>
                    <a:pt x="1998510" y="571500"/>
                  </a:lnTo>
                  <a:lnTo>
                    <a:pt x="2003844" y="617855"/>
                  </a:lnTo>
                  <a:lnTo>
                    <a:pt x="2010956" y="662559"/>
                  </a:lnTo>
                  <a:lnTo>
                    <a:pt x="2021624" y="707263"/>
                  </a:lnTo>
                  <a:lnTo>
                    <a:pt x="2034197" y="750062"/>
                  </a:lnTo>
                  <a:lnTo>
                    <a:pt x="2048421" y="792988"/>
                  </a:lnTo>
                  <a:lnTo>
                    <a:pt x="2064550" y="834009"/>
                  </a:lnTo>
                  <a:lnTo>
                    <a:pt x="2082330" y="875157"/>
                  </a:lnTo>
                  <a:lnTo>
                    <a:pt x="2103793" y="914400"/>
                  </a:lnTo>
                  <a:lnTo>
                    <a:pt x="2125256" y="951865"/>
                  </a:lnTo>
                  <a:lnTo>
                    <a:pt x="2148370" y="989330"/>
                  </a:lnTo>
                  <a:lnTo>
                    <a:pt x="2202091" y="1060831"/>
                  </a:lnTo>
                  <a:lnTo>
                    <a:pt x="2230539" y="1092962"/>
                  </a:lnTo>
                  <a:lnTo>
                    <a:pt x="2260892" y="1125093"/>
                  </a:lnTo>
                  <a:lnTo>
                    <a:pt x="2293150" y="1155446"/>
                  </a:lnTo>
                  <a:lnTo>
                    <a:pt x="2325281" y="1184021"/>
                  </a:lnTo>
                  <a:lnTo>
                    <a:pt x="2396782" y="1237615"/>
                  </a:lnTo>
                  <a:lnTo>
                    <a:pt x="2434120" y="1260856"/>
                  </a:lnTo>
                  <a:lnTo>
                    <a:pt x="2471712" y="1282319"/>
                  </a:lnTo>
                  <a:lnTo>
                    <a:pt x="2510955" y="1303782"/>
                  </a:lnTo>
                  <a:lnTo>
                    <a:pt x="2551976" y="1321562"/>
                  </a:lnTo>
                  <a:lnTo>
                    <a:pt x="2593124" y="1337564"/>
                  </a:lnTo>
                  <a:lnTo>
                    <a:pt x="2636050" y="1351915"/>
                  </a:lnTo>
                  <a:lnTo>
                    <a:pt x="2678849" y="1364361"/>
                  </a:lnTo>
                  <a:lnTo>
                    <a:pt x="2723553" y="1375156"/>
                  </a:lnTo>
                  <a:lnTo>
                    <a:pt x="2768130" y="1382268"/>
                  </a:lnTo>
                  <a:lnTo>
                    <a:pt x="2814612" y="1387602"/>
                  </a:lnTo>
                  <a:lnTo>
                    <a:pt x="2861094" y="1391285"/>
                  </a:lnTo>
                  <a:lnTo>
                    <a:pt x="2907449" y="1392936"/>
                  </a:lnTo>
                  <a:lnTo>
                    <a:pt x="2953931" y="1391285"/>
                  </a:lnTo>
                  <a:lnTo>
                    <a:pt x="3000286" y="1387602"/>
                  </a:lnTo>
                  <a:lnTo>
                    <a:pt x="3046768" y="1382268"/>
                  </a:lnTo>
                  <a:lnTo>
                    <a:pt x="3091472" y="1375156"/>
                  </a:lnTo>
                  <a:lnTo>
                    <a:pt x="3136049" y="1364361"/>
                  </a:lnTo>
                  <a:lnTo>
                    <a:pt x="3178975" y="1351915"/>
                  </a:lnTo>
                  <a:lnTo>
                    <a:pt x="3221774" y="1337564"/>
                  </a:lnTo>
                  <a:lnTo>
                    <a:pt x="3262795" y="1321562"/>
                  </a:lnTo>
                  <a:lnTo>
                    <a:pt x="3303943" y="1303782"/>
                  </a:lnTo>
                  <a:lnTo>
                    <a:pt x="3343186" y="1282319"/>
                  </a:lnTo>
                  <a:lnTo>
                    <a:pt x="3380651" y="1260856"/>
                  </a:lnTo>
                  <a:lnTo>
                    <a:pt x="3418243" y="1237615"/>
                  </a:lnTo>
                  <a:lnTo>
                    <a:pt x="3489744" y="1184021"/>
                  </a:lnTo>
                  <a:lnTo>
                    <a:pt x="3521748" y="1155446"/>
                  </a:lnTo>
                  <a:lnTo>
                    <a:pt x="3553879" y="1125093"/>
                  </a:lnTo>
                  <a:lnTo>
                    <a:pt x="3584232" y="1092962"/>
                  </a:lnTo>
                  <a:lnTo>
                    <a:pt x="3612934" y="1060831"/>
                  </a:lnTo>
                  <a:lnTo>
                    <a:pt x="3666401" y="989330"/>
                  </a:lnTo>
                  <a:lnTo>
                    <a:pt x="3689769" y="951865"/>
                  </a:lnTo>
                  <a:lnTo>
                    <a:pt x="3711105" y="914400"/>
                  </a:lnTo>
                  <a:lnTo>
                    <a:pt x="3732441" y="875157"/>
                  </a:lnTo>
                  <a:lnTo>
                    <a:pt x="3750475" y="834009"/>
                  </a:lnTo>
                  <a:lnTo>
                    <a:pt x="3766477" y="792988"/>
                  </a:lnTo>
                  <a:lnTo>
                    <a:pt x="3780828" y="750062"/>
                  </a:lnTo>
                  <a:lnTo>
                    <a:pt x="3793147" y="707263"/>
                  </a:lnTo>
                  <a:lnTo>
                    <a:pt x="3803942" y="662559"/>
                  </a:lnTo>
                  <a:lnTo>
                    <a:pt x="3811181" y="617855"/>
                  </a:lnTo>
                  <a:lnTo>
                    <a:pt x="3816515" y="571500"/>
                  </a:lnTo>
                  <a:lnTo>
                    <a:pt x="3820071" y="525018"/>
                  </a:lnTo>
                  <a:lnTo>
                    <a:pt x="3821849" y="478536"/>
                  </a:lnTo>
                  <a:lnTo>
                    <a:pt x="3821849" y="446532"/>
                  </a:lnTo>
                  <a:close/>
                </a:path>
              </a:pathLst>
            </a:custGeom>
            <a:solidFill>
              <a:srgbClr val="EDF0F3"/>
            </a:solidFill>
          </p:spPr>
          <p:txBody>
            <a:bodyPr wrap="square" lIns="0" tIns="0" rIns="0" bIns="0" rtlCol="0"/>
            <a:lstStyle/>
            <a:p>
              <a:endParaRPr kern="0">
                <a:solidFill>
                  <a:sysClr val="windowText" lastClr="000000"/>
                </a:solidFill>
              </a:endParaRPr>
            </a:p>
          </p:txBody>
        </p:sp>
      </p:grpSp>
      <p:sp>
        <p:nvSpPr>
          <p:cNvPr id="8" name="object 8"/>
          <p:cNvSpPr txBox="1"/>
          <p:nvPr/>
        </p:nvSpPr>
        <p:spPr>
          <a:xfrm>
            <a:off x="154940" y="5690565"/>
            <a:ext cx="102235" cy="212238"/>
          </a:xfrm>
          <a:prstGeom prst="rect">
            <a:avLst/>
          </a:prstGeom>
        </p:spPr>
        <p:txBody>
          <a:bodyPr vert="horz" wrap="square" lIns="0" tIns="12065" rIns="0" bIns="0" rtlCol="0">
            <a:spAutoFit/>
          </a:bodyPr>
          <a:lstStyle/>
          <a:p>
            <a:pPr marL="12700">
              <a:spcBef>
                <a:spcPts val="95"/>
              </a:spcBef>
            </a:pPr>
            <a:r>
              <a:rPr sz="1300" kern="0" spc="-110" dirty="0">
                <a:solidFill>
                  <a:srgbClr val="51B047"/>
                </a:solidFill>
                <a:latin typeface="Tahoma"/>
                <a:cs typeface="Tahoma"/>
              </a:rPr>
              <a:t>5</a:t>
            </a:r>
            <a:endParaRPr sz="1300" kern="0">
              <a:solidFill>
                <a:sysClr val="windowText" lastClr="000000"/>
              </a:solidFill>
              <a:latin typeface="Tahoma"/>
              <a:cs typeface="Tahoma"/>
            </a:endParaRPr>
          </a:p>
        </p:txBody>
      </p:sp>
      <p:sp>
        <p:nvSpPr>
          <p:cNvPr id="9" name="object 9"/>
          <p:cNvSpPr txBox="1"/>
          <p:nvPr/>
        </p:nvSpPr>
        <p:spPr>
          <a:xfrm>
            <a:off x="4194429" y="1475485"/>
            <a:ext cx="4209415" cy="3851910"/>
          </a:xfrm>
          <a:prstGeom prst="rect">
            <a:avLst/>
          </a:prstGeom>
        </p:spPr>
        <p:txBody>
          <a:bodyPr vert="horz" wrap="square" lIns="0" tIns="12700" rIns="0" bIns="0" rtlCol="0">
            <a:spAutoFit/>
          </a:bodyPr>
          <a:lstStyle/>
          <a:p>
            <a:pPr marL="584200" indent="-571500">
              <a:spcBef>
                <a:spcPts val="100"/>
              </a:spcBef>
              <a:buFont typeface="Arial"/>
              <a:buChar char="•"/>
              <a:tabLst>
                <a:tab pos="583565" algn="l"/>
                <a:tab pos="584200" algn="l"/>
              </a:tabLst>
            </a:pPr>
            <a:r>
              <a:rPr sz="3600" b="1" kern="0" spc="-360" dirty="0">
                <a:solidFill>
                  <a:srgbClr val="9BCF62"/>
                </a:solidFill>
                <a:latin typeface="Century Gothic"/>
                <a:cs typeface="Century Gothic"/>
              </a:rPr>
              <a:t>Deters</a:t>
            </a:r>
            <a:r>
              <a:rPr sz="3600" b="1" kern="0" spc="-340" dirty="0">
                <a:solidFill>
                  <a:srgbClr val="9BCF62"/>
                </a:solidFill>
                <a:latin typeface="Century Gothic"/>
                <a:cs typeface="Century Gothic"/>
              </a:rPr>
              <a:t> </a:t>
            </a:r>
            <a:r>
              <a:rPr sz="3600" b="1" kern="0" spc="-750" dirty="0">
                <a:solidFill>
                  <a:srgbClr val="9BCF62"/>
                </a:solidFill>
                <a:latin typeface="Century Gothic"/>
                <a:cs typeface="Century Gothic"/>
              </a:rPr>
              <a:t>Canada</a:t>
            </a:r>
            <a:r>
              <a:rPr sz="3600" b="1" kern="0" spc="-350" dirty="0">
                <a:solidFill>
                  <a:srgbClr val="9BCF62"/>
                </a:solidFill>
                <a:latin typeface="Century Gothic"/>
                <a:cs typeface="Century Gothic"/>
              </a:rPr>
              <a:t> </a:t>
            </a:r>
            <a:r>
              <a:rPr sz="3600" b="1" kern="0" spc="-685" dirty="0">
                <a:solidFill>
                  <a:srgbClr val="9BCF62"/>
                </a:solidFill>
                <a:latin typeface="Century Gothic"/>
                <a:cs typeface="Century Gothic"/>
              </a:rPr>
              <a:t>Geese</a:t>
            </a:r>
            <a:endParaRPr sz="3600" kern="0">
              <a:solidFill>
                <a:sysClr val="windowText" lastClr="000000"/>
              </a:solidFill>
              <a:latin typeface="Century Gothic"/>
              <a:cs typeface="Century Gothic"/>
            </a:endParaRPr>
          </a:p>
          <a:p>
            <a:pPr>
              <a:spcBef>
                <a:spcPts val="55"/>
              </a:spcBef>
              <a:buClr>
                <a:srgbClr val="9BCF62"/>
              </a:buClr>
              <a:buFont typeface="Arial"/>
              <a:buChar char="•"/>
            </a:pPr>
            <a:endParaRPr sz="3400" kern="0">
              <a:solidFill>
                <a:sysClr val="windowText" lastClr="000000"/>
              </a:solidFill>
              <a:latin typeface="Century Gothic"/>
              <a:cs typeface="Century Gothic"/>
            </a:endParaRPr>
          </a:p>
          <a:p>
            <a:pPr marL="584200" indent="-571500">
              <a:buFont typeface="Arial"/>
              <a:buChar char="•"/>
              <a:tabLst>
                <a:tab pos="583565" algn="l"/>
                <a:tab pos="584200" algn="l"/>
              </a:tabLst>
            </a:pPr>
            <a:r>
              <a:rPr sz="3600" b="1" kern="0" spc="-175" dirty="0">
                <a:solidFill>
                  <a:srgbClr val="9BCF62"/>
                </a:solidFill>
                <a:latin typeface="Century Gothic"/>
                <a:cs typeface="Century Gothic"/>
              </a:rPr>
              <a:t>Filters</a:t>
            </a:r>
            <a:r>
              <a:rPr sz="3600" b="1" kern="0" spc="-315" dirty="0">
                <a:solidFill>
                  <a:srgbClr val="9BCF62"/>
                </a:solidFill>
                <a:latin typeface="Century Gothic"/>
                <a:cs typeface="Century Gothic"/>
              </a:rPr>
              <a:t> </a:t>
            </a:r>
            <a:r>
              <a:rPr sz="3600" b="1" kern="0" spc="-254" dirty="0">
                <a:solidFill>
                  <a:srgbClr val="9BCF62"/>
                </a:solidFill>
                <a:latin typeface="Century Gothic"/>
                <a:cs typeface="Century Gothic"/>
              </a:rPr>
              <a:t>Runoff</a:t>
            </a:r>
            <a:r>
              <a:rPr sz="3600" b="1" kern="0" spc="-320" dirty="0">
                <a:solidFill>
                  <a:srgbClr val="9BCF62"/>
                </a:solidFill>
                <a:latin typeface="Century Gothic"/>
                <a:cs typeface="Century Gothic"/>
              </a:rPr>
              <a:t> </a:t>
            </a:r>
            <a:r>
              <a:rPr sz="3600" b="1" kern="0" spc="-405" dirty="0">
                <a:solidFill>
                  <a:srgbClr val="9BCF62"/>
                </a:solidFill>
                <a:latin typeface="Century Gothic"/>
                <a:cs typeface="Century Gothic"/>
              </a:rPr>
              <a:t>Water</a:t>
            </a:r>
            <a:endParaRPr sz="3600" kern="0">
              <a:solidFill>
                <a:sysClr val="windowText" lastClr="000000"/>
              </a:solidFill>
              <a:latin typeface="Century Gothic"/>
              <a:cs typeface="Century Gothic"/>
            </a:endParaRPr>
          </a:p>
          <a:p>
            <a:pPr>
              <a:spcBef>
                <a:spcPts val="20"/>
              </a:spcBef>
              <a:buClr>
                <a:srgbClr val="9BCF62"/>
              </a:buClr>
              <a:buFont typeface="Arial"/>
              <a:buChar char="•"/>
            </a:pPr>
            <a:endParaRPr sz="3750" kern="0">
              <a:solidFill>
                <a:sysClr val="windowText" lastClr="000000"/>
              </a:solidFill>
              <a:latin typeface="Century Gothic"/>
              <a:cs typeface="Century Gothic"/>
            </a:endParaRPr>
          </a:p>
          <a:p>
            <a:pPr marL="584200" indent="-571500">
              <a:buFont typeface="Arial"/>
              <a:buChar char="•"/>
              <a:tabLst>
                <a:tab pos="583565" algn="l"/>
                <a:tab pos="584200" algn="l"/>
              </a:tabLst>
            </a:pPr>
            <a:r>
              <a:rPr sz="3600" b="1" kern="0" spc="-340" dirty="0">
                <a:solidFill>
                  <a:srgbClr val="9BCF62"/>
                </a:solidFill>
                <a:latin typeface="Century Gothic"/>
                <a:cs typeface="Century Gothic"/>
              </a:rPr>
              <a:t>Prevents</a:t>
            </a:r>
            <a:r>
              <a:rPr sz="3600" b="1" kern="0" spc="-345" dirty="0">
                <a:solidFill>
                  <a:srgbClr val="9BCF62"/>
                </a:solidFill>
                <a:latin typeface="Century Gothic"/>
                <a:cs typeface="Century Gothic"/>
              </a:rPr>
              <a:t> </a:t>
            </a:r>
            <a:r>
              <a:rPr sz="3600" b="1" kern="0" spc="-320" dirty="0">
                <a:solidFill>
                  <a:srgbClr val="9BCF62"/>
                </a:solidFill>
                <a:latin typeface="Century Gothic"/>
                <a:cs typeface="Century Gothic"/>
              </a:rPr>
              <a:t>Erosion</a:t>
            </a:r>
            <a:endParaRPr sz="3600" kern="0">
              <a:solidFill>
                <a:sysClr val="windowText" lastClr="000000"/>
              </a:solidFill>
              <a:latin typeface="Century Gothic"/>
              <a:cs typeface="Century Gothic"/>
            </a:endParaRPr>
          </a:p>
          <a:p>
            <a:pPr marL="584200" indent="-571500">
              <a:spcBef>
                <a:spcPts val="4004"/>
              </a:spcBef>
              <a:buFont typeface="Arial"/>
              <a:buChar char="•"/>
              <a:tabLst>
                <a:tab pos="583565" algn="l"/>
                <a:tab pos="584200" algn="l"/>
              </a:tabLst>
            </a:pPr>
            <a:r>
              <a:rPr sz="3600" b="1" kern="0" spc="-455" dirty="0">
                <a:solidFill>
                  <a:srgbClr val="9BCF62"/>
                </a:solidFill>
                <a:latin typeface="Century Gothic"/>
                <a:cs typeface="Century Gothic"/>
              </a:rPr>
              <a:t>Improves</a:t>
            </a:r>
            <a:r>
              <a:rPr sz="3600" b="1" kern="0" spc="-345" dirty="0">
                <a:solidFill>
                  <a:srgbClr val="9BCF62"/>
                </a:solidFill>
                <a:latin typeface="Century Gothic"/>
                <a:cs typeface="Century Gothic"/>
              </a:rPr>
              <a:t> </a:t>
            </a:r>
            <a:r>
              <a:rPr sz="3600" b="1" kern="0" spc="-455" dirty="0">
                <a:solidFill>
                  <a:srgbClr val="9BCF62"/>
                </a:solidFill>
                <a:latin typeface="Century Gothic"/>
                <a:cs typeface="Century Gothic"/>
              </a:rPr>
              <a:t>Ecosystem</a:t>
            </a:r>
            <a:endParaRPr sz="3600" kern="0">
              <a:solidFill>
                <a:sysClr val="windowText" lastClr="000000"/>
              </a:solidFill>
              <a:latin typeface="Century Gothic"/>
              <a:cs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8685" y="2463545"/>
            <a:ext cx="8326628" cy="1660070"/>
          </a:xfrm>
          <a:prstGeom prst="rect">
            <a:avLst/>
          </a:prstGeom>
        </p:spPr>
        <p:txBody>
          <a:bodyPr vert="horz" wrap="square" lIns="0" tIns="302895" rIns="0" bIns="0" rtlCol="0">
            <a:spAutoFit/>
          </a:bodyPr>
          <a:lstStyle/>
          <a:p>
            <a:pPr marL="5885180" marR="5080" indent="-1223010">
              <a:spcBef>
                <a:spcPts val="105"/>
              </a:spcBef>
            </a:pPr>
            <a:r>
              <a:rPr spc="-260" dirty="0"/>
              <a:t>But</a:t>
            </a:r>
            <a:r>
              <a:rPr spc="-409" dirty="0"/>
              <a:t> </a:t>
            </a:r>
            <a:r>
              <a:rPr spc="-490" dirty="0"/>
              <a:t>Won’t</a:t>
            </a:r>
            <a:r>
              <a:rPr spc="-420" dirty="0"/>
              <a:t> </a:t>
            </a:r>
            <a:r>
              <a:rPr spc="-160" dirty="0"/>
              <a:t>It</a:t>
            </a:r>
            <a:r>
              <a:rPr spc="-395" dirty="0"/>
              <a:t> </a:t>
            </a:r>
            <a:r>
              <a:rPr spc="-545" dirty="0"/>
              <a:t>Look </a:t>
            </a:r>
            <a:r>
              <a:rPr spc="-605" dirty="0"/>
              <a:t>Ugly?</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4940" y="5690565"/>
            <a:ext cx="99695" cy="212238"/>
          </a:xfrm>
          <a:prstGeom prst="rect">
            <a:avLst/>
          </a:prstGeom>
        </p:spPr>
        <p:txBody>
          <a:bodyPr vert="horz" wrap="square" lIns="0" tIns="12065" rIns="0" bIns="0" rtlCol="0">
            <a:spAutoFit/>
          </a:bodyPr>
          <a:lstStyle/>
          <a:p>
            <a:pPr marL="12700">
              <a:spcBef>
                <a:spcPts val="95"/>
              </a:spcBef>
            </a:pPr>
            <a:r>
              <a:rPr sz="1300" kern="0" spc="-130" dirty="0">
                <a:solidFill>
                  <a:srgbClr val="FFFFFF"/>
                </a:solidFill>
                <a:latin typeface="Tahoma"/>
                <a:cs typeface="Tahoma"/>
              </a:rPr>
              <a:t>7</a:t>
            </a:r>
            <a:endParaRPr sz="1300" kern="0">
              <a:solidFill>
                <a:sysClr val="windowText" lastClr="000000"/>
              </a:solidFill>
              <a:latin typeface="Tahoma"/>
              <a:cs typeface="Tahoma"/>
            </a:endParaRPr>
          </a:p>
        </p:txBody>
      </p:sp>
      <p:sp>
        <p:nvSpPr>
          <p:cNvPr id="3" name="object 3"/>
          <p:cNvSpPr txBox="1"/>
          <p:nvPr/>
        </p:nvSpPr>
        <p:spPr>
          <a:xfrm>
            <a:off x="307340" y="1170051"/>
            <a:ext cx="2395220" cy="299720"/>
          </a:xfrm>
          <a:prstGeom prst="rect">
            <a:avLst/>
          </a:prstGeom>
        </p:spPr>
        <p:txBody>
          <a:bodyPr vert="horz" wrap="square" lIns="0" tIns="12700" rIns="0" bIns="0" rtlCol="0">
            <a:spAutoFit/>
          </a:bodyPr>
          <a:lstStyle/>
          <a:p>
            <a:pPr marL="12700">
              <a:spcBef>
                <a:spcPts val="100"/>
              </a:spcBef>
            </a:pPr>
            <a:r>
              <a:rPr b="1" kern="0" spc="-114" dirty="0">
                <a:solidFill>
                  <a:srgbClr val="285823"/>
                </a:solidFill>
                <a:latin typeface="Century Gothic"/>
                <a:cs typeface="Century Gothic"/>
              </a:rPr>
              <a:t>Current</a:t>
            </a:r>
            <a:r>
              <a:rPr b="1" kern="0" spc="-125" dirty="0">
                <a:solidFill>
                  <a:srgbClr val="285823"/>
                </a:solidFill>
                <a:latin typeface="Century Gothic"/>
                <a:cs typeface="Century Gothic"/>
              </a:rPr>
              <a:t> </a:t>
            </a:r>
            <a:r>
              <a:rPr b="1" kern="0" spc="-100" dirty="0">
                <a:solidFill>
                  <a:srgbClr val="285823"/>
                </a:solidFill>
                <a:latin typeface="Century Gothic"/>
                <a:cs typeface="Century Gothic"/>
              </a:rPr>
              <a:t>South</a:t>
            </a:r>
            <a:r>
              <a:rPr b="1" kern="0" spc="-114" dirty="0">
                <a:solidFill>
                  <a:srgbClr val="285823"/>
                </a:solidFill>
                <a:latin typeface="Century Gothic"/>
                <a:cs typeface="Century Gothic"/>
              </a:rPr>
              <a:t> </a:t>
            </a:r>
            <a:r>
              <a:rPr b="1" kern="0" spc="-260" dirty="0">
                <a:solidFill>
                  <a:srgbClr val="285823"/>
                </a:solidFill>
                <a:latin typeface="Century Gothic"/>
                <a:cs typeface="Century Gothic"/>
              </a:rPr>
              <a:t>Gate</a:t>
            </a:r>
            <a:r>
              <a:rPr b="1" kern="0" spc="-125" dirty="0">
                <a:solidFill>
                  <a:srgbClr val="285823"/>
                </a:solidFill>
                <a:latin typeface="Century Gothic"/>
                <a:cs typeface="Century Gothic"/>
              </a:rPr>
              <a:t> </a:t>
            </a:r>
            <a:r>
              <a:rPr b="1" kern="0" spc="-130" dirty="0">
                <a:solidFill>
                  <a:srgbClr val="285823"/>
                </a:solidFill>
                <a:latin typeface="Century Gothic"/>
                <a:cs typeface="Century Gothic"/>
              </a:rPr>
              <a:t>Pond:</a:t>
            </a:r>
            <a:endParaRPr kern="0">
              <a:solidFill>
                <a:sysClr val="windowText" lastClr="000000"/>
              </a:solidFill>
              <a:latin typeface="Century Gothic"/>
              <a:cs typeface="Century Gothic"/>
            </a:endParaRPr>
          </a:p>
        </p:txBody>
      </p:sp>
      <p:pic>
        <p:nvPicPr>
          <p:cNvPr id="4" name="object 4"/>
          <p:cNvPicPr/>
          <p:nvPr/>
        </p:nvPicPr>
        <p:blipFill>
          <a:blip r:embed="rId2" cstate="print"/>
          <a:stretch>
            <a:fillRect/>
          </a:stretch>
        </p:blipFill>
        <p:spPr>
          <a:xfrm>
            <a:off x="838197" y="1752702"/>
            <a:ext cx="2700238" cy="1892071"/>
          </a:xfrm>
          <a:prstGeom prst="rect">
            <a:avLst/>
          </a:prstGeom>
        </p:spPr>
      </p:pic>
      <p:grpSp>
        <p:nvGrpSpPr>
          <p:cNvPr id="5" name="object 5"/>
          <p:cNvGrpSpPr/>
          <p:nvPr/>
        </p:nvGrpSpPr>
        <p:grpSpPr>
          <a:xfrm>
            <a:off x="3124200" y="1752601"/>
            <a:ext cx="5637530" cy="3923029"/>
            <a:chOff x="3124200" y="895350"/>
            <a:chExt cx="5637530" cy="3923029"/>
          </a:xfrm>
        </p:grpSpPr>
        <p:pic>
          <p:nvPicPr>
            <p:cNvPr id="6" name="object 6"/>
            <p:cNvPicPr/>
            <p:nvPr/>
          </p:nvPicPr>
          <p:blipFill>
            <a:blip r:embed="rId3" cstate="print"/>
            <a:stretch>
              <a:fillRect/>
            </a:stretch>
          </p:blipFill>
          <p:spPr>
            <a:xfrm>
              <a:off x="5791200" y="895350"/>
              <a:ext cx="2970187" cy="2222017"/>
            </a:xfrm>
            <a:prstGeom prst="rect">
              <a:avLst/>
            </a:prstGeom>
          </p:spPr>
        </p:pic>
        <p:pic>
          <p:nvPicPr>
            <p:cNvPr id="7" name="object 7"/>
            <p:cNvPicPr/>
            <p:nvPr/>
          </p:nvPicPr>
          <p:blipFill>
            <a:blip r:embed="rId4" cstate="print"/>
            <a:stretch>
              <a:fillRect/>
            </a:stretch>
          </p:blipFill>
          <p:spPr>
            <a:xfrm>
              <a:off x="3124200" y="2876550"/>
              <a:ext cx="2920365" cy="1941702"/>
            </a:xfrm>
            <a:prstGeom prst="rect">
              <a:avLst/>
            </a:prstGeom>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4939" y="5690565"/>
            <a:ext cx="107314" cy="212238"/>
          </a:xfrm>
          <a:prstGeom prst="rect">
            <a:avLst/>
          </a:prstGeom>
        </p:spPr>
        <p:txBody>
          <a:bodyPr vert="horz" wrap="square" lIns="0" tIns="12065" rIns="0" bIns="0" rtlCol="0">
            <a:spAutoFit/>
          </a:bodyPr>
          <a:lstStyle/>
          <a:p>
            <a:pPr marL="12700">
              <a:spcBef>
                <a:spcPts val="95"/>
              </a:spcBef>
            </a:pPr>
            <a:r>
              <a:rPr sz="1300" kern="0" spc="-70" dirty="0">
                <a:solidFill>
                  <a:srgbClr val="FFFFFF"/>
                </a:solidFill>
                <a:latin typeface="Tahoma"/>
                <a:cs typeface="Tahoma"/>
              </a:rPr>
              <a:t>8</a:t>
            </a:r>
            <a:endParaRPr sz="1300" kern="0">
              <a:solidFill>
                <a:sysClr val="windowText" lastClr="000000"/>
              </a:solidFill>
              <a:latin typeface="Tahoma"/>
              <a:cs typeface="Tahoma"/>
            </a:endParaRPr>
          </a:p>
        </p:txBody>
      </p:sp>
      <p:grpSp>
        <p:nvGrpSpPr>
          <p:cNvPr id="3" name="object 3"/>
          <p:cNvGrpSpPr/>
          <p:nvPr/>
        </p:nvGrpSpPr>
        <p:grpSpPr>
          <a:xfrm>
            <a:off x="323101" y="914401"/>
            <a:ext cx="8663305" cy="4758055"/>
            <a:chOff x="323100" y="57150"/>
            <a:chExt cx="8663305" cy="4758055"/>
          </a:xfrm>
        </p:grpSpPr>
        <p:pic>
          <p:nvPicPr>
            <p:cNvPr id="4" name="object 4"/>
            <p:cNvPicPr/>
            <p:nvPr/>
          </p:nvPicPr>
          <p:blipFill>
            <a:blip r:embed="rId2" cstate="print"/>
            <a:stretch>
              <a:fillRect/>
            </a:stretch>
          </p:blipFill>
          <p:spPr>
            <a:xfrm>
              <a:off x="323100" y="2367927"/>
              <a:ext cx="4349750" cy="2446782"/>
            </a:xfrm>
            <a:prstGeom prst="rect">
              <a:avLst/>
            </a:prstGeom>
          </p:spPr>
        </p:pic>
        <p:pic>
          <p:nvPicPr>
            <p:cNvPr id="5" name="object 5"/>
            <p:cNvPicPr/>
            <p:nvPr/>
          </p:nvPicPr>
          <p:blipFill>
            <a:blip r:embed="rId3" cstate="print"/>
            <a:stretch>
              <a:fillRect/>
            </a:stretch>
          </p:blipFill>
          <p:spPr>
            <a:xfrm>
              <a:off x="4637023" y="57150"/>
              <a:ext cx="4349369" cy="2286000"/>
            </a:xfrm>
            <a:prstGeom prst="rect">
              <a:avLst/>
            </a:prstGeom>
          </p:spPr>
        </p:pic>
      </p:grpSp>
      <p:sp>
        <p:nvSpPr>
          <p:cNvPr id="6" name="object 6"/>
          <p:cNvSpPr txBox="1"/>
          <p:nvPr/>
        </p:nvSpPr>
        <p:spPr>
          <a:xfrm>
            <a:off x="307341" y="1170051"/>
            <a:ext cx="1572895" cy="299720"/>
          </a:xfrm>
          <a:prstGeom prst="rect">
            <a:avLst/>
          </a:prstGeom>
        </p:spPr>
        <p:txBody>
          <a:bodyPr vert="horz" wrap="square" lIns="0" tIns="12700" rIns="0" bIns="0" rtlCol="0">
            <a:spAutoFit/>
          </a:bodyPr>
          <a:lstStyle/>
          <a:p>
            <a:pPr marL="12700">
              <a:spcBef>
                <a:spcPts val="100"/>
              </a:spcBef>
            </a:pPr>
            <a:r>
              <a:rPr b="1" kern="0" spc="-90" dirty="0">
                <a:solidFill>
                  <a:srgbClr val="285823"/>
                </a:solidFill>
                <a:latin typeface="Century Gothic"/>
                <a:cs typeface="Century Gothic"/>
              </a:rPr>
              <a:t>The</a:t>
            </a:r>
            <a:r>
              <a:rPr b="1" kern="0" spc="-140" dirty="0">
                <a:solidFill>
                  <a:srgbClr val="285823"/>
                </a:solidFill>
                <a:latin typeface="Century Gothic"/>
                <a:cs typeface="Century Gothic"/>
              </a:rPr>
              <a:t> </a:t>
            </a:r>
            <a:r>
              <a:rPr b="1" kern="0" spc="-75" dirty="0">
                <a:solidFill>
                  <a:srgbClr val="285823"/>
                </a:solidFill>
                <a:latin typeface="Century Gothic"/>
                <a:cs typeface="Century Gothic"/>
              </a:rPr>
              <a:t>Possibilities:</a:t>
            </a:r>
            <a:endParaRPr kern="0">
              <a:solidFill>
                <a:sysClr val="windowText" lastClr="000000"/>
              </a:solidFill>
              <a:latin typeface="Century Gothic"/>
              <a:cs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C0174ADF-6996-4DE5-8987-A9A4959199C8}"/>
              </a:ext>
            </a:extLst>
          </p:cNvPr>
          <p:cNvGraphicFramePr/>
          <p:nvPr>
            <p:extLst>
              <p:ext uri="{D42A27DB-BD31-4B8C-83A1-F6EECF244321}">
                <p14:modId xmlns:p14="http://schemas.microsoft.com/office/powerpoint/2010/main" val="1319730340"/>
              </p:ext>
            </p:extLst>
          </p:nvPr>
        </p:nvGraphicFramePr>
        <p:xfrm>
          <a:off x="335280" y="113212"/>
          <a:ext cx="8229600" cy="6191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4360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5725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51B047"/>
          </a:solidFill>
        </p:spPr>
        <p:txBody>
          <a:bodyPr wrap="square" lIns="0" tIns="0" rIns="0" bIns="0" rtlCol="0"/>
          <a:lstStyle/>
          <a:p>
            <a:endParaRPr kern="0">
              <a:solidFill>
                <a:sysClr val="windowText" lastClr="000000"/>
              </a:solidFill>
            </a:endParaRPr>
          </a:p>
        </p:txBody>
      </p:sp>
      <p:sp>
        <p:nvSpPr>
          <p:cNvPr id="3" name="object 3"/>
          <p:cNvSpPr txBox="1">
            <a:spLocks noGrp="1"/>
          </p:cNvSpPr>
          <p:nvPr>
            <p:ph type="ctrTitle"/>
          </p:nvPr>
        </p:nvSpPr>
        <p:spPr>
          <a:xfrm>
            <a:off x="4804030" y="1335380"/>
            <a:ext cx="3192145" cy="2231380"/>
          </a:xfrm>
          <a:prstGeom prst="rect">
            <a:avLst/>
          </a:prstGeom>
        </p:spPr>
        <p:txBody>
          <a:bodyPr vert="horz" wrap="square" lIns="0" tIns="12700" rIns="0" bIns="0" rtlCol="0">
            <a:spAutoFit/>
          </a:bodyPr>
          <a:lstStyle/>
          <a:p>
            <a:pPr marL="12700">
              <a:lnSpc>
                <a:spcPts val="8440"/>
              </a:lnSpc>
              <a:spcBef>
                <a:spcPts val="100"/>
              </a:spcBef>
            </a:pPr>
            <a:r>
              <a:rPr spc="-790" dirty="0"/>
              <a:t>It</a:t>
            </a:r>
            <a:r>
              <a:rPr spc="-810" dirty="0"/>
              <a:t> </a:t>
            </a:r>
            <a:r>
              <a:rPr spc="-555" dirty="0"/>
              <a:t>Doesn’t</a:t>
            </a:r>
          </a:p>
          <a:p>
            <a:pPr marL="12700">
              <a:lnSpc>
                <a:spcPts val="8920"/>
              </a:lnSpc>
              <a:tabLst>
                <a:tab pos="2321560" algn="l"/>
              </a:tabLst>
            </a:pPr>
            <a:r>
              <a:rPr sz="7600" i="1" spc="-495" dirty="0">
                <a:latin typeface="Calibri"/>
                <a:cs typeface="Calibri"/>
              </a:rPr>
              <a:t>HAVE</a:t>
            </a:r>
            <a:r>
              <a:rPr sz="7600" i="1" dirty="0">
                <a:latin typeface="Calibri"/>
                <a:cs typeface="Calibri"/>
              </a:rPr>
              <a:t>	</a:t>
            </a:r>
            <a:r>
              <a:rPr spc="-760" dirty="0"/>
              <a:t>To</a:t>
            </a:r>
            <a:endParaRPr sz="7600">
              <a:latin typeface="Calibri"/>
              <a:cs typeface="Calibri"/>
            </a:endParaRPr>
          </a:p>
        </p:txBody>
      </p:sp>
      <p:sp>
        <p:nvSpPr>
          <p:cNvPr id="4" name="object 4"/>
          <p:cNvSpPr txBox="1"/>
          <p:nvPr/>
        </p:nvSpPr>
        <p:spPr>
          <a:xfrm>
            <a:off x="4804029" y="3410915"/>
            <a:ext cx="3954145" cy="2221230"/>
          </a:xfrm>
          <a:prstGeom prst="rect">
            <a:avLst/>
          </a:prstGeom>
        </p:spPr>
        <p:txBody>
          <a:bodyPr vert="horz" wrap="square" lIns="0" tIns="12700" rIns="0" bIns="0" rtlCol="0">
            <a:spAutoFit/>
          </a:bodyPr>
          <a:lstStyle/>
          <a:p>
            <a:pPr marL="12700" marR="5080">
              <a:spcBef>
                <a:spcPts val="100"/>
              </a:spcBef>
            </a:pPr>
            <a:r>
              <a:rPr sz="7200" kern="0" spc="-509" dirty="0">
                <a:solidFill>
                  <a:srgbClr val="B8F567"/>
                </a:solidFill>
                <a:latin typeface="Tahoma"/>
                <a:cs typeface="Tahoma"/>
              </a:rPr>
              <a:t>Look </a:t>
            </a:r>
            <a:r>
              <a:rPr sz="7200" kern="0" spc="-685" dirty="0">
                <a:solidFill>
                  <a:srgbClr val="B8F567"/>
                </a:solidFill>
                <a:latin typeface="Tahoma"/>
                <a:cs typeface="Tahoma"/>
              </a:rPr>
              <a:t>Overgrown!</a:t>
            </a:r>
            <a:endParaRPr sz="7200" kern="0">
              <a:solidFill>
                <a:sysClr val="windowText" lastClr="000000"/>
              </a:solidFill>
              <a:latin typeface="Tahoma"/>
              <a:cs typeface="Tahoma"/>
            </a:endParaRPr>
          </a:p>
        </p:txBody>
      </p:sp>
      <p:sp>
        <p:nvSpPr>
          <p:cNvPr id="5" name="object 5"/>
          <p:cNvSpPr txBox="1"/>
          <p:nvPr/>
        </p:nvSpPr>
        <p:spPr>
          <a:xfrm>
            <a:off x="154940" y="5690565"/>
            <a:ext cx="109855" cy="212238"/>
          </a:xfrm>
          <a:prstGeom prst="rect">
            <a:avLst/>
          </a:prstGeom>
        </p:spPr>
        <p:txBody>
          <a:bodyPr vert="horz" wrap="square" lIns="0" tIns="12065" rIns="0" bIns="0" rtlCol="0">
            <a:spAutoFit/>
          </a:bodyPr>
          <a:lstStyle/>
          <a:p>
            <a:pPr marL="12700">
              <a:spcBef>
                <a:spcPts val="95"/>
              </a:spcBef>
            </a:pPr>
            <a:r>
              <a:rPr sz="1300" kern="0" spc="-50" dirty="0">
                <a:solidFill>
                  <a:srgbClr val="FFFFFF"/>
                </a:solidFill>
                <a:latin typeface="Tahoma"/>
                <a:cs typeface="Tahoma"/>
              </a:rPr>
              <a:t>9</a:t>
            </a:r>
            <a:endParaRPr sz="1300" kern="0">
              <a:solidFill>
                <a:sysClr val="windowText" lastClr="000000"/>
              </a:solidFill>
              <a:latin typeface="Tahoma"/>
              <a:cs typeface="Tahoma"/>
            </a:endParaRPr>
          </a:p>
        </p:txBody>
      </p:sp>
      <p:sp>
        <p:nvSpPr>
          <p:cNvPr id="6" name="object 6"/>
          <p:cNvSpPr/>
          <p:nvPr/>
        </p:nvSpPr>
        <p:spPr>
          <a:xfrm>
            <a:off x="463563" y="1275461"/>
            <a:ext cx="1417955" cy="1381125"/>
          </a:xfrm>
          <a:custGeom>
            <a:avLst/>
            <a:gdLst/>
            <a:ahLst/>
            <a:cxnLst/>
            <a:rect l="l" t="t" r="r" b="b"/>
            <a:pathLst>
              <a:path w="1417955" h="1381125">
                <a:moveTo>
                  <a:pt x="1170038" y="690372"/>
                </a:moveTo>
                <a:lnTo>
                  <a:pt x="1166736" y="643509"/>
                </a:lnTo>
                <a:lnTo>
                  <a:pt x="1160005" y="598424"/>
                </a:lnTo>
                <a:lnTo>
                  <a:pt x="1141717" y="531622"/>
                </a:lnTo>
                <a:lnTo>
                  <a:pt x="1103236" y="451358"/>
                </a:lnTo>
                <a:lnTo>
                  <a:pt x="1089901" y="432943"/>
                </a:lnTo>
                <a:lnTo>
                  <a:pt x="1078217" y="414528"/>
                </a:lnTo>
                <a:lnTo>
                  <a:pt x="1034656" y="364490"/>
                </a:lnTo>
                <a:lnTo>
                  <a:pt x="1001255" y="334264"/>
                </a:lnTo>
                <a:lnTo>
                  <a:pt x="966076" y="309245"/>
                </a:lnTo>
                <a:lnTo>
                  <a:pt x="947788" y="295910"/>
                </a:lnTo>
                <a:lnTo>
                  <a:pt x="887590" y="265811"/>
                </a:lnTo>
                <a:lnTo>
                  <a:pt x="824090" y="244094"/>
                </a:lnTo>
                <a:lnTo>
                  <a:pt x="755535" y="232283"/>
                </a:lnTo>
                <a:lnTo>
                  <a:pt x="708723" y="228981"/>
                </a:lnTo>
                <a:lnTo>
                  <a:pt x="661911" y="232283"/>
                </a:lnTo>
                <a:lnTo>
                  <a:pt x="616800" y="239014"/>
                </a:lnTo>
                <a:lnTo>
                  <a:pt x="549935" y="257429"/>
                </a:lnTo>
                <a:lnTo>
                  <a:pt x="469722" y="295910"/>
                </a:lnTo>
                <a:lnTo>
                  <a:pt x="451307" y="309245"/>
                </a:lnTo>
                <a:lnTo>
                  <a:pt x="432904" y="320929"/>
                </a:lnTo>
                <a:lnTo>
                  <a:pt x="382803" y="364490"/>
                </a:lnTo>
                <a:lnTo>
                  <a:pt x="352691" y="397891"/>
                </a:lnTo>
                <a:lnTo>
                  <a:pt x="327634" y="432943"/>
                </a:lnTo>
                <a:lnTo>
                  <a:pt x="314223" y="451358"/>
                </a:lnTo>
                <a:lnTo>
                  <a:pt x="284175" y="511556"/>
                </a:lnTo>
                <a:lnTo>
                  <a:pt x="262407" y="575056"/>
                </a:lnTo>
                <a:lnTo>
                  <a:pt x="250710" y="643509"/>
                </a:lnTo>
                <a:lnTo>
                  <a:pt x="247357" y="690372"/>
                </a:lnTo>
                <a:lnTo>
                  <a:pt x="250710" y="737235"/>
                </a:lnTo>
                <a:lnTo>
                  <a:pt x="257416" y="782320"/>
                </a:lnTo>
                <a:lnTo>
                  <a:pt x="275831" y="849122"/>
                </a:lnTo>
                <a:lnTo>
                  <a:pt x="314223" y="929386"/>
                </a:lnTo>
                <a:lnTo>
                  <a:pt x="327634" y="947801"/>
                </a:lnTo>
                <a:lnTo>
                  <a:pt x="339344" y="966216"/>
                </a:lnTo>
                <a:lnTo>
                  <a:pt x="382803" y="1016381"/>
                </a:lnTo>
                <a:lnTo>
                  <a:pt x="416204" y="1046353"/>
                </a:lnTo>
                <a:lnTo>
                  <a:pt x="451307" y="1071499"/>
                </a:lnTo>
                <a:lnTo>
                  <a:pt x="469722" y="1084834"/>
                </a:lnTo>
                <a:lnTo>
                  <a:pt x="529882" y="1114933"/>
                </a:lnTo>
                <a:lnTo>
                  <a:pt x="593394" y="1136650"/>
                </a:lnTo>
                <a:lnTo>
                  <a:pt x="661911" y="1148334"/>
                </a:lnTo>
                <a:lnTo>
                  <a:pt x="708723" y="1151763"/>
                </a:lnTo>
                <a:lnTo>
                  <a:pt x="755535" y="1148334"/>
                </a:lnTo>
                <a:lnTo>
                  <a:pt x="800646" y="1141730"/>
                </a:lnTo>
                <a:lnTo>
                  <a:pt x="867524" y="1123315"/>
                </a:lnTo>
                <a:lnTo>
                  <a:pt x="947788" y="1084834"/>
                </a:lnTo>
                <a:lnTo>
                  <a:pt x="966076" y="1071499"/>
                </a:lnTo>
                <a:lnTo>
                  <a:pt x="984491" y="1059815"/>
                </a:lnTo>
                <a:lnTo>
                  <a:pt x="1034656" y="1016381"/>
                </a:lnTo>
                <a:lnTo>
                  <a:pt x="1064755" y="982853"/>
                </a:lnTo>
                <a:lnTo>
                  <a:pt x="1089901" y="947801"/>
                </a:lnTo>
                <a:lnTo>
                  <a:pt x="1103236" y="929386"/>
                </a:lnTo>
                <a:lnTo>
                  <a:pt x="1133335" y="869188"/>
                </a:lnTo>
                <a:lnTo>
                  <a:pt x="1155052" y="805688"/>
                </a:lnTo>
                <a:lnTo>
                  <a:pt x="1163434" y="760603"/>
                </a:lnTo>
                <a:lnTo>
                  <a:pt x="1166736" y="737235"/>
                </a:lnTo>
                <a:lnTo>
                  <a:pt x="1170038" y="690372"/>
                </a:lnTo>
                <a:close/>
              </a:path>
              <a:path w="1417955" h="1381125">
                <a:moveTo>
                  <a:pt x="1417434" y="690372"/>
                </a:moveTo>
                <a:lnTo>
                  <a:pt x="1268717" y="561721"/>
                </a:lnTo>
                <a:lnTo>
                  <a:pt x="1347330" y="382778"/>
                </a:lnTo>
                <a:lnTo>
                  <a:pt x="1203439" y="344678"/>
                </a:lnTo>
                <a:lnTo>
                  <a:pt x="1203439" y="690372"/>
                </a:lnTo>
                <a:lnTo>
                  <a:pt x="1201915" y="715518"/>
                </a:lnTo>
                <a:lnTo>
                  <a:pt x="1200137" y="740537"/>
                </a:lnTo>
                <a:lnTo>
                  <a:pt x="1193520" y="790702"/>
                </a:lnTo>
                <a:lnTo>
                  <a:pt x="1180058" y="837438"/>
                </a:lnTo>
                <a:lnTo>
                  <a:pt x="1173467" y="860806"/>
                </a:lnTo>
                <a:lnTo>
                  <a:pt x="1163434" y="882650"/>
                </a:lnTo>
                <a:lnTo>
                  <a:pt x="1143368" y="926084"/>
                </a:lnTo>
                <a:lnTo>
                  <a:pt x="1131684" y="946150"/>
                </a:lnTo>
                <a:lnTo>
                  <a:pt x="1118222" y="966216"/>
                </a:lnTo>
                <a:lnTo>
                  <a:pt x="1104887" y="986282"/>
                </a:lnTo>
                <a:lnTo>
                  <a:pt x="1074788" y="1022985"/>
                </a:lnTo>
                <a:lnTo>
                  <a:pt x="1041387" y="1056513"/>
                </a:lnTo>
                <a:lnTo>
                  <a:pt x="1004557" y="1086485"/>
                </a:lnTo>
                <a:lnTo>
                  <a:pt x="964552" y="1113282"/>
                </a:lnTo>
                <a:lnTo>
                  <a:pt x="879208" y="1155065"/>
                </a:lnTo>
                <a:lnTo>
                  <a:pt x="808977" y="1175131"/>
                </a:lnTo>
                <a:lnTo>
                  <a:pt x="758888" y="1181862"/>
                </a:lnTo>
                <a:lnTo>
                  <a:pt x="708723" y="1185164"/>
                </a:lnTo>
                <a:lnTo>
                  <a:pt x="658558" y="1181862"/>
                </a:lnTo>
                <a:lnTo>
                  <a:pt x="608457" y="1175131"/>
                </a:lnTo>
                <a:lnTo>
                  <a:pt x="538238" y="1155065"/>
                </a:lnTo>
                <a:lnTo>
                  <a:pt x="473011" y="1124966"/>
                </a:lnTo>
                <a:lnTo>
                  <a:pt x="412851" y="1086485"/>
                </a:lnTo>
                <a:lnTo>
                  <a:pt x="376097" y="1056513"/>
                </a:lnTo>
                <a:lnTo>
                  <a:pt x="342620" y="1022985"/>
                </a:lnTo>
                <a:lnTo>
                  <a:pt x="312572" y="986282"/>
                </a:lnTo>
                <a:lnTo>
                  <a:pt x="285813" y="946150"/>
                </a:lnTo>
                <a:lnTo>
                  <a:pt x="264121" y="904367"/>
                </a:lnTo>
                <a:lnTo>
                  <a:pt x="254063" y="882650"/>
                </a:lnTo>
                <a:lnTo>
                  <a:pt x="244005" y="860806"/>
                </a:lnTo>
                <a:lnTo>
                  <a:pt x="237363" y="837438"/>
                </a:lnTo>
                <a:lnTo>
                  <a:pt x="223951" y="790702"/>
                </a:lnTo>
                <a:lnTo>
                  <a:pt x="220662" y="765556"/>
                </a:lnTo>
                <a:lnTo>
                  <a:pt x="217309" y="740537"/>
                </a:lnTo>
                <a:lnTo>
                  <a:pt x="215595" y="715518"/>
                </a:lnTo>
                <a:lnTo>
                  <a:pt x="213956" y="690372"/>
                </a:lnTo>
                <a:lnTo>
                  <a:pt x="215595" y="665353"/>
                </a:lnTo>
                <a:lnTo>
                  <a:pt x="217309" y="640207"/>
                </a:lnTo>
                <a:lnTo>
                  <a:pt x="220662" y="615188"/>
                </a:lnTo>
                <a:lnTo>
                  <a:pt x="223951" y="590042"/>
                </a:lnTo>
                <a:lnTo>
                  <a:pt x="237363" y="543306"/>
                </a:lnTo>
                <a:lnTo>
                  <a:pt x="244005" y="519811"/>
                </a:lnTo>
                <a:lnTo>
                  <a:pt x="254063" y="498221"/>
                </a:lnTo>
                <a:lnTo>
                  <a:pt x="274116" y="454660"/>
                </a:lnTo>
                <a:lnTo>
                  <a:pt x="285813" y="434594"/>
                </a:lnTo>
                <a:lnTo>
                  <a:pt x="312572" y="394462"/>
                </a:lnTo>
                <a:lnTo>
                  <a:pt x="327634" y="376174"/>
                </a:lnTo>
                <a:lnTo>
                  <a:pt x="342620" y="357759"/>
                </a:lnTo>
                <a:lnTo>
                  <a:pt x="376097" y="324358"/>
                </a:lnTo>
                <a:lnTo>
                  <a:pt x="412851" y="294259"/>
                </a:lnTo>
                <a:lnTo>
                  <a:pt x="452958" y="267462"/>
                </a:lnTo>
                <a:lnTo>
                  <a:pt x="538238" y="225679"/>
                </a:lnTo>
                <a:lnTo>
                  <a:pt x="608457" y="205613"/>
                </a:lnTo>
                <a:lnTo>
                  <a:pt x="658558" y="198882"/>
                </a:lnTo>
                <a:lnTo>
                  <a:pt x="708723" y="195580"/>
                </a:lnTo>
                <a:lnTo>
                  <a:pt x="758888" y="198882"/>
                </a:lnTo>
                <a:lnTo>
                  <a:pt x="808977" y="205613"/>
                </a:lnTo>
                <a:lnTo>
                  <a:pt x="879208" y="225679"/>
                </a:lnTo>
                <a:lnTo>
                  <a:pt x="944486" y="255778"/>
                </a:lnTo>
                <a:lnTo>
                  <a:pt x="984491" y="280924"/>
                </a:lnTo>
                <a:lnTo>
                  <a:pt x="1004557" y="294259"/>
                </a:lnTo>
                <a:lnTo>
                  <a:pt x="1041387" y="324358"/>
                </a:lnTo>
                <a:lnTo>
                  <a:pt x="1074788" y="357759"/>
                </a:lnTo>
                <a:lnTo>
                  <a:pt x="1104887" y="394462"/>
                </a:lnTo>
                <a:lnTo>
                  <a:pt x="1118222" y="414528"/>
                </a:lnTo>
                <a:lnTo>
                  <a:pt x="1131684" y="434594"/>
                </a:lnTo>
                <a:lnTo>
                  <a:pt x="1143368" y="454660"/>
                </a:lnTo>
                <a:lnTo>
                  <a:pt x="1153401" y="476377"/>
                </a:lnTo>
                <a:lnTo>
                  <a:pt x="1163434" y="498221"/>
                </a:lnTo>
                <a:lnTo>
                  <a:pt x="1173467" y="519811"/>
                </a:lnTo>
                <a:lnTo>
                  <a:pt x="1180058" y="543306"/>
                </a:lnTo>
                <a:lnTo>
                  <a:pt x="1193520" y="590042"/>
                </a:lnTo>
                <a:lnTo>
                  <a:pt x="1200137" y="640207"/>
                </a:lnTo>
                <a:lnTo>
                  <a:pt x="1201915" y="665353"/>
                </a:lnTo>
                <a:lnTo>
                  <a:pt x="1203439" y="690372"/>
                </a:lnTo>
                <a:lnTo>
                  <a:pt x="1203439" y="344678"/>
                </a:lnTo>
                <a:lnTo>
                  <a:pt x="1158354" y="332740"/>
                </a:lnTo>
                <a:lnTo>
                  <a:pt x="1152563" y="195580"/>
                </a:lnTo>
                <a:lnTo>
                  <a:pt x="1151572" y="172212"/>
                </a:lnTo>
                <a:lnTo>
                  <a:pt x="1150099" y="137033"/>
                </a:lnTo>
                <a:lnTo>
                  <a:pt x="957821" y="172212"/>
                </a:lnTo>
                <a:lnTo>
                  <a:pt x="927442" y="115316"/>
                </a:lnTo>
                <a:lnTo>
                  <a:pt x="865873" y="0"/>
                </a:lnTo>
                <a:lnTo>
                  <a:pt x="708723" y="115316"/>
                </a:lnTo>
                <a:lnTo>
                  <a:pt x="551573" y="0"/>
                </a:lnTo>
                <a:lnTo>
                  <a:pt x="459663" y="172212"/>
                </a:lnTo>
                <a:lnTo>
                  <a:pt x="267411" y="137033"/>
                </a:lnTo>
                <a:lnTo>
                  <a:pt x="259054" y="332740"/>
                </a:lnTo>
                <a:lnTo>
                  <a:pt x="70154" y="382778"/>
                </a:lnTo>
                <a:lnTo>
                  <a:pt x="148729" y="561721"/>
                </a:lnTo>
                <a:lnTo>
                  <a:pt x="0" y="690372"/>
                </a:lnTo>
                <a:lnTo>
                  <a:pt x="148729" y="819150"/>
                </a:lnTo>
                <a:lnTo>
                  <a:pt x="70154" y="997966"/>
                </a:lnTo>
                <a:lnTo>
                  <a:pt x="259054" y="1048131"/>
                </a:lnTo>
                <a:lnTo>
                  <a:pt x="267411" y="1243711"/>
                </a:lnTo>
                <a:lnTo>
                  <a:pt x="459663" y="1208532"/>
                </a:lnTo>
                <a:lnTo>
                  <a:pt x="551573" y="1380744"/>
                </a:lnTo>
                <a:lnTo>
                  <a:pt x="708723" y="1265428"/>
                </a:lnTo>
                <a:lnTo>
                  <a:pt x="865873" y="1380744"/>
                </a:lnTo>
                <a:lnTo>
                  <a:pt x="927442" y="1265428"/>
                </a:lnTo>
                <a:lnTo>
                  <a:pt x="957821" y="1208532"/>
                </a:lnTo>
                <a:lnTo>
                  <a:pt x="1150099" y="1243711"/>
                </a:lnTo>
                <a:lnTo>
                  <a:pt x="1151572" y="1208532"/>
                </a:lnTo>
                <a:lnTo>
                  <a:pt x="1152563" y="1185164"/>
                </a:lnTo>
                <a:lnTo>
                  <a:pt x="1158354" y="1048131"/>
                </a:lnTo>
                <a:lnTo>
                  <a:pt x="1347330" y="997966"/>
                </a:lnTo>
                <a:lnTo>
                  <a:pt x="1268717" y="819150"/>
                </a:lnTo>
                <a:lnTo>
                  <a:pt x="1417434" y="690372"/>
                </a:lnTo>
                <a:close/>
              </a:path>
            </a:pathLst>
          </a:custGeom>
          <a:solidFill>
            <a:srgbClr val="FFFF00"/>
          </a:solidFill>
        </p:spPr>
        <p:txBody>
          <a:bodyPr wrap="square" lIns="0" tIns="0" rIns="0" bIns="0" rtlCol="0"/>
          <a:lstStyle/>
          <a:p>
            <a:endParaRPr kern="0">
              <a:solidFill>
                <a:sysClr val="windowText" lastClr="000000"/>
              </a:solidFill>
            </a:endParaRPr>
          </a:p>
        </p:txBody>
      </p:sp>
      <p:grpSp>
        <p:nvGrpSpPr>
          <p:cNvPr id="7" name="object 7"/>
          <p:cNvGrpSpPr/>
          <p:nvPr/>
        </p:nvGrpSpPr>
        <p:grpSpPr>
          <a:xfrm>
            <a:off x="1119847" y="3126486"/>
            <a:ext cx="1775460" cy="2409825"/>
            <a:chOff x="1119847" y="2269235"/>
            <a:chExt cx="1775460" cy="2409825"/>
          </a:xfrm>
        </p:grpSpPr>
        <p:sp>
          <p:nvSpPr>
            <p:cNvPr id="8" name="object 8"/>
            <p:cNvSpPr/>
            <p:nvPr/>
          </p:nvSpPr>
          <p:spPr>
            <a:xfrm>
              <a:off x="1749044" y="3207638"/>
              <a:ext cx="1129030" cy="1471295"/>
            </a:xfrm>
            <a:custGeom>
              <a:avLst/>
              <a:gdLst/>
              <a:ahLst/>
              <a:cxnLst/>
              <a:rect l="l" t="t" r="r" b="b"/>
              <a:pathLst>
                <a:path w="1129030" h="1471295">
                  <a:moveTo>
                    <a:pt x="509016" y="474599"/>
                  </a:moveTo>
                  <a:lnTo>
                    <a:pt x="499999" y="420243"/>
                  </a:lnTo>
                  <a:lnTo>
                    <a:pt x="483616" y="383921"/>
                  </a:lnTo>
                  <a:lnTo>
                    <a:pt x="461899" y="351409"/>
                  </a:lnTo>
                  <a:lnTo>
                    <a:pt x="431165" y="320675"/>
                  </a:lnTo>
                  <a:lnTo>
                    <a:pt x="378587" y="291592"/>
                  </a:lnTo>
                  <a:lnTo>
                    <a:pt x="347853" y="275336"/>
                  </a:lnTo>
                  <a:lnTo>
                    <a:pt x="277114" y="248158"/>
                  </a:lnTo>
                  <a:lnTo>
                    <a:pt x="202946" y="222758"/>
                  </a:lnTo>
                  <a:lnTo>
                    <a:pt x="130429" y="202819"/>
                  </a:lnTo>
                  <a:lnTo>
                    <a:pt x="68834" y="188341"/>
                  </a:lnTo>
                  <a:lnTo>
                    <a:pt x="23622" y="183007"/>
                  </a:lnTo>
                  <a:lnTo>
                    <a:pt x="5461" y="183007"/>
                  </a:lnTo>
                  <a:lnTo>
                    <a:pt x="1778" y="184785"/>
                  </a:lnTo>
                  <a:lnTo>
                    <a:pt x="0" y="188341"/>
                  </a:lnTo>
                  <a:lnTo>
                    <a:pt x="0" y="206502"/>
                  </a:lnTo>
                  <a:lnTo>
                    <a:pt x="5461" y="251841"/>
                  </a:lnTo>
                  <a:lnTo>
                    <a:pt x="19939" y="313309"/>
                  </a:lnTo>
                  <a:lnTo>
                    <a:pt x="39878" y="385826"/>
                  </a:lnTo>
                  <a:lnTo>
                    <a:pt x="65278" y="460121"/>
                  </a:lnTo>
                  <a:lnTo>
                    <a:pt x="77978" y="496316"/>
                  </a:lnTo>
                  <a:lnTo>
                    <a:pt x="106807" y="561467"/>
                  </a:lnTo>
                  <a:lnTo>
                    <a:pt x="137668" y="614045"/>
                  </a:lnTo>
                  <a:lnTo>
                    <a:pt x="168529" y="644779"/>
                  </a:lnTo>
                  <a:lnTo>
                    <a:pt x="201041" y="666546"/>
                  </a:lnTo>
                  <a:lnTo>
                    <a:pt x="237363" y="682866"/>
                  </a:lnTo>
                  <a:lnTo>
                    <a:pt x="273558" y="691908"/>
                  </a:lnTo>
                  <a:lnTo>
                    <a:pt x="311531" y="691908"/>
                  </a:lnTo>
                  <a:lnTo>
                    <a:pt x="367665" y="682866"/>
                  </a:lnTo>
                  <a:lnTo>
                    <a:pt x="418465" y="657479"/>
                  </a:lnTo>
                  <a:lnTo>
                    <a:pt x="434721" y="644779"/>
                  </a:lnTo>
                  <a:lnTo>
                    <a:pt x="163068" y="373126"/>
                  </a:lnTo>
                  <a:lnTo>
                    <a:pt x="159385" y="367665"/>
                  </a:lnTo>
                  <a:lnTo>
                    <a:pt x="157607" y="360426"/>
                  </a:lnTo>
                  <a:lnTo>
                    <a:pt x="159385" y="353187"/>
                  </a:lnTo>
                  <a:lnTo>
                    <a:pt x="163068" y="345948"/>
                  </a:lnTo>
                  <a:lnTo>
                    <a:pt x="170307" y="342392"/>
                  </a:lnTo>
                  <a:lnTo>
                    <a:pt x="177546" y="340487"/>
                  </a:lnTo>
                  <a:lnTo>
                    <a:pt x="184785" y="342392"/>
                  </a:lnTo>
                  <a:lnTo>
                    <a:pt x="190246" y="345948"/>
                  </a:lnTo>
                  <a:lnTo>
                    <a:pt x="461899" y="617728"/>
                  </a:lnTo>
                  <a:lnTo>
                    <a:pt x="483616" y="585089"/>
                  </a:lnTo>
                  <a:lnTo>
                    <a:pt x="492633" y="568833"/>
                  </a:lnTo>
                  <a:lnTo>
                    <a:pt x="499999" y="550672"/>
                  </a:lnTo>
                  <a:lnTo>
                    <a:pt x="505333" y="532511"/>
                  </a:lnTo>
                  <a:lnTo>
                    <a:pt x="509016" y="494411"/>
                  </a:lnTo>
                  <a:lnTo>
                    <a:pt x="509016" y="474599"/>
                  </a:lnTo>
                  <a:close/>
                </a:path>
                <a:path w="1129030" h="1471295">
                  <a:moveTo>
                    <a:pt x="1030732" y="7239"/>
                  </a:moveTo>
                  <a:lnTo>
                    <a:pt x="1028954" y="1778"/>
                  </a:lnTo>
                  <a:lnTo>
                    <a:pt x="1023493" y="0"/>
                  </a:lnTo>
                  <a:lnTo>
                    <a:pt x="1012571" y="0"/>
                  </a:lnTo>
                  <a:lnTo>
                    <a:pt x="934720" y="14478"/>
                  </a:lnTo>
                  <a:lnTo>
                    <a:pt x="882142" y="28956"/>
                  </a:lnTo>
                  <a:lnTo>
                    <a:pt x="827913" y="47117"/>
                  </a:lnTo>
                  <a:lnTo>
                    <a:pt x="775335" y="68834"/>
                  </a:lnTo>
                  <a:lnTo>
                    <a:pt x="731774" y="90551"/>
                  </a:lnTo>
                  <a:lnTo>
                    <a:pt x="682879" y="133985"/>
                  </a:lnTo>
                  <a:lnTo>
                    <a:pt x="661162" y="184785"/>
                  </a:lnTo>
                  <a:lnTo>
                    <a:pt x="655828" y="211836"/>
                  </a:lnTo>
                  <a:lnTo>
                    <a:pt x="655828" y="226441"/>
                  </a:lnTo>
                  <a:lnTo>
                    <a:pt x="662940" y="266192"/>
                  </a:lnTo>
                  <a:lnTo>
                    <a:pt x="681101" y="304292"/>
                  </a:lnTo>
                  <a:lnTo>
                    <a:pt x="688340" y="315087"/>
                  </a:lnTo>
                  <a:lnTo>
                    <a:pt x="851408" y="152146"/>
                  </a:lnTo>
                  <a:lnTo>
                    <a:pt x="858647" y="148463"/>
                  </a:lnTo>
                  <a:lnTo>
                    <a:pt x="864108" y="146685"/>
                  </a:lnTo>
                  <a:lnTo>
                    <a:pt x="871347" y="148463"/>
                  </a:lnTo>
                  <a:lnTo>
                    <a:pt x="876681" y="152146"/>
                  </a:lnTo>
                  <a:lnTo>
                    <a:pt x="880364" y="157607"/>
                  </a:lnTo>
                  <a:lnTo>
                    <a:pt x="882142" y="164846"/>
                  </a:lnTo>
                  <a:lnTo>
                    <a:pt x="880364" y="172085"/>
                  </a:lnTo>
                  <a:lnTo>
                    <a:pt x="876681" y="177419"/>
                  </a:lnTo>
                  <a:lnTo>
                    <a:pt x="713740" y="340487"/>
                  </a:lnTo>
                  <a:lnTo>
                    <a:pt x="726440" y="347726"/>
                  </a:lnTo>
                  <a:lnTo>
                    <a:pt x="737362" y="355092"/>
                  </a:lnTo>
                  <a:lnTo>
                    <a:pt x="749935" y="362204"/>
                  </a:lnTo>
                  <a:lnTo>
                    <a:pt x="764413" y="365887"/>
                  </a:lnTo>
                  <a:lnTo>
                    <a:pt x="777113" y="369443"/>
                  </a:lnTo>
                  <a:lnTo>
                    <a:pt x="789813" y="371348"/>
                  </a:lnTo>
                  <a:lnTo>
                    <a:pt x="804291" y="373126"/>
                  </a:lnTo>
                  <a:lnTo>
                    <a:pt x="816991" y="373126"/>
                  </a:lnTo>
                  <a:lnTo>
                    <a:pt x="856869" y="365887"/>
                  </a:lnTo>
                  <a:lnTo>
                    <a:pt x="894842" y="347726"/>
                  </a:lnTo>
                  <a:lnTo>
                    <a:pt x="927481" y="315087"/>
                  </a:lnTo>
                  <a:lnTo>
                    <a:pt x="950976" y="277114"/>
                  </a:lnTo>
                  <a:lnTo>
                    <a:pt x="981837" y="202819"/>
                  </a:lnTo>
                  <a:lnTo>
                    <a:pt x="999998" y="146685"/>
                  </a:lnTo>
                  <a:lnTo>
                    <a:pt x="1014349" y="94234"/>
                  </a:lnTo>
                  <a:lnTo>
                    <a:pt x="1025271" y="48895"/>
                  </a:lnTo>
                  <a:lnTo>
                    <a:pt x="1028954" y="16256"/>
                  </a:lnTo>
                  <a:lnTo>
                    <a:pt x="1030732" y="7239"/>
                  </a:lnTo>
                  <a:close/>
                </a:path>
                <a:path w="1129030" h="1471295">
                  <a:moveTo>
                    <a:pt x="1128522" y="1391183"/>
                  </a:moveTo>
                  <a:lnTo>
                    <a:pt x="1108583" y="1358557"/>
                  </a:lnTo>
                  <a:lnTo>
                    <a:pt x="1063371" y="1296987"/>
                  </a:lnTo>
                  <a:lnTo>
                    <a:pt x="1037971" y="1267993"/>
                  </a:lnTo>
                  <a:lnTo>
                    <a:pt x="1010793" y="1240840"/>
                  </a:lnTo>
                  <a:lnTo>
                    <a:pt x="952881" y="1191895"/>
                  </a:lnTo>
                  <a:lnTo>
                    <a:pt x="889381" y="1150213"/>
                  </a:lnTo>
                  <a:lnTo>
                    <a:pt x="854964" y="1132116"/>
                  </a:lnTo>
                  <a:lnTo>
                    <a:pt x="784352" y="1101331"/>
                  </a:lnTo>
                  <a:lnTo>
                    <a:pt x="746379" y="1090434"/>
                  </a:lnTo>
                  <a:lnTo>
                    <a:pt x="708279" y="1081379"/>
                  </a:lnTo>
                  <a:lnTo>
                    <a:pt x="668528" y="1074191"/>
                  </a:lnTo>
                  <a:lnTo>
                    <a:pt x="628523" y="1070546"/>
                  </a:lnTo>
                  <a:lnTo>
                    <a:pt x="628523" y="307975"/>
                  </a:lnTo>
                  <a:lnTo>
                    <a:pt x="619506" y="286270"/>
                  </a:lnTo>
                  <a:lnTo>
                    <a:pt x="614045" y="264414"/>
                  </a:lnTo>
                  <a:lnTo>
                    <a:pt x="610489" y="242697"/>
                  </a:lnTo>
                  <a:lnTo>
                    <a:pt x="608711" y="220980"/>
                  </a:lnTo>
                  <a:lnTo>
                    <a:pt x="610489" y="197485"/>
                  </a:lnTo>
                  <a:lnTo>
                    <a:pt x="614045" y="175641"/>
                  </a:lnTo>
                  <a:lnTo>
                    <a:pt x="619506" y="153924"/>
                  </a:lnTo>
                  <a:lnTo>
                    <a:pt x="628523" y="132207"/>
                  </a:lnTo>
                  <a:lnTo>
                    <a:pt x="628523" y="106807"/>
                  </a:lnTo>
                  <a:lnTo>
                    <a:pt x="624967" y="88773"/>
                  </a:lnTo>
                  <a:lnTo>
                    <a:pt x="614045" y="74168"/>
                  </a:lnTo>
                  <a:lnTo>
                    <a:pt x="599567" y="63373"/>
                  </a:lnTo>
                  <a:lnTo>
                    <a:pt x="581533" y="59817"/>
                  </a:lnTo>
                  <a:lnTo>
                    <a:pt x="570611" y="61595"/>
                  </a:lnTo>
                  <a:lnTo>
                    <a:pt x="561594" y="63373"/>
                  </a:lnTo>
                  <a:lnTo>
                    <a:pt x="547116" y="74168"/>
                  </a:lnTo>
                  <a:lnTo>
                    <a:pt x="536194" y="88773"/>
                  </a:lnTo>
                  <a:lnTo>
                    <a:pt x="532638" y="106807"/>
                  </a:lnTo>
                  <a:lnTo>
                    <a:pt x="532638" y="373126"/>
                  </a:lnTo>
                  <a:lnTo>
                    <a:pt x="543433" y="400304"/>
                  </a:lnTo>
                  <a:lnTo>
                    <a:pt x="552450" y="427482"/>
                  </a:lnTo>
                  <a:lnTo>
                    <a:pt x="556133" y="454660"/>
                  </a:lnTo>
                  <a:lnTo>
                    <a:pt x="557911" y="483616"/>
                  </a:lnTo>
                  <a:lnTo>
                    <a:pt x="556133" y="512699"/>
                  </a:lnTo>
                  <a:lnTo>
                    <a:pt x="552450" y="539750"/>
                  </a:lnTo>
                  <a:lnTo>
                    <a:pt x="543433" y="568833"/>
                  </a:lnTo>
                  <a:lnTo>
                    <a:pt x="532638" y="595884"/>
                  </a:lnTo>
                  <a:lnTo>
                    <a:pt x="532638" y="1070546"/>
                  </a:lnTo>
                  <a:lnTo>
                    <a:pt x="492633" y="1074191"/>
                  </a:lnTo>
                  <a:lnTo>
                    <a:pt x="452882" y="1081379"/>
                  </a:lnTo>
                  <a:lnTo>
                    <a:pt x="414782" y="1090434"/>
                  </a:lnTo>
                  <a:lnTo>
                    <a:pt x="376809" y="1101331"/>
                  </a:lnTo>
                  <a:lnTo>
                    <a:pt x="340614" y="1115796"/>
                  </a:lnTo>
                  <a:lnTo>
                    <a:pt x="271780" y="1150213"/>
                  </a:lnTo>
                  <a:lnTo>
                    <a:pt x="239141" y="1170165"/>
                  </a:lnTo>
                  <a:lnTo>
                    <a:pt x="177546" y="1215478"/>
                  </a:lnTo>
                  <a:lnTo>
                    <a:pt x="123190" y="1267993"/>
                  </a:lnTo>
                  <a:lnTo>
                    <a:pt x="97790" y="1296987"/>
                  </a:lnTo>
                  <a:lnTo>
                    <a:pt x="74295" y="1327772"/>
                  </a:lnTo>
                  <a:lnTo>
                    <a:pt x="32639" y="1391183"/>
                  </a:lnTo>
                  <a:lnTo>
                    <a:pt x="54356" y="1400238"/>
                  </a:lnTo>
                  <a:lnTo>
                    <a:pt x="130429" y="1423746"/>
                  </a:lnTo>
                  <a:lnTo>
                    <a:pt x="190246" y="1438287"/>
                  </a:lnTo>
                  <a:lnTo>
                    <a:pt x="259080" y="1449120"/>
                  </a:lnTo>
                  <a:lnTo>
                    <a:pt x="331470" y="1458163"/>
                  </a:lnTo>
                  <a:lnTo>
                    <a:pt x="411226" y="1465427"/>
                  </a:lnTo>
                  <a:lnTo>
                    <a:pt x="494538" y="1469072"/>
                  </a:lnTo>
                  <a:lnTo>
                    <a:pt x="579755" y="1470850"/>
                  </a:lnTo>
                  <a:lnTo>
                    <a:pt x="666623" y="1469072"/>
                  </a:lnTo>
                  <a:lnTo>
                    <a:pt x="749935" y="1465427"/>
                  </a:lnTo>
                  <a:lnTo>
                    <a:pt x="829691" y="1458163"/>
                  </a:lnTo>
                  <a:lnTo>
                    <a:pt x="902081" y="1449120"/>
                  </a:lnTo>
                  <a:lnTo>
                    <a:pt x="970915" y="1438287"/>
                  </a:lnTo>
                  <a:lnTo>
                    <a:pt x="1030732" y="1423746"/>
                  </a:lnTo>
                  <a:lnTo>
                    <a:pt x="1083183" y="1409280"/>
                  </a:lnTo>
                  <a:lnTo>
                    <a:pt x="1106805" y="1400238"/>
                  </a:lnTo>
                  <a:lnTo>
                    <a:pt x="1128522" y="1391183"/>
                  </a:lnTo>
                  <a:close/>
                </a:path>
              </a:pathLst>
            </a:custGeom>
            <a:solidFill>
              <a:srgbClr val="B8F567"/>
            </a:solidFill>
          </p:spPr>
          <p:txBody>
            <a:bodyPr wrap="square" lIns="0" tIns="0" rIns="0" bIns="0" rtlCol="0"/>
            <a:lstStyle/>
            <a:p>
              <a:endParaRPr kern="0">
                <a:solidFill>
                  <a:sysClr val="windowText" lastClr="000000"/>
                </a:solidFill>
              </a:endParaRPr>
            </a:p>
          </p:txBody>
        </p:sp>
        <p:sp>
          <p:nvSpPr>
            <p:cNvPr id="9" name="object 9"/>
            <p:cNvSpPr/>
            <p:nvPr/>
          </p:nvSpPr>
          <p:spPr>
            <a:xfrm>
              <a:off x="1119847" y="2269235"/>
              <a:ext cx="1775460" cy="981710"/>
            </a:xfrm>
            <a:custGeom>
              <a:avLst/>
              <a:gdLst/>
              <a:ahLst/>
              <a:cxnLst/>
              <a:rect l="l" t="t" r="r" b="b"/>
              <a:pathLst>
                <a:path w="1775460" h="981710">
                  <a:moveTo>
                    <a:pt x="1529847" y="682244"/>
                  </a:moveTo>
                  <a:lnTo>
                    <a:pt x="568109" y="682244"/>
                  </a:lnTo>
                  <a:lnTo>
                    <a:pt x="611543" y="702818"/>
                  </a:lnTo>
                  <a:lnTo>
                    <a:pt x="663994" y="723391"/>
                  </a:lnTo>
                  <a:lnTo>
                    <a:pt x="727875" y="746125"/>
                  </a:lnTo>
                  <a:lnTo>
                    <a:pt x="796328" y="766699"/>
                  </a:lnTo>
                  <a:lnTo>
                    <a:pt x="869353" y="784987"/>
                  </a:lnTo>
                  <a:lnTo>
                    <a:pt x="942378" y="798702"/>
                  </a:lnTo>
                  <a:lnTo>
                    <a:pt x="1010831" y="807719"/>
                  </a:lnTo>
                  <a:lnTo>
                    <a:pt x="1076998" y="807719"/>
                  </a:lnTo>
                  <a:lnTo>
                    <a:pt x="1140879" y="967486"/>
                  </a:lnTo>
                  <a:lnTo>
                    <a:pt x="1150023" y="976630"/>
                  </a:lnTo>
                  <a:lnTo>
                    <a:pt x="1163739" y="981201"/>
                  </a:lnTo>
                  <a:lnTo>
                    <a:pt x="1250353" y="981201"/>
                  </a:lnTo>
                  <a:lnTo>
                    <a:pt x="1259497" y="978915"/>
                  </a:lnTo>
                  <a:lnTo>
                    <a:pt x="1266355" y="976630"/>
                  </a:lnTo>
                  <a:lnTo>
                    <a:pt x="1270927" y="972057"/>
                  </a:lnTo>
                  <a:lnTo>
                    <a:pt x="1273340" y="965326"/>
                  </a:lnTo>
                  <a:lnTo>
                    <a:pt x="1273340" y="956056"/>
                  </a:lnTo>
                  <a:lnTo>
                    <a:pt x="1268768" y="949325"/>
                  </a:lnTo>
                  <a:lnTo>
                    <a:pt x="1261783" y="942339"/>
                  </a:lnTo>
                  <a:lnTo>
                    <a:pt x="1252766" y="942339"/>
                  </a:lnTo>
                  <a:lnTo>
                    <a:pt x="1177455" y="935608"/>
                  </a:lnTo>
                  <a:lnTo>
                    <a:pt x="1136307" y="807719"/>
                  </a:lnTo>
                  <a:lnTo>
                    <a:pt x="1186472" y="803275"/>
                  </a:lnTo>
                  <a:lnTo>
                    <a:pt x="1220762" y="798702"/>
                  </a:lnTo>
                  <a:lnTo>
                    <a:pt x="1259497" y="791718"/>
                  </a:lnTo>
                  <a:lnTo>
                    <a:pt x="1344079" y="773557"/>
                  </a:lnTo>
                  <a:lnTo>
                    <a:pt x="1389672" y="757555"/>
                  </a:lnTo>
                  <a:lnTo>
                    <a:pt x="1435265" y="739394"/>
                  </a:lnTo>
                  <a:lnTo>
                    <a:pt x="1478699" y="716533"/>
                  </a:lnTo>
                  <a:lnTo>
                    <a:pt x="1522006" y="689101"/>
                  </a:lnTo>
                  <a:lnTo>
                    <a:pt x="1529847" y="682244"/>
                  </a:lnTo>
                  <a:close/>
                </a:path>
                <a:path w="1775460" h="981710">
                  <a:moveTo>
                    <a:pt x="239357" y="896746"/>
                  </a:moveTo>
                  <a:lnTo>
                    <a:pt x="79794" y="896746"/>
                  </a:lnTo>
                  <a:lnTo>
                    <a:pt x="72961" y="908176"/>
                  </a:lnTo>
                  <a:lnTo>
                    <a:pt x="70726" y="921893"/>
                  </a:lnTo>
                  <a:lnTo>
                    <a:pt x="72961" y="935608"/>
                  </a:lnTo>
                  <a:lnTo>
                    <a:pt x="77546" y="949325"/>
                  </a:lnTo>
                  <a:lnTo>
                    <a:pt x="86702" y="958341"/>
                  </a:lnTo>
                  <a:lnTo>
                    <a:pt x="104927" y="967486"/>
                  </a:lnTo>
                  <a:lnTo>
                    <a:pt x="116319" y="969771"/>
                  </a:lnTo>
                  <a:lnTo>
                    <a:pt x="130060" y="967486"/>
                  </a:lnTo>
                  <a:lnTo>
                    <a:pt x="141452" y="960627"/>
                  </a:lnTo>
                  <a:lnTo>
                    <a:pt x="239357" y="896746"/>
                  </a:lnTo>
                  <a:close/>
                </a:path>
                <a:path w="1775460" h="981710">
                  <a:moveTo>
                    <a:pt x="379305" y="805433"/>
                  </a:moveTo>
                  <a:lnTo>
                    <a:pt x="56984" y="805433"/>
                  </a:lnTo>
                  <a:lnTo>
                    <a:pt x="15875" y="826007"/>
                  </a:lnTo>
                  <a:lnTo>
                    <a:pt x="11391" y="832865"/>
                  </a:lnTo>
                  <a:lnTo>
                    <a:pt x="4483" y="839724"/>
                  </a:lnTo>
                  <a:lnTo>
                    <a:pt x="2235" y="848868"/>
                  </a:lnTo>
                  <a:lnTo>
                    <a:pt x="0" y="855726"/>
                  </a:lnTo>
                  <a:lnTo>
                    <a:pt x="0" y="874013"/>
                  </a:lnTo>
                  <a:lnTo>
                    <a:pt x="31851" y="905890"/>
                  </a:lnTo>
                  <a:lnTo>
                    <a:pt x="45592" y="908176"/>
                  </a:lnTo>
                  <a:lnTo>
                    <a:pt x="54749" y="908176"/>
                  </a:lnTo>
                  <a:lnTo>
                    <a:pt x="63804" y="903605"/>
                  </a:lnTo>
                  <a:lnTo>
                    <a:pt x="79794" y="896746"/>
                  </a:lnTo>
                  <a:lnTo>
                    <a:pt x="239357" y="896746"/>
                  </a:lnTo>
                  <a:lnTo>
                    <a:pt x="379305" y="805433"/>
                  </a:lnTo>
                  <a:close/>
                </a:path>
                <a:path w="1775460" h="981710">
                  <a:moveTo>
                    <a:pt x="689013" y="511047"/>
                  </a:moveTo>
                  <a:lnTo>
                    <a:pt x="677710" y="511047"/>
                  </a:lnTo>
                  <a:lnTo>
                    <a:pt x="666280" y="513461"/>
                  </a:lnTo>
                  <a:lnTo>
                    <a:pt x="29616" y="718819"/>
                  </a:lnTo>
                  <a:lnTo>
                    <a:pt x="22796" y="723391"/>
                  </a:lnTo>
                  <a:lnTo>
                    <a:pt x="13639" y="727963"/>
                  </a:lnTo>
                  <a:lnTo>
                    <a:pt x="9055" y="734821"/>
                  </a:lnTo>
                  <a:lnTo>
                    <a:pt x="4483" y="741552"/>
                  </a:lnTo>
                  <a:lnTo>
                    <a:pt x="0" y="750696"/>
                  </a:lnTo>
                  <a:lnTo>
                    <a:pt x="0" y="766699"/>
                  </a:lnTo>
                  <a:lnTo>
                    <a:pt x="2235" y="775843"/>
                  </a:lnTo>
                  <a:lnTo>
                    <a:pt x="9055" y="789558"/>
                  </a:lnTo>
                  <a:lnTo>
                    <a:pt x="18211" y="798702"/>
                  </a:lnTo>
                  <a:lnTo>
                    <a:pt x="29616" y="805433"/>
                  </a:lnTo>
                  <a:lnTo>
                    <a:pt x="45592" y="807719"/>
                  </a:lnTo>
                  <a:lnTo>
                    <a:pt x="56984" y="805433"/>
                  </a:lnTo>
                  <a:lnTo>
                    <a:pt x="379305" y="805433"/>
                  </a:lnTo>
                  <a:lnTo>
                    <a:pt x="568109" y="682244"/>
                  </a:lnTo>
                  <a:lnTo>
                    <a:pt x="1529847" y="682244"/>
                  </a:lnTo>
                  <a:lnTo>
                    <a:pt x="1558455" y="657225"/>
                  </a:lnTo>
                  <a:lnTo>
                    <a:pt x="1576743" y="638937"/>
                  </a:lnTo>
                  <a:lnTo>
                    <a:pt x="1595031" y="618363"/>
                  </a:lnTo>
                  <a:lnTo>
                    <a:pt x="1606003" y="600075"/>
                  </a:lnTo>
                  <a:lnTo>
                    <a:pt x="1008545" y="600075"/>
                  </a:lnTo>
                  <a:lnTo>
                    <a:pt x="940092" y="595502"/>
                  </a:lnTo>
                  <a:lnTo>
                    <a:pt x="832904" y="572769"/>
                  </a:lnTo>
                  <a:lnTo>
                    <a:pt x="794042" y="559053"/>
                  </a:lnTo>
                  <a:lnTo>
                    <a:pt x="755307" y="543051"/>
                  </a:lnTo>
                  <a:lnTo>
                    <a:pt x="716445" y="522605"/>
                  </a:lnTo>
                  <a:lnTo>
                    <a:pt x="707428" y="520191"/>
                  </a:lnTo>
                  <a:lnTo>
                    <a:pt x="689013" y="511047"/>
                  </a:lnTo>
                  <a:close/>
                </a:path>
                <a:path w="1775460" h="981710">
                  <a:moveTo>
                    <a:pt x="1667294" y="406145"/>
                  </a:moveTo>
                  <a:lnTo>
                    <a:pt x="1403388" y="406145"/>
                  </a:lnTo>
                  <a:lnTo>
                    <a:pt x="1412405" y="408431"/>
                  </a:lnTo>
                  <a:lnTo>
                    <a:pt x="1419390" y="413003"/>
                  </a:lnTo>
                  <a:lnTo>
                    <a:pt x="1423835" y="422147"/>
                  </a:lnTo>
                  <a:lnTo>
                    <a:pt x="1423835" y="438150"/>
                  </a:lnTo>
                  <a:lnTo>
                    <a:pt x="1416977" y="444881"/>
                  </a:lnTo>
                  <a:lnTo>
                    <a:pt x="1405547" y="454151"/>
                  </a:lnTo>
                  <a:lnTo>
                    <a:pt x="1378242" y="476884"/>
                  </a:lnTo>
                  <a:lnTo>
                    <a:pt x="1337094" y="504316"/>
                  </a:lnTo>
                  <a:lnTo>
                    <a:pt x="1280071" y="534034"/>
                  </a:lnTo>
                  <a:lnTo>
                    <a:pt x="1234478" y="554482"/>
                  </a:lnTo>
                  <a:lnTo>
                    <a:pt x="1184313" y="572769"/>
                  </a:lnTo>
                  <a:lnTo>
                    <a:pt x="1129449" y="586358"/>
                  </a:lnTo>
                  <a:lnTo>
                    <a:pt x="1072426" y="595502"/>
                  </a:lnTo>
                  <a:lnTo>
                    <a:pt x="1008545" y="600075"/>
                  </a:lnTo>
                  <a:lnTo>
                    <a:pt x="1606003" y="600075"/>
                  </a:lnTo>
                  <a:lnTo>
                    <a:pt x="1622336" y="572769"/>
                  </a:lnTo>
                  <a:lnTo>
                    <a:pt x="1636052" y="547624"/>
                  </a:lnTo>
                  <a:lnTo>
                    <a:pt x="1645196" y="520191"/>
                  </a:lnTo>
                  <a:lnTo>
                    <a:pt x="1654340" y="492887"/>
                  </a:lnTo>
                  <a:lnTo>
                    <a:pt x="1661071" y="463295"/>
                  </a:lnTo>
                  <a:lnTo>
                    <a:pt x="1665770" y="429006"/>
                  </a:lnTo>
                  <a:lnTo>
                    <a:pt x="1667294" y="406145"/>
                  </a:lnTo>
                  <a:close/>
                </a:path>
                <a:path w="1775460" h="981710">
                  <a:moveTo>
                    <a:pt x="1487716" y="0"/>
                  </a:moveTo>
                  <a:lnTo>
                    <a:pt x="1437551" y="6857"/>
                  </a:lnTo>
                  <a:lnTo>
                    <a:pt x="1364526" y="34162"/>
                  </a:lnTo>
                  <a:lnTo>
                    <a:pt x="1332649" y="57022"/>
                  </a:lnTo>
                  <a:lnTo>
                    <a:pt x="1305217" y="86740"/>
                  </a:lnTo>
                  <a:lnTo>
                    <a:pt x="1291501" y="102743"/>
                  </a:lnTo>
                  <a:lnTo>
                    <a:pt x="1282357" y="118618"/>
                  </a:lnTo>
                  <a:lnTo>
                    <a:pt x="1273340" y="136906"/>
                  </a:lnTo>
                  <a:lnTo>
                    <a:pt x="1264196" y="155066"/>
                  </a:lnTo>
                  <a:lnTo>
                    <a:pt x="1259497" y="175640"/>
                  </a:lnTo>
                  <a:lnTo>
                    <a:pt x="1254925" y="196214"/>
                  </a:lnTo>
                  <a:lnTo>
                    <a:pt x="1252766" y="219075"/>
                  </a:lnTo>
                  <a:lnTo>
                    <a:pt x="1252766" y="239521"/>
                  </a:lnTo>
                  <a:lnTo>
                    <a:pt x="622973" y="408431"/>
                  </a:lnTo>
                  <a:lnTo>
                    <a:pt x="712000" y="470026"/>
                  </a:lnTo>
                  <a:lnTo>
                    <a:pt x="773468" y="502031"/>
                  </a:lnTo>
                  <a:lnTo>
                    <a:pt x="835063" y="524763"/>
                  </a:lnTo>
                  <a:lnTo>
                    <a:pt x="864781" y="536194"/>
                  </a:lnTo>
                  <a:lnTo>
                    <a:pt x="896785" y="543051"/>
                  </a:lnTo>
                  <a:lnTo>
                    <a:pt x="928662" y="547624"/>
                  </a:lnTo>
                  <a:lnTo>
                    <a:pt x="958380" y="552195"/>
                  </a:lnTo>
                  <a:lnTo>
                    <a:pt x="990257" y="554482"/>
                  </a:lnTo>
                  <a:lnTo>
                    <a:pt x="1022261" y="554482"/>
                  </a:lnTo>
                  <a:lnTo>
                    <a:pt x="1054138" y="552195"/>
                  </a:lnTo>
                  <a:lnTo>
                    <a:pt x="1118146" y="543051"/>
                  </a:lnTo>
                  <a:lnTo>
                    <a:pt x="1147737" y="534034"/>
                  </a:lnTo>
                  <a:lnTo>
                    <a:pt x="1177455" y="527050"/>
                  </a:lnTo>
                  <a:lnTo>
                    <a:pt x="1227620" y="506602"/>
                  </a:lnTo>
                  <a:lnTo>
                    <a:pt x="1273340" y="486028"/>
                  </a:lnTo>
                  <a:lnTo>
                    <a:pt x="1312075" y="465455"/>
                  </a:lnTo>
                  <a:lnTo>
                    <a:pt x="1366812" y="429006"/>
                  </a:lnTo>
                  <a:lnTo>
                    <a:pt x="1387386" y="413003"/>
                  </a:lnTo>
                  <a:lnTo>
                    <a:pt x="1394244" y="408431"/>
                  </a:lnTo>
                  <a:lnTo>
                    <a:pt x="1403388" y="406145"/>
                  </a:lnTo>
                  <a:lnTo>
                    <a:pt x="1667294" y="406145"/>
                  </a:lnTo>
                  <a:lnTo>
                    <a:pt x="1668056" y="394715"/>
                  </a:lnTo>
                  <a:lnTo>
                    <a:pt x="1668056" y="362838"/>
                  </a:lnTo>
                  <a:lnTo>
                    <a:pt x="1665770" y="321690"/>
                  </a:lnTo>
                  <a:lnTo>
                    <a:pt x="1665770" y="257809"/>
                  </a:lnTo>
                  <a:lnTo>
                    <a:pt x="1670342" y="241934"/>
                  </a:lnTo>
                  <a:lnTo>
                    <a:pt x="1722793" y="221361"/>
                  </a:lnTo>
                  <a:lnTo>
                    <a:pt x="1750225" y="212216"/>
                  </a:lnTo>
                  <a:lnTo>
                    <a:pt x="1709077" y="198500"/>
                  </a:lnTo>
                  <a:lnTo>
                    <a:pt x="1736382" y="184784"/>
                  </a:lnTo>
                  <a:lnTo>
                    <a:pt x="1761528" y="173481"/>
                  </a:lnTo>
                  <a:lnTo>
                    <a:pt x="1581315" y="173481"/>
                  </a:lnTo>
                  <a:lnTo>
                    <a:pt x="1574457" y="171069"/>
                  </a:lnTo>
                  <a:lnTo>
                    <a:pt x="1563027" y="164211"/>
                  </a:lnTo>
                  <a:lnTo>
                    <a:pt x="1556169" y="152907"/>
                  </a:lnTo>
                  <a:lnTo>
                    <a:pt x="1554010" y="146050"/>
                  </a:lnTo>
                  <a:lnTo>
                    <a:pt x="1551597" y="139191"/>
                  </a:lnTo>
                  <a:lnTo>
                    <a:pt x="1574457" y="104901"/>
                  </a:lnTo>
                  <a:lnTo>
                    <a:pt x="1581315" y="102743"/>
                  </a:lnTo>
                  <a:lnTo>
                    <a:pt x="1667362" y="102743"/>
                  </a:lnTo>
                  <a:lnTo>
                    <a:pt x="1640624" y="73025"/>
                  </a:lnTo>
                  <a:lnTo>
                    <a:pt x="1610906" y="48006"/>
                  </a:lnTo>
                  <a:lnTo>
                    <a:pt x="1574457" y="25018"/>
                  </a:lnTo>
                  <a:lnTo>
                    <a:pt x="1533436" y="9016"/>
                  </a:lnTo>
                  <a:lnTo>
                    <a:pt x="1510576" y="2286"/>
                  </a:lnTo>
                  <a:lnTo>
                    <a:pt x="1487716" y="0"/>
                  </a:lnTo>
                  <a:close/>
                </a:path>
                <a:path w="1775460" h="981710">
                  <a:moveTo>
                    <a:pt x="1667362" y="102743"/>
                  </a:moveTo>
                  <a:lnTo>
                    <a:pt x="1595031" y="102743"/>
                  </a:lnTo>
                  <a:lnTo>
                    <a:pt x="1601762" y="104901"/>
                  </a:lnTo>
                  <a:lnTo>
                    <a:pt x="1613319" y="111759"/>
                  </a:lnTo>
                  <a:lnTo>
                    <a:pt x="1622336" y="123189"/>
                  </a:lnTo>
                  <a:lnTo>
                    <a:pt x="1624749" y="130047"/>
                  </a:lnTo>
                  <a:lnTo>
                    <a:pt x="1624749" y="146050"/>
                  </a:lnTo>
                  <a:lnTo>
                    <a:pt x="1622336" y="152907"/>
                  </a:lnTo>
                  <a:lnTo>
                    <a:pt x="1613319" y="164211"/>
                  </a:lnTo>
                  <a:lnTo>
                    <a:pt x="1601762" y="171069"/>
                  </a:lnTo>
                  <a:lnTo>
                    <a:pt x="1595031" y="173481"/>
                  </a:lnTo>
                  <a:lnTo>
                    <a:pt x="1761528" y="173481"/>
                  </a:lnTo>
                  <a:lnTo>
                    <a:pt x="1770672" y="168782"/>
                  </a:lnTo>
                  <a:lnTo>
                    <a:pt x="1775244" y="164211"/>
                  </a:lnTo>
                  <a:lnTo>
                    <a:pt x="1775244" y="159638"/>
                  </a:lnTo>
                  <a:lnTo>
                    <a:pt x="1770672" y="157480"/>
                  </a:lnTo>
                  <a:lnTo>
                    <a:pt x="1681645" y="118618"/>
                  </a:lnTo>
                  <a:lnTo>
                    <a:pt x="1667362" y="102743"/>
                  </a:lnTo>
                  <a:close/>
                </a:path>
              </a:pathLst>
            </a:custGeom>
            <a:solidFill>
              <a:srgbClr val="FFFFFF"/>
            </a:solidFill>
          </p:spPr>
          <p:txBody>
            <a:bodyPr wrap="square" lIns="0" tIns="0" rIns="0" bIns="0" rtlCol="0"/>
            <a:lstStyle/>
            <a:p>
              <a:endParaRPr kern="0">
                <a:solidFill>
                  <a:sysClr val="windowText" lastClr="000000"/>
                </a:solidFill>
              </a:endParaRPr>
            </a:p>
          </p:txBody>
        </p:sp>
      </p:grpSp>
      <p:sp>
        <p:nvSpPr>
          <p:cNvPr id="10" name="object 10"/>
          <p:cNvSpPr/>
          <p:nvPr/>
        </p:nvSpPr>
        <p:spPr>
          <a:xfrm>
            <a:off x="2027301" y="1452244"/>
            <a:ext cx="2073910" cy="1122680"/>
          </a:xfrm>
          <a:custGeom>
            <a:avLst/>
            <a:gdLst/>
            <a:ahLst/>
            <a:cxnLst/>
            <a:rect l="l" t="t" r="r" b="b"/>
            <a:pathLst>
              <a:path w="2073910" h="1122680">
                <a:moveTo>
                  <a:pt x="1417447" y="875157"/>
                </a:moveTo>
                <a:lnTo>
                  <a:pt x="1408430" y="831850"/>
                </a:lnTo>
                <a:lnTo>
                  <a:pt x="1390396" y="792226"/>
                </a:lnTo>
                <a:lnTo>
                  <a:pt x="1367028" y="756158"/>
                </a:lnTo>
                <a:lnTo>
                  <a:pt x="1336294" y="725424"/>
                </a:lnTo>
                <a:lnTo>
                  <a:pt x="1300340" y="702056"/>
                </a:lnTo>
                <a:lnTo>
                  <a:pt x="1260602" y="684022"/>
                </a:lnTo>
                <a:lnTo>
                  <a:pt x="1217295" y="675005"/>
                </a:lnTo>
                <a:lnTo>
                  <a:pt x="1138047" y="675005"/>
                </a:lnTo>
                <a:lnTo>
                  <a:pt x="1139825" y="653288"/>
                </a:lnTo>
                <a:lnTo>
                  <a:pt x="1136142" y="611886"/>
                </a:lnTo>
                <a:lnTo>
                  <a:pt x="1123569" y="574040"/>
                </a:lnTo>
                <a:lnTo>
                  <a:pt x="1105535" y="539750"/>
                </a:lnTo>
                <a:lnTo>
                  <a:pt x="1080262" y="509016"/>
                </a:lnTo>
                <a:lnTo>
                  <a:pt x="1049655" y="483870"/>
                </a:lnTo>
                <a:lnTo>
                  <a:pt x="1015365" y="465709"/>
                </a:lnTo>
                <a:lnTo>
                  <a:pt x="977519" y="453136"/>
                </a:lnTo>
                <a:lnTo>
                  <a:pt x="935990" y="449580"/>
                </a:lnTo>
                <a:lnTo>
                  <a:pt x="910717" y="451358"/>
                </a:lnTo>
                <a:lnTo>
                  <a:pt x="885444" y="456692"/>
                </a:lnTo>
                <a:lnTo>
                  <a:pt x="860171" y="463931"/>
                </a:lnTo>
                <a:lnTo>
                  <a:pt x="838581" y="474853"/>
                </a:lnTo>
                <a:lnTo>
                  <a:pt x="800735" y="426085"/>
                </a:lnTo>
                <a:lnTo>
                  <a:pt x="771906" y="399034"/>
                </a:lnTo>
                <a:lnTo>
                  <a:pt x="737616" y="373761"/>
                </a:lnTo>
                <a:lnTo>
                  <a:pt x="683514" y="344932"/>
                </a:lnTo>
                <a:lnTo>
                  <a:pt x="643890" y="332359"/>
                </a:lnTo>
                <a:lnTo>
                  <a:pt x="602361" y="323342"/>
                </a:lnTo>
                <a:lnTo>
                  <a:pt x="580771" y="321564"/>
                </a:lnTo>
                <a:lnTo>
                  <a:pt x="559054" y="321564"/>
                </a:lnTo>
                <a:lnTo>
                  <a:pt x="492379" y="328676"/>
                </a:lnTo>
                <a:lnTo>
                  <a:pt x="429260" y="346837"/>
                </a:lnTo>
                <a:lnTo>
                  <a:pt x="373253" y="377444"/>
                </a:lnTo>
                <a:lnTo>
                  <a:pt x="324612" y="418846"/>
                </a:lnTo>
                <a:lnTo>
                  <a:pt x="283083" y="467614"/>
                </a:lnTo>
                <a:lnTo>
                  <a:pt x="252476" y="523494"/>
                </a:lnTo>
                <a:lnTo>
                  <a:pt x="232664" y="586613"/>
                </a:lnTo>
                <a:lnTo>
                  <a:pt x="227203" y="653288"/>
                </a:lnTo>
                <a:lnTo>
                  <a:pt x="227203" y="675005"/>
                </a:lnTo>
                <a:lnTo>
                  <a:pt x="200279" y="675005"/>
                </a:lnTo>
                <a:lnTo>
                  <a:pt x="156845" y="684022"/>
                </a:lnTo>
                <a:lnTo>
                  <a:pt x="117221" y="702056"/>
                </a:lnTo>
                <a:lnTo>
                  <a:pt x="81153" y="725424"/>
                </a:lnTo>
                <a:lnTo>
                  <a:pt x="50546" y="756158"/>
                </a:lnTo>
                <a:lnTo>
                  <a:pt x="27051" y="792226"/>
                </a:lnTo>
                <a:lnTo>
                  <a:pt x="9017" y="831850"/>
                </a:lnTo>
                <a:lnTo>
                  <a:pt x="0" y="875157"/>
                </a:lnTo>
                <a:lnTo>
                  <a:pt x="0" y="922020"/>
                </a:lnTo>
                <a:lnTo>
                  <a:pt x="9017" y="965327"/>
                </a:lnTo>
                <a:lnTo>
                  <a:pt x="27051" y="1004951"/>
                </a:lnTo>
                <a:lnTo>
                  <a:pt x="50546" y="1041019"/>
                </a:lnTo>
                <a:lnTo>
                  <a:pt x="81153" y="1071753"/>
                </a:lnTo>
                <a:lnTo>
                  <a:pt x="117221" y="1095121"/>
                </a:lnTo>
                <a:lnTo>
                  <a:pt x="156845" y="1113155"/>
                </a:lnTo>
                <a:lnTo>
                  <a:pt x="200279" y="1122172"/>
                </a:lnTo>
                <a:lnTo>
                  <a:pt x="1217295" y="1122172"/>
                </a:lnTo>
                <a:lnTo>
                  <a:pt x="1260602" y="1113155"/>
                </a:lnTo>
                <a:lnTo>
                  <a:pt x="1300340" y="1095121"/>
                </a:lnTo>
                <a:lnTo>
                  <a:pt x="1336294" y="1071753"/>
                </a:lnTo>
                <a:lnTo>
                  <a:pt x="1367028" y="1041019"/>
                </a:lnTo>
                <a:lnTo>
                  <a:pt x="1390396" y="1004951"/>
                </a:lnTo>
                <a:lnTo>
                  <a:pt x="1408430" y="965327"/>
                </a:lnTo>
                <a:lnTo>
                  <a:pt x="1417447" y="922020"/>
                </a:lnTo>
                <a:lnTo>
                  <a:pt x="1417447" y="875157"/>
                </a:lnTo>
                <a:close/>
              </a:path>
              <a:path w="2073910" h="1122680">
                <a:moveTo>
                  <a:pt x="2073910" y="272161"/>
                </a:moveTo>
                <a:lnTo>
                  <a:pt x="2060702" y="231394"/>
                </a:lnTo>
                <a:lnTo>
                  <a:pt x="2034032" y="198501"/>
                </a:lnTo>
                <a:lnTo>
                  <a:pt x="1996821" y="178181"/>
                </a:lnTo>
                <a:lnTo>
                  <a:pt x="1975612" y="173736"/>
                </a:lnTo>
                <a:lnTo>
                  <a:pt x="1936623" y="173736"/>
                </a:lnTo>
                <a:lnTo>
                  <a:pt x="1937512" y="163068"/>
                </a:lnTo>
                <a:lnTo>
                  <a:pt x="1929511" y="124079"/>
                </a:lnTo>
                <a:lnTo>
                  <a:pt x="1908175" y="92202"/>
                </a:lnTo>
                <a:lnTo>
                  <a:pt x="1876298" y="70866"/>
                </a:lnTo>
                <a:lnTo>
                  <a:pt x="1837309" y="62992"/>
                </a:lnTo>
                <a:lnTo>
                  <a:pt x="1824863" y="63881"/>
                </a:lnTo>
                <a:lnTo>
                  <a:pt x="1812544" y="66548"/>
                </a:lnTo>
                <a:lnTo>
                  <a:pt x="1800098" y="70104"/>
                </a:lnTo>
                <a:lnTo>
                  <a:pt x="1789430" y="75438"/>
                </a:lnTo>
                <a:lnTo>
                  <a:pt x="1770888" y="51435"/>
                </a:lnTo>
                <a:lnTo>
                  <a:pt x="1739900" y="25781"/>
                </a:lnTo>
                <a:lnTo>
                  <a:pt x="1703451" y="8001"/>
                </a:lnTo>
                <a:lnTo>
                  <a:pt x="1662684" y="0"/>
                </a:lnTo>
                <a:lnTo>
                  <a:pt x="1652143" y="0"/>
                </a:lnTo>
                <a:lnTo>
                  <a:pt x="1603375" y="7112"/>
                </a:lnTo>
                <a:lnTo>
                  <a:pt x="1560830" y="27559"/>
                </a:lnTo>
                <a:lnTo>
                  <a:pt x="1526286" y="59436"/>
                </a:lnTo>
                <a:lnTo>
                  <a:pt x="1501394" y="99314"/>
                </a:lnTo>
                <a:lnTo>
                  <a:pt x="1489837" y="146304"/>
                </a:lnTo>
                <a:lnTo>
                  <a:pt x="1489075" y="163068"/>
                </a:lnTo>
                <a:lnTo>
                  <a:pt x="1489075" y="173736"/>
                </a:lnTo>
                <a:lnTo>
                  <a:pt x="1475740" y="173736"/>
                </a:lnTo>
                <a:lnTo>
                  <a:pt x="1434973" y="187071"/>
                </a:lnTo>
                <a:lnTo>
                  <a:pt x="1402207" y="213614"/>
                </a:lnTo>
                <a:lnTo>
                  <a:pt x="1381760" y="250825"/>
                </a:lnTo>
                <a:lnTo>
                  <a:pt x="1377315" y="272161"/>
                </a:lnTo>
                <a:lnTo>
                  <a:pt x="1377315" y="295148"/>
                </a:lnTo>
                <a:lnTo>
                  <a:pt x="1390650" y="335915"/>
                </a:lnTo>
                <a:lnTo>
                  <a:pt x="1417193" y="368808"/>
                </a:lnTo>
                <a:lnTo>
                  <a:pt x="1454404" y="389128"/>
                </a:lnTo>
                <a:lnTo>
                  <a:pt x="1475740" y="393573"/>
                </a:lnTo>
                <a:lnTo>
                  <a:pt x="1975612" y="393573"/>
                </a:lnTo>
                <a:lnTo>
                  <a:pt x="2016379" y="380238"/>
                </a:lnTo>
                <a:lnTo>
                  <a:pt x="2049145" y="353695"/>
                </a:lnTo>
                <a:lnTo>
                  <a:pt x="2069592" y="316484"/>
                </a:lnTo>
                <a:lnTo>
                  <a:pt x="2073910" y="295148"/>
                </a:lnTo>
                <a:lnTo>
                  <a:pt x="2073910" y="272161"/>
                </a:lnTo>
                <a:close/>
              </a:path>
            </a:pathLst>
          </a:custGeom>
          <a:solidFill>
            <a:srgbClr val="9BCF62"/>
          </a:solidFill>
        </p:spPr>
        <p:txBody>
          <a:bodyPr wrap="square" lIns="0" tIns="0" rIns="0" bIns="0" rtlCol="0"/>
          <a:lstStyle/>
          <a:p>
            <a:endParaRPr kern="0">
              <a:solidFill>
                <a:sysClr val="windowText" lastClr="0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4940" y="5690565"/>
            <a:ext cx="149225" cy="212238"/>
          </a:xfrm>
          <a:prstGeom prst="rect">
            <a:avLst/>
          </a:prstGeom>
        </p:spPr>
        <p:txBody>
          <a:bodyPr vert="horz" wrap="square" lIns="0" tIns="12065" rIns="0" bIns="0" rtlCol="0">
            <a:spAutoFit/>
          </a:bodyPr>
          <a:lstStyle/>
          <a:p>
            <a:pPr marL="12700">
              <a:spcBef>
                <a:spcPts val="95"/>
              </a:spcBef>
            </a:pPr>
            <a:r>
              <a:rPr sz="1300" kern="0" spc="-204" dirty="0">
                <a:solidFill>
                  <a:srgbClr val="FFFFFF"/>
                </a:solidFill>
                <a:latin typeface="Tahoma"/>
                <a:cs typeface="Tahoma"/>
              </a:rPr>
              <a:t>10</a:t>
            </a:r>
            <a:endParaRPr sz="1300" kern="0">
              <a:solidFill>
                <a:sysClr val="windowText" lastClr="000000"/>
              </a:solidFill>
              <a:latin typeface="Tahoma"/>
              <a:cs typeface="Tahoma"/>
            </a:endParaRPr>
          </a:p>
        </p:txBody>
      </p:sp>
      <p:sp>
        <p:nvSpPr>
          <p:cNvPr id="3" name="object 3"/>
          <p:cNvSpPr txBox="1">
            <a:spLocks noGrp="1"/>
          </p:cNvSpPr>
          <p:nvPr>
            <p:ph type="title"/>
          </p:nvPr>
        </p:nvSpPr>
        <p:spPr>
          <a:xfrm>
            <a:off x="1983995" y="1259966"/>
            <a:ext cx="5353685" cy="391160"/>
          </a:xfrm>
          <a:prstGeom prst="rect">
            <a:avLst/>
          </a:prstGeom>
        </p:spPr>
        <p:txBody>
          <a:bodyPr vert="horz" wrap="square" lIns="0" tIns="12700" rIns="0" bIns="0" rtlCol="0">
            <a:spAutoFit/>
          </a:bodyPr>
          <a:lstStyle/>
          <a:p>
            <a:pPr marL="12700">
              <a:spcBef>
                <a:spcPts val="100"/>
              </a:spcBef>
            </a:pPr>
            <a:r>
              <a:rPr sz="2400" dirty="0">
                <a:solidFill>
                  <a:srgbClr val="EDF0F3"/>
                </a:solidFill>
                <a:latin typeface="Calibri"/>
                <a:cs typeface="Calibri"/>
              </a:rPr>
              <a:t>A</a:t>
            </a:r>
            <a:r>
              <a:rPr sz="2400" spc="-35" dirty="0">
                <a:solidFill>
                  <a:srgbClr val="EDF0F3"/>
                </a:solidFill>
                <a:latin typeface="Calibri"/>
                <a:cs typeface="Calibri"/>
              </a:rPr>
              <a:t> </a:t>
            </a:r>
            <a:r>
              <a:rPr sz="2400" spc="-65" dirty="0">
                <a:solidFill>
                  <a:srgbClr val="EDF0F3"/>
                </a:solidFill>
                <a:latin typeface="Calibri"/>
                <a:cs typeface="Calibri"/>
              </a:rPr>
              <a:t>Variety</a:t>
            </a:r>
            <a:r>
              <a:rPr sz="2400" spc="-50" dirty="0">
                <a:solidFill>
                  <a:srgbClr val="EDF0F3"/>
                </a:solidFill>
                <a:latin typeface="Calibri"/>
                <a:cs typeface="Calibri"/>
              </a:rPr>
              <a:t> </a:t>
            </a:r>
            <a:r>
              <a:rPr sz="2400" dirty="0">
                <a:solidFill>
                  <a:srgbClr val="EDF0F3"/>
                </a:solidFill>
                <a:latin typeface="Calibri"/>
                <a:cs typeface="Calibri"/>
              </a:rPr>
              <a:t>of</a:t>
            </a:r>
            <a:r>
              <a:rPr sz="2400" spc="-25" dirty="0">
                <a:solidFill>
                  <a:srgbClr val="EDF0F3"/>
                </a:solidFill>
                <a:latin typeface="Calibri"/>
                <a:cs typeface="Calibri"/>
              </a:rPr>
              <a:t> </a:t>
            </a:r>
            <a:r>
              <a:rPr sz="2400" dirty="0">
                <a:solidFill>
                  <a:srgbClr val="EDF0F3"/>
                </a:solidFill>
                <a:latin typeface="Calibri"/>
                <a:cs typeface="Calibri"/>
              </a:rPr>
              <a:t>Native</a:t>
            </a:r>
            <a:r>
              <a:rPr sz="2400" spc="-50" dirty="0">
                <a:solidFill>
                  <a:srgbClr val="EDF0F3"/>
                </a:solidFill>
                <a:latin typeface="Calibri"/>
                <a:cs typeface="Calibri"/>
              </a:rPr>
              <a:t> </a:t>
            </a:r>
            <a:r>
              <a:rPr sz="2400" dirty="0">
                <a:solidFill>
                  <a:srgbClr val="EDF0F3"/>
                </a:solidFill>
                <a:latin typeface="Calibri"/>
                <a:cs typeface="Calibri"/>
              </a:rPr>
              <a:t>Plants</a:t>
            </a:r>
            <a:r>
              <a:rPr sz="2400" spc="-50" dirty="0">
                <a:solidFill>
                  <a:srgbClr val="EDF0F3"/>
                </a:solidFill>
                <a:latin typeface="Calibri"/>
                <a:cs typeface="Calibri"/>
              </a:rPr>
              <a:t> </a:t>
            </a:r>
            <a:r>
              <a:rPr sz="2400" spc="100" dirty="0">
                <a:solidFill>
                  <a:srgbClr val="EDF0F3"/>
                </a:solidFill>
                <a:latin typeface="Calibri"/>
                <a:cs typeface="Calibri"/>
              </a:rPr>
              <a:t>Can</a:t>
            </a:r>
            <a:r>
              <a:rPr sz="2400" spc="-40" dirty="0">
                <a:solidFill>
                  <a:srgbClr val="EDF0F3"/>
                </a:solidFill>
                <a:latin typeface="Calibri"/>
                <a:cs typeface="Calibri"/>
              </a:rPr>
              <a:t> </a:t>
            </a:r>
            <a:r>
              <a:rPr sz="2400" spc="70" dirty="0">
                <a:solidFill>
                  <a:srgbClr val="EDF0F3"/>
                </a:solidFill>
                <a:latin typeface="Calibri"/>
                <a:cs typeface="Calibri"/>
              </a:rPr>
              <a:t>Be</a:t>
            </a:r>
            <a:r>
              <a:rPr sz="2400" spc="-15" dirty="0">
                <a:solidFill>
                  <a:srgbClr val="EDF0F3"/>
                </a:solidFill>
                <a:latin typeface="Calibri"/>
                <a:cs typeface="Calibri"/>
              </a:rPr>
              <a:t> </a:t>
            </a:r>
            <a:r>
              <a:rPr sz="2400" spc="-10" dirty="0">
                <a:solidFill>
                  <a:srgbClr val="EDF0F3"/>
                </a:solidFill>
                <a:latin typeface="Calibri"/>
                <a:cs typeface="Calibri"/>
              </a:rPr>
              <a:t>Included</a:t>
            </a:r>
            <a:endParaRPr sz="2400">
              <a:latin typeface="Calibri"/>
              <a:cs typeface="Calibri"/>
            </a:endParaRPr>
          </a:p>
        </p:txBody>
      </p:sp>
      <p:pic>
        <p:nvPicPr>
          <p:cNvPr id="4" name="object 4"/>
          <p:cNvPicPr/>
          <p:nvPr/>
        </p:nvPicPr>
        <p:blipFill>
          <a:blip r:embed="rId2" cstate="print"/>
          <a:stretch>
            <a:fillRect/>
          </a:stretch>
        </p:blipFill>
        <p:spPr>
          <a:xfrm>
            <a:off x="86034" y="3279649"/>
            <a:ext cx="4755261" cy="972565"/>
          </a:xfrm>
          <a:prstGeom prst="rect">
            <a:avLst/>
          </a:prstGeom>
        </p:spPr>
      </p:pic>
      <p:sp>
        <p:nvSpPr>
          <p:cNvPr id="5" name="object 5"/>
          <p:cNvSpPr txBox="1"/>
          <p:nvPr/>
        </p:nvSpPr>
        <p:spPr>
          <a:xfrm>
            <a:off x="1222045" y="2784298"/>
            <a:ext cx="2620645" cy="391795"/>
          </a:xfrm>
          <a:prstGeom prst="rect">
            <a:avLst/>
          </a:prstGeom>
        </p:spPr>
        <p:txBody>
          <a:bodyPr vert="horz" wrap="square" lIns="0" tIns="12700" rIns="0" bIns="0" rtlCol="0">
            <a:spAutoFit/>
          </a:bodyPr>
          <a:lstStyle/>
          <a:p>
            <a:pPr marL="12700">
              <a:spcBef>
                <a:spcPts val="100"/>
              </a:spcBef>
            </a:pPr>
            <a:r>
              <a:rPr sz="2400" b="1" kern="0" dirty="0">
                <a:solidFill>
                  <a:srgbClr val="EDF0F3"/>
                </a:solidFill>
                <a:latin typeface="Calibri"/>
                <a:cs typeface="Calibri"/>
              </a:rPr>
              <a:t>For</a:t>
            </a:r>
            <a:r>
              <a:rPr sz="2400" b="1" kern="0" spc="-100" dirty="0">
                <a:solidFill>
                  <a:srgbClr val="EDF0F3"/>
                </a:solidFill>
                <a:latin typeface="Calibri"/>
                <a:cs typeface="Calibri"/>
              </a:rPr>
              <a:t> </a:t>
            </a:r>
            <a:r>
              <a:rPr sz="2400" b="1" kern="0" dirty="0">
                <a:solidFill>
                  <a:srgbClr val="EDF0F3"/>
                </a:solidFill>
                <a:latin typeface="Calibri"/>
                <a:cs typeface="Calibri"/>
              </a:rPr>
              <a:t>Aesthetic</a:t>
            </a:r>
            <a:r>
              <a:rPr sz="2400" b="1" kern="0" spc="-110" dirty="0">
                <a:solidFill>
                  <a:srgbClr val="EDF0F3"/>
                </a:solidFill>
                <a:latin typeface="Calibri"/>
                <a:cs typeface="Calibri"/>
              </a:rPr>
              <a:t> </a:t>
            </a:r>
            <a:r>
              <a:rPr sz="2400" b="1" kern="0" spc="-10" dirty="0">
                <a:solidFill>
                  <a:srgbClr val="EDF0F3"/>
                </a:solidFill>
                <a:latin typeface="Calibri"/>
                <a:cs typeface="Calibri"/>
              </a:rPr>
              <a:t>Appeal</a:t>
            </a:r>
            <a:endParaRPr sz="2400" kern="0">
              <a:solidFill>
                <a:sysClr val="windowText" lastClr="000000"/>
              </a:solidFill>
              <a:latin typeface="Calibri"/>
              <a:cs typeface="Calibri"/>
            </a:endParaRPr>
          </a:p>
        </p:txBody>
      </p:sp>
      <p:pic>
        <p:nvPicPr>
          <p:cNvPr id="6" name="object 6"/>
          <p:cNvPicPr/>
          <p:nvPr/>
        </p:nvPicPr>
        <p:blipFill>
          <a:blip r:embed="rId3" cstate="print"/>
          <a:stretch>
            <a:fillRect/>
          </a:stretch>
        </p:blipFill>
        <p:spPr>
          <a:xfrm>
            <a:off x="4191000" y="1838121"/>
            <a:ext cx="4800600" cy="828878"/>
          </a:xfrm>
          <a:prstGeom prst="rect">
            <a:avLst/>
          </a:prstGeom>
        </p:spPr>
      </p:pic>
      <p:sp>
        <p:nvSpPr>
          <p:cNvPr id="7" name="object 7"/>
          <p:cNvSpPr txBox="1"/>
          <p:nvPr/>
        </p:nvSpPr>
        <p:spPr>
          <a:xfrm>
            <a:off x="4583685" y="4368038"/>
            <a:ext cx="3588385" cy="391160"/>
          </a:xfrm>
          <a:prstGeom prst="rect">
            <a:avLst/>
          </a:prstGeom>
        </p:spPr>
        <p:txBody>
          <a:bodyPr vert="horz" wrap="square" lIns="0" tIns="12700" rIns="0" bIns="0" rtlCol="0">
            <a:spAutoFit/>
          </a:bodyPr>
          <a:lstStyle/>
          <a:p>
            <a:pPr marL="12700">
              <a:spcBef>
                <a:spcPts val="100"/>
              </a:spcBef>
            </a:pPr>
            <a:r>
              <a:rPr sz="2400" b="1" kern="0" spc="-10" dirty="0">
                <a:solidFill>
                  <a:srgbClr val="EDF0F3"/>
                </a:solidFill>
                <a:latin typeface="Calibri"/>
                <a:cs typeface="Calibri"/>
              </a:rPr>
              <a:t>And</a:t>
            </a:r>
            <a:r>
              <a:rPr sz="2400" b="1" kern="0" spc="-55" dirty="0">
                <a:solidFill>
                  <a:srgbClr val="EDF0F3"/>
                </a:solidFill>
                <a:latin typeface="Calibri"/>
                <a:cs typeface="Calibri"/>
              </a:rPr>
              <a:t> </a:t>
            </a:r>
            <a:r>
              <a:rPr sz="2400" b="1" kern="0" spc="-40" dirty="0">
                <a:solidFill>
                  <a:srgbClr val="EDF0F3"/>
                </a:solidFill>
                <a:latin typeface="Calibri"/>
                <a:cs typeface="Calibri"/>
              </a:rPr>
              <a:t>Environmental</a:t>
            </a:r>
            <a:r>
              <a:rPr sz="2400" b="1" kern="0" spc="-70" dirty="0">
                <a:solidFill>
                  <a:srgbClr val="EDF0F3"/>
                </a:solidFill>
                <a:latin typeface="Calibri"/>
                <a:cs typeface="Calibri"/>
              </a:rPr>
              <a:t> </a:t>
            </a:r>
            <a:r>
              <a:rPr sz="2400" b="1" kern="0" spc="-10" dirty="0">
                <a:solidFill>
                  <a:srgbClr val="EDF0F3"/>
                </a:solidFill>
                <a:latin typeface="Calibri"/>
                <a:cs typeface="Calibri"/>
              </a:rPr>
              <a:t>Benefits!</a:t>
            </a:r>
            <a:endParaRPr sz="2400" kern="0">
              <a:solidFill>
                <a:sysClr val="windowText" lastClr="000000"/>
              </a:solidFill>
              <a:latin typeface="Calibri"/>
              <a:cs typeface="Calibri"/>
            </a:endParaRPr>
          </a:p>
        </p:txBody>
      </p:sp>
      <p:pic>
        <p:nvPicPr>
          <p:cNvPr id="8" name="object 8"/>
          <p:cNvPicPr/>
          <p:nvPr/>
        </p:nvPicPr>
        <p:blipFill>
          <a:blip r:embed="rId4" cstate="print"/>
          <a:stretch>
            <a:fillRect/>
          </a:stretch>
        </p:blipFill>
        <p:spPr>
          <a:xfrm>
            <a:off x="1676401" y="4871211"/>
            <a:ext cx="5655563" cy="946404"/>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5725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B8F567"/>
          </a:solidFill>
        </p:spPr>
        <p:txBody>
          <a:bodyPr wrap="square" lIns="0" tIns="0" rIns="0" bIns="0" rtlCol="0"/>
          <a:lstStyle/>
          <a:p>
            <a:endParaRPr kern="0">
              <a:solidFill>
                <a:sysClr val="windowText" lastClr="000000"/>
              </a:solidFill>
            </a:endParaRPr>
          </a:p>
        </p:txBody>
      </p:sp>
      <p:grpSp>
        <p:nvGrpSpPr>
          <p:cNvPr id="3" name="object 3"/>
          <p:cNvGrpSpPr/>
          <p:nvPr/>
        </p:nvGrpSpPr>
        <p:grpSpPr>
          <a:xfrm>
            <a:off x="0" y="857251"/>
            <a:ext cx="9144000" cy="5144135"/>
            <a:chOff x="0" y="0"/>
            <a:chExt cx="9144000" cy="5144135"/>
          </a:xfrm>
        </p:grpSpPr>
        <p:sp>
          <p:nvSpPr>
            <p:cNvPr id="4" name="object 4"/>
            <p:cNvSpPr/>
            <p:nvPr/>
          </p:nvSpPr>
          <p:spPr>
            <a:xfrm>
              <a:off x="0" y="0"/>
              <a:ext cx="9144000" cy="5144135"/>
            </a:xfrm>
            <a:custGeom>
              <a:avLst/>
              <a:gdLst/>
              <a:ahLst/>
              <a:cxnLst/>
              <a:rect l="l" t="t" r="r" b="b"/>
              <a:pathLst>
                <a:path w="9144000" h="5144135">
                  <a:moveTo>
                    <a:pt x="9144000" y="0"/>
                  </a:moveTo>
                  <a:lnTo>
                    <a:pt x="0" y="0"/>
                  </a:lnTo>
                  <a:lnTo>
                    <a:pt x="0" y="5143521"/>
                  </a:lnTo>
                  <a:lnTo>
                    <a:pt x="9144000" y="5143521"/>
                  </a:lnTo>
                  <a:lnTo>
                    <a:pt x="9144000" y="4379061"/>
                  </a:lnTo>
                  <a:lnTo>
                    <a:pt x="2291334" y="4379061"/>
                  </a:lnTo>
                  <a:lnTo>
                    <a:pt x="2243074" y="4377321"/>
                  </a:lnTo>
                  <a:lnTo>
                    <a:pt x="2153920" y="4371987"/>
                  </a:lnTo>
                  <a:lnTo>
                    <a:pt x="2080641" y="4364799"/>
                  </a:lnTo>
                  <a:lnTo>
                    <a:pt x="2025269" y="4357624"/>
                  </a:lnTo>
                  <a:lnTo>
                    <a:pt x="1978787" y="4350550"/>
                  </a:lnTo>
                  <a:lnTo>
                    <a:pt x="1951989" y="4309414"/>
                  </a:lnTo>
                  <a:lnTo>
                    <a:pt x="1923414" y="4263047"/>
                  </a:lnTo>
                  <a:lnTo>
                    <a:pt x="1887727" y="4198747"/>
                  </a:lnTo>
                  <a:lnTo>
                    <a:pt x="1846707" y="4118330"/>
                  </a:lnTo>
                  <a:lnTo>
                    <a:pt x="1827022" y="4073702"/>
                  </a:lnTo>
                  <a:lnTo>
                    <a:pt x="1805558" y="4025493"/>
                  </a:lnTo>
                  <a:lnTo>
                    <a:pt x="1784095" y="3973703"/>
                  </a:lnTo>
                  <a:lnTo>
                    <a:pt x="1764538" y="3920159"/>
                  </a:lnTo>
                  <a:lnTo>
                    <a:pt x="1744852" y="3862959"/>
                  </a:lnTo>
                  <a:lnTo>
                    <a:pt x="1726945" y="3802253"/>
                  </a:lnTo>
                  <a:lnTo>
                    <a:pt x="1710944" y="3741547"/>
                  </a:lnTo>
                  <a:lnTo>
                    <a:pt x="1696593" y="3677285"/>
                  </a:lnTo>
                  <a:lnTo>
                    <a:pt x="1684147" y="3611118"/>
                  </a:lnTo>
                  <a:lnTo>
                    <a:pt x="1673479" y="3543300"/>
                  </a:lnTo>
                  <a:lnTo>
                    <a:pt x="1666239" y="3473704"/>
                  </a:lnTo>
                  <a:lnTo>
                    <a:pt x="1662683" y="3402203"/>
                  </a:lnTo>
                  <a:lnTo>
                    <a:pt x="1662683" y="3330829"/>
                  </a:lnTo>
                  <a:lnTo>
                    <a:pt x="1666239" y="3255645"/>
                  </a:lnTo>
                  <a:lnTo>
                    <a:pt x="1669795" y="3219958"/>
                  </a:lnTo>
                  <a:lnTo>
                    <a:pt x="1673479" y="3182620"/>
                  </a:lnTo>
                  <a:lnTo>
                    <a:pt x="1678813" y="3145028"/>
                  </a:lnTo>
                  <a:lnTo>
                    <a:pt x="1685925" y="3107436"/>
                  </a:lnTo>
                  <a:lnTo>
                    <a:pt x="1694942" y="3070098"/>
                  </a:lnTo>
                  <a:lnTo>
                    <a:pt x="1703832" y="3030728"/>
                  </a:lnTo>
                  <a:lnTo>
                    <a:pt x="1714500" y="2993263"/>
                  </a:lnTo>
                  <a:lnTo>
                    <a:pt x="1725295" y="2955671"/>
                  </a:lnTo>
                  <a:lnTo>
                    <a:pt x="1739519" y="2916428"/>
                  </a:lnTo>
                  <a:lnTo>
                    <a:pt x="1753743" y="2878963"/>
                  </a:lnTo>
                  <a:lnTo>
                    <a:pt x="1769872" y="2841371"/>
                  </a:lnTo>
                  <a:lnTo>
                    <a:pt x="1787652" y="2802128"/>
                  </a:lnTo>
                  <a:lnTo>
                    <a:pt x="1805558" y="2764536"/>
                  </a:lnTo>
                  <a:lnTo>
                    <a:pt x="1827022" y="2727198"/>
                  </a:lnTo>
                  <a:lnTo>
                    <a:pt x="1848485" y="2687828"/>
                  </a:lnTo>
                  <a:lnTo>
                    <a:pt x="1898523" y="2612771"/>
                  </a:lnTo>
                  <a:lnTo>
                    <a:pt x="1925193" y="2575306"/>
                  </a:lnTo>
                  <a:lnTo>
                    <a:pt x="1982343" y="2503805"/>
                  </a:lnTo>
                  <a:lnTo>
                    <a:pt x="2012695" y="2468118"/>
                  </a:lnTo>
                  <a:lnTo>
                    <a:pt x="2077085" y="2400300"/>
                  </a:lnTo>
                  <a:lnTo>
                    <a:pt x="2110994" y="2366264"/>
                  </a:lnTo>
                  <a:lnTo>
                    <a:pt x="2182368" y="2300224"/>
                  </a:lnTo>
                  <a:lnTo>
                    <a:pt x="2255647" y="2237740"/>
                  </a:lnTo>
                  <a:lnTo>
                    <a:pt x="2332482" y="2177034"/>
                  </a:lnTo>
                  <a:lnTo>
                    <a:pt x="2411095" y="2119884"/>
                  </a:lnTo>
                  <a:lnTo>
                    <a:pt x="2493137" y="2062733"/>
                  </a:lnTo>
                  <a:lnTo>
                    <a:pt x="2575306" y="2009139"/>
                  </a:lnTo>
                  <a:lnTo>
                    <a:pt x="2659253" y="1957324"/>
                  </a:lnTo>
                  <a:lnTo>
                    <a:pt x="2828925" y="1862709"/>
                  </a:lnTo>
                  <a:lnTo>
                    <a:pt x="2914650" y="1818132"/>
                  </a:lnTo>
                  <a:lnTo>
                    <a:pt x="3080766" y="1735963"/>
                  </a:lnTo>
                  <a:lnTo>
                    <a:pt x="3162935" y="1700276"/>
                  </a:lnTo>
                  <a:lnTo>
                    <a:pt x="3241421" y="1664462"/>
                  </a:lnTo>
                  <a:lnTo>
                    <a:pt x="3318255" y="1632330"/>
                  </a:lnTo>
                  <a:lnTo>
                    <a:pt x="3393313" y="1601977"/>
                  </a:lnTo>
                  <a:lnTo>
                    <a:pt x="3530854" y="1548384"/>
                  </a:lnTo>
                  <a:lnTo>
                    <a:pt x="3652266" y="1505585"/>
                  </a:lnTo>
                  <a:lnTo>
                    <a:pt x="3827272" y="1446529"/>
                  </a:lnTo>
                  <a:lnTo>
                    <a:pt x="3893439" y="1428750"/>
                  </a:lnTo>
                  <a:lnTo>
                    <a:pt x="9144000" y="1428750"/>
                  </a:lnTo>
                  <a:lnTo>
                    <a:pt x="9144000" y="0"/>
                  </a:lnTo>
                  <a:close/>
                </a:path>
                <a:path w="9144000" h="5144135">
                  <a:moveTo>
                    <a:pt x="9144000" y="1428750"/>
                  </a:moveTo>
                  <a:lnTo>
                    <a:pt x="3893439" y="1428750"/>
                  </a:lnTo>
                  <a:lnTo>
                    <a:pt x="3900424" y="1494916"/>
                  </a:lnTo>
                  <a:lnTo>
                    <a:pt x="3909441" y="1575180"/>
                  </a:lnTo>
                  <a:lnTo>
                    <a:pt x="3918330" y="1680464"/>
                  </a:lnTo>
                  <a:lnTo>
                    <a:pt x="3925442" y="1807464"/>
                  </a:lnTo>
                  <a:lnTo>
                    <a:pt x="3932682" y="1955673"/>
                  </a:lnTo>
                  <a:lnTo>
                    <a:pt x="3934460" y="2035937"/>
                  </a:lnTo>
                  <a:lnTo>
                    <a:pt x="3936111" y="2119884"/>
                  </a:lnTo>
                  <a:lnTo>
                    <a:pt x="3934460" y="2205609"/>
                  </a:lnTo>
                  <a:lnTo>
                    <a:pt x="3934460" y="2294890"/>
                  </a:lnTo>
                  <a:lnTo>
                    <a:pt x="3930777" y="2387727"/>
                  </a:lnTo>
                  <a:lnTo>
                    <a:pt x="3925442" y="2480691"/>
                  </a:lnTo>
                  <a:lnTo>
                    <a:pt x="3918330" y="2577084"/>
                  </a:lnTo>
                  <a:lnTo>
                    <a:pt x="3909441" y="2673477"/>
                  </a:lnTo>
                  <a:lnTo>
                    <a:pt x="3898773" y="2769870"/>
                  </a:lnTo>
                  <a:lnTo>
                    <a:pt x="3886200" y="2868168"/>
                  </a:lnTo>
                  <a:lnTo>
                    <a:pt x="3868420" y="2964561"/>
                  </a:lnTo>
                  <a:lnTo>
                    <a:pt x="3850513" y="3061081"/>
                  </a:lnTo>
                  <a:lnTo>
                    <a:pt x="3829050" y="3157601"/>
                  </a:lnTo>
                  <a:lnTo>
                    <a:pt x="3804030" y="3252216"/>
                  </a:lnTo>
                  <a:lnTo>
                    <a:pt x="3775455" y="3345053"/>
                  </a:lnTo>
                  <a:lnTo>
                    <a:pt x="3743325" y="3436112"/>
                  </a:lnTo>
                  <a:lnTo>
                    <a:pt x="3725417" y="3480689"/>
                  </a:lnTo>
                  <a:lnTo>
                    <a:pt x="3707638" y="3523615"/>
                  </a:lnTo>
                  <a:lnTo>
                    <a:pt x="3689730" y="3566541"/>
                  </a:lnTo>
                  <a:lnTo>
                    <a:pt x="3668395" y="3609340"/>
                  </a:lnTo>
                  <a:lnTo>
                    <a:pt x="3646932" y="3650361"/>
                  </a:lnTo>
                  <a:lnTo>
                    <a:pt x="3625469" y="3689730"/>
                  </a:lnTo>
                  <a:lnTo>
                    <a:pt x="3578987" y="3768344"/>
                  </a:lnTo>
                  <a:lnTo>
                    <a:pt x="3552190" y="3805809"/>
                  </a:lnTo>
                  <a:lnTo>
                    <a:pt x="3527171" y="3839718"/>
                  </a:lnTo>
                  <a:lnTo>
                    <a:pt x="3500501" y="3875443"/>
                  </a:lnTo>
                  <a:lnTo>
                    <a:pt x="3473704" y="3907650"/>
                  </a:lnTo>
                  <a:lnTo>
                    <a:pt x="3416554" y="3968369"/>
                  </a:lnTo>
                  <a:lnTo>
                    <a:pt x="3387979" y="3996880"/>
                  </a:lnTo>
                  <a:lnTo>
                    <a:pt x="3357499" y="4025493"/>
                  </a:lnTo>
                  <a:lnTo>
                    <a:pt x="3296792" y="4075455"/>
                  </a:lnTo>
                  <a:lnTo>
                    <a:pt x="3266440" y="4098734"/>
                  </a:lnTo>
                  <a:lnTo>
                    <a:pt x="3234309" y="4121912"/>
                  </a:lnTo>
                  <a:lnTo>
                    <a:pt x="3202178" y="4143349"/>
                  </a:lnTo>
                  <a:lnTo>
                    <a:pt x="3105785" y="4198747"/>
                  </a:lnTo>
                  <a:lnTo>
                    <a:pt x="3039745" y="4232694"/>
                  </a:lnTo>
                  <a:lnTo>
                    <a:pt x="2973578" y="4261205"/>
                  </a:lnTo>
                  <a:lnTo>
                    <a:pt x="2905760" y="4286237"/>
                  </a:lnTo>
                  <a:lnTo>
                    <a:pt x="2839720" y="4307674"/>
                  </a:lnTo>
                  <a:lnTo>
                    <a:pt x="2773553" y="4325518"/>
                  </a:lnTo>
                  <a:lnTo>
                    <a:pt x="2707513" y="4339780"/>
                  </a:lnTo>
                  <a:lnTo>
                    <a:pt x="2643124" y="4352290"/>
                  </a:lnTo>
                  <a:lnTo>
                    <a:pt x="2580640" y="4361218"/>
                  </a:lnTo>
                  <a:lnTo>
                    <a:pt x="2518156" y="4368393"/>
                  </a:lnTo>
                  <a:lnTo>
                    <a:pt x="2457450" y="4373727"/>
                  </a:lnTo>
                  <a:lnTo>
                    <a:pt x="2400300" y="4377321"/>
                  </a:lnTo>
                  <a:lnTo>
                    <a:pt x="2344928" y="4379061"/>
                  </a:lnTo>
                  <a:lnTo>
                    <a:pt x="9144000" y="4379061"/>
                  </a:lnTo>
                  <a:lnTo>
                    <a:pt x="9144000" y="1428750"/>
                  </a:lnTo>
                  <a:close/>
                </a:path>
              </a:pathLst>
            </a:custGeom>
            <a:solidFill>
              <a:srgbClr val="FFFFFF"/>
            </a:solidFill>
          </p:spPr>
          <p:txBody>
            <a:bodyPr wrap="square" lIns="0" tIns="0" rIns="0" bIns="0" rtlCol="0"/>
            <a:lstStyle/>
            <a:p>
              <a:endParaRPr kern="0">
                <a:solidFill>
                  <a:sysClr val="windowText" lastClr="000000"/>
                </a:solidFill>
              </a:endParaRPr>
            </a:p>
          </p:txBody>
        </p:sp>
        <p:sp>
          <p:nvSpPr>
            <p:cNvPr id="5" name="object 5"/>
            <p:cNvSpPr/>
            <p:nvPr/>
          </p:nvSpPr>
          <p:spPr>
            <a:xfrm>
              <a:off x="528650" y="1071499"/>
              <a:ext cx="1164590" cy="1832610"/>
            </a:xfrm>
            <a:custGeom>
              <a:avLst/>
              <a:gdLst/>
              <a:ahLst/>
              <a:cxnLst/>
              <a:rect l="l" t="t" r="r" b="b"/>
              <a:pathLst>
                <a:path w="1164589" h="1832610">
                  <a:moveTo>
                    <a:pt x="200012" y="0"/>
                  </a:moveTo>
                  <a:lnTo>
                    <a:pt x="187490" y="35687"/>
                  </a:lnTo>
                  <a:lnTo>
                    <a:pt x="171399" y="76835"/>
                  </a:lnTo>
                  <a:lnTo>
                    <a:pt x="153543" y="132206"/>
                  </a:lnTo>
                  <a:lnTo>
                    <a:pt x="130365" y="200025"/>
                  </a:lnTo>
                  <a:lnTo>
                    <a:pt x="107175" y="278638"/>
                  </a:lnTo>
                  <a:lnTo>
                    <a:pt x="83896" y="367918"/>
                  </a:lnTo>
                  <a:lnTo>
                    <a:pt x="60718" y="462661"/>
                  </a:lnTo>
                  <a:lnTo>
                    <a:pt x="39281" y="564388"/>
                  </a:lnTo>
                  <a:lnTo>
                    <a:pt x="30353" y="616203"/>
                  </a:lnTo>
                  <a:lnTo>
                    <a:pt x="21437" y="669798"/>
                  </a:lnTo>
                  <a:lnTo>
                    <a:pt x="14249" y="723391"/>
                  </a:lnTo>
                  <a:lnTo>
                    <a:pt x="3581" y="834008"/>
                  </a:lnTo>
                  <a:lnTo>
                    <a:pt x="0" y="942975"/>
                  </a:lnTo>
                  <a:lnTo>
                    <a:pt x="0" y="996569"/>
                  </a:lnTo>
                  <a:lnTo>
                    <a:pt x="3581" y="1051940"/>
                  </a:lnTo>
                  <a:lnTo>
                    <a:pt x="8915" y="1103757"/>
                  </a:lnTo>
                  <a:lnTo>
                    <a:pt x="16090" y="1157351"/>
                  </a:lnTo>
                  <a:lnTo>
                    <a:pt x="25018" y="1207262"/>
                  </a:lnTo>
                  <a:lnTo>
                    <a:pt x="37528" y="1257300"/>
                  </a:lnTo>
                  <a:lnTo>
                    <a:pt x="51790" y="1307338"/>
                  </a:lnTo>
                  <a:lnTo>
                    <a:pt x="66052" y="1344802"/>
                  </a:lnTo>
                  <a:lnTo>
                    <a:pt x="82156" y="1380489"/>
                  </a:lnTo>
                  <a:lnTo>
                    <a:pt x="99999" y="1414526"/>
                  </a:lnTo>
                  <a:lnTo>
                    <a:pt x="137541" y="1477009"/>
                  </a:lnTo>
                  <a:lnTo>
                    <a:pt x="180314" y="1532382"/>
                  </a:lnTo>
                  <a:lnTo>
                    <a:pt x="226783" y="1582420"/>
                  </a:lnTo>
                  <a:lnTo>
                    <a:pt x="301764" y="1648459"/>
                  </a:lnTo>
                  <a:lnTo>
                    <a:pt x="355396" y="1684146"/>
                  </a:lnTo>
                  <a:lnTo>
                    <a:pt x="408952" y="1716405"/>
                  </a:lnTo>
                  <a:lnTo>
                    <a:pt x="462584" y="1743202"/>
                  </a:lnTo>
                  <a:lnTo>
                    <a:pt x="516128" y="1764538"/>
                  </a:lnTo>
                  <a:lnTo>
                    <a:pt x="567931" y="1784223"/>
                  </a:lnTo>
                  <a:lnTo>
                    <a:pt x="617880" y="1798574"/>
                  </a:lnTo>
                  <a:lnTo>
                    <a:pt x="664349" y="1810893"/>
                  </a:lnTo>
                  <a:lnTo>
                    <a:pt x="707224" y="1821688"/>
                  </a:lnTo>
                  <a:lnTo>
                    <a:pt x="744778" y="1827021"/>
                  </a:lnTo>
                  <a:lnTo>
                    <a:pt x="776909" y="1832356"/>
                  </a:lnTo>
                  <a:lnTo>
                    <a:pt x="389356" y="555498"/>
                  </a:lnTo>
                  <a:lnTo>
                    <a:pt x="876858" y="1800225"/>
                  </a:lnTo>
                  <a:lnTo>
                    <a:pt x="925118" y="1748536"/>
                  </a:lnTo>
                  <a:lnTo>
                    <a:pt x="951915" y="1716405"/>
                  </a:lnTo>
                  <a:lnTo>
                    <a:pt x="980490" y="1677034"/>
                  </a:lnTo>
                  <a:lnTo>
                    <a:pt x="1010843" y="1636014"/>
                  </a:lnTo>
                  <a:lnTo>
                    <a:pt x="1041196" y="1587753"/>
                  </a:lnTo>
                  <a:lnTo>
                    <a:pt x="1069771" y="1537715"/>
                  </a:lnTo>
                  <a:lnTo>
                    <a:pt x="1094790" y="1482344"/>
                  </a:lnTo>
                  <a:lnTo>
                    <a:pt x="1118031" y="1425194"/>
                  </a:lnTo>
                  <a:lnTo>
                    <a:pt x="1137589" y="1362709"/>
                  </a:lnTo>
                  <a:lnTo>
                    <a:pt x="1153718" y="1298448"/>
                  </a:lnTo>
                  <a:lnTo>
                    <a:pt x="1162608" y="1230630"/>
                  </a:lnTo>
                  <a:lnTo>
                    <a:pt x="1164386" y="1194815"/>
                  </a:lnTo>
                  <a:lnTo>
                    <a:pt x="1164386" y="1123442"/>
                  </a:lnTo>
                  <a:lnTo>
                    <a:pt x="1160830" y="1087755"/>
                  </a:lnTo>
                  <a:lnTo>
                    <a:pt x="1155496" y="1050163"/>
                  </a:lnTo>
                  <a:lnTo>
                    <a:pt x="1146479" y="1012570"/>
                  </a:lnTo>
                  <a:lnTo>
                    <a:pt x="1137589" y="973327"/>
                  </a:lnTo>
                  <a:lnTo>
                    <a:pt x="1125143" y="935863"/>
                  </a:lnTo>
                  <a:lnTo>
                    <a:pt x="1107236" y="887730"/>
                  </a:lnTo>
                  <a:lnTo>
                    <a:pt x="1085773" y="841248"/>
                  </a:lnTo>
                  <a:lnTo>
                    <a:pt x="1062659" y="794765"/>
                  </a:lnTo>
                  <a:lnTo>
                    <a:pt x="1035862" y="748284"/>
                  </a:lnTo>
                  <a:lnTo>
                    <a:pt x="1005509" y="703706"/>
                  </a:lnTo>
                  <a:lnTo>
                    <a:pt x="975156" y="660780"/>
                  </a:lnTo>
                  <a:lnTo>
                    <a:pt x="941247" y="616203"/>
                  </a:lnTo>
                  <a:lnTo>
                    <a:pt x="907211" y="575183"/>
                  </a:lnTo>
                  <a:lnTo>
                    <a:pt x="832281" y="493013"/>
                  </a:lnTo>
                  <a:lnTo>
                    <a:pt x="794689" y="453771"/>
                  </a:lnTo>
                  <a:lnTo>
                    <a:pt x="716140" y="378587"/>
                  </a:lnTo>
                  <a:lnTo>
                    <a:pt x="676859" y="342900"/>
                  </a:lnTo>
                  <a:lnTo>
                    <a:pt x="596442" y="276860"/>
                  </a:lnTo>
                  <a:lnTo>
                    <a:pt x="519722" y="216153"/>
                  </a:lnTo>
                  <a:lnTo>
                    <a:pt x="380428" y="114300"/>
                  </a:lnTo>
                  <a:lnTo>
                    <a:pt x="319709" y="75056"/>
                  </a:lnTo>
                  <a:lnTo>
                    <a:pt x="271399" y="42925"/>
                  </a:lnTo>
                  <a:lnTo>
                    <a:pt x="233959" y="19685"/>
                  </a:lnTo>
                  <a:lnTo>
                    <a:pt x="200012" y="0"/>
                  </a:lnTo>
                  <a:close/>
                </a:path>
              </a:pathLst>
            </a:custGeom>
            <a:solidFill>
              <a:srgbClr val="9BCF62"/>
            </a:solidFill>
          </p:spPr>
          <p:txBody>
            <a:bodyPr wrap="square" lIns="0" tIns="0" rIns="0" bIns="0" rtlCol="0"/>
            <a:lstStyle/>
            <a:p>
              <a:endParaRPr kern="0">
                <a:solidFill>
                  <a:sysClr val="windowText" lastClr="000000"/>
                </a:solidFill>
              </a:endParaRPr>
            </a:p>
          </p:txBody>
        </p:sp>
        <p:sp>
          <p:nvSpPr>
            <p:cNvPr id="6" name="object 6"/>
            <p:cNvSpPr/>
            <p:nvPr/>
          </p:nvSpPr>
          <p:spPr>
            <a:xfrm>
              <a:off x="0" y="0"/>
              <a:ext cx="3536315" cy="5143500"/>
            </a:xfrm>
            <a:custGeom>
              <a:avLst/>
              <a:gdLst/>
              <a:ahLst/>
              <a:cxnLst/>
              <a:rect l="l" t="t" r="r" b="b"/>
              <a:pathLst>
                <a:path w="3536315" h="5143500">
                  <a:moveTo>
                    <a:pt x="1257312" y="4314812"/>
                  </a:moveTo>
                  <a:lnTo>
                    <a:pt x="1255471" y="4264761"/>
                  </a:lnTo>
                  <a:lnTo>
                    <a:pt x="1251978" y="4216552"/>
                  </a:lnTo>
                  <a:lnTo>
                    <a:pt x="1246543" y="4168343"/>
                  </a:lnTo>
                  <a:lnTo>
                    <a:pt x="1237627" y="4120134"/>
                  </a:lnTo>
                  <a:lnTo>
                    <a:pt x="1226947" y="4073677"/>
                  </a:lnTo>
                  <a:lnTo>
                    <a:pt x="1214437" y="4027208"/>
                  </a:lnTo>
                  <a:lnTo>
                    <a:pt x="1198333" y="3982593"/>
                  </a:lnTo>
                  <a:lnTo>
                    <a:pt x="1182331" y="3939717"/>
                  </a:lnTo>
                  <a:lnTo>
                    <a:pt x="1162646" y="3896842"/>
                  </a:lnTo>
                  <a:lnTo>
                    <a:pt x="1141209" y="3855847"/>
                  </a:lnTo>
                  <a:lnTo>
                    <a:pt x="1118019" y="3814699"/>
                  </a:lnTo>
                  <a:lnTo>
                    <a:pt x="1093000" y="3775456"/>
                  </a:lnTo>
                  <a:lnTo>
                    <a:pt x="1066228" y="3737991"/>
                  </a:lnTo>
                  <a:lnTo>
                    <a:pt x="1037602" y="3702177"/>
                  </a:lnTo>
                  <a:lnTo>
                    <a:pt x="1007249" y="3666490"/>
                  </a:lnTo>
                  <a:lnTo>
                    <a:pt x="975144" y="3632581"/>
                  </a:lnTo>
                  <a:lnTo>
                    <a:pt x="941197" y="3600450"/>
                  </a:lnTo>
                  <a:lnTo>
                    <a:pt x="905497" y="3570097"/>
                  </a:lnTo>
                  <a:lnTo>
                    <a:pt x="869797" y="3541395"/>
                  </a:lnTo>
                  <a:lnTo>
                    <a:pt x="832256" y="3514725"/>
                  </a:lnTo>
                  <a:lnTo>
                    <a:pt x="792975" y="3489591"/>
                  </a:lnTo>
                  <a:lnTo>
                    <a:pt x="751852" y="3466465"/>
                  </a:lnTo>
                  <a:lnTo>
                    <a:pt x="710819" y="3445002"/>
                  </a:lnTo>
                  <a:lnTo>
                    <a:pt x="667943" y="3425444"/>
                  </a:lnTo>
                  <a:lnTo>
                    <a:pt x="625068" y="3409315"/>
                  </a:lnTo>
                  <a:lnTo>
                    <a:pt x="580453" y="3393186"/>
                  </a:lnTo>
                  <a:lnTo>
                    <a:pt x="533984" y="3380740"/>
                  </a:lnTo>
                  <a:lnTo>
                    <a:pt x="487527" y="3370072"/>
                  </a:lnTo>
                  <a:lnTo>
                    <a:pt x="439318" y="3361055"/>
                  </a:lnTo>
                  <a:lnTo>
                    <a:pt x="391109" y="3355721"/>
                  </a:lnTo>
                  <a:lnTo>
                    <a:pt x="342900" y="3352165"/>
                  </a:lnTo>
                  <a:lnTo>
                    <a:pt x="292938" y="3350387"/>
                  </a:lnTo>
                  <a:lnTo>
                    <a:pt x="255397" y="3350387"/>
                  </a:lnTo>
                  <a:lnTo>
                    <a:pt x="180416" y="3357499"/>
                  </a:lnTo>
                  <a:lnTo>
                    <a:pt x="107175" y="3368167"/>
                  </a:lnTo>
                  <a:lnTo>
                    <a:pt x="69634" y="3375406"/>
                  </a:lnTo>
                  <a:lnTo>
                    <a:pt x="35687" y="3386074"/>
                  </a:lnTo>
                  <a:lnTo>
                    <a:pt x="0" y="3395091"/>
                  </a:lnTo>
                  <a:lnTo>
                    <a:pt x="0" y="5143500"/>
                  </a:lnTo>
                  <a:lnTo>
                    <a:pt x="785799" y="5143500"/>
                  </a:lnTo>
                  <a:lnTo>
                    <a:pt x="837590" y="5109540"/>
                  </a:lnTo>
                  <a:lnTo>
                    <a:pt x="887641" y="5073751"/>
                  </a:lnTo>
                  <a:lnTo>
                    <a:pt x="934008" y="5034470"/>
                  </a:lnTo>
                  <a:lnTo>
                    <a:pt x="978725" y="4991684"/>
                  </a:lnTo>
                  <a:lnTo>
                    <a:pt x="1019759" y="4946967"/>
                  </a:lnTo>
                  <a:lnTo>
                    <a:pt x="1059040" y="4900600"/>
                  </a:lnTo>
                  <a:lnTo>
                    <a:pt x="1094740" y="4850549"/>
                  </a:lnTo>
                  <a:lnTo>
                    <a:pt x="1126947" y="4798746"/>
                  </a:lnTo>
                  <a:lnTo>
                    <a:pt x="1157312" y="4743361"/>
                  </a:lnTo>
                  <a:lnTo>
                    <a:pt x="1182331" y="4688078"/>
                  </a:lnTo>
                  <a:lnTo>
                    <a:pt x="1205522" y="4629099"/>
                  </a:lnTo>
                  <a:lnTo>
                    <a:pt x="1223365" y="4568380"/>
                  </a:lnTo>
                  <a:lnTo>
                    <a:pt x="1237627" y="4507649"/>
                  </a:lnTo>
                  <a:lnTo>
                    <a:pt x="1248384" y="4445190"/>
                  </a:lnTo>
                  <a:lnTo>
                    <a:pt x="1255471" y="4380877"/>
                  </a:lnTo>
                  <a:lnTo>
                    <a:pt x="1257312" y="4346918"/>
                  </a:lnTo>
                  <a:lnTo>
                    <a:pt x="1257312" y="4314812"/>
                  </a:lnTo>
                  <a:close/>
                </a:path>
                <a:path w="3536315" h="5143500">
                  <a:moveTo>
                    <a:pt x="3536061" y="185801"/>
                  </a:moveTo>
                  <a:lnTo>
                    <a:pt x="3532505" y="91059"/>
                  </a:lnTo>
                  <a:lnTo>
                    <a:pt x="3521837" y="0"/>
                  </a:lnTo>
                  <a:lnTo>
                    <a:pt x="1207249" y="0"/>
                  </a:lnTo>
                  <a:lnTo>
                    <a:pt x="1196581" y="91059"/>
                  </a:lnTo>
                  <a:lnTo>
                    <a:pt x="1192987" y="185801"/>
                  </a:lnTo>
                  <a:lnTo>
                    <a:pt x="1194739" y="246507"/>
                  </a:lnTo>
                  <a:lnTo>
                    <a:pt x="1198321" y="305308"/>
                  </a:lnTo>
                  <a:lnTo>
                    <a:pt x="1207249" y="364363"/>
                  </a:lnTo>
                  <a:lnTo>
                    <a:pt x="1216177" y="421513"/>
                  </a:lnTo>
                  <a:lnTo>
                    <a:pt x="1230528" y="478536"/>
                  </a:lnTo>
                  <a:lnTo>
                    <a:pt x="1244790" y="534035"/>
                  </a:lnTo>
                  <a:lnTo>
                    <a:pt x="1264475" y="589407"/>
                  </a:lnTo>
                  <a:lnTo>
                    <a:pt x="1285875" y="641223"/>
                  </a:lnTo>
                  <a:lnTo>
                    <a:pt x="1309116" y="692912"/>
                  </a:lnTo>
                  <a:lnTo>
                    <a:pt x="1334135" y="744728"/>
                  </a:lnTo>
                  <a:lnTo>
                    <a:pt x="1362583" y="792988"/>
                  </a:lnTo>
                  <a:lnTo>
                    <a:pt x="1393063" y="841121"/>
                  </a:lnTo>
                  <a:lnTo>
                    <a:pt x="1425194" y="885825"/>
                  </a:lnTo>
                  <a:lnTo>
                    <a:pt x="1460881" y="930402"/>
                  </a:lnTo>
                  <a:lnTo>
                    <a:pt x="1496568" y="973328"/>
                  </a:lnTo>
                  <a:lnTo>
                    <a:pt x="1535938" y="1014476"/>
                  </a:lnTo>
                  <a:lnTo>
                    <a:pt x="1576959" y="1053719"/>
                  </a:lnTo>
                  <a:lnTo>
                    <a:pt x="1619758" y="1089406"/>
                  </a:lnTo>
                  <a:lnTo>
                    <a:pt x="1664462" y="1125093"/>
                  </a:lnTo>
                  <a:lnTo>
                    <a:pt x="1709166" y="1157351"/>
                  </a:lnTo>
                  <a:lnTo>
                    <a:pt x="1757299" y="1187704"/>
                  </a:lnTo>
                  <a:lnTo>
                    <a:pt x="1805559" y="1216152"/>
                  </a:lnTo>
                  <a:lnTo>
                    <a:pt x="1857375" y="1241171"/>
                  </a:lnTo>
                  <a:lnTo>
                    <a:pt x="1909191" y="1264412"/>
                  </a:lnTo>
                  <a:lnTo>
                    <a:pt x="1960880" y="1285875"/>
                  </a:lnTo>
                  <a:lnTo>
                    <a:pt x="2016379" y="1305560"/>
                  </a:lnTo>
                  <a:lnTo>
                    <a:pt x="2071751" y="1319784"/>
                  </a:lnTo>
                  <a:lnTo>
                    <a:pt x="2128901" y="1334135"/>
                  </a:lnTo>
                  <a:lnTo>
                    <a:pt x="2244979" y="1352042"/>
                  </a:lnTo>
                  <a:lnTo>
                    <a:pt x="2303780" y="1355471"/>
                  </a:lnTo>
                  <a:lnTo>
                    <a:pt x="2364613" y="1357376"/>
                  </a:lnTo>
                  <a:lnTo>
                    <a:pt x="2425319" y="1355471"/>
                  </a:lnTo>
                  <a:lnTo>
                    <a:pt x="2484247" y="1352042"/>
                  </a:lnTo>
                  <a:lnTo>
                    <a:pt x="2600325" y="1334135"/>
                  </a:lnTo>
                  <a:lnTo>
                    <a:pt x="2657475" y="1319784"/>
                  </a:lnTo>
                  <a:lnTo>
                    <a:pt x="2712847" y="1305560"/>
                  </a:lnTo>
                  <a:lnTo>
                    <a:pt x="2768219" y="1285875"/>
                  </a:lnTo>
                  <a:lnTo>
                    <a:pt x="2820035" y="1264412"/>
                  </a:lnTo>
                  <a:lnTo>
                    <a:pt x="2871724" y="1241171"/>
                  </a:lnTo>
                  <a:lnTo>
                    <a:pt x="2923540" y="1216152"/>
                  </a:lnTo>
                  <a:lnTo>
                    <a:pt x="2971800" y="1187704"/>
                  </a:lnTo>
                  <a:lnTo>
                    <a:pt x="3019933" y="1157351"/>
                  </a:lnTo>
                  <a:lnTo>
                    <a:pt x="3064764" y="1125093"/>
                  </a:lnTo>
                  <a:lnTo>
                    <a:pt x="3109341" y="1089406"/>
                  </a:lnTo>
                  <a:lnTo>
                    <a:pt x="3152140" y="1053719"/>
                  </a:lnTo>
                  <a:lnTo>
                    <a:pt x="3193288" y="1014476"/>
                  </a:lnTo>
                  <a:lnTo>
                    <a:pt x="3232531" y="973328"/>
                  </a:lnTo>
                  <a:lnTo>
                    <a:pt x="3268205" y="930402"/>
                  </a:lnTo>
                  <a:lnTo>
                    <a:pt x="3304032" y="885825"/>
                  </a:lnTo>
                  <a:lnTo>
                    <a:pt x="3336163" y="841121"/>
                  </a:lnTo>
                  <a:lnTo>
                    <a:pt x="3366516" y="792988"/>
                  </a:lnTo>
                  <a:lnTo>
                    <a:pt x="3395091" y="744728"/>
                  </a:lnTo>
                  <a:lnTo>
                    <a:pt x="3419983" y="692912"/>
                  </a:lnTo>
                  <a:lnTo>
                    <a:pt x="3443351" y="641223"/>
                  </a:lnTo>
                  <a:lnTo>
                    <a:pt x="3464687" y="589407"/>
                  </a:lnTo>
                  <a:lnTo>
                    <a:pt x="3484372" y="534035"/>
                  </a:lnTo>
                  <a:lnTo>
                    <a:pt x="3498723" y="478536"/>
                  </a:lnTo>
                  <a:lnTo>
                    <a:pt x="3512947" y="421513"/>
                  </a:lnTo>
                  <a:lnTo>
                    <a:pt x="3521837" y="364363"/>
                  </a:lnTo>
                  <a:lnTo>
                    <a:pt x="3530727" y="305308"/>
                  </a:lnTo>
                  <a:lnTo>
                    <a:pt x="3534410" y="246507"/>
                  </a:lnTo>
                  <a:lnTo>
                    <a:pt x="3536061" y="185801"/>
                  </a:lnTo>
                  <a:close/>
                </a:path>
              </a:pathLst>
            </a:custGeom>
            <a:solidFill>
              <a:srgbClr val="EDF0F3"/>
            </a:solidFill>
          </p:spPr>
          <p:txBody>
            <a:bodyPr wrap="square" lIns="0" tIns="0" rIns="0" bIns="0" rtlCol="0"/>
            <a:lstStyle/>
            <a:p>
              <a:endParaRPr kern="0">
                <a:solidFill>
                  <a:sysClr val="windowText" lastClr="000000"/>
                </a:solidFill>
              </a:endParaRPr>
            </a:p>
          </p:txBody>
        </p:sp>
      </p:grpSp>
      <p:sp>
        <p:nvSpPr>
          <p:cNvPr id="7" name="object 7"/>
          <p:cNvSpPr txBox="1">
            <a:spLocks noGrp="1"/>
          </p:cNvSpPr>
          <p:nvPr>
            <p:ph type="title"/>
          </p:nvPr>
        </p:nvSpPr>
        <p:spPr>
          <a:xfrm>
            <a:off x="4815333" y="1366647"/>
            <a:ext cx="3707765" cy="757555"/>
          </a:xfrm>
          <a:prstGeom prst="rect">
            <a:avLst/>
          </a:prstGeom>
        </p:spPr>
        <p:txBody>
          <a:bodyPr vert="horz" wrap="square" lIns="0" tIns="12700" rIns="0" bIns="0" rtlCol="0">
            <a:spAutoFit/>
          </a:bodyPr>
          <a:lstStyle/>
          <a:p>
            <a:pPr marL="1294130" marR="5080" indent="-1282065">
              <a:spcBef>
                <a:spcPts val="100"/>
              </a:spcBef>
            </a:pPr>
            <a:r>
              <a:rPr sz="2400" spc="-290" dirty="0">
                <a:solidFill>
                  <a:srgbClr val="9BCF62"/>
                </a:solidFill>
              </a:rPr>
              <a:t>Resources</a:t>
            </a:r>
            <a:r>
              <a:rPr sz="2400" spc="-250" dirty="0">
                <a:solidFill>
                  <a:srgbClr val="9BCF62"/>
                </a:solidFill>
              </a:rPr>
              <a:t> </a:t>
            </a:r>
            <a:r>
              <a:rPr sz="2400" spc="-130" dirty="0">
                <a:solidFill>
                  <a:srgbClr val="9BCF62"/>
                </a:solidFill>
              </a:rPr>
              <a:t>For</a:t>
            </a:r>
            <a:r>
              <a:rPr sz="2400" spc="-220" dirty="0">
                <a:solidFill>
                  <a:srgbClr val="9BCF62"/>
                </a:solidFill>
              </a:rPr>
              <a:t> </a:t>
            </a:r>
            <a:r>
              <a:rPr sz="2400" spc="-340" dirty="0">
                <a:solidFill>
                  <a:srgbClr val="9BCF62"/>
                </a:solidFill>
              </a:rPr>
              <a:t>Vegetative</a:t>
            </a:r>
            <a:r>
              <a:rPr sz="2400" spc="-250" dirty="0">
                <a:solidFill>
                  <a:srgbClr val="9BCF62"/>
                </a:solidFill>
              </a:rPr>
              <a:t> </a:t>
            </a:r>
            <a:r>
              <a:rPr sz="2400" spc="-100" dirty="0">
                <a:solidFill>
                  <a:srgbClr val="9BCF62"/>
                </a:solidFill>
              </a:rPr>
              <a:t>Buffer </a:t>
            </a:r>
            <a:r>
              <a:rPr sz="2400" spc="-415" dirty="0">
                <a:solidFill>
                  <a:srgbClr val="9BCF62"/>
                </a:solidFill>
              </a:rPr>
              <a:t>Guidance:</a:t>
            </a:r>
            <a:endParaRPr sz="2400"/>
          </a:p>
        </p:txBody>
      </p:sp>
      <p:sp>
        <p:nvSpPr>
          <p:cNvPr id="8" name="object 8"/>
          <p:cNvSpPr txBox="1"/>
          <p:nvPr/>
        </p:nvSpPr>
        <p:spPr>
          <a:xfrm>
            <a:off x="4346829" y="2499361"/>
            <a:ext cx="4397375" cy="2355215"/>
          </a:xfrm>
          <a:prstGeom prst="rect">
            <a:avLst/>
          </a:prstGeom>
        </p:spPr>
        <p:txBody>
          <a:bodyPr vert="horz" wrap="square" lIns="0" tIns="12700" rIns="0" bIns="0" rtlCol="0">
            <a:spAutoFit/>
          </a:bodyPr>
          <a:lstStyle/>
          <a:p>
            <a:pPr marL="12700">
              <a:lnSpc>
                <a:spcPts val="2545"/>
              </a:lnSpc>
              <a:spcBef>
                <a:spcPts val="100"/>
              </a:spcBef>
            </a:pPr>
            <a:r>
              <a:rPr sz="2400" kern="0" dirty="0">
                <a:solidFill>
                  <a:srgbClr val="9BCF62"/>
                </a:solidFill>
                <a:latin typeface="Cambria Math"/>
                <a:cs typeface="Cambria Math"/>
              </a:rPr>
              <a:t>⊷</a:t>
            </a:r>
            <a:r>
              <a:rPr sz="2400" kern="0" spc="20" dirty="0">
                <a:solidFill>
                  <a:srgbClr val="9BCF62"/>
                </a:solidFill>
                <a:latin typeface="Cambria Math"/>
                <a:cs typeface="Cambria Math"/>
              </a:rPr>
              <a:t> </a:t>
            </a:r>
            <a:r>
              <a:rPr sz="1600" kern="0" dirty="0">
                <a:solidFill>
                  <a:srgbClr val="333333"/>
                </a:solidFill>
                <a:latin typeface="Calibri"/>
                <a:cs typeface="Calibri"/>
              </a:rPr>
              <a:t>U. </a:t>
            </a:r>
            <a:r>
              <a:rPr sz="1600" kern="0" spc="65" dirty="0">
                <a:solidFill>
                  <a:srgbClr val="333333"/>
                </a:solidFill>
                <a:latin typeface="Calibri"/>
                <a:cs typeface="Calibri"/>
              </a:rPr>
              <a:t>S.</a:t>
            </a:r>
            <a:r>
              <a:rPr sz="1600" kern="0" spc="-5" dirty="0">
                <a:solidFill>
                  <a:srgbClr val="333333"/>
                </a:solidFill>
                <a:latin typeface="Calibri"/>
                <a:cs typeface="Calibri"/>
              </a:rPr>
              <a:t> </a:t>
            </a:r>
            <a:r>
              <a:rPr sz="1600" kern="0" dirty="0">
                <a:solidFill>
                  <a:srgbClr val="333333"/>
                </a:solidFill>
                <a:latin typeface="Calibri"/>
                <a:cs typeface="Calibri"/>
              </a:rPr>
              <a:t>Fish</a:t>
            </a:r>
            <a:r>
              <a:rPr sz="1600" kern="0" spc="10" dirty="0">
                <a:solidFill>
                  <a:srgbClr val="333333"/>
                </a:solidFill>
                <a:latin typeface="Calibri"/>
                <a:cs typeface="Calibri"/>
              </a:rPr>
              <a:t> </a:t>
            </a:r>
            <a:r>
              <a:rPr sz="1600" kern="0" dirty="0">
                <a:solidFill>
                  <a:srgbClr val="333333"/>
                </a:solidFill>
                <a:latin typeface="Calibri"/>
                <a:cs typeface="Calibri"/>
              </a:rPr>
              <a:t>and</a:t>
            </a:r>
            <a:r>
              <a:rPr sz="1600" kern="0" spc="5" dirty="0">
                <a:solidFill>
                  <a:srgbClr val="333333"/>
                </a:solidFill>
                <a:latin typeface="Calibri"/>
                <a:cs typeface="Calibri"/>
              </a:rPr>
              <a:t> </a:t>
            </a:r>
            <a:r>
              <a:rPr sz="1600" kern="0" spc="-25" dirty="0">
                <a:solidFill>
                  <a:srgbClr val="333333"/>
                </a:solidFill>
                <a:latin typeface="Calibri"/>
                <a:cs typeface="Calibri"/>
              </a:rPr>
              <a:t>Wildlife</a:t>
            </a:r>
            <a:r>
              <a:rPr sz="1600" kern="0" spc="5" dirty="0">
                <a:solidFill>
                  <a:srgbClr val="333333"/>
                </a:solidFill>
                <a:latin typeface="Calibri"/>
                <a:cs typeface="Calibri"/>
              </a:rPr>
              <a:t> </a:t>
            </a:r>
            <a:r>
              <a:rPr sz="1600" kern="0" spc="-10" dirty="0">
                <a:solidFill>
                  <a:srgbClr val="333333"/>
                </a:solidFill>
                <a:latin typeface="Calibri"/>
                <a:cs typeface="Calibri"/>
              </a:rPr>
              <a:t>Service</a:t>
            </a:r>
            <a:endParaRPr sz="1600" kern="0">
              <a:solidFill>
                <a:sysClr val="windowText" lastClr="000000"/>
              </a:solidFill>
              <a:latin typeface="Calibri"/>
              <a:cs typeface="Calibri"/>
            </a:endParaRPr>
          </a:p>
          <a:p>
            <a:pPr marL="12700">
              <a:lnSpc>
                <a:spcPts val="2210"/>
              </a:lnSpc>
            </a:pPr>
            <a:r>
              <a:rPr sz="2400" kern="0" dirty="0">
                <a:solidFill>
                  <a:srgbClr val="9BCF62"/>
                </a:solidFill>
                <a:latin typeface="Cambria Math"/>
                <a:cs typeface="Cambria Math"/>
              </a:rPr>
              <a:t>⊷ </a:t>
            </a:r>
            <a:r>
              <a:rPr sz="1600" kern="0" dirty="0">
                <a:solidFill>
                  <a:srgbClr val="333333"/>
                </a:solidFill>
                <a:latin typeface="Calibri"/>
                <a:cs typeface="Calibri"/>
              </a:rPr>
              <a:t>MD</a:t>
            </a:r>
            <a:r>
              <a:rPr sz="1600" kern="0" spc="-10" dirty="0">
                <a:solidFill>
                  <a:srgbClr val="333333"/>
                </a:solidFill>
                <a:latin typeface="Calibri"/>
                <a:cs typeface="Calibri"/>
              </a:rPr>
              <a:t> </a:t>
            </a:r>
            <a:r>
              <a:rPr sz="1600" kern="0" dirty="0">
                <a:solidFill>
                  <a:srgbClr val="333333"/>
                </a:solidFill>
                <a:latin typeface="Calibri"/>
                <a:cs typeface="Calibri"/>
              </a:rPr>
              <a:t>Dept.</a:t>
            </a:r>
            <a:r>
              <a:rPr sz="1600" kern="0" spc="-10" dirty="0">
                <a:solidFill>
                  <a:srgbClr val="333333"/>
                </a:solidFill>
                <a:latin typeface="Calibri"/>
                <a:cs typeface="Calibri"/>
              </a:rPr>
              <a:t> </a:t>
            </a:r>
            <a:r>
              <a:rPr sz="1600" kern="0" dirty="0">
                <a:solidFill>
                  <a:srgbClr val="333333"/>
                </a:solidFill>
                <a:latin typeface="Calibri"/>
                <a:cs typeface="Calibri"/>
              </a:rPr>
              <a:t>of</a:t>
            </a:r>
            <a:r>
              <a:rPr sz="1600" kern="0" spc="-5" dirty="0">
                <a:solidFill>
                  <a:srgbClr val="333333"/>
                </a:solidFill>
                <a:latin typeface="Calibri"/>
                <a:cs typeface="Calibri"/>
              </a:rPr>
              <a:t> </a:t>
            </a:r>
            <a:r>
              <a:rPr sz="1600" kern="0" dirty="0">
                <a:solidFill>
                  <a:srgbClr val="333333"/>
                </a:solidFill>
                <a:latin typeface="Calibri"/>
                <a:cs typeface="Calibri"/>
              </a:rPr>
              <a:t>Natural</a:t>
            </a:r>
            <a:r>
              <a:rPr sz="1600" kern="0" spc="-10" dirty="0">
                <a:solidFill>
                  <a:srgbClr val="333333"/>
                </a:solidFill>
                <a:latin typeface="Calibri"/>
                <a:cs typeface="Calibri"/>
              </a:rPr>
              <a:t> Resources</a:t>
            </a:r>
            <a:endParaRPr sz="1600" kern="0">
              <a:solidFill>
                <a:sysClr val="windowText" lastClr="000000"/>
              </a:solidFill>
              <a:latin typeface="Calibri"/>
              <a:cs typeface="Calibri"/>
            </a:endParaRPr>
          </a:p>
          <a:p>
            <a:pPr marL="12700">
              <a:lnSpc>
                <a:spcPts val="2210"/>
              </a:lnSpc>
            </a:pPr>
            <a:r>
              <a:rPr sz="2400" kern="0" dirty="0">
                <a:solidFill>
                  <a:srgbClr val="9BCF62"/>
                </a:solidFill>
                <a:latin typeface="Cambria Math"/>
                <a:cs typeface="Cambria Math"/>
              </a:rPr>
              <a:t>⊷</a:t>
            </a:r>
            <a:r>
              <a:rPr sz="2400" kern="0" spc="40" dirty="0">
                <a:solidFill>
                  <a:srgbClr val="9BCF62"/>
                </a:solidFill>
                <a:latin typeface="Cambria Math"/>
                <a:cs typeface="Cambria Math"/>
              </a:rPr>
              <a:t> </a:t>
            </a:r>
            <a:r>
              <a:rPr sz="1600" kern="0" dirty="0">
                <a:solidFill>
                  <a:srgbClr val="333333"/>
                </a:solidFill>
                <a:latin typeface="Calibri"/>
                <a:cs typeface="Calibri"/>
              </a:rPr>
              <a:t>Audubon</a:t>
            </a:r>
            <a:r>
              <a:rPr sz="1600" kern="0" spc="20" dirty="0">
                <a:solidFill>
                  <a:srgbClr val="333333"/>
                </a:solidFill>
                <a:latin typeface="Calibri"/>
                <a:cs typeface="Calibri"/>
              </a:rPr>
              <a:t> </a:t>
            </a:r>
            <a:r>
              <a:rPr sz="1600" kern="0" spc="-10" dirty="0">
                <a:solidFill>
                  <a:srgbClr val="333333"/>
                </a:solidFill>
                <a:latin typeface="Calibri"/>
                <a:cs typeface="Calibri"/>
              </a:rPr>
              <a:t>International</a:t>
            </a:r>
            <a:endParaRPr sz="1600" kern="0">
              <a:solidFill>
                <a:sysClr val="windowText" lastClr="000000"/>
              </a:solidFill>
              <a:latin typeface="Calibri"/>
              <a:cs typeface="Calibri"/>
            </a:endParaRPr>
          </a:p>
          <a:p>
            <a:pPr marL="12700">
              <a:lnSpc>
                <a:spcPts val="2210"/>
              </a:lnSpc>
            </a:pPr>
            <a:r>
              <a:rPr sz="2400" kern="0" dirty="0">
                <a:solidFill>
                  <a:srgbClr val="9BCF62"/>
                </a:solidFill>
                <a:latin typeface="Cambria Math"/>
                <a:cs typeface="Cambria Math"/>
              </a:rPr>
              <a:t>⊷</a:t>
            </a:r>
            <a:r>
              <a:rPr sz="2400" kern="0" spc="-25" dirty="0">
                <a:solidFill>
                  <a:srgbClr val="9BCF62"/>
                </a:solidFill>
                <a:latin typeface="Cambria Math"/>
                <a:cs typeface="Cambria Math"/>
              </a:rPr>
              <a:t> </a:t>
            </a:r>
            <a:r>
              <a:rPr sz="1600" kern="0" dirty="0">
                <a:solidFill>
                  <a:srgbClr val="333333"/>
                </a:solidFill>
                <a:latin typeface="Calibri"/>
                <a:cs typeface="Calibri"/>
              </a:rPr>
              <a:t>U.</a:t>
            </a:r>
            <a:r>
              <a:rPr sz="1600" kern="0" spc="-30" dirty="0">
                <a:solidFill>
                  <a:srgbClr val="333333"/>
                </a:solidFill>
                <a:latin typeface="Calibri"/>
                <a:cs typeface="Calibri"/>
              </a:rPr>
              <a:t> </a:t>
            </a:r>
            <a:r>
              <a:rPr sz="1600" kern="0" spc="65" dirty="0">
                <a:solidFill>
                  <a:srgbClr val="333333"/>
                </a:solidFill>
                <a:latin typeface="Calibri"/>
                <a:cs typeface="Calibri"/>
              </a:rPr>
              <a:t>S.</a:t>
            </a:r>
            <a:r>
              <a:rPr sz="1600" kern="0" spc="-35" dirty="0">
                <a:solidFill>
                  <a:srgbClr val="333333"/>
                </a:solidFill>
                <a:latin typeface="Calibri"/>
                <a:cs typeface="Calibri"/>
              </a:rPr>
              <a:t> </a:t>
            </a:r>
            <a:r>
              <a:rPr sz="1600" kern="0" dirty="0">
                <a:solidFill>
                  <a:srgbClr val="333333"/>
                </a:solidFill>
                <a:latin typeface="Calibri"/>
                <a:cs typeface="Calibri"/>
              </a:rPr>
              <a:t>Dept.</a:t>
            </a:r>
            <a:r>
              <a:rPr sz="1600" kern="0" spc="-35" dirty="0">
                <a:solidFill>
                  <a:srgbClr val="333333"/>
                </a:solidFill>
                <a:latin typeface="Calibri"/>
                <a:cs typeface="Calibri"/>
              </a:rPr>
              <a:t> </a:t>
            </a:r>
            <a:r>
              <a:rPr sz="1600" kern="0" dirty="0">
                <a:solidFill>
                  <a:srgbClr val="333333"/>
                </a:solidFill>
                <a:latin typeface="Calibri"/>
                <a:cs typeface="Calibri"/>
              </a:rPr>
              <a:t>of</a:t>
            </a:r>
            <a:r>
              <a:rPr sz="1600" kern="0" spc="-25" dirty="0">
                <a:solidFill>
                  <a:srgbClr val="333333"/>
                </a:solidFill>
                <a:latin typeface="Calibri"/>
                <a:cs typeface="Calibri"/>
              </a:rPr>
              <a:t> </a:t>
            </a:r>
            <a:r>
              <a:rPr sz="1600" kern="0" spc="-10" dirty="0">
                <a:solidFill>
                  <a:srgbClr val="333333"/>
                </a:solidFill>
                <a:latin typeface="Calibri"/>
                <a:cs typeface="Calibri"/>
              </a:rPr>
              <a:t>Agriculture</a:t>
            </a:r>
            <a:endParaRPr sz="1600" kern="0">
              <a:solidFill>
                <a:sysClr val="windowText" lastClr="000000"/>
              </a:solidFill>
              <a:latin typeface="Calibri"/>
              <a:cs typeface="Calibri"/>
            </a:endParaRPr>
          </a:p>
          <a:p>
            <a:pPr marL="12700">
              <a:lnSpc>
                <a:spcPts val="2210"/>
              </a:lnSpc>
            </a:pPr>
            <a:r>
              <a:rPr sz="2400" kern="0" dirty="0">
                <a:solidFill>
                  <a:srgbClr val="9BCF62"/>
                </a:solidFill>
                <a:latin typeface="Cambria Math"/>
                <a:cs typeface="Cambria Math"/>
              </a:rPr>
              <a:t>⊷</a:t>
            </a:r>
            <a:r>
              <a:rPr sz="2400" kern="0" spc="35" dirty="0">
                <a:solidFill>
                  <a:srgbClr val="9BCF62"/>
                </a:solidFill>
                <a:latin typeface="Cambria Math"/>
                <a:cs typeface="Cambria Math"/>
              </a:rPr>
              <a:t> </a:t>
            </a:r>
            <a:r>
              <a:rPr sz="1600" kern="0" dirty="0">
                <a:solidFill>
                  <a:srgbClr val="333333"/>
                </a:solidFill>
                <a:latin typeface="Calibri"/>
                <a:cs typeface="Calibri"/>
              </a:rPr>
              <a:t>The</a:t>
            </a:r>
            <a:r>
              <a:rPr sz="1600" kern="0" spc="5" dirty="0">
                <a:solidFill>
                  <a:srgbClr val="333333"/>
                </a:solidFill>
                <a:latin typeface="Calibri"/>
                <a:cs typeface="Calibri"/>
              </a:rPr>
              <a:t> </a:t>
            </a:r>
            <a:r>
              <a:rPr sz="1600" kern="0" spc="-10" dirty="0">
                <a:solidFill>
                  <a:srgbClr val="333333"/>
                </a:solidFill>
                <a:latin typeface="Calibri"/>
                <a:cs typeface="Calibri"/>
              </a:rPr>
              <a:t>Environmental</a:t>
            </a:r>
            <a:r>
              <a:rPr sz="1600" kern="0" spc="20" dirty="0">
                <a:solidFill>
                  <a:srgbClr val="333333"/>
                </a:solidFill>
                <a:latin typeface="Calibri"/>
                <a:cs typeface="Calibri"/>
              </a:rPr>
              <a:t> </a:t>
            </a:r>
            <a:r>
              <a:rPr sz="1600" kern="0" dirty="0">
                <a:solidFill>
                  <a:srgbClr val="333333"/>
                </a:solidFill>
                <a:latin typeface="Calibri"/>
                <a:cs typeface="Calibri"/>
              </a:rPr>
              <a:t>Protection</a:t>
            </a:r>
            <a:r>
              <a:rPr sz="1600" kern="0" spc="20" dirty="0">
                <a:solidFill>
                  <a:srgbClr val="333333"/>
                </a:solidFill>
                <a:latin typeface="Calibri"/>
                <a:cs typeface="Calibri"/>
              </a:rPr>
              <a:t> </a:t>
            </a:r>
            <a:r>
              <a:rPr sz="1600" kern="0" spc="-10" dirty="0">
                <a:solidFill>
                  <a:srgbClr val="333333"/>
                </a:solidFill>
                <a:latin typeface="Calibri"/>
                <a:cs typeface="Calibri"/>
              </a:rPr>
              <a:t>Agency</a:t>
            </a:r>
            <a:endParaRPr sz="1600" kern="0">
              <a:solidFill>
                <a:sysClr val="windowText" lastClr="000000"/>
              </a:solidFill>
              <a:latin typeface="Calibri"/>
              <a:cs typeface="Calibri"/>
            </a:endParaRPr>
          </a:p>
          <a:p>
            <a:pPr marL="12700">
              <a:lnSpc>
                <a:spcPts val="2210"/>
              </a:lnSpc>
            </a:pPr>
            <a:r>
              <a:rPr sz="2400" kern="0" dirty="0">
                <a:solidFill>
                  <a:srgbClr val="9BCF62"/>
                </a:solidFill>
                <a:latin typeface="Cambria Math"/>
                <a:cs typeface="Cambria Math"/>
              </a:rPr>
              <a:t>⊷</a:t>
            </a:r>
            <a:r>
              <a:rPr sz="2400" kern="0" spc="85" dirty="0">
                <a:solidFill>
                  <a:srgbClr val="9BCF62"/>
                </a:solidFill>
                <a:latin typeface="Cambria Math"/>
                <a:cs typeface="Cambria Math"/>
              </a:rPr>
              <a:t> </a:t>
            </a:r>
            <a:r>
              <a:rPr sz="1600" kern="0" dirty="0">
                <a:solidFill>
                  <a:srgbClr val="333333"/>
                </a:solidFill>
                <a:latin typeface="Calibri"/>
                <a:cs typeface="Calibri"/>
              </a:rPr>
              <a:t>The</a:t>
            </a:r>
            <a:r>
              <a:rPr sz="1600" kern="0" spc="35" dirty="0">
                <a:solidFill>
                  <a:srgbClr val="333333"/>
                </a:solidFill>
                <a:latin typeface="Calibri"/>
                <a:cs typeface="Calibri"/>
              </a:rPr>
              <a:t> </a:t>
            </a:r>
            <a:r>
              <a:rPr sz="1600" kern="0" dirty="0">
                <a:solidFill>
                  <a:srgbClr val="333333"/>
                </a:solidFill>
                <a:latin typeface="Calibri"/>
                <a:cs typeface="Calibri"/>
              </a:rPr>
              <a:t>Humane</a:t>
            </a:r>
            <a:r>
              <a:rPr sz="1600" kern="0" spc="40" dirty="0">
                <a:solidFill>
                  <a:srgbClr val="333333"/>
                </a:solidFill>
                <a:latin typeface="Calibri"/>
                <a:cs typeface="Calibri"/>
              </a:rPr>
              <a:t> </a:t>
            </a:r>
            <a:r>
              <a:rPr sz="1600" kern="0" dirty="0">
                <a:solidFill>
                  <a:srgbClr val="333333"/>
                </a:solidFill>
                <a:latin typeface="Calibri"/>
                <a:cs typeface="Calibri"/>
              </a:rPr>
              <a:t>Society</a:t>
            </a:r>
            <a:r>
              <a:rPr sz="1600" kern="0" spc="45" dirty="0">
                <a:solidFill>
                  <a:srgbClr val="333333"/>
                </a:solidFill>
                <a:latin typeface="Calibri"/>
                <a:cs typeface="Calibri"/>
              </a:rPr>
              <a:t> </a:t>
            </a:r>
            <a:r>
              <a:rPr sz="1600" kern="0" dirty="0">
                <a:solidFill>
                  <a:srgbClr val="333333"/>
                </a:solidFill>
                <a:latin typeface="Calibri"/>
                <a:cs typeface="Calibri"/>
              </a:rPr>
              <a:t>of</a:t>
            </a:r>
            <a:r>
              <a:rPr sz="1600" kern="0" spc="40" dirty="0">
                <a:solidFill>
                  <a:srgbClr val="333333"/>
                </a:solidFill>
                <a:latin typeface="Calibri"/>
                <a:cs typeface="Calibri"/>
              </a:rPr>
              <a:t> </a:t>
            </a:r>
            <a:r>
              <a:rPr sz="1600" kern="0" dirty="0">
                <a:solidFill>
                  <a:srgbClr val="333333"/>
                </a:solidFill>
                <a:latin typeface="Calibri"/>
                <a:cs typeface="Calibri"/>
              </a:rPr>
              <a:t>the</a:t>
            </a:r>
            <a:r>
              <a:rPr sz="1600" kern="0" spc="35" dirty="0">
                <a:solidFill>
                  <a:srgbClr val="333333"/>
                </a:solidFill>
                <a:latin typeface="Calibri"/>
                <a:cs typeface="Calibri"/>
              </a:rPr>
              <a:t> </a:t>
            </a:r>
            <a:r>
              <a:rPr sz="1600" kern="0" dirty="0">
                <a:solidFill>
                  <a:srgbClr val="333333"/>
                </a:solidFill>
                <a:latin typeface="Calibri"/>
                <a:cs typeface="Calibri"/>
              </a:rPr>
              <a:t>U.</a:t>
            </a:r>
            <a:r>
              <a:rPr sz="1600" kern="0" spc="35" dirty="0">
                <a:solidFill>
                  <a:srgbClr val="333333"/>
                </a:solidFill>
                <a:latin typeface="Calibri"/>
                <a:cs typeface="Calibri"/>
              </a:rPr>
              <a:t> </a:t>
            </a:r>
            <a:r>
              <a:rPr sz="1600" kern="0" spc="45" dirty="0">
                <a:solidFill>
                  <a:srgbClr val="333333"/>
                </a:solidFill>
                <a:latin typeface="Calibri"/>
                <a:cs typeface="Calibri"/>
              </a:rPr>
              <a:t>S.</a:t>
            </a:r>
            <a:endParaRPr sz="1600" kern="0">
              <a:solidFill>
                <a:sysClr val="windowText" lastClr="000000"/>
              </a:solidFill>
              <a:latin typeface="Calibri"/>
              <a:cs typeface="Calibri"/>
            </a:endParaRPr>
          </a:p>
          <a:p>
            <a:pPr marL="12700">
              <a:lnSpc>
                <a:spcPts val="2210"/>
              </a:lnSpc>
            </a:pPr>
            <a:r>
              <a:rPr sz="2400" kern="0" dirty="0">
                <a:solidFill>
                  <a:srgbClr val="9BCF62"/>
                </a:solidFill>
                <a:latin typeface="Cambria Math"/>
                <a:cs typeface="Cambria Math"/>
              </a:rPr>
              <a:t>⊷</a:t>
            </a:r>
            <a:r>
              <a:rPr sz="2400" kern="0" spc="20" dirty="0">
                <a:solidFill>
                  <a:srgbClr val="9BCF62"/>
                </a:solidFill>
                <a:latin typeface="Cambria Math"/>
                <a:cs typeface="Cambria Math"/>
              </a:rPr>
              <a:t> </a:t>
            </a:r>
            <a:r>
              <a:rPr sz="1600" kern="0" dirty="0">
                <a:solidFill>
                  <a:srgbClr val="333333"/>
                </a:solidFill>
                <a:latin typeface="Calibri"/>
                <a:cs typeface="Calibri"/>
              </a:rPr>
              <a:t>Numerous</a:t>
            </a:r>
            <a:r>
              <a:rPr sz="1600" kern="0" spc="20" dirty="0">
                <a:solidFill>
                  <a:srgbClr val="333333"/>
                </a:solidFill>
                <a:latin typeface="Calibri"/>
                <a:cs typeface="Calibri"/>
              </a:rPr>
              <a:t> </a:t>
            </a:r>
            <a:r>
              <a:rPr sz="1600" kern="0" dirty="0">
                <a:solidFill>
                  <a:srgbClr val="333333"/>
                </a:solidFill>
                <a:latin typeface="Calibri"/>
                <a:cs typeface="Calibri"/>
              </a:rPr>
              <a:t>University</a:t>
            </a:r>
            <a:r>
              <a:rPr sz="1600" kern="0" spc="25" dirty="0">
                <a:solidFill>
                  <a:srgbClr val="333333"/>
                </a:solidFill>
                <a:latin typeface="Calibri"/>
                <a:cs typeface="Calibri"/>
              </a:rPr>
              <a:t> </a:t>
            </a:r>
            <a:r>
              <a:rPr sz="1600" kern="0" spc="-10" dirty="0">
                <a:solidFill>
                  <a:srgbClr val="333333"/>
                </a:solidFill>
                <a:latin typeface="Calibri"/>
                <a:cs typeface="Calibri"/>
              </a:rPr>
              <a:t>Environmental</a:t>
            </a:r>
            <a:r>
              <a:rPr sz="1600" kern="0" spc="15" dirty="0">
                <a:solidFill>
                  <a:srgbClr val="333333"/>
                </a:solidFill>
                <a:latin typeface="Calibri"/>
                <a:cs typeface="Calibri"/>
              </a:rPr>
              <a:t> </a:t>
            </a:r>
            <a:r>
              <a:rPr sz="1600" kern="0" spc="-10" dirty="0">
                <a:solidFill>
                  <a:srgbClr val="333333"/>
                </a:solidFill>
                <a:latin typeface="Calibri"/>
                <a:cs typeface="Calibri"/>
              </a:rPr>
              <a:t>Extensions</a:t>
            </a:r>
            <a:endParaRPr sz="1600" kern="0">
              <a:solidFill>
                <a:sysClr val="windowText" lastClr="000000"/>
              </a:solidFill>
              <a:latin typeface="Calibri"/>
              <a:cs typeface="Calibri"/>
            </a:endParaRPr>
          </a:p>
          <a:p>
            <a:pPr marL="12700">
              <a:lnSpc>
                <a:spcPts val="2545"/>
              </a:lnSpc>
            </a:pPr>
            <a:r>
              <a:rPr sz="2400" kern="0" dirty="0">
                <a:solidFill>
                  <a:srgbClr val="9BCF62"/>
                </a:solidFill>
                <a:latin typeface="Cambria Math"/>
                <a:cs typeface="Cambria Math"/>
              </a:rPr>
              <a:t>⊷</a:t>
            </a:r>
            <a:r>
              <a:rPr sz="2400" kern="0" spc="90" dirty="0">
                <a:solidFill>
                  <a:srgbClr val="9BCF62"/>
                </a:solidFill>
                <a:latin typeface="Cambria Math"/>
                <a:cs typeface="Cambria Math"/>
              </a:rPr>
              <a:t> </a:t>
            </a:r>
            <a:r>
              <a:rPr sz="1600" kern="0" dirty="0">
                <a:solidFill>
                  <a:srgbClr val="333333"/>
                </a:solidFill>
                <a:latin typeface="Calibri"/>
                <a:cs typeface="Calibri"/>
              </a:rPr>
              <a:t>Numerous</a:t>
            </a:r>
            <a:r>
              <a:rPr sz="1600" kern="0" spc="65" dirty="0">
                <a:solidFill>
                  <a:srgbClr val="333333"/>
                </a:solidFill>
                <a:latin typeface="Calibri"/>
                <a:cs typeface="Calibri"/>
              </a:rPr>
              <a:t> </a:t>
            </a:r>
            <a:r>
              <a:rPr sz="1600" kern="0" spc="-10" dirty="0">
                <a:solidFill>
                  <a:srgbClr val="333333"/>
                </a:solidFill>
                <a:latin typeface="Calibri"/>
                <a:cs typeface="Calibri"/>
              </a:rPr>
              <a:t>Environmental</a:t>
            </a:r>
            <a:r>
              <a:rPr sz="1600" kern="0" spc="60" dirty="0">
                <a:solidFill>
                  <a:srgbClr val="333333"/>
                </a:solidFill>
                <a:latin typeface="Calibri"/>
                <a:cs typeface="Calibri"/>
              </a:rPr>
              <a:t> </a:t>
            </a:r>
            <a:r>
              <a:rPr sz="1600" kern="0" dirty="0">
                <a:solidFill>
                  <a:srgbClr val="333333"/>
                </a:solidFill>
                <a:latin typeface="Calibri"/>
                <a:cs typeface="Calibri"/>
              </a:rPr>
              <a:t>Conservation</a:t>
            </a:r>
            <a:r>
              <a:rPr sz="1600" kern="0" spc="70" dirty="0">
                <a:solidFill>
                  <a:srgbClr val="333333"/>
                </a:solidFill>
                <a:latin typeface="Calibri"/>
                <a:cs typeface="Calibri"/>
              </a:rPr>
              <a:t> </a:t>
            </a:r>
            <a:r>
              <a:rPr sz="1600" kern="0" spc="-10" dirty="0">
                <a:solidFill>
                  <a:srgbClr val="333333"/>
                </a:solidFill>
                <a:latin typeface="Calibri"/>
                <a:cs typeface="Calibri"/>
              </a:rPr>
              <a:t>Groups</a:t>
            </a:r>
            <a:endParaRPr sz="1600" kern="0">
              <a:solidFill>
                <a:sysClr val="windowText" lastClr="000000"/>
              </a:solidFill>
              <a:latin typeface="Calibri"/>
              <a:cs typeface="Calibri"/>
            </a:endParaRPr>
          </a:p>
        </p:txBody>
      </p:sp>
      <p:sp>
        <p:nvSpPr>
          <p:cNvPr id="9" name="object 9"/>
          <p:cNvSpPr txBox="1"/>
          <p:nvPr/>
        </p:nvSpPr>
        <p:spPr>
          <a:xfrm>
            <a:off x="154939" y="5690565"/>
            <a:ext cx="99060" cy="212238"/>
          </a:xfrm>
          <a:prstGeom prst="rect">
            <a:avLst/>
          </a:prstGeom>
        </p:spPr>
        <p:txBody>
          <a:bodyPr vert="horz" wrap="square" lIns="0" tIns="12065" rIns="0" bIns="0" rtlCol="0">
            <a:spAutoFit/>
          </a:bodyPr>
          <a:lstStyle/>
          <a:p>
            <a:pPr marL="12700">
              <a:spcBef>
                <a:spcPts val="95"/>
              </a:spcBef>
            </a:pPr>
            <a:r>
              <a:rPr sz="1300" kern="0" spc="-455" dirty="0">
                <a:solidFill>
                  <a:srgbClr val="51B047"/>
                </a:solidFill>
                <a:latin typeface="Tahoma"/>
                <a:cs typeface="Tahoma"/>
              </a:rPr>
              <a:t>11</a:t>
            </a:r>
            <a:endParaRPr sz="1300" kern="0">
              <a:solidFill>
                <a:sysClr val="windowText" lastClr="000000"/>
              </a:solidFill>
              <a:latin typeface="Tahoma"/>
              <a:cs typeface="Tahom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4939" y="5690565"/>
            <a:ext cx="139700" cy="212238"/>
          </a:xfrm>
          <a:prstGeom prst="rect">
            <a:avLst/>
          </a:prstGeom>
        </p:spPr>
        <p:txBody>
          <a:bodyPr vert="horz" wrap="square" lIns="0" tIns="12065" rIns="0" bIns="0" rtlCol="0">
            <a:spAutoFit/>
          </a:bodyPr>
          <a:lstStyle/>
          <a:p>
            <a:pPr marL="12700">
              <a:spcBef>
                <a:spcPts val="95"/>
              </a:spcBef>
            </a:pPr>
            <a:r>
              <a:rPr sz="1300" kern="0" spc="-295" dirty="0">
                <a:solidFill>
                  <a:srgbClr val="FFFFFF"/>
                </a:solidFill>
                <a:latin typeface="Tahoma"/>
                <a:cs typeface="Tahoma"/>
              </a:rPr>
              <a:t>12</a:t>
            </a:r>
            <a:endParaRPr sz="1300" kern="0">
              <a:solidFill>
                <a:sysClr val="windowText" lastClr="000000"/>
              </a:solidFill>
              <a:latin typeface="Tahoma"/>
              <a:cs typeface="Tahoma"/>
            </a:endParaRPr>
          </a:p>
        </p:txBody>
      </p:sp>
      <p:sp>
        <p:nvSpPr>
          <p:cNvPr id="3" name="object 3"/>
          <p:cNvSpPr txBox="1">
            <a:spLocks noGrp="1"/>
          </p:cNvSpPr>
          <p:nvPr>
            <p:ph type="title"/>
          </p:nvPr>
        </p:nvSpPr>
        <p:spPr>
          <a:xfrm>
            <a:off x="2112392" y="1519123"/>
            <a:ext cx="5898515" cy="452120"/>
          </a:xfrm>
          <a:prstGeom prst="rect">
            <a:avLst/>
          </a:prstGeom>
        </p:spPr>
        <p:txBody>
          <a:bodyPr vert="horz" wrap="square" lIns="0" tIns="12065" rIns="0" bIns="0" rtlCol="0">
            <a:spAutoFit/>
          </a:bodyPr>
          <a:lstStyle/>
          <a:p>
            <a:pPr marL="12700">
              <a:spcBef>
                <a:spcPts val="95"/>
              </a:spcBef>
            </a:pPr>
            <a:r>
              <a:rPr sz="2800" spc="-480" dirty="0">
                <a:solidFill>
                  <a:srgbClr val="3C8536"/>
                </a:solidFill>
              </a:rPr>
              <a:t>A</a:t>
            </a:r>
            <a:r>
              <a:rPr sz="2800" spc="-210" dirty="0">
                <a:solidFill>
                  <a:srgbClr val="3C8536"/>
                </a:solidFill>
              </a:rPr>
              <a:t> </a:t>
            </a:r>
            <a:r>
              <a:rPr sz="2800" spc="-270" dirty="0">
                <a:solidFill>
                  <a:srgbClr val="3C8536"/>
                </a:solidFill>
              </a:rPr>
              <a:t>Pond</a:t>
            </a:r>
            <a:r>
              <a:rPr sz="2800" spc="-204" dirty="0">
                <a:solidFill>
                  <a:srgbClr val="3C8536"/>
                </a:solidFill>
              </a:rPr>
              <a:t> </a:t>
            </a:r>
            <a:r>
              <a:rPr sz="2800" spc="-45" dirty="0">
                <a:solidFill>
                  <a:srgbClr val="3C8536"/>
                </a:solidFill>
              </a:rPr>
              <a:t>Buffer</a:t>
            </a:r>
            <a:r>
              <a:rPr sz="2800" spc="-204" dirty="0">
                <a:solidFill>
                  <a:srgbClr val="3C8536"/>
                </a:solidFill>
              </a:rPr>
              <a:t> </a:t>
            </a:r>
            <a:r>
              <a:rPr sz="2800" spc="-120" dirty="0">
                <a:solidFill>
                  <a:srgbClr val="3C8536"/>
                </a:solidFill>
              </a:rPr>
              <a:t>Isn’t</a:t>
            </a:r>
            <a:r>
              <a:rPr sz="2800" spc="-200" dirty="0">
                <a:solidFill>
                  <a:srgbClr val="3C8536"/>
                </a:solidFill>
              </a:rPr>
              <a:t> </a:t>
            </a:r>
            <a:r>
              <a:rPr sz="2800" dirty="0">
                <a:solidFill>
                  <a:srgbClr val="3C8536"/>
                </a:solidFill>
              </a:rPr>
              <a:t>Just</a:t>
            </a:r>
            <a:r>
              <a:rPr sz="2800" spc="-200" dirty="0">
                <a:solidFill>
                  <a:srgbClr val="3C8536"/>
                </a:solidFill>
              </a:rPr>
              <a:t> </a:t>
            </a:r>
            <a:r>
              <a:rPr sz="2800" spc="-290" dirty="0">
                <a:solidFill>
                  <a:srgbClr val="3C8536"/>
                </a:solidFill>
              </a:rPr>
              <a:t>Unmown</a:t>
            </a:r>
            <a:r>
              <a:rPr sz="2800" spc="-190" dirty="0">
                <a:solidFill>
                  <a:srgbClr val="3C8536"/>
                </a:solidFill>
              </a:rPr>
              <a:t> </a:t>
            </a:r>
            <a:r>
              <a:rPr sz="2800" spc="-275" dirty="0">
                <a:solidFill>
                  <a:srgbClr val="3C8536"/>
                </a:solidFill>
              </a:rPr>
              <a:t>Grass</a:t>
            </a:r>
            <a:r>
              <a:rPr sz="2800" spc="-204" dirty="0">
                <a:solidFill>
                  <a:srgbClr val="3C8536"/>
                </a:solidFill>
              </a:rPr>
              <a:t> </a:t>
            </a:r>
            <a:r>
              <a:rPr sz="2800" spc="-50" dirty="0">
                <a:solidFill>
                  <a:srgbClr val="3C8536"/>
                </a:solidFill>
              </a:rPr>
              <a:t>-</a:t>
            </a:r>
            <a:endParaRPr sz="2800"/>
          </a:p>
        </p:txBody>
      </p:sp>
      <p:sp>
        <p:nvSpPr>
          <p:cNvPr id="4" name="object 4"/>
          <p:cNvSpPr txBox="1">
            <a:spLocks noGrp="1"/>
          </p:cNvSpPr>
          <p:nvPr>
            <p:ph type="body" idx="1"/>
          </p:nvPr>
        </p:nvSpPr>
        <p:spPr>
          <a:xfrm>
            <a:off x="439117" y="3223514"/>
            <a:ext cx="8265769" cy="2149306"/>
          </a:xfrm>
          <a:prstGeom prst="rect">
            <a:avLst/>
          </a:prstGeom>
        </p:spPr>
        <p:txBody>
          <a:bodyPr vert="horz" wrap="square" lIns="0" tIns="12700" rIns="0" bIns="0" rtlCol="0">
            <a:spAutoFit/>
          </a:bodyPr>
          <a:lstStyle/>
          <a:p>
            <a:pPr marL="795020">
              <a:spcBef>
                <a:spcPts val="100"/>
              </a:spcBef>
            </a:pPr>
            <a:r>
              <a:rPr spc="-65" dirty="0"/>
              <a:t>It’s</a:t>
            </a:r>
            <a:r>
              <a:rPr spc="-35" dirty="0"/>
              <a:t> </a:t>
            </a:r>
            <a:r>
              <a:rPr dirty="0"/>
              <a:t>an</a:t>
            </a:r>
            <a:r>
              <a:rPr spc="-10" dirty="0"/>
              <a:t> </a:t>
            </a:r>
            <a:r>
              <a:rPr spc="-30" dirty="0"/>
              <a:t>expert-</a:t>
            </a:r>
            <a:r>
              <a:rPr spc="-10" dirty="0"/>
              <a:t>recommended</a:t>
            </a:r>
          </a:p>
          <a:p>
            <a:pPr marL="782320">
              <a:spcBef>
                <a:spcPts val="55"/>
              </a:spcBef>
            </a:pPr>
            <a:endParaRPr sz="3000"/>
          </a:p>
          <a:p>
            <a:pPr marL="1937385">
              <a:spcBef>
                <a:spcPts val="5"/>
              </a:spcBef>
            </a:pPr>
            <a:r>
              <a:rPr spc="-75" dirty="0"/>
              <a:t>wildlife</a:t>
            </a:r>
            <a:r>
              <a:rPr spc="-65" dirty="0"/>
              <a:t> </a:t>
            </a:r>
            <a:r>
              <a:rPr dirty="0"/>
              <a:t>management</a:t>
            </a:r>
            <a:r>
              <a:rPr spc="-50" dirty="0"/>
              <a:t> </a:t>
            </a:r>
            <a:r>
              <a:rPr spc="-10" dirty="0"/>
              <a:t>solution</a:t>
            </a:r>
          </a:p>
          <a:p>
            <a:pPr marL="782320"/>
            <a:endParaRPr sz="3600"/>
          </a:p>
          <a:p>
            <a:pPr marL="2654935">
              <a:spcBef>
                <a:spcPts val="5"/>
              </a:spcBef>
            </a:pPr>
            <a:r>
              <a:rPr dirty="0"/>
              <a:t>and</a:t>
            </a:r>
            <a:r>
              <a:rPr spc="-65" dirty="0"/>
              <a:t> </a:t>
            </a:r>
            <a:r>
              <a:rPr spc="-50" dirty="0"/>
              <a:t>environmental</a:t>
            </a:r>
            <a:r>
              <a:rPr spc="-75" dirty="0"/>
              <a:t> </a:t>
            </a:r>
            <a:r>
              <a:rPr spc="-50" dirty="0"/>
              <a:t>preservation</a:t>
            </a:r>
            <a:r>
              <a:rPr spc="-65" dirty="0"/>
              <a:t> </a:t>
            </a:r>
            <a:r>
              <a:rPr spc="-40" dirty="0"/>
              <a:t>contribution!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857250"/>
            <a:ext cx="9144000" cy="51435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9BCF62"/>
          </a:solidFill>
        </p:spPr>
        <p:txBody>
          <a:bodyPr wrap="square" lIns="0" tIns="0" rIns="0" bIns="0" rtlCol="0"/>
          <a:lstStyle/>
          <a:p>
            <a:endParaRPr kern="0">
              <a:solidFill>
                <a:sysClr val="windowText" lastClr="000000"/>
              </a:solidFill>
            </a:endParaRPr>
          </a:p>
        </p:txBody>
      </p:sp>
      <p:sp>
        <p:nvSpPr>
          <p:cNvPr id="3" name="object 3"/>
          <p:cNvSpPr txBox="1"/>
          <p:nvPr/>
        </p:nvSpPr>
        <p:spPr>
          <a:xfrm>
            <a:off x="154940" y="5690565"/>
            <a:ext cx="141605" cy="212238"/>
          </a:xfrm>
          <a:prstGeom prst="rect">
            <a:avLst/>
          </a:prstGeom>
        </p:spPr>
        <p:txBody>
          <a:bodyPr vert="horz" wrap="square" lIns="0" tIns="12065" rIns="0" bIns="0" rtlCol="0">
            <a:spAutoFit/>
          </a:bodyPr>
          <a:lstStyle/>
          <a:p>
            <a:pPr marL="12700">
              <a:spcBef>
                <a:spcPts val="95"/>
              </a:spcBef>
            </a:pPr>
            <a:r>
              <a:rPr sz="1300" kern="0" spc="-285" dirty="0">
                <a:solidFill>
                  <a:srgbClr val="FFFFFF"/>
                </a:solidFill>
                <a:latin typeface="Tahoma"/>
                <a:cs typeface="Tahoma"/>
              </a:rPr>
              <a:t>13</a:t>
            </a:r>
            <a:endParaRPr sz="1300" kern="0">
              <a:solidFill>
                <a:sysClr val="windowText" lastClr="000000"/>
              </a:solidFill>
              <a:latin typeface="Tahoma"/>
              <a:cs typeface="Tahoma"/>
            </a:endParaRPr>
          </a:p>
        </p:txBody>
      </p:sp>
      <p:sp>
        <p:nvSpPr>
          <p:cNvPr id="4" name="object 4"/>
          <p:cNvSpPr txBox="1">
            <a:spLocks noGrp="1"/>
          </p:cNvSpPr>
          <p:nvPr>
            <p:ph type="title"/>
          </p:nvPr>
        </p:nvSpPr>
        <p:spPr>
          <a:xfrm>
            <a:off x="708762" y="2294459"/>
            <a:ext cx="3552825" cy="1489075"/>
          </a:xfrm>
          <a:prstGeom prst="rect">
            <a:avLst/>
          </a:prstGeom>
        </p:spPr>
        <p:txBody>
          <a:bodyPr vert="horz" wrap="square" lIns="0" tIns="12700" rIns="0" bIns="0" rtlCol="0">
            <a:spAutoFit/>
          </a:bodyPr>
          <a:lstStyle/>
          <a:p>
            <a:pPr marL="12700">
              <a:spcBef>
                <a:spcPts val="100"/>
              </a:spcBef>
            </a:pPr>
            <a:r>
              <a:rPr sz="9600" b="0" spc="-875" dirty="0">
                <a:solidFill>
                  <a:srgbClr val="51B047"/>
                </a:solidFill>
                <a:latin typeface="Tahoma"/>
                <a:cs typeface="Tahoma"/>
              </a:rPr>
              <a:t>Thanks!</a:t>
            </a:r>
            <a:endParaRPr sz="9600">
              <a:latin typeface="Tahoma"/>
              <a:cs typeface="Tahoma"/>
            </a:endParaRPr>
          </a:p>
        </p:txBody>
      </p:sp>
      <p:sp>
        <p:nvSpPr>
          <p:cNvPr id="5" name="object 5"/>
          <p:cNvSpPr txBox="1"/>
          <p:nvPr/>
        </p:nvSpPr>
        <p:spPr>
          <a:xfrm>
            <a:off x="5947409" y="5674411"/>
            <a:ext cx="1524000" cy="182101"/>
          </a:xfrm>
          <a:prstGeom prst="rect">
            <a:avLst/>
          </a:prstGeom>
        </p:spPr>
        <p:txBody>
          <a:bodyPr vert="horz" wrap="square" lIns="0" tIns="12700" rIns="0" bIns="0" rtlCol="0">
            <a:spAutoFit/>
          </a:bodyPr>
          <a:lstStyle/>
          <a:p>
            <a:pPr marL="12700">
              <a:spcBef>
                <a:spcPts val="100"/>
              </a:spcBef>
            </a:pPr>
            <a:r>
              <a:rPr sz="1100" kern="0" dirty="0">
                <a:solidFill>
                  <a:srgbClr val="FFFFFF"/>
                </a:solidFill>
                <a:latin typeface="Calibri"/>
                <a:cs typeface="Calibri"/>
              </a:rPr>
              <a:t>Presentation</a:t>
            </a:r>
            <a:r>
              <a:rPr sz="1100" kern="0" spc="20" dirty="0">
                <a:solidFill>
                  <a:srgbClr val="FFFFFF"/>
                </a:solidFill>
                <a:latin typeface="Calibri"/>
                <a:cs typeface="Calibri"/>
              </a:rPr>
              <a:t> </a:t>
            </a:r>
            <a:r>
              <a:rPr sz="1100" kern="0" dirty="0">
                <a:solidFill>
                  <a:srgbClr val="FFFFFF"/>
                </a:solidFill>
                <a:latin typeface="Calibri"/>
                <a:cs typeface="Calibri"/>
              </a:rPr>
              <a:t>Template</a:t>
            </a:r>
            <a:r>
              <a:rPr sz="1100" kern="0" spc="-15" dirty="0">
                <a:solidFill>
                  <a:srgbClr val="FFFFFF"/>
                </a:solidFill>
                <a:latin typeface="Calibri"/>
                <a:cs typeface="Calibri"/>
              </a:rPr>
              <a:t> </a:t>
            </a:r>
            <a:r>
              <a:rPr sz="1100" kern="0" spc="35" dirty="0">
                <a:solidFill>
                  <a:srgbClr val="FFFFFF"/>
                </a:solidFill>
                <a:latin typeface="Calibri"/>
                <a:cs typeface="Calibri"/>
              </a:rPr>
              <a:t>By</a:t>
            </a:r>
            <a:endParaRPr sz="1100" kern="0">
              <a:solidFill>
                <a:sysClr val="windowText" lastClr="000000"/>
              </a:solidFill>
              <a:latin typeface="Calibri"/>
              <a:cs typeface="Calibri"/>
            </a:endParaRPr>
          </a:p>
        </p:txBody>
      </p:sp>
      <p:grpSp>
        <p:nvGrpSpPr>
          <p:cNvPr id="6" name="object 6"/>
          <p:cNvGrpSpPr/>
          <p:nvPr/>
        </p:nvGrpSpPr>
        <p:grpSpPr>
          <a:xfrm>
            <a:off x="5020436" y="1673605"/>
            <a:ext cx="3439160" cy="3456940"/>
            <a:chOff x="5020436" y="816355"/>
            <a:chExt cx="3439160" cy="3456940"/>
          </a:xfrm>
        </p:grpSpPr>
        <p:sp>
          <p:nvSpPr>
            <p:cNvPr id="7" name="object 7"/>
            <p:cNvSpPr/>
            <p:nvPr/>
          </p:nvSpPr>
          <p:spPr>
            <a:xfrm>
              <a:off x="5020436" y="816355"/>
              <a:ext cx="2713355" cy="2468245"/>
            </a:xfrm>
            <a:custGeom>
              <a:avLst/>
              <a:gdLst/>
              <a:ahLst/>
              <a:cxnLst/>
              <a:rect l="l" t="t" r="r" b="b"/>
              <a:pathLst>
                <a:path w="2713354" h="2468245">
                  <a:moveTo>
                    <a:pt x="1425955" y="0"/>
                  </a:moveTo>
                  <a:lnTo>
                    <a:pt x="1287145" y="0"/>
                  </a:lnTo>
                  <a:lnTo>
                    <a:pt x="1217676" y="4191"/>
                  </a:lnTo>
                  <a:lnTo>
                    <a:pt x="1148079" y="12446"/>
                  </a:lnTo>
                  <a:lnTo>
                    <a:pt x="1082802" y="20574"/>
                  </a:lnTo>
                  <a:lnTo>
                    <a:pt x="1017397" y="32766"/>
                  </a:lnTo>
                  <a:lnTo>
                    <a:pt x="951991" y="49022"/>
                  </a:lnTo>
                  <a:lnTo>
                    <a:pt x="768096" y="110490"/>
                  </a:lnTo>
                  <a:lnTo>
                    <a:pt x="710946" y="139065"/>
                  </a:lnTo>
                  <a:lnTo>
                    <a:pt x="653668" y="163449"/>
                  </a:lnTo>
                  <a:lnTo>
                    <a:pt x="596391" y="196342"/>
                  </a:lnTo>
                  <a:lnTo>
                    <a:pt x="543433" y="228854"/>
                  </a:lnTo>
                  <a:lnTo>
                    <a:pt x="494411" y="261493"/>
                  </a:lnTo>
                  <a:lnTo>
                    <a:pt x="396366" y="335153"/>
                  </a:lnTo>
                  <a:lnTo>
                    <a:pt x="351282" y="376047"/>
                  </a:lnTo>
                  <a:lnTo>
                    <a:pt x="310514" y="416941"/>
                  </a:lnTo>
                  <a:lnTo>
                    <a:pt x="269493" y="461772"/>
                  </a:lnTo>
                  <a:lnTo>
                    <a:pt x="232917" y="506857"/>
                  </a:lnTo>
                  <a:lnTo>
                    <a:pt x="196087" y="551815"/>
                  </a:lnTo>
                  <a:lnTo>
                    <a:pt x="163322" y="600837"/>
                  </a:lnTo>
                  <a:lnTo>
                    <a:pt x="134874" y="649859"/>
                  </a:lnTo>
                  <a:lnTo>
                    <a:pt x="106172" y="702945"/>
                  </a:lnTo>
                  <a:lnTo>
                    <a:pt x="81661" y="756158"/>
                  </a:lnTo>
                  <a:lnTo>
                    <a:pt x="40766" y="862330"/>
                  </a:lnTo>
                  <a:lnTo>
                    <a:pt x="16255" y="976757"/>
                  </a:lnTo>
                  <a:lnTo>
                    <a:pt x="0" y="1091057"/>
                  </a:lnTo>
                  <a:lnTo>
                    <a:pt x="0" y="1213739"/>
                  </a:lnTo>
                  <a:lnTo>
                    <a:pt x="8000" y="1279144"/>
                  </a:lnTo>
                  <a:lnTo>
                    <a:pt x="16255" y="1340358"/>
                  </a:lnTo>
                  <a:lnTo>
                    <a:pt x="32638" y="1397635"/>
                  </a:lnTo>
                  <a:lnTo>
                    <a:pt x="49022" y="1458849"/>
                  </a:lnTo>
                  <a:lnTo>
                    <a:pt x="69468" y="1516126"/>
                  </a:lnTo>
                  <a:lnTo>
                    <a:pt x="93852" y="1573276"/>
                  </a:lnTo>
                  <a:lnTo>
                    <a:pt x="122427" y="1630553"/>
                  </a:lnTo>
                  <a:lnTo>
                    <a:pt x="151002" y="1683766"/>
                  </a:lnTo>
                  <a:lnTo>
                    <a:pt x="183896" y="1732788"/>
                  </a:lnTo>
                  <a:lnTo>
                    <a:pt x="224662" y="1785747"/>
                  </a:lnTo>
                  <a:lnTo>
                    <a:pt x="261492" y="1834769"/>
                  </a:lnTo>
                  <a:lnTo>
                    <a:pt x="351282" y="1924812"/>
                  </a:lnTo>
                  <a:lnTo>
                    <a:pt x="400303" y="1969643"/>
                  </a:lnTo>
                  <a:lnTo>
                    <a:pt x="449325" y="2010664"/>
                  </a:lnTo>
                  <a:lnTo>
                    <a:pt x="416813" y="2071878"/>
                  </a:lnTo>
                  <a:lnTo>
                    <a:pt x="379984" y="2133092"/>
                  </a:lnTo>
                  <a:lnTo>
                    <a:pt x="339089" y="2198497"/>
                  </a:lnTo>
                  <a:lnTo>
                    <a:pt x="285876" y="2259838"/>
                  </a:lnTo>
                  <a:lnTo>
                    <a:pt x="228726" y="2321179"/>
                  </a:lnTo>
                  <a:lnTo>
                    <a:pt x="196087" y="2349754"/>
                  </a:lnTo>
                  <a:lnTo>
                    <a:pt x="85598" y="2423287"/>
                  </a:lnTo>
                  <a:lnTo>
                    <a:pt x="44830" y="2439670"/>
                  </a:lnTo>
                  <a:lnTo>
                    <a:pt x="0" y="2460117"/>
                  </a:lnTo>
                  <a:lnTo>
                    <a:pt x="20447" y="2460117"/>
                  </a:lnTo>
                  <a:lnTo>
                    <a:pt x="81661" y="2468245"/>
                  </a:lnTo>
                  <a:lnTo>
                    <a:pt x="228726" y="2468245"/>
                  </a:lnTo>
                  <a:lnTo>
                    <a:pt x="285876" y="2464181"/>
                  </a:lnTo>
                  <a:lnTo>
                    <a:pt x="416813" y="2439670"/>
                  </a:lnTo>
                  <a:lnTo>
                    <a:pt x="486155" y="2419223"/>
                  </a:lnTo>
                  <a:lnTo>
                    <a:pt x="555625" y="2394585"/>
                  </a:lnTo>
                  <a:lnTo>
                    <a:pt x="629285" y="2362073"/>
                  </a:lnTo>
                  <a:lnTo>
                    <a:pt x="698626" y="2321179"/>
                  </a:lnTo>
                  <a:lnTo>
                    <a:pt x="768096" y="2276221"/>
                  </a:lnTo>
                  <a:lnTo>
                    <a:pt x="833501" y="2214880"/>
                  </a:lnTo>
                  <a:lnTo>
                    <a:pt x="956183" y="2255774"/>
                  </a:lnTo>
                  <a:lnTo>
                    <a:pt x="1086865" y="2280158"/>
                  </a:lnTo>
                  <a:lnTo>
                    <a:pt x="1152271" y="2292604"/>
                  </a:lnTo>
                  <a:lnTo>
                    <a:pt x="1217676" y="2300732"/>
                  </a:lnTo>
                  <a:lnTo>
                    <a:pt x="1287145" y="2304796"/>
                  </a:lnTo>
                  <a:lnTo>
                    <a:pt x="1425955" y="2304796"/>
                  </a:lnTo>
                  <a:lnTo>
                    <a:pt x="1495424" y="2300732"/>
                  </a:lnTo>
                  <a:lnTo>
                    <a:pt x="1565020" y="2292604"/>
                  </a:lnTo>
                  <a:lnTo>
                    <a:pt x="1630298" y="2280158"/>
                  </a:lnTo>
                  <a:lnTo>
                    <a:pt x="1695704" y="2267966"/>
                  </a:lnTo>
                  <a:lnTo>
                    <a:pt x="1761109" y="2251710"/>
                  </a:lnTo>
                  <a:lnTo>
                    <a:pt x="1822322" y="2235327"/>
                  </a:lnTo>
                  <a:lnTo>
                    <a:pt x="1883790" y="2214880"/>
                  </a:lnTo>
                  <a:lnTo>
                    <a:pt x="1945005" y="2190369"/>
                  </a:lnTo>
                  <a:lnTo>
                    <a:pt x="2002282" y="2165858"/>
                  </a:lnTo>
                  <a:lnTo>
                    <a:pt x="2116709" y="2108708"/>
                  </a:lnTo>
                  <a:lnTo>
                    <a:pt x="2169667" y="2075942"/>
                  </a:lnTo>
                  <a:lnTo>
                    <a:pt x="2218690" y="2043303"/>
                  </a:lnTo>
                  <a:lnTo>
                    <a:pt x="2267712" y="2006473"/>
                  </a:lnTo>
                  <a:lnTo>
                    <a:pt x="2316734" y="1965706"/>
                  </a:lnTo>
                  <a:lnTo>
                    <a:pt x="2361818" y="1928876"/>
                  </a:lnTo>
                  <a:lnTo>
                    <a:pt x="2402586" y="1883791"/>
                  </a:lnTo>
                  <a:lnTo>
                    <a:pt x="2443607" y="1843024"/>
                  </a:lnTo>
                  <a:lnTo>
                    <a:pt x="2480310" y="1798193"/>
                  </a:lnTo>
                  <a:lnTo>
                    <a:pt x="2517013" y="1748917"/>
                  </a:lnTo>
                  <a:lnTo>
                    <a:pt x="2549906" y="1699895"/>
                  </a:lnTo>
                  <a:lnTo>
                    <a:pt x="2606929" y="1601851"/>
                  </a:lnTo>
                  <a:lnTo>
                    <a:pt x="2631566" y="1548892"/>
                  </a:lnTo>
                  <a:lnTo>
                    <a:pt x="2651887" y="1495679"/>
                  </a:lnTo>
                  <a:lnTo>
                    <a:pt x="2672334" y="1438402"/>
                  </a:lnTo>
                  <a:lnTo>
                    <a:pt x="2684653" y="1385443"/>
                  </a:lnTo>
                  <a:lnTo>
                    <a:pt x="2696971" y="1328166"/>
                  </a:lnTo>
                  <a:lnTo>
                    <a:pt x="2705099" y="1270889"/>
                  </a:lnTo>
                  <a:lnTo>
                    <a:pt x="2713101" y="1209675"/>
                  </a:lnTo>
                  <a:lnTo>
                    <a:pt x="2713101" y="1091057"/>
                  </a:lnTo>
                  <a:lnTo>
                    <a:pt x="2696971" y="976757"/>
                  </a:lnTo>
                  <a:lnTo>
                    <a:pt x="2672334" y="862330"/>
                  </a:lnTo>
                  <a:lnTo>
                    <a:pt x="2631566" y="756158"/>
                  </a:lnTo>
                  <a:lnTo>
                    <a:pt x="2606929" y="702945"/>
                  </a:lnTo>
                  <a:lnTo>
                    <a:pt x="2578481" y="649859"/>
                  </a:lnTo>
                  <a:lnTo>
                    <a:pt x="2549906" y="600837"/>
                  </a:lnTo>
                  <a:lnTo>
                    <a:pt x="2517013" y="551815"/>
                  </a:lnTo>
                  <a:lnTo>
                    <a:pt x="2443607" y="461772"/>
                  </a:lnTo>
                  <a:lnTo>
                    <a:pt x="2402586" y="416941"/>
                  </a:lnTo>
                  <a:lnTo>
                    <a:pt x="2361818" y="376047"/>
                  </a:lnTo>
                  <a:lnTo>
                    <a:pt x="2316734" y="335153"/>
                  </a:lnTo>
                  <a:lnTo>
                    <a:pt x="2218690" y="261493"/>
                  </a:lnTo>
                  <a:lnTo>
                    <a:pt x="2169667" y="228854"/>
                  </a:lnTo>
                  <a:lnTo>
                    <a:pt x="2116709" y="196342"/>
                  </a:lnTo>
                  <a:lnTo>
                    <a:pt x="2059432" y="163449"/>
                  </a:lnTo>
                  <a:lnTo>
                    <a:pt x="2002282" y="139065"/>
                  </a:lnTo>
                  <a:lnTo>
                    <a:pt x="1945005" y="110490"/>
                  </a:lnTo>
                  <a:lnTo>
                    <a:pt x="1761109" y="49022"/>
                  </a:lnTo>
                  <a:lnTo>
                    <a:pt x="1695704" y="32766"/>
                  </a:lnTo>
                  <a:lnTo>
                    <a:pt x="1630298" y="20574"/>
                  </a:lnTo>
                  <a:lnTo>
                    <a:pt x="1565020" y="12446"/>
                  </a:lnTo>
                  <a:lnTo>
                    <a:pt x="1495424" y="4191"/>
                  </a:lnTo>
                  <a:lnTo>
                    <a:pt x="1425955" y="0"/>
                  </a:lnTo>
                  <a:close/>
                </a:path>
              </a:pathLst>
            </a:custGeom>
            <a:solidFill>
              <a:srgbClr val="51B047"/>
            </a:solidFill>
          </p:spPr>
          <p:txBody>
            <a:bodyPr wrap="square" lIns="0" tIns="0" rIns="0" bIns="0" rtlCol="0"/>
            <a:lstStyle/>
            <a:p>
              <a:endParaRPr kern="0">
                <a:solidFill>
                  <a:sysClr val="windowText" lastClr="000000"/>
                </a:solidFill>
              </a:endParaRPr>
            </a:p>
          </p:txBody>
        </p:sp>
        <p:sp>
          <p:nvSpPr>
            <p:cNvPr id="8" name="object 8"/>
            <p:cNvSpPr/>
            <p:nvPr/>
          </p:nvSpPr>
          <p:spPr>
            <a:xfrm>
              <a:off x="6344284" y="3228720"/>
              <a:ext cx="1542415" cy="1044575"/>
            </a:xfrm>
            <a:custGeom>
              <a:avLst/>
              <a:gdLst/>
              <a:ahLst/>
              <a:cxnLst/>
              <a:rect l="l" t="t" r="r" b="b"/>
              <a:pathLst>
                <a:path w="1542415" h="1044575">
                  <a:moveTo>
                    <a:pt x="0" y="274193"/>
                  </a:moveTo>
                  <a:lnTo>
                    <a:pt x="2666" y="335915"/>
                  </a:lnTo>
                  <a:lnTo>
                    <a:pt x="13462" y="416052"/>
                  </a:lnTo>
                  <a:lnTo>
                    <a:pt x="22225" y="459994"/>
                  </a:lnTo>
                  <a:lnTo>
                    <a:pt x="32892" y="507746"/>
                  </a:lnTo>
                  <a:lnTo>
                    <a:pt x="47751" y="556514"/>
                  </a:lnTo>
                  <a:lnTo>
                    <a:pt x="67182" y="605917"/>
                  </a:lnTo>
                  <a:lnTo>
                    <a:pt x="88011" y="656577"/>
                  </a:lnTo>
                  <a:lnTo>
                    <a:pt x="130428" y="731164"/>
                  </a:lnTo>
                  <a:lnTo>
                    <a:pt x="164718" y="777163"/>
                  </a:lnTo>
                  <a:lnTo>
                    <a:pt x="204978" y="825284"/>
                  </a:lnTo>
                  <a:lnTo>
                    <a:pt x="274065" y="887895"/>
                  </a:lnTo>
                  <a:lnTo>
                    <a:pt x="329691" y="925436"/>
                  </a:lnTo>
                  <a:lnTo>
                    <a:pt x="432308" y="976426"/>
                  </a:lnTo>
                  <a:lnTo>
                    <a:pt x="475107" y="991768"/>
                  </a:lnTo>
                  <a:lnTo>
                    <a:pt x="517779" y="1004316"/>
                  </a:lnTo>
                  <a:lnTo>
                    <a:pt x="564261" y="1014971"/>
                  </a:lnTo>
                  <a:lnTo>
                    <a:pt x="609091" y="1024394"/>
                  </a:lnTo>
                  <a:lnTo>
                    <a:pt x="703707" y="1037056"/>
                  </a:lnTo>
                  <a:lnTo>
                    <a:pt x="750696" y="1040625"/>
                  </a:lnTo>
                  <a:lnTo>
                    <a:pt x="846836" y="1044511"/>
                  </a:lnTo>
                  <a:lnTo>
                    <a:pt x="942466" y="1042987"/>
                  </a:lnTo>
                  <a:lnTo>
                    <a:pt x="1036065" y="1037437"/>
                  </a:lnTo>
                  <a:lnTo>
                    <a:pt x="1127633" y="1027963"/>
                  </a:lnTo>
                  <a:lnTo>
                    <a:pt x="1210564" y="1016812"/>
                  </a:lnTo>
                  <a:lnTo>
                    <a:pt x="1361947" y="990815"/>
                  </a:lnTo>
                  <a:lnTo>
                    <a:pt x="1509521" y="956932"/>
                  </a:lnTo>
                  <a:lnTo>
                    <a:pt x="1541907" y="946912"/>
                  </a:lnTo>
                  <a:lnTo>
                    <a:pt x="1528444" y="919213"/>
                  </a:lnTo>
                  <a:lnTo>
                    <a:pt x="1489201" y="837234"/>
                  </a:lnTo>
                  <a:lnTo>
                    <a:pt x="1459230" y="782066"/>
                  </a:lnTo>
                  <a:lnTo>
                    <a:pt x="1428339" y="729208"/>
                  </a:lnTo>
                  <a:lnTo>
                    <a:pt x="1077594" y="729208"/>
                  </a:lnTo>
                  <a:lnTo>
                    <a:pt x="0" y="274193"/>
                  </a:lnTo>
                  <a:close/>
                </a:path>
                <a:path w="1542415" h="1044575">
                  <a:moveTo>
                    <a:pt x="532003" y="0"/>
                  </a:moveTo>
                  <a:lnTo>
                    <a:pt x="474725" y="3556"/>
                  </a:lnTo>
                  <a:lnTo>
                    <a:pt x="390906" y="19050"/>
                  </a:lnTo>
                  <a:lnTo>
                    <a:pt x="337946" y="33147"/>
                  </a:lnTo>
                  <a:lnTo>
                    <a:pt x="289560" y="50927"/>
                  </a:lnTo>
                  <a:lnTo>
                    <a:pt x="242950" y="69850"/>
                  </a:lnTo>
                  <a:lnTo>
                    <a:pt x="199262" y="91186"/>
                  </a:lnTo>
                  <a:lnTo>
                    <a:pt x="158495" y="112141"/>
                  </a:lnTo>
                  <a:lnTo>
                    <a:pt x="123570" y="135128"/>
                  </a:lnTo>
                  <a:lnTo>
                    <a:pt x="90931" y="155067"/>
                  </a:lnTo>
                  <a:lnTo>
                    <a:pt x="39877" y="192912"/>
                  </a:lnTo>
                  <a:lnTo>
                    <a:pt x="1077594" y="729208"/>
                  </a:lnTo>
                  <a:lnTo>
                    <a:pt x="1428339" y="729208"/>
                  </a:lnTo>
                  <a:lnTo>
                    <a:pt x="1382521" y="651687"/>
                  </a:lnTo>
                  <a:lnTo>
                    <a:pt x="1337437" y="577469"/>
                  </a:lnTo>
                  <a:lnTo>
                    <a:pt x="1286764" y="503936"/>
                  </a:lnTo>
                  <a:lnTo>
                    <a:pt x="1230121" y="428498"/>
                  </a:lnTo>
                  <a:lnTo>
                    <a:pt x="1202436" y="390017"/>
                  </a:lnTo>
                  <a:lnTo>
                    <a:pt x="1139063" y="316865"/>
                  </a:lnTo>
                  <a:lnTo>
                    <a:pt x="1106296" y="281813"/>
                  </a:lnTo>
                  <a:lnTo>
                    <a:pt x="1073276" y="246887"/>
                  </a:lnTo>
                  <a:lnTo>
                    <a:pt x="1002791" y="183134"/>
                  </a:lnTo>
                  <a:lnTo>
                    <a:pt x="929132" y="126873"/>
                  </a:lnTo>
                  <a:lnTo>
                    <a:pt x="891793" y="100837"/>
                  </a:lnTo>
                  <a:lnTo>
                    <a:pt x="852169" y="78105"/>
                  </a:lnTo>
                  <a:lnTo>
                    <a:pt x="812926" y="58039"/>
                  </a:lnTo>
                  <a:lnTo>
                    <a:pt x="747648" y="33020"/>
                  </a:lnTo>
                  <a:lnTo>
                    <a:pt x="684530" y="14731"/>
                  </a:lnTo>
                  <a:lnTo>
                    <a:pt x="622808" y="4699"/>
                  </a:lnTo>
                  <a:lnTo>
                    <a:pt x="561593" y="254"/>
                  </a:lnTo>
                  <a:lnTo>
                    <a:pt x="532003" y="0"/>
                  </a:lnTo>
                  <a:close/>
                </a:path>
              </a:pathLst>
            </a:custGeom>
            <a:solidFill>
              <a:srgbClr val="FFFFFF"/>
            </a:solidFill>
          </p:spPr>
          <p:txBody>
            <a:bodyPr wrap="square" lIns="0" tIns="0" rIns="0" bIns="0" rtlCol="0"/>
            <a:lstStyle/>
            <a:p>
              <a:endParaRPr kern="0">
                <a:solidFill>
                  <a:sysClr val="windowText" lastClr="000000"/>
                </a:solidFill>
              </a:endParaRPr>
            </a:p>
          </p:txBody>
        </p:sp>
        <p:sp>
          <p:nvSpPr>
            <p:cNvPr id="9" name="object 9"/>
            <p:cNvSpPr/>
            <p:nvPr/>
          </p:nvSpPr>
          <p:spPr>
            <a:xfrm>
              <a:off x="7383652" y="2787014"/>
              <a:ext cx="1076325" cy="624205"/>
            </a:xfrm>
            <a:custGeom>
              <a:avLst/>
              <a:gdLst/>
              <a:ahLst/>
              <a:cxnLst/>
              <a:rect l="l" t="t" r="r" b="b"/>
              <a:pathLst>
                <a:path w="1076325" h="624204">
                  <a:moveTo>
                    <a:pt x="426466" y="0"/>
                  </a:moveTo>
                  <a:lnTo>
                    <a:pt x="398018" y="1143"/>
                  </a:lnTo>
                  <a:lnTo>
                    <a:pt x="372364" y="3175"/>
                  </a:lnTo>
                  <a:lnTo>
                    <a:pt x="348233" y="8890"/>
                  </a:lnTo>
                  <a:lnTo>
                    <a:pt x="321945" y="15493"/>
                  </a:lnTo>
                  <a:lnTo>
                    <a:pt x="299720" y="20320"/>
                  </a:lnTo>
                  <a:lnTo>
                    <a:pt x="254126" y="39116"/>
                  </a:lnTo>
                  <a:lnTo>
                    <a:pt x="195325" y="73914"/>
                  </a:lnTo>
                  <a:lnTo>
                    <a:pt x="160020" y="101092"/>
                  </a:lnTo>
                  <a:lnTo>
                    <a:pt x="129286" y="128651"/>
                  </a:lnTo>
                  <a:lnTo>
                    <a:pt x="101726" y="159131"/>
                  </a:lnTo>
                  <a:lnTo>
                    <a:pt x="56515" y="215900"/>
                  </a:lnTo>
                  <a:lnTo>
                    <a:pt x="24511" y="267462"/>
                  </a:lnTo>
                  <a:lnTo>
                    <a:pt x="5842" y="302768"/>
                  </a:lnTo>
                  <a:lnTo>
                    <a:pt x="0" y="315722"/>
                  </a:lnTo>
                  <a:lnTo>
                    <a:pt x="5206" y="328549"/>
                  </a:lnTo>
                  <a:lnTo>
                    <a:pt x="22098" y="363982"/>
                  </a:lnTo>
                  <a:lnTo>
                    <a:pt x="36449" y="387985"/>
                  </a:lnTo>
                  <a:lnTo>
                    <a:pt x="51435" y="413639"/>
                  </a:lnTo>
                  <a:lnTo>
                    <a:pt x="94615" y="470281"/>
                  </a:lnTo>
                  <a:lnTo>
                    <a:pt x="122174" y="499364"/>
                  </a:lnTo>
                  <a:lnTo>
                    <a:pt x="151383" y="527685"/>
                  </a:lnTo>
                  <a:lnTo>
                    <a:pt x="186563" y="553593"/>
                  </a:lnTo>
                  <a:lnTo>
                    <a:pt x="222757" y="576961"/>
                  </a:lnTo>
                  <a:lnTo>
                    <a:pt x="263905" y="596265"/>
                  </a:lnTo>
                  <a:lnTo>
                    <a:pt x="287020" y="603631"/>
                  </a:lnTo>
                  <a:lnTo>
                    <a:pt x="310006" y="611251"/>
                  </a:lnTo>
                  <a:lnTo>
                    <a:pt x="358394" y="621030"/>
                  </a:lnTo>
                  <a:lnTo>
                    <a:pt x="412876" y="624205"/>
                  </a:lnTo>
                  <a:lnTo>
                    <a:pt x="441198" y="623062"/>
                  </a:lnTo>
                  <a:lnTo>
                    <a:pt x="526415" y="609346"/>
                  </a:lnTo>
                  <a:lnTo>
                    <a:pt x="584453" y="593979"/>
                  </a:lnTo>
                  <a:lnTo>
                    <a:pt x="641985" y="572389"/>
                  </a:lnTo>
                  <a:lnTo>
                    <a:pt x="698880" y="549021"/>
                  </a:lnTo>
                  <a:lnTo>
                    <a:pt x="752348" y="522732"/>
                  </a:lnTo>
                  <a:lnTo>
                    <a:pt x="805052" y="494665"/>
                  </a:lnTo>
                  <a:lnTo>
                    <a:pt x="854455" y="463677"/>
                  </a:lnTo>
                  <a:lnTo>
                    <a:pt x="901953" y="433578"/>
                  </a:lnTo>
                  <a:lnTo>
                    <a:pt x="943610" y="405765"/>
                  </a:lnTo>
                  <a:lnTo>
                    <a:pt x="1013968" y="355600"/>
                  </a:lnTo>
                  <a:lnTo>
                    <a:pt x="1075817" y="306705"/>
                  </a:lnTo>
                  <a:lnTo>
                    <a:pt x="1058799" y="292481"/>
                  </a:lnTo>
                  <a:lnTo>
                    <a:pt x="1015492" y="257175"/>
                  </a:lnTo>
                  <a:lnTo>
                    <a:pt x="948817" y="208153"/>
                  </a:lnTo>
                  <a:lnTo>
                    <a:pt x="906526" y="180848"/>
                  </a:lnTo>
                  <a:lnTo>
                    <a:pt x="861568" y="152527"/>
                  </a:lnTo>
                  <a:lnTo>
                    <a:pt x="814070" y="123317"/>
                  </a:lnTo>
                  <a:lnTo>
                    <a:pt x="762762" y="95377"/>
                  </a:lnTo>
                  <a:lnTo>
                    <a:pt x="707644" y="69215"/>
                  </a:lnTo>
                  <a:lnTo>
                    <a:pt x="652145" y="47498"/>
                  </a:lnTo>
                  <a:lnTo>
                    <a:pt x="597280" y="27559"/>
                  </a:lnTo>
                  <a:lnTo>
                    <a:pt x="540385" y="12700"/>
                  </a:lnTo>
                  <a:lnTo>
                    <a:pt x="482853" y="2286"/>
                  </a:lnTo>
                  <a:lnTo>
                    <a:pt x="453771" y="1651"/>
                  </a:lnTo>
                  <a:lnTo>
                    <a:pt x="426466" y="0"/>
                  </a:lnTo>
                  <a:close/>
                </a:path>
              </a:pathLst>
            </a:custGeom>
            <a:solidFill>
              <a:srgbClr val="B8F567"/>
            </a:solidFill>
          </p:spPr>
          <p:txBody>
            <a:bodyPr wrap="square" lIns="0" tIns="0" rIns="0" bIns="0" rtlCol="0"/>
            <a:lstStyle/>
            <a:p>
              <a:endParaRPr kern="0">
                <a:solidFill>
                  <a:sysClr val="windowText" lastClr="000000"/>
                </a:solidFill>
              </a:endParaRPr>
            </a:p>
          </p:txBody>
        </p:sp>
      </p:grpSp>
      <p:pic>
        <p:nvPicPr>
          <p:cNvPr id="10" name="object 10">
            <a:hlinkClick r:id="rId2"/>
          </p:cNvPr>
          <p:cNvPicPr/>
          <p:nvPr/>
        </p:nvPicPr>
        <p:blipFill>
          <a:blip r:embed="rId3" cstate="print"/>
          <a:stretch>
            <a:fillRect/>
          </a:stretch>
        </p:blipFill>
        <p:spPr>
          <a:xfrm>
            <a:off x="7543800" y="5604992"/>
            <a:ext cx="1526540" cy="3048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0" name="Picture 8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92" name="Straight Connector 9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96" name="Rectangle 95">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8" name="Rectangle 97">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2" name="Title 12">
            <a:extLst>
              <a:ext uri="{FF2B5EF4-FFF2-40B4-BE49-F238E27FC236}">
                <a16:creationId xmlns:a16="http://schemas.microsoft.com/office/drawing/2014/main" id="{75BE681B-1F17-4D99-BDF1-2748AEA0E4A9}"/>
              </a:ext>
            </a:extLst>
          </p:cNvPr>
          <p:cNvSpPr txBox="1">
            <a:spLocks/>
          </p:cNvSpPr>
          <p:nvPr/>
        </p:nvSpPr>
        <p:spPr>
          <a:xfrm>
            <a:off x="1473740" y="288101"/>
            <a:ext cx="6817399" cy="4196812"/>
          </a:xfrm>
          <a:prstGeom prst="rect">
            <a:avLst/>
          </a:prstGeom>
        </p:spPr>
        <p:txBody>
          <a:bodyPr vert="horz" lIns="91440" tIns="45720" rIns="91440" bIns="0" rtlCol="0" anchor="b">
            <a:normAutofit/>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112713"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sng" strike="noStrike" kern="1200" cap="all" spc="0" normalizeH="0" baseline="0" noProof="0" dirty="0">
                <a:ln>
                  <a:noFill/>
                </a:ln>
                <a:solidFill>
                  <a:prstClr val="black"/>
                </a:solidFill>
                <a:effectLst/>
                <a:uLnTx/>
                <a:uFillTx/>
                <a:latin typeface="Gill Sans MT" panose="020B0502020104020203"/>
                <a:ea typeface="+mj-ea"/>
                <a:cs typeface="+mj-cs"/>
              </a:rPr>
              <a:t>Appointments</a:t>
            </a:r>
            <a:endParaRPr lang="en-US" sz="6600" dirty="0">
              <a:solidFill>
                <a:prstClr val="black"/>
              </a:solidFill>
              <a:latin typeface="Gill Sans MT" panose="020B0502020104020203"/>
            </a:endParaRPr>
          </a:p>
          <a:p>
            <a:pPr marL="112713" marR="0" lvl="0" indent="0" algn="l" defTabSz="914400" rtl="0" eaLnBrk="1" fontAlgn="auto" latinLnBrk="0" hangingPunct="1">
              <a:lnSpc>
                <a:spcPct val="90000"/>
              </a:lnSpc>
              <a:spcBef>
                <a:spcPct val="0"/>
              </a:spcBef>
              <a:spcAft>
                <a:spcPts val="600"/>
              </a:spcAft>
              <a:buClrTx/>
              <a:buSzTx/>
              <a:buFontTx/>
              <a:buNone/>
              <a:tabLst/>
              <a:defRPr/>
            </a:pPr>
            <a:endParaRPr kumimoji="0" lang="en-US" sz="800" b="0" i="0" u="none" strike="noStrike" kern="1200" cap="all" spc="0" normalizeH="0" baseline="0" noProof="0" dirty="0">
              <a:ln>
                <a:noFill/>
              </a:ln>
              <a:solidFill>
                <a:prstClr val="black"/>
              </a:solidFill>
              <a:effectLst/>
              <a:uLnTx/>
              <a:uFillTx/>
              <a:latin typeface="Gill Sans MT" panose="020B0502020104020203"/>
              <a:ea typeface="+mj-ea"/>
              <a:cs typeface="+mj-cs"/>
            </a:endParaRPr>
          </a:p>
          <a:p>
            <a:pPr marL="569913"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lang="en-US" sz="2600" dirty="0">
                <a:solidFill>
                  <a:prstClr val="black"/>
                </a:solidFill>
                <a:latin typeface="Gill Sans MT" panose="020B0502020104020203"/>
              </a:rPr>
              <a:t>Beth </a:t>
            </a:r>
            <a:r>
              <a:rPr lang="en-US" sz="2600" dirty="0" err="1">
                <a:solidFill>
                  <a:prstClr val="black"/>
                </a:solidFill>
                <a:latin typeface="Gill Sans MT" panose="020B0502020104020203"/>
              </a:rPr>
              <a:t>gismondi</a:t>
            </a:r>
            <a:r>
              <a:rPr lang="en-US" sz="2600" dirty="0">
                <a:solidFill>
                  <a:prstClr val="black"/>
                </a:solidFill>
                <a:latin typeface="Gill Sans MT" panose="020B0502020104020203"/>
              </a:rPr>
              <a:t> – 1</a:t>
            </a:r>
            <a:r>
              <a:rPr lang="en-US" sz="2600" baseline="30000" dirty="0">
                <a:solidFill>
                  <a:prstClr val="black"/>
                </a:solidFill>
                <a:latin typeface="Gill Sans MT" panose="020B0502020104020203"/>
              </a:rPr>
              <a:t>st</a:t>
            </a:r>
            <a:r>
              <a:rPr lang="en-US" sz="2600" dirty="0">
                <a:solidFill>
                  <a:prstClr val="black"/>
                </a:solidFill>
                <a:latin typeface="Gill Sans MT" panose="020B0502020104020203"/>
              </a:rPr>
              <a:t> term – ARC</a:t>
            </a:r>
          </a:p>
          <a:p>
            <a:pPr marL="569913" marR="0" lvl="0" indent="-4572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600" b="0" i="0" u="none" strike="noStrike" kern="1200" cap="all" spc="0" normalizeH="0" baseline="0" noProof="0" dirty="0">
                <a:ln>
                  <a:noFill/>
                </a:ln>
                <a:solidFill>
                  <a:prstClr val="black"/>
                </a:solidFill>
                <a:effectLst/>
                <a:uLnTx/>
                <a:uFillTx/>
                <a:latin typeface="Gill Sans MT" panose="020B0502020104020203"/>
                <a:ea typeface="+mj-ea"/>
                <a:cs typeface="+mj-cs"/>
              </a:rPr>
              <a:t>Thomas </a:t>
            </a:r>
            <a:r>
              <a:rPr kumimoji="0" lang="en-US" sz="2600" b="0" i="0" u="none" strike="noStrike" kern="1200" cap="all" spc="0" normalizeH="0" baseline="0" noProof="0" dirty="0" err="1">
                <a:ln>
                  <a:noFill/>
                </a:ln>
                <a:solidFill>
                  <a:prstClr val="black"/>
                </a:solidFill>
                <a:effectLst/>
                <a:uLnTx/>
                <a:uFillTx/>
                <a:latin typeface="Gill Sans MT" panose="020B0502020104020203"/>
                <a:ea typeface="+mj-ea"/>
                <a:cs typeface="+mj-cs"/>
              </a:rPr>
              <a:t>fraser</a:t>
            </a:r>
            <a:r>
              <a:rPr kumimoji="0" lang="en-US" sz="2600" b="0" i="0" u="none" strike="noStrike" kern="1200" cap="all" spc="0" normalizeH="0" baseline="0" noProof="0" dirty="0">
                <a:ln>
                  <a:noFill/>
                </a:ln>
                <a:solidFill>
                  <a:prstClr val="black"/>
                </a:solidFill>
                <a:effectLst/>
                <a:uLnTx/>
                <a:uFillTx/>
                <a:latin typeface="Gill Sans MT" panose="020B0502020104020203"/>
                <a:ea typeface="+mj-ea"/>
                <a:cs typeface="+mj-cs"/>
              </a:rPr>
              <a:t> – 1</a:t>
            </a:r>
            <a:r>
              <a:rPr kumimoji="0" lang="en-US" sz="2600" b="0" i="0" u="none" strike="noStrike" kern="1200" cap="all" spc="0" normalizeH="0" baseline="30000" noProof="0" dirty="0">
                <a:ln>
                  <a:noFill/>
                </a:ln>
                <a:solidFill>
                  <a:prstClr val="black"/>
                </a:solidFill>
                <a:effectLst/>
                <a:uLnTx/>
                <a:uFillTx/>
                <a:latin typeface="Gill Sans MT" panose="020B0502020104020203"/>
                <a:ea typeface="+mj-ea"/>
                <a:cs typeface="+mj-cs"/>
              </a:rPr>
              <a:t>st</a:t>
            </a:r>
            <a:r>
              <a:rPr kumimoji="0" lang="en-US" sz="2600" b="0" i="0" u="none" strike="noStrike" kern="1200" cap="all" spc="0" normalizeH="0" baseline="0" noProof="0" dirty="0">
                <a:ln>
                  <a:noFill/>
                </a:ln>
                <a:solidFill>
                  <a:prstClr val="black"/>
                </a:solidFill>
                <a:effectLst/>
                <a:uLnTx/>
                <a:uFillTx/>
                <a:latin typeface="Gill Sans MT" panose="020B0502020104020203"/>
                <a:ea typeface="+mj-ea"/>
                <a:cs typeface="+mj-cs"/>
              </a:rPr>
              <a:t> term – recreation &amp; Parks</a:t>
            </a:r>
          </a:p>
        </p:txBody>
      </p:sp>
      <p:cxnSp>
        <p:nvCxnSpPr>
          <p:cNvPr id="100" name="Straight Connector 99">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32546" y="4735528"/>
            <a:ext cx="648225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02" name="Picture 101">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27949580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6" name="Picture 35">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8" name="Straight Connector 37">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2" name="Rectangle 41">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6" name="Rectangle 45">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98" y="638508"/>
            <a:ext cx="8179004"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53" y="865667"/>
            <a:ext cx="7838694"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dk2"/>
          </a:fillRef>
          <a:effectRef idx="2">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097" y="1030259"/>
            <a:ext cx="7591806"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B9DA985-D751-4383-9898-A106D2E7BBE0}"/>
              </a:ext>
            </a:extLst>
          </p:cNvPr>
          <p:cNvSpPr>
            <a:spLocks noGrp="1"/>
          </p:cNvSpPr>
          <p:nvPr>
            <p:ph type="title"/>
          </p:nvPr>
        </p:nvSpPr>
        <p:spPr>
          <a:xfrm>
            <a:off x="1167803" y="1584552"/>
            <a:ext cx="6824441" cy="3202052"/>
          </a:xfrm>
        </p:spPr>
        <p:txBody>
          <a:bodyPr vert="horz" lIns="91440" tIns="45720" rIns="91440" bIns="0" rtlCol="0" anchor="ctr">
            <a:normAutofit/>
          </a:bodyPr>
          <a:lstStyle/>
          <a:p>
            <a:pPr algn="ctr" defTabSz="914400"/>
            <a:r>
              <a:rPr lang="en-US" sz="4400" u="sng" dirty="0"/>
              <a:t>NEXT MEETING DATE</a:t>
            </a:r>
            <a:br>
              <a:rPr lang="en-US" sz="4400" dirty="0"/>
            </a:br>
            <a:r>
              <a:rPr lang="en-US" sz="3600" dirty="0"/>
              <a:t>Wednesday, June 22</a:t>
            </a:r>
            <a:r>
              <a:rPr lang="en-US" sz="3600" baseline="30000" dirty="0"/>
              <a:t>nd</a:t>
            </a:r>
            <a:r>
              <a:rPr lang="en-US" sz="3600" dirty="0"/>
              <a:t> </a:t>
            </a:r>
            <a:br>
              <a:rPr lang="en-US" sz="3600" dirty="0"/>
            </a:br>
            <a:r>
              <a:rPr lang="en-US" sz="3600" dirty="0"/>
              <a:t>at 11:00 a.m.</a:t>
            </a:r>
            <a:br>
              <a:rPr lang="en-US" sz="3600" dirty="0"/>
            </a:br>
            <a:r>
              <a:rPr lang="en-US" sz="3100" dirty="0"/>
              <a:t>(HYBRID MEETING AT clubhouse meeting room)</a:t>
            </a:r>
            <a:br>
              <a:rPr lang="en-US" sz="3100" dirty="0"/>
            </a:br>
            <a:endParaRPr lang="en-US" sz="3600" dirty="0"/>
          </a:p>
        </p:txBody>
      </p:sp>
      <p:pic>
        <p:nvPicPr>
          <p:cNvPr id="52" name="Picture 51">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54" name="Straight Connector 53">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0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1" name="Picture 4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43" name="Straight Connector 4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7" name="Rectangle 4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Title 12"/>
          <p:cNvSpPr>
            <a:spLocks noGrp="1"/>
          </p:cNvSpPr>
          <p:nvPr>
            <p:ph type="title"/>
          </p:nvPr>
        </p:nvSpPr>
        <p:spPr>
          <a:xfrm>
            <a:off x="1089462" y="962902"/>
            <a:ext cx="3132288" cy="2380828"/>
          </a:xfrm>
        </p:spPr>
        <p:txBody>
          <a:bodyPr vert="horz" lIns="91440" tIns="45720" rIns="91440" bIns="0" rtlCol="0" anchor="b">
            <a:normAutofit/>
          </a:bodyPr>
          <a:lstStyle/>
          <a:p>
            <a:pPr defTabSz="914400"/>
            <a:r>
              <a:rPr lang="en-US" sz="2900" dirty="0" err="1"/>
              <a:t>AdjournMent</a:t>
            </a:r>
            <a:endParaRPr lang="en-US" sz="2900" dirty="0"/>
          </a:p>
        </p:txBody>
      </p:sp>
      <p:cxnSp>
        <p:nvCxnSpPr>
          <p:cNvPr id="51" name="Straight Connector 5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462" y="3528543"/>
            <a:ext cx="31286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4" name="Picture 13" descr="NEWOceanPinesAssociation_Circle_logo small">
            <a:extLst>
              <a:ext uri="{FF2B5EF4-FFF2-40B4-BE49-F238E27FC236}">
                <a16:creationId xmlns:a16="http://schemas.microsoft.com/office/drawing/2014/main" id="{6A279D93-FF02-466C-8AF1-9638CA40E474}"/>
              </a:ext>
            </a:extLst>
          </p:cNvPr>
          <p:cNvPicPr>
            <a:picLocks noChangeAspect="1"/>
          </p:cNvPicPr>
          <p:nvPr/>
        </p:nvPicPr>
        <p:blipFill>
          <a:blip r:embed="rId3" cstate="print"/>
          <a:stretch>
            <a:fillRect/>
          </a:stretch>
        </p:blipFill>
        <p:spPr bwMode="auto">
          <a:xfrm>
            <a:off x="4570808" y="1275798"/>
            <a:ext cx="3720331" cy="3720331"/>
          </a:xfrm>
          <a:prstGeom prst="rect">
            <a:avLst/>
          </a:prstGeom>
          <a:noFill/>
        </p:spPr>
      </p:pic>
      <p:pic>
        <p:nvPicPr>
          <p:cNvPr id="53" name="Picture 5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55" name="Straight Connector 5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972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EF0787B-3E20-4250-9582-DDCB19815A3B}"/>
              </a:ext>
            </a:extLst>
          </p:cNvPr>
          <p:cNvSpPr txBox="1"/>
          <p:nvPr/>
        </p:nvSpPr>
        <p:spPr>
          <a:xfrm>
            <a:off x="1" y="278680"/>
            <a:ext cx="3814353" cy="5974080"/>
          </a:xfrm>
          <a:prstGeom prst="rect">
            <a:avLst/>
          </a:prstGeom>
          <a:noFill/>
        </p:spPr>
        <p:txBody>
          <a:bodyPr vert="horz" lIns="91440" tIns="45720" rIns="91440" bIns="45720" rtlCol="0" anchor="ctr">
            <a:noAutofit/>
          </a:bodyPr>
          <a:lstStyle/>
          <a:p>
            <a:pPr marL="60325">
              <a:spcAft>
                <a:spcPts val="800"/>
              </a:spcAft>
              <a:defRPr/>
            </a:pPr>
            <a:r>
              <a:rPr kumimoji="0" lang="en-US" sz="23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Racquet Sports</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Racquet Sports	</a:t>
            </a:r>
          </a:p>
          <a:p>
            <a:pPr marL="803275" lvl="1"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Reviewed items from Committee on request for maintenance</a:t>
            </a:r>
          </a:p>
          <a:p>
            <a:pPr marL="803275" lvl="1" indent="-285750">
              <a:buFont typeface="Arial" panose="020B0604020202020204" pitchFamily="34" charset="0"/>
              <a:buChar char="•"/>
              <a:defRPr/>
            </a:pPr>
            <a:r>
              <a:rPr lang="en-US" sz="1600" dirty="0">
                <a:solidFill>
                  <a:prstClr val="black"/>
                </a:solidFill>
                <a:latin typeface="Calibri" panose="020F0502020204030204" pitchFamily="34" charset="0"/>
                <a:cs typeface="Calibri" panose="020F0502020204030204" pitchFamily="34" charset="0"/>
              </a:rPr>
              <a:t>Prepared a </a:t>
            </a:r>
            <a:r>
              <a:rPr lang="en-US" sz="1600" dirty="0" err="1">
                <a:solidFill>
                  <a:prstClr val="black"/>
                </a:solidFill>
                <a:latin typeface="Calibri" panose="020F0502020204030204" pitchFamily="34" charset="0"/>
                <a:cs typeface="Calibri" panose="020F0502020204030204" pitchFamily="34" charset="0"/>
              </a:rPr>
              <a:t>punchlist</a:t>
            </a:r>
            <a:r>
              <a:rPr lang="en-US" sz="1600" dirty="0">
                <a:solidFill>
                  <a:prstClr val="black"/>
                </a:solidFill>
                <a:latin typeface="Calibri" panose="020F0502020204030204" pitchFamily="34" charset="0"/>
                <a:cs typeface="Calibri" panose="020F0502020204030204" pitchFamily="34" charset="0"/>
              </a:rPr>
              <a:t> by racquet sport on maintenance and other items and engaged team to address</a:t>
            </a:r>
          </a:p>
          <a:p>
            <a:pPr marL="346075" indent="-285750">
              <a:buFont typeface="Arial" panose="020B0604020202020204" pitchFamily="34" charset="0"/>
              <a:buChar char="•"/>
              <a:defRPr/>
            </a:pPr>
            <a:r>
              <a:rPr lang="en-US" dirty="0">
                <a:solidFill>
                  <a:prstClr val="black"/>
                </a:solidFill>
                <a:latin typeface="Calibri" panose="020F0502020204030204" pitchFamily="34" charset="0"/>
                <a:cs typeface="Calibri" panose="020F0502020204030204" pitchFamily="34" charset="0"/>
              </a:rPr>
              <a:t>Pickleball Courts</a:t>
            </a:r>
          </a:p>
          <a:p>
            <a:pPr marL="803275" lvl="1" indent="-285750">
              <a:buFont typeface="Arial" panose="020B0604020202020204" pitchFamily="34" charset="0"/>
              <a:buChar char="•"/>
              <a:defRPr/>
            </a:pPr>
            <a:r>
              <a:rPr lang="en-US" sz="1600" dirty="0">
                <a:solidFill>
                  <a:prstClr val="black"/>
                </a:solidFill>
                <a:latin typeface="Calibri" panose="020F0502020204030204" pitchFamily="34" charset="0"/>
                <a:cs typeface="Calibri" panose="020F0502020204030204" pitchFamily="34" charset="0"/>
              </a:rPr>
              <a:t>New pickleball courts sub-base completed in-house within budget</a:t>
            </a:r>
          </a:p>
          <a:p>
            <a:pPr marL="803275" lvl="1" indent="-285750">
              <a:buFont typeface="Arial" panose="020B0604020202020204" pitchFamily="34" charset="0"/>
              <a:buChar char="•"/>
              <a:defRPr/>
            </a:pPr>
            <a:r>
              <a:rPr lang="en-US" sz="1600" dirty="0">
                <a:solidFill>
                  <a:prstClr val="black"/>
                </a:solidFill>
                <a:latin typeface="Calibri" panose="020F0502020204030204" pitchFamily="34" charset="0"/>
                <a:cs typeface="Calibri" panose="020F0502020204030204" pitchFamily="34" charset="0"/>
              </a:rPr>
              <a:t>Outside contractor has begun prep work (week of 5/16) – majority of work to begin first week of June</a:t>
            </a:r>
          </a:p>
          <a:p>
            <a:pPr marL="803275" lvl="1" indent="-285750">
              <a:buFont typeface="Arial" panose="020B0604020202020204" pitchFamily="34" charset="0"/>
              <a:buChar char="•"/>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Crack maintenance on hard courts to begin in June – completion 14 days after (weather permitting)</a:t>
            </a:r>
          </a:p>
          <a:p>
            <a:pPr marL="346075" indent="-285750">
              <a:buFont typeface="Arial" panose="020B0604020202020204" pitchFamily="34" charset="0"/>
              <a:buChar char="•"/>
              <a:defRPr/>
            </a:pPr>
            <a:r>
              <a:rPr lang="en-US" dirty="0">
                <a:solidFill>
                  <a:prstClr val="black"/>
                </a:solidFill>
                <a:latin typeface="Calibri" panose="020F0502020204030204" pitchFamily="34" charset="0"/>
                <a:cs typeface="Calibri" panose="020F0502020204030204" pitchFamily="34" charset="0"/>
              </a:rPr>
              <a:t>Communication update for racquet sports community and association throughout process</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803275" lvl="1" indent="-285750">
              <a:buFont typeface="Arial" panose="020B0604020202020204" pitchFamily="34" charset="0"/>
              <a:buChar char="•"/>
              <a:defRPr/>
            </a:pPr>
            <a:endParaRPr lang="en-US" sz="2000" dirty="0">
              <a:solidFill>
                <a:prstClr val="black"/>
              </a:solidFill>
              <a:latin typeface="Calibri" panose="020F0502020204030204" pitchFamily="34" charset="0"/>
              <a:cs typeface="Calibri" panose="020F0502020204030204" pitchFamily="34" charset="0"/>
            </a:endParaRPr>
          </a:p>
          <a:p>
            <a:pPr marL="60325">
              <a:defRPr/>
            </a:pPr>
            <a:endParaRPr kumimoji="0" lang="en-US" sz="19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descr="A picture containing grass, outdoor, sky&#10;&#10;Description automatically generated">
            <a:extLst>
              <a:ext uri="{FF2B5EF4-FFF2-40B4-BE49-F238E27FC236}">
                <a16:creationId xmlns:a16="http://schemas.microsoft.com/office/drawing/2014/main" id="{C1A630F3-097C-7ACC-6E19-6663B28722E4}"/>
              </a:ext>
            </a:extLst>
          </p:cNvPr>
          <p:cNvPicPr>
            <a:picLocks noChangeAspect="1"/>
          </p:cNvPicPr>
          <p:nvPr/>
        </p:nvPicPr>
        <p:blipFill rotWithShape="1">
          <a:blip r:embed="rId2">
            <a:extLst>
              <a:ext uri="{28A0092B-C50C-407E-A947-70E740481C1C}">
                <a14:useLocalDpi xmlns:a14="http://schemas.microsoft.com/office/drawing/2010/main" val="0"/>
              </a:ext>
            </a:extLst>
          </a:blip>
          <a:srcRect r="1" b="40312"/>
          <a:stretch/>
        </p:blipFill>
        <p:spPr>
          <a:xfrm>
            <a:off x="6374138" y="3266501"/>
            <a:ext cx="2769862" cy="2204388"/>
          </a:xfrm>
          <a:prstGeom prst="rect">
            <a:avLst/>
          </a:prstGeom>
        </p:spPr>
      </p:pic>
      <p:pic>
        <p:nvPicPr>
          <p:cNvPr id="4" name="Picture 4">
            <a:extLst>
              <a:ext uri="{FF2B5EF4-FFF2-40B4-BE49-F238E27FC236}">
                <a16:creationId xmlns:a16="http://schemas.microsoft.com/office/drawing/2014/main" id="{DB990A22-059B-43AB-F931-2F279F22E24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09" r="11987" b="-6"/>
          <a:stretch/>
        </p:blipFill>
        <p:spPr bwMode="auto">
          <a:xfrm>
            <a:off x="6374138" y="573088"/>
            <a:ext cx="2765376" cy="22320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outdoor, ground, sky, road&#10;&#10;Description automatically generated">
            <a:extLst>
              <a:ext uri="{FF2B5EF4-FFF2-40B4-BE49-F238E27FC236}">
                <a16:creationId xmlns:a16="http://schemas.microsoft.com/office/drawing/2014/main" id="{D7F143FD-5087-518D-15AF-D36BFD5573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0010" y="1241592"/>
            <a:ext cx="2345327" cy="3127103"/>
          </a:xfrm>
          <a:prstGeom prst="rect">
            <a:avLst/>
          </a:prstGeom>
        </p:spPr>
      </p:pic>
    </p:spTree>
    <p:extLst>
      <p:ext uri="{BB962C8B-B14F-4D97-AF65-F5344CB8AC3E}">
        <p14:creationId xmlns:p14="http://schemas.microsoft.com/office/powerpoint/2010/main" val="4289791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EF0787B-3E20-4250-9582-DDCB19815A3B}"/>
              </a:ext>
            </a:extLst>
          </p:cNvPr>
          <p:cNvSpPr txBox="1"/>
          <p:nvPr/>
        </p:nvSpPr>
        <p:spPr>
          <a:xfrm>
            <a:off x="0" y="0"/>
            <a:ext cx="8934994" cy="4415246"/>
          </a:xfrm>
          <a:prstGeom prst="rect">
            <a:avLst/>
          </a:prstGeom>
          <a:noFill/>
        </p:spPr>
        <p:txBody>
          <a:bodyPr vert="horz" lIns="91440" tIns="45720" rIns="91440" bIns="45720" rtlCol="0" anchor="ctr">
            <a:noAutofit/>
          </a:bodyPr>
          <a:lstStyle/>
          <a:p>
            <a:pPr marL="60325">
              <a:spcAft>
                <a:spcPts val="800"/>
              </a:spcAft>
              <a:defRPr/>
            </a:pPr>
            <a:r>
              <a:rPr kumimoji="0" lang="en-US" sz="20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Frisbee Golf</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10 metal baskets on top of steel pipes; throw frisbees instead of hitting golf balls, with metal baskets replacing the golf course holes</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Very popular around the world and in the United States</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Eastbound Disc Golf </a:t>
            </a:r>
            <a:r>
              <a:rPr lang="en-US" dirty="0">
                <a:solidFill>
                  <a:prstClr val="black"/>
                </a:solidFill>
                <a:latin typeface="Calibri" panose="020F0502020204030204" pitchFamily="34" charset="0"/>
                <a:cs typeface="Calibri" panose="020F0502020204030204" pitchFamily="34" charset="0"/>
              </a:rPr>
              <a:t>have installed on a temporary basis the equipment for the frisbee golf course – consists of 10 baskets strategically placed throughout the park – will also have t-boxes</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Trial basis – Recreation Director and GM receiving feedback on the amenity</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Installed at no cost to the association.  Our understanding at this time if both parties agree to move forward with this amenity, there will be no or minimal cost to the association</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This amenity is covered by liability insurance policy(s)</a:t>
            </a:r>
          </a:p>
          <a:p>
            <a:pPr marL="346075"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Town hall was scheduled for Monday, May 23</a:t>
            </a:r>
            <a:r>
              <a:rPr lang="en-US" baseline="30000" dirty="0">
                <a:solidFill>
                  <a:prstClr val="black"/>
                </a:solidFill>
                <a:latin typeface="Calibri" panose="020F0502020204030204" pitchFamily="34" charset="0"/>
                <a:cs typeface="Calibri" panose="020F0502020204030204" pitchFamily="34" charset="0"/>
              </a:rPr>
              <a:t>rd</a:t>
            </a:r>
            <a:r>
              <a:rPr lang="en-US" dirty="0">
                <a:solidFill>
                  <a:prstClr val="black"/>
                </a:solidFill>
                <a:latin typeface="Calibri" panose="020F0502020204030204" pitchFamily="34" charset="0"/>
                <a:cs typeface="Calibri" panose="020F0502020204030204" pitchFamily="34" charset="0"/>
              </a:rPr>
              <a:t> at 6:00 p.m. to answer all questions – representative from Eastern Shore (Brian) was there to answer questions</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803275" lvl="1" indent="-285750">
              <a:buFont typeface="Arial" panose="020B0604020202020204" pitchFamily="34" charset="0"/>
              <a:buChar char="•"/>
              <a:defRPr/>
            </a:pPr>
            <a:endParaRPr lang="en-US" dirty="0">
              <a:solidFill>
                <a:prstClr val="black"/>
              </a:solidFill>
              <a:latin typeface="Calibri" panose="020F0502020204030204" pitchFamily="34" charset="0"/>
              <a:cs typeface="Calibri" panose="020F0502020204030204" pitchFamily="34" charset="0"/>
            </a:endParaRPr>
          </a:p>
          <a:p>
            <a:pPr marL="60325">
              <a:defRPr/>
            </a:pPr>
            <a:endParaRPr kumimoji="0" lang="en-US" sz="19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D731F19E-C364-ED4E-A746-BBD07E1F4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32" y="38100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7555311A-8D6D-F2A8-5284-2BEE53654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768" y="38100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B040C3AE-65BB-5A08-D5A8-17051A479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8100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231922"/>
      </p:ext>
    </p:extLst>
  </p:cSld>
  <p:clrMapOvr>
    <a:masterClrMapping/>
  </p:clrMapOvr>
</p:sld>
</file>

<file path=ppt/theme/theme1.xml><?xml version="1.0" encoding="utf-8"?>
<a:theme xmlns:a="http://schemas.openxmlformats.org/drawingml/2006/main" name="SIBSON CONSULTING Document">
  <a:themeElements>
    <a:clrScheme name="Sibson">
      <a:dk1>
        <a:sysClr val="windowText" lastClr="000000"/>
      </a:dk1>
      <a:lt1>
        <a:sysClr val="window" lastClr="FFFFFF"/>
      </a:lt1>
      <a:dk2>
        <a:srgbClr val="000000"/>
      </a:dk2>
      <a:lt2>
        <a:srgbClr val="B2B4B3"/>
      </a:lt2>
      <a:accent1>
        <a:srgbClr val="A0CFEB"/>
      </a:accent1>
      <a:accent2>
        <a:srgbClr val="0065BD"/>
      </a:accent2>
      <a:accent3>
        <a:srgbClr val="429C35"/>
      </a:accent3>
      <a:accent4>
        <a:srgbClr val="616365"/>
      </a:accent4>
      <a:accent5>
        <a:srgbClr val="C4262E"/>
      </a:accent5>
      <a:accent6>
        <a:srgbClr val="EEAF30"/>
      </a:accent6>
      <a:hlink>
        <a:srgbClr val="0065BD"/>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Segal Report 1">
        <a:dk1>
          <a:srgbClr val="000000"/>
        </a:dk1>
        <a:lt1>
          <a:srgbClr val="FFFFFF"/>
        </a:lt1>
        <a:dk2>
          <a:srgbClr val="000000"/>
        </a:dk2>
        <a:lt2>
          <a:srgbClr val="B2B4B3"/>
        </a:lt2>
        <a:accent1>
          <a:srgbClr val="A0CFEB"/>
        </a:accent1>
        <a:accent2>
          <a:srgbClr val="C4262E"/>
        </a:accent2>
        <a:accent3>
          <a:srgbClr val="FFFFFF"/>
        </a:accent3>
        <a:accent4>
          <a:srgbClr val="000000"/>
        </a:accent4>
        <a:accent5>
          <a:srgbClr val="CDE4F3"/>
        </a:accent5>
        <a:accent6>
          <a:srgbClr val="B12129"/>
        </a:accent6>
        <a:hlink>
          <a:srgbClr val="3F9C35"/>
        </a:hlink>
        <a:folHlink>
          <a:srgbClr val="0098D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BSON CONSULTING Document" id="{8B48DD64-9FB5-4282-8588-7B21241C64BB}" vid="{85534FED-CE0B-46C2-A386-62A7B1E79165}"/>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24883</TotalTime>
  <Words>2770</Words>
  <Application>Microsoft Office PowerPoint</Application>
  <PresentationFormat>On-screen Show (4:3)</PresentationFormat>
  <Paragraphs>584</Paragraphs>
  <Slides>77</Slides>
  <Notes>0</Notes>
  <HiddenSlides>0</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1</vt:i4>
      </vt:variant>
      <vt:variant>
        <vt:lpstr>Slide Titles</vt:lpstr>
      </vt:variant>
      <vt:variant>
        <vt:i4>77</vt:i4>
      </vt:variant>
    </vt:vector>
  </HeadingPairs>
  <TitlesOfParts>
    <vt:vector size="96" baseType="lpstr">
      <vt:lpstr>Arial</vt:lpstr>
      <vt:lpstr>Arial Black</vt:lpstr>
      <vt:lpstr>Arial Narrow</vt:lpstr>
      <vt:lpstr>Calibri</vt:lpstr>
      <vt:lpstr>Cambria Math</vt:lpstr>
      <vt:lpstr>Century Gothic</vt:lpstr>
      <vt:lpstr>Corbel</vt:lpstr>
      <vt:lpstr>Franklin Gothic Medium</vt:lpstr>
      <vt:lpstr>Gill Sans MT</vt:lpstr>
      <vt:lpstr>Symbol</vt:lpstr>
      <vt:lpstr>Tahoma</vt:lpstr>
      <vt:lpstr>Times New Roman</vt:lpstr>
      <vt:lpstr>Wingdings</vt:lpstr>
      <vt:lpstr>SIBSON CONSULTING Document</vt:lpstr>
      <vt:lpstr>Gallery</vt:lpstr>
      <vt:lpstr>Data slides</vt:lpstr>
      <vt:lpstr>Office Theme</vt:lpstr>
      <vt:lpstr>1_Office Theme</vt:lpstr>
      <vt:lpstr>Microsoft Excel Worksheet</vt:lpstr>
      <vt:lpstr>Board of Directors Meeting</vt:lpstr>
      <vt:lpstr>PowerPoint Presentation</vt:lpstr>
      <vt:lpstr>Approval of Agenda</vt:lpstr>
      <vt:lpstr>   Approval of Minutes  April 20, 2022 – Regular Meeting April 22, 2022 – special meeting May 13, 2022 – special meeting    </vt:lpstr>
      <vt:lpstr>President’s Remarks  colette horn</vt:lpstr>
      <vt:lpstr>GM Leadership Report –  John Viola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CPI Violation Dashboard april</vt:lpstr>
      <vt:lpstr>WORK ORDERS april  </vt:lpstr>
      <vt:lpstr>CUSTOMER SERVICE DASHBOARD (FROM INFO@OCEANPINES.ORG) April</vt:lpstr>
      <vt:lpstr>Financials   </vt:lpstr>
      <vt:lpstr> forecast for month of april Favor/(Unfavorable) Vs. Budget (in 000’s) </vt:lpstr>
      <vt:lpstr> forecast for year-to-date April Favor/(Unfavorable) Vs. Budget (in 000’s) </vt:lpstr>
      <vt:lpstr>Estimated surplus – recommended allocation</vt:lpstr>
      <vt:lpstr>Treasurer’s Report -  larry Perrone</vt:lpstr>
      <vt:lpstr>INSURANCE PRESENTATION   </vt:lpstr>
      <vt:lpstr>Deeley Insurance Group</vt:lpstr>
      <vt:lpstr>About Us</vt:lpstr>
      <vt:lpstr>Community Association Practice Team</vt:lpstr>
      <vt:lpstr>Community Association Practice Team</vt:lpstr>
      <vt:lpstr>Community Association Practice Team</vt:lpstr>
      <vt:lpstr>What Makes The Deeley Difference: Commitment to Community Associations</vt:lpstr>
      <vt:lpstr>Professional Affiliations</vt:lpstr>
      <vt:lpstr>Communication</vt:lpstr>
      <vt:lpstr>Insurance Industry Trends</vt:lpstr>
      <vt:lpstr>Insurance Industry Trends</vt:lpstr>
      <vt:lpstr>Annual Client Commitment</vt:lpstr>
      <vt:lpstr>Premium Summary</vt:lpstr>
      <vt:lpstr>PowerPoint Presentation</vt:lpstr>
      <vt:lpstr>PowerPoint Presentation</vt:lpstr>
      <vt:lpstr>General Liability</vt:lpstr>
      <vt:lpstr>PowerPoint Presentation</vt:lpstr>
      <vt:lpstr>PowerPoint Presentation</vt:lpstr>
      <vt:lpstr>Auto</vt:lpstr>
      <vt:lpstr>Crime</vt:lpstr>
      <vt:lpstr>PowerPoint Presentation</vt:lpstr>
      <vt:lpstr>Inland Marine</vt:lpstr>
      <vt:lpstr>PowerPoint Presentation</vt:lpstr>
      <vt:lpstr>PowerPoint Presentation</vt:lpstr>
      <vt:lpstr>PowerPoint Presentation</vt:lpstr>
      <vt:lpstr>Camp Liability</vt:lpstr>
      <vt:lpstr>PowerPoint Presentation</vt:lpstr>
      <vt:lpstr>PowerPoint Presentation</vt:lpstr>
      <vt:lpstr>Personal Insurance</vt:lpstr>
      <vt:lpstr>PowerPoint Presentation</vt:lpstr>
      <vt:lpstr>PowerPoint Presentation</vt:lpstr>
      <vt:lpstr>Public Comments</vt:lpstr>
      <vt:lpstr>Public Comments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pond buffer?</vt:lpstr>
      <vt:lpstr>A pond buffer is simply a 20-foot wide strip of vegetation surrounding a pond that is left unmowed so that grasses and plants grow to about thigh-high.</vt:lpstr>
      <vt:lpstr>What benefits does a buffer zone provide?</vt:lpstr>
      <vt:lpstr>PowerPoint Presentation</vt:lpstr>
      <vt:lpstr>But Won’t It Look Ugly?</vt:lpstr>
      <vt:lpstr>PowerPoint Presentation</vt:lpstr>
      <vt:lpstr>PowerPoint Presentation</vt:lpstr>
      <vt:lpstr>It Doesn’t HAVE To</vt:lpstr>
      <vt:lpstr>A Variety of Native Plants Can Be Included</vt:lpstr>
      <vt:lpstr>Resources For Vegetative Buffer Guidance:</vt:lpstr>
      <vt:lpstr>A Pond Buffer Isn’t Just Unmown Grass -</vt:lpstr>
      <vt:lpstr>Thanks!</vt:lpstr>
      <vt:lpstr>PowerPoint Presentation</vt:lpstr>
      <vt:lpstr>NEXT MEETING DATE Wednesday, June 22nd  at 11:00 a.m. (HYBRID MEETING AT clubhouse meeting room) </vt:lpstr>
      <vt:lpstr>AdjournMent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dc:title>
  <dc:creator>Michelle Bennett</dc:creator>
  <cp:lastModifiedBy>Linda Martin</cp:lastModifiedBy>
  <cp:revision>649</cp:revision>
  <cp:lastPrinted>2022-05-25T14:04:09Z</cp:lastPrinted>
  <dcterms:created xsi:type="dcterms:W3CDTF">2021-01-13T14:26:54Z</dcterms:created>
  <dcterms:modified xsi:type="dcterms:W3CDTF">2022-05-25T14:09:08Z</dcterms:modified>
</cp:coreProperties>
</file>