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398" r:id="rId2"/>
  </p:sldMasterIdLst>
  <p:notesMasterIdLst>
    <p:notesMasterId r:id="rId31"/>
  </p:notesMasterIdLst>
  <p:handoutMasterIdLst>
    <p:handoutMasterId r:id="rId32"/>
  </p:handoutMasterIdLst>
  <p:sldIdLst>
    <p:sldId id="267" r:id="rId3"/>
    <p:sldId id="274" r:id="rId4"/>
    <p:sldId id="281" r:id="rId5"/>
    <p:sldId id="280" r:id="rId6"/>
    <p:sldId id="556" r:id="rId7"/>
    <p:sldId id="726" r:id="rId8"/>
    <p:sldId id="733" r:id="rId9"/>
    <p:sldId id="738" r:id="rId10"/>
    <p:sldId id="739" r:id="rId11"/>
    <p:sldId id="750" r:id="rId12"/>
    <p:sldId id="752" r:id="rId13"/>
    <p:sldId id="760" r:id="rId14"/>
    <p:sldId id="758" r:id="rId15"/>
    <p:sldId id="759" r:id="rId16"/>
    <p:sldId id="740" r:id="rId17"/>
    <p:sldId id="749" r:id="rId18"/>
    <p:sldId id="746" r:id="rId19"/>
    <p:sldId id="751" r:id="rId20"/>
    <p:sldId id="747" r:id="rId21"/>
    <p:sldId id="757" r:id="rId22"/>
    <p:sldId id="748" r:id="rId23"/>
    <p:sldId id="284" r:id="rId24"/>
    <p:sldId id="285" r:id="rId25"/>
    <p:sldId id="690" r:id="rId26"/>
    <p:sldId id="567" r:id="rId27"/>
    <p:sldId id="287" r:id="rId28"/>
    <p:sldId id="290" r:id="rId29"/>
    <p:sldId id="29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1CC"/>
    <a:srgbClr val="E4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9E63F-A951-45B7-9946-AFC6C1CF1CBF}" v="94" dt="2021-05-14T14:09:18.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0" d="100"/>
          <a:sy n="110" d="100"/>
        </p:scale>
        <p:origin x="1542"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ln>
          <a:noFill/>
        </a:ln>
      </dgm:spPr>
      <dgm:t>
        <a:bodyPr/>
        <a:lstStyle/>
        <a:p>
          <a:pPr marL="0" defTabSz="1244600">
            <a:lnSpc>
              <a:spcPct val="100000"/>
            </a:lnSpc>
            <a:spcAft>
              <a:spcPts val="0"/>
            </a:spcAft>
            <a:buNone/>
          </a:pPr>
          <a:r>
            <a:rPr lang="en-US" sz="3200" b="1" dirty="0">
              <a:latin typeface="Calibri" panose="020F0502020204030204" pitchFamily="34" charset="0"/>
              <a:cs typeface="Calibri" panose="020F0502020204030204" pitchFamily="34" charset="0"/>
            </a:rPr>
            <a:t>GM Report</a:t>
          </a:r>
        </a:p>
      </dgm:t>
    </dgm:pt>
    <dgm:pt modelId="{A403FB1D-0A94-496E-995F-4AAC8EFE8D61}" type="parTrans" cxnId="{2431257B-6215-409A-A5EA-776FCF225ED4}">
      <dgm:prSet/>
      <dgm:spPr/>
      <dgm:t>
        <a:bodyPr/>
        <a:lstStyle/>
        <a:p>
          <a:endParaRPr lang="en-US"/>
        </a:p>
      </dgm:t>
    </dgm:pt>
    <dgm:pt modelId="{6BFC6230-1E06-4372-97E4-3FE1629361ED}" type="sibTrans" cxnId="{2431257B-6215-409A-A5EA-776FCF225ED4}">
      <dgm:prSet/>
      <dgm:spPr/>
      <dgm:t>
        <a:bodyPr/>
        <a:lstStyle/>
        <a:p>
          <a:endParaRPr lang="en-US"/>
        </a:p>
      </dgm:t>
    </dgm:pt>
    <dgm:pt modelId="{F50C343B-A240-4B8C-836E-A3BE32E755F5}">
      <dgm:prSet custT="1"/>
      <dgm:spPr>
        <a:ln>
          <a:noFill/>
        </a:ln>
      </dgm:spPr>
      <dgm:t>
        <a:bodyPr/>
        <a:lstStyle/>
        <a:p>
          <a:pPr marL="339725" indent="-165100" defTabSz="977900">
            <a:lnSpc>
              <a:spcPct val="90000"/>
            </a:lnSpc>
            <a:spcAft>
              <a:spcPct val="15000"/>
            </a:spcAft>
          </a:pPr>
          <a:r>
            <a:rPr lang="en-US" sz="2800" dirty="0">
              <a:latin typeface="Calibri" panose="020F0502020204030204" pitchFamily="34" charset="0"/>
              <a:cs typeface="Calibri" panose="020F0502020204030204" pitchFamily="34" charset="0"/>
            </a:rPr>
            <a:t>DMA Study</a:t>
          </a:r>
        </a:p>
      </dgm:t>
    </dgm:pt>
    <dgm:pt modelId="{3653EA10-D8F3-4237-B570-E584E8B84BBB}" type="parTrans" cxnId="{C95BC71B-F932-4CFE-8F6A-08D4C4B2CEEF}">
      <dgm:prSet/>
      <dgm:spPr/>
      <dgm:t>
        <a:bodyPr/>
        <a:lstStyle/>
        <a:p>
          <a:endParaRPr lang="en-US"/>
        </a:p>
      </dgm:t>
    </dgm:pt>
    <dgm:pt modelId="{CF1F0B46-EA1D-4C7F-AAB0-6E7CF018415F}" type="sibTrans" cxnId="{C95BC71B-F932-4CFE-8F6A-08D4C4B2CEEF}">
      <dgm:prSet/>
      <dgm:spPr/>
      <dgm:t>
        <a:bodyPr/>
        <a:lstStyle/>
        <a:p>
          <a:endParaRPr lang="en-US"/>
        </a:p>
      </dgm:t>
    </dgm:pt>
    <dgm:pt modelId="{47EA2BBE-E0D7-41F6-8B37-ACDC42073D41}">
      <dgm:prSet custT="1"/>
      <dgm:spPr>
        <a:ln>
          <a:noFill/>
        </a:ln>
      </dgm:spPr>
      <dgm:t>
        <a:bodyPr/>
        <a:lstStyle/>
        <a:p>
          <a:pPr marL="339725" indent="-165100" defTabSz="977900">
            <a:lnSpc>
              <a:spcPct val="90000"/>
            </a:lnSpc>
            <a:spcAft>
              <a:spcPct val="15000"/>
            </a:spcAft>
          </a:pPr>
          <a:r>
            <a:rPr lang="en-US" sz="2800" dirty="0">
              <a:latin typeface="Calibri" panose="020F0502020204030204" pitchFamily="34" charset="0"/>
              <a:cs typeface="Calibri" panose="020F0502020204030204" pitchFamily="34" charset="0"/>
            </a:rPr>
            <a:t>Finance</a:t>
          </a:r>
        </a:p>
      </dgm:t>
    </dgm:pt>
    <dgm:pt modelId="{275359B2-A3D2-4FEC-921D-FCBF8C6C6FD9}" type="parTrans" cxnId="{24C1F378-62B5-4663-BC2A-E4766D44CC37}">
      <dgm:prSet/>
      <dgm:spPr/>
      <dgm:t>
        <a:bodyPr/>
        <a:lstStyle/>
        <a:p>
          <a:endParaRPr lang="en-US"/>
        </a:p>
      </dgm:t>
    </dgm:pt>
    <dgm:pt modelId="{0F62EF3D-D9E4-45ED-BFC7-4E422011447F}" type="sibTrans" cxnId="{24C1F378-62B5-4663-BC2A-E4766D44CC37}">
      <dgm:prSet/>
      <dgm:spPr/>
      <dgm:t>
        <a:bodyPr/>
        <a:lstStyle/>
        <a:p>
          <a:endParaRPr lang="en-US"/>
        </a:p>
      </dgm:t>
    </dgm:pt>
    <dgm:pt modelId="{EC2D8165-29D0-4383-B9BF-6A7FD7132DAA}">
      <dgm:prSet custT="1"/>
      <dgm:spPr>
        <a:ln>
          <a:noFill/>
        </a:ln>
      </dgm:spPr>
      <dgm:t>
        <a:bodyPr/>
        <a:lstStyle/>
        <a:p>
          <a:pPr marL="339725" indent="-165100" defTabSz="977900">
            <a:lnSpc>
              <a:spcPct val="90000"/>
            </a:lnSpc>
            <a:spcAft>
              <a:spcPct val="15000"/>
            </a:spcAft>
          </a:pPr>
          <a:r>
            <a:rPr lang="en-US" sz="2800" dirty="0">
              <a:latin typeface="Calibri" panose="020F0502020204030204" pitchFamily="34" charset="0"/>
              <a:cs typeface="Calibri" panose="020F0502020204030204" pitchFamily="34" charset="0"/>
            </a:rPr>
            <a:t>Aquatics – Status of Pools</a:t>
          </a:r>
        </a:p>
      </dgm:t>
    </dgm:pt>
    <dgm:pt modelId="{24B7DB75-630D-4393-956C-020CB2FC8965}" type="parTrans" cxnId="{767E8E76-00D2-4758-A4A5-0A7D14BFC4E3}">
      <dgm:prSet/>
      <dgm:spPr/>
      <dgm:t>
        <a:bodyPr/>
        <a:lstStyle/>
        <a:p>
          <a:endParaRPr lang="en-US"/>
        </a:p>
      </dgm:t>
    </dgm:pt>
    <dgm:pt modelId="{58C35318-E0FB-4683-A085-EE8E4CF88F0D}" type="sibTrans" cxnId="{767E8E76-00D2-4758-A4A5-0A7D14BFC4E3}">
      <dgm:prSet/>
      <dgm:spPr/>
      <dgm:t>
        <a:bodyPr/>
        <a:lstStyle/>
        <a:p>
          <a:endParaRPr lang="en-US"/>
        </a:p>
      </dgm:t>
    </dgm:pt>
    <dgm:pt modelId="{187EDFFA-7B51-48DB-9178-7937B1D3AFC8}">
      <dgm:prSet custT="1"/>
      <dgm:spPr>
        <a:ln>
          <a:noFill/>
        </a:ln>
      </dgm:spPr>
      <dgm:t>
        <a:bodyPr/>
        <a:lstStyle/>
        <a:p>
          <a:pPr marL="339725" indent="-165100" defTabSz="977900">
            <a:lnSpc>
              <a:spcPct val="90000"/>
            </a:lnSpc>
            <a:spcAft>
              <a:spcPct val="15000"/>
            </a:spcAft>
          </a:pPr>
          <a:r>
            <a:rPr lang="en-US" sz="2800" dirty="0">
              <a:latin typeface="Calibri" panose="020F0502020204030204" pitchFamily="34" charset="0"/>
              <a:cs typeface="Calibri" panose="020F0502020204030204" pitchFamily="34" charset="0"/>
            </a:rPr>
            <a:t>Public Works</a:t>
          </a:r>
        </a:p>
      </dgm:t>
    </dgm:pt>
    <dgm:pt modelId="{CC539BDE-4084-4524-B98E-4A3FA8D1864E}" type="parTrans" cxnId="{250799DD-5DA6-4583-9A42-A58726A8970D}">
      <dgm:prSet/>
      <dgm:spPr/>
      <dgm:t>
        <a:bodyPr/>
        <a:lstStyle/>
        <a:p>
          <a:endParaRPr lang="en-US"/>
        </a:p>
      </dgm:t>
    </dgm:pt>
    <dgm:pt modelId="{FE284B39-4887-4205-A59F-5C22EFBA471F}" type="sibTrans" cxnId="{250799DD-5DA6-4583-9A42-A58726A8970D}">
      <dgm:prSet/>
      <dgm:spPr/>
      <dgm:t>
        <a:bodyPr/>
        <a:lstStyle/>
        <a:p>
          <a:endParaRPr lang="en-US"/>
        </a:p>
      </dgm:t>
    </dgm:pt>
    <dgm:pt modelId="{0822FB6B-13E0-42B2-B700-15FC51511A96}">
      <dgm:prSet custT="1"/>
      <dgm:spPr>
        <a:ln>
          <a:noFill/>
        </a:ln>
      </dgm:spPr>
      <dgm:t>
        <a:bodyPr/>
        <a:lstStyle/>
        <a:p>
          <a:pPr marL="687388" indent="-225425" defTabSz="9779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Pipe Liners</a:t>
          </a:r>
        </a:p>
      </dgm:t>
    </dgm:pt>
    <dgm:pt modelId="{AC33DF6A-67F5-4FA7-9D65-67178CB87A1F}" type="parTrans" cxnId="{4D92187F-BA14-4863-BAE2-2620FFCE5DCC}">
      <dgm:prSet/>
      <dgm:spPr/>
      <dgm:t>
        <a:bodyPr/>
        <a:lstStyle/>
        <a:p>
          <a:endParaRPr lang="en-US"/>
        </a:p>
      </dgm:t>
    </dgm:pt>
    <dgm:pt modelId="{67B279ED-FD5C-442F-8680-6C0245CC8209}" type="sibTrans" cxnId="{4D92187F-BA14-4863-BAE2-2620FFCE5DCC}">
      <dgm:prSet/>
      <dgm:spPr/>
      <dgm:t>
        <a:bodyPr/>
        <a:lstStyle/>
        <a:p>
          <a:endParaRPr lang="en-US"/>
        </a:p>
      </dgm:t>
    </dgm:pt>
    <dgm:pt modelId="{66F49FF3-1A3B-4555-B7F9-10D8B64D7144}">
      <dgm:prSet custT="1"/>
      <dgm:spPr>
        <a:ln>
          <a:noFill/>
        </a:ln>
      </dgm:spPr>
      <dgm:t>
        <a:bodyPr/>
        <a:lstStyle/>
        <a:p>
          <a:pPr marL="687388" indent="-225425" defTabSz="9779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Bainbridge Project</a:t>
          </a:r>
        </a:p>
      </dgm:t>
    </dgm:pt>
    <dgm:pt modelId="{B89DB4F8-CF5F-48E7-95C4-45087F3AA1C3}" type="parTrans" cxnId="{AFCF061B-CA2C-4C4B-A582-D5739A750595}">
      <dgm:prSet/>
      <dgm:spPr/>
      <dgm:t>
        <a:bodyPr/>
        <a:lstStyle/>
        <a:p>
          <a:endParaRPr lang="en-US"/>
        </a:p>
      </dgm:t>
    </dgm:pt>
    <dgm:pt modelId="{B216EFF6-AED6-4B93-9BFB-3E09B598A1D4}" type="sibTrans" cxnId="{AFCF061B-CA2C-4C4B-A582-D5739A750595}">
      <dgm:prSet/>
      <dgm:spPr/>
      <dgm:t>
        <a:bodyPr/>
        <a:lstStyle/>
        <a:p>
          <a:endParaRPr lang="en-US"/>
        </a:p>
      </dgm:t>
    </dgm:pt>
    <dgm:pt modelId="{2B96CE80-B656-4BB9-AB98-C7F022397A49}">
      <dgm:prSet custT="1"/>
      <dgm:spPr>
        <a:ln>
          <a:noFill/>
        </a:ln>
      </dgm:spPr>
      <dgm:t>
        <a:bodyPr/>
        <a:lstStyle/>
        <a:p>
          <a:pPr marL="739775" indent="-225425" defTabSz="9779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Year End Audit</a:t>
          </a:r>
        </a:p>
      </dgm:t>
    </dgm:pt>
    <dgm:pt modelId="{1C56AFF1-01F1-4839-A6ED-737671AB5B53}" type="parTrans" cxnId="{4AD6E468-AA13-48D1-8245-590D45AA979A}">
      <dgm:prSet/>
      <dgm:spPr/>
      <dgm:t>
        <a:bodyPr/>
        <a:lstStyle/>
        <a:p>
          <a:endParaRPr lang="en-US"/>
        </a:p>
      </dgm:t>
    </dgm:pt>
    <dgm:pt modelId="{203E9801-3E70-4C99-9C08-68569700857E}" type="sibTrans" cxnId="{4AD6E468-AA13-48D1-8245-590D45AA979A}">
      <dgm:prSet/>
      <dgm:spPr/>
      <dgm:t>
        <a:bodyPr/>
        <a:lstStyle/>
        <a:p>
          <a:endParaRPr lang="en-US"/>
        </a:p>
      </dgm:t>
    </dgm:pt>
    <dgm:pt modelId="{509217AE-C52D-4019-A8F6-0BB033B73A03}">
      <dgm:prSet custT="1"/>
      <dgm:spPr>
        <a:ln>
          <a:noFill/>
        </a:ln>
      </dgm:spPr>
      <dgm:t>
        <a:bodyPr/>
        <a:lstStyle/>
        <a:p>
          <a:pPr marL="739775" indent="-225425" defTabSz="9779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Northstar</a:t>
          </a:r>
        </a:p>
      </dgm:t>
    </dgm:pt>
    <dgm:pt modelId="{C7D2A9B7-5FEC-4E4B-907A-5106E737E1F4}" type="parTrans" cxnId="{36BC83AA-63E6-4800-8C64-E859C4471F95}">
      <dgm:prSet/>
      <dgm:spPr/>
      <dgm:t>
        <a:bodyPr/>
        <a:lstStyle/>
        <a:p>
          <a:endParaRPr lang="en-US"/>
        </a:p>
      </dgm:t>
    </dgm:pt>
    <dgm:pt modelId="{15540CE5-FD3B-46E6-9DDF-03A6E4742F97}" type="sibTrans" cxnId="{36BC83AA-63E6-4800-8C64-E859C4471F95}">
      <dgm:prSet/>
      <dgm:spPr/>
      <dgm:t>
        <a:bodyPr/>
        <a:lstStyle/>
        <a:p>
          <a:endParaRPr lang="en-US"/>
        </a:p>
      </dgm:t>
    </dgm:pt>
    <dgm:pt modelId="{AD0FEDAA-B5CE-4E0E-9CFB-7E3476FD666E}">
      <dgm:prSet custT="1"/>
      <dgm:spPr>
        <a:ln>
          <a:noFill/>
        </a:ln>
      </dgm:spPr>
      <dgm:t>
        <a:bodyPr/>
        <a:lstStyle/>
        <a:p>
          <a:pPr marL="739775" indent="-225425" defTabSz="9779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PPP</a:t>
          </a:r>
        </a:p>
      </dgm:t>
    </dgm:pt>
    <dgm:pt modelId="{AB93698B-6657-4FAE-B7E7-C70026F5FB63}" type="parTrans" cxnId="{720D5C59-7B4E-49D3-9463-EA6E574ACD83}">
      <dgm:prSet/>
      <dgm:spPr/>
      <dgm:t>
        <a:bodyPr/>
        <a:lstStyle/>
        <a:p>
          <a:endParaRPr lang="en-US"/>
        </a:p>
      </dgm:t>
    </dgm:pt>
    <dgm:pt modelId="{513C10AD-3920-4929-BE1C-C9FA586B5977}" type="sibTrans" cxnId="{720D5C59-7B4E-49D3-9463-EA6E574ACD83}">
      <dgm:prSet/>
      <dgm:spPr/>
      <dgm:t>
        <a:bodyPr/>
        <a:lstStyle/>
        <a:p>
          <a:endParaRPr lang="en-US"/>
        </a:p>
      </dgm:t>
    </dgm:pt>
    <dgm:pt modelId="{6B52D2BB-DF36-49F3-B443-1CC8E2EE37F1}">
      <dgm:prSet custT="1"/>
      <dgm:spPr>
        <a:ln>
          <a:noFill/>
        </a:ln>
      </dgm:spPr>
      <dgm:t>
        <a:bodyPr/>
        <a:lstStyle/>
        <a:p>
          <a:pPr marL="339725" indent="-165100" defTabSz="974725">
            <a:lnSpc>
              <a:spcPct val="90000"/>
            </a:lnSpc>
            <a:spcAft>
              <a:spcPct val="15000"/>
            </a:spcAft>
          </a:pPr>
          <a:r>
            <a:rPr lang="en-US" sz="2800" dirty="0">
              <a:latin typeface="Calibri" panose="020F0502020204030204" pitchFamily="34" charset="0"/>
              <a:cs typeface="Calibri" panose="020F0502020204030204" pitchFamily="34" charset="0"/>
            </a:rPr>
            <a:t>Recreation &amp; Parks</a:t>
          </a:r>
        </a:p>
      </dgm:t>
    </dgm:pt>
    <dgm:pt modelId="{D6E948C0-425F-4225-A7C1-B9CE2F1ECB0D}" type="parTrans" cxnId="{E4D508E6-98A4-4370-9601-352E7313B233}">
      <dgm:prSet/>
      <dgm:spPr/>
      <dgm:t>
        <a:bodyPr/>
        <a:lstStyle/>
        <a:p>
          <a:endParaRPr lang="en-US"/>
        </a:p>
      </dgm:t>
    </dgm:pt>
    <dgm:pt modelId="{7D9E2A6C-8E59-48B9-BF3A-1D00A42EE495}" type="sibTrans" cxnId="{E4D508E6-98A4-4370-9601-352E7313B233}">
      <dgm:prSet/>
      <dgm:spPr/>
      <dgm:t>
        <a:bodyPr/>
        <a:lstStyle/>
        <a:p>
          <a:endParaRPr lang="en-US"/>
        </a:p>
      </dgm:t>
    </dgm:pt>
    <dgm:pt modelId="{026DCB07-F934-4F4A-A5DC-04436B26C527}">
      <dgm:prSet custT="1"/>
      <dgm:spPr/>
      <dgm:t>
        <a:bodyPr/>
        <a:lstStyle/>
        <a:p>
          <a:pPr marL="739775" indent="-225425" defTabSz="16002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Marina</a:t>
          </a:r>
        </a:p>
      </dgm:t>
    </dgm:pt>
    <dgm:pt modelId="{EF62222E-1E60-4F59-83EF-150DC0EA7E9C}" type="parTrans" cxnId="{81B84C85-DCA2-4E17-9BFB-B904894BEE9D}">
      <dgm:prSet/>
      <dgm:spPr/>
      <dgm:t>
        <a:bodyPr/>
        <a:lstStyle/>
        <a:p>
          <a:endParaRPr lang="en-US"/>
        </a:p>
      </dgm:t>
    </dgm:pt>
    <dgm:pt modelId="{535D4723-4B0E-469F-9306-18BC4C22A908}" type="sibTrans" cxnId="{81B84C85-DCA2-4E17-9BFB-B904894BEE9D}">
      <dgm:prSet/>
      <dgm:spPr/>
      <dgm:t>
        <a:bodyPr/>
        <a:lstStyle/>
        <a:p>
          <a:endParaRPr lang="en-US"/>
        </a:p>
      </dgm:t>
    </dgm:pt>
    <dgm:pt modelId="{17A9A254-46BF-485C-A78F-68C554479C35}">
      <dgm:prSet custT="1"/>
      <dgm:spPr/>
      <dgm:t>
        <a:bodyPr/>
        <a:lstStyle/>
        <a:p>
          <a:pPr marL="739775" indent="-225425" defTabSz="1600200">
            <a:lnSpc>
              <a:spcPct val="90000"/>
            </a:lnSpc>
            <a:spcAft>
              <a:spcPct val="150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Racquet</a:t>
          </a:r>
          <a:endParaRPr lang="en-US" sz="2200" dirty="0">
            <a:latin typeface="Calibri" panose="020F0502020204030204" pitchFamily="34" charset="0"/>
            <a:cs typeface="Calibri" panose="020F0502020204030204" pitchFamily="34" charset="0"/>
          </a:endParaRPr>
        </a:p>
      </dgm:t>
    </dgm:pt>
    <dgm:pt modelId="{663CB643-EEA1-46A9-932C-6024C705BC5B}" type="parTrans" cxnId="{309EEFA7-C7F9-4529-ACA3-AD8DD24B300C}">
      <dgm:prSet/>
      <dgm:spPr/>
      <dgm:t>
        <a:bodyPr/>
        <a:lstStyle/>
        <a:p>
          <a:endParaRPr lang="en-US"/>
        </a:p>
      </dgm:t>
    </dgm:pt>
    <dgm:pt modelId="{516C2CB5-1DF3-43C1-8160-A10144972CF6}" type="sibTrans" cxnId="{309EEFA7-C7F9-4529-ACA3-AD8DD24B300C}">
      <dgm:prSet/>
      <dgm:spPr/>
      <dgm:t>
        <a:bodyPr/>
        <a:lstStyle/>
        <a:p>
          <a:endParaRPr lang="en-US"/>
        </a:p>
      </dgm:t>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27461" custLinFactNeighborY="-177">
        <dgm:presLayoutVars>
          <dgm:bulletEnabled val="1"/>
        </dgm:presLayoutVars>
      </dgm:prSet>
      <dgm:spPr/>
    </dgm:pt>
  </dgm:ptLst>
  <dgm:cxnLst>
    <dgm:cxn modelId="{0D0D7B02-3F23-450F-967A-8989E95D5182}" type="presOf" srcId="{187EDFFA-7B51-48DB-9178-7937B1D3AFC8}" destId="{17F224EC-808A-4A8F-B7DC-2E5B9557C321}" srcOrd="0" destOrd="3" presId="urn:microsoft.com/office/officeart/2005/8/layout/default"/>
    <dgm:cxn modelId="{6C6CC20F-B28E-4E07-BB03-D6E4E95589DB}" type="presOf" srcId="{13B849B3-EE92-4F22-8F7E-142A51942BD8}" destId="{17F224EC-808A-4A8F-B7DC-2E5B9557C321}" srcOrd="0" destOrd="0" presId="urn:microsoft.com/office/officeart/2005/8/layout/default"/>
    <dgm:cxn modelId="{AFCF061B-CA2C-4C4B-A582-D5739A750595}" srcId="{13B849B3-EE92-4F22-8F7E-142A51942BD8}" destId="{66F49FF3-1A3B-4555-B7F9-10D8B64D7144}" srcOrd="4" destOrd="0" parTransId="{B89DB4F8-CF5F-48E7-95C4-45087F3AA1C3}" sibTransId="{B216EFF6-AED6-4B93-9BFB-3E09B598A1D4}"/>
    <dgm:cxn modelId="{C95BC71B-F932-4CFE-8F6A-08D4C4B2CEEF}" srcId="{13B849B3-EE92-4F22-8F7E-142A51942BD8}" destId="{F50C343B-A240-4B8C-836E-A3BE32E755F5}" srcOrd="0" destOrd="0" parTransId="{3653EA10-D8F3-4237-B570-E584E8B84BBB}" sibTransId="{CF1F0B46-EA1D-4C7F-AAB0-6E7CF018415F}"/>
    <dgm:cxn modelId="{7BEE7929-4F48-4C65-9370-F280B29CAB7A}" type="presOf" srcId="{EC2D8165-29D0-4383-B9BF-6A7FD7132DAA}" destId="{17F224EC-808A-4A8F-B7DC-2E5B9557C321}" srcOrd="0" destOrd="2" presId="urn:microsoft.com/office/officeart/2005/8/layout/default"/>
    <dgm:cxn modelId="{6897745D-8832-4758-858D-3ABD4B617290}" type="presOf" srcId="{6B52D2BB-DF36-49F3-B443-1CC8E2EE37F1}" destId="{17F224EC-808A-4A8F-B7DC-2E5B9557C321}" srcOrd="0" destOrd="10" presId="urn:microsoft.com/office/officeart/2005/8/layout/default"/>
    <dgm:cxn modelId="{D408F561-88B6-4982-8311-CD4FF3CAC43A}" type="presOf" srcId="{66F49FF3-1A3B-4555-B7F9-10D8B64D7144}" destId="{17F224EC-808A-4A8F-B7DC-2E5B9557C321}" srcOrd="0" destOrd="5" presId="urn:microsoft.com/office/officeart/2005/8/layout/default"/>
    <dgm:cxn modelId="{32DB2943-72DE-4E8E-A57F-13FE94867DC8}" type="presOf" srcId="{AD0FEDAA-B5CE-4E0E-9CFB-7E3476FD666E}" destId="{17F224EC-808A-4A8F-B7DC-2E5B9557C321}" srcOrd="0" destOrd="9" presId="urn:microsoft.com/office/officeart/2005/8/layout/default"/>
    <dgm:cxn modelId="{4AD6E468-AA13-48D1-8245-590D45AA979A}" srcId="{13B849B3-EE92-4F22-8F7E-142A51942BD8}" destId="{2B96CE80-B656-4BB9-AB98-C7F022397A49}" srcOrd="6" destOrd="0" parTransId="{1C56AFF1-01F1-4839-A6ED-737671AB5B53}" sibTransId="{203E9801-3E70-4C99-9C08-68569700857E}"/>
    <dgm:cxn modelId="{767E8E76-00D2-4758-A4A5-0A7D14BFC4E3}" srcId="{13B849B3-EE92-4F22-8F7E-142A51942BD8}" destId="{EC2D8165-29D0-4383-B9BF-6A7FD7132DAA}" srcOrd="1" destOrd="0" parTransId="{24B7DB75-630D-4393-956C-020CB2FC8965}" sibTransId="{58C35318-E0FB-4683-A085-EE8E4CF88F0D}"/>
    <dgm:cxn modelId="{06D2A256-C7BD-437C-BC87-E1AF7F77F577}" type="presOf" srcId="{0822FB6B-13E0-42B2-B700-15FC51511A96}" destId="{17F224EC-808A-4A8F-B7DC-2E5B9557C321}" srcOrd="0" destOrd="4" presId="urn:microsoft.com/office/officeart/2005/8/layout/default"/>
    <dgm:cxn modelId="{24C1F378-62B5-4663-BC2A-E4766D44CC37}" srcId="{13B849B3-EE92-4F22-8F7E-142A51942BD8}" destId="{47EA2BBE-E0D7-41F6-8B37-ACDC42073D41}" srcOrd="5" destOrd="0" parTransId="{275359B2-A3D2-4FEC-921D-FCBF8C6C6FD9}" sibTransId="{0F62EF3D-D9E4-45ED-BFC7-4E422011447F}"/>
    <dgm:cxn modelId="{720D5C59-7B4E-49D3-9463-EA6E574ACD83}" srcId="{13B849B3-EE92-4F22-8F7E-142A51942BD8}" destId="{AD0FEDAA-B5CE-4E0E-9CFB-7E3476FD666E}" srcOrd="8" destOrd="0" parTransId="{AB93698B-6657-4FAE-B7E7-C70026F5FB63}" sibTransId="{513C10AD-3920-4929-BE1C-C9FA586B5977}"/>
    <dgm:cxn modelId="{2431257B-6215-409A-A5EA-776FCF225ED4}" srcId="{462F5009-0BF7-4DC7-8761-648C3A31CE0C}" destId="{13B849B3-EE92-4F22-8F7E-142A51942BD8}" srcOrd="0" destOrd="0" parTransId="{A403FB1D-0A94-496E-995F-4AAC8EFE8D61}" sibTransId="{6BFC6230-1E06-4372-97E4-3FE1629361ED}"/>
    <dgm:cxn modelId="{6CF90B7E-6103-40B2-96D5-7CC52B51457E}" type="presOf" srcId="{F50C343B-A240-4B8C-836E-A3BE32E755F5}" destId="{17F224EC-808A-4A8F-B7DC-2E5B9557C321}" srcOrd="0" destOrd="1" presId="urn:microsoft.com/office/officeart/2005/8/layout/default"/>
    <dgm:cxn modelId="{4D92187F-BA14-4863-BAE2-2620FFCE5DCC}" srcId="{13B849B3-EE92-4F22-8F7E-142A51942BD8}" destId="{0822FB6B-13E0-42B2-B700-15FC51511A96}" srcOrd="3" destOrd="0" parTransId="{AC33DF6A-67F5-4FA7-9D65-67178CB87A1F}" sibTransId="{67B279ED-FD5C-442F-8680-6C0245CC8209}"/>
    <dgm:cxn modelId="{81B84C85-DCA2-4E17-9BFB-B904894BEE9D}" srcId="{6B52D2BB-DF36-49F3-B443-1CC8E2EE37F1}" destId="{026DCB07-F934-4F4A-A5DC-04436B26C527}" srcOrd="0" destOrd="0" parTransId="{EF62222E-1E60-4F59-83EF-150DC0EA7E9C}" sibTransId="{535D4723-4B0E-469F-9306-18BC4C22A908}"/>
    <dgm:cxn modelId="{E224DBA7-16D0-42D6-B487-67B9119E3F47}" type="presOf" srcId="{47EA2BBE-E0D7-41F6-8B37-ACDC42073D41}" destId="{17F224EC-808A-4A8F-B7DC-2E5B9557C321}" srcOrd="0" destOrd="6" presId="urn:microsoft.com/office/officeart/2005/8/layout/default"/>
    <dgm:cxn modelId="{309EEFA7-C7F9-4529-ACA3-AD8DD24B300C}" srcId="{6B52D2BB-DF36-49F3-B443-1CC8E2EE37F1}" destId="{17A9A254-46BF-485C-A78F-68C554479C35}" srcOrd="1" destOrd="0" parTransId="{663CB643-EEA1-46A9-932C-6024C705BC5B}" sibTransId="{516C2CB5-1DF3-43C1-8160-A10144972CF6}"/>
    <dgm:cxn modelId="{36BC83AA-63E6-4800-8C64-E859C4471F95}" srcId="{13B849B3-EE92-4F22-8F7E-142A51942BD8}" destId="{509217AE-C52D-4019-A8F6-0BB033B73A03}" srcOrd="7" destOrd="0" parTransId="{C7D2A9B7-5FEC-4E4B-907A-5106E737E1F4}" sibTransId="{15540CE5-FD3B-46E6-9DDF-03A6E4742F97}"/>
    <dgm:cxn modelId="{C6A483B8-C8A1-4F81-B127-BCA5EFA8B70B}" type="presOf" srcId="{462F5009-0BF7-4DC7-8761-648C3A31CE0C}" destId="{341FFF4B-AFD9-4B69-9A5C-89DD38ED72EA}" srcOrd="0" destOrd="0" presId="urn:microsoft.com/office/officeart/2005/8/layout/default"/>
    <dgm:cxn modelId="{3163C9C3-53AE-4188-83A4-ABCFE37B9834}" type="presOf" srcId="{2B96CE80-B656-4BB9-AB98-C7F022397A49}" destId="{17F224EC-808A-4A8F-B7DC-2E5B9557C321}" srcOrd="0" destOrd="7" presId="urn:microsoft.com/office/officeart/2005/8/layout/default"/>
    <dgm:cxn modelId="{98B42DC8-8436-484F-82BE-97E4C448A307}" type="presOf" srcId="{026DCB07-F934-4F4A-A5DC-04436B26C527}" destId="{17F224EC-808A-4A8F-B7DC-2E5B9557C321}" srcOrd="0" destOrd="11" presId="urn:microsoft.com/office/officeart/2005/8/layout/default"/>
    <dgm:cxn modelId="{250799DD-5DA6-4583-9A42-A58726A8970D}" srcId="{13B849B3-EE92-4F22-8F7E-142A51942BD8}" destId="{187EDFFA-7B51-48DB-9178-7937B1D3AFC8}" srcOrd="2" destOrd="0" parTransId="{CC539BDE-4084-4524-B98E-4A3FA8D1864E}" sibTransId="{FE284B39-4887-4205-A59F-5C22EFBA471F}"/>
    <dgm:cxn modelId="{E4D508E6-98A4-4370-9601-352E7313B233}" srcId="{13B849B3-EE92-4F22-8F7E-142A51942BD8}" destId="{6B52D2BB-DF36-49F3-B443-1CC8E2EE37F1}" srcOrd="9" destOrd="0" parTransId="{D6E948C0-425F-4225-A7C1-B9CE2F1ECB0D}" sibTransId="{7D9E2A6C-8E59-48B9-BF3A-1D00A42EE495}"/>
    <dgm:cxn modelId="{B1A0F6FB-0163-41D7-83EF-102B588EA4C2}" type="presOf" srcId="{17A9A254-46BF-485C-A78F-68C554479C35}" destId="{17F224EC-808A-4A8F-B7DC-2E5B9557C321}" srcOrd="0" destOrd="12" presId="urn:microsoft.com/office/officeart/2005/8/layout/default"/>
    <dgm:cxn modelId="{07BF8EFF-3CAB-441D-82A5-E43472E783FC}" type="presOf" srcId="{509217AE-C52D-4019-A8F6-0BB033B73A03}" destId="{17F224EC-808A-4A8F-B7DC-2E5B9557C321}" srcOrd="0" destOrd="8" presId="urn:microsoft.com/office/officeart/2005/8/layout/default"/>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4018" y="0"/>
          <a:ext cx="8221563" cy="6287572"/>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244600">
            <a:lnSpc>
              <a:spcPct val="100000"/>
            </a:lnSpc>
            <a:spcBef>
              <a:spcPct val="0"/>
            </a:spcBef>
            <a:spcAft>
              <a:spcPts val="0"/>
            </a:spcAft>
            <a:buNone/>
          </a:pPr>
          <a:r>
            <a:rPr lang="en-US" sz="3200" b="1" kern="1200" dirty="0">
              <a:latin typeface="Calibri" panose="020F0502020204030204" pitchFamily="34" charset="0"/>
              <a:cs typeface="Calibri" panose="020F0502020204030204" pitchFamily="34" charset="0"/>
            </a:rPr>
            <a:t>GM Report</a:t>
          </a:r>
        </a:p>
        <a:p>
          <a:pPr marL="339725" lvl="1" indent="-165100" algn="l" defTabSz="9779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DMA Study</a:t>
          </a:r>
        </a:p>
        <a:p>
          <a:pPr marL="339725" lvl="1" indent="-165100" algn="l" defTabSz="9779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Aquatics – Status of Pools</a:t>
          </a:r>
        </a:p>
        <a:p>
          <a:pPr marL="339725" lvl="1" indent="-165100" algn="l" defTabSz="9779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Public Works</a:t>
          </a:r>
        </a:p>
        <a:p>
          <a:pPr marL="687388" lvl="1" indent="-225425" algn="l" defTabSz="9779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Pipe Liners</a:t>
          </a:r>
        </a:p>
        <a:p>
          <a:pPr marL="687388" lvl="1" indent="-225425" algn="l" defTabSz="9779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Bainbridge Project</a:t>
          </a:r>
        </a:p>
        <a:p>
          <a:pPr marL="339725" lvl="1" indent="-165100" algn="l" defTabSz="9779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Finance</a:t>
          </a:r>
        </a:p>
        <a:p>
          <a:pPr marL="739775" lvl="1" indent="-225425" algn="l" defTabSz="9779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Year End Audit</a:t>
          </a:r>
        </a:p>
        <a:p>
          <a:pPr marL="739775" lvl="1" indent="-225425" algn="l" defTabSz="9779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Northstar</a:t>
          </a:r>
        </a:p>
        <a:p>
          <a:pPr marL="739775" lvl="1" indent="-225425" algn="l" defTabSz="9779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PPP</a:t>
          </a:r>
        </a:p>
        <a:p>
          <a:pPr marL="339725" lvl="1" indent="-165100" algn="l" defTabSz="974725">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Recreation &amp; Parks</a:t>
          </a:r>
        </a:p>
        <a:p>
          <a:pPr marL="739775" lvl="2" indent="-225425" algn="l" defTabSz="16002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Marina</a:t>
          </a:r>
        </a:p>
        <a:p>
          <a:pPr marL="739775" lvl="2" indent="-225425" algn="l" defTabSz="1600200">
            <a:lnSpc>
              <a:spcPct val="90000"/>
            </a:lnSpc>
            <a:spcBef>
              <a:spcPct val="0"/>
            </a:spcBef>
            <a:spcAft>
              <a:spcPct val="15000"/>
            </a:spcAft>
            <a:buFont typeface="Wingdings" panose="05000000000000000000" pitchFamily="2" charset="2"/>
            <a:buChar char="Ø"/>
          </a:pPr>
          <a:r>
            <a:rPr lang="en-US" sz="2800" kern="1200" dirty="0">
              <a:latin typeface="Calibri" panose="020F0502020204030204" pitchFamily="34" charset="0"/>
              <a:cs typeface="Calibri" panose="020F0502020204030204" pitchFamily="34" charset="0"/>
            </a:rPr>
            <a:t>Racquet</a:t>
          </a:r>
          <a:endParaRPr lang="en-US" sz="2200" kern="1200" dirty="0">
            <a:latin typeface="Calibri" panose="020F0502020204030204" pitchFamily="34" charset="0"/>
            <a:cs typeface="Calibri" panose="020F0502020204030204" pitchFamily="34" charset="0"/>
          </a:endParaRPr>
        </a:p>
      </dsp:txBody>
      <dsp:txXfrm>
        <a:off x="4018" y="0"/>
        <a:ext cx="8221563" cy="62875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5/14/2021</a:t>
            </a:fld>
            <a:endParaRPr/>
          </a:p>
        </p:txBody>
      </p:sp>
      <p:sp>
        <p:nvSpPr>
          <p:cNvPr id="4" name="Footer Placeholder 3"/>
          <p:cNvSpPr>
            <a:spLocks noGrp="1"/>
          </p:cNvSpPr>
          <p:nvPr>
            <p:ph type="ftr" sz="quarter" idx="2"/>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5/14/2021</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7" name="Slide Number Placeholder 6"/>
          <p:cNvSpPr>
            <a:spLocks noGrp="1"/>
          </p:cNvSpPr>
          <p:nvPr>
            <p:ph type="sldNum" sz="quarter" idx="5"/>
          </p:nvPr>
        </p:nvSpPr>
        <p:spPr>
          <a:xfrm>
            <a:off x="3970938" y="8829973"/>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5/14/2021</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98B5F13F-7E1A-4580-A55C-09F2476A26E1}"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83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4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08444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618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317096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203799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41517525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402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5/14/2021</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6790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305711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705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9939ED1-20B6-486E-AD1A-0AF57D3268A8}" type="datetime1">
              <a:rPr lang="en-US" smtClean="0"/>
              <a:t>5/14/2021</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46056018"/>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6.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eg"/><Relationship Id="rId1" Type="http://schemas.openxmlformats.org/officeDocument/2006/relationships/slideLayout" Target="../slideLayouts/slideLayout26.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20.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089462" y="976508"/>
            <a:ext cx="4143979" cy="2367221"/>
          </a:xfrm>
        </p:spPr>
        <p:txBody>
          <a:bodyPr>
            <a:normAutofit/>
          </a:bodyPr>
          <a:lstStyle/>
          <a:p>
            <a:r>
              <a:rPr lang="en-US" sz="4700">
                <a:latin typeface="Franklin Gothic Medium" panose="020B0603020102020204" pitchFamily="34" charset="0"/>
              </a:rPr>
              <a:t>Board of Directors Meeting</a:t>
            </a:r>
          </a:p>
        </p:txBody>
      </p:sp>
      <p:sp>
        <p:nvSpPr>
          <p:cNvPr id="4" name="Subtitle 3"/>
          <p:cNvSpPr>
            <a:spLocks noGrp="1"/>
          </p:cNvSpPr>
          <p:nvPr>
            <p:ph type="subTitle" idx="1"/>
          </p:nvPr>
        </p:nvSpPr>
        <p:spPr>
          <a:xfrm>
            <a:off x="1089462" y="3531204"/>
            <a:ext cx="4148190" cy="1606576"/>
          </a:xfrm>
        </p:spPr>
        <p:txBody>
          <a:bodyPr>
            <a:normAutofit/>
          </a:bodyPr>
          <a:lstStyle/>
          <a:p>
            <a:r>
              <a:rPr lang="en-US" dirty="0">
                <a:latin typeface="Franklin Gothic Medium" panose="020B0603020102020204" pitchFamily="34" charset="0"/>
              </a:rPr>
              <a:t>May 15, 2021</a:t>
            </a:r>
          </a:p>
        </p:txBody>
      </p:sp>
      <p:cxnSp>
        <p:nvCxnSpPr>
          <p:cNvPr id="10" name="Straight Connector 16">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3" y="3528543"/>
            <a:ext cx="415208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9" name="Group 18">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482171"/>
            <a:ext cx="3055899" cy="5149101"/>
            <a:chOff x="7477388" y="482171"/>
            <a:chExt cx="4074533" cy="5149101"/>
          </a:xfrm>
        </p:grpSpPr>
        <p:sp>
          <p:nvSpPr>
            <p:cNvPr id="20" name="Rectangle 19">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718" y="977965"/>
            <a:ext cx="2339583"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279" y="1999767"/>
            <a:ext cx="2099328" cy="2099328"/>
          </a:xfrm>
          <a:prstGeom prst="rect">
            <a:avLst/>
          </a:prstGeom>
        </p:spPr>
      </p:pic>
      <p:pic>
        <p:nvPicPr>
          <p:cNvPr id="25" name="Picture 24">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7" name="Straight Connector 26">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A2430AC7-CB48-4399-8F18-4E5B03ED9E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73" t="-1" r="12127" b="-1"/>
          <a:stretch/>
        </p:blipFill>
        <p:spPr>
          <a:xfrm rot="5400000">
            <a:off x="1" y="-2"/>
            <a:ext cx="3931918" cy="3931920"/>
          </a:xfrm>
          <a:prstGeom prst="rect">
            <a:avLst/>
          </a:prstGeom>
        </p:spPr>
      </p:pic>
      <p:sp>
        <p:nvSpPr>
          <p:cNvPr id="42" name="Rectangle 41">
            <a:extLst>
              <a:ext uri="{FF2B5EF4-FFF2-40B4-BE49-F238E27FC236}">
                <a16:creationId xmlns:a16="http://schemas.microsoft.com/office/drawing/2014/main" id="{DDCFE43D-D67B-409E-8B4A-797EB60E6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819" y="4411985"/>
            <a:ext cx="7212363"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C9A52F-8140-45AB-8EC2-8B99828E7CD8}"/>
              </a:ext>
            </a:extLst>
          </p:cNvPr>
          <p:cNvSpPr txBox="1"/>
          <p:nvPr/>
        </p:nvSpPr>
        <p:spPr>
          <a:xfrm>
            <a:off x="1086736" y="4573888"/>
            <a:ext cx="6966576" cy="744349"/>
          </a:xfrm>
          <a:prstGeom prst="rect">
            <a:avLst/>
          </a:prstGeom>
        </p:spPr>
        <p:txBody>
          <a:bodyPr vert="horz" lIns="91440" tIns="45720" rIns="91440" bIns="0" rtlCol="0" anchor="b">
            <a:normAutofit/>
          </a:bodyPr>
          <a:lstStyle/>
          <a:p>
            <a:pPr algn="ctr">
              <a:lnSpc>
                <a:spcPct val="90000"/>
              </a:lnSpc>
              <a:spcBef>
                <a:spcPct val="0"/>
              </a:spcBef>
              <a:spcAft>
                <a:spcPts val="600"/>
              </a:spcAft>
            </a:pPr>
            <a:r>
              <a:rPr lang="en-US" sz="2100" cap="all" dirty="0">
                <a:solidFill>
                  <a:srgbClr val="FFFFFE"/>
                </a:solidFill>
                <a:latin typeface="+mj-lt"/>
                <a:ea typeface="+mj-ea"/>
                <a:cs typeface="+mj-cs"/>
              </a:rPr>
              <a:t>CIPP</a:t>
            </a:r>
          </a:p>
          <a:p>
            <a:pPr algn="ctr">
              <a:lnSpc>
                <a:spcPct val="90000"/>
              </a:lnSpc>
              <a:spcBef>
                <a:spcPct val="0"/>
              </a:spcBef>
              <a:spcAft>
                <a:spcPts val="600"/>
              </a:spcAft>
            </a:pPr>
            <a:r>
              <a:rPr lang="en-US" sz="2100" cap="all" dirty="0">
                <a:solidFill>
                  <a:srgbClr val="FFFFFE"/>
                </a:solidFill>
                <a:latin typeface="+mj-lt"/>
                <a:ea typeface="+mj-ea"/>
                <a:cs typeface="+mj-cs"/>
              </a:rPr>
              <a:t>Project Update</a:t>
            </a:r>
          </a:p>
        </p:txBody>
      </p:sp>
      <p:cxnSp>
        <p:nvCxnSpPr>
          <p:cNvPr id="44" name="Straight Connector 43">
            <a:extLst>
              <a:ext uri="{FF2B5EF4-FFF2-40B4-BE49-F238E27FC236}">
                <a16:creationId xmlns:a16="http://schemas.microsoft.com/office/drawing/2014/main" id="{245DA1AA-7B0E-4497-9FC1-9357D36B3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6648" y="5507200"/>
            <a:ext cx="6966664" cy="0"/>
          </a:xfrm>
          <a:prstGeom prst="line">
            <a:avLst/>
          </a:prstGeom>
          <a:ln w="31750">
            <a:solidFill>
              <a:srgbClr val="C7CB5A"/>
            </a:solidFill>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909D93FE-9F36-4759-9350-62C98BF70C78}"/>
              </a:ext>
            </a:extLst>
          </p:cNvPr>
          <p:cNvPicPr>
            <a:picLocks noChangeAspect="1"/>
          </p:cNvPicPr>
          <p:nvPr/>
        </p:nvPicPr>
        <p:blipFill>
          <a:blip r:embed="rId4" cstate="print">
            <a:extLst>
              <a:ext uri="{28A0092B-C50C-407E-A947-70E740481C1C}">
                <a14:useLocalDpi xmlns:a14="http://schemas.microsoft.com/office/drawing/2010/main" val="0"/>
              </a:ext>
            </a:extLst>
          </a:blip>
          <a:srcRect t="8472" b="8472"/>
          <a:stretch/>
        </p:blipFill>
        <p:spPr>
          <a:xfrm rot="5400000">
            <a:off x="5212080" y="0"/>
            <a:ext cx="3931920" cy="3931920"/>
          </a:xfrm>
          <a:prstGeom prst="rect">
            <a:avLst/>
          </a:prstGeom>
        </p:spPr>
      </p:pic>
      <p:sp>
        <p:nvSpPr>
          <p:cNvPr id="5" name="TextBox 4">
            <a:extLst>
              <a:ext uri="{FF2B5EF4-FFF2-40B4-BE49-F238E27FC236}">
                <a16:creationId xmlns:a16="http://schemas.microsoft.com/office/drawing/2014/main" id="{617BC853-2A31-4F00-BA20-0A9DA6E1FD0C}"/>
              </a:ext>
            </a:extLst>
          </p:cNvPr>
          <p:cNvSpPr txBox="1"/>
          <p:nvPr/>
        </p:nvSpPr>
        <p:spPr>
          <a:xfrm>
            <a:off x="0" y="3850272"/>
            <a:ext cx="3657600" cy="338554"/>
          </a:xfrm>
          <a:prstGeom prst="rect">
            <a:avLst/>
          </a:prstGeom>
          <a:noFill/>
        </p:spPr>
        <p:txBody>
          <a:bodyPr wrap="square" rtlCol="0">
            <a:spAutoFit/>
          </a:bodyPr>
          <a:lstStyle/>
          <a:p>
            <a:pPr algn="ctr"/>
            <a:r>
              <a:rPr lang="en-US" sz="1600" dirty="0"/>
              <a:t>Contractor pulling liner through pipe</a:t>
            </a:r>
          </a:p>
        </p:txBody>
      </p:sp>
      <p:sp>
        <p:nvSpPr>
          <p:cNvPr id="13" name="TextBox 12">
            <a:extLst>
              <a:ext uri="{FF2B5EF4-FFF2-40B4-BE49-F238E27FC236}">
                <a16:creationId xmlns:a16="http://schemas.microsoft.com/office/drawing/2014/main" id="{1F5252D5-32F9-4882-A122-3EB3F4BF4F85}"/>
              </a:ext>
            </a:extLst>
          </p:cNvPr>
          <p:cNvSpPr txBox="1"/>
          <p:nvPr/>
        </p:nvSpPr>
        <p:spPr>
          <a:xfrm>
            <a:off x="5486400" y="3866473"/>
            <a:ext cx="3657600" cy="584775"/>
          </a:xfrm>
          <a:prstGeom prst="rect">
            <a:avLst/>
          </a:prstGeom>
          <a:noFill/>
        </p:spPr>
        <p:txBody>
          <a:bodyPr wrap="square" rtlCol="0">
            <a:spAutoFit/>
          </a:bodyPr>
          <a:lstStyle/>
          <a:p>
            <a:pPr algn="ctr"/>
            <a:r>
              <a:rPr lang="en-US" sz="1600" dirty="0"/>
              <a:t>Filling liner with steam to react with the epoxy and cure pipe</a:t>
            </a:r>
          </a:p>
        </p:txBody>
      </p:sp>
    </p:spTree>
    <p:extLst>
      <p:ext uri="{BB962C8B-B14F-4D97-AF65-F5344CB8AC3E}">
        <p14:creationId xmlns:p14="http://schemas.microsoft.com/office/powerpoint/2010/main" val="39264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36"/>
                                        </p:tgtEl>
                                        <p:attrNameLst>
                                          <p:attrName>style.visibility</p:attrName>
                                        </p:attrNameLst>
                                      </p:cBhvr>
                                      <p:to>
                                        <p:strVal val="visible"/>
                                      </p:to>
                                    </p:set>
                                    <p:animEffect transition="in" filter="fade">
                                      <p:cBhvr>
                                        <p:cTn id="10"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30AC7-CB48-4399-8F18-4E5B03ED9E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258" b="3722"/>
          <a:stretch/>
        </p:blipFill>
        <p:spPr>
          <a:xfrm>
            <a:off x="5121682" y="0"/>
            <a:ext cx="4022318" cy="4023360"/>
          </a:xfrm>
          <a:prstGeom prst="rect">
            <a:avLst/>
          </a:prstGeom>
        </p:spPr>
      </p:pic>
      <p:sp>
        <p:nvSpPr>
          <p:cNvPr id="2" name="TextBox 1">
            <a:extLst>
              <a:ext uri="{FF2B5EF4-FFF2-40B4-BE49-F238E27FC236}">
                <a16:creationId xmlns:a16="http://schemas.microsoft.com/office/drawing/2014/main" id="{B1C9A52F-8140-45AB-8EC2-8B99828E7CD8}"/>
              </a:ext>
            </a:extLst>
          </p:cNvPr>
          <p:cNvSpPr txBox="1"/>
          <p:nvPr/>
        </p:nvSpPr>
        <p:spPr>
          <a:xfrm>
            <a:off x="968746" y="4990024"/>
            <a:ext cx="7206508" cy="744349"/>
          </a:xfrm>
          <a:prstGeom prst="rect">
            <a:avLst/>
          </a:prstGeom>
        </p:spPr>
        <p:txBody>
          <a:bodyPr vert="horz" lIns="91440" tIns="45720" rIns="91440" bIns="0" rtlCol="0" anchor="b">
            <a:normAutofit/>
          </a:bodyPr>
          <a:lstStyle/>
          <a:p>
            <a:pPr algn="ctr">
              <a:lnSpc>
                <a:spcPct val="90000"/>
              </a:lnSpc>
              <a:spcBef>
                <a:spcPct val="0"/>
              </a:spcBef>
              <a:spcAft>
                <a:spcPts val="600"/>
              </a:spcAft>
            </a:pPr>
            <a:r>
              <a:rPr lang="en-US" sz="2100" cap="all" dirty="0">
                <a:latin typeface="+mj-lt"/>
                <a:ea typeface="+mj-ea"/>
                <a:cs typeface="+mj-cs"/>
              </a:rPr>
              <a:t>CIPP</a:t>
            </a:r>
          </a:p>
          <a:p>
            <a:pPr algn="ctr">
              <a:lnSpc>
                <a:spcPct val="90000"/>
              </a:lnSpc>
              <a:spcBef>
                <a:spcPct val="0"/>
              </a:spcBef>
              <a:spcAft>
                <a:spcPts val="600"/>
              </a:spcAft>
            </a:pPr>
            <a:r>
              <a:rPr lang="en-US" sz="2100" cap="all" dirty="0">
                <a:latin typeface="+mj-lt"/>
                <a:ea typeface="+mj-ea"/>
                <a:cs typeface="+mj-cs"/>
              </a:rPr>
              <a:t>Project Update</a:t>
            </a:r>
          </a:p>
        </p:txBody>
      </p:sp>
      <p:pic>
        <p:nvPicPr>
          <p:cNvPr id="5" name="Picture 4">
            <a:extLst>
              <a:ext uri="{FF2B5EF4-FFF2-40B4-BE49-F238E27FC236}">
                <a16:creationId xmlns:a16="http://schemas.microsoft.com/office/drawing/2014/main" id="{3B5A9907-8016-4EB9-B745-E666C331EF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9" r="22071"/>
          <a:stretch/>
        </p:blipFill>
        <p:spPr>
          <a:xfrm rot="16200000">
            <a:off x="-521" y="522"/>
            <a:ext cx="4023360" cy="4022317"/>
          </a:xfrm>
          <a:prstGeom prst="rect">
            <a:avLst/>
          </a:prstGeom>
        </p:spPr>
      </p:pic>
      <p:sp>
        <p:nvSpPr>
          <p:cNvPr id="6" name="TextBox 5">
            <a:extLst>
              <a:ext uri="{FF2B5EF4-FFF2-40B4-BE49-F238E27FC236}">
                <a16:creationId xmlns:a16="http://schemas.microsoft.com/office/drawing/2014/main" id="{8B871C2A-5B68-45CA-ACFC-B3AA3361D6C5}"/>
              </a:ext>
            </a:extLst>
          </p:cNvPr>
          <p:cNvSpPr txBox="1"/>
          <p:nvPr/>
        </p:nvSpPr>
        <p:spPr>
          <a:xfrm>
            <a:off x="5121682" y="4023360"/>
            <a:ext cx="4022318" cy="338554"/>
          </a:xfrm>
          <a:prstGeom prst="rect">
            <a:avLst/>
          </a:prstGeom>
          <a:noFill/>
        </p:spPr>
        <p:txBody>
          <a:bodyPr wrap="square" rtlCol="0">
            <a:spAutoFit/>
          </a:bodyPr>
          <a:lstStyle/>
          <a:p>
            <a:pPr algn="ctr"/>
            <a:r>
              <a:rPr lang="en-US" sz="1600" dirty="0"/>
              <a:t>New Pipes with water flowing through</a:t>
            </a:r>
          </a:p>
        </p:txBody>
      </p:sp>
      <p:sp>
        <p:nvSpPr>
          <p:cNvPr id="7" name="TextBox 6">
            <a:extLst>
              <a:ext uri="{FF2B5EF4-FFF2-40B4-BE49-F238E27FC236}">
                <a16:creationId xmlns:a16="http://schemas.microsoft.com/office/drawing/2014/main" id="{4CE9DB57-E1F8-485F-9E98-460B88E46C2B}"/>
              </a:ext>
            </a:extLst>
          </p:cNvPr>
          <p:cNvSpPr txBox="1"/>
          <p:nvPr/>
        </p:nvSpPr>
        <p:spPr>
          <a:xfrm>
            <a:off x="0" y="4023360"/>
            <a:ext cx="4022318" cy="338554"/>
          </a:xfrm>
          <a:prstGeom prst="rect">
            <a:avLst/>
          </a:prstGeom>
          <a:noFill/>
        </p:spPr>
        <p:txBody>
          <a:bodyPr wrap="square" rtlCol="0">
            <a:spAutoFit/>
          </a:bodyPr>
          <a:lstStyle/>
          <a:p>
            <a:pPr algn="ctr"/>
            <a:r>
              <a:rPr lang="en-US" sz="1600" dirty="0"/>
              <a:t>Inside cured liner</a:t>
            </a:r>
          </a:p>
        </p:txBody>
      </p:sp>
    </p:spTree>
    <p:extLst>
      <p:ext uri="{BB962C8B-B14F-4D97-AF65-F5344CB8AC3E}">
        <p14:creationId xmlns:p14="http://schemas.microsoft.com/office/powerpoint/2010/main" val="151925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CD9B31-7E2E-4D51-9F42-D64182BF5524}"/>
              </a:ext>
            </a:extLst>
          </p:cNvPr>
          <p:cNvSpPr>
            <a:spLocks noGrp="1"/>
          </p:cNvSpPr>
          <p:nvPr>
            <p:ph type="title"/>
          </p:nvPr>
        </p:nvSpPr>
        <p:spPr>
          <a:xfrm>
            <a:off x="1086649" y="262"/>
            <a:ext cx="6966663" cy="853178"/>
          </a:xfrm>
          <a:blipFill>
            <a:blip r:embed="rId2"/>
            <a:tile tx="0" ty="0" sx="100000" sy="100000" flip="none" algn="tl"/>
          </a:blipFill>
          <a:effectLst>
            <a:softEdge rad="127000"/>
          </a:effectLst>
        </p:spPr>
        <p:txBody>
          <a:bodyPr vert="horz" lIns="91440" tIns="45720" rIns="91440" bIns="0" rtlCol="0" anchor="b">
            <a:normAutofit/>
          </a:bodyPr>
          <a:lstStyle/>
          <a:p>
            <a:pPr algn="ctr" defTabSz="914400">
              <a:lnSpc>
                <a:spcPct val="100000"/>
              </a:lnSpc>
            </a:pPr>
            <a:r>
              <a:rPr lang="en-US" sz="3800" b="1" dirty="0">
                <a:solidFill>
                  <a:schemeClr val="bg1"/>
                </a:solidFill>
              </a:rPr>
              <a:t>Bainbridge Project</a:t>
            </a:r>
            <a:br>
              <a:rPr lang="en-US" sz="3800" b="1" dirty="0">
                <a:solidFill>
                  <a:schemeClr val="bg1"/>
                </a:solidFill>
              </a:rPr>
            </a:br>
            <a:r>
              <a:rPr lang="en-US" sz="900" b="1" dirty="0">
                <a:solidFill>
                  <a:schemeClr val="bg1"/>
                </a:solidFill>
              </a:rPr>
              <a:t>  </a:t>
            </a:r>
            <a:endParaRPr lang="en-US" sz="3800" b="1" dirty="0">
              <a:solidFill>
                <a:schemeClr val="bg1"/>
              </a:solidFill>
            </a:endParaRPr>
          </a:p>
        </p:txBody>
      </p:sp>
      <p:graphicFrame>
        <p:nvGraphicFramePr>
          <p:cNvPr id="2" name="Table 4">
            <a:extLst>
              <a:ext uri="{FF2B5EF4-FFF2-40B4-BE49-F238E27FC236}">
                <a16:creationId xmlns:a16="http://schemas.microsoft.com/office/drawing/2014/main" id="{F501BA18-5A3B-4173-93D2-B6283063C0B3}"/>
              </a:ext>
            </a:extLst>
          </p:cNvPr>
          <p:cNvGraphicFramePr>
            <a:graphicFrameLocks noGrp="1"/>
          </p:cNvGraphicFramePr>
          <p:nvPr>
            <p:extLst>
              <p:ext uri="{D42A27DB-BD31-4B8C-83A1-F6EECF244321}">
                <p14:modId xmlns:p14="http://schemas.microsoft.com/office/powerpoint/2010/main" val="2347026744"/>
              </p:ext>
            </p:extLst>
          </p:nvPr>
        </p:nvGraphicFramePr>
        <p:xfrm>
          <a:off x="418011" y="1039948"/>
          <a:ext cx="8266768" cy="4752770"/>
        </p:xfrm>
        <a:graphic>
          <a:graphicData uri="http://schemas.openxmlformats.org/drawingml/2006/table">
            <a:tbl>
              <a:tblPr firstRow="1" bandRow="1">
                <a:tableStyleId>{2D5ABB26-0587-4C30-8999-92F81FD0307C}</a:tableStyleId>
              </a:tblPr>
              <a:tblGrid>
                <a:gridCol w="654205">
                  <a:extLst>
                    <a:ext uri="{9D8B030D-6E8A-4147-A177-3AD203B41FA5}">
                      <a16:colId xmlns:a16="http://schemas.microsoft.com/office/drawing/2014/main" val="2066422982"/>
                    </a:ext>
                  </a:extLst>
                </a:gridCol>
                <a:gridCol w="614556">
                  <a:extLst>
                    <a:ext uri="{9D8B030D-6E8A-4147-A177-3AD203B41FA5}">
                      <a16:colId xmlns:a16="http://schemas.microsoft.com/office/drawing/2014/main" val="793594126"/>
                    </a:ext>
                  </a:extLst>
                </a:gridCol>
                <a:gridCol w="4083823">
                  <a:extLst>
                    <a:ext uri="{9D8B030D-6E8A-4147-A177-3AD203B41FA5}">
                      <a16:colId xmlns:a16="http://schemas.microsoft.com/office/drawing/2014/main" val="2923370828"/>
                    </a:ext>
                  </a:extLst>
                </a:gridCol>
                <a:gridCol w="2914184">
                  <a:extLst>
                    <a:ext uri="{9D8B030D-6E8A-4147-A177-3AD203B41FA5}">
                      <a16:colId xmlns:a16="http://schemas.microsoft.com/office/drawing/2014/main" val="3948449239"/>
                    </a:ext>
                  </a:extLst>
                </a:gridCol>
              </a:tblGrid>
              <a:tr h="429557">
                <a:tc gridSpan="4">
                  <a:txBody>
                    <a:bodyPr/>
                    <a:lstStyle/>
                    <a:p>
                      <a:r>
                        <a:rPr lang="en-US" sz="2400" b="1" dirty="0">
                          <a:latin typeface="+mn-lt"/>
                        </a:rPr>
                        <a:t>Bainbridge</a:t>
                      </a:r>
                      <a:endParaRPr lang="en-US" sz="1800" b="1" dirty="0"/>
                    </a:p>
                  </a:txBody>
                  <a:tcPr>
                    <a:solidFill>
                      <a:srgbClr val="D4D1CC"/>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56831003"/>
                  </a:ext>
                </a:extLst>
              </a:tr>
              <a:tr h="429557">
                <a:tc>
                  <a:txBody>
                    <a:bodyPr/>
                    <a:lstStyle/>
                    <a:p>
                      <a:endParaRPr lang="en-US" dirty="0"/>
                    </a:p>
                  </a:txBody>
                  <a:tcPr>
                    <a:solidFill>
                      <a:srgbClr val="D4D1CC"/>
                    </a:solidFill>
                  </a:tcPr>
                </a:tc>
                <a:tc gridSpan="2">
                  <a:txBody>
                    <a:bodyPr/>
                    <a:lstStyle/>
                    <a:p>
                      <a:r>
                        <a:rPr lang="en-US" sz="2200" u="sng" dirty="0"/>
                        <a:t>Budget</a:t>
                      </a:r>
                    </a:p>
                  </a:txBody>
                  <a:tcPr>
                    <a:solidFill>
                      <a:srgbClr val="D4D1CC"/>
                    </a:solidFill>
                  </a:tcPr>
                </a:tc>
                <a:tc hMerge="1">
                  <a:txBody>
                    <a:bodyPr/>
                    <a:lstStyle/>
                    <a:p>
                      <a:endParaRPr lang="en-US" dirty="0"/>
                    </a:p>
                  </a:txBody>
                  <a:tcPr/>
                </a:tc>
                <a:tc>
                  <a:txBody>
                    <a:bodyPr/>
                    <a:lstStyle/>
                    <a:p>
                      <a:endParaRPr lang="en-US" sz="2200" dirty="0"/>
                    </a:p>
                  </a:txBody>
                  <a:tcPr>
                    <a:solidFill>
                      <a:srgbClr val="D4D1CC"/>
                    </a:solidFill>
                  </a:tcPr>
                </a:tc>
                <a:extLst>
                  <a:ext uri="{0D108BD9-81ED-4DB2-BD59-A6C34878D82A}">
                    <a16:rowId xmlns:a16="http://schemas.microsoft.com/office/drawing/2014/main" val="347162493"/>
                  </a:ext>
                </a:extLst>
              </a:tr>
              <a:tr h="429557">
                <a:tc>
                  <a:txBody>
                    <a:bodyPr/>
                    <a:lstStyle/>
                    <a:p>
                      <a:endParaRPr lang="en-US" dirty="0"/>
                    </a:p>
                  </a:txBody>
                  <a:tcPr>
                    <a:solidFill>
                      <a:srgbClr val="D4D1CC"/>
                    </a:solidFill>
                  </a:tcPr>
                </a:tc>
                <a:tc>
                  <a:txBody>
                    <a:bodyPr/>
                    <a:lstStyle/>
                    <a:p>
                      <a:endParaRPr lang="en-US" sz="2200" dirty="0"/>
                    </a:p>
                  </a:txBody>
                  <a:tcPr>
                    <a:solidFill>
                      <a:srgbClr val="D4D1CC"/>
                    </a:solidFill>
                  </a:tcPr>
                </a:tc>
                <a:tc>
                  <a:txBody>
                    <a:bodyPr/>
                    <a:lstStyle/>
                    <a:p>
                      <a:r>
                        <a:rPr lang="en-US" sz="2200" dirty="0"/>
                        <a:t>Grant</a:t>
                      </a:r>
                    </a:p>
                  </a:txBody>
                  <a:tcPr>
                    <a:solidFill>
                      <a:srgbClr val="D4D1CC"/>
                    </a:solidFill>
                  </a:tcPr>
                </a:tc>
                <a:tc>
                  <a:txBody>
                    <a:bodyPr/>
                    <a:lstStyle/>
                    <a:p>
                      <a:r>
                        <a:rPr lang="en-US" sz="2200" dirty="0"/>
                        <a:t>$482,337</a:t>
                      </a:r>
                    </a:p>
                  </a:txBody>
                  <a:tcPr>
                    <a:solidFill>
                      <a:srgbClr val="D4D1CC"/>
                    </a:solidFill>
                  </a:tcPr>
                </a:tc>
                <a:extLst>
                  <a:ext uri="{0D108BD9-81ED-4DB2-BD59-A6C34878D82A}">
                    <a16:rowId xmlns:a16="http://schemas.microsoft.com/office/drawing/2014/main" val="2621037838"/>
                  </a:ext>
                </a:extLst>
              </a:tr>
              <a:tr h="429557">
                <a:tc>
                  <a:txBody>
                    <a:bodyPr/>
                    <a:lstStyle/>
                    <a:p>
                      <a:endParaRPr lang="en-US" dirty="0"/>
                    </a:p>
                  </a:txBody>
                  <a:tcPr>
                    <a:solidFill>
                      <a:srgbClr val="D4D1CC"/>
                    </a:solidFill>
                  </a:tcPr>
                </a:tc>
                <a:tc>
                  <a:txBody>
                    <a:bodyPr/>
                    <a:lstStyle/>
                    <a:p>
                      <a:endParaRPr lang="en-US" sz="2200" dirty="0"/>
                    </a:p>
                  </a:txBody>
                  <a:tcPr>
                    <a:solidFill>
                      <a:srgbClr val="D4D1CC"/>
                    </a:solidFill>
                  </a:tcPr>
                </a:tc>
                <a:tc>
                  <a:txBody>
                    <a:bodyPr/>
                    <a:lstStyle/>
                    <a:p>
                      <a:r>
                        <a:rPr lang="en-US" sz="2200" dirty="0"/>
                        <a:t>OPA (budget)</a:t>
                      </a:r>
                    </a:p>
                  </a:txBody>
                  <a:tcPr>
                    <a:solidFill>
                      <a:srgbClr val="D4D1CC"/>
                    </a:solidFill>
                  </a:tcPr>
                </a:tc>
                <a:tc>
                  <a:txBody>
                    <a:bodyPr/>
                    <a:lstStyle/>
                    <a:p>
                      <a:r>
                        <a:rPr lang="en-US" sz="2200" dirty="0"/>
                        <a:t>$235,000</a:t>
                      </a:r>
                    </a:p>
                  </a:txBody>
                  <a:tcPr>
                    <a:solidFill>
                      <a:srgbClr val="D4D1CC"/>
                    </a:solidFill>
                  </a:tcPr>
                </a:tc>
                <a:extLst>
                  <a:ext uri="{0D108BD9-81ED-4DB2-BD59-A6C34878D82A}">
                    <a16:rowId xmlns:a16="http://schemas.microsoft.com/office/drawing/2014/main" val="2441807801"/>
                  </a:ext>
                </a:extLst>
              </a:tr>
              <a:tr h="429557">
                <a:tc>
                  <a:txBody>
                    <a:bodyPr/>
                    <a:lstStyle/>
                    <a:p>
                      <a:endParaRPr lang="en-US" dirty="0"/>
                    </a:p>
                  </a:txBody>
                  <a:tcPr>
                    <a:solidFill>
                      <a:srgbClr val="D4D1CC"/>
                    </a:solidFill>
                  </a:tcPr>
                </a:tc>
                <a:tc>
                  <a:txBody>
                    <a:bodyPr/>
                    <a:lstStyle/>
                    <a:p>
                      <a:endParaRPr lang="en-US" sz="2200" dirty="0"/>
                    </a:p>
                  </a:txBody>
                  <a:tcPr>
                    <a:solidFill>
                      <a:srgbClr val="D4D1CC"/>
                    </a:solidFill>
                  </a:tcPr>
                </a:tc>
                <a:tc>
                  <a:txBody>
                    <a:bodyPr/>
                    <a:lstStyle/>
                    <a:p>
                      <a:r>
                        <a:rPr lang="en-US" sz="2200" dirty="0"/>
                        <a:t>Contract EQR</a:t>
                      </a:r>
                    </a:p>
                  </a:txBody>
                  <a:tcPr>
                    <a:solidFill>
                      <a:srgbClr val="D4D1CC"/>
                    </a:solidFill>
                  </a:tcPr>
                </a:tc>
                <a:tc>
                  <a:txBody>
                    <a:bodyPr/>
                    <a:lstStyle/>
                    <a:p>
                      <a:r>
                        <a:rPr lang="en-US" sz="2200" dirty="0"/>
                        <a:t>$534,650</a:t>
                      </a:r>
                    </a:p>
                  </a:txBody>
                  <a:tcPr>
                    <a:solidFill>
                      <a:srgbClr val="D4D1CC"/>
                    </a:solidFill>
                  </a:tcPr>
                </a:tc>
                <a:extLst>
                  <a:ext uri="{0D108BD9-81ED-4DB2-BD59-A6C34878D82A}">
                    <a16:rowId xmlns:a16="http://schemas.microsoft.com/office/drawing/2014/main" val="3886192748"/>
                  </a:ext>
                </a:extLst>
              </a:tr>
              <a:tr h="429557">
                <a:tc>
                  <a:txBody>
                    <a:bodyPr/>
                    <a:lstStyle/>
                    <a:p>
                      <a:endParaRPr lang="en-US" dirty="0"/>
                    </a:p>
                  </a:txBody>
                  <a:tcPr>
                    <a:solidFill>
                      <a:srgbClr val="D4D1CC"/>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latin typeface="+mn-lt"/>
                        </a:rPr>
                        <a:t>First payment submitted for reimbursement</a:t>
                      </a:r>
                    </a:p>
                  </a:txBody>
                  <a:tcPr>
                    <a:solidFill>
                      <a:srgbClr val="D4D1CC"/>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93031775"/>
                  </a:ext>
                </a:extLst>
              </a:tr>
              <a:tr h="429557">
                <a:tc>
                  <a:txBody>
                    <a:bodyPr/>
                    <a:lstStyle/>
                    <a:p>
                      <a:endParaRPr lang="en-US"/>
                    </a:p>
                  </a:txBody>
                  <a:tcPr>
                    <a:solidFill>
                      <a:srgbClr val="D4D1CC"/>
                    </a:solidFill>
                  </a:tcPr>
                </a:tc>
                <a:tc>
                  <a:txBody>
                    <a:bodyPr/>
                    <a:lstStyle/>
                    <a:p>
                      <a:endParaRPr lang="en-US" sz="2200"/>
                    </a:p>
                  </a:txBody>
                  <a:tcPr>
                    <a:solidFill>
                      <a:srgbClr val="D4D1CC"/>
                    </a:solidFill>
                  </a:tcPr>
                </a:tc>
                <a:tc>
                  <a:txBody>
                    <a:bodyPr/>
                    <a:lstStyle/>
                    <a:p>
                      <a:endParaRPr lang="en-US" sz="2200" dirty="0"/>
                    </a:p>
                  </a:txBody>
                  <a:tcPr>
                    <a:solidFill>
                      <a:srgbClr val="D4D1CC"/>
                    </a:solidFill>
                  </a:tcPr>
                </a:tc>
                <a:tc>
                  <a:txBody>
                    <a:bodyPr/>
                    <a:lstStyle/>
                    <a:p>
                      <a:endParaRPr lang="en-US" sz="2200" dirty="0"/>
                    </a:p>
                  </a:txBody>
                  <a:tcPr>
                    <a:solidFill>
                      <a:srgbClr val="D4D1CC"/>
                    </a:solidFill>
                  </a:tcPr>
                </a:tc>
                <a:extLst>
                  <a:ext uri="{0D108BD9-81ED-4DB2-BD59-A6C34878D82A}">
                    <a16:rowId xmlns:a16="http://schemas.microsoft.com/office/drawing/2014/main" val="873097511"/>
                  </a:ext>
                </a:extLst>
              </a:tr>
              <a:tr h="429557">
                <a:tc>
                  <a:txBody>
                    <a:bodyPr/>
                    <a:lstStyle/>
                    <a:p>
                      <a:endParaRPr lang="en-US"/>
                    </a:p>
                  </a:txBody>
                  <a:tcPr>
                    <a:solidFill>
                      <a:srgbClr val="D4D1CC"/>
                    </a:solidFill>
                  </a:tcPr>
                </a:tc>
                <a:tc gridSpan="2">
                  <a:txBody>
                    <a:bodyPr/>
                    <a:lstStyle/>
                    <a:p>
                      <a:r>
                        <a:rPr lang="en-US" sz="2200" u="sng" dirty="0"/>
                        <a:t>Payment</a:t>
                      </a:r>
                    </a:p>
                  </a:txBody>
                  <a:tcPr>
                    <a:solidFill>
                      <a:srgbClr val="D4D1CC"/>
                    </a:solidFill>
                  </a:tcPr>
                </a:tc>
                <a:tc hMerge="1">
                  <a:txBody>
                    <a:bodyPr/>
                    <a:lstStyle/>
                    <a:p>
                      <a:endParaRPr lang="en-US" dirty="0"/>
                    </a:p>
                  </a:txBody>
                  <a:tcPr>
                    <a:solidFill>
                      <a:srgbClr val="D4D1CC"/>
                    </a:solidFill>
                  </a:tcPr>
                </a:tc>
                <a:tc>
                  <a:txBody>
                    <a:bodyPr/>
                    <a:lstStyle/>
                    <a:p>
                      <a:endParaRPr lang="en-US" sz="2200" dirty="0"/>
                    </a:p>
                  </a:txBody>
                  <a:tcPr>
                    <a:solidFill>
                      <a:srgbClr val="D4D1CC"/>
                    </a:solidFill>
                  </a:tcPr>
                </a:tc>
                <a:extLst>
                  <a:ext uri="{0D108BD9-81ED-4DB2-BD59-A6C34878D82A}">
                    <a16:rowId xmlns:a16="http://schemas.microsoft.com/office/drawing/2014/main" val="3845121735"/>
                  </a:ext>
                </a:extLst>
              </a:tr>
              <a:tr h="429557">
                <a:tc>
                  <a:txBody>
                    <a:bodyPr/>
                    <a:lstStyle/>
                    <a:p>
                      <a:endParaRPr lang="en-US" dirty="0"/>
                    </a:p>
                  </a:txBody>
                  <a:tcPr>
                    <a:solidFill>
                      <a:srgbClr val="D4D1CC"/>
                    </a:solidFill>
                  </a:tcPr>
                </a:tc>
                <a:tc gridSpan="2">
                  <a:txBody>
                    <a:bodyPr/>
                    <a:lstStyle/>
                    <a:p>
                      <a:r>
                        <a:rPr lang="en-US" sz="2200" dirty="0"/>
                        <a:t>How much we spent last year</a:t>
                      </a:r>
                    </a:p>
                  </a:txBody>
                  <a:tcPr>
                    <a:solidFill>
                      <a:srgbClr val="D4D1CC"/>
                    </a:solidFill>
                  </a:tcPr>
                </a:tc>
                <a:tc hMerge="1">
                  <a:txBody>
                    <a:bodyPr/>
                    <a:lstStyle/>
                    <a:p>
                      <a:endParaRPr lang="en-US" dirty="0"/>
                    </a:p>
                  </a:txBody>
                  <a:tcPr/>
                </a:tc>
                <a:tc>
                  <a:txBody>
                    <a:bodyPr/>
                    <a:lstStyle/>
                    <a:p>
                      <a:endParaRPr lang="en-US" sz="2200" dirty="0"/>
                    </a:p>
                  </a:txBody>
                  <a:tcPr>
                    <a:solidFill>
                      <a:srgbClr val="D4D1CC"/>
                    </a:solidFill>
                  </a:tcPr>
                </a:tc>
                <a:extLst>
                  <a:ext uri="{0D108BD9-81ED-4DB2-BD59-A6C34878D82A}">
                    <a16:rowId xmlns:a16="http://schemas.microsoft.com/office/drawing/2014/main" val="1781609707"/>
                  </a:ext>
                </a:extLst>
              </a:tr>
              <a:tr h="429557">
                <a:tc>
                  <a:txBody>
                    <a:bodyPr/>
                    <a:lstStyle/>
                    <a:p>
                      <a:endParaRPr lang="en-US" dirty="0"/>
                    </a:p>
                  </a:txBody>
                  <a:tcPr>
                    <a:solidFill>
                      <a:srgbClr val="D4D1CC"/>
                    </a:solidFill>
                  </a:tcPr>
                </a:tc>
                <a:tc>
                  <a:txBody>
                    <a:bodyPr/>
                    <a:lstStyle/>
                    <a:p>
                      <a:endParaRPr lang="en-US" sz="2200" dirty="0"/>
                    </a:p>
                  </a:txBody>
                  <a:tcPr>
                    <a:solidFill>
                      <a:srgbClr val="D4D1CC"/>
                    </a:solidFill>
                  </a:tcPr>
                </a:tc>
                <a:tc>
                  <a:txBody>
                    <a:bodyPr/>
                    <a:lstStyle/>
                    <a:p>
                      <a:r>
                        <a:rPr lang="en-US" sz="2200" dirty="0"/>
                        <a:t>Vista</a:t>
                      </a:r>
                    </a:p>
                  </a:txBody>
                  <a:tcPr>
                    <a:solidFill>
                      <a:srgbClr val="D4D1CC"/>
                    </a:solidFill>
                  </a:tcPr>
                </a:tc>
                <a:tc>
                  <a:txBody>
                    <a:bodyPr/>
                    <a:lstStyle/>
                    <a:p>
                      <a:r>
                        <a:rPr lang="en-US" sz="2200" dirty="0"/>
                        <a:t>$122,176</a:t>
                      </a:r>
                    </a:p>
                  </a:txBody>
                  <a:tcPr>
                    <a:solidFill>
                      <a:srgbClr val="D4D1CC"/>
                    </a:solidFill>
                  </a:tcPr>
                </a:tc>
                <a:extLst>
                  <a:ext uri="{0D108BD9-81ED-4DB2-BD59-A6C34878D82A}">
                    <a16:rowId xmlns:a16="http://schemas.microsoft.com/office/drawing/2014/main" val="573973357"/>
                  </a:ext>
                </a:extLst>
              </a:tr>
              <a:tr h="429557">
                <a:tc>
                  <a:txBody>
                    <a:bodyPr/>
                    <a:lstStyle/>
                    <a:p>
                      <a:endParaRPr lang="en-US" dirty="0"/>
                    </a:p>
                  </a:txBody>
                  <a:tcPr>
                    <a:solidFill>
                      <a:srgbClr val="D4D1CC"/>
                    </a:solidFill>
                  </a:tcPr>
                </a:tc>
                <a:tc>
                  <a:txBody>
                    <a:bodyPr/>
                    <a:lstStyle/>
                    <a:p>
                      <a:endParaRPr lang="en-US" sz="2200" dirty="0"/>
                    </a:p>
                  </a:txBody>
                  <a:tcPr>
                    <a:solidFill>
                      <a:srgbClr val="D4D1CC"/>
                    </a:solidFill>
                  </a:tcPr>
                </a:tc>
                <a:tc>
                  <a:txBody>
                    <a:bodyPr/>
                    <a:lstStyle/>
                    <a:p>
                      <a:r>
                        <a:rPr lang="en-US" sz="2200" dirty="0"/>
                        <a:t>County (for review permits)</a:t>
                      </a:r>
                    </a:p>
                  </a:txBody>
                  <a:tcPr>
                    <a:solidFill>
                      <a:srgbClr val="D4D1CC"/>
                    </a:solidFill>
                  </a:tcPr>
                </a:tc>
                <a:tc>
                  <a:txBody>
                    <a:bodyPr/>
                    <a:lstStyle/>
                    <a:p>
                      <a:r>
                        <a:rPr lang="en-US" sz="2200" dirty="0"/>
                        <a:t>$  32,474</a:t>
                      </a:r>
                    </a:p>
                  </a:txBody>
                  <a:tcPr>
                    <a:solidFill>
                      <a:srgbClr val="D4D1CC"/>
                    </a:solidFill>
                  </a:tcPr>
                </a:tc>
                <a:extLst>
                  <a:ext uri="{0D108BD9-81ED-4DB2-BD59-A6C34878D82A}">
                    <a16:rowId xmlns:a16="http://schemas.microsoft.com/office/drawing/2014/main" val="1589308437"/>
                  </a:ext>
                </a:extLst>
              </a:tr>
            </a:tbl>
          </a:graphicData>
        </a:graphic>
      </p:graphicFrame>
    </p:spTree>
    <p:extLst>
      <p:ext uri="{BB962C8B-B14F-4D97-AF65-F5344CB8AC3E}">
        <p14:creationId xmlns:p14="http://schemas.microsoft.com/office/powerpoint/2010/main" val="327110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07124" y="4876800"/>
            <a:ext cx="3217817" cy="1045028"/>
          </a:xfrm>
          <a:prstGeom prst="rect">
            <a:avLst/>
          </a:prstGeom>
          <a:solidFill>
            <a:srgbClr val="E4E1DE"/>
          </a:solidFill>
        </p:spPr>
        <p:txBody>
          <a:bodyPr vert="horz" lIns="91440" tIns="45720" rIns="91440" bIns="45720" rtlCol="0" anchor="ctr">
            <a:normAutofit lnSpcReduction="10000"/>
          </a:bodyPr>
          <a:lstStyle/>
          <a:p>
            <a:pPr marL="174625" marR="0" lvl="0" indent="-114300">
              <a:spcBef>
                <a:spcPts val="0"/>
              </a:spcBef>
              <a:spcAft>
                <a:spcPts val="0"/>
              </a:spcAft>
              <a:buFont typeface="Arial" panose="020B0604020202020204" pitchFamily="34" charset="0"/>
              <a:buChar char="•"/>
            </a:pPr>
            <a:r>
              <a:rPr lang="en-US" sz="1600" dirty="0">
                <a:latin typeface="+mn-lt"/>
              </a:rPr>
              <a:t>Forebay - Inlet of the pond where filtration takes place before entering main pond, completion by May 12th. Separated by dirt berm.</a:t>
            </a:r>
          </a:p>
        </p:txBody>
      </p:sp>
      <p:sp>
        <p:nvSpPr>
          <p:cNvPr id="4" name="Title 1">
            <a:extLst>
              <a:ext uri="{FF2B5EF4-FFF2-40B4-BE49-F238E27FC236}">
                <a16:creationId xmlns:a16="http://schemas.microsoft.com/office/drawing/2014/main" id="{27CD9B31-7E2E-4D51-9F42-D64182BF5524}"/>
              </a:ext>
            </a:extLst>
          </p:cNvPr>
          <p:cNvSpPr>
            <a:spLocks noGrp="1"/>
          </p:cNvSpPr>
          <p:nvPr>
            <p:ph type="title"/>
          </p:nvPr>
        </p:nvSpPr>
        <p:spPr>
          <a:xfrm>
            <a:off x="1086649" y="262"/>
            <a:ext cx="6966663" cy="853178"/>
          </a:xfrm>
          <a:blipFill>
            <a:blip r:embed="rId2"/>
            <a:tile tx="0" ty="0" sx="100000" sy="100000" flip="none" algn="tl"/>
          </a:blipFill>
          <a:effectLst>
            <a:softEdge rad="127000"/>
          </a:effectLst>
        </p:spPr>
        <p:txBody>
          <a:bodyPr vert="horz" lIns="91440" tIns="45720" rIns="91440" bIns="0" rtlCol="0" anchor="b">
            <a:normAutofit/>
          </a:bodyPr>
          <a:lstStyle/>
          <a:p>
            <a:pPr algn="ctr" defTabSz="914400">
              <a:lnSpc>
                <a:spcPct val="100000"/>
              </a:lnSpc>
            </a:pPr>
            <a:r>
              <a:rPr lang="en-US" sz="3800" b="1" dirty="0">
                <a:solidFill>
                  <a:schemeClr val="bg1"/>
                </a:solidFill>
              </a:rPr>
              <a:t>Bainbridge Project</a:t>
            </a:r>
            <a:br>
              <a:rPr lang="en-US" sz="3800" b="1" dirty="0">
                <a:solidFill>
                  <a:schemeClr val="bg1"/>
                </a:solidFill>
              </a:rPr>
            </a:br>
            <a:r>
              <a:rPr lang="en-US" sz="900" b="1" dirty="0">
                <a:solidFill>
                  <a:schemeClr val="bg1"/>
                </a:solidFill>
              </a:rPr>
              <a:t>  </a:t>
            </a:r>
            <a:endParaRPr lang="en-US" sz="3800" b="1" dirty="0">
              <a:solidFill>
                <a:schemeClr val="bg1"/>
              </a:solidFill>
            </a:endParaRPr>
          </a:p>
        </p:txBody>
      </p:sp>
      <p:pic>
        <p:nvPicPr>
          <p:cNvPr id="5" name="Picture 4" descr="A construction vehicle on a dirt road&#10;&#10;Description automatically generated with low confidence">
            <a:extLst>
              <a:ext uri="{FF2B5EF4-FFF2-40B4-BE49-F238E27FC236}">
                <a16:creationId xmlns:a16="http://schemas.microsoft.com/office/drawing/2014/main" id="{21F91EAD-8461-4F40-91CF-6D39E400D0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76" r="7062"/>
          <a:stretch/>
        </p:blipFill>
        <p:spPr>
          <a:xfrm>
            <a:off x="0" y="853440"/>
            <a:ext cx="4032067" cy="4023360"/>
          </a:xfrm>
          <a:prstGeom prst="rect">
            <a:avLst/>
          </a:prstGeom>
        </p:spPr>
      </p:pic>
      <p:pic>
        <p:nvPicPr>
          <p:cNvPr id="7" name="Picture 6" descr="A picture containing outdoor, tree, sky, ground&#10;&#10;Description automatically generated">
            <a:extLst>
              <a:ext uri="{FF2B5EF4-FFF2-40B4-BE49-F238E27FC236}">
                <a16:creationId xmlns:a16="http://schemas.microsoft.com/office/drawing/2014/main" id="{29764B98-19E9-444D-828E-FE9260EDFD29}"/>
              </a:ext>
            </a:extLst>
          </p:cNvPr>
          <p:cNvPicPr>
            <a:picLocks noChangeAspect="1"/>
          </p:cNvPicPr>
          <p:nvPr/>
        </p:nvPicPr>
        <p:blipFill rotWithShape="1">
          <a:blip r:embed="rId4">
            <a:extLst>
              <a:ext uri="{28A0092B-C50C-407E-A947-70E740481C1C}">
                <a14:useLocalDpi xmlns:a14="http://schemas.microsoft.com/office/drawing/2010/main" val="0"/>
              </a:ext>
            </a:extLst>
          </a:blip>
          <a:srcRect l="12482" r="12482"/>
          <a:stretch/>
        </p:blipFill>
        <p:spPr>
          <a:xfrm>
            <a:off x="5118716" y="853440"/>
            <a:ext cx="4025284" cy="4023360"/>
          </a:xfrm>
          <a:prstGeom prst="rect">
            <a:avLst/>
          </a:prstGeom>
        </p:spPr>
      </p:pic>
      <p:sp>
        <p:nvSpPr>
          <p:cNvPr id="8" name="TextBox 7">
            <a:extLst>
              <a:ext uri="{FF2B5EF4-FFF2-40B4-BE49-F238E27FC236}">
                <a16:creationId xmlns:a16="http://schemas.microsoft.com/office/drawing/2014/main" id="{C9E7B879-4F24-480B-A6A7-9A254A68BA70}"/>
              </a:ext>
            </a:extLst>
          </p:cNvPr>
          <p:cNvSpPr txBox="1"/>
          <p:nvPr/>
        </p:nvSpPr>
        <p:spPr>
          <a:xfrm>
            <a:off x="5519059" y="4876800"/>
            <a:ext cx="3217817" cy="1045028"/>
          </a:xfrm>
          <a:prstGeom prst="rect">
            <a:avLst/>
          </a:prstGeom>
          <a:solidFill>
            <a:srgbClr val="E4E1DE"/>
          </a:solidFill>
        </p:spPr>
        <p:txBody>
          <a:bodyPr vert="horz" lIns="91440" tIns="45720" rIns="91440" bIns="45720" rtlCol="0" anchor="ctr">
            <a:normAutofit/>
          </a:bodyPr>
          <a:lstStyle/>
          <a:p>
            <a:pPr marL="174625" marR="0" lvl="0" indent="-114300">
              <a:spcBef>
                <a:spcPts val="0"/>
              </a:spcBef>
              <a:spcAft>
                <a:spcPts val="0"/>
              </a:spcAft>
              <a:buFont typeface="Arial" panose="020B0604020202020204" pitchFamily="34" charset="0"/>
              <a:buChar char="•"/>
            </a:pPr>
            <a:r>
              <a:rPr lang="en-US" sz="1600" dirty="0">
                <a:latin typeface="+mn-lt"/>
              </a:rPr>
              <a:t>Main Pond – benches for planting are completed, located under the water.</a:t>
            </a:r>
          </a:p>
          <a:p>
            <a:pPr marL="174625" marR="0" lvl="0" indent="-114300">
              <a:spcBef>
                <a:spcPts val="0"/>
              </a:spcBef>
              <a:spcAft>
                <a:spcPts val="0"/>
              </a:spcAft>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306900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07124" y="4876800"/>
            <a:ext cx="3217817" cy="1045028"/>
          </a:xfrm>
          <a:prstGeom prst="rect">
            <a:avLst/>
          </a:prstGeom>
          <a:solidFill>
            <a:srgbClr val="E4E1DE"/>
          </a:solidFill>
        </p:spPr>
        <p:txBody>
          <a:bodyPr vert="horz" lIns="91440" tIns="45720" rIns="91440" bIns="45720" rtlCol="0" anchor="ctr">
            <a:normAutofit/>
          </a:bodyPr>
          <a:lstStyle/>
          <a:p>
            <a:pPr marL="174625" marR="0" lvl="0" indent="-114300">
              <a:spcBef>
                <a:spcPts val="0"/>
              </a:spcBef>
              <a:spcAft>
                <a:spcPts val="0"/>
              </a:spcAft>
              <a:buFont typeface="Arial" panose="020B0604020202020204" pitchFamily="34" charset="0"/>
              <a:buChar char="•"/>
            </a:pPr>
            <a:r>
              <a:rPr lang="en-US" sz="1600" dirty="0">
                <a:latin typeface="+mn-lt"/>
              </a:rPr>
              <a:t>Outfall Structure – scheduled to be completed Monday, May 17th. Takes water out of the pond</a:t>
            </a:r>
          </a:p>
        </p:txBody>
      </p:sp>
      <p:sp>
        <p:nvSpPr>
          <p:cNvPr id="4" name="Title 1">
            <a:extLst>
              <a:ext uri="{FF2B5EF4-FFF2-40B4-BE49-F238E27FC236}">
                <a16:creationId xmlns:a16="http://schemas.microsoft.com/office/drawing/2014/main" id="{27CD9B31-7E2E-4D51-9F42-D64182BF5524}"/>
              </a:ext>
            </a:extLst>
          </p:cNvPr>
          <p:cNvSpPr>
            <a:spLocks noGrp="1"/>
          </p:cNvSpPr>
          <p:nvPr>
            <p:ph type="title"/>
          </p:nvPr>
        </p:nvSpPr>
        <p:spPr>
          <a:xfrm>
            <a:off x="1086649" y="262"/>
            <a:ext cx="6966663" cy="853178"/>
          </a:xfrm>
          <a:blipFill>
            <a:blip r:embed="rId2"/>
            <a:tile tx="0" ty="0" sx="100000" sy="100000" flip="none" algn="tl"/>
          </a:blipFill>
          <a:effectLst>
            <a:softEdge rad="127000"/>
          </a:effectLst>
        </p:spPr>
        <p:txBody>
          <a:bodyPr vert="horz" lIns="91440" tIns="45720" rIns="91440" bIns="0" rtlCol="0" anchor="b">
            <a:normAutofit/>
          </a:bodyPr>
          <a:lstStyle/>
          <a:p>
            <a:pPr algn="ctr" defTabSz="914400">
              <a:lnSpc>
                <a:spcPct val="100000"/>
              </a:lnSpc>
            </a:pPr>
            <a:r>
              <a:rPr lang="en-US" sz="3800" b="1" dirty="0">
                <a:solidFill>
                  <a:schemeClr val="bg1"/>
                </a:solidFill>
              </a:rPr>
              <a:t>Bainbridge Project</a:t>
            </a:r>
            <a:br>
              <a:rPr lang="en-US" sz="3800" b="1" dirty="0">
                <a:solidFill>
                  <a:schemeClr val="bg1"/>
                </a:solidFill>
              </a:rPr>
            </a:br>
            <a:r>
              <a:rPr lang="en-US" sz="900" b="1" dirty="0">
                <a:solidFill>
                  <a:schemeClr val="bg1"/>
                </a:solidFill>
              </a:rPr>
              <a:t>  </a:t>
            </a:r>
            <a:endParaRPr lang="en-US" sz="3800" b="1" dirty="0">
              <a:solidFill>
                <a:schemeClr val="bg1"/>
              </a:solidFill>
            </a:endParaRPr>
          </a:p>
        </p:txBody>
      </p:sp>
      <p:pic>
        <p:nvPicPr>
          <p:cNvPr id="5" name="Picture 4">
            <a:extLst>
              <a:ext uri="{FF2B5EF4-FFF2-40B4-BE49-F238E27FC236}">
                <a16:creationId xmlns:a16="http://schemas.microsoft.com/office/drawing/2014/main" id="{21F91EAD-8461-4F40-91CF-6D39E400D031}"/>
              </a:ext>
            </a:extLst>
          </p:cNvPr>
          <p:cNvPicPr>
            <a:picLocks noChangeAspect="1"/>
          </p:cNvPicPr>
          <p:nvPr/>
        </p:nvPicPr>
        <p:blipFill>
          <a:blip r:embed="rId3">
            <a:extLst>
              <a:ext uri="{28A0092B-C50C-407E-A947-70E740481C1C}">
                <a14:useLocalDpi xmlns:a14="http://schemas.microsoft.com/office/drawing/2010/main" val="0"/>
              </a:ext>
            </a:extLst>
          </a:blip>
          <a:srcRect l="12419" r="12419"/>
          <a:stretch/>
        </p:blipFill>
        <p:spPr>
          <a:xfrm>
            <a:off x="0" y="853440"/>
            <a:ext cx="4032067" cy="4023360"/>
          </a:xfrm>
          <a:prstGeom prst="rect">
            <a:avLst/>
          </a:prstGeom>
        </p:spPr>
      </p:pic>
      <p:pic>
        <p:nvPicPr>
          <p:cNvPr id="7" name="Picture 6">
            <a:extLst>
              <a:ext uri="{FF2B5EF4-FFF2-40B4-BE49-F238E27FC236}">
                <a16:creationId xmlns:a16="http://schemas.microsoft.com/office/drawing/2014/main" id="{29764B98-19E9-444D-828E-FE9260EDFD29}"/>
              </a:ext>
            </a:extLst>
          </p:cNvPr>
          <p:cNvPicPr>
            <a:picLocks noChangeAspect="1"/>
          </p:cNvPicPr>
          <p:nvPr/>
        </p:nvPicPr>
        <p:blipFill>
          <a:blip r:embed="rId4">
            <a:extLst>
              <a:ext uri="{28A0092B-C50C-407E-A947-70E740481C1C}">
                <a14:useLocalDpi xmlns:a14="http://schemas.microsoft.com/office/drawing/2010/main" val="0"/>
              </a:ext>
            </a:extLst>
          </a:blip>
          <a:srcRect t="12518" b="12518"/>
          <a:stretch/>
        </p:blipFill>
        <p:spPr>
          <a:xfrm>
            <a:off x="5118716" y="853440"/>
            <a:ext cx="4025284" cy="4023360"/>
          </a:xfrm>
          <a:prstGeom prst="rect">
            <a:avLst/>
          </a:prstGeom>
        </p:spPr>
      </p:pic>
      <p:sp>
        <p:nvSpPr>
          <p:cNvPr id="8" name="TextBox 7">
            <a:extLst>
              <a:ext uri="{FF2B5EF4-FFF2-40B4-BE49-F238E27FC236}">
                <a16:creationId xmlns:a16="http://schemas.microsoft.com/office/drawing/2014/main" id="{C9E7B879-4F24-480B-A6A7-9A254A68BA70}"/>
              </a:ext>
            </a:extLst>
          </p:cNvPr>
          <p:cNvSpPr txBox="1"/>
          <p:nvPr/>
        </p:nvSpPr>
        <p:spPr>
          <a:xfrm>
            <a:off x="5519059" y="4876800"/>
            <a:ext cx="3217817" cy="1045028"/>
          </a:xfrm>
          <a:prstGeom prst="rect">
            <a:avLst/>
          </a:prstGeom>
          <a:solidFill>
            <a:srgbClr val="E4E1DE"/>
          </a:solidFill>
        </p:spPr>
        <p:txBody>
          <a:bodyPr vert="horz" lIns="91440" tIns="45720" rIns="91440" bIns="45720" rtlCol="0" anchor="ctr">
            <a:normAutofit/>
          </a:bodyPr>
          <a:lstStyle/>
          <a:p>
            <a:pPr marL="174625" marR="0" lvl="0" indent="-114300">
              <a:spcBef>
                <a:spcPts val="0"/>
              </a:spcBef>
              <a:spcAft>
                <a:spcPts val="0"/>
              </a:spcAft>
              <a:buFont typeface="Arial" panose="020B0604020202020204" pitchFamily="34" charset="0"/>
              <a:buChar char="•"/>
            </a:pPr>
            <a:r>
              <a:rPr lang="en-US" sz="1600" dirty="0">
                <a:latin typeface="+mn-lt"/>
              </a:rPr>
              <a:t>Next step is to replace these 2 pipes</a:t>
            </a:r>
          </a:p>
          <a:p>
            <a:pPr marL="174625" marR="0" lvl="0" indent="-114300">
              <a:spcBef>
                <a:spcPts val="0"/>
              </a:spcBef>
              <a:spcAft>
                <a:spcPts val="0"/>
              </a:spcAft>
              <a:buFont typeface="Arial" panose="020B0604020202020204" pitchFamily="34" charset="0"/>
              <a:buChar char="•"/>
            </a:pPr>
            <a:endParaRPr lang="en-US" sz="1600" dirty="0">
              <a:latin typeface="+mn-lt"/>
            </a:endParaRPr>
          </a:p>
        </p:txBody>
      </p:sp>
      <p:sp>
        <p:nvSpPr>
          <p:cNvPr id="9" name="TextBox 8">
            <a:extLst>
              <a:ext uri="{FF2B5EF4-FFF2-40B4-BE49-F238E27FC236}">
                <a16:creationId xmlns:a16="http://schemas.microsoft.com/office/drawing/2014/main" id="{7EF0787B-3E20-4250-9582-DDCB19815A3B}"/>
              </a:ext>
            </a:extLst>
          </p:cNvPr>
          <p:cNvSpPr txBox="1"/>
          <p:nvPr/>
        </p:nvSpPr>
        <p:spPr>
          <a:xfrm>
            <a:off x="167638" y="6126485"/>
            <a:ext cx="8802191" cy="709748"/>
          </a:xfrm>
          <a:prstGeom prst="rect">
            <a:avLst/>
          </a:prstGeom>
          <a:solidFill>
            <a:srgbClr val="E4E1DE"/>
          </a:solidFill>
        </p:spPr>
        <p:txBody>
          <a:bodyPr vert="horz" lIns="91440" tIns="45720" rIns="91440" bIns="45720" rtlCol="0" anchor="ctr">
            <a:normAutofit fontScale="92500" lnSpcReduction="10000"/>
          </a:bodyPr>
          <a:lstStyle/>
          <a:p>
            <a:pPr marL="60325" marR="0" lvl="0">
              <a:spcBef>
                <a:spcPts val="0"/>
              </a:spcBef>
              <a:spcAft>
                <a:spcPts val="0"/>
              </a:spcAft>
            </a:pPr>
            <a:r>
              <a:rPr lang="en-US" sz="1600" dirty="0">
                <a:latin typeface="+mn-lt"/>
              </a:rPr>
              <a:t>3 Crossings – Beaconhill, Sandyhook and Pinehurst will start next week</a:t>
            </a:r>
          </a:p>
          <a:p>
            <a:pPr marL="60325" marR="0" lvl="0">
              <a:spcBef>
                <a:spcPts val="0"/>
              </a:spcBef>
              <a:spcAft>
                <a:spcPts val="0"/>
              </a:spcAft>
            </a:pPr>
            <a:r>
              <a:rPr lang="en-US" sz="1600" dirty="0">
                <a:latin typeface="+mn-lt"/>
              </a:rPr>
              <a:t>Ditches – excavated the soil out and replace with more impervious soil. Also, will start next week with completion mid-June.</a:t>
            </a:r>
          </a:p>
        </p:txBody>
      </p:sp>
    </p:spTree>
    <p:extLst>
      <p:ext uri="{BB962C8B-B14F-4D97-AF65-F5344CB8AC3E}">
        <p14:creationId xmlns:p14="http://schemas.microsoft.com/office/powerpoint/2010/main" val="276182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69966"/>
            <a:ext cx="8229600" cy="5538651"/>
          </a:xfrm>
          <a:prstGeom prst="rect">
            <a:avLst/>
          </a:prstGeom>
          <a:solidFill>
            <a:srgbClr val="D4D1CC"/>
          </a:solidFill>
        </p:spPr>
        <p:txBody>
          <a:bodyPr vert="horz" lIns="91440" tIns="45720" rIns="91440" bIns="45720" rtlCol="0" anchor="ctr">
            <a:normAutofit fontScale="92500" lnSpcReduction="20000"/>
          </a:bodyPr>
          <a:lstStyle/>
          <a:p>
            <a:pPr marL="165100" marR="0" lvl="0" indent="-165100" defTabSz="914400" eaLnBrk="1" fontAlgn="auto" latinLnBrk="0" hangingPunct="1">
              <a:lnSpc>
                <a:spcPct val="90000"/>
              </a:lnSpc>
              <a:spcBef>
                <a:spcPts val="0"/>
              </a:spcBef>
              <a:spcAft>
                <a:spcPct val="15000"/>
              </a:spcAft>
              <a:buClrTx/>
              <a:buSzTx/>
              <a:buFontTx/>
              <a:buNone/>
              <a:tabLst/>
              <a:defRPr/>
            </a:pPr>
            <a:r>
              <a:rPr kumimoji="0" lang="en-US" sz="31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Finance</a:t>
            </a:r>
            <a:endParaRPr kumimoji="0" lang="en-US" sz="23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defTabSz="914400" eaLnBrk="1" fontAlgn="auto" latinLnBrk="0" hangingPunct="1">
              <a:lnSpc>
                <a:spcPct val="90000"/>
              </a:lnSpc>
              <a:spcBef>
                <a:spcPts val="0"/>
              </a:spcBef>
              <a:spcAft>
                <a:spcPct val="15000"/>
              </a:spcAft>
              <a:buClrTx/>
              <a:buSzTx/>
              <a:buFont typeface="Arial" panose="020B0604020202020204" pitchFamily="34" charset="0"/>
              <a:buChar char="•"/>
              <a:tabLst/>
              <a:defRPr/>
            </a:pPr>
            <a:r>
              <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Year End Audit</a:t>
            </a:r>
          </a:p>
          <a:p>
            <a:pPr marL="801688" marR="0" lvl="0" indent="-287338" defTabSz="9144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TGM was onsite for preliminary audit procedures the week of April 19th (procedures primarily consisted of internal control documentation, questionnaires, walk-through of procedures/controls, fixed assets analysis)  </a:t>
            </a:r>
          </a:p>
          <a:p>
            <a:pPr marL="801688" marR="0" lvl="0" indent="-287338" defTabSz="9144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TGM was onsite for inventory test counts on April 30th</a:t>
            </a:r>
          </a:p>
          <a:p>
            <a:pPr marL="801688" marR="0" lvl="0" indent="-287338" defTabSz="9144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TGM to return for final procedures on June 1st</a:t>
            </a:r>
          </a:p>
          <a:p>
            <a:pPr marL="342900" marR="0" lvl="0" indent="-342900" defTabSz="914400" eaLnBrk="1" fontAlgn="auto" latinLnBrk="0" hangingPunct="1">
              <a:lnSpc>
                <a:spcPct val="90000"/>
              </a:lnSpc>
              <a:spcBef>
                <a:spcPts val="0"/>
              </a:spcBef>
              <a:spcAft>
                <a:spcPct val="15000"/>
              </a:spcAft>
              <a:buClrTx/>
              <a:buSzTx/>
              <a:buFont typeface="Arial" panose="020B0604020202020204" pitchFamily="34" charset="0"/>
              <a:buChar char="•"/>
              <a:tabLst/>
              <a:defRPr/>
            </a:pPr>
            <a:endPar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defTabSz="914400" eaLnBrk="1" fontAlgn="auto" latinLnBrk="0" hangingPunct="1">
              <a:lnSpc>
                <a:spcPct val="90000"/>
              </a:lnSpc>
              <a:spcBef>
                <a:spcPts val="0"/>
              </a:spcBef>
              <a:spcAft>
                <a:spcPct val="15000"/>
              </a:spcAft>
              <a:buClrTx/>
              <a:buSzTx/>
              <a:buFont typeface="Arial" panose="020B0604020202020204" pitchFamily="34" charset="0"/>
              <a:buChar char="•"/>
              <a:tabLst/>
              <a:defRPr/>
            </a:pPr>
            <a:r>
              <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Northstar</a:t>
            </a:r>
          </a:p>
          <a:p>
            <a:pPr marL="855663" marR="0" lvl="0" indent="-342900" defTabSz="914400" eaLnBrk="1" fontAlgn="auto" latinLnBrk="0" hangingPunct="1">
              <a:lnSpc>
                <a:spcPct val="90000"/>
              </a:lnSpc>
              <a:spcBef>
                <a:spcPts val="0"/>
              </a:spcBef>
              <a:spcAft>
                <a:spcPct val="15000"/>
              </a:spcAft>
              <a:buClrTx/>
              <a:buSzTx/>
              <a:buFont typeface="Wingdings" panose="05000000000000000000" pitchFamily="2" charset="2"/>
              <a:buChar char="Ø"/>
              <a:tabLst/>
              <a:defRPr/>
            </a:pPr>
            <a:r>
              <a:rPr lang="en-US" sz="2300" dirty="0">
                <a:latin typeface="Calibri" panose="020F0502020204030204" pitchFamily="34" charset="0"/>
                <a:ea typeface="Calibri" panose="020F0502020204030204" pitchFamily="34" charset="0"/>
              </a:rPr>
              <a:t>Still proceeding, no substantial change from last month’s report.</a:t>
            </a:r>
          </a:p>
          <a:p>
            <a:pPr marL="342900" marR="0" lvl="0" indent="-342900">
              <a:spcBef>
                <a:spcPts val="0"/>
              </a:spcBef>
              <a:spcAft>
                <a:spcPts val="0"/>
              </a:spcAft>
              <a:buFont typeface="Arial" panose="020B0604020202020204" pitchFamily="34" charset="0"/>
              <a:buChar char="•"/>
            </a:pPr>
            <a:endPar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kumimoji="0" lang="en-US" sz="23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PPP</a:t>
            </a:r>
          </a:p>
          <a:p>
            <a:pPr marL="801688" marR="0" lvl="0" indent="-287338">
              <a:spcBef>
                <a:spcPts val="0"/>
              </a:spcBef>
              <a:spcAft>
                <a:spcPts val="0"/>
              </a:spcAft>
              <a:buFont typeface="Wingdings" panose="05000000000000000000" pitchFamily="2" charset="2"/>
              <a:buChar char="Ø"/>
            </a:pPr>
            <a:r>
              <a:rPr lang="en-US" sz="2300" dirty="0">
                <a:latin typeface="Calibri" panose="020F0502020204030204" pitchFamily="34" charset="0"/>
                <a:ea typeface="Calibri" panose="020F0502020204030204" pitchFamily="34" charset="0"/>
              </a:rPr>
              <a:t>Forgiveness application and back-up support provided to Bank of Ocean City in mid-March</a:t>
            </a:r>
          </a:p>
          <a:p>
            <a:pPr marL="801688" marR="0" lvl="0" indent="-287338">
              <a:spcBef>
                <a:spcPts val="0"/>
              </a:spcBef>
              <a:spcAft>
                <a:spcPts val="0"/>
              </a:spcAft>
              <a:buFont typeface="Wingdings" panose="05000000000000000000" pitchFamily="2" charset="2"/>
              <a:buChar char="Ø"/>
            </a:pPr>
            <a:r>
              <a:rPr lang="en-US" sz="2300" dirty="0">
                <a:latin typeface="Calibri" panose="020F0502020204030204" pitchFamily="34" charset="0"/>
                <a:ea typeface="Calibri" panose="020F0502020204030204" pitchFamily="34" charset="0"/>
              </a:rPr>
              <a:t>Bank of Ocean City provided application and support to SBA on 3/16/2021</a:t>
            </a:r>
          </a:p>
          <a:p>
            <a:pPr marL="801688" marR="0" lvl="0" indent="-287338">
              <a:spcBef>
                <a:spcPts val="0"/>
              </a:spcBef>
              <a:spcAft>
                <a:spcPts val="0"/>
              </a:spcAft>
              <a:buFont typeface="Wingdings" panose="05000000000000000000" pitchFamily="2" charset="2"/>
              <a:buChar char="Ø"/>
            </a:pPr>
            <a:r>
              <a:rPr lang="en-US" sz="2300" dirty="0">
                <a:latin typeface="Calibri" panose="020F0502020204030204" pitchFamily="34" charset="0"/>
                <a:ea typeface="Calibri" panose="020F0502020204030204" pitchFamily="34" charset="0"/>
              </a:rPr>
              <a:t>SBA has 90 days to provide response letter, so will likely be determined prior to issuance of year-end audited financials</a:t>
            </a: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310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0171" y="2044631"/>
            <a:ext cx="3724824" cy="2376915"/>
          </a:xfrm>
        </p:spPr>
        <p:txBody>
          <a:bodyPr vert="horz" lIns="91440" tIns="45720" rIns="91440" bIns="0" rtlCol="0" anchor="b">
            <a:normAutofit/>
          </a:bodyPr>
          <a:lstStyle/>
          <a:p>
            <a:pPr algn="ctr" defTabSz="914400"/>
            <a:r>
              <a:rPr lang="en-US" sz="4700" dirty="0"/>
              <a:t>Director Debbie Donahue</a:t>
            </a:r>
          </a:p>
        </p:txBody>
      </p:sp>
      <p:pic>
        <p:nvPicPr>
          <p:cNvPr id="6" name="Picture 5">
            <a:extLst>
              <a:ext uri="{FF2B5EF4-FFF2-40B4-BE49-F238E27FC236}">
                <a16:creationId xmlns:a16="http://schemas.microsoft.com/office/drawing/2014/main" id="{EB12FB56-DFC2-48AE-8322-5C05A46117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61" r="13607" b="-4"/>
          <a:stretch/>
        </p:blipFill>
        <p:spPr>
          <a:xfrm>
            <a:off x="953417" y="1116345"/>
            <a:ext cx="2521606" cy="3866172"/>
          </a:xfrm>
          <a:prstGeom prst="rect">
            <a:avLst/>
          </a:prstGeom>
        </p:spPr>
      </p:pic>
    </p:spTree>
    <p:extLst>
      <p:ext uri="{BB962C8B-B14F-4D97-AF65-F5344CB8AC3E}">
        <p14:creationId xmlns:p14="http://schemas.microsoft.com/office/powerpoint/2010/main" val="22266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457200"/>
            <a:ext cx="8229600" cy="5943600"/>
          </a:xfrm>
          <a:prstGeom prst="rect">
            <a:avLst/>
          </a:prstGeom>
          <a:solidFill>
            <a:srgbClr val="D4D1CC"/>
          </a:solidFill>
        </p:spPr>
        <p:txBody>
          <a:bodyPr vert="horz" lIns="91440" tIns="45720" rIns="91440" bIns="45720" rtlCol="0" anchor="ctr">
            <a:normAutofit fontScale="25000" lnSpcReduction="20000"/>
          </a:bodyPr>
          <a:lstStyle/>
          <a:p>
            <a:pPr marL="0" marR="0">
              <a:lnSpc>
                <a:spcPct val="115000"/>
              </a:lnSpc>
              <a:spcBef>
                <a:spcPts val="0"/>
              </a:spcBef>
            </a:pPr>
            <a:r>
              <a:rPr lang="en-US" sz="12400" b="1" dirty="0">
                <a:effectLst/>
                <a:latin typeface="Calibri" panose="020F0502020204030204" pitchFamily="34" charset="0"/>
                <a:ea typeface="Calibri" panose="020F0502020204030204" pitchFamily="34" charset="0"/>
                <a:cs typeface="Times New Roman" panose="02020603050405020304" pitchFamily="18" charset="0"/>
              </a:rPr>
              <a:t>RECREATION AND PARKS</a:t>
            </a: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Lights in the gym have been upgraded to be more efficient and safer – No bulbs – LED – looks great</a:t>
            </a:r>
          </a:p>
          <a:p>
            <a:pPr marL="339725" marR="0" indent="-112713">
              <a:lnSpc>
                <a:spcPct val="120000"/>
              </a:lnSpc>
              <a:spcBef>
                <a:spcPts val="0"/>
              </a:spcBef>
              <a:buFont typeface="Arial" panose="020B0604020202020204" pitchFamily="34"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Robinhood complete – ribbon cutting done on May 10 - Robinhood playground cost was $49,375  (increase of $2,000 because we waited through COVID) plus $2,000 for mulch for a total cost of $51,000</a:t>
            </a:r>
          </a:p>
          <a:p>
            <a:pPr marL="339725" marR="0" indent="-112713">
              <a:lnSpc>
                <a:spcPct val="120000"/>
              </a:lnSpc>
              <a:spcBef>
                <a:spcPts val="0"/>
              </a:spcBef>
              <a:buFont typeface="Arial" panose="020B0604020202020204" pitchFamily="34"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Mulching is getting done to all parks as we speak </a:t>
            </a:r>
          </a:p>
          <a:p>
            <a:pPr marL="339725" marR="0" indent="-112713">
              <a:lnSpc>
                <a:spcPct val="120000"/>
              </a:lnSpc>
              <a:spcBef>
                <a:spcPts val="0"/>
              </a:spcBef>
              <a:buFont typeface="Arial" panose="020B0604020202020204" pitchFamily="34"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Paving of the Admin Parking lot is complete – with the exception of a few missed lines, which </a:t>
            </a:r>
            <a:r>
              <a:rPr lang="en-US" sz="8000" dirty="0">
                <a:latin typeface="Calibri" panose="020F0502020204030204" pitchFamily="34" charset="0"/>
                <a:ea typeface="Calibri" panose="020F0502020204030204" pitchFamily="34" charset="0"/>
                <a:cs typeface="Times New Roman" panose="02020603050405020304" pitchFamily="18" charset="0"/>
              </a:rPr>
              <a:t>are </a:t>
            </a:r>
            <a:r>
              <a:rPr lang="en-US" sz="8000" dirty="0">
                <a:effectLst/>
                <a:latin typeface="Calibri" panose="020F0502020204030204" pitchFamily="34" charset="0"/>
                <a:ea typeface="Calibri" panose="020F0502020204030204" pitchFamily="34" charset="0"/>
                <a:cs typeface="Times New Roman" panose="02020603050405020304" pitchFamily="18" charset="0"/>
              </a:rPr>
              <a:t>scheduled to be completed. Gained 16 parking spaces.</a:t>
            </a:r>
          </a:p>
          <a:p>
            <a:pPr marL="339725" marR="0" indent="-112713">
              <a:lnSpc>
                <a:spcPct val="120000"/>
              </a:lnSpc>
              <a:spcBef>
                <a:spcPts val="0"/>
              </a:spcBef>
              <a:buFont typeface="Arial" panose="020B0604020202020204" pitchFamily="34"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Summer concerts will start June 24 in White Horse Park</a:t>
            </a:r>
          </a:p>
          <a:p>
            <a:pPr marL="339725" marR="0" indent="-112713">
              <a:lnSpc>
                <a:spcPct val="120000"/>
              </a:lnSpc>
              <a:spcBef>
                <a:spcPts val="0"/>
              </a:spcBef>
              <a:buFont typeface="Arial" panose="020B0604020202020204" pitchFamily="34"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Family Fun Night will start at the Yacht Club on June 23</a:t>
            </a:r>
          </a:p>
          <a:p>
            <a:pPr marL="339725" marR="0" indent="-112713">
              <a:lnSpc>
                <a:spcPct val="120000"/>
              </a:lnSpc>
              <a:spcBef>
                <a:spcPts val="0"/>
              </a:spcBef>
              <a:buFont typeface="Arial" panose="020B0604020202020204" pitchFamily="34"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39725" marR="0" indent="-112713">
              <a:lnSpc>
                <a:spcPct val="120000"/>
              </a:lnSpc>
              <a:spcBef>
                <a:spcPts val="0"/>
              </a:spcBef>
              <a:buFont typeface="Arial" panose="020B0604020202020204" pitchFamily="34" charset="0"/>
              <a:buChar char="•"/>
            </a:pPr>
            <a:r>
              <a:rPr lang="en-US" sz="8000" dirty="0">
                <a:effectLst/>
                <a:latin typeface="Calibri" panose="020F0502020204030204" pitchFamily="34" charset="0"/>
                <a:ea typeface="Calibri" panose="020F0502020204030204" pitchFamily="34" charset="0"/>
                <a:cs typeface="Times New Roman" panose="02020603050405020304" pitchFamily="18" charset="0"/>
              </a:rPr>
              <a:t>Summer Camp will begin June 21</a:t>
            </a:r>
          </a:p>
        </p:txBody>
      </p:sp>
    </p:spTree>
    <p:extLst>
      <p:ext uri="{BB962C8B-B14F-4D97-AF65-F5344CB8AC3E}">
        <p14:creationId xmlns:p14="http://schemas.microsoft.com/office/powerpoint/2010/main" val="353956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9A52F-8140-45AB-8EC2-8B99828E7CD8}"/>
              </a:ext>
            </a:extLst>
          </p:cNvPr>
          <p:cNvSpPr txBox="1"/>
          <p:nvPr/>
        </p:nvSpPr>
        <p:spPr>
          <a:xfrm>
            <a:off x="457200" y="589761"/>
            <a:ext cx="8229600" cy="5370701"/>
          </a:xfrm>
          <a:prstGeom prst="rect">
            <a:avLst/>
          </a:prstGeom>
          <a:solidFill>
            <a:srgbClr val="D4D1CC"/>
          </a:solidFill>
        </p:spPr>
        <p:txBody>
          <a:bodyPr wrap="square" rtlCol="0">
            <a:spAutoFit/>
          </a:bodyPr>
          <a:lstStyle/>
          <a:p>
            <a:r>
              <a:rPr lang="en-US" sz="3100" b="1" dirty="0">
                <a:latin typeface="Calibri" panose="020F0502020204030204" pitchFamily="34" charset="0"/>
                <a:cs typeface="Calibri" panose="020F0502020204030204" pitchFamily="34" charset="0"/>
              </a:rPr>
              <a:t>MARINA</a:t>
            </a:r>
          </a:p>
          <a:p>
            <a:pPr marL="4572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Open and doing well for the month of May  -  $13,500 in fuel sales since May 1</a:t>
            </a:r>
          </a:p>
          <a:p>
            <a:pPr marL="4572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All slips are full at both marinas</a:t>
            </a:r>
          </a:p>
          <a:p>
            <a:pPr marL="4572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Hours for the marina fuel dock are 8 am – 6 pm  and will change to 6 am – 6 pm as of Memorial Day weekend</a:t>
            </a:r>
          </a:p>
          <a:p>
            <a:pPr marL="4572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Please note that all slips are rented and are only open to those that have paid the fee, signed the rental agreement submitted their insurance and registration</a:t>
            </a:r>
          </a:p>
          <a:p>
            <a:pPr marL="4572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We have 3 T-Docks open for temporary public usage that can hold up to 7 boats and 2 spaces at the Mumford’s Ramp.  </a:t>
            </a:r>
          </a:p>
          <a:p>
            <a:pPr algn="ct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72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685800"/>
            <a:ext cx="8229600" cy="5486400"/>
          </a:xfrm>
          <a:prstGeom prst="rect">
            <a:avLst/>
          </a:prstGeom>
          <a:solidFill>
            <a:srgbClr val="D4D1CC"/>
          </a:solidFill>
        </p:spPr>
        <p:txBody>
          <a:bodyPr vert="horz" lIns="91440" tIns="45720" rIns="91440" bIns="45720" rtlCol="0" anchor="ctr">
            <a:normAutofit fontScale="32500" lnSpcReduction="20000"/>
          </a:bodyPr>
          <a:lstStyle/>
          <a:p>
            <a:pPr marL="0" marR="0">
              <a:lnSpc>
                <a:spcPct val="120000"/>
              </a:lnSpc>
              <a:spcBef>
                <a:spcPts val="0"/>
              </a:spcBef>
            </a:pPr>
            <a:r>
              <a:rPr lang="en-US" sz="9600" b="1" dirty="0">
                <a:effectLst/>
                <a:latin typeface="Calibri" panose="020F0502020204030204" pitchFamily="34" charset="0"/>
                <a:ea typeface="Calibri" panose="020F0502020204030204" pitchFamily="34" charset="0"/>
                <a:cs typeface="Times New Roman" panose="02020603050405020304" pitchFamily="18" charset="0"/>
              </a:rPr>
              <a:t>RACQUET SPORTS</a:t>
            </a:r>
          </a:p>
          <a:p>
            <a:pPr marL="287338" marR="0" indent="-174625">
              <a:lnSpc>
                <a:spcPct val="120000"/>
              </a:lnSpc>
              <a:spcBef>
                <a:spcPts val="0"/>
              </a:spcBef>
              <a:buFont typeface="Arial" panose="020B0604020202020204" pitchFamily="34" charset="0"/>
              <a:buChar char="•"/>
            </a:pPr>
            <a:r>
              <a:rPr lang="en-US" sz="6200" dirty="0">
                <a:effectLst/>
                <a:latin typeface="Calibri" panose="020F0502020204030204" pitchFamily="34" charset="0"/>
                <a:ea typeface="Calibri" panose="020F0502020204030204" pitchFamily="34" charset="0"/>
                <a:cs typeface="Times New Roman" panose="02020603050405020304" pitchFamily="18" charset="0"/>
              </a:rPr>
              <a:t>Resurfacing of the tennis courts is complete</a:t>
            </a:r>
          </a:p>
          <a:p>
            <a:pPr marL="287338" marR="0" indent="-174625">
              <a:lnSpc>
                <a:spcPct val="120000"/>
              </a:lnSpc>
              <a:spcBef>
                <a:spcPts val="0"/>
              </a:spcBef>
              <a:buFont typeface="Arial" panose="020B0604020202020204" pitchFamily="34" charset="0"/>
              <a:buChar char="•"/>
            </a:pPr>
            <a:endParaRPr lang="en-US" sz="6200" dirty="0">
              <a:effectLst/>
              <a:latin typeface="Calibri" panose="020F0502020204030204" pitchFamily="34" charset="0"/>
              <a:ea typeface="Calibri" panose="020F0502020204030204" pitchFamily="34" charset="0"/>
              <a:cs typeface="Times New Roman" panose="02020603050405020304" pitchFamily="18" charset="0"/>
            </a:endParaRPr>
          </a:p>
          <a:p>
            <a:pPr marL="287338" marR="0" indent="-174625">
              <a:lnSpc>
                <a:spcPct val="120000"/>
              </a:lnSpc>
              <a:spcBef>
                <a:spcPts val="0"/>
              </a:spcBef>
              <a:buFont typeface="Arial" panose="020B0604020202020204" pitchFamily="34" charset="0"/>
              <a:buChar char="•"/>
            </a:pPr>
            <a:r>
              <a:rPr lang="en-US" sz="6200" dirty="0">
                <a:effectLst/>
                <a:latin typeface="Calibri" panose="020F0502020204030204" pitchFamily="34" charset="0"/>
                <a:ea typeface="Calibri" panose="020F0502020204030204" pitchFamily="34" charset="0"/>
                <a:cs typeface="Times New Roman" panose="02020603050405020304" pitchFamily="18" charset="0"/>
              </a:rPr>
              <a:t>Terra Firma is continuing the pickleball courts repairs</a:t>
            </a:r>
          </a:p>
          <a:p>
            <a:pPr marL="287338" marR="0" indent="-174625">
              <a:lnSpc>
                <a:spcPct val="120000"/>
              </a:lnSpc>
              <a:spcBef>
                <a:spcPts val="0"/>
              </a:spcBef>
              <a:buFont typeface="Arial" panose="020B0604020202020204" pitchFamily="34" charset="0"/>
              <a:buChar char="•"/>
            </a:pPr>
            <a:endParaRPr lang="en-US" sz="6200" dirty="0">
              <a:effectLst/>
              <a:latin typeface="Calibri" panose="020F0502020204030204" pitchFamily="34" charset="0"/>
              <a:ea typeface="Calibri" panose="020F0502020204030204" pitchFamily="34" charset="0"/>
              <a:cs typeface="Times New Roman" panose="02020603050405020304" pitchFamily="18" charset="0"/>
            </a:endParaRPr>
          </a:p>
          <a:p>
            <a:pPr marL="287338" marR="0" indent="-174625">
              <a:lnSpc>
                <a:spcPct val="120000"/>
              </a:lnSpc>
              <a:spcBef>
                <a:spcPts val="0"/>
              </a:spcBef>
              <a:buFont typeface="Arial" panose="020B0604020202020204" pitchFamily="34" charset="0"/>
              <a:buChar char="•"/>
            </a:pPr>
            <a:r>
              <a:rPr lang="en-US" sz="6200" dirty="0">
                <a:effectLst/>
                <a:latin typeface="Calibri" panose="020F0502020204030204" pitchFamily="34" charset="0"/>
                <a:ea typeface="Calibri" panose="020F0502020204030204" pitchFamily="34" charset="0"/>
                <a:cs typeface="Times New Roman" panose="02020603050405020304" pitchFamily="18" charset="0"/>
              </a:rPr>
              <a:t>NEW </a:t>
            </a:r>
            <a:r>
              <a:rPr lang="en-US" sz="6200">
                <a:effectLst/>
                <a:latin typeface="Calibri" panose="020F0502020204030204" pitchFamily="34" charset="0"/>
                <a:ea typeface="Calibri" panose="020F0502020204030204" pitchFamily="34" charset="0"/>
                <a:cs typeface="Times New Roman" panose="02020603050405020304" pitchFamily="18" charset="0"/>
              </a:rPr>
              <a:t>Pickleball courts – per Vista Design</a:t>
            </a:r>
            <a:endParaRPr lang="en-US" sz="6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27013">
              <a:lnSpc>
                <a:spcPct val="120000"/>
              </a:lnSpc>
              <a:spcBef>
                <a:spcPts val="0"/>
              </a:spcBef>
              <a:buFont typeface="Wingdings" panose="05000000000000000000" pitchFamily="2" charset="2"/>
              <a:buChar char="Ø"/>
            </a:pPr>
            <a:r>
              <a:rPr lang="en-US" sz="6200" dirty="0">
                <a:effectLst/>
                <a:latin typeface="Calibri" panose="020F0502020204030204" pitchFamily="34" charset="0"/>
                <a:ea typeface="Calibri" panose="020F0502020204030204" pitchFamily="34" charset="0"/>
                <a:cs typeface="Times New Roman" panose="02020603050405020304" pitchFamily="18" charset="0"/>
              </a:rPr>
              <a:t>To date we have completed the wetland delineation and field surveying required to prepare a base sheet suitable for design.  We have also coordinated with Dave Bradford, of Worcester Co, regarding his requirements for located all new improvements so as to allow him to permit the construction near / in the Critical Area.  </a:t>
            </a:r>
          </a:p>
          <a:p>
            <a:pPr marL="514350" marR="0" indent="-227013">
              <a:lnSpc>
                <a:spcPct val="120000"/>
              </a:lnSpc>
              <a:spcBef>
                <a:spcPts val="0"/>
              </a:spcBef>
              <a:buFont typeface="Wingdings" panose="05000000000000000000" pitchFamily="2" charset="2"/>
              <a:buChar char="Ø"/>
            </a:pPr>
            <a:r>
              <a:rPr lang="en-US" sz="6200" dirty="0">
                <a:effectLst/>
                <a:latin typeface="Calibri" panose="020F0502020204030204" pitchFamily="34" charset="0"/>
                <a:ea typeface="Calibri" panose="020F0502020204030204" pitchFamily="34" charset="0"/>
                <a:cs typeface="Times New Roman" panose="02020603050405020304" pitchFamily="18" charset="0"/>
              </a:rPr>
              <a:t>We hope to have a conceptual design by early next week which we will share with OPA before forwarding to Dave Bradford for his input.  Following everyone’s OK, we will finalize the plans and process through Worcester Co Critical Areas, Planning, and SWM as well as Worcester Soils Conservation District.</a:t>
            </a:r>
          </a:p>
        </p:txBody>
      </p:sp>
    </p:spTree>
    <p:extLst>
      <p:ext uri="{BB962C8B-B14F-4D97-AF65-F5344CB8AC3E}">
        <p14:creationId xmlns:p14="http://schemas.microsoft.com/office/powerpoint/2010/main" val="8119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0" name="Group 29">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31" name="Rectangle 30">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2"/>
          <p:cNvSpPr>
            <a:spLocks noGrp="1"/>
          </p:cNvSpPr>
          <p:nvPr>
            <p:ph type="title"/>
          </p:nvPr>
        </p:nvSpPr>
        <p:spPr>
          <a:xfrm>
            <a:off x="1793556" y="1590734"/>
            <a:ext cx="5554405" cy="2520012"/>
          </a:xfrm>
          <a:solidFill>
            <a:schemeClr val="bg2"/>
          </a:solidFill>
        </p:spPr>
        <p:txBody>
          <a:bodyPr vert="horz" lIns="91440" tIns="45720" rIns="91440" bIns="0" rtlCol="0" anchor="ctr">
            <a:normAutofit/>
          </a:bodyPr>
          <a:lstStyle/>
          <a:p>
            <a:pPr algn="ctr" defTabSz="914400"/>
            <a:r>
              <a:rPr lang="en-US" sz="5200">
                <a:solidFill>
                  <a:schemeClr val="tx2"/>
                </a:solidFill>
              </a:rPr>
              <a:t>Approval of Agenda</a:t>
            </a:r>
          </a:p>
        </p:txBody>
      </p:sp>
      <p:cxnSp>
        <p:nvCxnSpPr>
          <p:cNvPr id="34" name="Straight Connector 33">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780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685800"/>
            <a:ext cx="8229600" cy="5486400"/>
          </a:xfrm>
          <a:prstGeom prst="rect">
            <a:avLst/>
          </a:prstGeom>
          <a:solidFill>
            <a:srgbClr val="D4D1CC"/>
          </a:solidFill>
        </p:spPr>
        <p:txBody>
          <a:bodyPr vert="horz" lIns="91440" tIns="45720" rIns="91440" bIns="45720" rtlCol="0" anchor="ctr">
            <a:normAutofit/>
          </a:bodyPr>
          <a:lstStyle/>
          <a:p>
            <a:pPr marL="287338" marR="0" indent="-174625">
              <a:lnSpc>
                <a:spcPct val="120000"/>
              </a:lnSpc>
              <a:spcBef>
                <a:spcPts val="0"/>
              </a:spcBef>
            </a:pPr>
            <a:r>
              <a:rPr lang="en-US" sz="3100" b="1" dirty="0">
                <a:effectLst/>
                <a:latin typeface="Calibri" panose="020F0502020204030204" pitchFamily="34" charset="0"/>
                <a:ea typeface="Calibri" panose="020F0502020204030204" pitchFamily="34" charset="0"/>
                <a:cs typeface="Times New Roman" panose="02020603050405020304" pitchFamily="18" charset="0"/>
              </a:rPr>
              <a:t>BEAUTIFICATION OF OCEAN PINES</a:t>
            </a:r>
          </a:p>
          <a:p>
            <a:pPr marL="287338" marR="0" indent="-174625">
              <a:lnSpc>
                <a:spcPct val="120000"/>
              </a:lnSpc>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Replaced the flowers at the golf course – ladies take care of the flowers and weeding on the golf course along with golf maintenance and public works </a:t>
            </a:r>
          </a:p>
          <a:p>
            <a:pPr marL="287338" marR="0" indent="-174625">
              <a:lnSpc>
                <a:spcPct val="120000"/>
              </a:lnSpc>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work group is gathering new ideas to add a new look to the entrances of Ocean Pines</a:t>
            </a:r>
          </a:p>
          <a:p>
            <a:pPr marL="287338" marR="0" indent="-174625">
              <a:lnSpc>
                <a:spcPct val="120000"/>
              </a:lnSpc>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cherry Blossom trees look great on the parkway on Cathell Road and will be placed along the pool side of the south gate pond</a:t>
            </a:r>
          </a:p>
          <a:p>
            <a:pPr marL="287338" marR="0" indent="-174625">
              <a:lnSpc>
                <a:spcPct val="120000"/>
              </a:lnSpc>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New signage is being constructed for the White Horse Park Complex, delivery </a:t>
            </a: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s expected by the end of June</a:t>
            </a:r>
          </a:p>
          <a:p>
            <a:pPr marL="287338" marR="0" indent="-174625">
              <a:lnSpc>
                <a:spcPct val="120000"/>
              </a:lnSpc>
              <a:spcBef>
                <a:spcPts val="0"/>
              </a:spcBef>
              <a:buFont typeface="Arial" panose="020B0604020202020204" pitchFamily="34" charset="0"/>
              <a:buChar char="•"/>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87338" marR="0" indent="-174625">
              <a:lnSpc>
                <a:spcPct val="120000"/>
              </a:lnSpc>
              <a:spcBef>
                <a:spcPts val="0"/>
              </a:spcBef>
              <a:buFont typeface="Arial" panose="020B0604020202020204" pitchFamily="34" charset="0"/>
              <a:buChar char="•"/>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87338" marR="0" indent="-174625">
              <a:lnSpc>
                <a:spcPct val="120000"/>
              </a:lnSpc>
              <a:spcBef>
                <a:spcPts val="0"/>
              </a:spcBef>
              <a:buFont typeface="Arial" panose="020B0604020202020204" pitchFamily="34" charset="0"/>
              <a:buChar char="•"/>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87338" marR="0" indent="-174625">
              <a:lnSpc>
                <a:spcPct val="120000"/>
              </a:lnSpc>
              <a:spcBef>
                <a:spcPts val="0"/>
              </a:spcBef>
              <a:buFont typeface="Arial" panose="020B0604020202020204" pitchFamily="34" charset="0"/>
              <a:buChar char="•"/>
            </a:pPr>
            <a:endParaRPr lang="en-US" sz="20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16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43540"/>
            <a:ext cx="7498080" cy="896985"/>
          </a:xfrm>
        </p:spPr>
        <p:txBody>
          <a:bodyPr>
            <a:noAutofit/>
          </a:bodyPr>
          <a:lstStyle/>
          <a:p>
            <a:pPr algn="ctr">
              <a:lnSpc>
                <a:spcPct val="100000"/>
              </a:lnSpc>
            </a:pPr>
            <a:r>
              <a:rPr lang="en-US" b="1" dirty="0">
                <a:latin typeface="Calibri" panose="020F0502020204030204" pitchFamily="34" charset="0"/>
                <a:cs typeface="Calibri" panose="020F0502020204030204" pitchFamily="34" charset="0"/>
              </a:rPr>
              <a:t>FORECAST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VARIANCE TO BUDGET (in 000’S)</a:t>
            </a:r>
            <a:endParaRPr lang="en-US"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876376" y="2077299"/>
          <a:ext cx="7391248" cy="2246538"/>
        </p:xfrm>
        <a:graphic>
          <a:graphicData uri="http://schemas.openxmlformats.org/drawingml/2006/table">
            <a:tbl>
              <a:tblPr>
                <a:tableStyleId>{5C22544A-7EE6-4342-B048-85BDC9FD1C3A}</a:tableStyleId>
              </a:tblPr>
              <a:tblGrid>
                <a:gridCol w="4989989">
                  <a:extLst>
                    <a:ext uri="{9D8B030D-6E8A-4147-A177-3AD203B41FA5}">
                      <a16:colId xmlns:a16="http://schemas.microsoft.com/office/drawing/2014/main" val="1529911752"/>
                    </a:ext>
                  </a:extLst>
                </a:gridCol>
                <a:gridCol w="2401259">
                  <a:extLst>
                    <a:ext uri="{9D8B030D-6E8A-4147-A177-3AD203B41FA5}">
                      <a16:colId xmlns:a16="http://schemas.microsoft.com/office/drawing/2014/main" val="1196787798"/>
                    </a:ext>
                  </a:extLst>
                </a:gridCol>
              </a:tblGrid>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Forecast 4/30/21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$1,150</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8663" marR="8663" marT="8663" marB="0"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305317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Deduct:</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43618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      Ocean Pines PPP</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(1,143)</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91776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      Food &amp; Beverage PPP</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(271)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152659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      Coronavirus Relief (estimate)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(105)</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520095"/>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Forecasted Operations without Stimulus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(369)</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3998987"/>
                  </a:ext>
                </a:extLst>
              </a:tr>
            </a:tbl>
          </a:graphicData>
        </a:graphic>
      </p:graphicFrame>
      <p:cxnSp>
        <p:nvCxnSpPr>
          <p:cNvPr id="13" name="Straight Connector 12">
            <a:extLst>
              <a:ext uri="{FF2B5EF4-FFF2-40B4-BE49-F238E27FC236}">
                <a16:creationId xmlns:a16="http://schemas.microsoft.com/office/drawing/2014/main" id="{DFBE8885-3D74-48CC-831A-3D441959FAC2}"/>
              </a:ext>
            </a:extLst>
          </p:cNvPr>
          <p:cNvCxnSpPr/>
          <p:nvPr/>
        </p:nvCxnSpPr>
        <p:spPr>
          <a:xfrm>
            <a:off x="6503095" y="4319312"/>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476973" y="393295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0D9F7C-9FC6-436F-AF52-27336BB0BEBB}"/>
              </a:ext>
            </a:extLst>
          </p:cNvPr>
          <p:cNvSpPr txBox="1"/>
          <p:nvPr/>
        </p:nvSpPr>
        <p:spPr>
          <a:xfrm>
            <a:off x="203486" y="5164553"/>
            <a:ext cx="8032493" cy="923330"/>
          </a:xfrm>
          <a:prstGeom prst="rect">
            <a:avLst/>
          </a:prstGeom>
          <a:noFill/>
        </p:spPr>
        <p:txBody>
          <a:bodyPr wrap="square" rtlCol="0">
            <a:spAutoFit/>
          </a:bodyPr>
          <a:lstStyle/>
          <a:p>
            <a:r>
              <a:rPr lang="en-US" dirty="0"/>
              <a:t>Note:</a:t>
            </a:r>
          </a:p>
          <a:p>
            <a:r>
              <a:rPr lang="en-US" dirty="0"/>
              <a:t>1- At this time $70 has been forgiven</a:t>
            </a:r>
          </a:p>
          <a:p>
            <a:r>
              <a:rPr lang="en-US" dirty="0"/>
              <a:t>2- All Ocean Pines PPP went to fund salaries</a:t>
            </a:r>
          </a:p>
        </p:txBody>
      </p:sp>
    </p:spTree>
    <p:extLst>
      <p:ext uri="{BB962C8B-B14F-4D97-AF65-F5344CB8AC3E}">
        <p14:creationId xmlns:p14="http://schemas.microsoft.com/office/powerpoint/2010/main" val="22871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4200"/>
              <a:t>Public Comments</a:t>
            </a:r>
          </a:p>
        </p:txBody>
      </p:sp>
      <p:pic>
        <p:nvPicPr>
          <p:cNvPr id="17" name="Graphic 16" descr="Chat">
            <a:extLst>
              <a:ext uri="{FF2B5EF4-FFF2-40B4-BE49-F238E27FC236}">
                <a16:creationId xmlns:a16="http://schemas.microsoft.com/office/drawing/2014/main" id="{C6628076-1485-4C57-AED5-A7C36F4A3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521" y="1275798"/>
            <a:ext cx="3720332" cy="3720332"/>
          </a:xfrm>
          <a:prstGeom prst="rect">
            <a:avLst/>
          </a:prstGeom>
        </p:spPr>
      </p:pic>
      <p:cxnSp>
        <p:nvCxnSpPr>
          <p:cNvPr id="32" name="Straight Connector 3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6" name="Straight Connector 3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1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B154C4-90CB-4EA4-BA6D-89E08A091DC7}"/>
              </a:ext>
            </a:extLst>
          </p:cNvPr>
          <p:cNvSpPr txBox="1"/>
          <p:nvPr/>
        </p:nvSpPr>
        <p:spPr>
          <a:xfrm>
            <a:off x="545375" y="969985"/>
            <a:ext cx="8053251" cy="2769989"/>
          </a:xfrm>
          <a:prstGeom prst="rect">
            <a:avLst/>
          </a:prstGeom>
          <a:noFill/>
        </p:spPr>
        <p:txBody>
          <a:bodyPr wrap="square" rtlCol="0">
            <a:spAutoFit/>
          </a:bodyPr>
          <a:lstStyle/>
          <a:p>
            <a:pPr algn="ctr"/>
            <a:r>
              <a:rPr lang="en-US" sz="4400" dirty="0">
                <a:latin typeface="+mj-lt"/>
              </a:rPr>
              <a:t>CAPITAL PURCHASE REQUESTS</a:t>
            </a:r>
          </a:p>
          <a:p>
            <a:endParaRPr lang="en-US" sz="3200" dirty="0"/>
          </a:p>
          <a:p>
            <a:pPr algn="ctr"/>
            <a:endParaRPr lang="en-US" sz="4000" dirty="0"/>
          </a:p>
          <a:p>
            <a:pPr algn="ctr"/>
            <a:r>
              <a:rPr lang="en-US" sz="4000" dirty="0"/>
              <a:t>NONE</a:t>
            </a:r>
            <a:endParaRPr lang="en-US" sz="3200" dirty="0"/>
          </a:p>
          <a:p>
            <a:endParaRPr lang="en-US" dirty="0"/>
          </a:p>
        </p:txBody>
      </p:sp>
    </p:spTree>
    <p:extLst>
      <p:ext uri="{BB962C8B-B14F-4D97-AF65-F5344CB8AC3E}">
        <p14:creationId xmlns:p14="http://schemas.microsoft.com/office/powerpoint/2010/main" val="414771461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37160" y="-69674"/>
            <a:ext cx="8869680" cy="4939137"/>
          </a:xfrm>
          <a:noFill/>
        </p:spPr>
        <p:txBody>
          <a:bodyPr vert="horz" lIns="91440" tIns="45720" rIns="91440" bIns="0" rtlCol="0" anchor="ctr">
            <a:normAutofit/>
          </a:bodyPr>
          <a:lstStyle/>
          <a:p>
            <a:pPr marL="0" marR="0" algn="ctr">
              <a:lnSpc>
                <a:spcPct val="115000"/>
              </a:lnSpc>
              <a:spcBef>
                <a:spcPts val="0"/>
              </a:spcBef>
              <a:spcAft>
                <a:spcPts val="0"/>
              </a:spcAft>
            </a:pPr>
            <a:r>
              <a:rPr lang="en-US" sz="4400" dirty="0">
                <a:effectLst/>
                <a:latin typeface="+mn-lt"/>
                <a:ea typeface="Calibri" panose="020F0502020204030204" pitchFamily="34" charset="0"/>
                <a:cs typeface="Times New Roman" panose="02020603050405020304" pitchFamily="18" charset="0"/>
              </a:rPr>
              <a:t>CPI Violations</a:t>
            </a:r>
            <a:br>
              <a:rPr lang="en-US" sz="4400" dirty="0">
                <a:effectLst/>
                <a:latin typeface="+mn-lt"/>
                <a:ea typeface="Calibri" panose="020F0502020204030204" pitchFamily="34" charset="0"/>
                <a:cs typeface="Times New Roman" panose="02020603050405020304" pitchFamily="18" charset="0"/>
              </a:rPr>
            </a:br>
            <a:br>
              <a:rPr lang="en-US" sz="4000" dirty="0">
                <a:effectLst/>
                <a:latin typeface="+mn-lt"/>
                <a:ea typeface="Calibri" panose="020F0502020204030204" pitchFamily="34" charset="0"/>
                <a:cs typeface="Times New Roman" panose="02020603050405020304" pitchFamily="18" charset="0"/>
              </a:rPr>
            </a:br>
            <a:r>
              <a:rPr lang="en-US" sz="4000" dirty="0">
                <a:effectLst/>
                <a:latin typeface="+mn-lt"/>
                <a:ea typeface="Calibri" panose="020F0502020204030204" pitchFamily="34" charset="0"/>
                <a:cs typeface="Times New Roman" panose="02020603050405020304" pitchFamily="18" charset="0"/>
              </a:rPr>
              <a:t>None</a:t>
            </a:r>
            <a:br>
              <a:rPr lang="en-US" sz="4000" dirty="0">
                <a:effectLst/>
                <a:latin typeface="+mn-lt"/>
                <a:ea typeface="Calibri" panose="020F0502020204030204" pitchFamily="34" charset="0"/>
                <a:cs typeface="Times New Roman" panose="02020603050405020304" pitchFamily="18" charset="0"/>
              </a:rPr>
            </a:br>
            <a:br>
              <a:rPr lang="en-US" sz="1800" dirty="0">
                <a:effectLst/>
                <a:latin typeface="+mn-lt"/>
                <a:ea typeface="Calibri" panose="020F0502020204030204" pitchFamily="34" charset="0"/>
                <a:cs typeface="Times New Roman" panose="02020603050405020304" pitchFamily="18" charset="0"/>
              </a:rPr>
            </a:br>
            <a:endParaRPr lang="en-US" sz="1800" dirty="0">
              <a:effectLst/>
              <a:highlight>
                <a:srgbClr val="FFFF00"/>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89603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0"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idx="4294967295"/>
          </p:nvPr>
        </p:nvSpPr>
        <p:spPr>
          <a:xfrm>
            <a:off x="775869" y="2060832"/>
            <a:ext cx="7591806" cy="2537251"/>
          </a:xfrm>
        </p:spPr>
        <p:txBody>
          <a:bodyPr vert="horz" lIns="91440" tIns="45720" rIns="91440" bIns="0" rtlCol="0" anchor="ctr">
            <a:normAutofit fontScale="90000"/>
          </a:bodyPr>
          <a:lstStyle/>
          <a:p>
            <a:pPr marL="112713" algn="ctr" defTabSz="914400"/>
            <a:r>
              <a:rPr lang="en-US" sz="4800" dirty="0">
                <a:solidFill>
                  <a:srgbClr val="454545"/>
                </a:solidFill>
              </a:rPr>
              <a:t>Unfinished Business</a:t>
            </a:r>
            <a:br>
              <a:rPr lang="en-US" sz="4900" dirty="0">
                <a:solidFill>
                  <a:srgbClr val="454545"/>
                </a:solidFill>
              </a:rPr>
            </a:br>
            <a:br>
              <a:rPr lang="en-US" sz="4900" dirty="0">
                <a:solidFill>
                  <a:srgbClr val="454545"/>
                </a:solidFill>
              </a:rPr>
            </a:br>
            <a:r>
              <a:rPr lang="en-US" sz="2700" dirty="0">
                <a:solidFill>
                  <a:srgbClr val="454545"/>
                </a:solidFill>
              </a:rPr>
              <a:t>Discussion – Short Term Rental Recommendation – Frank Daly</a:t>
            </a:r>
            <a:br>
              <a:rPr lang="en-US" sz="2700" dirty="0">
                <a:solidFill>
                  <a:srgbClr val="454545"/>
                </a:solidFill>
              </a:rPr>
            </a:br>
            <a:br>
              <a:rPr lang="en-US" sz="2700" dirty="0">
                <a:solidFill>
                  <a:srgbClr val="454545"/>
                </a:solidFill>
              </a:rPr>
            </a:br>
            <a:r>
              <a:rPr lang="en-US" sz="2700" dirty="0">
                <a:solidFill>
                  <a:srgbClr val="454545"/>
                </a:solidFill>
              </a:rPr>
              <a:t>Motion – Lease with Seacrets for Parking Lot Use – Colette Horn</a:t>
            </a:r>
            <a:br>
              <a:rPr lang="en-US" sz="2700" dirty="0">
                <a:solidFill>
                  <a:srgbClr val="454545"/>
                </a:solidFill>
              </a:rPr>
            </a:br>
            <a:br>
              <a:rPr lang="en-US" sz="2700" dirty="0">
                <a:solidFill>
                  <a:srgbClr val="454545"/>
                </a:solidFill>
              </a:rPr>
            </a:br>
            <a:r>
              <a:rPr lang="en-US" sz="2700" dirty="0">
                <a:solidFill>
                  <a:srgbClr val="454545"/>
                </a:solidFill>
              </a:rPr>
              <a:t>Motion - Succession Planning for GM Position Document Approval – Colette Horn</a:t>
            </a:r>
            <a:br>
              <a:rPr lang="en-US" sz="2700" dirty="0">
                <a:solidFill>
                  <a:srgbClr val="454545"/>
                </a:solidFill>
              </a:rPr>
            </a:br>
            <a:endParaRPr lang="en-US" sz="4900" dirty="0">
              <a:solidFill>
                <a:srgbClr val="454545"/>
              </a:solidFill>
              <a:highlight>
                <a:srgbClr val="FFFF00"/>
              </a:highlight>
            </a:endParaRPr>
          </a:p>
        </p:txBody>
      </p:sp>
      <p:pic>
        <p:nvPicPr>
          <p:cNvPr id="47"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62719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idx="4294967295"/>
          </p:nvPr>
        </p:nvSpPr>
        <p:spPr>
          <a:xfrm>
            <a:off x="1167803" y="1584552"/>
            <a:ext cx="6824441" cy="2537251"/>
          </a:xfrm>
        </p:spPr>
        <p:txBody>
          <a:bodyPr vert="horz" lIns="91440" tIns="45720" rIns="91440" bIns="0" rtlCol="0" anchor="ctr">
            <a:normAutofit/>
          </a:bodyPr>
          <a:lstStyle/>
          <a:p>
            <a:pPr marL="0" marR="0" indent="171450" algn="ctr" defTabSz="914400">
              <a:spcAft>
                <a:spcPts val="0"/>
              </a:spcAft>
            </a:pPr>
            <a:r>
              <a:rPr lang="en-US" sz="4800" dirty="0">
                <a:solidFill>
                  <a:srgbClr val="454545"/>
                </a:solidFill>
              </a:rPr>
              <a:t>New Business</a:t>
            </a:r>
            <a:br>
              <a:rPr lang="en-US" sz="5800" dirty="0">
                <a:solidFill>
                  <a:srgbClr val="454545"/>
                </a:solidFill>
              </a:rPr>
            </a:br>
            <a:br>
              <a:rPr lang="en-US" sz="2700" dirty="0">
                <a:solidFill>
                  <a:srgbClr val="454545"/>
                </a:solidFill>
              </a:rPr>
            </a:br>
            <a:r>
              <a:rPr lang="en-US" sz="2400" dirty="0">
                <a:solidFill>
                  <a:srgbClr val="454545"/>
                </a:solidFill>
              </a:rPr>
              <a:t>First reading – Repeal of Resolution</a:t>
            </a:r>
            <a:br>
              <a:rPr lang="en-US" sz="2400" dirty="0">
                <a:solidFill>
                  <a:srgbClr val="454545"/>
                </a:solidFill>
              </a:rPr>
            </a:br>
            <a:r>
              <a:rPr lang="en-US" sz="2400" dirty="0">
                <a:solidFill>
                  <a:srgbClr val="454545"/>
                </a:solidFill>
              </a:rPr>
              <a:t>B-08 – Frank Daly </a:t>
            </a:r>
            <a:br>
              <a:rPr lang="en-US" sz="5800" dirty="0">
                <a:solidFill>
                  <a:srgbClr val="454545"/>
                </a:solidFill>
              </a:rPr>
            </a:br>
            <a:endParaRPr lang="en-US" sz="5800" dirty="0">
              <a:solidFill>
                <a:srgbClr val="454545"/>
              </a:solidFill>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2983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4724" y="1094758"/>
            <a:ext cx="65151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 name="Rectangle 29">
            <a:extLst>
              <a:ext uri="{FF2B5EF4-FFF2-40B4-BE49-F238E27FC236}">
                <a16:creationId xmlns:a16="http://schemas.microsoft.com/office/drawing/2014/main" id="{82F2350F-B1BB-4308-A267-CFFA3576E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Title 12"/>
          <p:cNvSpPr>
            <a:spLocks noGrp="1"/>
          </p:cNvSpPr>
          <p:nvPr>
            <p:ph type="title" idx="4294967295"/>
          </p:nvPr>
        </p:nvSpPr>
        <p:spPr>
          <a:xfrm>
            <a:off x="-1" y="235136"/>
            <a:ext cx="9143771" cy="3889140"/>
          </a:xfrm>
        </p:spPr>
        <p:txBody>
          <a:bodyPr vert="horz" lIns="91440" tIns="45720" rIns="91440" bIns="0" rtlCol="0" anchor="ctr">
            <a:normAutofit/>
          </a:bodyPr>
          <a:lstStyle/>
          <a:p>
            <a:pPr algn="ctr" defTabSz="914400"/>
            <a:r>
              <a:rPr lang="en-US" sz="3600" dirty="0"/>
              <a:t>Appointments</a:t>
            </a:r>
            <a:r>
              <a:rPr lang="en-US" sz="3300" dirty="0"/>
              <a:t> </a:t>
            </a:r>
            <a:br>
              <a:rPr lang="en-US" sz="3300" dirty="0"/>
            </a:br>
            <a:br>
              <a:rPr lang="en-US" sz="3300" dirty="0"/>
            </a:br>
            <a:br>
              <a:rPr lang="en-US" sz="2000" dirty="0"/>
            </a:br>
            <a:br>
              <a:rPr lang="en-US" sz="2000" dirty="0"/>
            </a:br>
            <a:br>
              <a:rPr lang="en-US" sz="3300" dirty="0"/>
            </a:br>
            <a:r>
              <a:rPr lang="en-US" sz="2800" dirty="0"/>
              <a:t>Ann Shockley – Chair – ARC</a:t>
            </a:r>
            <a:br>
              <a:rPr lang="en-US" sz="3300" dirty="0"/>
            </a:br>
            <a:br>
              <a:rPr lang="en-US" sz="3300" dirty="0"/>
            </a:br>
            <a:endParaRPr lang="en-US" sz="3300" dirty="0"/>
          </a:p>
        </p:txBody>
      </p:sp>
      <p:cxnSp>
        <p:nvCxnSpPr>
          <p:cNvPr id="32" name="Straight Connector 3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4724" y="4536431"/>
            <a:ext cx="65151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413B0556-E869-4B1C-A499-EB13D96B90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69642065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1089462" y="962902"/>
            <a:ext cx="3132288" cy="2380828"/>
          </a:xfrm>
        </p:spPr>
        <p:txBody>
          <a:bodyPr vert="horz" lIns="91440" tIns="45720" rIns="91440" bIns="0" rtlCol="0" anchor="b">
            <a:normAutofit/>
          </a:bodyPr>
          <a:lstStyle/>
          <a:p>
            <a:pPr defTabSz="914400"/>
            <a:r>
              <a:rPr lang="en-US" sz="2900"/>
              <a:t>Adjournment</a:t>
            </a:r>
          </a:p>
        </p:txBody>
      </p:sp>
      <p:cxnSp>
        <p:nvCxnSpPr>
          <p:cNvPr id="30" name="Straight Connector 2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close up of a sign&#10;&#10;Description automatically generated">
            <a:extLst>
              <a:ext uri="{FF2B5EF4-FFF2-40B4-BE49-F238E27FC236}">
                <a16:creationId xmlns:a16="http://schemas.microsoft.com/office/drawing/2014/main" id="{13A16943-8C20-4DBE-8AF1-CE4F9AD67DA0}"/>
              </a:ext>
            </a:extLst>
          </p:cNvPr>
          <p:cNvPicPr>
            <a:picLocks noChangeAspect="1"/>
          </p:cNvPicPr>
          <p:nvPr/>
        </p:nvPicPr>
        <p:blipFill rotWithShape="1">
          <a:blip r:embed="rId3">
            <a:extLst>
              <a:ext uri="{28A0092B-C50C-407E-A947-70E740481C1C}">
                <a14:useLocalDpi xmlns:a14="http://schemas.microsoft.com/office/drawing/2010/main" val="0"/>
              </a:ext>
            </a:extLst>
          </a:blip>
          <a:srcRect l="16488" r="16494" b="3"/>
          <a:stretch/>
        </p:blipFill>
        <p:spPr>
          <a:xfrm>
            <a:off x="4869153" y="805583"/>
            <a:ext cx="3123641" cy="4660762"/>
          </a:xfrm>
          <a:prstGeom prst="rect">
            <a:avLst/>
          </a:prstGeom>
        </p:spPr>
      </p:pic>
      <p:pic>
        <p:nvPicPr>
          <p:cNvPr id="32" name="Picture 3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7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143002" y="1999615"/>
            <a:ext cx="6858000" cy="2764028"/>
          </a:xfrm>
        </p:spPr>
        <p:txBody>
          <a:bodyPr vert="horz" lIns="91440" tIns="45720" rIns="91440" bIns="45720" rtlCol="0" anchor="ctr">
            <a:normAutofit fontScale="90000"/>
          </a:bodyPr>
          <a:lstStyle/>
          <a:p>
            <a:pPr algn="ctr" defTabSz="914400"/>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3600" b="1" kern="1200" dirty="0">
                <a:solidFill>
                  <a:schemeClr val="tx1"/>
                </a:solidFill>
                <a:latin typeface="+mj-lt"/>
                <a:ea typeface="+mj-ea"/>
                <a:cs typeface="+mj-cs"/>
              </a:rPr>
              <a:t>Approval of Minutes</a:t>
            </a:r>
            <a:br>
              <a:rPr lang="en-US" sz="2700" b="1" kern="1200" dirty="0">
                <a:solidFill>
                  <a:schemeClr val="tx1"/>
                </a:solidFill>
                <a:latin typeface="+mj-lt"/>
                <a:ea typeface="+mj-ea"/>
                <a:cs typeface="+mj-cs"/>
              </a:rPr>
            </a:br>
            <a:br>
              <a:rPr lang="en-US" sz="1600" kern="1200" dirty="0">
                <a:solidFill>
                  <a:schemeClr val="tx1"/>
                </a:solidFill>
                <a:effectLst/>
                <a:latin typeface="+mj-lt"/>
                <a:ea typeface="+mj-ea"/>
                <a:cs typeface="+mj-cs"/>
              </a:rPr>
            </a:br>
            <a:r>
              <a:rPr lang="en-US" sz="2700" kern="1200" dirty="0">
                <a:solidFill>
                  <a:schemeClr val="tx1"/>
                </a:solidFill>
                <a:effectLst/>
                <a:latin typeface="+mj-lt"/>
                <a:ea typeface="+mj-ea"/>
                <a:cs typeface="+mj-cs"/>
              </a:rPr>
              <a:t>March 26, 2021 - Closed Meeting</a:t>
            </a:r>
            <a:br>
              <a:rPr lang="en-US" sz="2700" kern="1200" dirty="0">
                <a:solidFill>
                  <a:schemeClr val="tx1"/>
                </a:solidFill>
                <a:effectLst/>
                <a:latin typeface="+mj-lt"/>
                <a:ea typeface="+mj-ea"/>
                <a:cs typeface="+mj-cs"/>
              </a:rPr>
            </a:br>
            <a:r>
              <a:rPr lang="en-US" sz="2700" kern="1200" dirty="0">
                <a:solidFill>
                  <a:schemeClr val="tx1"/>
                </a:solidFill>
                <a:effectLst/>
                <a:latin typeface="+mj-lt"/>
                <a:ea typeface="+mj-ea"/>
                <a:cs typeface="+mj-cs"/>
              </a:rPr>
              <a:t>April 21, 2021 – Regular Meeting</a:t>
            </a:r>
            <a:br>
              <a:rPr lang="en-US" sz="2700" kern="1200" dirty="0">
                <a:solidFill>
                  <a:schemeClr val="tx1"/>
                </a:solidFill>
                <a:effectLst/>
                <a:highlight>
                  <a:srgbClr val="FFFF00"/>
                </a:highlight>
                <a:latin typeface="+mj-lt"/>
                <a:ea typeface="+mj-ea"/>
                <a:cs typeface="+mj-cs"/>
              </a:rPr>
            </a:br>
            <a:br>
              <a:rPr lang="en-US" sz="2700" kern="1200" dirty="0">
                <a:solidFill>
                  <a:schemeClr val="tx1"/>
                </a:solidFill>
                <a:effectLst/>
                <a:latin typeface="+mj-lt"/>
                <a:ea typeface="+mj-ea"/>
                <a:cs typeface="+mj-cs"/>
              </a:rPr>
            </a:br>
            <a:br>
              <a:rPr lang="en-US" sz="2700" kern="1200" dirty="0">
                <a:solidFill>
                  <a:schemeClr val="tx1"/>
                </a:solidFill>
                <a:effectLst/>
                <a:latin typeface="+mj-lt"/>
                <a:ea typeface="+mj-ea"/>
                <a:cs typeface="+mj-cs"/>
              </a:rPr>
            </a:br>
            <a:br>
              <a:rPr lang="en-US" sz="2700" kern="1200" dirty="0">
                <a:solidFill>
                  <a:schemeClr val="tx1"/>
                </a:solidFill>
                <a:effectLst/>
                <a:latin typeface="+mj-lt"/>
                <a:ea typeface="+mj-ea"/>
                <a:cs typeface="+mj-cs"/>
              </a:rPr>
            </a:br>
            <a:br>
              <a:rPr lang="en-US" sz="1600" kern="1200" dirty="0">
                <a:solidFill>
                  <a:schemeClr val="tx1"/>
                </a:solidFill>
                <a:highlight>
                  <a:srgbClr val="FFFF00"/>
                </a:highlight>
                <a:latin typeface="+mj-lt"/>
                <a:ea typeface="+mj-ea"/>
                <a:cs typeface="+mj-cs"/>
              </a:rPr>
            </a:br>
            <a:br>
              <a:rPr lang="en-US" sz="1600" kern="1200" dirty="0">
                <a:solidFill>
                  <a:schemeClr val="tx1"/>
                </a:solidFill>
                <a:latin typeface="+mj-lt"/>
                <a:ea typeface="+mj-ea"/>
                <a:cs typeface="+mj-cs"/>
              </a:rPr>
            </a:br>
            <a:endParaRPr lang="en-US" sz="1600" kern="1200" dirty="0">
              <a:solidFill>
                <a:schemeClr val="tx1"/>
              </a:solidFill>
              <a:latin typeface="+mj-lt"/>
              <a:ea typeface="+mj-ea"/>
              <a:cs typeface="+mj-cs"/>
            </a:endParaRPr>
          </a:p>
        </p:txBody>
      </p:sp>
    </p:spTree>
    <p:extLst>
      <p:ext uri="{BB962C8B-B14F-4D97-AF65-F5344CB8AC3E}">
        <p14:creationId xmlns:p14="http://schemas.microsoft.com/office/powerpoint/2010/main" val="271030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3300"/>
              <a:t>President’s Remarks</a:t>
            </a:r>
            <a:br>
              <a:rPr lang="en-US" sz="3300"/>
            </a:br>
            <a:br>
              <a:rPr lang="en-US" sz="3300"/>
            </a:br>
            <a:r>
              <a:rPr lang="en-US" sz="3300"/>
              <a:t>Larry Perrone</a:t>
            </a:r>
          </a:p>
        </p:txBody>
      </p:sp>
      <p:pic>
        <p:nvPicPr>
          <p:cNvPr id="9" name="Picture 8">
            <a:extLst>
              <a:ext uri="{FF2B5EF4-FFF2-40B4-BE49-F238E27FC236}">
                <a16:creationId xmlns:a16="http://schemas.microsoft.com/office/drawing/2014/main" id="{20CC12D0-C2A5-4479-BBF3-18DC9A00B359}"/>
              </a:ext>
            </a:extLst>
          </p:cNvPr>
          <p:cNvPicPr>
            <a:picLocks noChangeAspect="1"/>
          </p:cNvPicPr>
          <p:nvPr/>
        </p:nvPicPr>
        <p:blipFill rotWithShape="1">
          <a:blip r:embed="rId3">
            <a:extLst>
              <a:ext uri="{28A0092B-C50C-407E-A947-70E740481C1C}">
                <a14:useLocalDpi xmlns:a14="http://schemas.microsoft.com/office/drawing/2010/main" val="0"/>
              </a:ext>
            </a:extLst>
          </a:blip>
          <a:srcRect l="24939" r="408" b="4100"/>
          <a:stretch/>
        </p:blipFill>
        <p:spPr>
          <a:xfrm>
            <a:off x="893609" y="805583"/>
            <a:ext cx="3628155" cy="4660762"/>
          </a:xfrm>
          <a:prstGeom prst="rect">
            <a:avLst/>
          </a:prstGeom>
        </p:spPr>
      </p:pic>
      <p:cxnSp>
        <p:nvCxnSpPr>
          <p:cNvPr id="26" name="Straight Connector 25">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Picture 27">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 name="Straight Connector 29">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1" name="Picture 120">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3" name="Straight Connector 122">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10BEE2E-3B4C-4FB1-AAEE-BEA7CD2E79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7" name="Rectangle 126">
            <a:extLst>
              <a:ext uri="{FF2B5EF4-FFF2-40B4-BE49-F238E27FC236}">
                <a16:creationId xmlns:a16="http://schemas.microsoft.com/office/drawing/2014/main" id="{EB55FBD9-83BB-4178-B458-A7F49897F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EB0D25BA-6756-4D79-B309-B95AF2E5A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6505107" y="1468464"/>
            <a:ext cx="2144126" cy="1873219"/>
          </a:xfrm>
        </p:spPr>
        <p:txBody>
          <a:bodyPr vert="horz" lIns="91440" tIns="45720" rIns="91440" bIns="0" rtlCol="0" anchor="b">
            <a:normAutofit/>
          </a:bodyPr>
          <a:lstStyle/>
          <a:p>
            <a:pPr defTabSz="914400"/>
            <a:r>
              <a:rPr lang="en-US" sz="2600"/>
              <a:t>GM Leadership Report</a:t>
            </a:r>
            <a:br>
              <a:rPr lang="en-US" sz="2600"/>
            </a:br>
            <a:r>
              <a:rPr lang="en-US" sz="2600"/>
              <a:t>John Viola</a:t>
            </a:r>
          </a:p>
        </p:txBody>
      </p:sp>
      <p:grpSp>
        <p:nvGrpSpPr>
          <p:cNvPr id="131" name="Group 130">
            <a:extLst>
              <a:ext uri="{FF2B5EF4-FFF2-40B4-BE49-F238E27FC236}">
                <a16:creationId xmlns:a16="http://schemas.microsoft.com/office/drawing/2014/main" id="{F19258D1-DD3C-4F46-AEDD-EB5A6BFEEF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5670087" cy="5149101"/>
            <a:chOff x="7463258" y="583365"/>
            <a:chExt cx="7560115" cy="5181928"/>
          </a:xfrm>
        </p:grpSpPr>
        <p:sp>
          <p:nvSpPr>
            <p:cNvPr id="132" name="Rectangle 131">
              <a:extLst>
                <a:ext uri="{FF2B5EF4-FFF2-40B4-BE49-F238E27FC236}">
                  <a16:creationId xmlns:a16="http://schemas.microsoft.com/office/drawing/2014/main" id="{C092B7E0-5B14-4566-B246-0E598D776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A60E61D6-3BAA-49EE-8921-D200622F6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70F1F01-F953-486F-8B73-93859AB339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1" r="12327" b="-6"/>
          <a:stretch/>
        </p:blipFill>
        <p:spPr>
          <a:xfrm>
            <a:off x="3366494" y="1185356"/>
            <a:ext cx="2294697" cy="1849041"/>
          </a:xfrm>
          <a:prstGeom prst="rect">
            <a:avLst/>
          </a:prstGeom>
        </p:spPr>
      </p:pic>
      <p:pic>
        <p:nvPicPr>
          <p:cNvPr id="5" name="Picture 4">
            <a:extLst>
              <a:ext uri="{FF2B5EF4-FFF2-40B4-BE49-F238E27FC236}">
                <a16:creationId xmlns:a16="http://schemas.microsoft.com/office/drawing/2014/main" id="{E7A4F509-07D2-45BF-A9C0-566766207339}"/>
              </a:ext>
            </a:extLst>
          </p:cNvPr>
          <p:cNvPicPr>
            <a:picLocks noChangeAspect="1"/>
          </p:cNvPicPr>
          <p:nvPr/>
        </p:nvPicPr>
        <p:blipFill rotWithShape="1">
          <a:blip r:embed="rId4">
            <a:extLst>
              <a:ext uri="{28A0092B-C50C-407E-A947-70E740481C1C}">
                <a14:useLocalDpi xmlns:a14="http://schemas.microsoft.com/office/drawing/2010/main" val="0"/>
              </a:ext>
            </a:extLst>
          </a:blip>
          <a:srcRect t="29610" b="9840"/>
          <a:stretch/>
        </p:blipFill>
        <p:spPr>
          <a:xfrm>
            <a:off x="967412" y="3129978"/>
            <a:ext cx="2290283" cy="1849041"/>
          </a:xfrm>
          <a:prstGeom prst="rect">
            <a:avLst/>
          </a:prstGeom>
        </p:spPr>
      </p:pic>
      <p:pic>
        <p:nvPicPr>
          <p:cNvPr id="4" name="Picture 3">
            <a:extLst>
              <a:ext uri="{FF2B5EF4-FFF2-40B4-BE49-F238E27FC236}">
                <a16:creationId xmlns:a16="http://schemas.microsoft.com/office/drawing/2014/main" id="{DC2F05A4-98B2-42CE-9567-1E15A6D4BE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566"/>
          <a:stretch/>
        </p:blipFill>
        <p:spPr>
          <a:xfrm>
            <a:off x="962998" y="1177101"/>
            <a:ext cx="2294697" cy="1849041"/>
          </a:xfrm>
          <a:prstGeom prst="rect">
            <a:avLst/>
          </a:prstGeom>
        </p:spPr>
      </p:pic>
      <p:pic>
        <p:nvPicPr>
          <p:cNvPr id="6" name="Picture 5">
            <a:extLst>
              <a:ext uri="{FF2B5EF4-FFF2-40B4-BE49-F238E27FC236}">
                <a16:creationId xmlns:a16="http://schemas.microsoft.com/office/drawing/2014/main" id="{EB12FB56-DFC2-48AE-8322-5C05A461171C}"/>
              </a:ext>
            </a:extLst>
          </p:cNvPr>
          <p:cNvPicPr>
            <a:picLocks noChangeAspect="1"/>
          </p:cNvPicPr>
          <p:nvPr/>
        </p:nvPicPr>
        <p:blipFill>
          <a:blip r:embed="rId6" cstate="print">
            <a:extLst>
              <a:ext uri="{28A0092B-C50C-407E-A947-70E740481C1C}">
                <a14:useLocalDpi xmlns:a14="http://schemas.microsoft.com/office/drawing/2010/main" val="0"/>
              </a:ext>
            </a:extLst>
          </a:blip>
          <a:srcRect l="15205" r="15205"/>
          <a:stretch/>
        </p:blipFill>
        <p:spPr>
          <a:xfrm>
            <a:off x="3370908" y="3129978"/>
            <a:ext cx="2290283" cy="1850790"/>
          </a:xfrm>
          <a:prstGeom prst="rect">
            <a:avLst/>
          </a:prstGeom>
        </p:spPr>
      </p:pic>
      <p:cxnSp>
        <p:nvCxnSpPr>
          <p:cNvPr id="135" name="Straight Connector 134">
            <a:extLst>
              <a:ext uri="{FF2B5EF4-FFF2-40B4-BE49-F238E27FC236}">
                <a16:creationId xmlns:a16="http://schemas.microsoft.com/office/drawing/2014/main" id="{00FBBC1F-14D5-42C1-8509-04935CCECE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0720" y="3526496"/>
            <a:ext cx="213331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37" name="Picture 136">
            <a:extLst>
              <a:ext uri="{FF2B5EF4-FFF2-40B4-BE49-F238E27FC236}">
                <a16:creationId xmlns:a16="http://schemas.microsoft.com/office/drawing/2014/main" id="{1B897C29-07FF-4C8A-8762-2E23F3A04A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39" name="Straight Connector 138">
            <a:extLst>
              <a:ext uri="{FF2B5EF4-FFF2-40B4-BE49-F238E27FC236}">
                <a16:creationId xmlns:a16="http://schemas.microsoft.com/office/drawing/2014/main" id="{44EFDC5F-BC73-4CF6-B788-70EB5CD5B0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234CA7-5015-4202-A9E4-D63B27F96FD6}"/>
              </a:ext>
            </a:extLst>
          </p:cNvPr>
          <p:cNvSpPr txBox="1"/>
          <p:nvPr/>
        </p:nvSpPr>
        <p:spPr>
          <a:xfrm>
            <a:off x="962770" y="877161"/>
            <a:ext cx="2281904" cy="307777"/>
          </a:xfrm>
          <a:prstGeom prst="rect">
            <a:avLst/>
          </a:prstGeom>
          <a:noFill/>
        </p:spPr>
        <p:txBody>
          <a:bodyPr wrap="square" rtlCol="0">
            <a:spAutoFit/>
          </a:bodyPr>
          <a:lstStyle/>
          <a:p>
            <a:pPr algn="ctr"/>
            <a:r>
              <a:rPr lang="en-US" sz="1400" dirty="0"/>
              <a:t>Pipe Liners</a:t>
            </a:r>
            <a:endParaRPr lang="en-US" dirty="0"/>
          </a:p>
        </p:txBody>
      </p:sp>
      <p:sp>
        <p:nvSpPr>
          <p:cNvPr id="42" name="TextBox 41">
            <a:extLst>
              <a:ext uri="{FF2B5EF4-FFF2-40B4-BE49-F238E27FC236}">
                <a16:creationId xmlns:a16="http://schemas.microsoft.com/office/drawing/2014/main" id="{5A82CA8F-FD10-4EC7-B018-BAD2A572E625}"/>
              </a:ext>
            </a:extLst>
          </p:cNvPr>
          <p:cNvSpPr txBox="1"/>
          <p:nvPr/>
        </p:nvSpPr>
        <p:spPr>
          <a:xfrm>
            <a:off x="3366266" y="883566"/>
            <a:ext cx="2281904" cy="307777"/>
          </a:xfrm>
          <a:prstGeom prst="rect">
            <a:avLst/>
          </a:prstGeom>
          <a:noFill/>
        </p:spPr>
        <p:txBody>
          <a:bodyPr wrap="square" rtlCol="0">
            <a:spAutoFit/>
          </a:bodyPr>
          <a:lstStyle/>
          <a:p>
            <a:pPr algn="ctr"/>
            <a:r>
              <a:rPr lang="en-US" sz="1400" dirty="0"/>
              <a:t>Administration Parking Lot</a:t>
            </a:r>
            <a:endParaRPr lang="en-US" dirty="0"/>
          </a:p>
        </p:txBody>
      </p:sp>
      <p:sp>
        <p:nvSpPr>
          <p:cNvPr id="43" name="TextBox 42">
            <a:extLst>
              <a:ext uri="{FF2B5EF4-FFF2-40B4-BE49-F238E27FC236}">
                <a16:creationId xmlns:a16="http://schemas.microsoft.com/office/drawing/2014/main" id="{1FA2F597-2026-47B0-8726-8913D20B5B71}"/>
              </a:ext>
            </a:extLst>
          </p:cNvPr>
          <p:cNvSpPr txBox="1"/>
          <p:nvPr/>
        </p:nvSpPr>
        <p:spPr>
          <a:xfrm>
            <a:off x="962770" y="4960187"/>
            <a:ext cx="2281903" cy="307777"/>
          </a:xfrm>
          <a:prstGeom prst="rect">
            <a:avLst/>
          </a:prstGeom>
          <a:noFill/>
        </p:spPr>
        <p:txBody>
          <a:bodyPr wrap="square" rtlCol="0">
            <a:spAutoFit/>
          </a:bodyPr>
          <a:lstStyle/>
          <a:p>
            <a:pPr algn="ctr"/>
            <a:r>
              <a:rPr lang="en-US" sz="1400" dirty="0"/>
              <a:t>High Sheriff Trail Pipes</a:t>
            </a:r>
            <a:endParaRPr lang="en-US" dirty="0"/>
          </a:p>
        </p:txBody>
      </p:sp>
      <p:sp>
        <p:nvSpPr>
          <p:cNvPr id="44" name="TextBox 43">
            <a:extLst>
              <a:ext uri="{FF2B5EF4-FFF2-40B4-BE49-F238E27FC236}">
                <a16:creationId xmlns:a16="http://schemas.microsoft.com/office/drawing/2014/main" id="{C0E00F28-57DC-4E53-B06F-115D956A4309}"/>
              </a:ext>
            </a:extLst>
          </p:cNvPr>
          <p:cNvSpPr txBox="1"/>
          <p:nvPr/>
        </p:nvSpPr>
        <p:spPr>
          <a:xfrm>
            <a:off x="3366265" y="4966389"/>
            <a:ext cx="2281903" cy="307777"/>
          </a:xfrm>
          <a:prstGeom prst="rect">
            <a:avLst/>
          </a:prstGeom>
          <a:noFill/>
        </p:spPr>
        <p:txBody>
          <a:bodyPr wrap="square" rtlCol="0">
            <a:spAutoFit/>
          </a:bodyPr>
          <a:lstStyle/>
          <a:p>
            <a:pPr algn="ctr"/>
            <a:r>
              <a:rPr lang="en-US" sz="1400" dirty="0"/>
              <a:t>Robinhood Park Playground</a:t>
            </a:r>
            <a:endParaRPr lang="en-US" dirty="0"/>
          </a:p>
        </p:txBody>
      </p:sp>
    </p:spTree>
    <p:extLst>
      <p:ext uri="{BB962C8B-B14F-4D97-AF65-F5344CB8AC3E}">
        <p14:creationId xmlns:p14="http://schemas.microsoft.com/office/powerpoint/2010/main" val="251224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EC4A490-3310-4798-850D-30C8DB8D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3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92B721-D2EC-4A85-A67A-96767C3E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4850" y="2523579"/>
            <a:ext cx="6329150"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3049133" y="2695118"/>
            <a:ext cx="5124375" cy="1432743"/>
          </a:xfrm>
          <a:prstGeom prst="rect">
            <a:avLst/>
          </a:prstGeom>
        </p:spPr>
        <p:txBody>
          <a:bodyPr vert="horz" lIns="91440" tIns="45720" rIns="91440" bIns="0" rtlCol="0" anchor="b">
            <a:normAutofit/>
          </a:bodyPr>
          <a:lstStyle/>
          <a:p>
            <a:pPr marL="0" marR="0" lvl="0" indent="0" fontAlgn="auto">
              <a:lnSpc>
                <a:spcPct val="90000"/>
              </a:lnSpc>
              <a:spcBef>
                <a:spcPct val="0"/>
              </a:spcBef>
              <a:spcAft>
                <a:spcPts val="600"/>
              </a:spcAft>
              <a:buClrTx/>
              <a:buSzTx/>
              <a:tabLst/>
              <a:defRPr/>
            </a:pPr>
            <a:r>
              <a:rPr kumimoji="0" lang="en-US" sz="3800" u="none" strike="noStrike" cap="all" spc="0" normalizeH="0" baseline="0" noProof="0">
                <a:ln>
                  <a:noFill/>
                </a:ln>
                <a:solidFill>
                  <a:srgbClr val="FFFFFE"/>
                </a:solidFill>
                <a:uLnTx/>
                <a:uFillTx/>
                <a:latin typeface="+mj-lt"/>
                <a:ea typeface="+mj-ea"/>
                <a:cs typeface="+mj-cs"/>
              </a:rPr>
              <a:t>Your assessment</a:t>
            </a:r>
          </a:p>
          <a:p>
            <a:pPr marL="0" marR="0" lvl="0" indent="0" fontAlgn="auto">
              <a:lnSpc>
                <a:spcPct val="90000"/>
              </a:lnSpc>
              <a:spcBef>
                <a:spcPct val="0"/>
              </a:spcBef>
              <a:spcAft>
                <a:spcPts val="600"/>
              </a:spcAft>
              <a:buClrTx/>
              <a:buSzTx/>
              <a:tabLst/>
              <a:defRPr/>
            </a:pPr>
            <a:r>
              <a:rPr kumimoji="0" lang="en-US" sz="3800" u="none" strike="noStrike" cap="all" spc="0" normalizeH="0" baseline="0" noProof="0">
                <a:ln>
                  <a:noFill/>
                </a:ln>
                <a:solidFill>
                  <a:srgbClr val="FFFFFE"/>
                </a:solidFill>
                <a:uLnTx/>
                <a:uFillTx/>
                <a:latin typeface="+mj-lt"/>
                <a:ea typeface="+mj-ea"/>
                <a:cs typeface="+mj-cs"/>
              </a:rPr>
              <a:t>dollars at work</a:t>
            </a:r>
          </a:p>
        </p:txBody>
      </p:sp>
      <p:cxnSp>
        <p:nvCxnSpPr>
          <p:cNvPr id="22" name="Straight Connector 21">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4210031"/>
            <a:ext cx="512437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095A6DC3-387B-4D0B-A44D-E83246EFD0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50312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993470205"/>
              </p:ext>
            </p:extLst>
          </p:nvPr>
        </p:nvGraphicFramePr>
        <p:xfrm>
          <a:off x="457200" y="269966"/>
          <a:ext cx="8229600" cy="628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87383"/>
            <a:ext cx="8229600" cy="5660571"/>
          </a:xfrm>
          <a:prstGeom prst="rect">
            <a:avLst/>
          </a:prstGeom>
          <a:solidFill>
            <a:srgbClr val="D4D1CC"/>
          </a:solidFill>
        </p:spPr>
        <p:txBody>
          <a:bodyPr vert="horz" lIns="91440" tIns="45720" rIns="91440" bIns="45720" rtlCol="0" anchor="ctr">
            <a:normAutofit fontScale="85000" lnSpcReduction="20000"/>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 </a:t>
            </a:r>
            <a:r>
              <a:rPr lang="en-US" sz="2400" b="1" dirty="0">
                <a:effectLst/>
                <a:latin typeface="Calibri" panose="020F0502020204030204" pitchFamily="34" charset="0"/>
                <a:ea typeface="Times New Roman" panose="02020603050405020304" pitchFamily="18" charset="0"/>
              </a:rPr>
              <a:t>DMA Study – Budget - $16,000</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DMA (Doug Greene) completed review of buildings, drainage, roads and bulkheads April 12th through 16th.</a:t>
            </a:r>
          </a:p>
          <a:p>
            <a:pPr marL="287338" marR="0" lvl="0" indent="-174625">
              <a:spcBef>
                <a:spcPts val="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Bulkhead draft report received for review on future bulkhead replacement dates</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DMA roads study in progress, we should receive week of May 17th</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Draft of the General Reserve Study to be completed by DMA by the end of May. </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Team will present the General Reserve Study to the Budget &amp; Finance Committee in early June.</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Reserve Study to be presented to the Board at either the June 16 or July 21 Board Meeting.</a:t>
            </a:r>
          </a:p>
          <a:p>
            <a:endParaRPr lang="en-US" sz="2400" b="1" dirty="0">
              <a:effectLst/>
              <a:latin typeface="Calibri" panose="020F0502020204030204" pitchFamily="34" charset="0"/>
              <a:ea typeface="Times New Roman" panose="02020603050405020304" pitchFamily="18" charset="0"/>
            </a:endParaRPr>
          </a:p>
          <a:p>
            <a:r>
              <a:rPr lang="en-US" sz="2400" b="1" dirty="0">
                <a:effectLst/>
                <a:latin typeface="Calibri" panose="020F0502020204030204" pitchFamily="34" charset="0"/>
                <a:ea typeface="Times New Roman" panose="02020603050405020304" pitchFamily="18" charset="0"/>
              </a:rPr>
              <a:t>Aquatics</a:t>
            </a:r>
            <a:endParaRPr lang="en-US" sz="2400" b="1" dirty="0">
              <a:effectLst/>
              <a:latin typeface="Calibri" panose="020F0502020204030204" pitchFamily="34" charset="0"/>
              <a:ea typeface="Calibri" panose="020F0502020204030204" pitchFamily="34" charset="0"/>
            </a:endParaRP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The outdoor pools will be opening Saturday, May 29th.  </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The only restriction at the outdoor pools is masks need to be worn in the bathrooms.  Lounge chairs will go out and we will operate without capacity limitations.</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Everything is on schedule.  We are hiring and training.  In-service training is scheduled for May 22nd and 23rd.   </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Pool hours are returning to pre-Covid hours (see website).  </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All permits have been applied for-Beach Parking and Pools.</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Family Fun night will resume.  Wednesdays at 6:00 Yacht Club pool.</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Parks and Rec will be bringing camp kids to Mumford’s and Swim and Racquet on Tuesdays.  This is a return to pre-covid life. </a:t>
            </a: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We are still very short of swim instructors.  We are advertising for staff through all Ocean Pines options.  Due to the shortage we are not offering Group swim lessons.</a:t>
            </a:r>
          </a:p>
        </p:txBody>
      </p:sp>
    </p:spTree>
    <p:extLst>
      <p:ext uri="{BB962C8B-B14F-4D97-AF65-F5344CB8AC3E}">
        <p14:creationId xmlns:p14="http://schemas.microsoft.com/office/powerpoint/2010/main" val="122009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1"/>
            <a:ext cx="8229600" cy="6113416"/>
          </a:xfrm>
          <a:prstGeom prst="rect">
            <a:avLst/>
          </a:prstGeom>
          <a:solidFill>
            <a:srgbClr val="E4E1DE"/>
          </a:solidFill>
        </p:spPr>
        <p:txBody>
          <a:bodyPr vert="horz" lIns="91440" tIns="45720" rIns="91440" bIns="45720" rtlCol="0" anchor="ctr">
            <a:normAutofit/>
          </a:bodyPr>
          <a:lstStyle/>
          <a:p>
            <a:pPr marL="0" marR="0">
              <a:spcBef>
                <a:spcPts val="0"/>
              </a:spcBef>
              <a:spcAft>
                <a:spcPts val="0"/>
              </a:spcAft>
            </a:pPr>
            <a:r>
              <a:rPr lang="en-US" sz="2400" b="1" dirty="0">
                <a:effectLst/>
                <a:latin typeface="Calibri" panose="020F0502020204030204" pitchFamily="34" charset="0"/>
                <a:ea typeface="Times New Roman" panose="02020603050405020304" pitchFamily="18" charset="0"/>
              </a:rPr>
              <a:t>Public Works</a:t>
            </a:r>
          </a:p>
          <a:p>
            <a:pPr marL="287338" marR="0" lvl="0" indent="-174625">
              <a:spcBef>
                <a:spcPts val="0"/>
              </a:spcBef>
              <a:spcAft>
                <a:spcPts val="0"/>
              </a:spcAft>
              <a:buFont typeface="Arial" panose="020B0604020202020204" pitchFamily="34" charset="0"/>
              <a:buChar char="•"/>
            </a:pPr>
            <a:r>
              <a:rPr lang="en-US" sz="2000" dirty="0">
                <a:latin typeface="+mn-lt"/>
              </a:rPr>
              <a:t>Pipe Liners</a:t>
            </a:r>
          </a:p>
          <a:p>
            <a:pPr marL="630238" marR="0" lvl="0" indent="-342900">
              <a:spcBef>
                <a:spcPts val="0"/>
              </a:spcBef>
              <a:spcAft>
                <a:spcPts val="0"/>
              </a:spcAft>
              <a:buFont typeface="Wingdings" panose="05000000000000000000" pitchFamily="2" charset="2"/>
              <a:buChar char="Ø"/>
            </a:pPr>
            <a:r>
              <a:rPr lang="en-US" sz="2000" dirty="0">
                <a:latin typeface="+mn-lt"/>
              </a:rPr>
              <a:t>Contractors arrived on April 25th and completed all work by May 5th .</a:t>
            </a:r>
          </a:p>
          <a:p>
            <a:pPr marL="630238" marR="0" lvl="0" indent="-342900">
              <a:spcBef>
                <a:spcPts val="0"/>
              </a:spcBef>
              <a:spcAft>
                <a:spcPts val="0"/>
              </a:spcAft>
              <a:buFont typeface="Wingdings" panose="05000000000000000000" pitchFamily="2" charset="2"/>
              <a:buChar char="Ø"/>
            </a:pPr>
            <a:r>
              <a:rPr lang="en-US" sz="2000" dirty="0">
                <a:latin typeface="+mn-lt"/>
              </a:rPr>
              <a:t>Pipes Lined : </a:t>
            </a:r>
          </a:p>
          <a:p>
            <a:pPr marL="1030287" marR="0" lvl="0" indent="-342900" defTabSz="114300">
              <a:spcBef>
                <a:spcPts val="0"/>
              </a:spcBef>
              <a:spcAft>
                <a:spcPts val="0"/>
              </a:spcAft>
              <a:buFont typeface="Wingdings" panose="05000000000000000000" pitchFamily="2" charset="2"/>
              <a:buChar char="v"/>
            </a:pPr>
            <a:r>
              <a:rPr lang="en-US" sz="2000" dirty="0">
                <a:latin typeface="+mn-lt"/>
              </a:rPr>
              <a:t>4 pipes under Ocean </a:t>
            </a:r>
            <a:r>
              <a:rPr lang="en-US" sz="2000" dirty="0"/>
              <a:t>P</a:t>
            </a:r>
            <a:r>
              <a:rPr lang="en-US" sz="2000" dirty="0">
                <a:latin typeface="+mn-lt"/>
              </a:rPr>
              <a:t>arkway by Rt.90</a:t>
            </a:r>
          </a:p>
          <a:p>
            <a:pPr marL="1030287" marR="0" lvl="0" indent="-342900" defTabSz="114300">
              <a:spcBef>
                <a:spcPts val="0"/>
              </a:spcBef>
              <a:spcAft>
                <a:spcPts val="0"/>
              </a:spcAft>
              <a:buFont typeface="Wingdings" panose="05000000000000000000" pitchFamily="2" charset="2"/>
              <a:buChar char="v"/>
            </a:pPr>
            <a:r>
              <a:rPr lang="en-US" sz="2000" dirty="0">
                <a:latin typeface="+mn-lt"/>
              </a:rPr>
              <a:t>1 pipe at 215 Ocean </a:t>
            </a:r>
            <a:r>
              <a:rPr lang="en-US" sz="2000" dirty="0"/>
              <a:t>P</a:t>
            </a:r>
            <a:r>
              <a:rPr lang="en-US" sz="2000" dirty="0">
                <a:latin typeface="+mn-lt"/>
              </a:rPr>
              <a:t>arkway</a:t>
            </a:r>
          </a:p>
          <a:p>
            <a:pPr marL="1030287" marR="0" lvl="0" indent="-342900" defTabSz="114300">
              <a:spcBef>
                <a:spcPts val="0"/>
              </a:spcBef>
              <a:spcAft>
                <a:spcPts val="0"/>
              </a:spcAft>
              <a:buFont typeface="Wingdings" panose="05000000000000000000" pitchFamily="2" charset="2"/>
              <a:buChar char="v"/>
            </a:pPr>
            <a:r>
              <a:rPr lang="en-US" sz="2000" dirty="0">
                <a:latin typeface="+mn-lt"/>
              </a:rPr>
              <a:t>1 pipe at 159 Ocean Parkway</a:t>
            </a:r>
          </a:p>
          <a:p>
            <a:pPr marL="1030287" marR="0" lvl="0" indent="-342900" defTabSz="114300">
              <a:spcBef>
                <a:spcPts val="0"/>
              </a:spcBef>
              <a:spcAft>
                <a:spcPts val="0"/>
              </a:spcAft>
              <a:buFont typeface="Wingdings" panose="05000000000000000000" pitchFamily="2" charset="2"/>
              <a:buChar char="v"/>
            </a:pPr>
            <a:r>
              <a:rPr lang="en-US" sz="2000" dirty="0">
                <a:latin typeface="+mn-lt"/>
              </a:rPr>
              <a:t>2 pipes at 736 Ocean </a:t>
            </a:r>
            <a:r>
              <a:rPr lang="en-US" sz="2000" dirty="0"/>
              <a:t>P</a:t>
            </a:r>
            <a:r>
              <a:rPr lang="en-US" sz="2000" dirty="0">
                <a:latin typeface="+mn-lt"/>
              </a:rPr>
              <a:t>arkway</a:t>
            </a:r>
          </a:p>
          <a:p>
            <a:pPr marL="1030287" marR="0" lvl="0" indent="-342900" defTabSz="114300">
              <a:spcBef>
                <a:spcPts val="0"/>
              </a:spcBef>
              <a:spcAft>
                <a:spcPts val="0"/>
              </a:spcAft>
              <a:buFont typeface="Wingdings" panose="05000000000000000000" pitchFamily="2" charset="2"/>
              <a:buChar char="v"/>
            </a:pPr>
            <a:r>
              <a:rPr lang="en-US" sz="2000" dirty="0">
                <a:latin typeface="+mn-lt"/>
              </a:rPr>
              <a:t>1 pipe at 30 Offshore</a:t>
            </a:r>
          </a:p>
          <a:p>
            <a:pPr marL="1030287" marR="0" lvl="0" indent="-342900" defTabSz="114300">
              <a:spcBef>
                <a:spcPts val="0"/>
              </a:spcBef>
              <a:spcAft>
                <a:spcPts val="0"/>
              </a:spcAft>
              <a:buFont typeface="Wingdings" panose="05000000000000000000" pitchFamily="2" charset="2"/>
              <a:buChar char="v"/>
            </a:pPr>
            <a:r>
              <a:rPr lang="en-US" sz="2000" dirty="0">
                <a:latin typeface="+mn-lt"/>
              </a:rPr>
              <a:t>1 pipe at 102 Robinhood</a:t>
            </a:r>
          </a:p>
          <a:p>
            <a:pPr marL="1030287" marR="0" lvl="0" indent="-342900" defTabSz="114300">
              <a:spcBef>
                <a:spcPts val="0"/>
              </a:spcBef>
              <a:spcAft>
                <a:spcPts val="0"/>
              </a:spcAft>
              <a:buFont typeface="Wingdings" panose="05000000000000000000" pitchFamily="2" charset="2"/>
              <a:buChar char="v"/>
            </a:pPr>
            <a:r>
              <a:rPr lang="en-US" sz="2000" dirty="0">
                <a:latin typeface="+mn-lt"/>
              </a:rPr>
              <a:t>1 pipe on Fosse Grange </a:t>
            </a:r>
          </a:p>
          <a:p>
            <a:pPr marL="1030287" marR="0" lvl="0" indent="-342900" defTabSz="114300">
              <a:spcBef>
                <a:spcPts val="0"/>
              </a:spcBef>
              <a:spcAft>
                <a:spcPts val="0"/>
              </a:spcAft>
              <a:buFont typeface="Wingdings" panose="05000000000000000000" pitchFamily="2" charset="2"/>
              <a:buChar char="v"/>
            </a:pPr>
            <a:r>
              <a:rPr lang="en-US" sz="2000" dirty="0">
                <a:latin typeface="+mn-lt"/>
              </a:rPr>
              <a:t>1 pipe by Pintail Park and Ocean Parkway</a:t>
            </a:r>
          </a:p>
          <a:p>
            <a:pPr marL="287338" marR="0" lvl="0" indent="-174625">
              <a:spcBef>
                <a:spcPts val="0"/>
              </a:spcBef>
              <a:spcAft>
                <a:spcPts val="0"/>
              </a:spcAft>
              <a:buFont typeface="Arial" panose="020B0604020202020204" pitchFamily="34" charset="0"/>
              <a:buChar char="•"/>
            </a:pPr>
            <a:r>
              <a:rPr lang="en-US" sz="2000" dirty="0"/>
              <a:t>Budget – $207,000</a:t>
            </a:r>
          </a:p>
          <a:p>
            <a:pPr marL="287338" marR="0" lvl="0" indent="-174625">
              <a:spcBef>
                <a:spcPts val="0"/>
              </a:spcBef>
              <a:spcAft>
                <a:spcPts val="0"/>
              </a:spcAft>
              <a:buFont typeface="Arial" panose="020B0604020202020204" pitchFamily="34" charset="0"/>
              <a:buChar char="•"/>
            </a:pPr>
            <a:r>
              <a:rPr lang="en-US" sz="2000" dirty="0">
                <a:latin typeface="+mn-lt"/>
              </a:rPr>
              <a:t>Final Cost - $212,000</a:t>
            </a:r>
          </a:p>
        </p:txBody>
      </p:sp>
    </p:spTree>
    <p:extLst>
      <p:ext uri="{BB962C8B-B14F-4D97-AF65-F5344CB8AC3E}">
        <p14:creationId xmlns:p14="http://schemas.microsoft.com/office/powerpoint/2010/main" val="4050646916"/>
      </p:ext>
    </p:extLst>
  </p:cSld>
  <p:clrMapOvr>
    <a:masterClrMapping/>
  </p:clrMapOvr>
</p:sld>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8036</TotalTime>
  <Words>1350</Words>
  <Application>Microsoft Office PowerPoint</Application>
  <PresentationFormat>On-screen Show (4:3)</PresentationFormat>
  <Paragraphs>166</Paragraphs>
  <Slides>28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Arial Black</vt:lpstr>
      <vt:lpstr>Arial Narrow</vt:lpstr>
      <vt:lpstr>Calibri</vt:lpstr>
      <vt:lpstr>Corbel</vt:lpstr>
      <vt:lpstr>Franklin Gothic Medium</vt:lpstr>
      <vt:lpstr>Gill Sans MT</vt:lpstr>
      <vt:lpstr>Symbol</vt:lpstr>
      <vt:lpstr>Wingdings</vt:lpstr>
      <vt:lpstr>SIBSON CONSULTING Document</vt:lpstr>
      <vt:lpstr>Gallery</vt:lpstr>
      <vt:lpstr>Board of Directors Meeting</vt:lpstr>
      <vt:lpstr>Approval of Agenda</vt:lpstr>
      <vt:lpstr>   Approval of Minutes  March 26, 2021 - Closed Meeting April 21, 2021 – Regular Meeting      </vt:lpstr>
      <vt:lpstr>President’s Remarks  Larry Perrone</vt:lpstr>
      <vt:lpstr>GM Leadership Report John Viola</vt:lpstr>
      <vt:lpstr>PowerPoint Presentation</vt:lpstr>
      <vt:lpstr>PowerPoint Presentation</vt:lpstr>
      <vt:lpstr>PowerPoint Presentation</vt:lpstr>
      <vt:lpstr>PowerPoint Presentation</vt:lpstr>
      <vt:lpstr>PowerPoint Presentation</vt:lpstr>
      <vt:lpstr>PowerPoint Presentation</vt:lpstr>
      <vt:lpstr>Bainbridge Project   </vt:lpstr>
      <vt:lpstr>Bainbridge Project   </vt:lpstr>
      <vt:lpstr>Bainbridge Project   </vt:lpstr>
      <vt:lpstr>PowerPoint Presentation</vt:lpstr>
      <vt:lpstr>Director Debbie Donahue</vt:lpstr>
      <vt:lpstr>PowerPoint Presentation</vt:lpstr>
      <vt:lpstr>PowerPoint Presentation</vt:lpstr>
      <vt:lpstr>PowerPoint Presentation</vt:lpstr>
      <vt:lpstr>PowerPoint Presentation</vt:lpstr>
      <vt:lpstr>FORECAST VARIANCE TO BUDGET (in 000’S)</vt:lpstr>
      <vt:lpstr>Public Comments</vt:lpstr>
      <vt:lpstr>PowerPoint Presentation</vt:lpstr>
      <vt:lpstr>CPI Violations  None  </vt:lpstr>
      <vt:lpstr>Unfinished Business  Discussion – Short Term Rental Recommendation – Frank Daly  Motion – Lease with Seacrets for Parking Lot Use – Colette Horn  Motion - Succession Planning for GM Position Document Approval – Colette Horn </vt:lpstr>
      <vt:lpstr>New Business  First reading – Repeal of Resolution B-08 – Frank Daly  </vt:lpstr>
      <vt:lpstr>Appointments      Ann Shockley – Chair – ARC  </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Bennett</cp:lastModifiedBy>
  <cp:revision>155</cp:revision>
  <cp:lastPrinted>2021-05-14T17:23:13Z</cp:lastPrinted>
  <dcterms:created xsi:type="dcterms:W3CDTF">2021-01-13T14:26:54Z</dcterms:created>
  <dcterms:modified xsi:type="dcterms:W3CDTF">2021-05-14T18:12:11Z</dcterms:modified>
</cp:coreProperties>
</file>