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4"/>
    <p:sldMasterId id="2147484422" r:id="rId5"/>
    <p:sldMasterId id="2147484503" r:id="rId6"/>
  </p:sldMasterIdLst>
  <p:notesMasterIdLst>
    <p:notesMasterId r:id="rId46"/>
  </p:notesMasterIdLst>
  <p:handoutMasterIdLst>
    <p:handoutMasterId r:id="rId47"/>
  </p:handoutMasterIdLst>
  <p:sldIdLst>
    <p:sldId id="267" r:id="rId7"/>
    <p:sldId id="274" r:id="rId8"/>
    <p:sldId id="281" r:id="rId9"/>
    <p:sldId id="280" r:id="rId10"/>
    <p:sldId id="1397" r:id="rId11"/>
    <p:sldId id="1644" r:id="rId12"/>
    <p:sldId id="1683" r:id="rId13"/>
    <p:sldId id="1698" r:id="rId14"/>
    <p:sldId id="1695" r:id="rId15"/>
    <p:sldId id="1699" r:id="rId16"/>
    <p:sldId id="1694" r:id="rId17"/>
    <p:sldId id="1693" r:id="rId18"/>
    <p:sldId id="1702" r:id="rId19"/>
    <p:sldId id="1712" r:id="rId20"/>
    <p:sldId id="1692" r:id="rId21"/>
    <p:sldId id="1691" r:id="rId22"/>
    <p:sldId id="1690" r:id="rId23"/>
    <p:sldId id="1688" r:id="rId24"/>
    <p:sldId id="1700" r:id="rId25"/>
    <p:sldId id="1701" r:id="rId26"/>
    <p:sldId id="1703" r:id="rId27"/>
    <p:sldId id="654" r:id="rId28"/>
    <p:sldId id="1418" r:id="rId29"/>
    <p:sldId id="652" r:id="rId30"/>
    <p:sldId id="1441" r:id="rId31"/>
    <p:sldId id="1705" r:id="rId32"/>
    <p:sldId id="1706" r:id="rId33"/>
    <p:sldId id="1707" r:id="rId34"/>
    <p:sldId id="1708" r:id="rId35"/>
    <p:sldId id="1709" r:id="rId36"/>
    <p:sldId id="582" r:id="rId37"/>
    <p:sldId id="1711" r:id="rId38"/>
    <p:sldId id="1443" r:id="rId39"/>
    <p:sldId id="1680" r:id="rId40"/>
    <p:sldId id="1552" r:id="rId41"/>
    <p:sldId id="1640" r:id="rId42"/>
    <p:sldId id="1657" r:id="rId43"/>
    <p:sldId id="1658" r:id="rId44"/>
    <p:sldId id="291" r:id="rId4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D2B0"/>
    <a:srgbClr val="F5EADF"/>
    <a:srgbClr val="D4D1CC"/>
    <a:srgbClr val="5F5ACC"/>
    <a:srgbClr val="D65C00"/>
    <a:srgbClr val="E4E1DE"/>
    <a:srgbClr val="BCE1E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6" autoAdjust="0"/>
    <p:restoredTop sz="94706" autoAdjust="0"/>
  </p:normalViewPr>
  <p:slideViewPr>
    <p:cSldViewPr snapToGrid="0">
      <p:cViewPr varScale="1">
        <p:scale>
          <a:sx n="108" d="100"/>
          <a:sy n="108" d="100"/>
        </p:scale>
        <p:origin x="2004" y="10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3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6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4/19/2024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6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6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4/19/2024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901"/>
            <a:ext cx="550545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6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6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387096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50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3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0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6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42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16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5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7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9939ED1-20B6-486E-AD1A-0AF57D3268A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9466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31233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2176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5801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54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1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9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99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https://files.constantcontact.com/4fdfceab001/4cd6bb01-03f4-42e5-8212-a383c9bfe9d8.png?rdr=true" TargetMode="Externa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0" y="639097"/>
            <a:ext cx="4834654" cy="3781101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7500" y="5280847"/>
            <a:ext cx="4834654" cy="78565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Franklin Gothic Medium"/>
              </a:rPr>
              <a:t>April 20,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3971C-807F-47EA-A77D-96DA0A52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6006" y="0"/>
            <a:ext cx="348799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B07F1E-24B3-440B-8F89-104CA22D8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604" y="958640"/>
            <a:ext cx="2522798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6554" y="2376463"/>
            <a:ext cx="2075365" cy="20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Reserve Study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350202" y="2388285"/>
            <a:ext cx="8638903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Senate Judiciary Proceedings Committee held a hearing held on Maryland Senate Bill 1157 which is proposing an extension from three years to five years 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the duration to comply with a certain funding requirement related to reserve accounts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Based upon the fact we were already adhering to an independent 3</a:t>
            </a:r>
            <a:r>
              <a:rPr lang="en-US" sz="2000" cap="none" baseline="30000" dirty="0">
                <a:solidFill>
                  <a:prstClr val="black"/>
                </a:solidFill>
                <a:latin typeface="Century Gothic" panose="020B0502020202020204"/>
              </a:rPr>
              <a:t>rd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 party, we are positioned better than 5 years ago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Senate bill also requires reserve study to be reviewed annually, by OPA, which we currently have been doing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We are setting up a follow up with DMA for the end of the year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179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Maintenance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350202" y="2095130"/>
            <a:ext cx="8638903" cy="2374585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Beach Club: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Received request through </a:t>
            </a:r>
            <a:r>
              <a:rPr lang="en-US" cap="none" dirty="0" err="1">
                <a:solidFill>
                  <a:prstClr val="black"/>
                </a:solidFill>
                <a:latin typeface="Century Gothic" panose="020B0502020202020204"/>
              </a:rPr>
              <a:t>info@oceanpines</a:t>
            </a:r>
            <a:r>
              <a:rPr lang="en-US" cap="none" dirty="0">
                <a:solidFill>
                  <a:prstClr val="black"/>
                </a:solidFill>
                <a:latin typeface="Century Gothic" panose="020B0502020202020204"/>
              </a:rPr>
              <a:t> regarding Maintenance at Beach Club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Bathrooms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renovated in 2018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After walk-through conducted in the Fall, painted interior grill area and sanded/stained counters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Boards replaced annually around Beach Club building; Public Works scheduled to review next week for areas that need replacing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Power washing buildings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Picture 3" descr="A tractor and truck outside a house&#10;&#10;Description automatically generated">
            <a:extLst>
              <a:ext uri="{FF2B5EF4-FFF2-40B4-BE49-F238E27FC236}">
                <a16:creationId xmlns:a16="http://schemas.microsoft.com/office/drawing/2014/main" id="{8CAA805F-40DC-4131-A540-0343357FB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" r="5" b="4201"/>
          <a:stretch/>
        </p:blipFill>
        <p:spPr>
          <a:xfrm>
            <a:off x="4656680" y="4567595"/>
            <a:ext cx="3368734" cy="22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40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Landscaping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350202" y="2388285"/>
            <a:ext cx="8638903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Landscaping crew continuing with mulching and applying pre-emergence herbicide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Palm trees are coming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6" name="Picture 5" descr="A group of flowers in a garden&#10;&#10;Description automatically generated">
            <a:extLst>
              <a:ext uri="{FF2B5EF4-FFF2-40B4-BE49-F238E27FC236}">
                <a16:creationId xmlns:a16="http://schemas.microsoft.com/office/drawing/2014/main" id="{09F1DE4C-42D5-7674-A800-26E8003E2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70" y="3920981"/>
            <a:ext cx="4406629" cy="2937018"/>
          </a:xfrm>
          <a:prstGeom prst="rect">
            <a:avLst/>
          </a:prstGeom>
        </p:spPr>
      </p:pic>
      <p:pic>
        <p:nvPicPr>
          <p:cNvPr id="5" name="Picture 4" descr="A group of trees with pink flowers&#10;&#10;Description automatically generated">
            <a:extLst>
              <a:ext uri="{FF2B5EF4-FFF2-40B4-BE49-F238E27FC236}">
                <a16:creationId xmlns:a16="http://schemas.microsoft.com/office/drawing/2014/main" id="{CFF51258-26AA-0EAA-321B-9631FF177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8778"/>
            <a:ext cx="4406628" cy="29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3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Safety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332447" y="2127950"/>
            <a:ext cx="8638903" cy="152676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Someone hit median on Ocean Parkway near Route 90 overpass (reported by Jeff Heavner)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Once reported to GM, Public Works immediately addressed by fixing the guard rail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9FF184-2836-764B-DB95-130564CD6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82" y="3506680"/>
            <a:ext cx="2513490" cy="335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road with a fence&#10;&#10;Description automatically generated">
            <a:extLst>
              <a:ext uri="{FF2B5EF4-FFF2-40B4-BE49-F238E27FC236}">
                <a16:creationId xmlns:a16="http://schemas.microsoft.com/office/drawing/2014/main" id="{DAEC9234-9FCD-43D5-64CB-C458F2ED2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28" y="3506680"/>
            <a:ext cx="2513490" cy="33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41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Drainage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332447" y="2127950"/>
            <a:ext cx="3689137" cy="1526767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Cured In Place Pipes (CIPP) project to begin soon by Pelican Underground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</a:rPr>
              <a:t>1221 &amp; 1223 Carrollton Lane, Golf Course, White Horse Drive, </a:t>
            </a:r>
            <a:r>
              <a:rPr lang="en-US" sz="1400" cap="none" dirty="0" err="1">
                <a:solidFill>
                  <a:prstClr val="black"/>
                </a:solidFill>
                <a:latin typeface="Century Gothic" panose="020B0502020202020204"/>
              </a:rPr>
              <a:t>Capetown</a:t>
            </a: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</a:rPr>
              <a:t> Road, 57 Ocean Parkway, 7 &amp; 52 Pinehurst Road, 192 Teal Circle, 34, 44, &amp; 84 Lookout Point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, 27 &amp; 48 Seafarer Lane, 28 Admiral Avenue, and 22 Harpoon Road</a:t>
            </a:r>
            <a:endParaRPr lang="en-US" sz="1400" cap="none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Approved by Board at February Board Meeting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Total cost:  $210,637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Picture 3" descr="A picture containing reptile&#10;&#10;Description automatically generated">
            <a:extLst>
              <a:ext uri="{FF2B5EF4-FFF2-40B4-BE49-F238E27FC236}">
                <a16:creationId xmlns:a16="http://schemas.microsoft.com/office/drawing/2014/main" id="{1CB5F3CD-EB76-1FB0-EABF-531CB360C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55" y="2556514"/>
            <a:ext cx="4397745" cy="32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70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Golf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350202" y="2388285"/>
            <a:ext cx="8638903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Residents Golf Day:  Sunday, April 21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cap="none" dirty="0">
                <a:solidFill>
                  <a:prstClr val="black"/>
                </a:solidFill>
                <a:latin typeface="Century Gothic" panose="020B0502020202020204"/>
              </a:rPr>
              <a:t>Free greens fees for Ocean Pines Residents (pay only for cart)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Free range 2:00-5:00 p.m.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cap="none" dirty="0">
                <a:solidFill>
                  <a:prstClr val="black"/>
                </a:solidFill>
                <a:latin typeface="Century Gothic" panose="020B0502020202020204"/>
              </a:rPr>
              <a:t>Free instruction times 2:00-5:00 p.m.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Free closest to the pin </a:t>
            </a:r>
            <a:r>
              <a:rPr lang="en-US" cap="none" dirty="0">
                <a:solidFill>
                  <a:prstClr val="black"/>
                </a:solidFill>
                <a:latin typeface="Century Gothic" panose="020B0502020202020204"/>
              </a:rPr>
              <a:t>and putting contest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Memberships (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rending)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Clubhouse Grille</a:t>
            </a:r>
            <a:endParaRPr lang="en-US" sz="2000" cap="none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Driven by golf number of rounds</a:t>
            </a:r>
          </a:p>
        </p:txBody>
      </p:sp>
    </p:spTree>
    <p:extLst>
      <p:ext uri="{BB962C8B-B14F-4D97-AF65-F5344CB8AC3E}">
        <p14:creationId xmlns:p14="http://schemas.microsoft.com/office/powerpoint/2010/main" val="261689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Racquet Sports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350202" y="2192784"/>
            <a:ext cx="8638903" cy="2276931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After last Board Meeting, we inspected the building and bought in an independent service to evaluate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Results – no mold issues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schemeClr val="bg1"/>
                </a:solidFill>
                <a:latin typeface="Century Gothic" panose="020B0502020202020204"/>
              </a:rPr>
              <a:t>Clay court renovations started this week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Work being performed by ATC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/>
                <a:ea typeface="+mj-ea"/>
                <a:cs typeface="+mj-cs"/>
              </a:rPr>
              <a:t>Removing the old clay and replacing with new; grading and rolling courts and installing new tape lines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Picture 3" descr="A tennis court with a fence&#10;&#10;Description automatically generated">
            <a:extLst>
              <a:ext uri="{FF2B5EF4-FFF2-40B4-BE49-F238E27FC236}">
                <a16:creationId xmlns:a16="http://schemas.microsoft.com/office/drawing/2014/main" id="{B95B21C2-B705-122F-12DD-10F78B74A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7" r="-2" b="27080"/>
          <a:stretch/>
        </p:blipFill>
        <p:spPr>
          <a:xfrm>
            <a:off x="2186476" y="4638940"/>
            <a:ext cx="3246658" cy="2219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137D71-20E1-81FF-93C5-C8769E6855FB}"/>
              </a:ext>
            </a:extLst>
          </p:cNvPr>
          <p:cNvSpPr txBox="1"/>
          <p:nvPr/>
        </p:nvSpPr>
        <p:spPr>
          <a:xfrm>
            <a:off x="5681709" y="5486860"/>
            <a:ext cx="2849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New </a:t>
            </a:r>
            <a:r>
              <a:rPr lang="en-US" sz="1400">
                <a:solidFill>
                  <a:schemeClr val="bg1"/>
                </a:solidFill>
              </a:rPr>
              <a:t>support beams </a:t>
            </a:r>
            <a:r>
              <a:rPr lang="en-US" sz="1400" dirty="0">
                <a:solidFill>
                  <a:schemeClr val="bg1"/>
                </a:solidFill>
              </a:rPr>
              <a:t>at platform courts per request</a:t>
            </a:r>
          </a:p>
        </p:txBody>
      </p:sp>
    </p:spTree>
    <p:extLst>
      <p:ext uri="{BB962C8B-B14F-4D97-AF65-F5344CB8AC3E}">
        <p14:creationId xmlns:p14="http://schemas.microsoft.com/office/powerpoint/2010/main" val="3912807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Aquatics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350202" y="2388285"/>
            <a:ext cx="8638903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Getting pools ready for the season (maintenance and cleaning)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Class certification of lifeguards April 19-22; 50 lifeguards on roster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Swim lessons continuing – full through May; reserving summer lessons now (7 years and older open; younger children already full).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Junior Lifeguard Program returning this summer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Snack bar at Swim &amp; Racquet returning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Presenting today bid for resurfacing Swim &amp; Racquet Splash Pad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3245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Recreation &amp; Parks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350202" y="2237173"/>
            <a:ext cx="8638903" cy="2232542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New programs offered this year: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Yoga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Chair Yoga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Bodyweight Bootcamp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Martial Arts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Skateboard Class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Pai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nt classes for adults and children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Cornhole league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Disk golf league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Indoor/outdoor yard sale held April 13</a:t>
            </a:r>
            <a:r>
              <a:rPr lang="en-US" sz="2000" cap="none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 – all vendor spots filled (68 vendors)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Summer camps are completely filled – hiring camp counselors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Reminder of Community Bike Ride May 11</a:t>
            </a:r>
            <a:r>
              <a:rPr lang="en-US" sz="2000" cap="none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!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4500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I.T.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350202" y="2388285"/>
            <a:ext cx="8638903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Yacht Club: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After the Board Meeting held outside last year at the Yacht Club, IT has upgrade</a:t>
            </a: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d the wi-fi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Invested in new quad band wi-fi 6 system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5 additional wi-fi points added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System also expandable if any other wi-fi issues arise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Total cost:  $2,000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Clubhouse: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New microphones ordered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to improve sound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Video:  slide presentation being taken down earlier for view of attendees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478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Approval of Agenda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Waterways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350202" y="2388285"/>
            <a:ext cx="8638903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Aerators: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Aerators </a:t>
            </a:r>
            <a:r>
              <a:rPr lang="en-US" cap="none" dirty="0">
                <a:solidFill>
                  <a:prstClr val="black"/>
                </a:solidFill>
                <a:latin typeface="Century Gothic" panose="020B0502020202020204"/>
              </a:rPr>
              <a:t>placed in Bay Colony (Drawbridge canal)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not working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cap="none" dirty="0">
                <a:solidFill>
                  <a:prstClr val="black"/>
                </a:solidFill>
                <a:latin typeface="Century Gothic" panose="020B0502020202020204"/>
              </a:rPr>
              <a:t>Two replacement aerators ordered – will be installed as soon as they arrive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Buoys: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Replacement buoys ordered and were installed this week</a:t>
            </a:r>
            <a:endParaRPr lang="en-US" cap="none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Bulkhead Replacement: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Finishing up on 2023/2024 bulkhead replacement project in the next few weeks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cap="none" dirty="0">
                <a:solidFill>
                  <a:prstClr val="black"/>
                </a:solidFill>
                <a:latin typeface="Century Gothic" panose="020B0502020202020204"/>
              </a:rPr>
              <a:t>Emergency bulkhead repairs at 6 &amp; 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8 Liberty Bell Court and 25-28 Heron Isle Court to take place after normal bulkhead replacement</a:t>
            </a:r>
            <a:endParaRPr lang="en-US" cap="none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7271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Road Paving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350202" y="2281561"/>
            <a:ext cx="8638903" cy="430567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defTabSz="914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cap="none" dirty="0">
                <a:solidFill>
                  <a:prstClr val="black"/>
                </a:solidFill>
              </a:rPr>
              <a:t>Road paving started week of April 8</a:t>
            </a:r>
            <a:r>
              <a:rPr lang="en-US" sz="2000" cap="none" baseline="30000" dirty="0">
                <a:solidFill>
                  <a:prstClr val="black"/>
                </a:solidFill>
              </a:rPr>
              <a:t>th</a:t>
            </a:r>
            <a:r>
              <a:rPr lang="en-US" sz="2000" cap="none" dirty="0">
                <a:solidFill>
                  <a:prstClr val="black"/>
                </a:solidFill>
              </a:rPr>
              <a:t> 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cap="none" dirty="0">
                <a:solidFill>
                  <a:prstClr val="black"/>
                </a:solidFill>
              </a:rPr>
              <a:t>Approved by Board at the 10/28/23 Board Meeting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cap="none" dirty="0">
                <a:solidFill>
                  <a:prstClr val="black"/>
                </a:solidFill>
              </a:rPr>
              <a:t>Total cost:  $356,618.20</a:t>
            </a:r>
            <a:endParaRPr lang="en-US" sz="700" cap="none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Road paving being done by Asphalt Maintenance LLC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Affected streets: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Battersea Road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Canal Road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Deerfield Court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Driftwood Lane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Moonraker Road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St. Martins Lane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Waters Edge Court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Wharf Court</a:t>
            </a:r>
          </a:p>
        </p:txBody>
      </p:sp>
    </p:spTree>
    <p:extLst>
      <p:ext uri="{BB962C8B-B14F-4D97-AF65-F5344CB8AC3E}">
        <p14:creationId xmlns:p14="http://schemas.microsoft.com/office/powerpoint/2010/main" val="3882866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CPI Violation Dashboard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>March</a:t>
            </a: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02185"/>
              </p:ext>
            </p:extLst>
          </p:nvPr>
        </p:nvGraphicFramePr>
        <p:xfrm>
          <a:off x="109536" y="3091340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3/1/24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3/31/24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183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218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122598" y="2723080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45EED-5BDB-2387-3FB6-2B720D18D314}"/>
              </a:ext>
            </a:extLst>
          </p:cNvPr>
          <p:cNvSpPr txBox="1"/>
          <p:nvPr/>
        </p:nvSpPr>
        <p:spPr>
          <a:xfrm>
            <a:off x="122598" y="450984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119 violations initiated in March:  18 maintenance/trash/debris; 9 leaf placement; 16 no permit; 76 miscellaneous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Miscellaneous violations includes signs, stop work orders, trailers, unregistered/junk vehicles, and vehicle parking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84 violations complied out; 218 remain open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Gill Sans MT" panose="020B0502020104020203"/>
              </a:rPr>
              <a:t>52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maintenance/trash/</a:t>
            </a:r>
            <a:r>
              <a:rPr lang="en-US">
                <a:solidFill>
                  <a:prstClr val="black"/>
                </a:solidFill>
                <a:latin typeface="Gill Sans MT" panose="020B0502020104020203"/>
              </a:rPr>
              <a:t>debris; 16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leaf placement</a:t>
            </a:r>
            <a:r>
              <a:rPr lang="en-US">
                <a:solidFill>
                  <a:prstClr val="black"/>
                </a:solidFill>
                <a:latin typeface="Gill Sans MT" panose="020B0502020104020203"/>
              </a:rPr>
              <a:t>; 49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no </a:t>
            </a:r>
            <a:r>
              <a:rPr lang="en-US">
                <a:solidFill>
                  <a:prstClr val="black"/>
                </a:solidFill>
                <a:latin typeface="Gill Sans MT" panose="020B0502020104020203"/>
              </a:rPr>
              <a:t>permit; 101 </a:t>
            </a: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Work Orders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March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492900"/>
              </p:ext>
            </p:extLst>
          </p:nvPr>
        </p:nvGraphicFramePr>
        <p:xfrm>
          <a:off x="571175" y="2521994"/>
          <a:ext cx="8046719" cy="140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3/1/24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Work Orders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Work Orders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3/31/24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138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96AD777-9903-050C-60B7-A95C92E997D2}"/>
              </a:ext>
            </a:extLst>
          </p:cNvPr>
          <p:cNvSpPr txBox="1"/>
          <p:nvPr/>
        </p:nvSpPr>
        <p:spPr>
          <a:xfrm>
            <a:off x="1358434" y="4738046"/>
            <a:ext cx="6975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138 work orders initiated in March:  5 bulkhead;  74 drainage;                                       18 grounds/landscaping; 8 roads; 4 signs; 29 general maintenance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Majority still open in drainage (103):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1600">
                <a:solidFill>
                  <a:prstClr val="black"/>
                </a:solidFill>
                <a:latin typeface="Gill Sans MT" panose="020B0502020104020203"/>
              </a:rPr>
              <a:t>23 </a:t>
            </a:r>
            <a:r>
              <a:rPr lang="en-US" sz="1600" dirty="0">
                <a:solidFill>
                  <a:prstClr val="black"/>
                </a:solidFill>
                <a:latin typeface="Gill Sans MT" panose="020B0502020104020203"/>
              </a:rPr>
              <a:t>– over 30 days</a:t>
            </a:r>
            <a:r>
              <a:rPr lang="en-US" sz="1600">
                <a:solidFill>
                  <a:prstClr val="black"/>
                </a:solidFill>
                <a:latin typeface="Gill Sans MT" panose="020B0502020104020203"/>
              </a:rPr>
              <a:t>; 32 </a:t>
            </a:r>
            <a:r>
              <a:rPr lang="en-US" sz="1600" dirty="0">
                <a:solidFill>
                  <a:prstClr val="black"/>
                </a:solidFill>
                <a:latin typeface="Gill Sans MT" panose="020B0502020104020203"/>
              </a:rPr>
              <a:t>– over 60 days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Gill Sans MT" panose="020B0502020104020203"/>
              </a:rPr>
              <a:t>Average 1-4 work orders a day to complete depending upon severity</a:t>
            </a: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708287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139332"/>
            <a:ext cx="7524003" cy="1663343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Customer Service Dashboard</a:t>
            </a:r>
            <a:br>
              <a:rPr lang="en-US" b="0" u="sng" dirty="0">
                <a:solidFill>
                  <a:schemeClr val="tx1"/>
                </a:solidFill>
              </a:rPr>
            </a:br>
            <a:r>
              <a:rPr lang="en-US" sz="3200" b="0" u="sng" dirty="0">
                <a:solidFill>
                  <a:schemeClr val="tx1"/>
                </a:solidFill>
              </a:rPr>
              <a:t>(from info@oceanpines.org)</a:t>
            </a:r>
            <a:br>
              <a:rPr lang="en-US" sz="3200" b="0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>March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442963"/>
              </p:ext>
            </p:extLst>
          </p:nvPr>
        </p:nvGraphicFramePr>
        <p:xfrm>
          <a:off x="2159726" y="2125434"/>
          <a:ext cx="4977921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906">
                  <a:extLst>
                    <a:ext uri="{9D8B030D-6E8A-4147-A177-3AD203B41FA5}">
                      <a16:colId xmlns:a16="http://schemas.microsoft.com/office/drawing/2014/main" val="160533530"/>
                    </a:ext>
                  </a:extLst>
                </a:gridCol>
                <a:gridCol w="2520015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2276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Received – Mar.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Amenities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900878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CPI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847516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Drainage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4032667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General 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019372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Public Works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57128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161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244831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97C8FB9E-F9E1-9DA5-4E9C-7C66AD0CD3A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802772"/>
            <a:ext cx="3708179" cy="195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42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Financials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20" y="950169"/>
            <a:ext cx="5623560" cy="7735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UNAUDITED FINANCIAL CHANGE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dirty="0">
                <a:latin typeface="Century Gothic" panose="020B0502020202020204" pitchFamily="34" charset="0"/>
              </a:rPr>
              <a:t>MONTH OF MARCH 2024</a:t>
            </a: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1348740" y="2600335"/>
          <a:ext cx="6446519" cy="2335161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971203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482008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1541150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452158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1431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March (In 000’s)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3407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Current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Favor/ (</a:t>
                      </a:r>
                      <a:r>
                        <a:rPr lang="en-US" sz="1200" u="none" strike="noStrike" dirty="0" err="1">
                          <a:effectLst/>
                        </a:rPr>
                        <a:t>Unfavor</a:t>
                      </a:r>
                      <a:r>
                        <a:rPr lang="en-US" sz="1200" u="none" strike="noStrike" dirty="0">
                          <a:effectLst/>
                        </a:rPr>
                        <a:t>) vs. 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23119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23855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387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Revenues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$283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$327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$44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Expenses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1,042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938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104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Operating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($759)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($611)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$148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605346" y="4935497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605346" y="4613232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164725" y="4966221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164725" y="4622794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560820" y="4935497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6613067" y="4613331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5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841" y="902652"/>
            <a:ext cx="5707559" cy="10432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100" dirty="0">
                <a:latin typeface="Century Gothic" panose="020B0502020202020204" pitchFamily="34" charset="0"/>
              </a:rPr>
              <a:t>UNAUDITED MONTH OF MARCH</a:t>
            </a:r>
            <a:br>
              <a:rPr lang="en-US" sz="2100" dirty="0">
                <a:latin typeface="Century Gothic" panose="020B0502020202020204" pitchFamily="34" charset="0"/>
              </a:rPr>
            </a:br>
            <a:r>
              <a:rPr lang="en-US" sz="2100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025" dirty="0">
                <a:latin typeface="Franklin Gothic Medium" panose="020B0603020102020204" pitchFamily="34" charset="0"/>
              </a:rPr>
            </a:b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1835"/>
              </p:ext>
            </p:extLst>
          </p:nvPr>
        </p:nvGraphicFramePr>
        <p:xfrm>
          <a:off x="1907381" y="2212419"/>
          <a:ext cx="5329237" cy="3146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071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407166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2878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Department/Amenity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Favorable/(Unfavorable)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Police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30537750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Aquatics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39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8696972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Yacht Club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7732299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Public Works/Gen </a:t>
                      </a:r>
                      <a:r>
                        <a:rPr lang="en-US" sz="1200" dirty="0" err="1"/>
                        <a:t>Maint</a:t>
                      </a:r>
                      <a:r>
                        <a:rPr lang="en-US" sz="1200" dirty="0"/>
                        <a:t>/CPI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7950552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Golf Ops + Maintenance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2627924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Recreation &amp; Parks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11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5593443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r>
                        <a:rPr lang="en-US" sz="1200" dirty="0"/>
                        <a:t>Racquet Sports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  8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705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Other Net (GM Office, Beach Club, Marinas)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/>
                        <a:t>    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0162042"/>
                  </a:ext>
                </a:extLst>
              </a:tr>
              <a:tr h="409143">
                <a:tc>
                  <a:txBody>
                    <a:bodyPr/>
                    <a:lstStyle/>
                    <a:p>
                      <a:r>
                        <a:rPr lang="en-US" sz="1200" dirty="0"/>
                        <a:t>               </a:t>
                      </a:r>
                      <a:r>
                        <a:rPr lang="en-US" sz="1200" b="1" dirty="0"/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$148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728681" y="6961373"/>
            <a:ext cx="6638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BB0CDF-5ABB-387D-8A08-0F31CC442672}"/>
              </a:ext>
            </a:extLst>
          </p:cNvPr>
          <p:cNvCxnSpPr>
            <a:cxnSpLocks/>
          </p:cNvCxnSpPr>
          <p:nvPr/>
        </p:nvCxnSpPr>
        <p:spPr>
          <a:xfrm>
            <a:off x="5728681" y="5806701"/>
            <a:ext cx="66380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20" y="950169"/>
            <a:ext cx="5623560" cy="7735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UNAUDITED FINANCIAL CHANGE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dirty="0">
                <a:latin typeface="Century Gothic" panose="020B0502020202020204" pitchFamily="34" charset="0"/>
              </a:rPr>
              <a:t>YTD MARCH 2023</a:t>
            </a: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1348740" y="2628910"/>
          <a:ext cx="6446519" cy="2293480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971203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482008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1541150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452158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2726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March YTD (In 000’s)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3407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Current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Favor/ (</a:t>
                      </a:r>
                      <a:r>
                        <a:rPr lang="en-US" sz="1200" u="none" strike="noStrike" dirty="0" err="1">
                          <a:effectLst/>
                        </a:rPr>
                        <a:t>Unfavor</a:t>
                      </a:r>
                      <a:r>
                        <a:rPr lang="en-US" sz="1200" u="none" strike="noStrike" dirty="0">
                          <a:effectLst/>
                        </a:rPr>
                        <a:t>) vs. 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23119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23855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387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Revenues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$13,963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$14,760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$797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Expenses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13,252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12,993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259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Operating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$711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$1,767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$1,056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605346" y="4922390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605346" y="4539539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164725" y="4922390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164725" y="4539539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613067" y="4925450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6613067" y="4539539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88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841" y="902653"/>
            <a:ext cx="5707559" cy="11047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100" dirty="0">
                <a:latin typeface="Century Gothic" panose="020B0502020202020204" pitchFamily="34" charset="0"/>
              </a:rPr>
              <a:t>UNAUDITED YTD MARCH</a:t>
            </a:r>
            <a:br>
              <a:rPr lang="en-US" sz="2100" dirty="0">
                <a:latin typeface="Century Gothic" panose="020B0502020202020204" pitchFamily="34" charset="0"/>
              </a:rPr>
            </a:br>
            <a:r>
              <a:rPr lang="en-US" sz="2100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025" dirty="0">
                <a:latin typeface="Franklin Gothic Medium" panose="020B0603020102020204" pitchFamily="34" charset="0"/>
              </a:rPr>
            </a:b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381381"/>
              </p:ext>
            </p:extLst>
          </p:nvPr>
        </p:nvGraphicFramePr>
        <p:xfrm>
          <a:off x="1843891" y="1923634"/>
          <a:ext cx="5272088" cy="401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684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295404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2758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Department/Amenity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Favorable/(Unfavorable)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Police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$320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6704269"/>
                  </a:ext>
                </a:extLst>
              </a:tr>
              <a:tr h="2814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Golf Ops + Maintenance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209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4347467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Admin/Finance/GM/Public Relations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129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6058520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Public Works/Gen </a:t>
                      </a:r>
                      <a:r>
                        <a:rPr lang="en-US" sz="1200" dirty="0" err="1"/>
                        <a:t>Maint</a:t>
                      </a:r>
                      <a:r>
                        <a:rPr lang="en-US" sz="1200" dirty="0"/>
                        <a:t>/CPI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109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1940819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Aquatics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101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60766489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Beach Club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57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0293678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Beach Parking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53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05510687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Recreation &amp; Parks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48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1145891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Clubhouse Grille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37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760995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Yacht Club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28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9169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Marinas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(22)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3195097"/>
                  </a:ext>
                </a:extLst>
              </a:tr>
              <a:tr h="296311">
                <a:tc>
                  <a:txBody>
                    <a:bodyPr/>
                    <a:lstStyle/>
                    <a:p>
                      <a:r>
                        <a:rPr lang="en-US" sz="1200" dirty="0"/>
                        <a:t>Racquet Sports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(13)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807375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r>
                        <a:rPr lang="en-US" sz="1200" dirty="0"/>
                        <a:t>               </a:t>
                      </a:r>
                      <a:r>
                        <a:rPr lang="en-US" sz="1200" b="1" dirty="0"/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$1,056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730804" y="7282739"/>
            <a:ext cx="6638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5679529" y="5825930"/>
            <a:ext cx="66380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77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3177" y="2512380"/>
            <a:ext cx="8377646" cy="2774599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300" dirty="0">
                <a:solidFill>
                  <a:schemeClr val="bg1"/>
                </a:solidFill>
                <a:cs typeface="+mj-cs"/>
              </a:rPr>
              <a:t>Approval of Minutes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360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r>
              <a:rPr lang="en-US" sz="3200" b="0" dirty="0">
                <a:solidFill>
                  <a:schemeClr val="tx1"/>
                </a:solidFill>
                <a:cs typeface="+mj-cs"/>
              </a:rPr>
              <a:t>March 23, 2024 – Regular Meeting</a:t>
            </a: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br>
              <a:rPr lang="en-US" sz="1600" b="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br>
              <a:rPr lang="en-US" sz="2000" b="0" dirty="0">
                <a:cs typeface="+mj-cs"/>
              </a:rPr>
            </a:br>
            <a:br>
              <a:rPr lang="en-US" sz="2000" dirty="0">
                <a:highlight>
                  <a:srgbClr val="FFFF00"/>
                </a:highlight>
                <a:cs typeface="+mj-cs"/>
              </a:rPr>
            </a:br>
            <a:br>
              <a:rPr lang="en-US" sz="2000" dirty="0">
                <a:cs typeface="+mj-cs"/>
              </a:rPr>
            </a:b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030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746" y="1102927"/>
            <a:ext cx="5986328" cy="868748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latin typeface="Franklin Gothic Medium" panose="020B0603020102020204" pitchFamily="34" charset="0"/>
              </a:rPr>
              <a:t>UNAUDITED RESERVES FEBRUARY 2024 ($ 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929181"/>
              </p:ext>
            </p:extLst>
          </p:nvPr>
        </p:nvGraphicFramePr>
        <p:xfrm>
          <a:off x="1214846" y="2401649"/>
          <a:ext cx="6740435" cy="289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683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895836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038138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856573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961741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583455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Franklin Gothic Medium" panose="020B0603020102020204" pitchFamily="34" charset="0"/>
                        </a:rPr>
                        <a:t>GeneralReplace</a:t>
                      </a:r>
                      <a:endParaRPr lang="en-US" sz="1600" dirty="0">
                        <a:latin typeface="Franklin Gothic Medium" panose="020B0603020102020204" pitchFamily="34" charset="0"/>
                      </a:endParaRP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4/30/23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$5.1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 $0.5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$0.7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$6.6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2.2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 1.1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3.5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0.4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0.5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(1.5)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(1.2)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(0.1)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(2.8)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3/31/24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$5.8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$0.4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$1.1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$0.4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$7.8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8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54767" y="3162471"/>
            <a:ext cx="2335109" cy="1780887"/>
          </a:xfrm>
        </p:spPr>
        <p:txBody>
          <a:bodyPr vert="horz" lIns="68580" tIns="34290" rIns="68580" bIns="0" rtlCol="0" anchor="b">
            <a:noAutofit/>
          </a:bodyPr>
          <a:lstStyle/>
          <a:p>
            <a:pPr defTabSz="685800"/>
            <a:r>
              <a:rPr lang="en-US" sz="3200" dirty="0">
                <a:solidFill>
                  <a:schemeClr val="bg1"/>
                </a:solidFill>
              </a:rPr>
              <a:t>Treasurer’s Report -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Monica Rakowski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" y="2334827"/>
            <a:ext cx="3653817" cy="33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1598625" y="1192641"/>
            <a:ext cx="5946749" cy="72783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dirty="0">
                <a:solidFill>
                  <a:prstClr val="black"/>
                </a:solidFill>
                <a:latin typeface="Calibri Light" panose="020F0302020204030204"/>
              </a:rPr>
              <a:t>Cash &amp; Short-Term Investments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u="sng" dirty="0">
                <a:solidFill>
                  <a:prstClr val="black"/>
                </a:solidFill>
                <a:latin typeface="Calibri Light" panose="020F0302020204030204"/>
              </a:rPr>
              <a:t>Month of March</a:t>
            </a:r>
            <a:endParaRPr lang="en-US" sz="1875" b="1" dirty="0">
              <a:solidFill>
                <a:srgbClr val="FEFEFE"/>
              </a:solidFill>
              <a:latin typeface="Calibri Light" panose="020F030202020403020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3081" y="2118904"/>
            <a:ext cx="3536708" cy="32232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As of March 31, 2024, the Association had Approximately (~) $15.0M in Cash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Cash Increased ~ $0.6M from the Same Time Period Last Year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Cash Increased ~ $1.0M from February 2024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$10.5M Invested in CDAR’s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$46K in Interest Income Recognized for the Month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Remaining $4.5M in Insured Cash Sweep, Treasury Bills, Money Market and Other Operating Accounts (Diversified Between 2 Local Banks)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3666" y="2452005"/>
            <a:ext cx="2787254" cy="278725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4041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3A5A1C8-00CF-701D-EA7D-3359A7572C35}"/>
              </a:ext>
            </a:extLst>
          </p:cNvPr>
          <p:cNvSpPr txBox="1">
            <a:spLocks/>
          </p:cNvSpPr>
          <p:nvPr/>
        </p:nvSpPr>
        <p:spPr>
          <a:xfrm>
            <a:off x="123092" y="2008433"/>
            <a:ext cx="3165231" cy="3300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cs typeface="+mj-cs"/>
              </a:rPr>
              <a:t>Public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B8950-8F74-239B-41CF-6FD1FC123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9892" y="1977277"/>
            <a:ext cx="4534154" cy="3077726"/>
          </a:xfrm>
        </p:spPr>
        <p:txBody>
          <a:bodyPr>
            <a:normAutofit/>
          </a:bodyPr>
          <a:lstStyle/>
          <a:p>
            <a:pPr marL="0" indent="0" algn="ctr" defTabSz="237744">
              <a:spcAft>
                <a:spcPts val="312"/>
              </a:spcAft>
              <a:buNone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wishing to make comments must state their name and address</a:t>
            </a:r>
            <a:endParaRPr lang="en-US" sz="6000" dirty="0"/>
          </a:p>
        </p:txBody>
      </p:sp>
      <p:pic>
        <p:nvPicPr>
          <p:cNvPr id="2" name="Graphic 1" descr="Chat">
            <a:extLst>
              <a:ext uri="{FF2B5EF4-FFF2-40B4-BE49-F238E27FC236}">
                <a16:creationId xmlns:a16="http://schemas.microsoft.com/office/drawing/2014/main" id="{23C1B981-CA93-F970-C55C-554773AA2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609" y="4123900"/>
            <a:ext cx="1489888" cy="14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3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646C3D-5D2C-0DAE-4ADD-07C07B47D8C0}"/>
              </a:ext>
            </a:extLst>
          </p:cNvPr>
          <p:cNvSpPr txBox="1"/>
          <p:nvPr/>
        </p:nvSpPr>
        <p:spPr>
          <a:xfrm>
            <a:off x="687977" y="2412808"/>
            <a:ext cx="7768045" cy="1055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Aquatics – Swim &amp; Racquet Pool Splash Pad</a:t>
            </a: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41CFE-21D1-4609-50C1-0B60290285BF}"/>
              </a:ext>
            </a:extLst>
          </p:cNvPr>
          <p:cNvSpPr txBox="1"/>
          <p:nvPr/>
        </p:nvSpPr>
        <p:spPr>
          <a:xfrm>
            <a:off x="687977" y="558854"/>
            <a:ext cx="7768045" cy="146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Capital Requests</a:t>
            </a:r>
          </a:p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24656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167415" y="978993"/>
            <a:ext cx="4799032" cy="49000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Capital Requests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 typeface="Wingdings 2" charset="2"/>
              <a:buChar char="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Swim &amp; Racquet Splash Pad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 typeface="Wingdings 2" charset="2"/>
              <a:buChar char="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ECD33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Requesting authorization to go forward with staff recommendation of $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36,040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 Aqua Seal Resurfacing</a:t>
            </a:r>
          </a:p>
        </p:txBody>
      </p:sp>
    </p:spTree>
    <p:extLst>
      <p:ext uri="{BB962C8B-B14F-4D97-AF65-F5344CB8AC3E}">
        <p14:creationId xmlns:p14="http://schemas.microsoft.com/office/powerpoint/2010/main" val="1191941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646C3D-5D2C-0DAE-4ADD-07C07B47D8C0}"/>
              </a:ext>
            </a:extLst>
          </p:cNvPr>
          <p:cNvSpPr txBox="1"/>
          <p:nvPr/>
        </p:nvSpPr>
        <p:spPr>
          <a:xfrm>
            <a:off x="457157" y="2412808"/>
            <a:ext cx="388402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14 Widows Watch Court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12 Whaler Lane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56 Lookout Point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43 </a:t>
            </a:r>
            <a:r>
              <a:rPr lang="en-US" dirty="0" err="1">
                <a:solidFill>
                  <a:prstClr val="black"/>
                </a:solidFill>
                <a:latin typeface="Century Gothic" panose="020B0502020202020204"/>
              </a:rPr>
              <a:t>Moonshell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Drive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13 Riverside Court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31 Sundial Circle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39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Abbyshire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Road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158 Seafarer Lane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 Royal Oaks Drive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26 Gloucester Road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13 Boston Drive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865 Ocean Parkway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795 Ocean Parkway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53 Fairway Lane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 Mist Flower Road</a:t>
            </a: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41CFE-21D1-4609-50C1-0B60290285BF}"/>
              </a:ext>
            </a:extLst>
          </p:cNvPr>
          <p:cNvSpPr txBox="1"/>
          <p:nvPr/>
        </p:nvSpPr>
        <p:spPr>
          <a:xfrm>
            <a:off x="687977" y="558854"/>
            <a:ext cx="7768045" cy="146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CPI Violations</a:t>
            </a:r>
          </a:p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190FA-D61B-1DD3-5785-6AC678D9AD29}"/>
              </a:ext>
            </a:extLst>
          </p:cNvPr>
          <p:cNvSpPr txBox="1"/>
          <p:nvPr/>
        </p:nvSpPr>
        <p:spPr>
          <a:xfrm>
            <a:off x="4968494" y="2412808"/>
            <a:ext cx="388402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74 White Horse Drive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76 White Horse Drive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87 White Horse Drive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61 Falconbridge Road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69107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646C3D-5D2C-0DAE-4ADD-07C07B47D8C0}"/>
              </a:ext>
            </a:extLst>
          </p:cNvPr>
          <p:cNvSpPr txBox="1"/>
          <p:nvPr/>
        </p:nvSpPr>
        <p:spPr>
          <a:xfrm>
            <a:off x="284085" y="2067218"/>
            <a:ext cx="8744505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Second reading of changes to Resolution C-01 (Committee General Policy) – John Latham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Second reading of changes to Resolution C-03 (Budget and Finance Advisory Committee) – John Latham</a:t>
            </a:r>
            <a:endParaRPr lang="en-US" sz="2000" cap="all" dirty="0">
              <a:solidFill>
                <a:prstClr val="black"/>
              </a:solidFill>
              <a:latin typeface="Century Gothic" panose="020B0502020202020204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all" dirty="0">
                <a:solidFill>
                  <a:prstClr val="black"/>
                </a:solidFill>
                <a:latin typeface="Century Gothic" panose="020B0502020202020204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econd reading of changes to Resolution M-06 (Elections and Referendum Procedures) – John Latham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Second reading of revisions to the Architectural Review Committee Guidelines – Elaine Brady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Motion to repeal Resolution C-14 (Racquet Sports Committee) – Rick Farr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Discussion on establishing a historical work group – Elaine Brady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Discussion on East Room and Anna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/>
              </a:rPr>
              <a:t>Foultz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/>
              </a:rPr>
              <a:t> Room – Elaine Brady</a:t>
            </a:r>
            <a:endParaRPr lang="en-US" sz="24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41CFE-21D1-4609-50C1-0B60290285BF}"/>
              </a:ext>
            </a:extLst>
          </p:cNvPr>
          <p:cNvSpPr txBox="1"/>
          <p:nvPr/>
        </p:nvSpPr>
        <p:spPr>
          <a:xfrm>
            <a:off x="687977" y="558854"/>
            <a:ext cx="7768045" cy="146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New Business</a:t>
            </a:r>
          </a:p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5187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394FE-CB9A-F120-62B3-100D26F9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Appointments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3A790-0CFC-161B-E7A8-D7E514D2D869}"/>
              </a:ext>
            </a:extLst>
          </p:cNvPr>
          <p:cNvSpPr txBox="1"/>
          <p:nvPr/>
        </p:nvSpPr>
        <p:spPr>
          <a:xfrm>
            <a:off x="809998" y="2626436"/>
            <a:ext cx="752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Wesley Blakeslee – 2</a:t>
            </a:r>
            <a:r>
              <a:rPr lang="en-US" sz="2400" baseline="30000" dirty="0">
                <a:solidFill>
                  <a:schemeClr val="bg1"/>
                </a:solidFill>
              </a:rPr>
              <a:t>nd</a:t>
            </a:r>
            <a:r>
              <a:rPr lang="en-US" sz="2400" dirty="0">
                <a:solidFill>
                  <a:schemeClr val="bg1"/>
                </a:solidFill>
              </a:rPr>
              <a:t> Term – Strategic Planning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Michael </a:t>
            </a:r>
            <a:r>
              <a:rPr lang="en-US" sz="2400" dirty="0" err="1">
                <a:solidFill>
                  <a:schemeClr val="bg1"/>
                </a:solidFill>
              </a:rPr>
              <a:t>Galello</a:t>
            </a:r>
            <a:r>
              <a:rPr lang="en-US" sz="2400" dirty="0">
                <a:solidFill>
                  <a:schemeClr val="bg1"/>
                </a:solidFill>
              </a:rPr>
              <a:t> – 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Term – Architectural Review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Robert Long – 3</a:t>
            </a:r>
            <a:r>
              <a:rPr lang="en-US" sz="2400" baseline="30000" dirty="0">
                <a:solidFill>
                  <a:schemeClr val="bg1"/>
                </a:solidFill>
              </a:rPr>
              <a:t>rd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Term – Golf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63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08830" y="4991339"/>
            <a:ext cx="7526337" cy="13118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Adjournment</a:t>
            </a:r>
          </a:p>
        </p:txBody>
      </p:sp>
      <p:pic>
        <p:nvPicPr>
          <p:cNvPr id="2" name="Picture 1" descr="NEWOceanPinesAssociation_Circle_logo small">
            <a:extLst>
              <a:ext uri="{FF2B5EF4-FFF2-40B4-BE49-F238E27FC236}">
                <a16:creationId xmlns:a16="http://schemas.microsoft.com/office/drawing/2014/main" id="{F18ADABF-7432-4728-6D3B-76390DF618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17074" y="397861"/>
            <a:ext cx="3709851" cy="364993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8831" y="2112885"/>
            <a:ext cx="3843068" cy="24671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300">
                <a:cs typeface="+mj-cs"/>
              </a:rPr>
              <a:t>President’s Remarks</a:t>
            </a:r>
            <a:br>
              <a:rPr lang="en-US" sz="5000">
                <a:cs typeface="+mj-cs"/>
              </a:rPr>
            </a:br>
            <a:br>
              <a:rPr lang="en-US" sz="5000">
                <a:cs typeface="+mj-cs"/>
              </a:rPr>
            </a:br>
            <a:endParaRPr lang="en-US" sz="5000" dirty="0"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34520E3-4860-6C7B-CEA5-8FDAF7454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831" y="5408854"/>
            <a:ext cx="7526338" cy="596170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cs typeface="+mj-cs"/>
              </a:rPr>
              <a:t>Rick Farr</a:t>
            </a:r>
            <a:endParaRPr lang="en-US" sz="3600" b="1" dirty="0"/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04419" y="852976"/>
            <a:ext cx="3371942" cy="3371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Freeform 6">
            <a:extLst>
              <a:ext uri="{FF2B5EF4-FFF2-40B4-BE49-F238E27FC236}">
                <a16:creationId xmlns:a16="http://schemas.microsoft.com/office/drawing/2014/main" id="{A14CE2B0-0F0F-433D-8ED6-770921C98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73" name="Freeform 9">
            <a:extLst>
              <a:ext uri="{FF2B5EF4-FFF2-40B4-BE49-F238E27FC236}">
                <a16:creationId xmlns:a16="http://schemas.microsoft.com/office/drawing/2014/main" id="{02AB05CC-4371-4DE4-AAE6-20E4B157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9144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26" y="5324330"/>
            <a:ext cx="7929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cs typeface="+mj-cs"/>
              </a:rPr>
              <a:t>GM Leadership Report – </a:t>
            </a:r>
            <a:br>
              <a:rPr lang="en-US" sz="2500" dirty="0">
                <a:cs typeface="+mj-cs"/>
              </a:rPr>
            </a:br>
            <a:r>
              <a:rPr lang="en-US" sz="2500" dirty="0">
                <a:cs typeface="+mj-cs"/>
              </a:rPr>
              <a:t>John Viola</a:t>
            </a:r>
          </a:p>
        </p:txBody>
      </p:sp>
      <p:pic>
        <p:nvPicPr>
          <p:cNvPr id="5" name="Picture 4" descr="A path with tree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959B4D33-DD6D-3CD9-12E3-D3835D67D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13" y="-13822"/>
            <a:ext cx="6838774" cy="45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643467"/>
            <a:ext cx="8188361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06C59-3F02-F27D-BA1E-8E9684FDB7F5}"/>
              </a:ext>
            </a:extLst>
          </p:cNvPr>
          <p:cNvSpPr txBox="1"/>
          <p:nvPr/>
        </p:nvSpPr>
        <p:spPr>
          <a:xfrm>
            <a:off x="853883" y="568166"/>
            <a:ext cx="7228615" cy="543313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lvl="0" defTabSz="457200">
              <a:lnSpc>
                <a:spcPct val="120000"/>
              </a:lnSpc>
              <a:spcBef>
                <a:spcPct val="0"/>
              </a:spcBef>
            </a:pPr>
            <a:r>
              <a:rPr lang="en-US" sz="2000" b="1" u="sng" dirty="0">
                <a:latin typeface="+mj-lt"/>
                <a:ea typeface="+mj-ea"/>
                <a:cs typeface="+mj-cs"/>
              </a:rPr>
              <a:t>Initiatives</a:t>
            </a:r>
            <a:endParaRPr lang="en-US" sz="1600" dirty="0">
              <a:latin typeface="+mj-lt"/>
              <a:ea typeface="+mj-ea"/>
              <a:cs typeface="+mj-cs"/>
            </a:endParaRP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Police – Chief Tim Robinson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Projects</a:t>
            </a:r>
          </a:p>
          <a:p>
            <a:pPr marL="1146175" lvl="2" indent="-457200" defTabSz="4572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+mj-lt"/>
                <a:ea typeface="+mj-ea"/>
                <a:cs typeface="+mj-cs"/>
              </a:rPr>
              <a:t>Tiki Bar</a:t>
            </a:r>
          </a:p>
          <a:p>
            <a:pPr marL="1146175" lvl="2" indent="-457200" defTabSz="4572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+mj-lt"/>
                <a:ea typeface="+mj-ea"/>
                <a:cs typeface="+mj-cs"/>
              </a:rPr>
              <a:t>Soft Shoreline</a:t>
            </a:r>
          </a:p>
          <a:p>
            <a:pPr marL="1146175" lvl="2" indent="-457200" defTabSz="4572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+mj-lt"/>
                <a:ea typeface="+mj-ea"/>
                <a:cs typeface="+mj-cs"/>
              </a:rPr>
              <a:t>Veterans Pavilion</a:t>
            </a:r>
          </a:p>
          <a:p>
            <a:pPr marL="1146175" lvl="2" indent="-457200" defTabSz="4572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+mj-lt"/>
                <a:ea typeface="+mj-ea"/>
                <a:cs typeface="+mj-cs"/>
              </a:rPr>
              <a:t>Racquet Sports Building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Electronic Sign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Reserve Study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Maintenance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Landscaping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Safety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Drainage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Golf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Racquet Sports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Aquatics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Recreation &amp; Parks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I.T.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Waterways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Road Paving</a:t>
            </a:r>
          </a:p>
          <a:p>
            <a:pPr marL="688975" lvl="1" indent="-45720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ea typeface="+mj-ea"/>
                <a:cs typeface="+mj-cs"/>
              </a:rPr>
              <a:t>M</a:t>
            </a:r>
            <a:r>
              <a:rPr lang="en-US" sz="1500" spc="0" baseline="0" dirty="0">
                <a:latin typeface="+mj-lt"/>
                <a:ea typeface="+mj-ea"/>
                <a:cs typeface="+mj-cs"/>
              </a:rPr>
              <a:t>etrics</a:t>
            </a:r>
          </a:p>
        </p:txBody>
      </p:sp>
    </p:spTree>
    <p:extLst>
      <p:ext uri="{BB962C8B-B14F-4D97-AF65-F5344CB8AC3E}">
        <p14:creationId xmlns:p14="http://schemas.microsoft.com/office/powerpoint/2010/main" val="429328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Chief Tim Robinson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124287" y="2459306"/>
            <a:ext cx="5051395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EA0C0-AF22-2C8C-CC06-F828F23AB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5" y="1905000"/>
            <a:ext cx="3781425" cy="4953000"/>
          </a:xfrm>
          <a:prstGeom prst="rect">
            <a:avLst/>
          </a:prstGeom>
        </p:spPr>
      </p:pic>
      <p:pic>
        <p:nvPicPr>
          <p:cNvPr id="5" name="Picture 4" descr="A road sign on a pole&#10;&#10;Description automatically generated">
            <a:extLst>
              <a:ext uri="{FF2B5EF4-FFF2-40B4-BE49-F238E27FC236}">
                <a16:creationId xmlns:a16="http://schemas.microsoft.com/office/drawing/2014/main" id="{33BFC96F-AB52-9578-2746-B6E47FC064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2"/>
          <a:stretch/>
        </p:blipFill>
        <p:spPr>
          <a:xfrm>
            <a:off x="194188" y="2766743"/>
            <a:ext cx="4421737" cy="322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6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Projects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516385" y="2114171"/>
            <a:ext cx="4740676" cy="2629658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Tiki Bar: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Project status: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Green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Concret</a:t>
            </a: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</a:rPr>
              <a:t>e work finished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Framing started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</a:rPr>
              <a:t>Working on electric for inside tiki bar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</a:rPr>
              <a:t>Replacement equipment ordered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Completion date:  </a:t>
            </a: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</a:rPr>
              <a:t>mid-May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5" name="Picture 4" descr="A building under construction near water&#10;&#10;Description automatically generated">
            <a:extLst>
              <a:ext uri="{FF2B5EF4-FFF2-40B4-BE49-F238E27FC236}">
                <a16:creationId xmlns:a16="http://schemas.microsoft.com/office/drawing/2014/main" id="{BB3BD8B4-F55B-DBC0-513F-312CE37BB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01" y="1899130"/>
            <a:ext cx="3453414" cy="2301700"/>
          </a:xfrm>
          <a:prstGeom prst="rect">
            <a:avLst/>
          </a:prstGeom>
        </p:spPr>
      </p:pic>
      <p:sp>
        <p:nvSpPr>
          <p:cNvPr id="4" name="Title 12">
            <a:extLst>
              <a:ext uri="{FF2B5EF4-FFF2-40B4-BE49-F238E27FC236}">
                <a16:creationId xmlns:a16="http://schemas.microsoft.com/office/drawing/2014/main" id="{142C172C-3365-CEAF-23AF-DBD29C45896B}"/>
              </a:ext>
            </a:extLst>
          </p:cNvPr>
          <p:cNvSpPr txBox="1">
            <a:spLocks/>
          </p:cNvSpPr>
          <p:nvPr/>
        </p:nvSpPr>
        <p:spPr>
          <a:xfrm>
            <a:off x="10358" y="4320065"/>
            <a:ext cx="2876365" cy="2629658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Soft Shoreline: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</a:rPr>
              <a:t>Bids received and reviewed for design work of soft shoreline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Met with Vista and Maryland Coastal Bays on April 16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</a:rPr>
              <a:t> to review plans</a:t>
            </a:r>
            <a:endParaRPr lang="en-US" sz="1400" cap="none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122474C2-1988-A384-EC6F-03D91DCC920B}"/>
              </a:ext>
            </a:extLst>
          </p:cNvPr>
          <p:cNvSpPr txBox="1">
            <a:spLocks/>
          </p:cNvSpPr>
          <p:nvPr/>
        </p:nvSpPr>
        <p:spPr>
          <a:xfrm>
            <a:off x="2963661" y="4326184"/>
            <a:ext cx="3176725" cy="195290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Veterans Pavilion: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Met with Marie Gilmore</a:t>
            </a:r>
            <a:endParaRPr lang="en-US" sz="1400" cap="none" dirty="0">
              <a:solidFill>
                <a:prstClr val="black"/>
              </a:solidFill>
              <a:latin typeface="Century Gothic" panose="020B0502020202020204"/>
            </a:endParaRP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</a:rPr>
              <a:t>Pavilion to be in line with Vets Memorial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</a:t>
            </a:r>
            <a:r>
              <a:rPr lang="en-US" sz="1400" dirty="0" err="1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hange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 in timeline – Veterans Day completion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9AD2BF4D-99CE-4025-59DE-BD731EE24FFF}"/>
              </a:ext>
            </a:extLst>
          </p:cNvPr>
          <p:cNvSpPr txBox="1">
            <a:spLocks/>
          </p:cNvSpPr>
          <p:nvPr/>
        </p:nvSpPr>
        <p:spPr>
          <a:xfrm>
            <a:off x="6217324" y="4320065"/>
            <a:ext cx="2876365" cy="2629658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Racquet Sports: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Project status: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Yellow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Approach is to still go with prior presentation to Board that was approved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Focus on bathrooms, pro shop, directors office, and more visibility</a:t>
            </a:r>
            <a:endParaRPr lang="en-US" sz="1400" cap="none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9572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672F3-EB3D-A2E9-5428-7EDED9DA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9AF-5063-8EFB-D5C0-94104772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Electronic Sign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97F0850-CE68-2D06-3D01-F7652B414FC2}"/>
              </a:ext>
            </a:extLst>
          </p:cNvPr>
          <p:cNvSpPr txBox="1">
            <a:spLocks/>
          </p:cNvSpPr>
          <p:nvPr/>
        </p:nvSpPr>
        <p:spPr>
          <a:xfrm>
            <a:off x="217037" y="2681248"/>
            <a:ext cx="4354961" cy="208143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Electronic sign installed on April 16</a:t>
            </a:r>
            <a:r>
              <a:rPr lang="en-US" sz="2000" cap="none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 by Phillips Signs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Will display rotating images of important events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cap="none" dirty="0">
                <a:solidFill>
                  <a:prstClr val="black"/>
                </a:solidFill>
                <a:latin typeface="Century Gothic" panose="020B0502020202020204"/>
              </a:rPr>
              <a:t>Total cost:  $26,558 ($22,118 for sign and $4,440 for surveys, permits, and new pavers/landscaping)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5" name="Picture 4" descr="A sign on a white structure&#10;&#10;Description automatically generated">
            <a:extLst>
              <a:ext uri="{FF2B5EF4-FFF2-40B4-BE49-F238E27FC236}">
                <a16:creationId xmlns:a16="http://schemas.microsoft.com/office/drawing/2014/main" id="{49AAE2C9-AB28-4889-3837-BED23A993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21" y="2681248"/>
            <a:ext cx="4276983" cy="284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376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8D88600E1A94FA3EA08FFB8100B44" ma:contentTypeVersion="12" ma:contentTypeDescription="Create a new document." ma:contentTypeScope="" ma:versionID="07e4ddd58a83c4db61c786069a0f1040">
  <xsd:schema xmlns:xsd="http://www.w3.org/2001/XMLSchema" xmlns:xs="http://www.w3.org/2001/XMLSchema" xmlns:p="http://schemas.microsoft.com/office/2006/metadata/properties" xmlns:ns3="005420c5-ce29-4fd8-9b0b-06107616db10" xmlns:ns4="2410f877-682a-4a84-b4b9-52eb2a99858c" targetNamespace="http://schemas.microsoft.com/office/2006/metadata/properties" ma:root="true" ma:fieldsID="1f8d1c40977bbf3988b8287b743bd47e" ns3:_="" ns4:_="">
    <xsd:import namespace="005420c5-ce29-4fd8-9b0b-06107616db10"/>
    <xsd:import namespace="2410f877-682a-4a84-b4b9-52eb2a9985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420c5-ce29-4fd8-9b0b-06107616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0f877-682a-4a84-b4b9-52eb2a998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5420c5-ce29-4fd8-9b0b-06107616db10" xsi:nil="true"/>
  </documentManagement>
</p:properties>
</file>

<file path=customXml/itemProps1.xml><?xml version="1.0" encoding="utf-8"?>
<ds:datastoreItem xmlns:ds="http://schemas.openxmlformats.org/officeDocument/2006/customXml" ds:itemID="{3CA0E10A-4563-40F3-ADDD-5B4D89EAB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420c5-ce29-4fd8-9b0b-06107616db10"/>
    <ds:schemaRef ds:uri="2410f877-682a-4a84-b4b9-52eb2a998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739C01-A55D-4154-8A5A-0B12F3373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C4FE95-5FDD-4F38-A968-D37070C529A2}">
  <ds:schemaRefs>
    <ds:schemaRef ds:uri="http://schemas.microsoft.com/office/infopath/2007/PartnerControls"/>
    <ds:schemaRef ds:uri="http://purl.org/dc/terms/"/>
    <ds:schemaRef ds:uri="2410f877-682a-4a84-b4b9-52eb2a99858c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005420c5-ce29-4fd8-9b0b-06107616db1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169764</TotalTime>
  <Words>1857</Words>
  <Application>Microsoft Office PowerPoint</Application>
  <PresentationFormat>On-screen Show (4:3)</PresentationFormat>
  <Paragraphs>378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Times New Roman</vt:lpstr>
      <vt:lpstr>Wingdings</vt:lpstr>
      <vt:lpstr>Wingdings 2</vt:lpstr>
      <vt:lpstr>SIBSON CONSULTING Document</vt:lpstr>
      <vt:lpstr>Data slides</vt:lpstr>
      <vt:lpstr>Quotable</vt:lpstr>
      <vt:lpstr>Board of Directors Meeting</vt:lpstr>
      <vt:lpstr>Approval of Agenda</vt:lpstr>
      <vt:lpstr>Approval of Minutes      March 23, 2024 – Regular Meeting      </vt:lpstr>
      <vt:lpstr>President’s Remarks  </vt:lpstr>
      <vt:lpstr>GM Leadership Report –  John Viola</vt:lpstr>
      <vt:lpstr>PowerPoint Presentation</vt:lpstr>
      <vt:lpstr>Chief Tim Robinson</vt:lpstr>
      <vt:lpstr>Projects</vt:lpstr>
      <vt:lpstr>Electronic Sign</vt:lpstr>
      <vt:lpstr>Reserve Study</vt:lpstr>
      <vt:lpstr>Maintenance</vt:lpstr>
      <vt:lpstr>Landscaping</vt:lpstr>
      <vt:lpstr>Safety</vt:lpstr>
      <vt:lpstr>Drainage</vt:lpstr>
      <vt:lpstr>Golf</vt:lpstr>
      <vt:lpstr>Racquet Sports</vt:lpstr>
      <vt:lpstr>Aquatics</vt:lpstr>
      <vt:lpstr>Recreation &amp; Parks</vt:lpstr>
      <vt:lpstr>I.T.</vt:lpstr>
      <vt:lpstr>Waterways</vt:lpstr>
      <vt:lpstr>Road Paving</vt:lpstr>
      <vt:lpstr>CPI Violation Dashboard March</vt:lpstr>
      <vt:lpstr>Work Orders March</vt:lpstr>
      <vt:lpstr>Customer Service Dashboard (from info@oceanpines.org) March</vt:lpstr>
      <vt:lpstr>Financials</vt:lpstr>
      <vt:lpstr>UNAUDITED FINANCIAL CHANGE MONTH OF MARCH 2024</vt:lpstr>
      <vt:lpstr>UNAUDITED MONTH OF MARCH FAVOR/(UNFAVORABLE) VS. BUDGET (IN 000’s) </vt:lpstr>
      <vt:lpstr>UNAUDITED FINANCIAL CHANGE YTD MARCH 2023</vt:lpstr>
      <vt:lpstr>UNAUDITED YTD MARCH FAVOR/(UNFAVORABLE) VS. BUDGET (IN 000’s) </vt:lpstr>
      <vt:lpstr>UNAUDITED RESERVES FEBRUARY 2024 ($ MILLIONS)</vt:lpstr>
      <vt:lpstr>Treasurer’s Report -  Monica Rakowski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Appointments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Linda Martin</cp:lastModifiedBy>
  <cp:revision>1374</cp:revision>
  <cp:lastPrinted>2024-04-19T18:43:09Z</cp:lastPrinted>
  <dcterms:created xsi:type="dcterms:W3CDTF">2021-01-13T14:26:54Z</dcterms:created>
  <dcterms:modified xsi:type="dcterms:W3CDTF">2024-04-19T19:19:57Z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0x010100DF58D88600E1A94FA3EA08FFB8100B44</vt:lpwstr>
  </property>
</Properties>
</file>