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43" r:id="rId4"/>
    <p:sldMasterId id="2147484422" r:id="rId5"/>
    <p:sldMasterId id="2147484426" r:id="rId6"/>
  </p:sldMasterIdLst>
  <p:notesMasterIdLst>
    <p:notesMasterId r:id="rId43"/>
  </p:notesMasterIdLst>
  <p:handoutMasterIdLst>
    <p:handoutMasterId r:id="rId44"/>
  </p:handoutMasterIdLst>
  <p:sldIdLst>
    <p:sldId id="267" r:id="rId7"/>
    <p:sldId id="274" r:id="rId8"/>
    <p:sldId id="281" r:id="rId9"/>
    <p:sldId id="280" r:id="rId10"/>
    <p:sldId id="1397" r:id="rId11"/>
    <p:sldId id="733" r:id="rId12"/>
    <p:sldId id="1544" r:id="rId13"/>
    <p:sldId id="1551" r:id="rId14"/>
    <p:sldId id="1548" r:id="rId15"/>
    <p:sldId id="1563" r:id="rId16"/>
    <p:sldId id="1531" r:id="rId17"/>
    <p:sldId id="1557" r:id="rId18"/>
    <p:sldId id="1572" r:id="rId19"/>
    <p:sldId id="1542" r:id="rId20"/>
    <p:sldId id="1559" r:id="rId21"/>
    <p:sldId id="1546" r:id="rId22"/>
    <p:sldId id="1558" r:id="rId23"/>
    <p:sldId id="665" r:id="rId24"/>
    <p:sldId id="1566" r:id="rId25"/>
    <p:sldId id="1567" r:id="rId26"/>
    <p:sldId id="1568" r:id="rId27"/>
    <p:sldId id="1569" r:id="rId28"/>
    <p:sldId id="1570" r:id="rId29"/>
    <p:sldId id="1561" r:id="rId30"/>
    <p:sldId id="1560" r:id="rId31"/>
    <p:sldId id="1562" r:id="rId32"/>
    <p:sldId id="1571" r:id="rId33"/>
    <p:sldId id="1573" r:id="rId34"/>
    <p:sldId id="653" r:id="rId35"/>
    <p:sldId id="663" r:id="rId36"/>
    <p:sldId id="1574" r:id="rId37"/>
    <p:sldId id="1575" r:id="rId38"/>
    <p:sldId id="1443" r:id="rId39"/>
    <p:sldId id="1444" r:id="rId40"/>
    <p:sldId id="1552" r:id="rId41"/>
    <p:sldId id="291"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4D2B0"/>
    <a:srgbClr val="F5EADF"/>
    <a:srgbClr val="D4D1CC"/>
    <a:srgbClr val="5F5ACC"/>
    <a:srgbClr val="D65C00"/>
    <a:srgbClr val="E4E1DE"/>
    <a:srgbClr val="BCE1EC"/>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0722DE-894F-4F9F-9F4C-9EC1479D361A}" v="690" dt="2023-04-14T19:46:10.1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95" autoAdjust="0"/>
    <p:restoredTop sz="94706" autoAdjust="0"/>
  </p:normalViewPr>
  <p:slideViewPr>
    <p:cSldViewPr snapToGrid="0">
      <p:cViewPr varScale="1">
        <p:scale>
          <a:sx n="78" d="100"/>
          <a:sy n="78" d="100"/>
        </p:scale>
        <p:origin x="1680" y="77"/>
      </p:cViewPr>
      <p:guideLst>
        <p:guide pos="288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2F5009-0BF7-4DC7-8761-648C3A31CE0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3B849B3-EE92-4F22-8F7E-142A51942BD8}">
      <dgm:prSet custT="1"/>
      <dgm:spPr>
        <a:noFill/>
        <a:ln>
          <a:noFill/>
        </a:ln>
      </dgm:spPr>
      <dgm:t>
        <a:bodyPr/>
        <a:lstStyle/>
        <a:p>
          <a:pPr marL="0" lvl="0" algn="l" defTabSz="1244600">
            <a:lnSpc>
              <a:spcPct val="100000"/>
            </a:lnSpc>
            <a:spcBef>
              <a:spcPct val="0"/>
            </a:spcBef>
            <a:spcAft>
              <a:spcPts val="600"/>
            </a:spcAft>
            <a:buNone/>
          </a:pPr>
          <a:endParaRPr lang="en-US" sz="2800" b="1" u="sng" kern="1200" dirty="0">
            <a:solidFill>
              <a:schemeClr val="bg1"/>
            </a:solidFill>
            <a:latin typeface="Calibri" panose="020F0502020204030204" pitchFamily="34" charset="0"/>
            <a:cs typeface="Calibri" panose="020F0502020204030204" pitchFamily="34" charset="0"/>
          </a:endParaRPr>
        </a:p>
        <a:p>
          <a:pPr marL="0" lvl="0" algn="l" defTabSz="1244600">
            <a:lnSpc>
              <a:spcPct val="100000"/>
            </a:lnSpc>
            <a:spcBef>
              <a:spcPct val="0"/>
            </a:spcBef>
            <a:spcAft>
              <a:spcPts val="600"/>
            </a:spcAft>
            <a:buNone/>
          </a:pPr>
          <a:r>
            <a:rPr lang="en-US" sz="3200" b="1" u="sng" kern="1200" dirty="0">
              <a:solidFill>
                <a:schemeClr val="bg1"/>
              </a:solidFill>
              <a:latin typeface="+mj-lt"/>
              <a:cs typeface="Calibri" panose="020F0502020204030204" pitchFamily="34" charset="0"/>
            </a:rPr>
            <a:t>Initiatives</a:t>
          </a:r>
        </a:p>
        <a:p>
          <a:pPr marL="0" lvl="0" algn="l" defTabSz="1244600">
            <a:lnSpc>
              <a:spcPct val="100000"/>
            </a:lnSpc>
            <a:spcBef>
              <a:spcPct val="0"/>
            </a:spcBef>
            <a:spcAft>
              <a:spcPts val="600"/>
            </a:spcAft>
            <a:buNone/>
          </a:pPr>
          <a:endParaRPr lang="en-US" sz="1000" b="1" u="sng" kern="1200" dirty="0">
            <a:solidFill>
              <a:schemeClr val="bg1"/>
            </a:solidFill>
            <a:latin typeface="Century Gothic" panose="020B0502020202020204" pitchFamily="34" charset="0"/>
            <a:cs typeface="Calibri" panose="020F0502020204030204" pitchFamily="34" charset="0"/>
          </a:endParaRPr>
        </a:p>
      </dgm:t>
    </dgm:pt>
    <dgm:pt modelId="{6BFC6230-1E06-4372-97E4-3FE1629361ED}" type="sibTrans" cxnId="{2431257B-6215-409A-A5EA-776FCF225ED4}">
      <dgm:prSet/>
      <dgm:spPr/>
      <dgm:t>
        <a:bodyPr/>
        <a:lstStyle/>
        <a:p>
          <a:endParaRPr lang="en-US" sz="1600"/>
        </a:p>
      </dgm:t>
    </dgm:pt>
    <dgm:pt modelId="{A403FB1D-0A94-496E-995F-4AAC8EFE8D61}" type="parTrans" cxnId="{2431257B-6215-409A-A5EA-776FCF225ED4}">
      <dgm:prSet/>
      <dgm:spPr/>
      <dgm:t>
        <a:bodyPr/>
        <a:lstStyle/>
        <a:p>
          <a:endParaRPr lang="en-US" sz="1600"/>
        </a:p>
      </dgm:t>
    </dgm:pt>
    <dgm:pt modelId="{96BC74AE-D266-43DE-B59D-FD7ED1175EC3}">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Recreation &amp; Parks</a:t>
          </a:r>
        </a:p>
      </dgm:t>
    </dgm:pt>
    <dgm:pt modelId="{00F63F21-3E4D-4842-8C5F-4696B0EC9EEC}" type="parTrans" cxnId="{F07A7806-0A70-4208-9C73-280523EBC52F}">
      <dgm:prSet/>
      <dgm:spPr/>
      <dgm:t>
        <a:bodyPr/>
        <a:lstStyle/>
        <a:p>
          <a:endParaRPr lang="en-US"/>
        </a:p>
      </dgm:t>
    </dgm:pt>
    <dgm:pt modelId="{AD0B8663-1FC5-402D-9F04-A1CCA64BBD59}" type="sibTrans" cxnId="{F07A7806-0A70-4208-9C73-280523EBC52F}">
      <dgm:prSet/>
      <dgm:spPr/>
      <dgm:t>
        <a:bodyPr/>
        <a:lstStyle/>
        <a:p>
          <a:endParaRPr lang="en-US"/>
        </a:p>
      </dgm:t>
    </dgm:pt>
    <dgm:pt modelId="{6F7C2525-7C7F-4ABF-829C-3C3C0C2CB532}">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Golf</a:t>
          </a:r>
        </a:p>
      </dgm:t>
    </dgm:pt>
    <dgm:pt modelId="{324F4CE5-C867-479B-88AA-582AF1831CF0}" type="parTrans" cxnId="{5F2103E1-692E-4ED4-BADF-3AA790B9F02C}">
      <dgm:prSet/>
      <dgm:spPr/>
      <dgm:t>
        <a:bodyPr/>
        <a:lstStyle/>
        <a:p>
          <a:endParaRPr lang="en-US"/>
        </a:p>
      </dgm:t>
    </dgm:pt>
    <dgm:pt modelId="{01D9598F-EF1E-4A6A-A72C-ECD9D5B74B8A}" type="sibTrans" cxnId="{5F2103E1-692E-4ED4-BADF-3AA790B9F02C}">
      <dgm:prSet/>
      <dgm:spPr/>
      <dgm:t>
        <a:bodyPr/>
        <a:lstStyle/>
        <a:p>
          <a:endParaRPr lang="en-US"/>
        </a:p>
      </dgm:t>
    </dgm:pt>
    <dgm:pt modelId="{64ED42DA-2321-4BC9-8FF7-3A521D9C6C7E}">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Racquet Center</a:t>
          </a:r>
        </a:p>
      </dgm:t>
    </dgm:pt>
    <dgm:pt modelId="{DC952689-BF90-426A-AB36-CB3DB33A4B93}" type="parTrans" cxnId="{489CE578-1BE0-48F5-8989-EB656ECCD93B}">
      <dgm:prSet/>
      <dgm:spPr/>
      <dgm:t>
        <a:bodyPr/>
        <a:lstStyle/>
        <a:p>
          <a:endParaRPr lang="en-US"/>
        </a:p>
      </dgm:t>
    </dgm:pt>
    <dgm:pt modelId="{FCA376D5-3904-4BFB-8738-16B4B56F4F7A}" type="sibTrans" cxnId="{489CE578-1BE0-48F5-8989-EB656ECCD93B}">
      <dgm:prSet/>
      <dgm:spPr/>
      <dgm:t>
        <a:bodyPr/>
        <a:lstStyle/>
        <a:p>
          <a:endParaRPr lang="en-US"/>
        </a:p>
      </dgm:t>
    </dgm:pt>
    <dgm:pt modelId="{662020BD-BA0D-42D3-84DF-7FA53C41F14B}">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Metrics</a:t>
          </a:r>
        </a:p>
      </dgm:t>
    </dgm:pt>
    <dgm:pt modelId="{7A9284B6-102C-4E0F-87AC-71C9D3C1791B}" type="parTrans" cxnId="{A9EB783B-1FDC-428C-8903-91484FDE1D4B}">
      <dgm:prSet/>
      <dgm:spPr/>
      <dgm:t>
        <a:bodyPr/>
        <a:lstStyle/>
        <a:p>
          <a:endParaRPr lang="en-US"/>
        </a:p>
      </dgm:t>
    </dgm:pt>
    <dgm:pt modelId="{87E73410-982A-4FFE-8040-6BD6096D0BFA}" type="sibTrans" cxnId="{A9EB783B-1FDC-428C-8903-91484FDE1D4B}">
      <dgm:prSet/>
      <dgm:spPr/>
      <dgm:t>
        <a:bodyPr/>
        <a:lstStyle/>
        <a:p>
          <a:endParaRPr lang="en-US"/>
        </a:p>
      </dgm:t>
    </dgm:pt>
    <dgm:pt modelId="{EACFA61C-320C-404B-AF34-48F1054FAED0}">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Aquatics</a:t>
          </a:r>
        </a:p>
      </dgm:t>
    </dgm:pt>
    <dgm:pt modelId="{4B476B64-32FE-444F-9133-91AAEABD7052}" type="parTrans" cxnId="{82B1BE3F-C210-4DCD-A185-99008988D425}">
      <dgm:prSet/>
      <dgm:spPr/>
      <dgm:t>
        <a:bodyPr/>
        <a:lstStyle/>
        <a:p>
          <a:endParaRPr lang="en-US"/>
        </a:p>
      </dgm:t>
    </dgm:pt>
    <dgm:pt modelId="{20245449-56F4-4D7A-A1D8-FBFDDAE25C64}" type="sibTrans" cxnId="{82B1BE3F-C210-4DCD-A185-99008988D425}">
      <dgm:prSet/>
      <dgm:spPr/>
      <dgm:t>
        <a:bodyPr/>
        <a:lstStyle/>
        <a:p>
          <a:endParaRPr lang="en-US"/>
        </a:p>
      </dgm:t>
    </dgm:pt>
    <dgm:pt modelId="{68767705-D972-426C-856F-712B503E6AB0}">
      <dgm:prSet custT="1"/>
      <dgm:spPr>
        <a:noFill/>
        <a:ln>
          <a:noFill/>
        </a:ln>
      </dgm:spPr>
      <dgm:t>
        <a:bodyPr/>
        <a:lstStyle/>
        <a:p>
          <a:pPr marL="914400" marR="0" lvl="0" indent="-401638" algn="l" defTabSz="97790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000" kern="1200" spc="0" baseline="0" dirty="0">
              <a:solidFill>
                <a:schemeClr val="bg1"/>
              </a:solidFill>
              <a:latin typeface="Century Gothic" panose="020B0502020202020204" pitchFamily="34" charset="0"/>
              <a:cs typeface="Calibri" panose="020F0502020204030204" pitchFamily="34" charset="0"/>
            </a:rPr>
            <a:t>Swim &amp; Racquet Roof</a:t>
          </a:r>
        </a:p>
      </dgm:t>
    </dgm:pt>
    <dgm:pt modelId="{AE4C754F-1D9E-417C-A3F0-D7704EE11CBF}" type="parTrans" cxnId="{5FEEE545-2988-41C9-A9D2-B334442BA60C}">
      <dgm:prSet/>
      <dgm:spPr/>
      <dgm:t>
        <a:bodyPr/>
        <a:lstStyle/>
        <a:p>
          <a:endParaRPr lang="en-US"/>
        </a:p>
      </dgm:t>
    </dgm:pt>
    <dgm:pt modelId="{E0F7E599-8006-40E4-A594-722B82EF3D9F}" type="sibTrans" cxnId="{5FEEE545-2988-41C9-A9D2-B334442BA60C}">
      <dgm:prSet/>
      <dgm:spPr/>
      <dgm:t>
        <a:bodyPr/>
        <a:lstStyle/>
        <a:p>
          <a:endParaRPr lang="en-US"/>
        </a:p>
      </dgm:t>
    </dgm:pt>
    <dgm:pt modelId="{125F86C3-3FAA-4CEE-9FC3-745DDC952A25}">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Mailboxes</a:t>
          </a:r>
        </a:p>
      </dgm:t>
    </dgm:pt>
    <dgm:pt modelId="{7EAC729D-7462-4BBD-AC1E-9B2265F74A17}" type="parTrans" cxnId="{33A9D681-8FBD-4099-859B-1B7D539DA834}">
      <dgm:prSet/>
      <dgm:spPr/>
      <dgm:t>
        <a:bodyPr/>
        <a:lstStyle/>
        <a:p>
          <a:endParaRPr lang="en-US"/>
        </a:p>
      </dgm:t>
    </dgm:pt>
    <dgm:pt modelId="{61A0A55C-D921-4DF1-BCD6-147A0E4BC35A}" type="sibTrans" cxnId="{33A9D681-8FBD-4099-859B-1B7D539DA834}">
      <dgm:prSet/>
      <dgm:spPr/>
      <dgm:t>
        <a:bodyPr/>
        <a:lstStyle/>
        <a:p>
          <a:endParaRPr lang="en-US"/>
        </a:p>
      </dgm:t>
    </dgm:pt>
    <dgm:pt modelId="{C8330427-0822-4E52-B101-8F71B7704093}">
      <dgm:prSet custT="1"/>
      <dgm:spPr>
        <a:noFill/>
        <a:ln>
          <a:noFill/>
        </a:ln>
      </dgm:spPr>
      <dgm:t>
        <a:bodyPr/>
        <a:lstStyle/>
        <a:p>
          <a:pPr marL="400050" marR="0" lvl="0" indent="-231775" algn="l" defTabSz="977900" eaLnBrk="1" fontAlgn="auto" latinLnBrk="0" hangingPunct="1">
            <a:lnSpc>
              <a:spcPct val="90000"/>
            </a:lnSpc>
            <a:spcBef>
              <a:spcPts val="0"/>
            </a:spcBef>
            <a:spcAft>
              <a:spcPts val="1800"/>
            </a:spcAft>
            <a:buClrTx/>
            <a:buSzTx/>
            <a:buFont typeface="Arial" panose="020B0604020202020204" pitchFamily="34" charset="0"/>
            <a:buNone/>
            <a:tabLst/>
            <a:defRPr/>
          </a:pPr>
          <a:endParaRPr lang="en-US" sz="1800" kern="1200" dirty="0">
            <a:solidFill>
              <a:schemeClr val="bg1"/>
            </a:solidFill>
            <a:latin typeface="Calibri" panose="020F0502020204030204" pitchFamily="34" charset="0"/>
            <a:cs typeface="Calibri" panose="020F0502020204030204" pitchFamily="34" charset="0"/>
          </a:endParaRPr>
        </a:p>
        <a:p>
          <a:pPr marL="400050" lvl="1" indent="-231775" algn="l" defTabSz="977900">
            <a:lnSpc>
              <a:spcPct val="90000"/>
            </a:lnSpc>
            <a:spcBef>
              <a:spcPct val="0"/>
            </a:spcBef>
            <a:spcAft>
              <a:spcPts val="1800"/>
            </a:spcAft>
            <a:buFont typeface="Arial" panose="020B0604020202020204" pitchFamily="34" charset="0"/>
            <a:buChar char="•"/>
          </a:pPr>
          <a:endParaRPr lang="en-US" sz="2000" kern="1200" dirty="0">
            <a:solidFill>
              <a:schemeClr val="tx1"/>
            </a:solidFill>
            <a:latin typeface="Calibri" panose="020F0502020204030204" pitchFamily="34" charset="0"/>
            <a:cs typeface="Calibri" panose="020F0502020204030204" pitchFamily="34" charset="0"/>
          </a:endParaRPr>
        </a:p>
      </dgm:t>
    </dgm:pt>
    <dgm:pt modelId="{3C3F3C89-C0AA-4665-A4CF-A6FE61D29742}" type="sibTrans" cxnId="{386085F2-9FBD-4522-949E-142CE8E8A297}">
      <dgm:prSet/>
      <dgm:spPr/>
      <dgm:t>
        <a:bodyPr/>
        <a:lstStyle/>
        <a:p>
          <a:endParaRPr lang="en-US" sz="1600"/>
        </a:p>
      </dgm:t>
    </dgm:pt>
    <dgm:pt modelId="{50838DAC-9624-48C2-A863-AB02E02EDFB2}" type="parTrans" cxnId="{386085F2-9FBD-4522-949E-142CE8E8A297}">
      <dgm:prSet/>
      <dgm:spPr/>
      <dgm:t>
        <a:bodyPr/>
        <a:lstStyle/>
        <a:p>
          <a:endParaRPr lang="en-US" sz="1600"/>
        </a:p>
      </dgm:t>
    </dgm:pt>
    <dgm:pt modelId="{A2FA397B-A9F2-4D37-BEA7-05F4BD7AC2A3}">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Police Department</a:t>
          </a:r>
        </a:p>
      </dgm:t>
    </dgm:pt>
    <dgm:pt modelId="{6CC3C0B9-7C9A-429C-BDE2-28E84A128F11}" type="parTrans" cxnId="{D90BEF0A-D0E7-4300-B73B-097DCB3513CA}">
      <dgm:prSet/>
      <dgm:spPr/>
      <dgm:t>
        <a:bodyPr/>
        <a:lstStyle/>
        <a:p>
          <a:endParaRPr lang="en-US"/>
        </a:p>
      </dgm:t>
    </dgm:pt>
    <dgm:pt modelId="{859E5DF4-2924-4BB2-B796-ACA251A330AC}" type="sibTrans" cxnId="{D90BEF0A-D0E7-4300-B73B-097DCB3513CA}">
      <dgm:prSet/>
      <dgm:spPr/>
      <dgm:t>
        <a:bodyPr/>
        <a:lstStyle/>
        <a:p>
          <a:endParaRPr lang="en-US"/>
        </a:p>
      </dgm:t>
    </dgm:pt>
    <dgm:pt modelId="{D94A2533-9C22-433C-914D-9C5240FF7E93}">
      <dgm:prSet custT="1"/>
      <dgm:spPr>
        <a:noFill/>
        <a:ln>
          <a:noFill/>
        </a:ln>
      </dgm:spPr>
      <dgm:t>
        <a:bodyPr/>
        <a:lstStyle/>
        <a:p>
          <a:pPr marL="400050" lvl="0" indent="112713" algn="l" defTabSz="977900">
            <a:lnSpc>
              <a:spcPct val="100000"/>
            </a:lnSpc>
            <a:spcBef>
              <a:spcPts val="0"/>
            </a:spcBef>
            <a:spcAft>
              <a:spcPts val="0"/>
            </a:spcAft>
            <a:buClrTx/>
            <a:buSzTx/>
            <a:buFont typeface="Wingdings" panose="05000000000000000000" pitchFamily="2" charset="2"/>
            <a:buChar char="Ø"/>
          </a:pPr>
          <a:r>
            <a:rPr lang="en-US" sz="2000" kern="1200" spc="0" baseline="0" dirty="0">
              <a:solidFill>
                <a:schemeClr val="bg1"/>
              </a:solidFill>
              <a:latin typeface="Century Gothic" panose="020B0502020202020204" pitchFamily="34" charset="0"/>
              <a:cs typeface="Calibri" panose="020F0502020204030204" pitchFamily="34" charset="0"/>
            </a:rPr>
            <a:t>	New Manager, Maintenance Update</a:t>
          </a:r>
        </a:p>
      </dgm:t>
    </dgm:pt>
    <dgm:pt modelId="{D7C550C1-7967-4EA1-ABEF-A6E36FE6077A}" type="parTrans" cxnId="{D5CCBA05-6A82-4AF6-A57F-4819E925E7A7}">
      <dgm:prSet/>
      <dgm:spPr/>
      <dgm:t>
        <a:bodyPr/>
        <a:lstStyle/>
        <a:p>
          <a:endParaRPr lang="en-US"/>
        </a:p>
      </dgm:t>
    </dgm:pt>
    <dgm:pt modelId="{507F8A3B-F430-498D-BCFD-FD65D03CAB95}" type="sibTrans" cxnId="{D5CCBA05-6A82-4AF6-A57F-4819E925E7A7}">
      <dgm:prSet/>
      <dgm:spPr/>
      <dgm:t>
        <a:bodyPr/>
        <a:lstStyle/>
        <a:p>
          <a:endParaRPr lang="en-US"/>
        </a:p>
      </dgm:t>
    </dgm:pt>
    <dgm:pt modelId="{5ED192D7-370A-412E-85FE-75E63FB0292A}">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Landscaping</a:t>
          </a:r>
        </a:p>
      </dgm:t>
    </dgm:pt>
    <dgm:pt modelId="{D6CB91BA-D51B-4F15-A56B-EF01375758A6}" type="parTrans" cxnId="{F7052628-40FB-4DBA-96DF-E70B80B3F9B0}">
      <dgm:prSet/>
      <dgm:spPr/>
      <dgm:t>
        <a:bodyPr/>
        <a:lstStyle/>
        <a:p>
          <a:endParaRPr lang="en-US"/>
        </a:p>
      </dgm:t>
    </dgm:pt>
    <dgm:pt modelId="{F8815564-08AE-4D13-B585-3B3596E6F795}" type="sibTrans" cxnId="{F7052628-40FB-4DBA-96DF-E70B80B3F9B0}">
      <dgm:prSet/>
      <dgm:spPr/>
      <dgm:t>
        <a:bodyPr/>
        <a:lstStyle/>
        <a:p>
          <a:endParaRPr lang="en-US"/>
        </a:p>
      </dgm:t>
    </dgm:pt>
    <dgm:pt modelId="{E109FBF0-BBC6-41C1-BB84-097644EE1BFF}">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Marina Dock</a:t>
          </a:r>
        </a:p>
      </dgm:t>
    </dgm:pt>
    <dgm:pt modelId="{A73F221E-9898-4255-BAC3-095C01364806}" type="sibTrans" cxnId="{57CF90C3-73B4-4A2D-8ACF-C6779A96FFFA}">
      <dgm:prSet/>
      <dgm:spPr/>
      <dgm:t>
        <a:bodyPr/>
        <a:lstStyle/>
        <a:p>
          <a:endParaRPr lang="en-US"/>
        </a:p>
      </dgm:t>
    </dgm:pt>
    <dgm:pt modelId="{12D5B012-FF33-4350-9F6B-487CE20A5AE5}" type="parTrans" cxnId="{57CF90C3-73B4-4A2D-8ACF-C6779A96FFFA}">
      <dgm:prSet/>
      <dgm:spPr/>
      <dgm:t>
        <a:bodyPr/>
        <a:lstStyle/>
        <a:p>
          <a:endParaRPr lang="en-US"/>
        </a:p>
      </dgm:t>
    </dgm:pt>
    <dgm:pt modelId="{5D03A5B4-EB78-4B7A-96D5-CD67D8AC4419}">
      <dgm:prSet custT="1"/>
      <dgm:spPr>
        <a:noFill/>
        <a:ln>
          <a:noFill/>
        </a:ln>
      </dgm:spPr>
      <dgm:t>
        <a:bodyPr/>
        <a:lstStyle/>
        <a:p>
          <a:pPr marL="914400" marR="0" lvl="0" indent="-401638" algn="l" defTabSz="97790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000" kern="1200" spc="0" baseline="0" dirty="0">
              <a:solidFill>
                <a:schemeClr val="bg1"/>
              </a:solidFill>
              <a:latin typeface="Century Gothic" panose="020B0502020202020204" pitchFamily="34" charset="0"/>
              <a:cs typeface="Calibri" panose="020F0502020204030204" pitchFamily="34" charset="0"/>
            </a:rPr>
            <a:t>Hiring</a:t>
          </a:r>
        </a:p>
      </dgm:t>
    </dgm:pt>
    <dgm:pt modelId="{80DF6366-1519-42F2-ADBE-5786AB308F49}" type="parTrans" cxnId="{7A8214DA-0435-4081-8905-3F7C751FF6E3}">
      <dgm:prSet/>
      <dgm:spPr/>
      <dgm:t>
        <a:bodyPr/>
        <a:lstStyle/>
        <a:p>
          <a:endParaRPr lang="en-US"/>
        </a:p>
      </dgm:t>
    </dgm:pt>
    <dgm:pt modelId="{6AD385FB-5653-471B-AE9E-2F76D14C2F73}" type="sibTrans" cxnId="{7A8214DA-0435-4081-8905-3F7C751FF6E3}">
      <dgm:prSet/>
      <dgm:spPr/>
      <dgm:t>
        <a:bodyPr/>
        <a:lstStyle/>
        <a:p>
          <a:endParaRPr lang="en-US"/>
        </a:p>
      </dgm:t>
    </dgm:pt>
    <dgm:pt modelId="{0E46244A-8024-4B84-B9A1-F85750758226}">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Matt Ortt Companies</a:t>
          </a:r>
        </a:p>
      </dgm:t>
    </dgm:pt>
    <dgm:pt modelId="{C3FD70D0-0336-47CA-BB18-34685A938D35}" type="parTrans" cxnId="{76E7354C-C650-4E89-BC0D-19E9A6B1B2F8}">
      <dgm:prSet/>
      <dgm:spPr/>
      <dgm:t>
        <a:bodyPr/>
        <a:lstStyle/>
        <a:p>
          <a:endParaRPr lang="en-US"/>
        </a:p>
      </dgm:t>
    </dgm:pt>
    <dgm:pt modelId="{EE5141A3-B5DE-45F2-B12A-7EE5DF8E48D2}" type="sibTrans" cxnId="{76E7354C-C650-4E89-BC0D-19E9A6B1B2F8}">
      <dgm:prSet/>
      <dgm:spPr/>
      <dgm:t>
        <a:bodyPr/>
        <a:lstStyle/>
        <a:p>
          <a:endParaRPr lang="en-US"/>
        </a:p>
      </dgm:t>
    </dgm:pt>
    <dgm:pt modelId="{71E1529C-B4C2-4BDF-89F7-3548E4CA9517}">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Addendum</a:t>
          </a:r>
        </a:p>
      </dgm:t>
    </dgm:pt>
    <dgm:pt modelId="{E735E3EE-1528-4956-BAC3-EC54F9C4D2AC}" type="parTrans" cxnId="{97E596F6-4DF2-4BA1-9B18-3603FF7275E2}">
      <dgm:prSet/>
      <dgm:spPr/>
      <dgm:t>
        <a:bodyPr/>
        <a:lstStyle/>
        <a:p>
          <a:endParaRPr lang="en-US"/>
        </a:p>
      </dgm:t>
    </dgm:pt>
    <dgm:pt modelId="{36F9EC35-A1CA-46CF-B4EB-3DFD0FA29919}" type="sibTrans" cxnId="{97E596F6-4DF2-4BA1-9B18-3603FF7275E2}">
      <dgm:prSet/>
      <dgm:spPr/>
      <dgm:t>
        <a:bodyPr/>
        <a:lstStyle/>
        <a:p>
          <a:endParaRPr lang="en-US"/>
        </a:p>
      </dgm:t>
    </dgm:pt>
    <dgm:pt modelId="{418A5AD7-6D59-4DD1-A2D3-13206E775DBA}">
      <dgm:prSet custT="1"/>
      <dgm:spPr>
        <a:noFill/>
        <a:ln>
          <a:noFill/>
        </a:ln>
      </dgm:spPr>
      <dgm:t>
        <a:bodyPr/>
        <a:lstStyle/>
        <a:p>
          <a:pPr marL="400050" lvl="0" indent="112713" algn="l" defTabSz="977900">
            <a:lnSpc>
              <a:spcPct val="100000"/>
            </a:lnSpc>
            <a:spcBef>
              <a:spcPts val="0"/>
            </a:spcBef>
            <a:spcAft>
              <a:spcPts val="0"/>
            </a:spcAft>
            <a:buClrTx/>
            <a:buSzTx/>
            <a:buFont typeface="Wingdings" panose="05000000000000000000" pitchFamily="2" charset="2"/>
            <a:buChar char="Ø"/>
          </a:pPr>
          <a:r>
            <a:rPr lang="en-US" sz="2000" kern="1200" spc="0" baseline="0" dirty="0">
              <a:solidFill>
                <a:schemeClr val="bg1"/>
              </a:solidFill>
              <a:latin typeface="Century Gothic" panose="020B0502020202020204" pitchFamily="34" charset="0"/>
              <a:cs typeface="Calibri" panose="020F0502020204030204" pitchFamily="34" charset="0"/>
            </a:rPr>
            <a:t>	Sketch of Proposed Building, Free Play (Trials)</a:t>
          </a:r>
        </a:p>
      </dgm:t>
    </dgm:pt>
    <dgm:pt modelId="{7F758376-62BC-4DC8-8E9B-56D046077819}" type="parTrans" cxnId="{741119B4-B3F0-40AD-8139-1ABBAB718C75}">
      <dgm:prSet/>
      <dgm:spPr/>
      <dgm:t>
        <a:bodyPr/>
        <a:lstStyle/>
        <a:p>
          <a:endParaRPr lang="en-US"/>
        </a:p>
      </dgm:t>
    </dgm:pt>
    <dgm:pt modelId="{5754C72B-6C6D-4023-8342-B5FB5434BC6D}" type="sibTrans" cxnId="{741119B4-B3F0-40AD-8139-1ABBAB718C75}">
      <dgm:prSet/>
      <dgm:spPr/>
      <dgm:t>
        <a:bodyPr/>
        <a:lstStyle/>
        <a:p>
          <a:endParaRPr lang="en-US"/>
        </a:p>
      </dgm:t>
    </dgm:pt>
    <dgm:pt modelId="{341FFF4B-AFD9-4B69-9A5C-89DD38ED72EA}" type="pres">
      <dgm:prSet presAssocID="{462F5009-0BF7-4DC7-8761-648C3A31CE0C}" presName="diagram" presStyleCnt="0">
        <dgm:presLayoutVars>
          <dgm:dir/>
          <dgm:resizeHandles val="exact"/>
        </dgm:presLayoutVars>
      </dgm:prSet>
      <dgm:spPr/>
    </dgm:pt>
    <dgm:pt modelId="{17F224EC-808A-4A8F-B7DC-2E5B9557C321}" type="pres">
      <dgm:prSet presAssocID="{13B849B3-EE92-4F22-8F7E-142A51942BD8}" presName="node" presStyleLbl="node1" presStyleIdx="0" presStyleCnt="1" custScaleY="130515" custLinFactNeighborX="225" custLinFactNeighborY="1943">
        <dgm:presLayoutVars>
          <dgm:bulletEnabled val="1"/>
        </dgm:presLayoutVars>
      </dgm:prSet>
      <dgm:spPr/>
    </dgm:pt>
  </dgm:ptLst>
  <dgm:cxnLst>
    <dgm:cxn modelId="{30A0BF03-6F98-48A6-AAE5-3F800A60578A}" type="presOf" srcId="{418A5AD7-6D59-4DD1-A2D3-13206E775DBA}" destId="{17F224EC-808A-4A8F-B7DC-2E5B9557C321}" srcOrd="0" destOrd="9" presId="urn:microsoft.com/office/officeart/2005/8/layout/default"/>
    <dgm:cxn modelId="{D5CCBA05-6A82-4AF6-A57F-4819E925E7A7}" srcId="{64ED42DA-2321-4BC9-8FF7-3A521D9C6C7E}" destId="{D94A2533-9C22-433C-914D-9C5240FF7E93}" srcOrd="0" destOrd="0" parTransId="{D7C550C1-7967-4EA1-ABEF-A6E36FE6077A}" sibTransId="{507F8A3B-F430-498D-BCFD-FD65D03CAB95}"/>
    <dgm:cxn modelId="{F07A7806-0A70-4208-9C73-280523EBC52F}" srcId="{13B849B3-EE92-4F22-8F7E-142A51942BD8}" destId="{96BC74AE-D266-43DE-B59D-FD7ED1175EC3}" srcOrd="7" destOrd="0" parTransId="{00F63F21-3E4D-4842-8C5F-4696B0EC9EEC}" sibTransId="{AD0B8663-1FC5-402D-9F04-A1CCA64BBD59}"/>
    <dgm:cxn modelId="{D90BEF0A-D0E7-4300-B73B-097DCB3513CA}" srcId="{13B849B3-EE92-4F22-8F7E-142A51942BD8}" destId="{A2FA397B-A9F2-4D37-BEA7-05F4BD7AC2A3}" srcOrd="1" destOrd="0" parTransId="{6CC3C0B9-7C9A-429C-BDE2-28E84A128F11}" sibTransId="{859E5DF4-2924-4BB2-B796-ACA251A330AC}"/>
    <dgm:cxn modelId="{6C6CC20F-B28E-4E07-BB03-D6E4E95589DB}" type="presOf" srcId="{13B849B3-EE92-4F22-8F7E-142A51942BD8}" destId="{17F224EC-808A-4A8F-B7DC-2E5B9557C321}" srcOrd="0" destOrd="0" presId="urn:microsoft.com/office/officeart/2005/8/layout/default"/>
    <dgm:cxn modelId="{83D8331A-DECF-46AB-8D6A-BC762A5B40B2}" type="presOf" srcId="{71E1529C-B4C2-4BDF-89F7-3548E4CA9517}" destId="{17F224EC-808A-4A8F-B7DC-2E5B9557C321}" srcOrd="0" destOrd="15" presId="urn:microsoft.com/office/officeart/2005/8/layout/default"/>
    <dgm:cxn modelId="{A5BB8F20-1A3B-4404-B009-D90B11344578}" type="presOf" srcId="{EACFA61C-320C-404B-AF34-48F1054FAED0}" destId="{17F224EC-808A-4A8F-B7DC-2E5B9557C321}" srcOrd="0" destOrd="3" presId="urn:microsoft.com/office/officeart/2005/8/layout/default"/>
    <dgm:cxn modelId="{ED059320-C8CA-4FE7-AF19-93EDDD98AC21}" type="presOf" srcId="{0E46244A-8024-4B84-B9A1-F85750758226}" destId="{17F224EC-808A-4A8F-B7DC-2E5B9557C321}" srcOrd="0" destOrd="12" presId="urn:microsoft.com/office/officeart/2005/8/layout/default"/>
    <dgm:cxn modelId="{F7052628-40FB-4DBA-96DF-E70B80B3F9B0}" srcId="{13B849B3-EE92-4F22-8F7E-142A51942BD8}" destId="{5ED192D7-370A-412E-85FE-75E63FB0292A}" srcOrd="8" destOrd="0" parTransId="{D6CB91BA-D51B-4F15-A56B-EF01375758A6}" sibTransId="{F8815564-08AE-4D13-B585-3B3596E6F795}"/>
    <dgm:cxn modelId="{A9EB783B-1FDC-428C-8903-91484FDE1D4B}" srcId="{13B849B3-EE92-4F22-8F7E-142A51942BD8}" destId="{662020BD-BA0D-42D3-84DF-7FA53C41F14B}" srcOrd="11" destOrd="0" parTransId="{7A9284B6-102C-4E0F-87AC-71C9D3C1791B}" sibTransId="{87E73410-982A-4FFE-8040-6BD6096D0BFA}"/>
    <dgm:cxn modelId="{82B1BE3F-C210-4DCD-A185-99008988D425}" srcId="{13B849B3-EE92-4F22-8F7E-142A51942BD8}" destId="{EACFA61C-320C-404B-AF34-48F1054FAED0}" srcOrd="2" destOrd="0" parTransId="{4B476B64-32FE-444F-9133-91AAEABD7052}" sibTransId="{20245449-56F4-4D7A-A1D8-FBFDDAE25C64}"/>
    <dgm:cxn modelId="{5FEEE545-2988-41C9-A9D2-B334442BA60C}" srcId="{13B849B3-EE92-4F22-8F7E-142A51942BD8}" destId="{68767705-D972-426C-856F-712B503E6AB0}" srcOrd="3" destOrd="0" parTransId="{AE4C754F-1D9E-417C-A3F0-D7704EE11CBF}" sibTransId="{E0F7E599-8006-40E4-A594-722B82EF3D9F}"/>
    <dgm:cxn modelId="{27B35A47-CCF3-4A29-926B-C13266019C26}" type="presOf" srcId="{96BC74AE-D266-43DE-B59D-FD7ED1175EC3}" destId="{17F224EC-808A-4A8F-B7DC-2E5B9557C321}" srcOrd="0" destOrd="10" presId="urn:microsoft.com/office/officeart/2005/8/layout/default"/>
    <dgm:cxn modelId="{76E7354C-C650-4E89-BC0D-19E9A6B1B2F8}" srcId="{13B849B3-EE92-4F22-8F7E-142A51942BD8}" destId="{0E46244A-8024-4B84-B9A1-F85750758226}" srcOrd="9" destOrd="0" parTransId="{C3FD70D0-0336-47CA-BB18-34685A938D35}" sibTransId="{EE5141A3-B5DE-45F2-B12A-7EE5DF8E48D2}"/>
    <dgm:cxn modelId="{0A261254-6FEC-4437-9BE8-D763DC56432F}" type="presOf" srcId="{64ED42DA-2321-4BC9-8FF7-3A521D9C6C7E}" destId="{17F224EC-808A-4A8F-B7DC-2E5B9557C321}" srcOrd="0" destOrd="7" presId="urn:microsoft.com/office/officeart/2005/8/layout/default"/>
    <dgm:cxn modelId="{F1149256-4846-48E4-9448-7313A86590DD}" type="presOf" srcId="{C8330427-0822-4E52-B101-8F71B7704093}" destId="{17F224EC-808A-4A8F-B7DC-2E5B9557C321}" srcOrd="0" destOrd="16" presId="urn:microsoft.com/office/officeart/2005/8/layout/default"/>
    <dgm:cxn modelId="{489CE578-1BE0-48F5-8989-EB656ECCD93B}" srcId="{13B849B3-EE92-4F22-8F7E-142A51942BD8}" destId="{64ED42DA-2321-4BC9-8FF7-3A521D9C6C7E}" srcOrd="6" destOrd="0" parTransId="{DC952689-BF90-426A-AB36-CB3DB33A4B93}" sibTransId="{FCA376D5-3904-4BFB-8738-16B4B56F4F7A}"/>
    <dgm:cxn modelId="{FE99DF59-EDCC-47D1-ABF6-9A8C25DC3986}" type="presOf" srcId="{6F7C2525-7C7F-4ABF-829C-3C3C0C2CB532}" destId="{17F224EC-808A-4A8F-B7DC-2E5B9557C321}" srcOrd="0" destOrd="6" presId="urn:microsoft.com/office/officeart/2005/8/layout/default"/>
    <dgm:cxn modelId="{2431257B-6215-409A-A5EA-776FCF225ED4}" srcId="{462F5009-0BF7-4DC7-8761-648C3A31CE0C}" destId="{13B849B3-EE92-4F22-8F7E-142A51942BD8}" srcOrd="0" destOrd="0" parTransId="{A403FB1D-0A94-496E-995F-4AAC8EFE8D61}" sibTransId="{6BFC6230-1E06-4372-97E4-3FE1629361ED}"/>
    <dgm:cxn modelId="{33A9D681-8FBD-4099-859B-1B7D539DA834}" srcId="{13B849B3-EE92-4F22-8F7E-142A51942BD8}" destId="{125F86C3-3FAA-4CEE-9FC3-745DDC952A25}" srcOrd="10" destOrd="0" parTransId="{7EAC729D-7462-4BBD-AC1E-9B2265F74A17}" sibTransId="{61A0A55C-D921-4DF1-BCD6-147A0E4BC35A}"/>
    <dgm:cxn modelId="{C36E9BA4-2817-4F6C-AE3A-F54B02CB6273}" type="presOf" srcId="{E109FBF0-BBC6-41C1-BB84-097644EE1BFF}" destId="{17F224EC-808A-4A8F-B7DC-2E5B9557C321}" srcOrd="0" destOrd="1" presId="urn:microsoft.com/office/officeart/2005/8/layout/default"/>
    <dgm:cxn modelId="{768933B0-41C8-4FF2-804F-FD43B682CB76}" type="presOf" srcId="{68767705-D972-426C-856F-712B503E6AB0}" destId="{17F224EC-808A-4A8F-B7DC-2E5B9557C321}" srcOrd="0" destOrd="4" presId="urn:microsoft.com/office/officeart/2005/8/layout/default"/>
    <dgm:cxn modelId="{741119B4-B3F0-40AD-8139-1ABBAB718C75}" srcId="{D94A2533-9C22-433C-914D-9C5240FF7E93}" destId="{418A5AD7-6D59-4DD1-A2D3-13206E775DBA}" srcOrd="0" destOrd="0" parTransId="{7F758376-62BC-4DC8-8E9B-56D046077819}" sibTransId="{5754C72B-6C6D-4023-8342-B5FB5434BC6D}"/>
    <dgm:cxn modelId="{D1F9E1B5-06A6-45A1-BEE0-1585E18C32FB}" type="presOf" srcId="{662020BD-BA0D-42D3-84DF-7FA53C41F14B}" destId="{17F224EC-808A-4A8F-B7DC-2E5B9557C321}" srcOrd="0" destOrd="14" presId="urn:microsoft.com/office/officeart/2005/8/layout/default"/>
    <dgm:cxn modelId="{622F7EB7-CA28-4BB2-BA5C-A3C0B6A35156}" type="presOf" srcId="{A2FA397B-A9F2-4D37-BEA7-05F4BD7AC2A3}" destId="{17F224EC-808A-4A8F-B7DC-2E5B9557C321}" srcOrd="0" destOrd="2" presId="urn:microsoft.com/office/officeart/2005/8/layout/default"/>
    <dgm:cxn modelId="{C6A483B8-C8A1-4F81-B127-BCA5EFA8B70B}" type="presOf" srcId="{462F5009-0BF7-4DC7-8761-648C3A31CE0C}" destId="{341FFF4B-AFD9-4B69-9A5C-89DD38ED72EA}" srcOrd="0" destOrd="0" presId="urn:microsoft.com/office/officeart/2005/8/layout/default"/>
    <dgm:cxn modelId="{A8FEC8BE-8412-40C2-B2C7-5CBCF89597E0}" type="presOf" srcId="{125F86C3-3FAA-4CEE-9FC3-745DDC952A25}" destId="{17F224EC-808A-4A8F-B7DC-2E5B9557C321}" srcOrd="0" destOrd="13" presId="urn:microsoft.com/office/officeart/2005/8/layout/default"/>
    <dgm:cxn modelId="{437284BF-EFA1-4DC3-A51A-771AEB51FD8C}" type="presOf" srcId="{D94A2533-9C22-433C-914D-9C5240FF7E93}" destId="{17F224EC-808A-4A8F-B7DC-2E5B9557C321}" srcOrd="0" destOrd="8" presId="urn:microsoft.com/office/officeart/2005/8/layout/default"/>
    <dgm:cxn modelId="{57CF90C3-73B4-4A2D-8ACF-C6779A96FFFA}" srcId="{13B849B3-EE92-4F22-8F7E-142A51942BD8}" destId="{E109FBF0-BBC6-41C1-BB84-097644EE1BFF}" srcOrd="0" destOrd="0" parTransId="{12D5B012-FF33-4350-9F6B-487CE20A5AE5}" sibTransId="{A73F221E-9898-4255-BAC3-095C01364806}"/>
    <dgm:cxn modelId="{7A8214DA-0435-4081-8905-3F7C751FF6E3}" srcId="{13B849B3-EE92-4F22-8F7E-142A51942BD8}" destId="{5D03A5B4-EB78-4B7A-96D5-CD67D8AC4419}" srcOrd="4" destOrd="0" parTransId="{80DF6366-1519-42F2-ADBE-5786AB308F49}" sibTransId="{6AD385FB-5653-471B-AE9E-2F76D14C2F73}"/>
    <dgm:cxn modelId="{C4F3F1E0-B141-4E07-823B-9BCFFDA68F7A}" type="presOf" srcId="{5D03A5B4-EB78-4B7A-96D5-CD67D8AC4419}" destId="{17F224EC-808A-4A8F-B7DC-2E5B9557C321}" srcOrd="0" destOrd="5" presId="urn:microsoft.com/office/officeart/2005/8/layout/default"/>
    <dgm:cxn modelId="{5F2103E1-692E-4ED4-BADF-3AA790B9F02C}" srcId="{13B849B3-EE92-4F22-8F7E-142A51942BD8}" destId="{6F7C2525-7C7F-4ABF-829C-3C3C0C2CB532}" srcOrd="5" destOrd="0" parTransId="{324F4CE5-C867-479B-88AA-582AF1831CF0}" sibTransId="{01D9598F-EF1E-4A6A-A72C-ECD9D5B74B8A}"/>
    <dgm:cxn modelId="{386085F2-9FBD-4522-949E-142CE8E8A297}" srcId="{13B849B3-EE92-4F22-8F7E-142A51942BD8}" destId="{C8330427-0822-4E52-B101-8F71B7704093}" srcOrd="13" destOrd="0" parTransId="{50838DAC-9624-48C2-A863-AB02E02EDFB2}" sibTransId="{3C3F3C89-C0AA-4665-A4CF-A6FE61D29742}"/>
    <dgm:cxn modelId="{E2B368F5-6C98-4EE5-9E3D-8652378EBEBE}" type="presOf" srcId="{5ED192D7-370A-412E-85FE-75E63FB0292A}" destId="{17F224EC-808A-4A8F-B7DC-2E5B9557C321}" srcOrd="0" destOrd="11" presId="urn:microsoft.com/office/officeart/2005/8/layout/default"/>
    <dgm:cxn modelId="{97E596F6-4DF2-4BA1-9B18-3603FF7275E2}" srcId="{13B849B3-EE92-4F22-8F7E-142A51942BD8}" destId="{71E1529C-B4C2-4BDF-89F7-3548E4CA9517}" srcOrd="12" destOrd="0" parTransId="{E735E3EE-1528-4956-BAC3-EC54F9C4D2AC}" sibTransId="{36F9EC35-A1CA-46CF-B4EB-3DFD0FA29919}"/>
    <dgm:cxn modelId="{14DFBC19-D3A1-4154-B6C1-2C201F856D38}" type="presParOf" srcId="{341FFF4B-AFD9-4B69-9A5C-89DD38ED72EA}" destId="{17F224EC-808A-4A8F-B7DC-2E5B9557C321}" srcOrd="0"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224EC-808A-4A8F-B7DC-2E5B9557C321}">
      <dsp:nvSpPr>
        <dsp:cNvPr id="0" name=""/>
        <dsp:cNvSpPr/>
      </dsp:nvSpPr>
      <dsp:spPr>
        <a:xfrm>
          <a:off x="8215" y="80763"/>
          <a:ext cx="8404264" cy="6581295"/>
        </a:xfrm>
        <a:prstGeom prst="rect">
          <a:avLst/>
        </a:prstGeom>
        <a:no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ts val="600"/>
            </a:spcAft>
            <a:buNone/>
          </a:pPr>
          <a:endParaRPr lang="en-US" sz="2800" b="1" u="sng" kern="1200" dirty="0">
            <a:solidFill>
              <a:schemeClr val="bg1"/>
            </a:solidFill>
            <a:latin typeface="Calibri" panose="020F0502020204030204" pitchFamily="34" charset="0"/>
            <a:cs typeface="Calibri" panose="020F0502020204030204" pitchFamily="34" charset="0"/>
          </a:endParaRPr>
        </a:p>
        <a:p>
          <a:pPr marL="0" lvl="0" indent="0" algn="l" defTabSz="1244600">
            <a:lnSpc>
              <a:spcPct val="100000"/>
            </a:lnSpc>
            <a:spcBef>
              <a:spcPct val="0"/>
            </a:spcBef>
            <a:spcAft>
              <a:spcPts val="600"/>
            </a:spcAft>
            <a:buNone/>
          </a:pPr>
          <a:r>
            <a:rPr lang="en-US" sz="3200" b="1" u="sng" kern="1200" dirty="0">
              <a:solidFill>
                <a:schemeClr val="bg1"/>
              </a:solidFill>
              <a:latin typeface="+mj-lt"/>
              <a:cs typeface="Calibri" panose="020F0502020204030204" pitchFamily="34" charset="0"/>
            </a:rPr>
            <a:t>Initiatives</a:t>
          </a:r>
        </a:p>
        <a:p>
          <a:pPr marL="0" lvl="0" indent="0" algn="l" defTabSz="1244600">
            <a:lnSpc>
              <a:spcPct val="100000"/>
            </a:lnSpc>
            <a:spcBef>
              <a:spcPct val="0"/>
            </a:spcBef>
            <a:spcAft>
              <a:spcPts val="600"/>
            </a:spcAft>
            <a:buNone/>
          </a:pPr>
          <a:endParaRPr lang="en-US" sz="1000" b="1" u="sng" kern="1200" dirty="0">
            <a:solidFill>
              <a:schemeClr val="bg1"/>
            </a:solidFill>
            <a:latin typeface="Century Gothic" panose="020B0502020202020204" pitchFamily="34" charset="0"/>
            <a:cs typeface="Calibri" panose="020F0502020204030204" pitchFamily="34" charset="0"/>
          </a:endParaRP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Marina Dock</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Police Department</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Aquatics</a:t>
          </a:r>
        </a:p>
        <a:p>
          <a:pPr marL="914400" marR="0" lvl="0" indent="-401638" algn="l" defTabSz="977900" eaLnBrk="1" fontAlgn="auto" latinLnBrk="0" hangingPunct="1">
            <a:lnSpc>
              <a:spcPct val="100000"/>
            </a:lnSpc>
            <a:spcBef>
              <a:spcPct val="0"/>
            </a:spcBef>
            <a:spcAft>
              <a:spcPts val="0"/>
            </a:spcAft>
            <a:buClrTx/>
            <a:buSzTx/>
            <a:buFont typeface="Wingdings" panose="05000000000000000000" pitchFamily="2" charset="2"/>
            <a:buChar char="Ø"/>
            <a:tabLst/>
            <a:defRPr/>
          </a:pPr>
          <a:r>
            <a:rPr lang="en-US" sz="2000" kern="1200" spc="0" baseline="0" dirty="0">
              <a:solidFill>
                <a:schemeClr val="bg1"/>
              </a:solidFill>
              <a:latin typeface="Century Gothic" panose="020B0502020202020204" pitchFamily="34" charset="0"/>
              <a:cs typeface="Calibri" panose="020F0502020204030204" pitchFamily="34" charset="0"/>
            </a:rPr>
            <a:t>Swim &amp; Racquet Roof</a:t>
          </a:r>
        </a:p>
        <a:p>
          <a:pPr marL="914400" marR="0" lvl="0" indent="-401638" algn="l" defTabSz="977900" eaLnBrk="1" fontAlgn="auto" latinLnBrk="0" hangingPunct="1">
            <a:lnSpc>
              <a:spcPct val="100000"/>
            </a:lnSpc>
            <a:spcBef>
              <a:spcPct val="0"/>
            </a:spcBef>
            <a:spcAft>
              <a:spcPts val="0"/>
            </a:spcAft>
            <a:buClrTx/>
            <a:buSzTx/>
            <a:buFont typeface="Wingdings" panose="05000000000000000000" pitchFamily="2" charset="2"/>
            <a:buChar char="Ø"/>
            <a:tabLst/>
            <a:defRPr/>
          </a:pPr>
          <a:r>
            <a:rPr lang="en-US" sz="2000" kern="1200" spc="0" baseline="0" dirty="0">
              <a:solidFill>
                <a:schemeClr val="bg1"/>
              </a:solidFill>
              <a:latin typeface="Century Gothic" panose="020B0502020202020204" pitchFamily="34" charset="0"/>
              <a:cs typeface="Calibri" panose="020F0502020204030204" pitchFamily="34" charset="0"/>
            </a:rPr>
            <a:t>Hiring</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Golf</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Racquet Center</a:t>
          </a:r>
        </a:p>
        <a:p>
          <a:pPr marL="400050" lvl="0" indent="112713" algn="l" defTabSz="977900">
            <a:lnSpc>
              <a:spcPct val="100000"/>
            </a:lnSpc>
            <a:spcBef>
              <a:spcPct val="0"/>
            </a:spcBef>
            <a:spcAft>
              <a:spcPts val="0"/>
            </a:spcAft>
            <a:buClrTx/>
            <a:buSzTx/>
            <a:buFont typeface="Wingdings" panose="05000000000000000000" pitchFamily="2" charset="2"/>
            <a:buChar char="Ø"/>
          </a:pPr>
          <a:r>
            <a:rPr lang="en-US" sz="2000" kern="1200" spc="0" baseline="0" dirty="0">
              <a:solidFill>
                <a:schemeClr val="bg1"/>
              </a:solidFill>
              <a:latin typeface="Century Gothic" panose="020B0502020202020204" pitchFamily="34" charset="0"/>
              <a:cs typeface="Calibri" panose="020F0502020204030204" pitchFamily="34" charset="0"/>
            </a:rPr>
            <a:t>	New Manager, Maintenance Update</a:t>
          </a:r>
        </a:p>
        <a:p>
          <a:pPr marL="400050" lvl="0" indent="112713" algn="l" defTabSz="977900">
            <a:lnSpc>
              <a:spcPct val="100000"/>
            </a:lnSpc>
            <a:spcBef>
              <a:spcPct val="0"/>
            </a:spcBef>
            <a:spcAft>
              <a:spcPts val="0"/>
            </a:spcAft>
            <a:buClrTx/>
            <a:buSzTx/>
            <a:buFont typeface="Wingdings" panose="05000000000000000000" pitchFamily="2" charset="2"/>
            <a:buChar char="Ø"/>
          </a:pPr>
          <a:r>
            <a:rPr lang="en-US" sz="2000" kern="1200" spc="0" baseline="0" dirty="0">
              <a:solidFill>
                <a:schemeClr val="bg1"/>
              </a:solidFill>
              <a:latin typeface="Century Gothic" panose="020B0502020202020204" pitchFamily="34" charset="0"/>
              <a:cs typeface="Calibri" panose="020F0502020204030204" pitchFamily="34" charset="0"/>
            </a:rPr>
            <a:t>	Sketch of Proposed Building, Free Play (Trials)</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Recreation &amp; Parks</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Landscaping</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Matt Ortt Companies</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Mailboxes</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Metrics</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spc="0" baseline="0" dirty="0">
              <a:solidFill>
                <a:schemeClr val="bg1"/>
              </a:solidFill>
              <a:latin typeface="Century Gothic" panose="020B0502020202020204" pitchFamily="34" charset="0"/>
              <a:cs typeface="Calibri" panose="020F0502020204030204" pitchFamily="34" charset="0"/>
            </a:rPr>
            <a:t>Addendum</a:t>
          </a:r>
        </a:p>
        <a:p>
          <a:pPr marL="400050" marR="0" lvl="0" indent="-231775" algn="l" defTabSz="977900" eaLnBrk="1" fontAlgn="auto" latinLnBrk="0" hangingPunct="1">
            <a:lnSpc>
              <a:spcPct val="90000"/>
            </a:lnSpc>
            <a:spcBef>
              <a:spcPct val="0"/>
            </a:spcBef>
            <a:spcAft>
              <a:spcPts val="1800"/>
            </a:spcAft>
            <a:buClrTx/>
            <a:buSzTx/>
            <a:buFont typeface="Arial" panose="020B0604020202020204" pitchFamily="34" charset="0"/>
            <a:buNone/>
            <a:tabLst/>
            <a:defRPr/>
          </a:pPr>
          <a:endParaRPr lang="en-US" sz="1800" kern="1200" dirty="0">
            <a:solidFill>
              <a:schemeClr val="bg1"/>
            </a:solidFill>
            <a:latin typeface="Calibri" panose="020F0502020204030204" pitchFamily="34" charset="0"/>
            <a:cs typeface="Calibri" panose="020F0502020204030204" pitchFamily="34" charset="0"/>
          </a:endParaRPr>
        </a:p>
        <a:p>
          <a:pPr marL="400050" lvl="1" indent="-231775" algn="l" defTabSz="977900">
            <a:lnSpc>
              <a:spcPct val="90000"/>
            </a:lnSpc>
            <a:spcBef>
              <a:spcPct val="0"/>
            </a:spcBef>
            <a:spcAft>
              <a:spcPts val="1800"/>
            </a:spcAft>
            <a:buFont typeface="Arial" panose="020B0604020202020204" pitchFamily="34" charset="0"/>
            <a:buChar char="•"/>
          </a:pPr>
          <a:endParaRPr lang="en-US" sz="2000" kern="1200" dirty="0">
            <a:solidFill>
              <a:schemeClr val="tx1"/>
            </a:solidFill>
            <a:latin typeface="Calibri" panose="020F0502020204030204" pitchFamily="34" charset="0"/>
            <a:cs typeface="Calibri" panose="020F0502020204030204" pitchFamily="34" charset="0"/>
          </a:endParaRPr>
        </a:p>
      </dsp:txBody>
      <dsp:txXfrm>
        <a:off x="8215" y="80763"/>
        <a:ext cx="8404264" cy="658129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840" cy="466434"/>
          </a:xfrm>
          <a:prstGeom prst="rect">
            <a:avLst/>
          </a:prstGeom>
        </p:spPr>
        <p:txBody>
          <a:bodyPr vert="horz" lIns="93117" tIns="46559" rIns="93117" bIns="46559" rtlCol="0"/>
          <a:lstStyle>
            <a:lvl1pPr algn="l">
              <a:defRPr sz="1200"/>
            </a:lvl1pPr>
          </a:lstStyle>
          <a:p>
            <a:endParaRPr dirty="0"/>
          </a:p>
        </p:txBody>
      </p:sp>
      <p:sp>
        <p:nvSpPr>
          <p:cNvPr id="3" name="Date Placeholder 2"/>
          <p:cNvSpPr>
            <a:spLocks noGrp="1"/>
          </p:cNvSpPr>
          <p:nvPr>
            <p:ph type="dt" sz="quarter" idx="1"/>
          </p:nvPr>
        </p:nvSpPr>
        <p:spPr>
          <a:xfrm>
            <a:off x="3970941" y="0"/>
            <a:ext cx="3037840" cy="466434"/>
          </a:xfrm>
          <a:prstGeom prst="rect">
            <a:avLst/>
          </a:prstGeom>
        </p:spPr>
        <p:txBody>
          <a:bodyPr vert="horz" lIns="93117" tIns="46559" rIns="93117" bIns="46559" rtlCol="0"/>
          <a:lstStyle>
            <a:lvl1pPr algn="r">
              <a:defRPr sz="1200"/>
            </a:lvl1pPr>
          </a:lstStyle>
          <a:p>
            <a:fld id="{20EA5F0D-C1DC-412F-A146-DDB3A74B588F}" type="datetimeFigureOut">
              <a:rPr lang="en-US"/>
              <a:t>4/14/2023</a:t>
            </a:fld>
            <a:endParaRPr dirty="0"/>
          </a:p>
        </p:txBody>
      </p:sp>
      <p:sp>
        <p:nvSpPr>
          <p:cNvPr id="4" name="Footer Placeholder 3"/>
          <p:cNvSpPr>
            <a:spLocks noGrp="1"/>
          </p:cNvSpPr>
          <p:nvPr>
            <p:ph type="ftr" sz="quarter" idx="2"/>
          </p:nvPr>
        </p:nvSpPr>
        <p:spPr>
          <a:xfrm>
            <a:off x="3" y="8829979"/>
            <a:ext cx="3037840" cy="466433"/>
          </a:xfrm>
          <a:prstGeom prst="rect">
            <a:avLst/>
          </a:prstGeom>
        </p:spPr>
        <p:txBody>
          <a:bodyPr vert="horz" lIns="93117" tIns="46559" rIns="93117" bIns="46559" rtlCol="0" anchor="b"/>
          <a:lstStyle>
            <a:lvl1pPr algn="l">
              <a:defRPr sz="1200"/>
            </a:lvl1pPr>
          </a:lstStyle>
          <a:p>
            <a:endParaRPr dirty="0"/>
          </a:p>
        </p:txBody>
      </p:sp>
      <p:sp>
        <p:nvSpPr>
          <p:cNvPr id="5" name="Slide Number Placeholder 4"/>
          <p:cNvSpPr>
            <a:spLocks noGrp="1"/>
          </p:cNvSpPr>
          <p:nvPr>
            <p:ph type="sldNum" sz="quarter" idx="3"/>
          </p:nvPr>
        </p:nvSpPr>
        <p:spPr>
          <a:xfrm>
            <a:off x="3970941" y="8829979"/>
            <a:ext cx="3037840" cy="466433"/>
          </a:xfrm>
          <a:prstGeom prst="rect">
            <a:avLst/>
          </a:prstGeom>
        </p:spPr>
        <p:txBody>
          <a:bodyPr vert="horz" lIns="93117" tIns="46559" rIns="93117" bIns="46559" rtlCol="0" anchor="b"/>
          <a:lstStyle>
            <a:lvl1pPr algn="r">
              <a:defRPr sz="1200"/>
            </a:lvl1pPr>
          </a:lstStyle>
          <a:p>
            <a:fld id="{7BAE14B8-3CC9-472D-9BC5-A84D80684DE2}" type="slidenum">
              <a:rPr/>
              <a:t>‹#›</a:t>
            </a:fld>
            <a:endParaRPr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840" cy="466434"/>
          </a:xfrm>
          <a:prstGeom prst="rect">
            <a:avLst/>
          </a:prstGeom>
        </p:spPr>
        <p:txBody>
          <a:bodyPr vert="horz" lIns="93117" tIns="46559" rIns="93117" bIns="46559" rtlCol="0"/>
          <a:lstStyle>
            <a:lvl1pPr algn="l">
              <a:defRPr sz="1200"/>
            </a:lvl1pPr>
          </a:lstStyle>
          <a:p>
            <a:endParaRPr dirty="0"/>
          </a:p>
        </p:txBody>
      </p:sp>
      <p:sp>
        <p:nvSpPr>
          <p:cNvPr id="3" name="Date Placeholder 2"/>
          <p:cNvSpPr>
            <a:spLocks noGrp="1"/>
          </p:cNvSpPr>
          <p:nvPr>
            <p:ph type="dt" idx="1"/>
          </p:nvPr>
        </p:nvSpPr>
        <p:spPr>
          <a:xfrm>
            <a:off x="3970941" y="0"/>
            <a:ext cx="3037840" cy="466434"/>
          </a:xfrm>
          <a:prstGeom prst="rect">
            <a:avLst/>
          </a:prstGeom>
        </p:spPr>
        <p:txBody>
          <a:bodyPr vert="horz" lIns="93117" tIns="46559" rIns="93117" bIns="46559" rtlCol="0"/>
          <a:lstStyle>
            <a:lvl1pPr algn="r">
              <a:defRPr sz="1200"/>
            </a:lvl1pPr>
          </a:lstStyle>
          <a:p>
            <a:fld id="{A8CDE508-72C8-4AB5-AA9C-1584D31690E0}" type="datetimeFigureOut">
              <a:rPr lang="en-US"/>
              <a:t>4/14/2023</a:t>
            </a:fld>
            <a:endParaRPr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17" tIns="46559" rIns="93117" bIns="46559" rtlCol="0" anchor="ctr"/>
          <a:lstStyle/>
          <a:p>
            <a:endParaRPr dirty="0"/>
          </a:p>
        </p:txBody>
      </p:sp>
      <p:sp>
        <p:nvSpPr>
          <p:cNvPr id="5" name="Notes Placeholder 4"/>
          <p:cNvSpPr>
            <a:spLocks noGrp="1"/>
          </p:cNvSpPr>
          <p:nvPr>
            <p:ph type="body" sz="quarter" idx="3"/>
          </p:nvPr>
        </p:nvSpPr>
        <p:spPr>
          <a:xfrm>
            <a:off x="701041" y="4473899"/>
            <a:ext cx="5608320" cy="3137535"/>
          </a:xfrm>
          <a:prstGeom prst="rect">
            <a:avLst/>
          </a:prstGeom>
        </p:spPr>
        <p:txBody>
          <a:bodyPr vert="horz" lIns="93117" tIns="46559" rIns="93117" bIns="4655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3" y="8829979"/>
            <a:ext cx="3037840" cy="466433"/>
          </a:xfrm>
          <a:prstGeom prst="rect">
            <a:avLst/>
          </a:prstGeom>
        </p:spPr>
        <p:txBody>
          <a:bodyPr vert="horz" lIns="93117" tIns="46559" rIns="93117" bIns="46559" rtlCol="0" anchor="b"/>
          <a:lstStyle>
            <a:lvl1pPr algn="l">
              <a:defRPr sz="1200"/>
            </a:lvl1pPr>
          </a:lstStyle>
          <a:p>
            <a:endParaRPr dirty="0"/>
          </a:p>
        </p:txBody>
      </p:sp>
      <p:sp>
        <p:nvSpPr>
          <p:cNvPr id="7" name="Slide Number Placeholder 6"/>
          <p:cNvSpPr>
            <a:spLocks noGrp="1"/>
          </p:cNvSpPr>
          <p:nvPr>
            <p:ph type="sldNum" sz="quarter" idx="5"/>
          </p:nvPr>
        </p:nvSpPr>
        <p:spPr>
          <a:xfrm>
            <a:off x="3970941" y="8829979"/>
            <a:ext cx="3037840" cy="466433"/>
          </a:xfrm>
          <a:prstGeom prst="rect">
            <a:avLst/>
          </a:prstGeom>
        </p:spPr>
        <p:txBody>
          <a:bodyPr vert="horz" lIns="93117" tIns="46559" rIns="93117" bIns="46559" rtlCol="0" anchor="b"/>
          <a:lstStyle>
            <a:lvl1pPr algn="r">
              <a:defRPr sz="1200"/>
            </a:lvl1pPr>
          </a:lstStyle>
          <a:p>
            <a:fld id="{7FB667E1-E601-4AAF-B95C-B25720D70A60}" type="slidenum">
              <a:rPr/>
              <a:t>‹#›</a:t>
            </a:fld>
            <a:endParaRPr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2018 by The Segal Group, Inc. All rights reserved. </a:t>
            </a:r>
          </a:p>
        </p:txBody>
      </p:sp>
      <p:pic>
        <p:nvPicPr>
          <p:cNvPr id="11" name="Picture 10"/>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23903"/>
          <a:stretch/>
        </p:blipFill>
        <p:spPr bwMode="gray">
          <a:xfrm>
            <a:off x="4568646" y="3429000"/>
            <a:ext cx="4575354" cy="34290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4626" y="5989837"/>
            <a:ext cx="2676912" cy="368363"/>
          </a:xfrm>
          <a:prstGeom prst="rect">
            <a:avLst/>
          </a:prstGeom>
        </p:spPr>
      </p:pic>
      <p:sp>
        <p:nvSpPr>
          <p:cNvPr id="15" name="Picture Placeholder 2"/>
          <p:cNvSpPr>
            <a:spLocks noGrp="1"/>
          </p:cNvSpPr>
          <p:nvPr>
            <p:ph type="pic" sz="quarter" idx="10"/>
          </p:nvPr>
        </p:nvSpPr>
        <p:spPr bwMode="gray">
          <a:xfrm>
            <a:off x="0" y="0"/>
            <a:ext cx="9144000" cy="3429000"/>
          </a:xfrm>
          <a:noFill/>
          <a:ln>
            <a:noFill/>
          </a:ln>
        </p:spPr>
        <p:txBody>
          <a:bodyPr/>
          <a:lstStyle>
            <a:lvl1pPr marL="0" indent="0">
              <a:buFontTx/>
              <a:buNone/>
              <a:defRPr/>
            </a:lvl1pPr>
          </a:lstStyle>
          <a:p>
            <a:r>
              <a:rPr lang="en-US" dirty="0"/>
              <a:t>Click icon to add picture</a:t>
            </a:r>
          </a:p>
        </p:txBody>
      </p:sp>
      <p:sp>
        <p:nvSpPr>
          <p:cNvPr id="16" name="Title 6"/>
          <p:cNvSpPr>
            <a:spLocks noGrp="1"/>
          </p:cNvSpPr>
          <p:nvPr>
            <p:ph type="title"/>
          </p:nvPr>
        </p:nvSpPr>
        <p:spPr bwMode="gray">
          <a:xfrm>
            <a:off x="0" y="3429000"/>
            <a:ext cx="9144000" cy="1066800"/>
          </a:xfrm>
          <a:solidFill>
            <a:schemeClr val="accent5">
              <a:lumMod val="75000"/>
              <a:alpha val="64706"/>
            </a:schemeClr>
          </a:solidFill>
          <a:ln>
            <a:noFill/>
          </a:ln>
          <a:effec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7" name="Rectangle 3"/>
          <p:cNvSpPr>
            <a:spLocks noGrp="1" noChangeArrowheads="1"/>
          </p:cNvSpPr>
          <p:nvPr>
            <p:ph type="subTitle" idx="1"/>
          </p:nvPr>
        </p:nvSpPr>
        <p:spPr bwMode="gray">
          <a:xfrm>
            <a:off x="139938" y="44958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10" name="Text Placeholder 3"/>
          <p:cNvSpPr>
            <a:spLocks noGrp="1"/>
          </p:cNvSpPr>
          <p:nvPr>
            <p:ph type="body" sz="quarter" idx="11" hasCustomPrompt="1"/>
          </p:nvPr>
        </p:nvSpPr>
        <p:spPr>
          <a:xfrm>
            <a:off x="0" y="5620334"/>
            <a:ext cx="4253472" cy="378565"/>
          </a:xfrm>
          <a:solidFill>
            <a:schemeClr val="accent4"/>
          </a:solidFill>
        </p:spPr>
        <p:txBody>
          <a:bodyPr wrap="none" lIns="201168" tIns="64008" rIns="201168" bIns="64008" anchor="ctr" anchorCtr="0">
            <a:spAutoFit/>
          </a:bodyPr>
          <a:lstStyle>
            <a:lvl1pPr marL="0" indent="0">
              <a:buFontTx/>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a:t>Click to edit DRAFT or Client Name</a:t>
            </a:r>
          </a:p>
        </p:txBody>
      </p:sp>
    </p:spTree>
    <p:extLst>
      <p:ext uri="{BB962C8B-B14F-4D97-AF65-F5344CB8AC3E}">
        <p14:creationId xmlns:p14="http://schemas.microsoft.com/office/powerpoint/2010/main" val="2557601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4" name="Straight Connector 3"/>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8009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3979342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Title and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3" name="Content Placeholder 2"/>
          <p:cNvSpPr>
            <a:spLocks noGrp="1"/>
          </p:cNvSpPr>
          <p:nvPr>
            <p:ph idx="1"/>
          </p:nvPr>
        </p:nvSpPr>
        <p:spPr>
          <a:xfrm>
            <a:off x="67654" y="990600"/>
            <a:ext cx="8915400" cy="5257800"/>
          </a:xfrm>
          <a:prstGeom prst="rect">
            <a:avLst/>
          </a:prstGeom>
        </p:spPr>
        <p:txBody>
          <a:bodyPr/>
          <a:lstStyle>
            <a:lvl1pPr>
              <a:buClr>
                <a:schemeClr val="accent5"/>
              </a:buCl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8" name="Straight Connector 7"/>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83570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Two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3" name="Content Placeholder 2"/>
          <p:cNvSpPr>
            <a:spLocks noGrp="1"/>
          </p:cNvSpPr>
          <p:nvPr>
            <p:ph sz="half" idx="1"/>
          </p:nvPr>
        </p:nvSpPr>
        <p:spPr>
          <a:xfrm>
            <a:off x="67654" y="990600"/>
            <a:ext cx="4381500" cy="5334000"/>
          </a:xfr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01554" y="990600"/>
            <a:ext cx="4381500" cy="5334000"/>
          </a:xfr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11" name="Straight Connector 10"/>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49033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Comparison">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12"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 name="Text Placeholder 2"/>
          <p:cNvSpPr>
            <a:spLocks noGrp="1"/>
          </p:cNvSpPr>
          <p:nvPr>
            <p:ph type="body" idx="1"/>
          </p:nvPr>
        </p:nvSpPr>
        <p:spPr>
          <a:xfrm>
            <a:off x="76200" y="990600"/>
            <a:ext cx="4361471" cy="639762"/>
          </a:xfrm>
          <a:prstGeom prst="rect">
            <a:avLst/>
          </a:prstGeom>
        </p:spPr>
        <p:txBody>
          <a:bodyPr anchor="b"/>
          <a:lstStyle>
            <a:lvl1pPr marL="214313" indent="-214313">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Content Placeholder 3"/>
          <p:cNvSpPr>
            <a:spLocks noGrp="1"/>
          </p:cNvSpPr>
          <p:nvPr>
            <p:ph sz="half" idx="2"/>
          </p:nvPr>
        </p:nvSpPr>
        <p:spPr>
          <a:xfrm>
            <a:off x="67654" y="1676400"/>
            <a:ext cx="4343400"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3"/>
          </p:nvPr>
        </p:nvSpPr>
        <p:spPr>
          <a:xfrm>
            <a:off x="4648200" y="990600"/>
            <a:ext cx="4370996" cy="639762"/>
          </a:xfrm>
          <a:prstGeom prst="rect">
            <a:avLst/>
          </a:prstGeom>
        </p:spPr>
        <p:txBody>
          <a:bodyPr anchor="b"/>
          <a:lstStyle>
            <a:lvl1pPr marL="204788" indent="-204788">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5"/>
          <p:cNvSpPr>
            <a:spLocks noGrp="1"/>
          </p:cNvSpPr>
          <p:nvPr>
            <p:ph sz="quarter" idx="4"/>
          </p:nvPr>
        </p:nvSpPr>
        <p:spPr>
          <a:xfrm>
            <a:off x="4645025" y="1676400"/>
            <a:ext cx="4346575"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8980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Four Content">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3" name="Content Placeholder 2"/>
          <p:cNvSpPr>
            <a:spLocks noGrp="1"/>
          </p:cNvSpPr>
          <p:nvPr>
            <p:ph sz="half" idx="1"/>
          </p:nvPr>
        </p:nvSpPr>
        <p:spPr>
          <a:xfrm>
            <a:off x="67654" y="990600"/>
            <a:ext cx="4343400" cy="2600865"/>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5854" y="990600"/>
            <a:ext cx="4267200" cy="2590800"/>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0"/>
          </p:nvPr>
        </p:nvSpPr>
        <p:spPr>
          <a:xfrm>
            <a:off x="67654" y="3733800"/>
            <a:ext cx="4343400" cy="2743200"/>
          </a:xfrm>
        </p:spPr>
        <p:txBody>
          <a:bodyPr/>
          <a:lstStyle>
            <a:lvl1pPr>
              <a:defRPr sz="1400"/>
            </a:lvl1pPr>
            <a:lvl2pPr>
              <a:buClr>
                <a:schemeClr val="accent5"/>
              </a:buCl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1"/>
          </p:nvPr>
        </p:nvSpPr>
        <p:spPr>
          <a:xfrm>
            <a:off x="4715854" y="3733800"/>
            <a:ext cx="4267200" cy="2743200"/>
          </a:xfrm>
        </p:spPr>
        <p:txBody>
          <a:bodyPr/>
          <a:lstStyle>
            <a:lvl1pPr>
              <a:buClr>
                <a:schemeClr val="accent5"/>
              </a:buCl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sp>
        <p:nvSpPr>
          <p:cNvPr id="13"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14" name="Straight Connector 13"/>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58416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Title Only">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8"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9" name="Straight Connector 8"/>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75102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Custom Blank">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7"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1410354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O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04800" y="990600"/>
            <a:ext cx="4114800" cy="5486400"/>
          </a:xfrm>
        </p:spPr>
        <p:txBody>
          <a:bodyPr/>
          <a:lstStyle>
            <a:lvl1pPr marL="0" indent="0">
              <a:buNone/>
              <a:defRPr sz="1200">
                <a:latin typeface="Arial Narrow" panose="020B0606020202030204" pitchFamily="34" charset="0"/>
              </a:defRPr>
            </a:lvl1pPr>
            <a:lvl2pPr marL="153988" indent="-153988">
              <a:defRPr sz="1200">
                <a:latin typeface="Arial Narrow" panose="020B0606020202030204" pitchFamily="34" charset="0"/>
              </a:defRPr>
            </a:lvl2pPr>
            <a:lvl3pPr marL="325438" indent="-171450">
              <a:defRPr sz="1200">
                <a:latin typeface="Arial Narrow" panose="020B0606020202030204" pitchFamily="34" charset="0"/>
              </a:defRPr>
            </a:lvl3pPr>
            <a:lvl4pPr marL="461963" indent="-153988">
              <a:defRPr sz="1200">
                <a:latin typeface="Arial Narrow" panose="020B0606020202030204" pitchFamily="34" charset="0"/>
              </a:defRPr>
            </a:lvl4pPr>
            <a:lvl5pPr marL="581025" indent="-119063">
              <a:defRPr sz="1200">
                <a:latin typeface="Arial Narrow" panose="020B0606020202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1"/>
          </p:nvPr>
        </p:nvSpPr>
        <p:spPr>
          <a:xfrm>
            <a:off x="4724400" y="990600"/>
            <a:ext cx="4114800" cy="4495800"/>
          </a:xfrm>
        </p:spPr>
        <p:txBody>
          <a:bodyPr/>
          <a:lstStyle>
            <a:lvl1pPr marL="0" indent="0">
              <a:buNone/>
              <a:defRPr sz="1200">
                <a:latin typeface="Arial Narrow" panose="020B0606020202030204" pitchFamily="34" charset="0"/>
              </a:defRPr>
            </a:lvl1pPr>
            <a:lvl2pPr marL="161925" indent="-161925">
              <a:defRPr sz="1200">
                <a:latin typeface="Arial Narrow" panose="020B0606020202030204" pitchFamily="34" charset="0"/>
              </a:defRPr>
            </a:lvl2pPr>
            <a:lvl3pPr marL="307975" indent="-146050">
              <a:defRPr sz="1200">
                <a:latin typeface="Arial Narrow" panose="020B0606020202030204" pitchFamily="34" charset="0"/>
              </a:defRPr>
            </a:lvl3pPr>
            <a:lvl4pPr marL="427038" indent="-136525">
              <a:defRPr sz="1200">
                <a:latin typeface="Arial Narrow" panose="020B0606020202030204" pitchFamily="34" charset="0"/>
              </a:defRPr>
            </a:lvl4pPr>
            <a:lvl5pPr marL="530225" indent="-103188">
              <a:defRPr sz="1200">
                <a:latin typeface="Arial Narrow" panose="020B0606020202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2"/>
          </p:nvPr>
        </p:nvSpPr>
        <p:spPr>
          <a:xfrm>
            <a:off x="4724400" y="5562600"/>
            <a:ext cx="4114800" cy="914400"/>
          </a:xfrm>
        </p:spPr>
        <p:txBody>
          <a:bodyPr/>
          <a:lstStyle>
            <a:lvl1pPr marL="0" indent="0">
              <a:buNone/>
              <a:defRPr sz="1000">
                <a:solidFill>
                  <a:schemeClr val="accent4"/>
                </a:solidFill>
                <a:latin typeface="Arial Narrow" panose="020B0606020202030204" pitchFamily="34" charset="0"/>
              </a:defRPr>
            </a:lvl1pPr>
            <a:lvl2pPr marL="211138" indent="0">
              <a:buNone/>
              <a:defRPr sz="1000">
                <a:solidFill>
                  <a:schemeClr val="accent4"/>
                </a:solidFill>
                <a:latin typeface="Arial Narrow" panose="020B0606020202030204" pitchFamily="34" charset="0"/>
              </a:defRPr>
            </a:lvl2pPr>
            <a:lvl3pPr marL="396875" indent="0">
              <a:buNone/>
              <a:defRPr sz="1000">
                <a:solidFill>
                  <a:schemeClr val="accent4"/>
                </a:solidFill>
                <a:latin typeface="Arial Narrow" panose="020B0606020202030204" pitchFamily="34" charset="0"/>
              </a:defRPr>
            </a:lvl3pPr>
            <a:lvl4pPr marL="595313" indent="0">
              <a:buNone/>
              <a:defRPr sz="1000">
                <a:solidFill>
                  <a:schemeClr val="accent4"/>
                </a:solidFill>
                <a:latin typeface="Arial Narrow" panose="020B0606020202030204" pitchFamily="34" charset="0"/>
              </a:defRPr>
            </a:lvl4pPr>
            <a:lvl5pPr marL="793750" indent="0">
              <a:buNone/>
              <a:defRPr sz="1000">
                <a:solidFill>
                  <a:schemeClr val="accent4"/>
                </a:solidFill>
                <a:latin typeface="Arial Narrow" panose="020B0606020202030204" pitchFamily="34" charset="0"/>
              </a:defRPr>
            </a:lvl5pPr>
          </a:lstStyle>
          <a:p>
            <a:pPr lvl="0"/>
            <a:r>
              <a:rPr lang="en-US"/>
              <a:t>Edit Master text styles</a:t>
            </a:r>
          </a:p>
        </p:txBody>
      </p:sp>
      <p:cxnSp>
        <p:nvCxnSpPr>
          <p:cNvPr id="7" name="Straight Connector 6"/>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22461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dirty="0"/>
          </a:p>
        </p:txBody>
      </p:sp>
    </p:spTree>
    <p:extLst>
      <p:ext uri="{BB962C8B-B14F-4D97-AF65-F5344CB8AC3E}">
        <p14:creationId xmlns:p14="http://schemas.microsoft.com/office/powerpoint/2010/main" val="1516827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2752"/>
          <a:stretch/>
        </p:blipFill>
        <p:spPr bwMode="gray">
          <a:xfrm>
            <a:off x="4629551" y="3443954"/>
            <a:ext cx="4484537" cy="3414045"/>
          </a:xfrm>
          <a:prstGeom prst="rect">
            <a:avLst/>
          </a:prstGeom>
        </p:spPr>
      </p:pic>
      <p:sp>
        <p:nvSpPr>
          <p:cNvPr id="3" name="Picture Placeholder 2"/>
          <p:cNvSpPr>
            <a:spLocks noGrp="1"/>
          </p:cNvSpPr>
          <p:nvPr>
            <p:ph type="pic" sz="quarter" idx="10"/>
          </p:nvPr>
        </p:nvSpPr>
        <p:spPr bwMode="gray">
          <a:xfrm>
            <a:off x="0" y="0"/>
            <a:ext cx="9144000" cy="3429000"/>
          </a:xfrm>
          <a:noFill/>
          <a:ln>
            <a:noFill/>
          </a:ln>
        </p:spPr>
        <p:txBody>
          <a:bodyPr/>
          <a:lstStyle>
            <a:lvl1pPr marL="0" indent="0">
              <a:buFontTx/>
              <a:buNone/>
              <a:defRPr/>
            </a:lvl1pPr>
          </a:lstStyle>
          <a:p>
            <a:r>
              <a:rPr lang="en-US" dirty="0"/>
              <a:t>Click icon to add picture</a:t>
            </a:r>
          </a:p>
        </p:txBody>
      </p:sp>
      <p:sp>
        <p:nvSpPr>
          <p:cNvPr id="15" name="Title 6"/>
          <p:cNvSpPr>
            <a:spLocks noGrp="1"/>
          </p:cNvSpPr>
          <p:nvPr>
            <p:ph type="title"/>
          </p:nvPr>
        </p:nvSpPr>
        <p:spPr bwMode="gray">
          <a:xfrm>
            <a:off x="0" y="3429000"/>
            <a:ext cx="9144000" cy="1066800"/>
          </a:xfrm>
          <a:solidFill>
            <a:schemeClr val="accent5">
              <a:lumMod val="75000"/>
              <a:alpha val="64706"/>
            </a:schemeClr>
          </a:solidFill>
          <a:ln>
            <a:noFill/>
          </a:ln>
          <a:effec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6" name="Rectangle 3"/>
          <p:cNvSpPr>
            <a:spLocks noGrp="1" noChangeArrowheads="1"/>
          </p:cNvSpPr>
          <p:nvPr>
            <p:ph type="subTitle" idx="1"/>
          </p:nvPr>
        </p:nvSpPr>
        <p:spPr bwMode="gray">
          <a:xfrm>
            <a:off x="139938" y="44958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4" name="Text Placeholder 3"/>
          <p:cNvSpPr>
            <a:spLocks noGrp="1"/>
          </p:cNvSpPr>
          <p:nvPr>
            <p:ph type="body" sz="quarter" idx="11" hasCustomPrompt="1"/>
          </p:nvPr>
        </p:nvSpPr>
        <p:spPr>
          <a:xfrm>
            <a:off x="0" y="5620334"/>
            <a:ext cx="4253472" cy="378565"/>
          </a:xfrm>
          <a:solidFill>
            <a:schemeClr val="accent4"/>
          </a:solidFill>
        </p:spPr>
        <p:txBody>
          <a:bodyPr wrap="none" lIns="201168" tIns="64008" rIns="201168" bIns="64008" anchor="ctr" anchorCtr="0">
            <a:spAutoFit/>
          </a:bodyPr>
          <a:lstStyle>
            <a:lvl1pPr marL="0" marR="0" indent="0" algn="l" defTabSz="914400" rtl="0" eaLnBrk="1" fontAlgn="base" latinLnBrk="0" hangingPunct="1">
              <a:lnSpc>
                <a:spcPct val="90000"/>
              </a:lnSpc>
              <a:spcBef>
                <a:spcPct val="65000"/>
              </a:spcBef>
              <a:spcAft>
                <a:spcPct val="0"/>
              </a:spcAft>
              <a:buClr>
                <a:schemeClr val="accent5"/>
              </a:buClr>
              <a:buSzTx/>
              <a:buFontTx/>
              <a:buNone/>
              <a:tabLst/>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a:t>Click to edit DRAFT or Client Name</a:t>
            </a:r>
          </a:p>
        </p:txBody>
      </p:sp>
      <p:sp>
        <p:nvSpPr>
          <p:cNvPr id="9"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2018 by The Segal Group, Inc. All rights reserved.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7204" y="5993827"/>
            <a:ext cx="2674334" cy="368127"/>
          </a:xfrm>
          <a:prstGeom prst="rect">
            <a:avLst/>
          </a:prstGeom>
        </p:spPr>
      </p:pic>
    </p:spTree>
    <p:extLst>
      <p:ext uri="{BB962C8B-B14F-4D97-AF65-F5344CB8AC3E}">
        <p14:creationId xmlns:p14="http://schemas.microsoft.com/office/powerpoint/2010/main" val="2605268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dirty="0"/>
          </a:p>
        </p:txBody>
      </p:sp>
      <p:sp>
        <p:nvSpPr>
          <p:cNvPr id="7" name="Text Placeholder 6"/>
          <p:cNvSpPr>
            <a:spLocks noGrp="1"/>
          </p:cNvSpPr>
          <p:nvPr>
            <p:ph type="body" sz="quarter" idx="13"/>
          </p:nvPr>
        </p:nvSpPr>
        <p:spPr>
          <a:xfrm>
            <a:off x="115889" y="965201"/>
            <a:ext cx="3887787" cy="349251"/>
          </a:xfrm>
        </p:spPr>
        <p:txBody>
          <a:bodyPr/>
          <a:lstStyle/>
          <a:p>
            <a:pPr lvl="0"/>
            <a:r>
              <a:rPr lang="en-US" dirty="0"/>
              <a:t>Click to edit Master text styles</a:t>
            </a:r>
          </a:p>
        </p:txBody>
      </p:sp>
    </p:spTree>
    <p:extLst>
      <p:ext uri="{BB962C8B-B14F-4D97-AF65-F5344CB8AC3E}">
        <p14:creationId xmlns:p14="http://schemas.microsoft.com/office/powerpoint/2010/main" val="4098006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dirty="0"/>
          </a:p>
        </p:txBody>
      </p:sp>
      <p:graphicFrame>
        <p:nvGraphicFramePr>
          <p:cNvPr id="5" name="Table 4"/>
          <p:cNvGraphicFramePr>
            <a:graphicFrameLocks noGrp="1"/>
          </p:cNvGraphicFramePr>
          <p:nvPr userDrawn="1">
            <p:extLst>
              <p:ext uri="{D42A27DB-BD31-4B8C-83A1-F6EECF244321}">
                <p14:modId xmlns:p14="http://schemas.microsoft.com/office/powerpoint/2010/main" val="1413022696"/>
              </p:ext>
            </p:extLst>
          </p:nvPr>
        </p:nvGraphicFramePr>
        <p:xfrm>
          <a:off x="204788" y="1403202"/>
          <a:ext cx="5953649" cy="3870960"/>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416167">
                <a:tc>
                  <a:txBody>
                    <a:bodyPr/>
                    <a:lstStyle/>
                    <a:p>
                      <a:r>
                        <a:rPr lang="en-US" sz="1500" dirty="0">
                          <a:solidFill>
                            <a:schemeClr val="bg1"/>
                          </a:solidFill>
                          <a:latin typeface="Arial"/>
                          <a:cs typeface="Arial"/>
                        </a:rPr>
                        <a:t>Answer Choices</a:t>
                      </a: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500" dirty="0">
                          <a:solidFill>
                            <a:schemeClr val="bg1"/>
                          </a:solidFill>
                          <a:latin typeface="Arial"/>
                          <a:cs typeface="Arial"/>
                        </a:rPr>
                        <a:t>Responses</a:t>
                      </a:r>
                    </a:p>
                  </a:txBody>
                  <a:tcPr marT="60960" marB="609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16167">
                <a:tc>
                  <a:txBody>
                    <a:bodyPr/>
                    <a:lstStyle/>
                    <a:p>
                      <a:r>
                        <a:rPr lang="en-US" sz="1400" dirty="0">
                          <a:solidFill>
                            <a:schemeClr val="tx1"/>
                          </a:solidFill>
                          <a:latin typeface="Arial"/>
                          <a:cs typeface="Arial"/>
                        </a:rPr>
                        <a:t>Less than one year</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10.00%</a:t>
                      </a: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10</a:t>
                      </a:r>
                    </a:p>
                  </a:txBody>
                  <a:tcPr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6167">
                <a:tc>
                  <a:txBody>
                    <a:bodyPr/>
                    <a:lstStyle/>
                    <a:p>
                      <a:r>
                        <a:rPr lang="en-US" sz="1400" dirty="0">
                          <a:solidFill>
                            <a:schemeClr val="tx1"/>
                          </a:solidFill>
                          <a:latin typeface="Arial"/>
                          <a:cs typeface="Arial"/>
                        </a:rPr>
                        <a:t>1 to 3 years</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10.00%</a:t>
                      </a: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10</a:t>
                      </a: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16167">
                <a:tc>
                  <a:txBody>
                    <a:bodyPr/>
                    <a:lstStyle/>
                    <a:p>
                      <a:r>
                        <a:rPr lang="en-US" sz="1400" dirty="0">
                          <a:solidFill>
                            <a:schemeClr val="tx1"/>
                          </a:solidFill>
                          <a:latin typeface="Arial"/>
                          <a:cs typeface="Arial"/>
                        </a:rPr>
                        <a:t>3 to 5 years</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25.00%</a:t>
                      </a: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25</a:t>
                      </a: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16167">
                <a:tc>
                  <a:txBody>
                    <a:bodyPr/>
                    <a:lstStyle/>
                    <a:p>
                      <a:r>
                        <a:rPr lang="en-US" sz="1400" dirty="0">
                          <a:solidFill>
                            <a:schemeClr val="tx1"/>
                          </a:solidFill>
                          <a:latin typeface="Arial"/>
                          <a:cs typeface="Arial"/>
                        </a:rPr>
                        <a:t>5 to 7 years</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15.00%</a:t>
                      </a: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15</a:t>
                      </a: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16167">
                <a:tc>
                  <a:txBody>
                    <a:bodyPr/>
                    <a:lstStyle/>
                    <a:p>
                      <a:r>
                        <a:rPr lang="en-US" sz="1400" dirty="0">
                          <a:solidFill>
                            <a:schemeClr val="tx1"/>
                          </a:solidFill>
                          <a:latin typeface="Arial"/>
                          <a:cs typeface="Arial"/>
                        </a:rPr>
                        <a:t>More than seven</a:t>
                      </a:r>
                      <a:r>
                        <a:rPr lang="en-US" sz="1400" baseline="0" dirty="0">
                          <a:solidFill>
                            <a:schemeClr val="tx1"/>
                          </a:solidFill>
                          <a:latin typeface="Arial"/>
                          <a:cs typeface="Arial"/>
                        </a:rPr>
                        <a:t>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40.00%</a:t>
                      </a: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40</a:t>
                      </a: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16167">
                <a:tc>
                  <a:txBody>
                    <a:bodyPr/>
                    <a:lstStyle/>
                    <a:p>
                      <a:r>
                        <a:rPr lang="en-US" sz="1400" dirty="0">
                          <a:solidFill>
                            <a:srgbClr val="FFFFFF"/>
                          </a:solidFill>
                          <a:latin typeface="Arial"/>
                          <a:cs typeface="Arial"/>
                        </a:rPr>
                        <a:t>Total</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400" dirty="0">
                        <a:solidFill>
                          <a:srgbClr val="FFFFFF"/>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400" dirty="0">
                          <a:solidFill>
                            <a:srgbClr val="FFFFFF"/>
                          </a:solidFill>
                          <a:latin typeface="Arial"/>
                          <a:cs typeface="Arial"/>
                        </a:rPr>
                        <a:t>100</a:t>
                      </a:r>
                    </a:p>
                  </a:txBody>
                  <a:tcPr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9" y="965201"/>
            <a:ext cx="4478337" cy="349251"/>
          </a:xfrm>
        </p:spPr>
        <p:txBody>
          <a:bodyPr/>
          <a:lstStyle/>
          <a:p>
            <a:pPr lvl="0"/>
            <a:r>
              <a:rPr lang="en-US" dirty="0"/>
              <a:t>Click to edit Master text styles</a:t>
            </a:r>
          </a:p>
        </p:txBody>
      </p:sp>
    </p:spTree>
    <p:extLst>
      <p:ext uri="{BB962C8B-B14F-4D97-AF65-F5344CB8AC3E}">
        <p14:creationId xmlns:p14="http://schemas.microsoft.com/office/powerpoint/2010/main" val="97397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272BD6-CB13-404C-BBAB-5920B3CC15CD}" type="datetime1">
              <a:rPr lang="en-US" smtClean="0"/>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344139843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304C30-85AE-4A92-984D-60C6A1DBFA42}" type="datetime1">
              <a:rPr lang="en-US" smtClean="0"/>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1417891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72D159-92A4-4119-87A8-8289266E0BBE}" type="datetime1">
              <a:rPr lang="en-US" smtClean="0"/>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331017676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F74D32-E27B-4CF1-9451-12DE577B47D6}" type="datetime1">
              <a:rPr lang="en-US" smtClean="0"/>
              <a:t>4/14/2023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1204288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E8A779-EBE4-4697-A0A3-DA9E551BDAFC}" type="datetime1">
              <a:rPr lang="en-US" smtClean="0"/>
              <a:t>4/14/2023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2652249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A666EE-F406-4A69-AC6B-1272CEEE21CC}" type="datetime1">
              <a:rPr lang="en-US" smtClean="0"/>
              <a:t>4/14/2023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2507911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EFEFA-CBB5-452B-A6E0-F41E3EEAFFAB}" type="datetime1">
              <a:rPr lang="en-US" smtClean="0"/>
              <a:t>4/14/2023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2098942410"/>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2693F-7E9C-473F-B9BE-A99371B937BA}" type="datetime1">
              <a:rPr lang="en-US" smtClean="0"/>
              <a:t>4/14/2023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4174669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Alt_Title Slide">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829"/>
          <a:stretch/>
        </p:blipFill>
        <p:spPr bwMode="gray">
          <a:xfrm flipV="1">
            <a:off x="4539274" y="0"/>
            <a:ext cx="4604726" cy="4572592"/>
          </a:xfrm>
          <a:prstGeom prst="rect">
            <a:avLst/>
          </a:prstGeom>
        </p:spPr>
      </p:pic>
      <p:sp>
        <p:nvSpPr>
          <p:cNvPr id="15"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2019 by The Segal Group, Inc. All rights reserved. </a:t>
            </a:r>
          </a:p>
        </p:txBody>
      </p:sp>
      <p:sp>
        <p:nvSpPr>
          <p:cNvPr id="7" name="Title 6"/>
          <p:cNvSpPr>
            <a:spLocks noGrp="1"/>
          </p:cNvSpPr>
          <p:nvPr>
            <p:ph type="title"/>
          </p:nvPr>
        </p:nvSpPr>
        <p:spPr bwMode="gray">
          <a:xfrm>
            <a:off x="0" y="1752600"/>
            <a:ext cx="9144000" cy="1066800"/>
          </a:xfrm>
          <a:solidFill>
            <a:schemeClr val="accent5">
              <a:lumMod val="75000"/>
              <a:alpha val="6470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0" name="Rectangle 3"/>
          <p:cNvSpPr>
            <a:spLocks noGrp="1" noChangeArrowheads="1"/>
          </p:cNvSpPr>
          <p:nvPr>
            <p:ph type="subTitle" idx="1"/>
          </p:nvPr>
        </p:nvSpPr>
        <p:spPr bwMode="gray">
          <a:xfrm>
            <a:off x="120098" y="28194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4" name="Text Placeholder 3"/>
          <p:cNvSpPr>
            <a:spLocks noGrp="1"/>
          </p:cNvSpPr>
          <p:nvPr>
            <p:ph type="body" sz="quarter" idx="12" hasCustomPrompt="1"/>
          </p:nvPr>
        </p:nvSpPr>
        <p:spPr>
          <a:xfrm>
            <a:off x="120098" y="1050768"/>
            <a:ext cx="6065354" cy="701832"/>
          </a:xfrm>
          <a:noFill/>
        </p:spPr>
        <p:txBody>
          <a:bodyPr wrap="square" rtlCol="0" anchor="b" anchorCtr="0">
            <a:noAutofit/>
          </a:bodyPr>
          <a:lstStyle>
            <a:lvl1pPr marL="0" indent="0">
              <a:buNone/>
              <a:defRPr lang="en-US" sz="2200" b="1" kern="0" dirty="0">
                <a:solidFill>
                  <a:schemeClr val="accent4"/>
                </a:solidFill>
              </a:defRPr>
            </a:lvl1pPr>
          </a:lstStyle>
          <a:p>
            <a:pPr marL="0" lvl="0" defTabSz="914400" latinLnBrk="0"/>
            <a:r>
              <a:rPr lang="en-US" dirty="0"/>
              <a:t>Client or Plan Name</a:t>
            </a:r>
          </a:p>
        </p:txBody>
      </p:sp>
      <p:sp>
        <p:nvSpPr>
          <p:cNvPr id="12" name="Text Placeholder 3"/>
          <p:cNvSpPr>
            <a:spLocks noGrp="1"/>
          </p:cNvSpPr>
          <p:nvPr>
            <p:ph type="body" sz="quarter" idx="13" hasCustomPrompt="1"/>
          </p:nvPr>
        </p:nvSpPr>
        <p:spPr>
          <a:xfrm>
            <a:off x="120098" y="4191000"/>
            <a:ext cx="6065354" cy="1371600"/>
          </a:xfrm>
          <a:noFill/>
        </p:spPr>
        <p:txBody>
          <a:bodyPr wrap="square" rtlCol="0" anchor="t" anchorCtr="0">
            <a:noAutofit/>
          </a:bodyPr>
          <a:lstStyle>
            <a:lvl1pPr marL="0" indent="0">
              <a:buNone/>
              <a:defRPr lang="en-US" sz="1800" b="0" i="1" kern="0" dirty="0">
                <a:solidFill>
                  <a:schemeClr val="accent4"/>
                </a:solidFill>
              </a:defRPr>
            </a:lvl1pPr>
          </a:lstStyle>
          <a:p>
            <a:pPr marL="0" lvl="0" defTabSz="914400" latinLnBrk="0"/>
            <a:r>
              <a:rPr lang="en-US" dirty="0"/>
              <a:t>Presented by:</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4626" y="622237"/>
            <a:ext cx="2676912" cy="368363"/>
          </a:xfrm>
          <a:prstGeom prst="rect">
            <a:avLst/>
          </a:prstGeom>
        </p:spPr>
      </p:pic>
      <p:sp>
        <p:nvSpPr>
          <p:cNvPr id="16" name="Text Placeholder 3"/>
          <p:cNvSpPr>
            <a:spLocks noGrp="1"/>
          </p:cNvSpPr>
          <p:nvPr>
            <p:ph type="body" sz="quarter" idx="11" hasCustomPrompt="1"/>
          </p:nvPr>
        </p:nvSpPr>
        <p:spPr>
          <a:xfrm>
            <a:off x="0" y="3733800"/>
            <a:ext cx="4253472" cy="378565"/>
          </a:xfrm>
          <a:solidFill>
            <a:schemeClr val="accent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01168" tIns="64008" rIns="201168" bIns="64008" numCol="1" anchor="ctr" anchorCtr="0" compatLnSpc="1">
            <a:prstTxWarp prst="textNoShape">
              <a:avLst/>
            </a:prstTxWarp>
            <a:spAutoFit/>
          </a:bodyPr>
          <a:lstStyle>
            <a:lvl1pPr marL="0" indent="0">
              <a:buNone/>
              <a:defRPr lang="en-US" sz="1800" b="1" dirty="0">
                <a:solidFill>
                  <a:schemeClr val="bg1"/>
                </a:solidFill>
              </a:defRPr>
            </a:lvl1pPr>
          </a:lstStyle>
          <a:p>
            <a:pPr lvl="0"/>
            <a:r>
              <a:rPr lang="en-US" dirty="0"/>
              <a:t>Click to edit DRAFT or Client Name</a:t>
            </a:r>
          </a:p>
        </p:txBody>
      </p:sp>
    </p:spTree>
    <p:extLst>
      <p:ext uri="{BB962C8B-B14F-4D97-AF65-F5344CB8AC3E}">
        <p14:creationId xmlns:p14="http://schemas.microsoft.com/office/powerpoint/2010/main" val="7052543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914357" y="6041361"/>
            <a:ext cx="732659" cy="365125"/>
          </a:xfrm>
        </p:spPr>
        <p:txBody>
          <a:bodyPr/>
          <a:lstStyle/>
          <a:p>
            <a:fld id="{49939ED1-20B6-486E-AD1A-0AF57D3268A8}" type="datetime1">
              <a:rPr lang="en-US" smtClean="0"/>
              <a:t>4/14/2023</a:t>
            </a:fld>
            <a:endParaRPr lang="en-US" dirty="0"/>
          </a:p>
        </p:txBody>
      </p:sp>
      <p:sp>
        <p:nvSpPr>
          <p:cNvPr id="6" name="Footer Placeholder 5"/>
          <p:cNvSpPr>
            <a:spLocks noGrp="1"/>
          </p:cNvSpPr>
          <p:nvPr>
            <p:ph type="ftr" sz="quarter" idx="11"/>
          </p:nvPr>
        </p:nvSpPr>
        <p:spPr>
          <a:xfrm>
            <a:off x="442797" y="6041361"/>
            <a:ext cx="2471560" cy="365125"/>
          </a:xfrm>
        </p:spPr>
        <p:txBody>
          <a:bodyPr/>
          <a:lstStyle/>
          <a:p>
            <a:endParaRPr lang="en-US" dirty="0"/>
          </a:p>
        </p:txBody>
      </p:sp>
      <p:sp>
        <p:nvSpPr>
          <p:cNvPr id="7" name="Slide Number Placeholder 6"/>
          <p:cNvSpPr>
            <a:spLocks noGrp="1"/>
          </p:cNvSpPr>
          <p:nvPr>
            <p:ph type="sldNum" sz="quarter" idx="12"/>
          </p:nvPr>
        </p:nvSpPr>
        <p:spPr>
          <a:xfrm>
            <a:off x="3647017" y="5915887"/>
            <a:ext cx="796616" cy="49059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12683886"/>
      </p:ext>
    </p:extLst>
  </p:cSld>
  <p:clrMapOvr>
    <a:masterClrMapping/>
  </p:clrMapOvr>
  <p:hf sldNum="0"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939ED1-20B6-486E-AD1A-0AF57D3268A8}" type="datetime1">
              <a:rPr lang="en-US" smtClean="0"/>
              <a:t>4/14/2023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9574709"/>
      </p:ext>
    </p:extLst>
  </p:cSld>
  <p:clrMapOvr>
    <a:masterClrMapping/>
  </p:clrMapOvr>
  <p:hf sldNum="0"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49939ED1-20B6-486E-AD1A-0AF57D3268A8}" type="datetime1">
              <a:rPr lang="en-US" smtClean="0"/>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52015357"/>
      </p:ext>
    </p:extLst>
  </p:cSld>
  <p:clrMapOvr>
    <a:masterClrMapping/>
  </p:clrMapOvr>
  <p:hf sldNum="0"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49939ED1-20B6-486E-AD1A-0AF57D3268A8}" type="datetime1">
              <a:rPr lang="en-US" smtClean="0"/>
              <a:t>4/14/2023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90457975"/>
      </p:ext>
    </p:extLst>
  </p:cSld>
  <p:clrMapOvr>
    <a:masterClrMapping/>
  </p:clrMapOvr>
  <p:hf sldNum="0" hdr="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C606F1-6C94-4B42-9107-EF88F69A149F}" type="datetime1">
              <a:rPr lang="en-US" smtClean="0"/>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1909348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D18A4-7AB3-4151-BAC9-99ED2866EE8D}" type="datetime1">
              <a:rPr lang="en-US" smtClean="0"/>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13572606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4CE95A8D-EBA0-4BF6-AE99-54C9718622BD}" type="datetime1">
              <a:rPr lang="en-US" smtClean="0"/>
              <a:t>4/14/2023</a:t>
            </a:fld>
            <a:endParaRPr lang="en-US" dirty="0"/>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2350883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4_Alt_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rot="16454853">
            <a:off x="4470200" y="-124166"/>
            <a:ext cx="4544556" cy="4478750"/>
          </a:xfrm>
          <a:prstGeom prst="rect">
            <a:avLst/>
          </a:prstGeom>
        </p:spPr>
      </p:pic>
      <p:sp>
        <p:nvSpPr>
          <p:cNvPr id="7" name="Title 6"/>
          <p:cNvSpPr>
            <a:spLocks noGrp="1"/>
          </p:cNvSpPr>
          <p:nvPr>
            <p:ph type="title"/>
          </p:nvPr>
        </p:nvSpPr>
        <p:spPr bwMode="gray">
          <a:xfrm>
            <a:off x="0" y="1752600"/>
            <a:ext cx="9144000" cy="1066800"/>
          </a:xfrm>
          <a:solidFill>
            <a:schemeClr val="accent5">
              <a:lumMod val="75000"/>
              <a:alpha val="64706"/>
            </a:schemeClr>
          </a:solidFill>
          <a:ln>
            <a:noFill/>
          </a:ln>
          <a:effec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0" name="Rectangle 3"/>
          <p:cNvSpPr>
            <a:spLocks noGrp="1" noChangeArrowheads="1"/>
          </p:cNvSpPr>
          <p:nvPr>
            <p:ph type="subTitle" idx="1"/>
          </p:nvPr>
        </p:nvSpPr>
        <p:spPr bwMode="gray">
          <a:xfrm>
            <a:off x="120098" y="28194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4" name="Text Placeholder 3"/>
          <p:cNvSpPr>
            <a:spLocks noGrp="1"/>
          </p:cNvSpPr>
          <p:nvPr>
            <p:ph type="body" sz="quarter" idx="12" hasCustomPrompt="1"/>
          </p:nvPr>
        </p:nvSpPr>
        <p:spPr>
          <a:xfrm>
            <a:off x="120098" y="1050768"/>
            <a:ext cx="6065354" cy="701832"/>
          </a:xfrm>
          <a:noFill/>
        </p:spPr>
        <p:txBody>
          <a:bodyPr wrap="square" rtlCol="0" anchor="b" anchorCtr="0">
            <a:noAutofit/>
          </a:bodyPr>
          <a:lstStyle>
            <a:lvl1pPr marL="0" indent="0">
              <a:buNone/>
              <a:defRPr lang="en-US" sz="2200" b="1" kern="0" dirty="0">
                <a:solidFill>
                  <a:schemeClr val="accent4"/>
                </a:solidFill>
              </a:defRPr>
            </a:lvl1pPr>
          </a:lstStyle>
          <a:p>
            <a:pPr marL="0" lvl="0" defTabSz="914400" latinLnBrk="0"/>
            <a:r>
              <a:rPr lang="en-US" dirty="0"/>
              <a:t>Client or Plan Name</a:t>
            </a:r>
          </a:p>
        </p:txBody>
      </p:sp>
      <p:sp>
        <p:nvSpPr>
          <p:cNvPr id="12" name="Text Placeholder 3"/>
          <p:cNvSpPr>
            <a:spLocks noGrp="1"/>
          </p:cNvSpPr>
          <p:nvPr>
            <p:ph type="body" sz="quarter" idx="13" hasCustomPrompt="1"/>
          </p:nvPr>
        </p:nvSpPr>
        <p:spPr>
          <a:xfrm>
            <a:off x="120098" y="4191000"/>
            <a:ext cx="6065354" cy="1371600"/>
          </a:xfrm>
          <a:noFill/>
        </p:spPr>
        <p:txBody>
          <a:bodyPr wrap="square" rtlCol="0" anchor="t" anchorCtr="0">
            <a:noAutofit/>
          </a:bodyPr>
          <a:lstStyle>
            <a:lvl1pPr marL="0" indent="0">
              <a:buNone/>
              <a:defRPr lang="en-US" sz="1800" b="0" i="1" kern="0" dirty="0">
                <a:solidFill>
                  <a:schemeClr val="accent4"/>
                </a:solidFill>
              </a:defRPr>
            </a:lvl1pPr>
          </a:lstStyle>
          <a:p>
            <a:pPr marL="0" lvl="0" defTabSz="914400" latinLnBrk="0"/>
            <a:r>
              <a:rPr lang="en-US" dirty="0"/>
              <a:t>Presented by:</a:t>
            </a:r>
          </a:p>
        </p:txBody>
      </p:sp>
      <p:sp>
        <p:nvSpPr>
          <p:cNvPr id="11" name="Text Placeholder 3"/>
          <p:cNvSpPr>
            <a:spLocks noGrp="1"/>
          </p:cNvSpPr>
          <p:nvPr>
            <p:ph type="body" sz="quarter" idx="11" hasCustomPrompt="1"/>
          </p:nvPr>
        </p:nvSpPr>
        <p:spPr>
          <a:xfrm>
            <a:off x="0" y="3733800"/>
            <a:ext cx="4253472" cy="378565"/>
          </a:xfrm>
          <a:solidFill>
            <a:schemeClr val="accent4"/>
          </a:solidFill>
        </p:spPr>
        <p:txBody>
          <a:bodyPr wrap="none" lIns="201168" tIns="64008" rIns="201168" bIns="64008" anchor="ctr" anchorCtr="0">
            <a:spAutoFit/>
          </a:bodyPr>
          <a:lstStyle>
            <a:lvl1pPr marL="0" indent="0">
              <a:buFontTx/>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a:t>Click to edit DRAFT or Client Name</a:t>
            </a:r>
          </a:p>
        </p:txBody>
      </p:sp>
      <p:sp>
        <p:nvSpPr>
          <p:cNvPr id="14"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2018 by The Segal Group, Inc. All rights reserved. </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7204" y="615352"/>
            <a:ext cx="2674334" cy="368127"/>
          </a:xfrm>
          <a:prstGeom prst="rect">
            <a:avLst/>
          </a:prstGeom>
        </p:spPr>
      </p:pic>
    </p:spTree>
    <p:extLst>
      <p:ext uri="{BB962C8B-B14F-4D97-AF65-F5344CB8AC3E}">
        <p14:creationId xmlns:p14="http://schemas.microsoft.com/office/powerpoint/2010/main" val="103245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Section_Page">
    <p:spTree>
      <p:nvGrpSpPr>
        <p:cNvPr id="1" name=""/>
        <p:cNvGrpSpPr/>
        <p:nvPr/>
      </p:nvGrpSpPr>
      <p:grpSpPr>
        <a:xfrm>
          <a:off x="0" y="0"/>
          <a:ext cx="0" cy="0"/>
          <a:chOff x="0" y="0"/>
          <a:chExt cx="0" cy="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sp>
        <p:nvSpPr>
          <p:cNvPr id="3" name="Text Placeholder 2"/>
          <p:cNvSpPr>
            <a:spLocks noGrp="1"/>
          </p:cNvSpPr>
          <p:nvPr>
            <p:ph type="body" sz="quarter" idx="10" hasCustomPrompt="1"/>
          </p:nvPr>
        </p:nvSpPr>
        <p:spPr>
          <a:xfrm>
            <a:off x="152399" y="1295400"/>
            <a:ext cx="8229601" cy="5078104"/>
          </a:xfrm>
        </p:spPr>
        <p:txBody>
          <a:bodyPr/>
          <a:lstStyle>
            <a:lvl1pPr marL="342900" indent="-342900">
              <a:buFont typeface="+mj-lt"/>
              <a:buNone/>
              <a:defRPr sz="2000" b="0">
                <a:latin typeface="Arial Black" pitchFamily="34" charset="0"/>
              </a:defRPr>
            </a:lvl1pPr>
            <a:lvl2pPr marL="569913" indent="-212725">
              <a:buClr>
                <a:schemeClr val="accent5"/>
              </a:buClr>
              <a:defRPr sz="2000" b="1"/>
            </a:lvl2pPr>
            <a:lvl3pPr marL="914400" indent="-223838">
              <a:buClr>
                <a:schemeClr val="accent5"/>
              </a:buClr>
              <a:defRPr sz="2000" b="1"/>
            </a:lvl3pPr>
            <a:lvl4pPr marL="1258888" indent="-231775">
              <a:buClr>
                <a:schemeClr val="accent5"/>
              </a:buClr>
              <a:defRPr sz="2000" b="1"/>
            </a:lvl4pPr>
            <a:lvl5pPr marL="1484313" indent="-225425">
              <a:buClr>
                <a:schemeClr val="accent5"/>
              </a:buClr>
              <a:defRPr sz="2000" b="1"/>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832221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54" y="990600"/>
            <a:ext cx="8915400" cy="5257800"/>
          </a:xfrm>
          <a:prstGeom prst="rect">
            <a:avLst/>
          </a:prstGeom>
        </p:spPr>
        <p:txBody>
          <a:bodyPr/>
          <a:lstStyle>
            <a:lvl1pPr>
              <a:buClr>
                <a:schemeClr val="accent5"/>
              </a:buCl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684379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54" y="990600"/>
            <a:ext cx="4343400" cy="5211763"/>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5854" y="990600"/>
            <a:ext cx="4267200" cy="5211763"/>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6" name="Straight Connector 5"/>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27666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54" y="990600"/>
            <a:ext cx="4343400" cy="2468563"/>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5854" y="990600"/>
            <a:ext cx="4267200" cy="2459010"/>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0"/>
          </p:nvPr>
        </p:nvSpPr>
        <p:spPr>
          <a:xfrm>
            <a:off x="67654" y="3581400"/>
            <a:ext cx="4343400" cy="2667000"/>
          </a:xfrm>
        </p:spPr>
        <p:txBody>
          <a:bodyPr/>
          <a:lstStyle>
            <a:lvl1pPr>
              <a:buClr>
                <a:schemeClr val="accent5"/>
              </a:buCl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1"/>
          </p:nvPr>
        </p:nvSpPr>
        <p:spPr>
          <a:xfrm>
            <a:off x="4715854" y="3581400"/>
            <a:ext cx="4267200" cy="2667000"/>
          </a:xfrm>
        </p:spPr>
        <p:txBody>
          <a:bodyPr/>
          <a:lstStyle>
            <a:lvl1pPr>
              <a:buClr>
                <a:schemeClr val="accent5"/>
              </a:buCl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8" name="Straight Connector 7"/>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77667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 name="Text Placeholder 2"/>
          <p:cNvSpPr>
            <a:spLocks noGrp="1"/>
          </p:cNvSpPr>
          <p:nvPr>
            <p:ph type="body" idx="1"/>
          </p:nvPr>
        </p:nvSpPr>
        <p:spPr>
          <a:xfrm>
            <a:off x="76200" y="990600"/>
            <a:ext cx="4361471" cy="639762"/>
          </a:xfrm>
          <a:prstGeom prst="rect">
            <a:avLst/>
          </a:prstGeom>
        </p:spPr>
        <p:txBody>
          <a:bodyPr anchor="b"/>
          <a:lstStyle>
            <a:lvl1pPr marL="214313" indent="-214313">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p:cNvSpPr>
            <a:spLocks noGrp="1"/>
          </p:cNvSpPr>
          <p:nvPr>
            <p:ph sz="half" idx="2"/>
          </p:nvPr>
        </p:nvSpPr>
        <p:spPr>
          <a:xfrm>
            <a:off x="67654" y="1676400"/>
            <a:ext cx="4343400"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3"/>
          </p:nvPr>
        </p:nvSpPr>
        <p:spPr>
          <a:xfrm>
            <a:off x="4648200" y="990600"/>
            <a:ext cx="4370996" cy="639762"/>
          </a:xfrm>
          <a:prstGeom prst="rect">
            <a:avLst/>
          </a:prstGeom>
        </p:spPr>
        <p:txBody>
          <a:bodyPr anchor="b"/>
          <a:lstStyle>
            <a:lvl1pPr marL="204788" indent="-204788">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4"/>
          </p:nvPr>
        </p:nvSpPr>
        <p:spPr>
          <a:xfrm>
            <a:off x="4645025" y="1676400"/>
            <a:ext cx="4346575"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76963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Rectangle 3"/>
          <p:cNvSpPr>
            <a:spLocks noGrp="1" noChangeArrowheads="1"/>
          </p:cNvSpPr>
          <p:nvPr>
            <p:ph type="body" idx="1"/>
          </p:nvPr>
        </p:nvSpPr>
        <p:spPr bwMode="auto">
          <a:xfrm>
            <a:off x="67654" y="990600"/>
            <a:ext cx="8915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8" name="Picture 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390357866"/>
      </p:ext>
    </p:extLst>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 id="2147484355" r:id="rId12"/>
    <p:sldLayoutId id="2147484356" r:id="rId13"/>
    <p:sldLayoutId id="2147484357" r:id="rId14"/>
    <p:sldLayoutId id="2147484358" r:id="rId15"/>
    <p:sldLayoutId id="2147484359" r:id="rId16"/>
    <p:sldLayoutId id="2147484360" r:id="rId17"/>
    <p:sldLayoutId id="2147484361" r:id="rId18"/>
  </p:sldLayoutIdLst>
  <p:hf sldNum="0" hdr="0" ftr="0" dt="0"/>
  <p:txStyles>
    <p:titleStyle>
      <a:lvl1pPr algn="l" rtl="0" eaLnBrk="1" fontAlgn="base" hangingPunct="1">
        <a:lnSpc>
          <a:spcPct val="90000"/>
        </a:lnSpc>
        <a:spcBef>
          <a:spcPct val="0"/>
        </a:spcBef>
        <a:spcAft>
          <a:spcPct val="0"/>
        </a:spcAft>
        <a:defRPr sz="2200" b="1">
          <a:solidFill>
            <a:schemeClr val="tx2"/>
          </a:solidFill>
          <a:latin typeface="+mj-lt"/>
          <a:ea typeface="+mj-ea"/>
          <a:cs typeface="+mj-cs"/>
        </a:defRPr>
      </a:lvl1pPr>
      <a:lvl2pPr algn="l" rtl="0" eaLnBrk="1" fontAlgn="base" hangingPunct="1">
        <a:lnSpc>
          <a:spcPct val="90000"/>
        </a:lnSpc>
        <a:spcBef>
          <a:spcPct val="0"/>
        </a:spcBef>
        <a:spcAft>
          <a:spcPct val="0"/>
        </a:spcAft>
        <a:defRPr sz="2200" b="1">
          <a:solidFill>
            <a:schemeClr val="tx2"/>
          </a:solidFill>
          <a:latin typeface="Arial" charset="0"/>
        </a:defRPr>
      </a:lvl2pPr>
      <a:lvl3pPr algn="l" rtl="0" eaLnBrk="1" fontAlgn="base" hangingPunct="1">
        <a:lnSpc>
          <a:spcPct val="90000"/>
        </a:lnSpc>
        <a:spcBef>
          <a:spcPct val="0"/>
        </a:spcBef>
        <a:spcAft>
          <a:spcPct val="0"/>
        </a:spcAft>
        <a:defRPr sz="2200" b="1">
          <a:solidFill>
            <a:schemeClr val="tx2"/>
          </a:solidFill>
          <a:latin typeface="Arial" charset="0"/>
        </a:defRPr>
      </a:lvl3pPr>
      <a:lvl4pPr algn="l" rtl="0" eaLnBrk="1" fontAlgn="base" hangingPunct="1">
        <a:lnSpc>
          <a:spcPct val="90000"/>
        </a:lnSpc>
        <a:spcBef>
          <a:spcPct val="0"/>
        </a:spcBef>
        <a:spcAft>
          <a:spcPct val="0"/>
        </a:spcAft>
        <a:defRPr sz="2200" b="1">
          <a:solidFill>
            <a:schemeClr val="tx2"/>
          </a:solidFill>
          <a:latin typeface="Arial" charset="0"/>
        </a:defRPr>
      </a:lvl4pPr>
      <a:lvl5pPr algn="l" rtl="0" eaLnBrk="1" fontAlgn="base" hangingPunct="1">
        <a:lnSpc>
          <a:spcPct val="90000"/>
        </a:lnSpc>
        <a:spcBef>
          <a:spcPct val="0"/>
        </a:spcBef>
        <a:spcAft>
          <a:spcPct val="0"/>
        </a:spcAft>
        <a:defRPr sz="2200" b="1">
          <a:solidFill>
            <a:schemeClr val="tx2"/>
          </a:solidFill>
          <a:latin typeface="Arial" charset="0"/>
        </a:defRPr>
      </a:lvl5pPr>
      <a:lvl6pPr marL="457200" algn="l" rtl="0" eaLnBrk="1" fontAlgn="base" hangingPunct="1">
        <a:lnSpc>
          <a:spcPct val="90000"/>
        </a:lnSpc>
        <a:spcBef>
          <a:spcPct val="0"/>
        </a:spcBef>
        <a:spcAft>
          <a:spcPct val="0"/>
        </a:spcAft>
        <a:defRPr sz="2200" b="1">
          <a:solidFill>
            <a:schemeClr val="tx2"/>
          </a:solidFill>
          <a:latin typeface="Arial" charset="0"/>
        </a:defRPr>
      </a:lvl6pPr>
      <a:lvl7pPr marL="914400" algn="l" rtl="0" eaLnBrk="1" fontAlgn="base" hangingPunct="1">
        <a:lnSpc>
          <a:spcPct val="90000"/>
        </a:lnSpc>
        <a:spcBef>
          <a:spcPct val="0"/>
        </a:spcBef>
        <a:spcAft>
          <a:spcPct val="0"/>
        </a:spcAft>
        <a:defRPr sz="2200" b="1">
          <a:solidFill>
            <a:schemeClr val="tx2"/>
          </a:solidFill>
          <a:latin typeface="Arial" charset="0"/>
        </a:defRPr>
      </a:lvl7pPr>
      <a:lvl8pPr marL="1371600" algn="l" rtl="0" eaLnBrk="1" fontAlgn="base" hangingPunct="1">
        <a:lnSpc>
          <a:spcPct val="90000"/>
        </a:lnSpc>
        <a:spcBef>
          <a:spcPct val="0"/>
        </a:spcBef>
        <a:spcAft>
          <a:spcPct val="0"/>
        </a:spcAft>
        <a:defRPr sz="2200" b="1">
          <a:solidFill>
            <a:schemeClr val="tx2"/>
          </a:solidFill>
          <a:latin typeface="Arial" charset="0"/>
        </a:defRPr>
      </a:lvl8pPr>
      <a:lvl9pPr marL="1828800" algn="l" rtl="0" eaLnBrk="1" fontAlgn="base" hangingPunct="1">
        <a:lnSpc>
          <a:spcPct val="90000"/>
        </a:lnSpc>
        <a:spcBef>
          <a:spcPct val="0"/>
        </a:spcBef>
        <a:spcAft>
          <a:spcPct val="0"/>
        </a:spcAft>
        <a:defRPr sz="2200" b="1">
          <a:solidFill>
            <a:schemeClr val="tx2"/>
          </a:solidFill>
          <a:latin typeface="Arial" charset="0"/>
        </a:defRPr>
      </a:lvl9pPr>
    </p:titleStyle>
    <p:bodyStyle>
      <a:lvl1pPr marL="209550" indent="-209550" algn="l" rtl="0" eaLnBrk="1" fontAlgn="base" hangingPunct="1">
        <a:lnSpc>
          <a:spcPct val="90000"/>
        </a:lnSpc>
        <a:spcBef>
          <a:spcPct val="65000"/>
        </a:spcBef>
        <a:spcAft>
          <a:spcPct val="0"/>
        </a:spcAft>
        <a:buClr>
          <a:schemeClr val="accent5"/>
        </a:buClr>
        <a:buFont typeface="Wingdings" pitchFamily="34" charset="2"/>
        <a:buChar char="Ø"/>
        <a:defRPr sz="1600">
          <a:solidFill>
            <a:schemeClr val="tx1"/>
          </a:solidFill>
          <a:latin typeface="+mn-lt"/>
          <a:ea typeface="+mn-ea"/>
          <a:cs typeface="+mn-cs"/>
        </a:defRPr>
      </a:lvl1pPr>
      <a:lvl2pPr marL="395288" indent="-184150" algn="l" rtl="0" eaLnBrk="1" fontAlgn="base" hangingPunct="1">
        <a:lnSpc>
          <a:spcPct val="90000"/>
        </a:lnSpc>
        <a:spcBef>
          <a:spcPct val="30000"/>
        </a:spcBef>
        <a:spcAft>
          <a:spcPct val="0"/>
        </a:spcAft>
        <a:buClr>
          <a:schemeClr val="accent5"/>
        </a:buClr>
        <a:buFont typeface="Symbol" pitchFamily="82" charset="2"/>
        <a:buChar char="·"/>
        <a:defRPr sz="1600">
          <a:solidFill>
            <a:schemeClr val="tx1"/>
          </a:solidFill>
          <a:latin typeface="+mn-lt"/>
        </a:defRPr>
      </a:lvl2pPr>
      <a:lvl3pPr marL="593725" indent="-196850" algn="l" rtl="0" eaLnBrk="1" fontAlgn="base" hangingPunct="1">
        <a:lnSpc>
          <a:spcPct val="90000"/>
        </a:lnSpc>
        <a:spcBef>
          <a:spcPct val="15000"/>
        </a:spcBef>
        <a:spcAft>
          <a:spcPct val="0"/>
        </a:spcAft>
        <a:buClr>
          <a:schemeClr val="accent5"/>
        </a:buClr>
        <a:buChar char="–"/>
        <a:defRPr sz="1600">
          <a:solidFill>
            <a:schemeClr val="tx1"/>
          </a:solidFill>
          <a:latin typeface="+mn-lt"/>
        </a:defRPr>
      </a:lvl3pPr>
      <a:lvl4pPr marL="792163" indent="-196850" algn="l" rtl="0" eaLnBrk="1" fontAlgn="base" hangingPunct="1">
        <a:lnSpc>
          <a:spcPct val="90000"/>
        </a:lnSpc>
        <a:spcBef>
          <a:spcPct val="15000"/>
        </a:spcBef>
        <a:spcAft>
          <a:spcPct val="0"/>
        </a:spcAft>
        <a:buClr>
          <a:schemeClr val="accent5"/>
        </a:buClr>
        <a:buChar char="»"/>
        <a:defRPr sz="1600">
          <a:solidFill>
            <a:schemeClr val="tx1"/>
          </a:solidFill>
          <a:latin typeface="+mn-lt"/>
        </a:defRPr>
      </a:lvl4pPr>
      <a:lvl5pPr marL="977900" indent="-184150" algn="l" rtl="0" eaLnBrk="1" fontAlgn="base" hangingPunct="1">
        <a:lnSpc>
          <a:spcPct val="90000"/>
        </a:lnSpc>
        <a:spcBef>
          <a:spcPct val="15000"/>
        </a:spcBef>
        <a:spcAft>
          <a:spcPct val="0"/>
        </a:spcAft>
        <a:buClr>
          <a:schemeClr val="accent5"/>
        </a:buClr>
        <a:buChar char="›"/>
        <a:defRPr sz="1600">
          <a:solidFill>
            <a:schemeClr val="tx1"/>
          </a:solidFill>
          <a:latin typeface="+mn-lt"/>
        </a:defRPr>
      </a:lvl5pPr>
      <a:lvl6pPr marL="14351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6pPr>
      <a:lvl7pPr marL="18923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7pPr>
      <a:lvl8pPr marL="23495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8pPr>
      <a:lvl9pPr marL="28067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444508"/>
            <a:ext cx="8229600" cy="52169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982199"/>
            <a:ext cx="5332506" cy="332192"/>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7" y="6420103"/>
            <a:ext cx="626035" cy="366183"/>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dirty="0"/>
          </a:p>
        </p:txBody>
      </p:sp>
      <p:cxnSp>
        <p:nvCxnSpPr>
          <p:cNvPr id="7" name="Straight Connector 6"/>
          <p:cNvCxnSpPr/>
          <p:nvPr/>
        </p:nvCxnSpPr>
        <p:spPr>
          <a:xfrm>
            <a:off x="0" y="6420101"/>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4789" y="972237"/>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1260871"/>
      </p:ext>
    </p:extLst>
  </p:cSld>
  <p:clrMap bg1="lt1" tx1="dk1" bg2="lt2" tx2="dk2" accent1="accent1" accent2="accent2" accent3="accent3" accent4="accent4" accent5="accent5" accent6="accent6" hlink="hlink" folHlink="folHlink"/>
  <p:sldLayoutIdLst>
    <p:sldLayoutId id="2147484423" r:id="rId1"/>
    <p:sldLayoutId id="2147484424" r:id="rId2"/>
    <p:sldLayoutId id="2147484425" r:id="rId3"/>
  </p:sldLayoutIdLst>
  <p:txStyles>
    <p:titleStyle>
      <a:lvl1pPr algn="l" defTabSz="457189"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189" rtl="0" eaLnBrk="1" latinLnBrk="0" hangingPunct="1">
        <a:spcBef>
          <a:spcPct val="20000"/>
        </a:spcBef>
        <a:buFont typeface="Arial"/>
        <a:buNone/>
        <a:defRPr sz="1000" kern="1200">
          <a:solidFill>
            <a:schemeClr val="tx1"/>
          </a:solidFill>
          <a:latin typeface="Arial"/>
          <a:ea typeface="+mn-ea"/>
          <a:cs typeface="Arial"/>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4/14/2023</a:t>
            </a:fld>
            <a:endParaRPr lang="en-US" dirty="0"/>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02384892"/>
      </p:ext>
    </p:extLst>
  </p:cSld>
  <p:clrMap bg1="dk1" tx1="lt1" bg2="dk2" tx2="lt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 id="2147484438" r:id="rId12"/>
    <p:sldLayoutId id="2147484439" r:id="rId13"/>
    <p:sldLayoutId id="2147484440" r:id="rId14"/>
    <p:sldLayoutId id="2147484441" r:id="rId15"/>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7.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7.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27.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2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https://files.constantcontact.com/4fdfceab001/4cd6bb01-03f4-42e5-8212-a383c9bfe9d8.png?rdr=true" TargetMode="Externa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jpeg"/><Relationship Id="rId1" Type="http://schemas.openxmlformats.org/officeDocument/2006/relationships/slideLayout" Target="../slideLayouts/slideLayout25.xml"/><Relationship Id="rId4" Type="http://schemas.openxmlformats.org/officeDocument/2006/relationships/image" Target="../media/image44.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5.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7.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7500" y="639097"/>
            <a:ext cx="4834654" cy="3781101"/>
          </a:xfrm>
        </p:spPr>
        <p:txBody>
          <a:bodyPr>
            <a:normAutofit/>
          </a:bodyPr>
          <a:lstStyle/>
          <a:p>
            <a:r>
              <a:rPr lang="en-US" dirty="0">
                <a:latin typeface="Franklin Gothic Medium" panose="020B0603020102020204" pitchFamily="34" charset="0"/>
              </a:rPr>
              <a:t>Board of Directors Meeting</a:t>
            </a:r>
          </a:p>
        </p:txBody>
      </p:sp>
      <p:sp>
        <p:nvSpPr>
          <p:cNvPr id="19" name="Freeform: Shape 12">
            <a:extLst>
              <a:ext uri="{FF2B5EF4-FFF2-40B4-BE49-F238E27FC236}">
                <a16:creationId xmlns:a16="http://schemas.microsoft.com/office/drawing/2014/main" id="{B95EB505-AE12-4878-88D1-3A93384E0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9141714"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ubtitle 3"/>
          <p:cNvSpPr>
            <a:spLocks noGrp="1"/>
          </p:cNvSpPr>
          <p:nvPr>
            <p:ph type="subTitle" idx="1"/>
          </p:nvPr>
        </p:nvSpPr>
        <p:spPr>
          <a:xfrm>
            <a:off x="607500" y="5280847"/>
            <a:ext cx="4834654" cy="785656"/>
          </a:xfrm>
        </p:spPr>
        <p:txBody>
          <a:bodyPr>
            <a:normAutofit/>
          </a:bodyPr>
          <a:lstStyle/>
          <a:p>
            <a:r>
              <a:rPr lang="en-US" sz="2400" dirty="0">
                <a:solidFill>
                  <a:srgbClr val="FFFFFF"/>
                </a:solidFill>
                <a:latin typeface="Franklin Gothic Medium"/>
              </a:rPr>
              <a:t>April 15, 2023</a:t>
            </a:r>
          </a:p>
        </p:txBody>
      </p:sp>
      <p:sp>
        <p:nvSpPr>
          <p:cNvPr id="22" name="Rectangle 14">
            <a:extLst>
              <a:ext uri="{FF2B5EF4-FFF2-40B4-BE49-F238E27FC236}">
                <a16:creationId xmlns:a16="http://schemas.microsoft.com/office/drawing/2014/main" id="{A12BC7B8-5515-40FA-A38E-1054E2061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006" y="0"/>
            <a:ext cx="348799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4">
            <a:extLst>
              <a:ext uri="{FF2B5EF4-FFF2-40B4-BE49-F238E27FC236}">
                <a16:creationId xmlns:a16="http://schemas.microsoft.com/office/drawing/2014/main" id="{DD55F7DD-ACF1-44A0-B9B5-FC5A87544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604" y="958640"/>
            <a:ext cx="2522798"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Meeting">
            <a:extLst>
              <a:ext uri="{FF2B5EF4-FFF2-40B4-BE49-F238E27FC236}">
                <a16:creationId xmlns:a16="http://schemas.microsoft.com/office/drawing/2014/main" id="{80607E5A-D77F-43FC-8C0E-97F0202CBC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6554" y="2376463"/>
            <a:ext cx="2075365" cy="2075365"/>
          </a:xfrm>
          <a:prstGeom prst="rect">
            <a:avLst/>
          </a:prstGeom>
        </p:spPr>
      </p:pic>
    </p:spTree>
    <p:extLst>
      <p:ext uri="{BB962C8B-B14F-4D97-AF65-F5344CB8AC3E}">
        <p14:creationId xmlns:p14="http://schemas.microsoft.com/office/powerpoint/2010/main" val="54717719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F0A87-8AD9-0F59-7A42-714D806C60A2}"/>
              </a:ext>
            </a:extLst>
          </p:cNvPr>
          <p:cNvSpPr>
            <a:spLocks noGrp="1"/>
          </p:cNvSpPr>
          <p:nvPr>
            <p:ph type="title"/>
          </p:nvPr>
        </p:nvSpPr>
        <p:spPr>
          <a:xfrm>
            <a:off x="752123" y="468040"/>
            <a:ext cx="7639753" cy="970450"/>
          </a:xfrm>
        </p:spPr>
        <p:txBody>
          <a:bodyPr/>
          <a:lstStyle/>
          <a:p>
            <a:pPr algn="ctr"/>
            <a:r>
              <a:rPr lang="en-US" dirty="0"/>
              <a:t>Aquatics</a:t>
            </a:r>
            <a:br>
              <a:rPr lang="en-US" dirty="0"/>
            </a:br>
            <a:r>
              <a:rPr lang="en-US" sz="3200" dirty="0">
                <a:solidFill>
                  <a:srgbClr val="FF0000"/>
                </a:solidFill>
              </a:rPr>
              <a:t>Lifeguard Hiring Efforts</a:t>
            </a:r>
          </a:p>
        </p:txBody>
      </p:sp>
      <p:sp>
        <p:nvSpPr>
          <p:cNvPr id="3" name="TextBox 2">
            <a:extLst>
              <a:ext uri="{FF2B5EF4-FFF2-40B4-BE49-F238E27FC236}">
                <a16:creationId xmlns:a16="http://schemas.microsoft.com/office/drawing/2014/main" id="{99343A32-2A69-7A8A-E6ED-4BEC46F50FA3}"/>
              </a:ext>
            </a:extLst>
          </p:cNvPr>
          <p:cNvSpPr txBox="1"/>
          <p:nvPr/>
        </p:nvSpPr>
        <p:spPr>
          <a:xfrm>
            <a:off x="-65314" y="2093277"/>
            <a:ext cx="4133461" cy="5293757"/>
          </a:xfrm>
          <a:prstGeom prst="rect">
            <a:avLst/>
          </a:prstGeom>
          <a:noFill/>
        </p:spPr>
        <p:txBody>
          <a:bodyPr wrap="square" rtlCol="0">
            <a:spAutoFit/>
          </a:bodyPr>
          <a:lstStyle/>
          <a:p>
            <a:pPr marL="285750" marR="0" indent="-285750">
              <a:spcBef>
                <a:spcPts val="0"/>
              </a:spcBef>
              <a:spcAft>
                <a:spcPts val="0"/>
              </a:spcAft>
              <a:buFont typeface="Arial" panose="020B0604020202020204" pitchFamily="34" charset="0"/>
              <a:buChar char="•"/>
            </a:pPr>
            <a:r>
              <a:rPr lang="en-US" sz="1600" dirty="0">
                <a:solidFill>
                  <a:srgbClr val="000000"/>
                </a:solidFill>
                <a:effectLst/>
                <a:ea typeface="Times New Roman" panose="02020603050405020304" pitchFamily="18" charset="0"/>
              </a:rPr>
              <a:t>Compensation:</a:t>
            </a:r>
          </a:p>
          <a:p>
            <a:pPr marL="800100" lvl="1" indent="-342900">
              <a:buSzPts val="1000"/>
              <a:buFont typeface="Courier New" panose="02070309020205020404" pitchFamily="49" charset="0"/>
              <a:buChar char="o"/>
              <a:tabLst>
                <a:tab pos="457200" algn="l"/>
              </a:tabLst>
            </a:pPr>
            <a:r>
              <a:rPr lang="en-US" sz="1600" dirty="0">
                <a:solidFill>
                  <a:srgbClr val="000000"/>
                </a:solidFill>
                <a:effectLst/>
                <a:ea typeface="Times New Roman" panose="02020603050405020304" pitchFamily="18" charset="0"/>
              </a:rPr>
              <a:t>Increased pay</a:t>
            </a:r>
            <a:endParaRPr lang="en-US" sz="1600" dirty="0">
              <a:solidFill>
                <a:srgbClr val="000000"/>
              </a:solidFill>
              <a:effectLst/>
              <a:ea typeface="Calibri" panose="020F0502020204030204" pitchFamily="34" charset="0"/>
            </a:endParaRPr>
          </a:p>
          <a:p>
            <a:pPr marL="800100" lvl="1" indent="-342900">
              <a:buSzPts val="1000"/>
              <a:buFont typeface="Courier New" panose="02070309020205020404" pitchFamily="49" charset="0"/>
              <a:buChar char="o"/>
              <a:tabLst>
                <a:tab pos="457200" algn="l"/>
              </a:tabLst>
            </a:pPr>
            <a:r>
              <a:rPr lang="en-US" sz="1600" dirty="0">
                <a:solidFill>
                  <a:srgbClr val="000000"/>
                </a:solidFill>
                <a:effectLst/>
                <a:ea typeface="Times New Roman" panose="02020603050405020304" pitchFamily="18" charset="0"/>
              </a:rPr>
              <a:t>OPA paying for training</a:t>
            </a:r>
            <a:endParaRPr lang="en-US" sz="1600" dirty="0">
              <a:solidFill>
                <a:srgbClr val="000000"/>
              </a:solidFill>
              <a:effectLst/>
              <a:ea typeface="Calibri" panose="020F0502020204030204" pitchFamily="34" charset="0"/>
            </a:endParaRPr>
          </a:p>
          <a:p>
            <a:pPr marL="800100" lvl="1" indent="-342900">
              <a:buSzPts val="1000"/>
              <a:buFont typeface="Courier New" panose="02070309020205020404" pitchFamily="49" charset="0"/>
              <a:buChar char="o"/>
              <a:tabLst>
                <a:tab pos="457200" algn="l"/>
              </a:tabLst>
            </a:pPr>
            <a:r>
              <a:rPr lang="en-US" sz="1600" dirty="0">
                <a:solidFill>
                  <a:srgbClr val="000000"/>
                </a:solidFill>
                <a:effectLst/>
                <a:ea typeface="Times New Roman" panose="02020603050405020304" pitchFamily="18" charset="0"/>
              </a:rPr>
              <a:t>Outreach from Aquatics staff</a:t>
            </a:r>
            <a:endParaRPr lang="en-US" sz="1600" dirty="0">
              <a:solidFill>
                <a:srgbClr val="000000"/>
              </a:solidFill>
              <a:effectLst/>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solidFill>
                  <a:srgbClr val="000000"/>
                </a:solidFill>
                <a:effectLst/>
                <a:ea typeface="Times New Roman" panose="02020603050405020304" pitchFamily="18" charset="0"/>
              </a:rPr>
              <a:t>Advertising</a:t>
            </a:r>
          </a:p>
          <a:p>
            <a:pPr marL="800100" lvl="1" indent="-342900">
              <a:buSzPts val="1000"/>
              <a:buFont typeface="Courier New" panose="02070309020205020404" pitchFamily="49" charset="0"/>
              <a:buChar char="o"/>
              <a:tabLst>
                <a:tab pos="457200" algn="l"/>
              </a:tabLst>
            </a:pPr>
            <a:r>
              <a:rPr lang="en-US" sz="1600" dirty="0">
                <a:solidFill>
                  <a:srgbClr val="000000"/>
                </a:solidFill>
                <a:effectLst/>
                <a:ea typeface="Times New Roman" panose="02020603050405020304" pitchFamily="18" charset="0"/>
              </a:rPr>
              <a:t>Multiple ads in local newspapers</a:t>
            </a:r>
            <a:endParaRPr lang="en-US" sz="1600" dirty="0">
              <a:solidFill>
                <a:srgbClr val="000000"/>
              </a:solidFill>
              <a:effectLst/>
              <a:ea typeface="Calibri" panose="020F0502020204030204" pitchFamily="34" charset="0"/>
            </a:endParaRPr>
          </a:p>
          <a:p>
            <a:pPr marL="800100" lvl="1" indent="-342900">
              <a:buSzPts val="1000"/>
              <a:buFont typeface="Courier New" panose="02070309020205020404" pitchFamily="49" charset="0"/>
              <a:buChar char="o"/>
              <a:tabLst>
                <a:tab pos="457200" algn="l"/>
              </a:tabLst>
            </a:pPr>
            <a:r>
              <a:rPr lang="en-US" sz="1600" dirty="0">
                <a:solidFill>
                  <a:srgbClr val="000000"/>
                </a:solidFill>
                <a:effectLst/>
                <a:ea typeface="Times New Roman" panose="02020603050405020304" pitchFamily="18" charset="0"/>
              </a:rPr>
              <a:t>Press releases to local media</a:t>
            </a:r>
            <a:endParaRPr lang="en-US" sz="1600" dirty="0">
              <a:solidFill>
                <a:srgbClr val="000000"/>
              </a:solidFill>
              <a:effectLst/>
              <a:ea typeface="Calibri" panose="020F0502020204030204" pitchFamily="34" charset="0"/>
            </a:endParaRPr>
          </a:p>
          <a:p>
            <a:pPr marL="800100" lvl="1" indent="-342900">
              <a:buSzPts val="1000"/>
              <a:buFont typeface="Courier New" panose="02070309020205020404" pitchFamily="49" charset="0"/>
              <a:buChar char="o"/>
              <a:tabLst>
                <a:tab pos="457200" algn="l"/>
              </a:tabLst>
            </a:pPr>
            <a:r>
              <a:rPr lang="en-US" sz="1600" dirty="0">
                <a:solidFill>
                  <a:srgbClr val="000000"/>
                </a:solidFill>
                <a:effectLst/>
                <a:ea typeface="Times New Roman" panose="02020603050405020304" pitchFamily="18" charset="0"/>
              </a:rPr>
              <a:t>Coverage on local TV news</a:t>
            </a:r>
            <a:endParaRPr lang="en-US" sz="1600" dirty="0">
              <a:solidFill>
                <a:srgbClr val="000000"/>
              </a:solidFill>
              <a:effectLst/>
              <a:ea typeface="Calibri" panose="020F0502020204030204" pitchFamily="34" charset="0"/>
            </a:endParaRPr>
          </a:p>
          <a:p>
            <a:pPr marL="800100" lvl="1" indent="-342900">
              <a:buSzPts val="1000"/>
              <a:buFont typeface="Courier New" panose="02070309020205020404" pitchFamily="49" charset="0"/>
              <a:buChar char="o"/>
              <a:tabLst>
                <a:tab pos="457200" algn="l"/>
              </a:tabLst>
            </a:pPr>
            <a:r>
              <a:rPr lang="en-US" sz="1600" dirty="0">
                <a:solidFill>
                  <a:srgbClr val="000000"/>
                </a:solidFill>
                <a:effectLst/>
                <a:ea typeface="Times New Roman" panose="02020603050405020304" pitchFamily="18" charset="0"/>
              </a:rPr>
              <a:t>Ads through local schools</a:t>
            </a:r>
            <a:endParaRPr lang="en-US" sz="1600" dirty="0">
              <a:solidFill>
                <a:srgbClr val="000000"/>
              </a:solidFill>
              <a:effectLst/>
              <a:ea typeface="Calibri" panose="020F0502020204030204" pitchFamily="34" charset="0"/>
            </a:endParaRPr>
          </a:p>
          <a:p>
            <a:pPr marL="800100" lvl="1" indent="-342900">
              <a:buSzPts val="1000"/>
              <a:buFont typeface="Courier New" panose="02070309020205020404" pitchFamily="49" charset="0"/>
              <a:buChar char="o"/>
              <a:tabLst>
                <a:tab pos="457200" algn="l"/>
              </a:tabLst>
            </a:pPr>
            <a:r>
              <a:rPr lang="en-US" sz="1600" dirty="0">
                <a:solidFill>
                  <a:srgbClr val="000000"/>
                </a:solidFill>
                <a:effectLst/>
                <a:ea typeface="Times New Roman" panose="02020603050405020304" pitchFamily="18" charset="0"/>
              </a:rPr>
              <a:t>Multiple job fairs</a:t>
            </a:r>
            <a:endParaRPr lang="en-US" sz="1600" dirty="0">
              <a:solidFill>
                <a:srgbClr val="000000"/>
              </a:solidFill>
              <a:effectLst/>
              <a:ea typeface="Calibri" panose="020F0502020204030204" pitchFamily="34" charset="0"/>
            </a:endParaRPr>
          </a:p>
          <a:p>
            <a:pPr marL="800100" lvl="1" indent="-342900">
              <a:buSzPts val="1000"/>
              <a:buFont typeface="Courier New" panose="02070309020205020404" pitchFamily="49" charset="0"/>
              <a:buChar char="o"/>
              <a:tabLst>
                <a:tab pos="457200" algn="l"/>
              </a:tabLst>
            </a:pPr>
            <a:r>
              <a:rPr lang="en-US" sz="1600" dirty="0">
                <a:solidFill>
                  <a:srgbClr val="000000"/>
                </a:solidFill>
                <a:effectLst/>
                <a:ea typeface="Times New Roman" panose="02020603050405020304" pitchFamily="18" charset="0"/>
              </a:rPr>
              <a:t>Posts on the website and social media</a:t>
            </a:r>
            <a:endParaRPr lang="en-US" sz="1600" dirty="0">
              <a:solidFill>
                <a:srgbClr val="000000"/>
              </a:solidFill>
              <a:effectLst/>
              <a:ea typeface="Calibri" panose="020F0502020204030204" pitchFamily="34" charset="0"/>
            </a:endParaRPr>
          </a:p>
          <a:p>
            <a:pPr marL="800100" lvl="1" indent="-342900">
              <a:buSzPts val="1000"/>
              <a:buFont typeface="Courier New" panose="02070309020205020404" pitchFamily="49" charset="0"/>
              <a:buChar char="o"/>
              <a:tabLst>
                <a:tab pos="457200" algn="l"/>
              </a:tabLst>
            </a:pPr>
            <a:r>
              <a:rPr lang="en-US" sz="1600" dirty="0">
                <a:solidFill>
                  <a:srgbClr val="000000"/>
                </a:solidFill>
                <a:effectLst/>
                <a:ea typeface="Times New Roman" panose="02020603050405020304" pitchFamily="18" charset="0"/>
              </a:rPr>
              <a:t>Articles and flyers in the weekly e-blast, quarterly newsletter and twice-annual activity guide</a:t>
            </a:r>
            <a:endParaRPr lang="en-US" sz="1600" dirty="0">
              <a:solidFill>
                <a:srgbClr val="000000"/>
              </a:solidFill>
              <a:effectLst/>
              <a:ea typeface="Calibri" panose="020F0502020204030204" pitchFamily="34" charset="0"/>
            </a:endParaRPr>
          </a:p>
          <a:p>
            <a:pPr marL="800100" lvl="1" indent="-342900">
              <a:buSzPts val="1000"/>
              <a:buFont typeface="Courier New" panose="02070309020205020404" pitchFamily="49" charset="0"/>
              <a:buChar char="o"/>
              <a:tabLst>
                <a:tab pos="457200" algn="l"/>
              </a:tabLst>
            </a:pPr>
            <a:r>
              <a:rPr lang="en-US" sz="1600" dirty="0">
                <a:solidFill>
                  <a:srgbClr val="000000"/>
                </a:solidFill>
                <a:effectLst/>
                <a:ea typeface="Times New Roman" panose="02020603050405020304" pitchFamily="18" charset="0"/>
              </a:rPr>
              <a:t>Flyers at the Sports Core Pool</a:t>
            </a:r>
            <a:endParaRPr lang="en-US" sz="1600" dirty="0">
              <a:solidFill>
                <a:srgbClr val="000000"/>
              </a:solidFill>
              <a:effectLst/>
              <a:ea typeface="Calibri" panose="020F0502020204030204" pitchFamily="34" charset="0"/>
            </a:endParaRPr>
          </a:p>
          <a:p>
            <a:pPr marL="800100" lvl="1" indent="-342900">
              <a:buSzPts val="1000"/>
              <a:buFont typeface="Courier New" panose="02070309020205020404" pitchFamily="49" charset="0"/>
              <a:buChar char="o"/>
              <a:tabLst>
                <a:tab pos="457200" algn="l"/>
              </a:tabLst>
            </a:pPr>
            <a:r>
              <a:rPr lang="en-US" sz="1600" dirty="0">
                <a:solidFill>
                  <a:srgbClr val="000000"/>
                </a:solidFill>
                <a:effectLst/>
                <a:ea typeface="Times New Roman" panose="02020603050405020304" pitchFamily="18" charset="0"/>
              </a:rPr>
              <a:t>Banners at the Sports Core Pool</a:t>
            </a:r>
            <a:endParaRPr lang="en-US" sz="1600" dirty="0">
              <a:solidFill>
                <a:srgbClr val="000000"/>
              </a:solidFill>
              <a:effectLst/>
              <a:ea typeface="Calibri" panose="020F0502020204030204" pitchFamily="34" charset="0"/>
            </a:endParaRPr>
          </a:p>
          <a:p>
            <a:pPr marL="285750" indent="-285750">
              <a:buFont typeface="Arial" panose="020B0604020202020204" pitchFamily="34" charset="0"/>
              <a:buChar char="•"/>
            </a:pPr>
            <a:endParaRPr lang="en-US" sz="1600" dirty="0">
              <a:solidFill>
                <a:schemeClr val="bg1"/>
              </a:solidFill>
            </a:endParaRPr>
          </a:p>
          <a:p>
            <a:endParaRPr lang="en-US" dirty="0">
              <a:solidFill>
                <a:schemeClr val="bg1"/>
              </a:solidFill>
            </a:endParaRPr>
          </a:p>
        </p:txBody>
      </p:sp>
      <p:pic>
        <p:nvPicPr>
          <p:cNvPr id="5" name="Picture 4" descr="A picture containing text&#10;&#10;Description automatically generated">
            <a:extLst>
              <a:ext uri="{FF2B5EF4-FFF2-40B4-BE49-F238E27FC236}">
                <a16:creationId xmlns:a16="http://schemas.microsoft.com/office/drawing/2014/main" id="{784D35B9-DCDA-18CD-3CFF-0A5BCA340C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306" r="25755"/>
          <a:stretch/>
        </p:blipFill>
        <p:spPr>
          <a:xfrm>
            <a:off x="4218070" y="1923716"/>
            <a:ext cx="2571907" cy="3010561"/>
          </a:xfrm>
          <a:prstGeom prst="rect">
            <a:avLst/>
          </a:prstGeom>
        </p:spPr>
      </p:pic>
      <p:pic>
        <p:nvPicPr>
          <p:cNvPr id="8" name="Picture 7" descr="A banner on a fence&#10;&#10;Description automatically generated with medium confidence">
            <a:extLst>
              <a:ext uri="{FF2B5EF4-FFF2-40B4-BE49-F238E27FC236}">
                <a16:creationId xmlns:a16="http://schemas.microsoft.com/office/drawing/2014/main" id="{EEA5D66C-6CE6-78C2-03AD-4F6BA9FAC8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47" t="18675" r="9592" b="15002"/>
          <a:stretch/>
        </p:blipFill>
        <p:spPr>
          <a:xfrm>
            <a:off x="4217437" y="4934280"/>
            <a:ext cx="4926564" cy="1923720"/>
          </a:xfrm>
          <a:prstGeom prst="rect">
            <a:avLst/>
          </a:prstGeom>
        </p:spPr>
      </p:pic>
      <p:pic>
        <p:nvPicPr>
          <p:cNvPr id="10" name="Picture 9" descr="A large indoor swimming pool&#10;&#10;Description automatically generated with low confidence">
            <a:extLst>
              <a:ext uri="{FF2B5EF4-FFF2-40B4-BE49-F238E27FC236}">
                <a16:creationId xmlns:a16="http://schemas.microsoft.com/office/drawing/2014/main" id="{93870901-1A53-3CD5-D63C-3ACC7B0EB9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5666" y="1923718"/>
            <a:ext cx="2408334" cy="3010560"/>
          </a:xfrm>
          <a:prstGeom prst="rect">
            <a:avLst/>
          </a:prstGeom>
        </p:spPr>
      </p:pic>
    </p:spTree>
    <p:extLst>
      <p:ext uri="{BB962C8B-B14F-4D97-AF65-F5344CB8AC3E}">
        <p14:creationId xmlns:p14="http://schemas.microsoft.com/office/powerpoint/2010/main" val="2086469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F0A87-8AD9-0F59-7A42-714D806C60A2}"/>
              </a:ext>
            </a:extLst>
          </p:cNvPr>
          <p:cNvSpPr>
            <a:spLocks noGrp="1"/>
          </p:cNvSpPr>
          <p:nvPr>
            <p:ph type="title"/>
          </p:nvPr>
        </p:nvSpPr>
        <p:spPr>
          <a:xfrm>
            <a:off x="809998" y="513184"/>
            <a:ext cx="7524003" cy="830423"/>
          </a:xfrm>
        </p:spPr>
        <p:txBody>
          <a:bodyPr/>
          <a:lstStyle/>
          <a:p>
            <a:pPr algn="ctr"/>
            <a:br>
              <a:rPr lang="en-US" dirty="0">
                <a:solidFill>
                  <a:schemeClr val="bg1"/>
                </a:solidFill>
                <a:latin typeface="Calibri" panose="020F0502020204030204" pitchFamily="34" charset="0"/>
                <a:ea typeface="Calibri" panose="020F0502020204030204" pitchFamily="34" charset="0"/>
              </a:rPr>
            </a:br>
            <a:r>
              <a:rPr lang="en-US" dirty="0">
                <a:solidFill>
                  <a:schemeClr val="tx1"/>
                </a:solidFill>
                <a:ea typeface="Calibri" panose="020F0502020204030204" pitchFamily="34" charset="0"/>
              </a:rPr>
              <a:t>Golf</a:t>
            </a:r>
            <a:endParaRPr lang="en-US" dirty="0">
              <a:solidFill>
                <a:schemeClr val="tx1"/>
              </a:solidFill>
            </a:endParaRPr>
          </a:p>
        </p:txBody>
      </p:sp>
      <p:sp>
        <p:nvSpPr>
          <p:cNvPr id="4" name="Title 12">
            <a:extLst>
              <a:ext uri="{FF2B5EF4-FFF2-40B4-BE49-F238E27FC236}">
                <a16:creationId xmlns:a16="http://schemas.microsoft.com/office/drawing/2014/main" id="{DCC1CAF7-CA5E-0720-7146-5472B8C06A4B}"/>
              </a:ext>
            </a:extLst>
          </p:cNvPr>
          <p:cNvSpPr txBox="1">
            <a:spLocks/>
          </p:cNvSpPr>
          <p:nvPr/>
        </p:nvSpPr>
        <p:spPr>
          <a:xfrm>
            <a:off x="316159" y="2055224"/>
            <a:ext cx="8638903" cy="4206240"/>
          </a:xfrm>
          <a:prstGeom prst="rect">
            <a:avLst/>
          </a:prstGeom>
        </p:spPr>
        <p:txBody>
          <a:bodyPr vert="horz" lIns="91440" tIns="45720" rIns="91440" bIns="0" rtlCol="0" anchor="b">
            <a:norm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684213" lvl="1" indent="-227013">
              <a:spcBef>
                <a:spcPct val="0"/>
              </a:spcBef>
              <a:spcAft>
                <a:spcPts val="600"/>
              </a:spcAft>
              <a:buFont typeface="Arial" panose="020B0604020202020204" pitchFamily="34" charset="0"/>
              <a:buChar char="•"/>
              <a:defRPr/>
            </a:pPr>
            <a:endParaRPr kumimoji="0" lang="en-US" b="0" i="0" u="none" strike="noStrike" kern="1200" cap="none" spc="0" normalizeH="0" baseline="0" noProof="0" dirty="0">
              <a:ln>
                <a:noFill/>
              </a:ln>
              <a:solidFill>
                <a:prstClr val="black"/>
              </a:solidFill>
              <a:effectLst/>
              <a:uLnTx/>
              <a:uFillTx/>
              <a:latin typeface="Century Gothic" panose="020B0502020202020204"/>
              <a:ea typeface="+mj-ea"/>
              <a:cs typeface="+mj-cs"/>
            </a:endParaRPr>
          </a:p>
        </p:txBody>
      </p:sp>
      <p:sp>
        <p:nvSpPr>
          <p:cNvPr id="3" name="TextBox 2">
            <a:extLst>
              <a:ext uri="{FF2B5EF4-FFF2-40B4-BE49-F238E27FC236}">
                <a16:creationId xmlns:a16="http://schemas.microsoft.com/office/drawing/2014/main" id="{1217FC4F-F4AF-5747-A600-5B88FC250541}"/>
              </a:ext>
            </a:extLst>
          </p:cNvPr>
          <p:cNvSpPr txBox="1"/>
          <p:nvPr/>
        </p:nvSpPr>
        <p:spPr>
          <a:xfrm>
            <a:off x="188938" y="2140989"/>
            <a:ext cx="4261764" cy="4708981"/>
          </a:xfrm>
          <a:prstGeom prst="rect">
            <a:avLst/>
          </a:prstGeom>
          <a:noFill/>
        </p:spPr>
        <p:txBody>
          <a:bodyPr wrap="square" rtlCol="0">
            <a:spAutoFit/>
          </a:bodyPr>
          <a:lstStyle/>
          <a:p>
            <a:pPr marL="171450" marR="0" indent="-171450">
              <a:spcBef>
                <a:spcPts val="0"/>
              </a:spcBef>
              <a:spcAft>
                <a:spcPts val="0"/>
              </a:spcAft>
              <a:buFont typeface="Arial" panose="020B0604020202020204" pitchFamily="34" charset="0"/>
              <a:buChar char="•"/>
            </a:pPr>
            <a:r>
              <a:rPr lang="en-US" sz="1200" dirty="0">
                <a:solidFill>
                  <a:schemeClr val="bg1"/>
                </a:solidFill>
                <a:ea typeface="Calibri" panose="020F0502020204030204" pitchFamily="34" charset="0"/>
              </a:rPr>
              <a:t>Putters Club – at general practice area</a:t>
            </a:r>
          </a:p>
          <a:p>
            <a:pPr marL="628650" lvl="1" indent="-171450">
              <a:buFont typeface="Arial" panose="020B0604020202020204" pitchFamily="34" charset="0"/>
              <a:buChar char="•"/>
            </a:pPr>
            <a:r>
              <a:rPr lang="en-US" sz="1200" dirty="0">
                <a:solidFill>
                  <a:schemeClr val="bg1"/>
                </a:solidFill>
                <a:effectLst/>
                <a:ea typeface="Calibri" panose="020F0502020204030204" pitchFamily="34" charset="0"/>
              </a:rPr>
              <a:t>Meets ever other Tuesday to practice</a:t>
            </a:r>
          </a:p>
          <a:p>
            <a:pPr marL="628650" lvl="1" indent="-171450">
              <a:buFont typeface="Arial" panose="020B0604020202020204" pitchFamily="34" charset="0"/>
              <a:buChar char="•"/>
            </a:pPr>
            <a:r>
              <a:rPr lang="en-US" sz="1200" dirty="0">
                <a:solidFill>
                  <a:schemeClr val="bg1"/>
                </a:solidFill>
                <a:effectLst/>
                <a:ea typeface="Calibri" panose="020F0502020204030204" pitchFamily="34" charset="0"/>
              </a:rPr>
              <a:t> their short game.</a:t>
            </a:r>
          </a:p>
          <a:p>
            <a:pPr marL="628650" lvl="1" indent="-171450">
              <a:buFont typeface="Arial" panose="020B0604020202020204" pitchFamily="34" charset="0"/>
              <a:buChar char="•"/>
            </a:pPr>
            <a:r>
              <a:rPr lang="en-US" sz="1200" dirty="0">
                <a:solidFill>
                  <a:schemeClr val="bg1"/>
                </a:solidFill>
                <a:ea typeface="Calibri" panose="020F0502020204030204" pitchFamily="34" charset="0"/>
              </a:rPr>
              <a:t>Putting and Chipping practice</a:t>
            </a:r>
          </a:p>
          <a:p>
            <a:pPr marL="628650" lvl="1" indent="-171450">
              <a:buFont typeface="Arial" panose="020B0604020202020204" pitchFamily="34" charset="0"/>
              <a:buChar char="•"/>
            </a:pPr>
            <a:r>
              <a:rPr lang="en-US" sz="1200" dirty="0">
                <a:solidFill>
                  <a:schemeClr val="bg1"/>
                </a:solidFill>
                <a:effectLst/>
                <a:ea typeface="Calibri" panose="020F0502020204030204" pitchFamily="34" charset="0"/>
              </a:rPr>
              <a:t>Tutorial events</a:t>
            </a:r>
          </a:p>
          <a:p>
            <a:pPr marL="171450" marR="0" indent="-171450">
              <a:spcBef>
                <a:spcPts val="0"/>
              </a:spcBef>
              <a:spcAft>
                <a:spcPts val="0"/>
              </a:spcAft>
              <a:buFont typeface="Arial" panose="020B0604020202020204" pitchFamily="34" charset="0"/>
              <a:buChar char="•"/>
            </a:pPr>
            <a:endParaRPr lang="en-US" sz="1200" dirty="0">
              <a:solidFill>
                <a:schemeClr val="bg1"/>
              </a:solidFill>
              <a:ea typeface="Calibri" panose="020F0502020204030204" pitchFamily="34" charset="0"/>
            </a:endParaRPr>
          </a:p>
          <a:p>
            <a:pPr marL="171450" marR="0" indent="-171450">
              <a:spcBef>
                <a:spcPts val="0"/>
              </a:spcBef>
              <a:spcAft>
                <a:spcPts val="0"/>
              </a:spcAft>
              <a:buFont typeface="Arial" panose="020B0604020202020204" pitchFamily="34" charset="0"/>
              <a:buChar char="•"/>
            </a:pPr>
            <a:r>
              <a:rPr lang="en-US" sz="1200" dirty="0">
                <a:solidFill>
                  <a:schemeClr val="bg1"/>
                </a:solidFill>
                <a:effectLst/>
                <a:ea typeface="Calibri" panose="020F0502020204030204" pitchFamily="34" charset="0"/>
              </a:rPr>
              <a:t>Ruggiere Golf Academy at Ocean Pines</a:t>
            </a:r>
          </a:p>
          <a:p>
            <a:pPr marL="628650" lvl="1" indent="-171450">
              <a:buFont typeface="Arial" panose="020B0604020202020204" pitchFamily="34" charset="0"/>
              <a:buChar char="•"/>
            </a:pPr>
            <a:r>
              <a:rPr lang="en-US" sz="1200" dirty="0">
                <a:solidFill>
                  <a:schemeClr val="bg1"/>
                </a:solidFill>
                <a:ea typeface="Calibri" panose="020F0502020204030204" pitchFamily="34" charset="0"/>
              </a:rPr>
              <a:t>Junior Golf </a:t>
            </a:r>
          </a:p>
          <a:p>
            <a:pPr marL="628650" lvl="1" indent="-171450">
              <a:buFont typeface="Arial" panose="020B0604020202020204" pitchFamily="34" charset="0"/>
              <a:buChar char="•"/>
            </a:pPr>
            <a:r>
              <a:rPr lang="en-US" sz="1200" dirty="0">
                <a:solidFill>
                  <a:schemeClr val="bg1"/>
                </a:solidFill>
                <a:effectLst/>
                <a:ea typeface="Calibri" panose="020F0502020204030204" pitchFamily="34" charset="0"/>
              </a:rPr>
              <a:t>Private Lessons</a:t>
            </a:r>
          </a:p>
          <a:p>
            <a:pPr marL="171450" marR="0" indent="-171450">
              <a:spcBef>
                <a:spcPts val="0"/>
              </a:spcBef>
              <a:spcAft>
                <a:spcPts val="0"/>
              </a:spcAft>
              <a:buFont typeface="Arial" panose="020B0604020202020204" pitchFamily="34" charset="0"/>
              <a:buChar char="•"/>
            </a:pPr>
            <a:endParaRPr lang="en-US" sz="1200" dirty="0">
              <a:solidFill>
                <a:schemeClr val="bg1"/>
              </a:solidFill>
              <a:ea typeface="Calibri" panose="020F0502020204030204" pitchFamily="34" charset="0"/>
            </a:endParaRPr>
          </a:p>
          <a:p>
            <a:pPr marL="171450" marR="0" indent="-171450">
              <a:spcBef>
                <a:spcPts val="0"/>
              </a:spcBef>
              <a:spcAft>
                <a:spcPts val="0"/>
              </a:spcAft>
              <a:buFont typeface="Arial" panose="020B0604020202020204" pitchFamily="34" charset="0"/>
              <a:buChar char="•"/>
            </a:pPr>
            <a:r>
              <a:rPr lang="en-US" sz="1200" dirty="0">
                <a:solidFill>
                  <a:schemeClr val="bg1"/>
                </a:solidFill>
                <a:effectLst/>
                <a:ea typeface="Calibri" panose="020F0502020204030204" pitchFamily="34" charset="0"/>
              </a:rPr>
              <a:t>Ocean Pines Scoring Club</a:t>
            </a:r>
          </a:p>
          <a:p>
            <a:pPr marL="628650" lvl="1" indent="-171450">
              <a:buFont typeface="Arial" panose="020B0604020202020204" pitchFamily="34" charset="0"/>
              <a:buChar char="•"/>
            </a:pPr>
            <a:r>
              <a:rPr lang="en-US" sz="1200" dirty="0">
                <a:solidFill>
                  <a:schemeClr val="bg1"/>
                </a:solidFill>
                <a:ea typeface="Calibri" panose="020F0502020204030204" pitchFamily="34" charset="0"/>
              </a:rPr>
              <a:t>Improving Putting and Pitching Skills</a:t>
            </a:r>
          </a:p>
          <a:p>
            <a:pPr marL="628650" lvl="1" indent="-171450">
              <a:buFont typeface="Arial" panose="020B0604020202020204" pitchFamily="34" charset="0"/>
              <a:buChar char="•"/>
            </a:pPr>
            <a:r>
              <a:rPr lang="en-US" sz="1200" dirty="0">
                <a:solidFill>
                  <a:schemeClr val="bg1"/>
                </a:solidFill>
                <a:effectLst/>
                <a:ea typeface="Calibri" panose="020F0502020204030204" pitchFamily="34" charset="0"/>
              </a:rPr>
              <a:t>Began April 4</a:t>
            </a:r>
            <a:r>
              <a:rPr lang="en-US" sz="1200" baseline="30000" dirty="0">
                <a:solidFill>
                  <a:schemeClr val="bg1"/>
                </a:solidFill>
                <a:effectLst/>
                <a:ea typeface="Calibri" panose="020F0502020204030204" pitchFamily="34" charset="0"/>
              </a:rPr>
              <a:t>th</a:t>
            </a:r>
            <a:endParaRPr lang="en-US" sz="1200" dirty="0">
              <a:solidFill>
                <a:schemeClr val="bg1"/>
              </a:solidFill>
              <a:effectLst/>
              <a:ea typeface="Calibri" panose="020F0502020204030204" pitchFamily="34" charset="0"/>
            </a:endParaRPr>
          </a:p>
          <a:p>
            <a:pPr marL="171450" marR="0" indent="-171450">
              <a:spcBef>
                <a:spcPts val="0"/>
              </a:spcBef>
              <a:spcAft>
                <a:spcPts val="0"/>
              </a:spcAft>
              <a:buFont typeface="Arial" panose="020B0604020202020204" pitchFamily="34" charset="0"/>
              <a:buChar char="•"/>
            </a:pPr>
            <a:endParaRPr lang="en-US" sz="1200" dirty="0">
              <a:solidFill>
                <a:schemeClr val="bg1"/>
              </a:solidFill>
              <a:ea typeface="Calibri" panose="020F0502020204030204" pitchFamily="34" charset="0"/>
            </a:endParaRPr>
          </a:p>
          <a:p>
            <a:pPr marL="171450" marR="0" indent="-171450">
              <a:spcBef>
                <a:spcPts val="0"/>
              </a:spcBef>
              <a:spcAft>
                <a:spcPts val="0"/>
              </a:spcAft>
              <a:buFont typeface="Arial" panose="020B0604020202020204" pitchFamily="34" charset="0"/>
              <a:buChar char="•"/>
            </a:pPr>
            <a:r>
              <a:rPr lang="en-US" sz="1200" dirty="0">
                <a:solidFill>
                  <a:schemeClr val="bg1"/>
                </a:solidFill>
                <a:effectLst/>
                <a:ea typeface="Calibri" panose="020F0502020204030204" pitchFamily="34" charset="0"/>
              </a:rPr>
              <a:t>Resident Golf Day</a:t>
            </a:r>
          </a:p>
          <a:p>
            <a:pPr marL="628650" lvl="1" indent="-171450">
              <a:buFont typeface="Arial" panose="020B0604020202020204" pitchFamily="34" charset="0"/>
              <a:buChar char="•"/>
            </a:pPr>
            <a:r>
              <a:rPr lang="en-US" sz="1200" dirty="0">
                <a:solidFill>
                  <a:schemeClr val="bg1"/>
                </a:solidFill>
                <a:ea typeface="Calibri" panose="020F0502020204030204" pitchFamily="34" charset="0"/>
              </a:rPr>
              <a:t>Held: </a:t>
            </a:r>
            <a:r>
              <a:rPr lang="en-US" sz="1200" dirty="0">
                <a:solidFill>
                  <a:schemeClr val="bg1"/>
                </a:solidFill>
                <a:effectLst/>
                <a:ea typeface="Calibri" panose="020F0502020204030204" pitchFamily="34" charset="0"/>
              </a:rPr>
              <a:t> Sunday, April 9</a:t>
            </a:r>
            <a:r>
              <a:rPr lang="en-US" sz="1200" baseline="30000" dirty="0">
                <a:solidFill>
                  <a:schemeClr val="bg1"/>
                </a:solidFill>
                <a:effectLst/>
                <a:ea typeface="Calibri" panose="020F0502020204030204" pitchFamily="34" charset="0"/>
              </a:rPr>
              <a:t>th</a:t>
            </a:r>
            <a:r>
              <a:rPr lang="en-US" sz="1200" dirty="0">
                <a:solidFill>
                  <a:schemeClr val="bg1"/>
                </a:solidFill>
                <a:effectLst/>
                <a:ea typeface="Calibri" panose="020F0502020204030204" pitchFamily="34" charset="0"/>
              </a:rPr>
              <a:t> </a:t>
            </a:r>
          </a:p>
          <a:p>
            <a:pPr marL="628650" lvl="1" indent="-171450">
              <a:buSzPts val="1000"/>
              <a:buFont typeface="Arial" panose="020B0604020202020204" pitchFamily="34" charset="0"/>
              <a:buChar char="•"/>
              <a:tabLst>
                <a:tab pos="457200" algn="l"/>
              </a:tabLst>
            </a:pPr>
            <a:r>
              <a:rPr lang="en-US" sz="1200" dirty="0">
                <a:solidFill>
                  <a:srgbClr val="000000"/>
                </a:solidFill>
                <a:effectLst/>
                <a:ea typeface="Times New Roman" panose="02020603050405020304" pitchFamily="18" charset="0"/>
              </a:rPr>
              <a:t>65 players attended</a:t>
            </a:r>
            <a:endParaRPr lang="en-US" sz="1200" dirty="0">
              <a:solidFill>
                <a:srgbClr val="000000"/>
              </a:solidFill>
              <a:effectLst/>
              <a:ea typeface="Calibri" panose="020F0502020204030204" pitchFamily="34" charset="0"/>
            </a:endParaRPr>
          </a:p>
          <a:p>
            <a:pPr marL="628650" lvl="1" indent="-171450">
              <a:buSzPts val="1000"/>
              <a:buFont typeface="Arial" panose="020B0604020202020204" pitchFamily="34" charset="0"/>
              <a:buChar char="•"/>
              <a:tabLst>
                <a:tab pos="457200" algn="l"/>
              </a:tabLst>
            </a:pPr>
            <a:r>
              <a:rPr lang="en-US" sz="1200" dirty="0">
                <a:solidFill>
                  <a:srgbClr val="000000"/>
                </a:solidFill>
                <a:effectLst/>
                <a:ea typeface="Times New Roman" panose="02020603050405020304" pitchFamily="18" charset="0"/>
              </a:rPr>
              <a:t>OPMGA, OPLGA, and OPA membership were represented</a:t>
            </a:r>
            <a:endParaRPr lang="en-US" sz="1200" dirty="0">
              <a:solidFill>
                <a:srgbClr val="000000"/>
              </a:solidFill>
              <a:effectLst/>
              <a:ea typeface="Calibri" panose="020F0502020204030204" pitchFamily="34" charset="0"/>
            </a:endParaRPr>
          </a:p>
          <a:p>
            <a:pPr marL="628650" lvl="1" indent="-171450">
              <a:buSzPts val="1000"/>
              <a:buFont typeface="Arial" panose="020B0604020202020204" pitchFamily="34" charset="0"/>
              <a:buChar char="•"/>
              <a:tabLst>
                <a:tab pos="457200" algn="l"/>
              </a:tabLst>
            </a:pPr>
            <a:r>
              <a:rPr lang="en-US" sz="1200" dirty="0">
                <a:solidFill>
                  <a:srgbClr val="000000"/>
                </a:solidFill>
                <a:effectLst/>
                <a:ea typeface="Times New Roman" panose="02020603050405020304" pitchFamily="18" charset="0"/>
              </a:rPr>
              <a:t>Bob Beckelman, Brian Davis and John O'Connor led the event</a:t>
            </a:r>
            <a:endParaRPr lang="en-US" sz="1200" dirty="0">
              <a:solidFill>
                <a:srgbClr val="000000"/>
              </a:solidFill>
              <a:effectLst/>
              <a:ea typeface="Calibri" panose="020F0502020204030204" pitchFamily="34" charset="0"/>
            </a:endParaRPr>
          </a:p>
          <a:p>
            <a:pPr marL="628650" lvl="1" indent="-171450">
              <a:buSzPts val="1000"/>
              <a:buFont typeface="Arial" panose="020B0604020202020204" pitchFamily="34" charset="0"/>
              <a:buChar char="•"/>
              <a:tabLst>
                <a:tab pos="457200" algn="l"/>
              </a:tabLst>
            </a:pPr>
            <a:r>
              <a:rPr lang="en-US" sz="1200" dirty="0">
                <a:solidFill>
                  <a:srgbClr val="000000"/>
                </a:solidFill>
                <a:effectLst/>
                <a:ea typeface="Times New Roman" panose="02020603050405020304" pitchFamily="18" charset="0"/>
              </a:rPr>
              <a:t>The day included "closest to the pin" on hole #7 on the indoor simulator, pitching and putting contests on the practice greens, and driving range tips</a:t>
            </a:r>
            <a:endParaRPr lang="en-US" sz="1200" dirty="0">
              <a:solidFill>
                <a:srgbClr val="000000"/>
              </a:solidFill>
              <a:effectLst/>
              <a:ea typeface="Calibri" panose="020F0502020204030204" pitchFamily="34" charset="0"/>
            </a:endParaRPr>
          </a:p>
        </p:txBody>
      </p:sp>
      <p:pic>
        <p:nvPicPr>
          <p:cNvPr id="7" name="Picture 6" descr="A group of people playing football&#10;&#10;Description automatically generated with low confidence">
            <a:extLst>
              <a:ext uri="{FF2B5EF4-FFF2-40B4-BE49-F238E27FC236}">
                <a16:creationId xmlns:a16="http://schemas.microsoft.com/office/drawing/2014/main" id="{7A767600-9487-E068-CF94-E68932BE6B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8580" y="2055224"/>
            <a:ext cx="5206482" cy="2342917"/>
          </a:xfrm>
          <a:prstGeom prst="rect">
            <a:avLst/>
          </a:prstGeom>
        </p:spPr>
      </p:pic>
      <p:pic>
        <p:nvPicPr>
          <p:cNvPr id="6" name="Picture 5" descr="A group of people playing golf&#10;&#10;Description automatically generated with medium confidence">
            <a:extLst>
              <a:ext uri="{FF2B5EF4-FFF2-40B4-BE49-F238E27FC236}">
                <a16:creationId xmlns:a16="http://schemas.microsoft.com/office/drawing/2014/main" id="{8813ECAD-ECBF-FA61-378D-831677D2C5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6258" y="4478693"/>
            <a:ext cx="3403341" cy="2268894"/>
          </a:xfrm>
          <a:prstGeom prst="rect">
            <a:avLst/>
          </a:prstGeom>
        </p:spPr>
      </p:pic>
    </p:spTree>
    <p:extLst>
      <p:ext uri="{BB962C8B-B14F-4D97-AF65-F5344CB8AC3E}">
        <p14:creationId xmlns:p14="http://schemas.microsoft.com/office/powerpoint/2010/main" val="2219443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4652A-D1F4-EC79-8B77-9C71B5FA4E2D}"/>
              </a:ext>
            </a:extLst>
          </p:cNvPr>
          <p:cNvSpPr>
            <a:spLocks noGrp="1"/>
          </p:cNvSpPr>
          <p:nvPr>
            <p:ph type="title"/>
          </p:nvPr>
        </p:nvSpPr>
        <p:spPr>
          <a:xfrm>
            <a:off x="541125" y="298578"/>
            <a:ext cx="8061749" cy="970450"/>
          </a:xfrm>
        </p:spPr>
        <p:txBody>
          <a:bodyPr/>
          <a:lstStyle/>
          <a:p>
            <a:pPr algn="ctr"/>
            <a:r>
              <a:rPr lang="en-US" dirty="0"/>
              <a:t>Racquet Center Manager</a:t>
            </a:r>
          </a:p>
        </p:txBody>
      </p:sp>
      <p:sp>
        <p:nvSpPr>
          <p:cNvPr id="7" name="TextBox 6">
            <a:extLst>
              <a:ext uri="{FF2B5EF4-FFF2-40B4-BE49-F238E27FC236}">
                <a16:creationId xmlns:a16="http://schemas.microsoft.com/office/drawing/2014/main" id="{B33DA8D3-97E9-493C-A90A-CBC00E6300BC}"/>
              </a:ext>
            </a:extLst>
          </p:cNvPr>
          <p:cNvSpPr txBox="1"/>
          <p:nvPr/>
        </p:nvSpPr>
        <p:spPr>
          <a:xfrm>
            <a:off x="494472" y="2185988"/>
            <a:ext cx="7940352" cy="4224824"/>
          </a:xfrm>
          <a:prstGeom prst="rect">
            <a:avLst/>
          </a:prstGeom>
          <a:effectLst/>
        </p:spPr>
        <p:txBody>
          <a:bodyPr vert="horz" lIns="91440" tIns="45720" rIns="91440" bIns="45720" rtlCol="0" anchor="ctr">
            <a:normAutofit/>
          </a:bodyPr>
          <a:lstStyle/>
          <a:p>
            <a:pPr marR="0" lvl="0" defTabSz="457200" rtl="0" eaLnBrk="1" fontAlgn="auto" latinLnBrk="0" hangingPunct="1">
              <a:lnSpc>
                <a:spcPct val="90000"/>
              </a:lnSpc>
              <a:spcBef>
                <a:spcPct val="20000"/>
              </a:spcBef>
              <a:spcAft>
                <a:spcPts val="600"/>
              </a:spcAft>
              <a:buClrTx/>
              <a:buSzTx/>
              <a:tabLst/>
              <a:defRPr/>
            </a:pPr>
            <a:endParaRPr kumimoji="0" lang="en-US" sz="1800" b="0" i="0"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53D5FFD3-54A5-893E-6AB4-F0021AC5BCEC}"/>
              </a:ext>
            </a:extLst>
          </p:cNvPr>
          <p:cNvSpPr txBox="1"/>
          <p:nvPr/>
        </p:nvSpPr>
        <p:spPr>
          <a:xfrm>
            <a:off x="139522" y="2074020"/>
            <a:ext cx="4777574" cy="5201424"/>
          </a:xfrm>
          <a:prstGeom prst="rect">
            <a:avLst/>
          </a:prstGeom>
          <a:noFill/>
        </p:spPr>
        <p:txBody>
          <a:bodyPr wrap="square" rtlCol="0">
            <a:spAutoFit/>
          </a:bodyPr>
          <a:lstStyle/>
          <a:p>
            <a:pPr marL="285750" marR="0" indent="-285750">
              <a:spcBef>
                <a:spcPts val="0"/>
              </a:spcBef>
              <a:spcAft>
                <a:spcPts val="0"/>
              </a:spcAft>
              <a:buFont typeface="Arial" panose="020B0604020202020204" pitchFamily="34" charset="0"/>
              <a:buChar char="•"/>
            </a:pPr>
            <a:r>
              <a:rPr lang="en-US" sz="2000" dirty="0">
                <a:solidFill>
                  <a:srgbClr val="000000"/>
                </a:solidFill>
                <a:effectLst/>
                <a:ea typeface="Calibri" panose="020F0502020204030204" pitchFamily="34" charset="0"/>
              </a:rPr>
              <a:t>Job description adapted from the Racquet Sports Committee.</a:t>
            </a:r>
          </a:p>
          <a:p>
            <a:pPr marL="285750" marR="0" indent="-285750">
              <a:spcBef>
                <a:spcPts val="0"/>
              </a:spcBef>
              <a:spcAft>
                <a:spcPts val="0"/>
              </a:spcAft>
              <a:buFont typeface="Arial" panose="020B0604020202020204" pitchFamily="34" charset="0"/>
              <a:buChar char="•"/>
            </a:pPr>
            <a:endParaRPr lang="en-US" sz="2000" dirty="0">
              <a:solidFill>
                <a:srgbClr val="000000"/>
              </a:solidFill>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2000" dirty="0">
                <a:solidFill>
                  <a:srgbClr val="000000"/>
                </a:solidFill>
                <a:effectLst/>
                <a:ea typeface="Calibri" panose="020F0502020204030204" pitchFamily="34" charset="0"/>
              </a:rPr>
              <a:t>Job advertised and 6 applicants interviewed.</a:t>
            </a:r>
          </a:p>
          <a:p>
            <a:pPr marL="285750" marR="0" indent="-285750">
              <a:spcBef>
                <a:spcPts val="0"/>
              </a:spcBef>
              <a:spcAft>
                <a:spcPts val="0"/>
              </a:spcAft>
              <a:buFont typeface="Arial" panose="020B0604020202020204" pitchFamily="34" charset="0"/>
              <a:buChar char="•"/>
            </a:pPr>
            <a:endParaRPr lang="en-US" sz="2000" dirty="0">
              <a:solidFill>
                <a:srgbClr val="000000"/>
              </a:solidFill>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2000" dirty="0">
                <a:effectLst/>
                <a:ea typeface="Calibri" panose="020F0502020204030204" pitchFamily="34" charset="0"/>
              </a:rPr>
              <a:t>Tim Johnson, has been hired as manager for the Racquet Center.</a:t>
            </a:r>
          </a:p>
          <a:p>
            <a:pPr marR="0">
              <a:spcBef>
                <a:spcPts val="0"/>
              </a:spcBef>
              <a:spcAft>
                <a:spcPts val="0"/>
              </a:spcAft>
            </a:pPr>
            <a:endParaRPr lang="en-US" sz="2000" dirty="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2000" dirty="0">
                <a:solidFill>
                  <a:srgbClr val="000000"/>
                </a:solidFill>
                <a:effectLst/>
                <a:ea typeface="Calibri" panose="020F0502020204030204" pitchFamily="34" charset="0"/>
              </a:rPr>
              <a:t>Tim is a former member of Ocean Pines Racquet Sports. </a:t>
            </a:r>
          </a:p>
          <a:p>
            <a:pPr marL="285750" marR="0" indent="-285750">
              <a:spcBef>
                <a:spcPts val="0"/>
              </a:spcBef>
              <a:spcAft>
                <a:spcPts val="0"/>
              </a:spcAft>
              <a:buFont typeface="Arial" panose="020B0604020202020204" pitchFamily="34" charset="0"/>
              <a:buChar char="•"/>
            </a:pPr>
            <a:endParaRPr lang="en-US" sz="2000" dirty="0">
              <a:solidFill>
                <a:srgbClr val="000000"/>
              </a:solidFill>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2000" dirty="0">
                <a:solidFill>
                  <a:srgbClr val="000000"/>
                </a:solidFill>
                <a:effectLst/>
                <a:ea typeface="Calibri" panose="020F0502020204030204" pitchFamily="34" charset="0"/>
              </a:rPr>
              <a:t>He is eager to give lessons and brings a wealth of professional experience to the position.</a:t>
            </a:r>
          </a:p>
          <a:p>
            <a:pPr marL="285750" marR="0" indent="-285750">
              <a:spcBef>
                <a:spcPts val="0"/>
              </a:spcBef>
              <a:spcAft>
                <a:spcPts val="0"/>
              </a:spcAft>
              <a:buFont typeface="Arial" panose="020B0604020202020204" pitchFamily="34" charset="0"/>
              <a:buChar char="•"/>
            </a:pPr>
            <a:endParaRPr lang="en-US" sz="2000" dirty="0">
              <a:solidFill>
                <a:srgbClr val="000000"/>
              </a:solidFill>
              <a:ea typeface="Calibri" panose="020F0502020204030204" pitchFamily="34" charset="0"/>
            </a:endParaRPr>
          </a:p>
          <a:p>
            <a:pPr marR="0">
              <a:spcBef>
                <a:spcPts val="0"/>
              </a:spcBef>
              <a:spcAft>
                <a:spcPts val="0"/>
              </a:spcAft>
            </a:pPr>
            <a:endParaRPr lang="en-US" sz="1200" dirty="0">
              <a:ea typeface="Calibri" panose="020F0502020204030204" pitchFamily="34" charset="0"/>
            </a:endParaRPr>
          </a:p>
        </p:txBody>
      </p:sp>
      <p:pic>
        <p:nvPicPr>
          <p:cNvPr id="1026" name="Picture 2">
            <a:extLst>
              <a:ext uri="{FF2B5EF4-FFF2-40B4-BE49-F238E27FC236}">
                <a16:creationId xmlns:a16="http://schemas.microsoft.com/office/drawing/2014/main" id="{53D745E5-D70B-D3E0-A104-D5A09E136FA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9407" y="2858132"/>
            <a:ext cx="3650367" cy="2880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452946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4652A-D1F4-EC79-8B77-9C71B5FA4E2D}"/>
              </a:ext>
            </a:extLst>
          </p:cNvPr>
          <p:cNvSpPr>
            <a:spLocks noGrp="1"/>
          </p:cNvSpPr>
          <p:nvPr>
            <p:ph type="title"/>
          </p:nvPr>
        </p:nvSpPr>
        <p:spPr>
          <a:xfrm>
            <a:off x="653093" y="509368"/>
            <a:ext cx="8061749" cy="970450"/>
          </a:xfrm>
        </p:spPr>
        <p:txBody>
          <a:bodyPr/>
          <a:lstStyle/>
          <a:p>
            <a:pPr algn="ctr"/>
            <a:r>
              <a:rPr lang="en-US" dirty="0"/>
              <a:t>Racquet Center</a:t>
            </a:r>
            <a:br>
              <a:rPr lang="en-US" dirty="0"/>
            </a:br>
            <a:r>
              <a:rPr lang="en-US" dirty="0"/>
              <a:t>Maintenance</a:t>
            </a:r>
          </a:p>
        </p:txBody>
      </p:sp>
      <p:sp>
        <p:nvSpPr>
          <p:cNvPr id="7" name="TextBox 6">
            <a:extLst>
              <a:ext uri="{FF2B5EF4-FFF2-40B4-BE49-F238E27FC236}">
                <a16:creationId xmlns:a16="http://schemas.microsoft.com/office/drawing/2014/main" id="{B33DA8D3-97E9-493C-A90A-CBC00E6300BC}"/>
              </a:ext>
            </a:extLst>
          </p:cNvPr>
          <p:cNvSpPr txBox="1"/>
          <p:nvPr/>
        </p:nvSpPr>
        <p:spPr>
          <a:xfrm>
            <a:off x="494472" y="2185988"/>
            <a:ext cx="7940352" cy="4224824"/>
          </a:xfrm>
          <a:prstGeom prst="rect">
            <a:avLst/>
          </a:prstGeom>
          <a:effectLst/>
        </p:spPr>
        <p:txBody>
          <a:bodyPr vert="horz" lIns="91440" tIns="45720" rIns="91440" bIns="45720" rtlCol="0" anchor="ctr">
            <a:normAutofit/>
          </a:bodyPr>
          <a:lstStyle/>
          <a:p>
            <a:pPr marR="0" lvl="0" defTabSz="457200" rtl="0" eaLnBrk="1" fontAlgn="auto" latinLnBrk="0" hangingPunct="1">
              <a:lnSpc>
                <a:spcPct val="90000"/>
              </a:lnSpc>
              <a:spcBef>
                <a:spcPct val="20000"/>
              </a:spcBef>
              <a:spcAft>
                <a:spcPts val="600"/>
              </a:spcAft>
              <a:buClrTx/>
              <a:buSzTx/>
              <a:tabLst/>
              <a:defRPr/>
            </a:pPr>
            <a:endParaRPr kumimoji="0" lang="en-US" sz="1800" b="0" i="0"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53D5FFD3-54A5-893E-6AB4-F0021AC5BCEC}"/>
              </a:ext>
            </a:extLst>
          </p:cNvPr>
          <p:cNvSpPr txBox="1"/>
          <p:nvPr/>
        </p:nvSpPr>
        <p:spPr>
          <a:xfrm>
            <a:off x="195506" y="2185988"/>
            <a:ext cx="4777574" cy="4616648"/>
          </a:xfrm>
          <a:prstGeom prst="rect">
            <a:avLst/>
          </a:prstGeom>
          <a:noFill/>
        </p:spPr>
        <p:txBody>
          <a:bodyPr wrap="square" rtlCol="0">
            <a:spAutoFit/>
          </a:bodyPr>
          <a:lstStyle/>
          <a:p>
            <a:pPr marL="285750" marR="0" indent="-285750">
              <a:spcBef>
                <a:spcPts val="0"/>
              </a:spcBef>
              <a:spcAft>
                <a:spcPts val="0"/>
              </a:spcAft>
              <a:buFont typeface="Arial" panose="020B0604020202020204" pitchFamily="34" charset="0"/>
              <a:buChar char="•"/>
            </a:pPr>
            <a:r>
              <a:rPr lang="en-US" sz="1400" dirty="0">
                <a:effectLst/>
                <a:ea typeface="Calibri" panose="020F0502020204030204" pitchFamily="34" charset="0"/>
              </a:rPr>
              <a:t>Painting in lounge is complete</a:t>
            </a:r>
          </a:p>
          <a:p>
            <a:pPr marL="285750" marR="0" indent="-285750">
              <a:spcBef>
                <a:spcPts val="0"/>
              </a:spcBef>
              <a:spcAft>
                <a:spcPts val="0"/>
              </a:spcAft>
              <a:buFont typeface="Arial" panose="020B0604020202020204" pitchFamily="34" charset="0"/>
              <a:buChar char="•"/>
            </a:pPr>
            <a:endParaRPr lang="en-US" sz="1400" dirty="0">
              <a:effectLst/>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400" dirty="0">
                <a:effectLst/>
                <a:ea typeface="Calibri" panose="020F0502020204030204" pitchFamily="34" charset="0"/>
              </a:rPr>
              <a:t>Har Tru Court maintenance has been completed</a:t>
            </a:r>
          </a:p>
          <a:p>
            <a:pPr marR="0">
              <a:spcBef>
                <a:spcPts val="0"/>
              </a:spcBef>
              <a:spcAft>
                <a:spcPts val="0"/>
              </a:spcAft>
            </a:pPr>
            <a:endParaRPr lang="en-US" sz="1400" dirty="0">
              <a:effectLst/>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400" dirty="0">
                <a:effectLst/>
                <a:ea typeface="Calibri" panose="020F0502020204030204" pitchFamily="34" charset="0"/>
              </a:rPr>
              <a:t>New Ice machine is on order $4,700</a:t>
            </a:r>
          </a:p>
          <a:p>
            <a:pPr marL="285750" marR="0" indent="-285750">
              <a:spcBef>
                <a:spcPts val="0"/>
              </a:spcBef>
              <a:spcAft>
                <a:spcPts val="0"/>
              </a:spcAft>
              <a:buFont typeface="Arial" panose="020B0604020202020204" pitchFamily="34" charset="0"/>
              <a:buChar char="•"/>
            </a:pPr>
            <a:endParaRPr lang="en-US" sz="1400" dirty="0">
              <a:effectLst/>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400" dirty="0">
                <a:effectLst/>
                <a:ea typeface="Calibri" panose="020F0502020204030204" pitchFamily="34" charset="0"/>
              </a:rPr>
              <a:t>NEW Rollers, squeegees, and brushes are now hanging from the fences</a:t>
            </a:r>
          </a:p>
          <a:p>
            <a:pPr marL="285750" marR="0" indent="-285750">
              <a:spcBef>
                <a:spcPts val="0"/>
              </a:spcBef>
              <a:spcAft>
                <a:spcPts val="0"/>
              </a:spcAft>
              <a:buFont typeface="Arial" panose="020B0604020202020204" pitchFamily="34" charset="0"/>
              <a:buChar char="•"/>
            </a:pPr>
            <a:endParaRPr lang="en-US" sz="1400" dirty="0">
              <a:effectLst/>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400" dirty="0">
                <a:effectLst/>
                <a:ea typeface="Calibri" panose="020F0502020204030204" pitchFamily="34" charset="0"/>
              </a:rPr>
              <a:t>Pro shop painting began the week of April 1 </a:t>
            </a:r>
          </a:p>
          <a:p>
            <a:pPr marL="285750" marR="0" indent="-285750">
              <a:spcBef>
                <a:spcPts val="0"/>
              </a:spcBef>
              <a:spcAft>
                <a:spcPts val="0"/>
              </a:spcAft>
              <a:buFont typeface="Arial" panose="020B0604020202020204" pitchFamily="34" charset="0"/>
              <a:buChar char="•"/>
            </a:pPr>
            <a:endParaRPr lang="en-US" sz="1400" dirty="0">
              <a:effectLst/>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400" dirty="0">
                <a:effectLst/>
                <a:ea typeface="Calibri" panose="020F0502020204030204" pitchFamily="34" charset="0"/>
              </a:rPr>
              <a:t>Landscaping completed</a:t>
            </a:r>
          </a:p>
          <a:p>
            <a:pPr marL="285750" marR="0" indent="-285750">
              <a:spcBef>
                <a:spcPts val="0"/>
              </a:spcBef>
              <a:spcAft>
                <a:spcPts val="0"/>
              </a:spcAft>
              <a:buFont typeface="Arial" panose="020B0604020202020204" pitchFamily="34" charset="0"/>
              <a:buChar char="•"/>
            </a:pPr>
            <a:endParaRPr lang="en-US" sz="1400" dirty="0">
              <a:effectLst/>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400" dirty="0">
                <a:effectLst/>
                <a:ea typeface="Calibri" panose="020F0502020204030204" pitchFamily="34" charset="0"/>
              </a:rPr>
              <a:t>Public works currently power washing the sidewalks </a:t>
            </a:r>
          </a:p>
          <a:p>
            <a:pPr marL="285750" marR="0" indent="-285750">
              <a:spcBef>
                <a:spcPts val="0"/>
              </a:spcBef>
              <a:spcAft>
                <a:spcPts val="0"/>
              </a:spcAft>
              <a:buFont typeface="Arial" panose="020B0604020202020204" pitchFamily="34" charset="0"/>
              <a:buChar char="•"/>
            </a:pPr>
            <a:endParaRPr lang="en-US" sz="1400" dirty="0">
              <a:effectLst/>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400" dirty="0">
                <a:effectLst/>
                <a:ea typeface="Calibri" panose="020F0502020204030204" pitchFamily="34" charset="0"/>
              </a:rPr>
              <a:t>ABS – Alternative Beverage Solutions</a:t>
            </a:r>
          </a:p>
          <a:p>
            <a:pPr marL="742950" lvl="1" indent="-285750">
              <a:buFont typeface="Arial" panose="020B0604020202020204" pitchFamily="34" charset="0"/>
              <a:buChar char="•"/>
            </a:pPr>
            <a:r>
              <a:rPr lang="en-US" sz="1400" dirty="0">
                <a:effectLst/>
                <a:ea typeface="Calibri" panose="020F0502020204030204" pitchFamily="34" charset="0"/>
              </a:rPr>
              <a:t>Will be placing a new refrigerator unit in the Pro Shop with sports drink, all-natural tea, etc.</a:t>
            </a: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 </a:t>
            </a:r>
          </a:p>
        </p:txBody>
      </p:sp>
      <p:grpSp>
        <p:nvGrpSpPr>
          <p:cNvPr id="8" name="Group 4">
            <a:extLst>
              <a:ext uri="{FF2B5EF4-FFF2-40B4-BE49-F238E27FC236}">
                <a16:creationId xmlns:a16="http://schemas.microsoft.com/office/drawing/2014/main" id="{7E69EB20-7762-3228-F04A-17B16C223A03}"/>
              </a:ext>
            </a:extLst>
          </p:cNvPr>
          <p:cNvGrpSpPr>
            <a:grpSpLocks noChangeAspect="1"/>
          </p:cNvGrpSpPr>
          <p:nvPr/>
        </p:nvGrpSpPr>
        <p:grpSpPr bwMode="auto">
          <a:xfrm>
            <a:off x="7336402" y="4555179"/>
            <a:ext cx="1588899" cy="2157687"/>
            <a:chOff x="4197" y="1454"/>
            <a:chExt cx="881" cy="1254"/>
          </a:xfrm>
        </p:grpSpPr>
        <p:sp>
          <p:nvSpPr>
            <p:cNvPr id="9" name="AutoShape 3">
              <a:extLst>
                <a:ext uri="{FF2B5EF4-FFF2-40B4-BE49-F238E27FC236}">
                  <a16:creationId xmlns:a16="http://schemas.microsoft.com/office/drawing/2014/main" id="{AE7A58C2-86B1-3504-5D46-DD1D711C6E80}"/>
                </a:ext>
              </a:extLst>
            </p:cNvPr>
            <p:cNvSpPr>
              <a:spLocks noChangeAspect="1" noChangeArrowheads="1" noTextEdit="1"/>
            </p:cNvSpPr>
            <p:nvPr/>
          </p:nvSpPr>
          <p:spPr bwMode="auto">
            <a:xfrm>
              <a:off x="4197" y="1454"/>
              <a:ext cx="881" cy="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AB8D2704-6F7C-438E-C232-2FF1B31653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7" y="1454"/>
              <a:ext cx="887"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descr="A tennis court with trees in the background&#10;&#10;Description automatically generated with medium confidence">
            <a:extLst>
              <a:ext uri="{FF2B5EF4-FFF2-40B4-BE49-F238E27FC236}">
                <a16:creationId xmlns:a16="http://schemas.microsoft.com/office/drawing/2014/main" id="{52DE617F-B3CF-6EE6-DCDB-490707F2F3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3080" y="1976503"/>
            <a:ext cx="2029843" cy="2349927"/>
          </a:xfrm>
          <a:prstGeom prst="rect">
            <a:avLst/>
          </a:prstGeom>
        </p:spPr>
      </p:pic>
      <p:pic>
        <p:nvPicPr>
          <p:cNvPr id="14" name="Picture 13" descr="A building with a fence around it&#10;&#10;Description automatically generated with low confidence">
            <a:extLst>
              <a:ext uri="{FF2B5EF4-FFF2-40B4-BE49-F238E27FC236}">
                <a16:creationId xmlns:a16="http://schemas.microsoft.com/office/drawing/2014/main" id="{D7802F13-8790-1B9E-4769-5CEEB61A31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3080" y="4397175"/>
            <a:ext cx="2029843" cy="2326015"/>
          </a:xfrm>
          <a:prstGeom prst="rect">
            <a:avLst/>
          </a:prstGeom>
        </p:spPr>
      </p:pic>
      <p:pic>
        <p:nvPicPr>
          <p:cNvPr id="6" name="Picture 5" descr="A picture containing fence, outdoor&#10;&#10;Description automatically generated">
            <a:extLst>
              <a:ext uri="{FF2B5EF4-FFF2-40B4-BE49-F238E27FC236}">
                <a16:creationId xmlns:a16="http://schemas.microsoft.com/office/drawing/2014/main" id="{2919A544-600F-9D8C-E1C2-BB6E32B589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5929" y="2000415"/>
            <a:ext cx="1944095" cy="2326015"/>
          </a:xfrm>
          <a:prstGeom prst="rect">
            <a:avLst/>
          </a:prstGeom>
        </p:spPr>
      </p:pic>
    </p:spTree>
    <p:extLst>
      <p:ext uri="{BB962C8B-B14F-4D97-AF65-F5344CB8AC3E}">
        <p14:creationId xmlns:p14="http://schemas.microsoft.com/office/powerpoint/2010/main" val="280125231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4652A-D1F4-EC79-8B77-9C71B5FA4E2D}"/>
              </a:ext>
            </a:extLst>
          </p:cNvPr>
          <p:cNvSpPr>
            <a:spLocks noGrp="1"/>
          </p:cNvSpPr>
          <p:nvPr>
            <p:ph type="title"/>
          </p:nvPr>
        </p:nvSpPr>
        <p:spPr>
          <a:xfrm>
            <a:off x="205273" y="298578"/>
            <a:ext cx="8761445" cy="970450"/>
          </a:xfrm>
        </p:spPr>
        <p:txBody>
          <a:bodyPr/>
          <a:lstStyle/>
          <a:p>
            <a:pPr algn="ctr"/>
            <a:r>
              <a:rPr lang="en-US" dirty="0"/>
              <a:t>Proposed Racquet Center Design</a:t>
            </a:r>
          </a:p>
        </p:txBody>
      </p:sp>
      <p:sp>
        <p:nvSpPr>
          <p:cNvPr id="7" name="TextBox 6">
            <a:extLst>
              <a:ext uri="{FF2B5EF4-FFF2-40B4-BE49-F238E27FC236}">
                <a16:creationId xmlns:a16="http://schemas.microsoft.com/office/drawing/2014/main" id="{B33DA8D3-97E9-493C-A90A-CBC00E6300BC}"/>
              </a:ext>
            </a:extLst>
          </p:cNvPr>
          <p:cNvSpPr txBox="1"/>
          <p:nvPr/>
        </p:nvSpPr>
        <p:spPr>
          <a:xfrm>
            <a:off x="494472" y="2185988"/>
            <a:ext cx="7940352" cy="4224824"/>
          </a:xfrm>
          <a:prstGeom prst="rect">
            <a:avLst/>
          </a:prstGeom>
          <a:effectLst/>
        </p:spPr>
        <p:txBody>
          <a:bodyPr vert="horz" lIns="91440" tIns="45720" rIns="91440" bIns="45720" rtlCol="0" anchor="ctr">
            <a:normAutofit/>
          </a:bodyPr>
          <a:lstStyle/>
          <a:p>
            <a:pPr marR="0" lvl="0" defTabSz="457200" rtl="0" eaLnBrk="1" fontAlgn="auto" latinLnBrk="0" hangingPunct="1">
              <a:lnSpc>
                <a:spcPct val="90000"/>
              </a:lnSpc>
              <a:spcBef>
                <a:spcPct val="20000"/>
              </a:spcBef>
              <a:spcAft>
                <a:spcPts val="600"/>
              </a:spcAft>
              <a:buClrTx/>
              <a:buSzTx/>
              <a:tabLst/>
              <a:defRPr/>
            </a:pPr>
            <a:endParaRPr kumimoji="0" lang="en-US" sz="1800" b="0" i="0"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4" name="Picture 3" descr="A drawing of a building&#10;&#10;Description automatically generated with low confidence">
            <a:extLst>
              <a:ext uri="{FF2B5EF4-FFF2-40B4-BE49-F238E27FC236}">
                <a16:creationId xmlns:a16="http://schemas.microsoft.com/office/drawing/2014/main" id="{72E7A13A-E0F5-1F89-D849-BC4866A3D2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36" y="2185988"/>
            <a:ext cx="4688485" cy="2513299"/>
          </a:xfrm>
          <a:prstGeom prst="rect">
            <a:avLst/>
          </a:prstGeom>
        </p:spPr>
      </p:pic>
      <p:pic>
        <p:nvPicPr>
          <p:cNvPr id="6" name="Picture 5" descr="Diagram, engineering drawing&#10;&#10;Description automatically generated">
            <a:extLst>
              <a:ext uri="{FF2B5EF4-FFF2-40B4-BE49-F238E27FC236}">
                <a16:creationId xmlns:a16="http://schemas.microsoft.com/office/drawing/2014/main" id="{48F8FACC-EC2C-AEEA-C0C6-F90BAE48BC2D}"/>
              </a:ext>
            </a:extLst>
          </p:cNvPr>
          <p:cNvPicPr>
            <a:picLocks noChangeAspect="1"/>
          </p:cNvPicPr>
          <p:nvPr/>
        </p:nvPicPr>
        <p:blipFill rotWithShape="1">
          <a:blip r:embed="rId3">
            <a:extLst>
              <a:ext uri="{28A0092B-C50C-407E-A947-70E740481C1C}">
                <a14:useLocalDpi xmlns:a14="http://schemas.microsoft.com/office/drawing/2010/main" val="0"/>
              </a:ext>
            </a:extLst>
          </a:blip>
          <a:srcRect b="4033"/>
          <a:stretch/>
        </p:blipFill>
        <p:spPr>
          <a:xfrm>
            <a:off x="4464648" y="3209930"/>
            <a:ext cx="4633716" cy="3536784"/>
          </a:xfrm>
          <a:prstGeom prst="rect">
            <a:avLst/>
          </a:prstGeom>
        </p:spPr>
      </p:pic>
      <p:sp>
        <p:nvSpPr>
          <p:cNvPr id="10" name="TextBox 9">
            <a:extLst>
              <a:ext uri="{FF2B5EF4-FFF2-40B4-BE49-F238E27FC236}">
                <a16:creationId xmlns:a16="http://schemas.microsoft.com/office/drawing/2014/main" id="{92CD276D-EB34-4992-A416-4734BA8EC883}"/>
              </a:ext>
            </a:extLst>
          </p:cNvPr>
          <p:cNvSpPr txBox="1"/>
          <p:nvPr/>
        </p:nvSpPr>
        <p:spPr>
          <a:xfrm>
            <a:off x="3373017" y="2081537"/>
            <a:ext cx="3181738" cy="369332"/>
          </a:xfrm>
          <a:prstGeom prst="rect">
            <a:avLst/>
          </a:prstGeom>
          <a:noFill/>
        </p:spPr>
        <p:txBody>
          <a:bodyPr wrap="square" rtlCol="0">
            <a:spAutoFit/>
          </a:bodyPr>
          <a:lstStyle/>
          <a:p>
            <a:r>
              <a:rPr lang="en-US" dirty="0"/>
              <a:t>1 Story Design</a:t>
            </a:r>
          </a:p>
        </p:txBody>
      </p:sp>
      <p:sp>
        <p:nvSpPr>
          <p:cNvPr id="11" name="TextBox 10">
            <a:extLst>
              <a:ext uri="{FF2B5EF4-FFF2-40B4-BE49-F238E27FC236}">
                <a16:creationId xmlns:a16="http://schemas.microsoft.com/office/drawing/2014/main" id="{DD5A587F-0F49-18D5-7513-4431EE4CACD0}"/>
              </a:ext>
            </a:extLst>
          </p:cNvPr>
          <p:cNvSpPr txBox="1"/>
          <p:nvPr/>
        </p:nvSpPr>
        <p:spPr>
          <a:xfrm>
            <a:off x="2883160" y="5647307"/>
            <a:ext cx="2775807" cy="369332"/>
          </a:xfrm>
          <a:prstGeom prst="rect">
            <a:avLst/>
          </a:prstGeom>
          <a:noFill/>
        </p:spPr>
        <p:txBody>
          <a:bodyPr wrap="square" rtlCol="0">
            <a:spAutoFit/>
          </a:bodyPr>
          <a:lstStyle/>
          <a:p>
            <a:r>
              <a:rPr lang="en-US" dirty="0"/>
              <a:t>2 Story Design</a:t>
            </a:r>
          </a:p>
        </p:txBody>
      </p:sp>
    </p:spTree>
    <p:extLst>
      <p:ext uri="{BB962C8B-B14F-4D97-AF65-F5344CB8AC3E}">
        <p14:creationId xmlns:p14="http://schemas.microsoft.com/office/powerpoint/2010/main" val="1802199672"/>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F0A87-8AD9-0F59-7A42-714D806C60A2}"/>
              </a:ext>
            </a:extLst>
          </p:cNvPr>
          <p:cNvSpPr>
            <a:spLocks noGrp="1"/>
          </p:cNvSpPr>
          <p:nvPr>
            <p:ph type="title"/>
          </p:nvPr>
        </p:nvSpPr>
        <p:spPr>
          <a:xfrm>
            <a:off x="809997" y="368807"/>
            <a:ext cx="7524003" cy="970450"/>
          </a:xfrm>
        </p:spPr>
        <p:txBody>
          <a:bodyPr/>
          <a:lstStyle/>
          <a:p>
            <a:pPr algn="ctr"/>
            <a:r>
              <a:rPr lang="en-US" dirty="0"/>
              <a:t>Free Play </a:t>
            </a:r>
            <a:r>
              <a:rPr lang="en-US"/>
              <a:t>(Trials)</a:t>
            </a:r>
            <a:endParaRPr lang="en-US" dirty="0"/>
          </a:p>
        </p:txBody>
      </p:sp>
      <p:sp>
        <p:nvSpPr>
          <p:cNvPr id="3" name="TextBox 2">
            <a:extLst>
              <a:ext uri="{FF2B5EF4-FFF2-40B4-BE49-F238E27FC236}">
                <a16:creationId xmlns:a16="http://schemas.microsoft.com/office/drawing/2014/main" id="{99343A32-2A69-7A8A-E6ED-4BEC46F50FA3}"/>
              </a:ext>
            </a:extLst>
          </p:cNvPr>
          <p:cNvSpPr txBox="1"/>
          <p:nvPr/>
        </p:nvSpPr>
        <p:spPr>
          <a:xfrm>
            <a:off x="191587" y="2212771"/>
            <a:ext cx="8760822" cy="212365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Changes recently made to Platform Tennis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rPr>
              <a:t>Prior year:  Free 14-day trial and free lessons (must be </a:t>
            </a:r>
            <a:r>
              <a:rPr kumimoji="0" lang="en-US" sz="1400" b="0" i="0" u="sng" strike="noStrike" kern="1200" cap="none" spc="0" normalizeH="0" baseline="0" noProof="0" dirty="0">
                <a:ln>
                  <a:noFill/>
                </a:ln>
                <a:solidFill>
                  <a:prstClr val="black"/>
                </a:solidFill>
                <a:effectLst/>
                <a:uLnTx/>
                <a:uFillTx/>
                <a:latin typeface="Century Gothic" panose="020B0502020202020204"/>
                <a:ea typeface="+mn-ea"/>
                <a:cs typeface="+mn-cs"/>
              </a:rPr>
              <a:t>consecutive</a:t>
            </a:r>
            <a:r>
              <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rPr>
              <a:t> days)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rPr>
              <a:t>Current year:  no free court time, but offering two free clinics (on 4/22 and 5/20)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a:ea typeface="+mn-ea"/>
                <a:cs typeface="+mn-cs"/>
              </a:rPr>
              <a:t>No other amenity</a:t>
            </a: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 including any of the other racquet sports, offers extended free play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rPr>
              <a:t>No free lessons nor do the amenities tie up the golf course or the pools for individuals giving free lessons and free amenity time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rPr>
              <a:t>Amenity director may give tips at times, but are ambassadors for the amenity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rPr>
              <a:t>New racquet sports manager hired to manage center and to give lessons</a:t>
            </a:r>
          </a:p>
        </p:txBody>
      </p:sp>
      <p:graphicFrame>
        <p:nvGraphicFramePr>
          <p:cNvPr id="6" name="Table 5">
            <a:extLst>
              <a:ext uri="{FF2B5EF4-FFF2-40B4-BE49-F238E27FC236}">
                <a16:creationId xmlns:a16="http://schemas.microsoft.com/office/drawing/2014/main" id="{AF1EC6ED-CB8A-BA9C-9A2D-5D0900CFAFF0}"/>
              </a:ext>
            </a:extLst>
          </p:cNvPr>
          <p:cNvGraphicFramePr>
            <a:graphicFrameLocks noGrp="1"/>
          </p:cNvGraphicFramePr>
          <p:nvPr>
            <p:extLst>
              <p:ext uri="{D42A27DB-BD31-4B8C-83A1-F6EECF244321}">
                <p14:modId xmlns:p14="http://schemas.microsoft.com/office/powerpoint/2010/main" val="2378123266"/>
              </p:ext>
            </p:extLst>
          </p:nvPr>
        </p:nvGraphicFramePr>
        <p:xfrm>
          <a:off x="317861" y="4173240"/>
          <a:ext cx="8508273" cy="2748394"/>
        </p:xfrm>
        <a:graphic>
          <a:graphicData uri="http://schemas.openxmlformats.org/drawingml/2006/table">
            <a:tbl>
              <a:tblPr firstRow="1" firstCol="1" bandRow="1"/>
              <a:tblGrid>
                <a:gridCol w="3731943">
                  <a:extLst>
                    <a:ext uri="{9D8B030D-6E8A-4147-A177-3AD203B41FA5}">
                      <a16:colId xmlns:a16="http://schemas.microsoft.com/office/drawing/2014/main" val="884254108"/>
                    </a:ext>
                  </a:extLst>
                </a:gridCol>
                <a:gridCol w="2074849">
                  <a:extLst>
                    <a:ext uri="{9D8B030D-6E8A-4147-A177-3AD203B41FA5}">
                      <a16:colId xmlns:a16="http://schemas.microsoft.com/office/drawing/2014/main" val="580262508"/>
                    </a:ext>
                  </a:extLst>
                </a:gridCol>
                <a:gridCol w="2701481">
                  <a:extLst>
                    <a:ext uri="{9D8B030D-6E8A-4147-A177-3AD203B41FA5}">
                      <a16:colId xmlns:a16="http://schemas.microsoft.com/office/drawing/2014/main" val="2542930159"/>
                    </a:ext>
                  </a:extLst>
                </a:gridCol>
              </a:tblGrid>
              <a:tr h="249854">
                <a:tc>
                  <a:txBody>
                    <a:bodyPr/>
                    <a:lstStyle/>
                    <a:p>
                      <a:endParaRPr lang="en-US" sz="1000">
                        <a:effectLst/>
                        <a:latin typeface="Times New Roman" panose="02020603050405020304" pitchFamily="18" charset="0"/>
                      </a:endParaRPr>
                    </a:p>
                  </a:txBody>
                  <a:tcPr marL="66504" marR="6650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000">
                        <a:effectLst/>
                        <a:latin typeface="Times New Roman" panose="02020603050405020304" pitchFamily="18" charset="0"/>
                      </a:endParaRPr>
                    </a:p>
                  </a:txBody>
                  <a:tcPr marL="66504" marR="6650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000">
                        <a:effectLst/>
                        <a:latin typeface="Times New Roman" panose="02020603050405020304" pitchFamily="18" charset="0"/>
                      </a:endParaRPr>
                    </a:p>
                  </a:txBody>
                  <a:tcPr marL="66504" marR="66504"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075051"/>
                  </a:ext>
                </a:extLst>
              </a:tr>
              <a:tr h="249854">
                <a:tc>
                  <a:txBody>
                    <a:bodyPr/>
                    <a:lstStyle/>
                    <a:p>
                      <a:pPr marL="0" marR="0">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rPr>
                        <a:t>Aquatics</a:t>
                      </a:r>
                      <a:endParaRPr lang="en-US" sz="1200" dirty="0">
                        <a:effectLst/>
                        <a:latin typeface="Calibri" panose="020F0502020204030204" pitchFamily="34" charset="0"/>
                        <a:ea typeface="Calibri" panose="020F0502020204030204" pitchFamily="34" charset="0"/>
                      </a:endParaRPr>
                    </a:p>
                  </a:txBody>
                  <a:tcPr marL="66504" marR="6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Golf</a:t>
                      </a:r>
                      <a:endParaRPr lang="en-US" sz="1200">
                        <a:effectLst/>
                        <a:latin typeface="Calibri" panose="020F0502020204030204" pitchFamily="34" charset="0"/>
                        <a:ea typeface="Calibri" panose="020F0502020204030204" pitchFamily="34" charset="0"/>
                      </a:endParaRPr>
                    </a:p>
                  </a:txBody>
                  <a:tcPr marL="66504" marR="6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Racquet</a:t>
                      </a:r>
                      <a:endParaRPr lang="en-US" sz="1200">
                        <a:effectLst/>
                        <a:latin typeface="Calibri" panose="020F0502020204030204" pitchFamily="34" charset="0"/>
                        <a:ea typeface="Calibri" panose="020F0502020204030204" pitchFamily="34" charset="0"/>
                      </a:endParaRPr>
                    </a:p>
                  </a:txBody>
                  <a:tcPr marL="66504" marR="6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9994609"/>
                  </a:ext>
                </a:extLst>
              </a:tr>
              <a:tr h="249854">
                <a:tc>
                  <a:txBody>
                    <a:bodyPr/>
                    <a:lstStyle/>
                    <a:p>
                      <a:pPr marL="0" marR="0">
                        <a:spcBef>
                          <a:spcPts val="0"/>
                        </a:spcBef>
                        <a:spcAft>
                          <a:spcPts val="0"/>
                        </a:spcAft>
                      </a:pPr>
                      <a:r>
                        <a:rPr lang="en-US" sz="1200" u="sng">
                          <a:solidFill>
                            <a:srgbClr val="000000"/>
                          </a:solidFill>
                          <a:effectLst/>
                          <a:latin typeface="Calibri" panose="020F0502020204030204" pitchFamily="34" charset="0"/>
                          <a:ea typeface="Calibri" panose="020F0502020204030204" pitchFamily="34" charset="0"/>
                        </a:rPr>
                        <a:t>Classes</a:t>
                      </a:r>
                      <a:endParaRPr lang="en-US" sz="1200">
                        <a:effectLst/>
                        <a:latin typeface="Calibri" panose="020F0502020204030204" pitchFamily="34" charset="0"/>
                        <a:ea typeface="Calibri" panose="020F0502020204030204" pitchFamily="34" charset="0"/>
                      </a:endParaRPr>
                    </a:p>
                  </a:txBody>
                  <a:tcPr marL="66504" marR="6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200" u="sng" dirty="0">
                          <a:solidFill>
                            <a:srgbClr val="000000"/>
                          </a:solidFill>
                          <a:effectLst/>
                          <a:latin typeface="Calibri" panose="020F0502020204030204" pitchFamily="34" charset="0"/>
                          <a:ea typeface="Calibri" panose="020F0502020204030204" pitchFamily="34" charset="0"/>
                        </a:rPr>
                        <a:t>Putting Green</a:t>
                      </a:r>
                      <a:endParaRPr lang="en-US" sz="1200" dirty="0">
                        <a:effectLst/>
                        <a:latin typeface="Calibri" panose="020F0502020204030204" pitchFamily="34" charset="0"/>
                        <a:ea typeface="Calibri" panose="020F0502020204030204" pitchFamily="34" charset="0"/>
                      </a:endParaRPr>
                    </a:p>
                  </a:txBody>
                  <a:tcPr marL="66504" marR="6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No free trials for any of the sports</a:t>
                      </a:r>
                      <a:endParaRPr lang="en-US" sz="1200">
                        <a:effectLst/>
                        <a:latin typeface="Calibri" panose="020F0502020204030204" pitchFamily="34" charset="0"/>
                        <a:ea typeface="Calibri" panose="020F0502020204030204" pitchFamily="34" charset="0"/>
                      </a:endParaRPr>
                    </a:p>
                  </a:txBody>
                  <a:tcPr marL="66504" marR="6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41675343"/>
                  </a:ext>
                </a:extLst>
              </a:tr>
              <a:tr h="249854">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one free class if you want to try</a:t>
                      </a:r>
                      <a:endParaRPr lang="en-US" sz="1200">
                        <a:effectLst/>
                        <a:latin typeface="Calibri" panose="020F0502020204030204" pitchFamily="34" charset="0"/>
                        <a:ea typeface="Calibri" panose="020F0502020204030204" pitchFamily="34" charset="0"/>
                      </a:endParaRPr>
                    </a:p>
                  </a:txBody>
                  <a:tcPr marL="66504" marR="6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free for anyone to use</a:t>
                      </a:r>
                      <a:endParaRPr lang="en-US" sz="1200">
                        <a:effectLst/>
                        <a:latin typeface="Calibri" panose="020F0502020204030204" pitchFamily="34" charset="0"/>
                        <a:ea typeface="Calibri" panose="020F0502020204030204" pitchFamily="34" charset="0"/>
                      </a:endParaRPr>
                    </a:p>
                  </a:txBody>
                  <a:tcPr marL="66504" marR="6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66504" marR="6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52718903"/>
                  </a:ext>
                </a:extLst>
              </a:tr>
              <a:tr h="249854">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must be a class with no equipment involved</a:t>
                      </a:r>
                      <a:endParaRPr lang="en-US" sz="1200">
                        <a:effectLst/>
                        <a:latin typeface="Calibri" panose="020F0502020204030204" pitchFamily="34" charset="0"/>
                        <a:ea typeface="Calibri" panose="020F0502020204030204" pitchFamily="34" charset="0"/>
                      </a:endParaRPr>
                    </a:p>
                  </a:txBody>
                  <a:tcPr marL="66504" marR="6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women's putting club uses it</a:t>
                      </a:r>
                      <a:endParaRPr lang="en-US" sz="1200">
                        <a:effectLst/>
                        <a:latin typeface="Calibri" panose="020F0502020204030204" pitchFamily="34" charset="0"/>
                        <a:ea typeface="Calibri" panose="020F0502020204030204" pitchFamily="34" charset="0"/>
                      </a:endParaRPr>
                    </a:p>
                  </a:txBody>
                  <a:tcPr marL="66504" marR="6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200" u="sng">
                          <a:solidFill>
                            <a:srgbClr val="000000"/>
                          </a:solidFill>
                          <a:effectLst/>
                          <a:latin typeface="Calibri" panose="020F0502020204030204" pitchFamily="34" charset="0"/>
                          <a:ea typeface="Calibri" panose="020F0502020204030204" pitchFamily="34" charset="0"/>
                        </a:rPr>
                        <a:t>Pickleball Indoors</a:t>
                      </a:r>
                      <a:endParaRPr lang="en-US" sz="1200">
                        <a:effectLst/>
                        <a:latin typeface="Calibri" panose="020F0502020204030204" pitchFamily="34" charset="0"/>
                        <a:ea typeface="Calibri" panose="020F0502020204030204" pitchFamily="34" charset="0"/>
                      </a:endParaRPr>
                    </a:p>
                  </a:txBody>
                  <a:tcPr marL="66504" marR="6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97597185"/>
                  </a:ext>
                </a:extLst>
              </a:tr>
              <a:tr h="249854">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after free class, must pay drop-in fee or pay as member</a:t>
                      </a:r>
                      <a:endParaRPr lang="en-US" sz="1200">
                        <a:effectLst/>
                        <a:latin typeface="Calibri" panose="020F0502020204030204" pitchFamily="34" charset="0"/>
                        <a:ea typeface="Calibri" panose="020F0502020204030204" pitchFamily="34" charset="0"/>
                      </a:endParaRPr>
                    </a:p>
                  </a:txBody>
                  <a:tcPr marL="66504" marR="6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en-US" sz="1050">
                        <a:effectLst/>
                        <a:latin typeface="Times New Roman" panose="02020603050405020304" pitchFamily="18" charset="0"/>
                      </a:endParaRPr>
                    </a:p>
                  </a:txBody>
                  <a:tcPr marL="66504" marR="6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$3 drop-in fee even if a member</a:t>
                      </a:r>
                      <a:endParaRPr lang="en-US" sz="1200" dirty="0">
                        <a:effectLst/>
                        <a:latin typeface="Calibri" panose="020F0502020204030204" pitchFamily="34" charset="0"/>
                        <a:ea typeface="Calibri" panose="020F0502020204030204" pitchFamily="34" charset="0"/>
                      </a:endParaRPr>
                    </a:p>
                  </a:txBody>
                  <a:tcPr marL="66504" marR="6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41725649"/>
                  </a:ext>
                </a:extLst>
              </a:tr>
              <a:tr h="249854">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66504" marR="6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200" u="sng">
                          <a:solidFill>
                            <a:srgbClr val="000000"/>
                          </a:solidFill>
                          <a:effectLst/>
                          <a:latin typeface="Calibri" panose="020F0502020204030204" pitchFamily="34" charset="0"/>
                          <a:ea typeface="Calibri" panose="020F0502020204030204" pitchFamily="34" charset="0"/>
                        </a:rPr>
                        <a:t>Play</a:t>
                      </a:r>
                      <a:endParaRPr lang="en-US" sz="1200">
                        <a:effectLst/>
                        <a:latin typeface="Calibri" panose="020F0502020204030204" pitchFamily="34" charset="0"/>
                        <a:ea typeface="Calibri" panose="020F0502020204030204" pitchFamily="34" charset="0"/>
                      </a:endParaRPr>
                    </a:p>
                  </a:txBody>
                  <a:tcPr marL="66504" marR="6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(on non-scheduled pickleball days only)</a:t>
                      </a:r>
                      <a:endParaRPr lang="en-US" sz="1200">
                        <a:effectLst/>
                        <a:latin typeface="Calibri" panose="020F0502020204030204" pitchFamily="34" charset="0"/>
                        <a:ea typeface="Calibri" panose="020F0502020204030204" pitchFamily="34" charset="0"/>
                      </a:endParaRPr>
                    </a:p>
                  </a:txBody>
                  <a:tcPr marL="66504" marR="6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38515314"/>
                  </a:ext>
                </a:extLst>
              </a:tr>
              <a:tr h="249854">
                <a:tc>
                  <a:txBody>
                    <a:bodyPr/>
                    <a:lstStyle/>
                    <a:p>
                      <a:pPr marL="0" marR="0">
                        <a:spcBef>
                          <a:spcPts val="0"/>
                        </a:spcBef>
                        <a:spcAft>
                          <a:spcPts val="0"/>
                        </a:spcAft>
                      </a:pPr>
                      <a:r>
                        <a:rPr lang="en-US" sz="1200" u="sng">
                          <a:solidFill>
                            <a:srgbClr val="000000"/>
                          </a:solidFill>
                          <a:effectLst/>
                          <a:latin typeface="Calibri" panose="020F0502020204030204" pitchFamily="34" charset="0"/>
                          <a:ea typeface="Calibri" panose="020F0502020204030204" pitchFamily="34" charset="0"/>
                        </a:rPr>
                        <a:t>Lessons</a:t>
                      </a:r>
                      <a:endParaRPr lang="en-US" sz="1200">
                        <a:effectLst/>
                        <a:latin typeface="Calibri" panose="020F0502020204030204" pitchFamily="34" charset="0"/>
                        <a:ea typeface="Calibri" panose="020F0502020204030204" pitchFamily="34" charset="0"/>
                      </a:endParaRPr>
                    </a:p>
                  </a:txBody>
                  <a:tcPr marL="66504" marR="6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No free golf play</a:t>
                      </a:r>
                      <a:endParaRPr lang="en-US" sz="1200">
                        <a:effectLst/>
                        <a:latin typeface="Calibri" panose="020F0502020204030204" pitchFamily="34" charset="0"/>
                        <a:ea typeface="Calibri" panose="020F0502020204030204" pitchFamily="34" charset="0"/>
                      </a:endParaRPr>
                    </a:p>
                  </a:txBody>
                  <a:tcPr marL="66504" marR="6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+$5 per person if not a member</a:t>
                      </a:r>
                      <a:endParaRPr lang="en-US" sz="1200" dirty="0">
                        <a:effectLst/>
                        <a:latin typeface="Calibri" panose="020F0502020204030204" pitchFamily="34" charset="0"/>
                        <a:ea typeface="Calibri" panose="020F0502020204030204" pitchFamily="34" charset="0"/>
                      </a:endParaRPr>
                    </a:p>
                  </a:txBody>
                  <a:tcPr marL="66504" marR="6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26531011"/>
                  </a:ext>
                </a:extLst>
              </a:tr>
              <a:tr h="249854">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No free lessons</a:t>
                      </a:r>
                      <a:endParaRPr lang="en-US" sz="1200">
                        <a:effectLst/>
                        <a:latin typeface="Calibri" panose="020F0502020204030204" pitchFamily="34" charset="0"/>
                        <a:ea typeface="Calibri" panose="020F0502020204030204" pitchFamily="34" charset="0"/>
                      </a:endParaRPr>
                    </a:p>
                  </a:txBody>
                  <a:tcPr marL="66504" marR="6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No free lessons/clinics</a:t>
                      </a:r>
                      <a:endParaRPr lang="en-US" sz="1200">
                        <a:effectLst/>
                        <a:latin typeface="Calibri" panose="020F0502020204030204" pitchFamily="34" charset="0"/>
                        <a:ea typeface="Calibri" panose="020F0502020204030204" pitchFamily="34" charset="0"/>
                      </a:endParaRPr>
                    </a:p>
                  </a:txBody>
                  <a:tcPr marL="66504" marR="6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66504" marR="6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13079843"/>
                  </a:ext>
                </a:extLst>
              </a:tr>
              <a:tr h="249854">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66504" marR="6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No free driving range</a:t>
                      </a:r>
                      <a:endParaRPr lang="en-US" sz="1200" dirty="0">
                        <a:effectLst/>
                        <a:latin typeface="Calibri" panose="020F0502020204030204" pitchFamily="34" charset="0"/>
                        <a:ea typeface="Calibri" panose="020F0502020204030204" pitchFamily="34" charset="0"/>
                      </a:endParaRPr>
                    </a:p>
                  </a:txBody>
                  <a:tcPr marL="66504" marR="6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txBody>
                  <a:tcPr marL="66504" marR="665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743001"/>
                  </a:ext>
                </a:extLst>
              </a:tr>
              <a:tr h="249854">
                <a:tc>
                  <a:txBody>
                    <a:bodyPr/>
                    <a:lstStyle/>
                    <a:p>
                      <a:endParaRPr lang="en-US" sz="1000" dirty="0">
                        <a:effectLst/>
                        <a:latin typeface="Times New Roman" panose="02020603050405020304" pitchFamily="18" charset="0"/>
                      </a:endParaRPr>
                    </a:p>
                  </a:txBody>
                  <a:tcPr marL="66504" marR="6650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000">
                        <a:effectLst/>
                        <a:latin typeface="Times New Roman" panose="02020603050405020304" pitchFamily="18" charset="0"/>
                      </a:endParaRPr>
                    </a:p>
                  </a:txBody>
                  <a:tcPr marL="66504" marR="6650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000" dirty="0">
                        <a:effectLst/>
                        <a:latin typeface="Times New Roman" panose="02020603050405020304" pitchFamily="18" charset="0"/>
                      </a:endParaRPr>
                    </a:p>
                  </a:txBody>
                  <a:tcPr marL="66504" marR="66504"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94389759"/>
                  </a:ext>
                </a:extLst>
              </a:tr>
            </a:tbl>
          </a:graphicData>
        </a:graphic>
      </p:graphicFrame>
      <p:sp>
        <p:nvSpPr>
          <p:cNvPr id="7" name="Rectangle 2">
            <a:extLst>
              <a:ext uri="{FF2B5EF4-FFF2-40B4-BE49-F238E27FC236}">
                <a16:creationId xmlns:a16="http://schemas.microsoft.com/office/drawing/2014/main" id="{161800B6-16EA-CC46-016E-0D4EC4DE5A94}"/>
              </a:ext>
            </a:extLst>
          </p:cNvPr>
          <p:cNvSpPr>
            <a:spLocks noChangeArrowheads="1"/>
          </p:cNvSpPr>
          <p:nvPr/>
        </p:nvSpPr>
        <p:spPr bwMode="auto">
          <a:xfrm>
            <a:off x="809997" y="445637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64577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F0A87-8AD9-0F59-7A42-714D806C60A2}"/>
              </a:ext>
            </a:extLst>
          </p:cNvPr>
          <p:cNvSpPr>
            <a:spLocks noGrp="1"/>
          </p:cNvSpPr>
          <p:nvPr>
            <p:ph type="title"/>
          </p:nvPr>
        </p:nvSpPr>
        <p:spPr>
          <a:xfrm>
            <a:off x="735352" y="518096"/>
            <a:ext cx="7524003" cy="970450"/>
          </a:xfrm>
        </p:spPr>
        <p:txBody>
          <a:bodyPr/>
          <a:lstStyle/>
          <a:p>
            <a:pPr algn="ctr"/>
            <a:r>
              <a:rPr lang="en-US" dirty="0"/>
              <a:t>Recreation &amp; Parks</a:t>
            </a:r>
          </a:p>
        </p:txBody>
      </p:sp>
      <p:sp>
        <p:nvSpPr>
          <p:cNvPr id="4" name="TextBox 3">
            <a:extLst>
              <a:ext uri="{FF2B5EF4-FFF2-40B4-BE49-F238E27FC236}">
                <a16:creationId xmlns:a16="http://schemas.microsoft.com/office/drawing/2014/main" id="{19409939-9D7A-9177-3179-5844085A2B53}"/>
              </a:ext>
            </a:extLst>
          </p:cNvPr>
          <p:cNvSpPr txBox="1"/>
          <p:nvPr/>
        </p:nvSpPr>
        <p:spPr>
          <a:xfrm>
            <a:off x="84668" y="1812592"/>
            <a:ext cx="3685591" cy="4801314"/>
          </a:xfrm>
          <a:prstGeom prst="rect">
            <a:avLst/>
          </a:prstGeom>
          <a:noFill/>
        </p:spPr>
        <p:txBody>
          <a:bodyPr wrap="square" rtlCol="0">
            <a:spAutoFit/>
          </a:bodyPr>
          <a:lstStyle/>
          <a:p>
            <a:pPr marL="285750" marR="0" indent="-285750">
              <a:spcBef>
                <a:spcPts val="0"/>
              </a:spcBef>
              <a:spcAft>
                <a:spcPts val="0"/>
              </a:spcAft>
              <a:buFont typeface="Arial" panose="020B0604020202020204" pitchFamily="34" charset="0"/>
              <a:buChar char="•"/>
            </a:pPr>
            <a:endParaRPr lang="en-US" sz="1800" dirty="0">
              <a:solidFill>
                <a:schemeClr val="bg1"/>
              </a:solidFill>
              <a:effectLst/>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dirty="0">
                <a:solidFill>
                  <a:schemeClr val="bg1"/>
                </a:solidFill>
                <a:ea typeface="Calibri" panose="020F0502020204030204" pitchFamily="34" charset="0"/>
              </a:rPr>
              <a:t>2023 </a:t>
            </a:r>
            <a:r>
              <a:rPr lang="en-US" sz="1800" dirty="0">
                <a:solidFill>
                  <a:schemeClr val="bg1"/>
                </a:solidFill>
                <a:effectLst/>
                <a:ea typeface="Calibri" panose="020F0502020204030204" pitchFamily="34" charset="0"/>
              </a:rPr>
              <a:t>Summer Camp is full – 170 campers this year</a:t>
            </a:r>
          </a:p>
          <a:p>
            <a:pPr marR="0">
              <a:spcBef>
                <a:spcPts val="0"/>
              </a:spcBef>
              <a:spcAft>
                <a:spcPts val="0"/>
              </a:spcAft>
            </a:pPr>
            <a:r>
              <a:rPr lang="en-US" sz="1800" dirty="0">
                <a:solidFill>
                  <a:schemeClr val="bg1"/>
                </a:solidFill>
                <a:effectLst/>
                <a:ea typeface="Calibri" panose="020F0502020204030204" pitchFamily="34" charset="0"/>
              </a:rPr>
              <a:t> </a:t>
            </a:r>
          </a:p>
          <a:p>
            <a:pPr marL="285750" marR="0" indent="-285750">
              <a:spcBef>
                <a:spcPts val="0"/>
              </a:spcBef>
              <a:spcAft>
                <a:spcPts val="0"/>
              </a:spcAft>
              <a:buFont typeface="Arial" panose="020B0604020202020204" pitchFamily="34" charset="0"/>
              <a:buChar char="•"/>
            </a:pPr>
            <a:r>
              <a:rPr lang="en-US" sz="1800" dirty="0">
                <a:solidFill>
                  <a:schemeClr val="bg1"/>
                </a:solidFill>
                <a:effectLst/>
                <a:ea typeface="Calibri" panose="020F0502020204030204" pitchFamily="34" charset="0"/>
              </a:rPr>
              <a:t>Youth Basketball League – huge success again this year with 130 participants</a:t>
            </a:r>
          </a:p>
          <a:p>
            <a:pPr marR="0">
              <a:spcBef>
                <a:spcPts val="0"/>
              </a:spcBef>
              <a:spcAft>
                <a:spcPts val="0"/>
              </a:spcAft>
            </a:pPr>
            <a:r>
              <a:rPr lang="en-US" sz="1800" dirty="0">
                <a:solidFill>
                  <a:schemeClr val="bg1"/>
                </a:solidFill>
                <a:effectLst/>
                <a:ea typeface="Calibri" panose="020F0502020204030204" pitchFamily="34" charset="0"/>
              </a:rPr>
              <a:t> </a:t>
            </a:r>
          </a:p>
          <a:p>
            <a:pPr marL="285750" marR="0" indent="-285750">
              <a:spcBef>
                <a:spcPts val="0"/>
              </a:spcBef>
              <a:spcAft>
                <a:spcPts val="0"/>
              </a:spcAft>
              <a:buFont typeface="Arial" panose="020B0604020202020204" pitchFamily="34" charset="0"/>
              <a:buChar char="•"/>
            </a:pPr>
            <a:r>
              <a:rPr lang="en-US" sz="1800" dirty="0">
                <a:solidFill>
                  <a:schemeClr val="bg1"/>
                </a:solidFill>
                <a:effectLst/>
                <a:ea typeface="Calibri" panose="020F0502020204030204" pitchFamily="34" charset="0"/>
              </a:rPr>
              <a:t>Spring softball began on April 10</a:t>
            </a:r>
            <a:r>
              <a:rPr lang="en-US" sz="1800" baseline="30000" dirty="0">
                <a:solidFill>
                  <a:schemeClr val="bg1"/>
                </a:solidFill>
                <a:effectLst/>
                <a:ea typeface="Calibri" panose="020F0502020204030204" pitchFamily="34" charset="0"/>
              </a:rPr>
              <a:t>th</a:t>
            </a:r>
          </a:p>
          <a:p>
            <a:pPr marL="0" marR="0">
              <a:spcBef>
                <a:spcPts val="0"/>
              </a:spcBef>
              <a:spcAft>
                <a:spcPts val="0"/>
              </a:spcAft>
            </a:pPr>
            <a:endParaRPr lang="en-US" sz="1800" dirty="0">
              <a:solidFill>
                <a:schemeClr val="bg1"/>
              </a:solidFill>
              <a:effectLst/>
              <a:ea typeface="Calibri" panose="020F0502020204030204" pitchFamily="34" charset="0"/>
            </a:endParaRPr>
          </a:p>
          <a:p>
            <a:pPr marL="285750" indent="-285750">
              <a:buFont typeface="Arial" panose="020B0604020202020204" pitchFamily="34" charset="0"/>
              <a:buChar char="•"/>
            </a:pPr>
            <a:r>
              <a:rPr lang="en-US" dirty="0">
                <a:solidFill>
                  <a:schemeClr val="bg1"/>
                </a:solidFill>
              </a:rPr>
              <a:t>Breakfast with the Easter Bunny was held on April 1</a:t>
            </a:r>
            <a:r>
              <a:rPr lang="en-US" baseline="30000" dirty="0">
                <a:solidFill>
                  <a:schemeClr val="bg1"/>
                </a:solidFill>
              </a:rPr>
              <a:t>st</a:t>
            </a:r>
            <a:endParaRPr lang="en-US" dirty="0">
              <a:solidFill>
                <a:schemeClr val="bg1"/>
              </a:solidFill>
            </a:endParaRP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Spring Celebration and Easter Egg Hunt occurred on April 8</a:t>
            </a:r>
            <a:r>
              <a:rPr lang="en-US" baseline="30000" dirty="0">
                <a:solidFill>
                  <a:schemeClr val="bg1"/>
                </a:solidFill>
              </a:rPr>
              <a:t>th</a:t>
            </a:r>
            <a:r>
              <a:rPr lang="en-US" dirty="0">
                <a:solidFill>
                  <a:schemeClr val="bg1"/>
                </a:solidFill>
              </a:rPr>
              <a:t> </a:t>
            </a:r>
          </a:p>
        </p:txBody>
      </p:sp>
      <p:pic>
        <p:nvPicPr>
          <p:cNvPr id="6" name="Picture 5" descr="A group of people posing for a photo with a person in a garment&#10;&#10;Description automatically generated">
            <a:extLst>
              <a:ext uri="{FF2B5EF4-FFF2-40B4-BE49-F238E27FC236}">
                <a16:creationId xmlns:a16="http://schemas.microsoft.com/office/drawing/2014/main" id="{A6B7817F-E2AE-7D26-AA70-68EA5CF95D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1819" y="2014289"/>
            <a:ext cx="4305953" cy="2954014"/>
          </a:xfrm>
          <a:prstGeom prst="rect">
            <a:avLst/>
          </a:prstGeom>
        </p:spPr>
      </p:pic>
      <p:pic>
        <p:nvPicPr>
          <p:cNvPr id="5" name="Picture 4" descr="A picture containing grass, person, outdoor, field&#10;&#10;Description automatically generated">
            <a:extLst>
              <a:ext uri="{FF2B5EF4-FFF2-40B4-BE49-F238E27FC236}">
                <a16:creationId xmlns:a16="http://schemas.microsoft.com/office/drawing/2014/main" id="{474CEE1C-DAB5-F17A-BBB9-C0B34F72DB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4796" y="4968303"/>
            <a:ext cx="2644536" cy="1763024"/>
          </a:xfrm>
          <a:prstGeom prst="rect">
            <a:avLst/>
          </a:prstGeom>
        </p:spPr>
      </p:pic>
      <p:pic>
        <p:nvPicPr>
          <p:cNvPr id="8" name="Picture 7" descr="A person and a child posing with a person in a rabbit garment&#10;&#10;Description automatically generated with medium confidence">
            <a:extLst>
              <a:ext uri="{FF2B5EF4-FFF2-40B4-BE49-F238E27FC236}">
                <a16:creationId xmlns:a16="http://schemas.microsoft.com/office/drawing/2014/main" id="{B3B9139F-B4FF-D6A2-D734-7DF0F250FE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0260" y="4968303"/>
            <a:ext cx="2644536" cy="1763024"/>
          </a:xfrm>
          <a:prstGeom prst="rect">
            <a:avLst/>
          </a:prstGeom>
        </p:spPr>
      </p:pic>
    </p:spTree>
    <p:extLst>
      <p:ext uri="{BB962C8B-B14F-4D97-AF65-F5344CB8AC3E}">
        <p14:creationId xmlns:p14="http://schemas.microsoft.com/office/powerpoint/2010/main" val="460933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F0A87-8AD9-0F59-7A42-714D806C60A2}"/>
              </a:ext>
            </a:extLst>
          </p:cNvPr>
          <p:cNvSpPr>
            <a:spLocks noGrp="1"/>
          </p:cNvSpPr>
          <p:nvPr>
            <p:ph type="title"/>
          </p:nvPr>
        </p:nvSpPr>
        <p:spPr>
          <a:xfrm>
            <a:off x="735352" y="518096"/>
            <a:ext cx="7524003" cy="970450"/>
          </a:xfrm>
        </p:spPr>
        <p:txBody>
          <a:bodyPr/>
          <a:lstStyle/>
          <a:p>
            <a:pPr algn="ctr"/>
            <a:r>
              <a:rPr lang="en-US" dirty="0"/>
              <a:t>Landscaping</a:t>
            </a:r>
          </a:p>
        </p:txBody>
      </p:sp>
      <p:sp>
        <p:nvSpPr>
          <p:cNvPr id="6" name="TextBox 5">
            <a:extLst>
              <a:ext uri="{FF2B5EF4-FFF2-40B4-BE49-F238E27FC236}">
                <a16:creationId xmlns:a16="http://schemas.microsoft.com/office/drawing/2014/main" id="{F72CFD98-807C-06FF-3B7D-14F58A3A8034}"/>
              </a:ext>
            </a:extLst>
          </p:cNvPr>
          <p:cNvSpPr txBox="1"/>
          <p:nvPr/>
        </p:nvSpPr>
        <p:spPr>
          <a:xfrm>
            <a:off x="37319" y="2254762"/>
            <a:ext cx="4357396" cy="4031873"/>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1600" dirty="0">
                <a:solidFill>
                  <a:schemeClr val="bg1"/>
                </a:solidFill>
                <a:effectLst/>
                <a:ea typeface="Times New Roman" panose="02020603050405020304" pitchFamily="18" charset="0"/>
              </a:rPr>
              <a:t>Manklin Racquet Complex, and entrance sign for Spring Opening</a:t>
            </a:r>
            <a:endParaRPr lang="en-US" sz="1600" dirty="0">
              <a:solidFill>
                <a:schemeClr val="bg1"/>
              </a:solidFill>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solidFill>
                  <a:schemeClr val="bg1"/>
                </a:solidFill>
                <a:effectLst/>
                <a:ea typeface="Times New Roman" panose="02020603050405020304" pitchFamily="18" charset="0"/>
              </a:rPr>
              <a:t>Pintail Park in preparation of Arbor Day</a:t>
            </a:r>
            <a:endParaRPr lang="en-US" sz="1600" dirty="0">
              <a:solidFill>
                <a:schemeClr val="bg1"/>
              </a:solidFill>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solidFill>
                  <a:schemeClr val="bg1"/>
                </a:solidFill>
                <a:effectLst/>
                <a:ea typeface="Times New Roman" panose="02020603050405020304" pitchFamily="18" charset="0"/>
              </a:rPr>
              <a:t>Pintail entrance (removing all the old</a:t>
            </a:r>
          </a:p>
          <a:p>
            <a:pPr marR="0" lvl="0" indent="344488">
              <a:spcBef>
                <a:spcPts val="0"/>
              </a:spcBef>
              <a:spcAft>
                <a:spcPts val="0"/>
              </a:spcAft>
            </a:pPr>
            <a:r>
              <a:rPr lang="en-US" sz="1600" dirty="0">
                <a:solidFill>
                  <a:schemeClr val="bg1"/>
                </a:solidFill>
                <a:effectLst/>
                <a:ea typeface="Times New Roman" panose="02020603050405020304" pitchFamily="18" charset="0"/>
              </a:rPr>
              <a:t>plantings and signs ) in preparation of </a:t>
            </a:r>
          </a:p>
          <a:p>
            <a:pPr marR="0" lvl="0" indent="344488">
              <a:spcBef>
                <a:spcPts val="0"/>
              </a:spcBef>
              <a:spcAft>
                <a:spcPts val="0"/>
              </a:spcAft>
            </a:pPr>
            <a:r>
              <a:rPr lang="en-US" sz="1600" dirty="0">
                <a:solidFill>
                  <a:schemeClr val="bg1"/>
                </a:solidFill>
                <a:effectLst/>
                <a:ea typeface="Times New Roman" panose="02020603050405020304" pitchFamily="18" charset="0"/>
              </a:rPr>
              <a:t>the new signs</a:t>
            </a:r>
            <a:endParaRPr lang="en-US" sz="1600" dirty="0">
              <a:solidFill>
                <a:schemeClr val="bg1"/>
              </a:solidFill>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solidFill>
                  <a:schemeClr val="bg1"/>
                </a:solidFill>
                <a:effectLst/>
                <a:ea typeface="Times New Roman" panose="02020603050405020304" pitchFamily="18" charset="0"/>
              </a:rPr>
              <a:t>Vets Memorial </a:t>
            </a:r>
            <a:endParaRPr lang="en-US" sz="1600" dirty="0">
              <a:solidFill>
                <a:schemeClr val="bg1"/>
              </a:solidFill>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solidFill>
                  <a:schemeClr val="bg1"/>
                </a:solidFill>
                <a:effectLst/>
                <a:ea typeface="Times New Roman" panose="02020603050405020304" pitchFamily="18" charset="0"/>
              </a:rPr>
              <a:t>Mulched Cathell Rd. </a:t>
            </a:r>
            <a:endParaRPr lang="en-US" sz="1600" dirty="0">
              <a:solidFill>
                <a:schemeClr val="bg1"/>
              </a:solidFill>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solidFill>
                  <a:schemeClr val="bg1"/>
                </a:solidFill>
                <a:effectLst/>
                <a:ea typeface="Times New Roman" panose="02020603050405020304" pitchFamily="18" charset="0"/>
              </a:rPr>
              <a:t>Ordered plants for the Golf Course</a:t>
            </a:r>
            <a:endParaRPr lang="en-US" sz="1600" dirty="0">
              <a:solidFill>
                <a:schemeClr val="bg1"/>
              </a:solidFill>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solidFill>
                  <a:schemeClr val="bg1"/>
                </a:solidFill>
                <a:effectLst/>
                <a:ea typeface="Times New Roman" panose="02020603050405020304" pitchFamily="18" charset="0"/>
              </a:rPr>
              <a:t>Planted an additional 10 Cherry </a:t>
            </a:r>
          </a:p>
          <a:p>
            <a:pPr marR="0" lvl="0" indent="344488">
              <a:spcBef>
                <a:spcPts val="0"/>
              </a:spcBef>
              <a:spcAft>
                <a:spcPts val="0"/>
              </a:spcAft>
            </a:pPr>
            <a:r>
              <a:rPr lang="en-US" sz="1600" dirty="0">
                <a:solidFill>
                  <a:schemeClr val="bg1"/>
                </a:solidFill>
                <a:effectLst/>
                <a:ea typeface="Times New Roman" panose="02020603050405020304" pitchFamily="18" charset="0"/>
              </a:rPr>
              <a:t>Blossom Trees, at the North Gate pond </a:t>
            </a:r>
            <a:endParaRPr lang="en-US" sz="1600" dirty="0">
              <a:solidFill>
                <a:schemeClr val="bg1"/>
              </a:solidFill>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solidFill>
                  <a:schemeClr val="bg1"/>
                </a:solidFill>
                <a:effectLst/>
                <a:ea typeface="Times New Roman" panose="02020603050405020304" pitchFamily="18" charset="0"/>
              </a:rPr>
              <a:t>Sports Core Pool</a:t>
            </a:r>
            <a:endParaRPr lang="en-US" sz="1600" dirty="0">
              <a:solidFill>
                <a:schemeClr val="bg1"/>
              </a:solidFill>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solidFill>
                  <a:schemeClr val="bg1"/>
                </a:solidFill>
                <a:effectLst/>
                <a:ea typeface="Times New Roman" panose="02020603050405020304" pitchFamily="18" charset="0"/>
              </a:rPr>
              <a:t>250 yards of mulch at the Dog Park</a:t>
            </a:r>
            <a:endParaRPr lang="en-US" sz="1600" dirty="0">
              <a:solidFill>
                <a:schemeClr val="bg1"/>
              </a:solidFill>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solidFill>
                  <a:schemeClr val="bg1"/>
                </a:solidFill>
                <a:effectLst/>
                <a:ea typeface="Times New Roman" panose="02020603050405020304" pitchFamily="18" charset="0"/>
              </a:rPr>
              <a:t>Begun landscaping at the Beach Club</a:t>
            </a:r>
          </a:p>
          <a:p>
            <a:pPr marL="342900" marR="0" lvl="0" indent="-342900">
              <a:spcBef>
                <a:spcPts val="0"/>
              </a:spcBef>
              <a:spcAft>
                <a:spcPts val="0"/>
              </a:spcAft>
              <a:buFont typeface="Symbol" panose="05050102010706020507" pitchFamily="18" charset="2"/>
              <a:buChar char=""/>
            </a:pPr>
            <a:r>
              <a:rPr lang="en-US" sz="1600" dirty="0">
                <a:solidFill>
                  <a:schemeClr val="bg1"/>
                </a:solidFill>
                <a:effectLst/>
                <a:ea typeface="Times New Roman" panose="02020603050405020304" pitchFamily="18" charset="0"/>
              </a:rPr>
              <a:t>Planted 2000 Tulips last fall which are</a:t>
            </a:r>
          </a:p>
          <a:p>
            <a:pPr marR="0" lvl="0" indent="344488">
              <a:spcBef>
                <a:spcPts val="0"/>
              </a:spcBef>
              <a:spcAft>
                <a:spcPts val="0"/>
              </a:spcAft>
            </a:pPr>
            <a:r>
              <a:rPr lang="en-US" sz="1600" dirty="0">
                <a:solidFill>
                  <a:schemeClr val="bg1"/>
                </a:solidFill>
                <a:effectLst/>
                <a:ea typeface="Times New Roman" panose="02020603050405020304" pitchFamily="18" charset="0"/>
              </a:rPr>
              <a:t>blooming in multiple places. </a:t>
            </a:r>
            <a:endParaRPr lang="en-US" sz="1600" dirty="0">
              <a:solidFill>
                <a:schemeClr val="bg1"/>
              </a:solidFill>
              <a:effectLst/>
              <a:ea typeface="Calibri" panose="020F0502020204030204" pitchFamily="34" charset="0"/>
            </a:endParaRPr>
          </a:p>
        </p:txBody>
      </p:sp>
      <p:pic>
        <p:nvPicPr>
          <p:cNvPr id="4" name="Picture 3" descr="A picture containing sky, outdoor, grass, tree&#10;&#10;Description automatically generated">
            <a:extLst>
              <a:ext uri="{FF2B5EF4-FFF2-40B4-BE49-F238E27FC236}">
                <a16:creationId xmlns:a16="http://schemas.microsoft.com/office/drawing/2014/main" id="{8B8907AB-9FED-DE26-1705-F17964DEA0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3478" y="4556175"/>
            <a:ext cx="1490565" cy="1987420"/>
          </a:xfrm>
          <a:prstGeom prst="rect">
            <a:avLst/>
          </a:prstGeom>
        </p:spPr>
      </p:pic>
      <p:pic>
        <p:nvPicPr>
          <p:cNvPr id="7" name="Picture 6" descr="A picture containing grass, tree, outdoor, curb&#10;&#10;Description automatically generated">
            <a:extLst>
              <a:ext uri="{FF2B5EF4-FFF2-40B4-BE49-F238E27FC236}">
                <a16:creationId xmlns:a16="http://schemas.microsoft.com/office/drawing/2014/main" id="{CBF157B7-A95E-C1FB-519B-6D6CFE1020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4393" y="2254762"/>
            <a:ext cx="1490565" cy="1987420"/>
          </a:xfrm>
          <a:prstGeom prst="rect">
            <a:avLst/>
          </a:prstGeom>
        </p:spPr>
      </p:pic>
      <p:pic>
        <p:nvPicPr>
          <p:cNvPr id="11" name="Picture 10" descr="A building with a fence around it&#10;&#10;Description automatically generated with low confidence">
            <a:extLst>
              <a:ext uri="{FF2B5EF4-FFF2-40B4-BE49-F238E27FC236}">
                <a16:creationId xmlns:a16="http://schemas.microsoft.com/office/drawing/2014/main" id="{5B518EA9-122D-9C48-C65A-E3F65FFB65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394715" y="4556175"/>
            <a:ext cx="1490566" cy="1987421"/>
          </a:xfrm>
          <a:prstGeom prst="rect">
            <a:avLst/>
          </a:prstGeom>
        </p:spPr>
      </p:pic>
      <p:pic>
        <p:nvPicPr>
          <p:cNvPr id="5" name="Picture 4" descr="A picture containing tree, outdoor&#10;&#10;Description automatically generated">
            <a:extLst>
              <a:ext uri="{FF2B5EF4-FFF2-40B4-BE49-F238E27FC236}">
                <a16:creationId xmlns:a16="http://schemas.microsoft.com/office/drawing/2014/main" id="{45240043-3784-509F-C415-A9E4191A0A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4715" y="2254762"/>
            <a:ext cx="1490565" cy="1987420"/>
          </a:xfrm>
          <a:prstGeom prst="rect">
            <a:avLst/>
          </a:prstGeom>
        </p:spPr>
      </p:pic>
      <p:pic>
        <p:nvPicPr>
          <p:cNvPr id="8" name="Picture 7" descr="A picture containing tree, outdoor, plant, colorful&#10;&#10;Description automatically generated">
            <a:extLst>
              <a:ext uri="{FF2B5EF4-FFF2-40B4-BE49-F238E27FC236}">
                <a16:creationId xmlns:a16="http://schemas.microsoft.com/office/drawing/2014/main" id="{F4898E2B-9791-E3DA-05E9-824AA9B9A89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9115"/>
          <a:stretch/>
        </p:blipFill>
        <p:spPr>
          <a:xfrm>
            <a:off x="7513478" y="2254762"/>
            <a:ext cx="1490565" cy="1987420"/>
          </a:xfrm>
          <a:prstGeom prst="rect">
            <a:avLst/>
          </a:prstGeom>
        </p:spPr>
      </p:pic>
      <p:pic>
        <p:nvPicPr>
          <p:cNvPr id="9" name="Picture 8" descr="A picture containing plant, flower, red, bouquet&#10;&#10;Description automatically generated">
            <a:extLst>
              <a:ext uri="{FF2B5EF4-FFF2-40B4-BE49-F238E27FC236}">
                <a16:creationId xmlns:a16="http://schemas.microsoft.com/office/drawing/2014/main" id="{D84EE20A-9C7B-C472-1206-B5C1D2D2A1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54097" y="4556175"/>
            <a:ext cx="1490564" cy="1987419"/>
          </a:xfrm>
          <a:prstGeom prst="rect">
            <a:avLst/>
          </a:prstGeom>
        </p:spPr>
      </p:pic>
    </p:spTree>
    <p:extLst>
      <p:ext uri="{BB962C8B-B14F-4D97-AF65-F5344CB8AC3E}">
        <p14:creationId xmlns:p14="http://schemas.microsoft.com/office/powerpoint/2010/main" val="1267993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53E10-BF33-F0F1-C019-F0A239E5465B}"/>
              </a:ext>
            </a:extLst>
          </p:cNvPr>
          <p:cNvSpPr>
            <a:spLocks noGrp="1"/>
          </p:cNvSpPr>
          <p:nvPr>
            <p:ph type="title"/>
          </p:nvPr>
        </p:nvSpPr>
        <p:spPr>
          <a:xfrm>
            <a:off x="503853" y="418691"/>
            <a:ext cx="8070979" cy="1049235"/>
          </a:xfrm>
        </p:spPr>
        <p:txBody>
          <a:bodyPr>
            <a:noAutofit/>
          </a:bodyPr>
          <a:lstStyle/>
          <a:p>
            <a:pPr algn="ctr"/>
            <a:r>
              <a:rPr lang="en-US" dirty="0"/>
              <a:t>Matt Ortt Companies</a:t>
            </a:r>
            <a:br>
              <a:rPr lang="en-US" dirty="0"/>
            </a:br>
            <a:r>
              <a:rPr lang="en-US" dirty="0"/>
              <a:t>Where Are We Today:</a:t>
            </a:r>
          </a:p>
        </p:txBody>
      </p:sp>
      <p:sp>
        <p:nvSpPr>
          <p:cNvPr id="3" name="Content Placeholder 2">
            <a:extLst>
              <a:ext uri="{FF2B5EF4-FFF2-40B4-BE49-F238E27FC236}">
                <a16:creationId xmlns:a16="http://schemas.microsoft.com/office/drawing/2014/main" id="{E59E687E-3F10-5949-5653-69C3EC50940F}"/>
              </a:ext>
            </a:extLst>
          </p:cNvPr>
          <p:cNvSpPr>
            <a:spLocks noGrp="1"/>
          </p:cNvSpPr>
          <p:nvPr>
            <p:ph idx="1"/>
          </p:nvPr>
        </p:nvSpPr>
        <p:spPr>
          <a:xfrm>
            <a:off x="1351642" y="2846629"/>
            <a:ext cx="6571343" cy="4107976"/>
          </a:xfrm>
          <a:effectLst/>
        </p:spPr>
        <p:txBody>
          <a:bodyPr>
            <a:normAutofit fontScale="92500" lnSpcReduction="10000"/>
          </a:bodyPr>
          <a:lstStyle/>
          <a:p>
            <a:pPr>
              <a:buClrTx/>
              <a:buFont typeface="Arial" panose="020B0604020202020204" pitchFamily="34" charset="0"/>
              <a:buChar char="•"/>
            </a:pPr>
            <a:r>
              <a:rPr lang="en-US" sz="1500" dirty="0">
                <a:solidFill>
                  <a:schemeClr val="bg1"/>
                </a:solidFill>
              </a:rPr>
              <a:t>Original Contract Executed on August 14, 2019</a:t>
            </a:r>
          </a:p>
          <a:p>
            <a:pPr lvl="1">
              <a:buClrTx/>
              <a:buFont typeface="Arial" panose="020B0604020202020204" pitchFamily="34" charset="0"/>
              <a:buChar char="•"/>
            </a:pPr>
            <a:r>
              <a:rPr lang="en-US" sz="1500" dirty="0">
                <a:solidFill>
                  <a:schemeClr val="bg1"/>
                </a:solidFill>
              </a:rPr>
              <a:t>3 Year Term on Contract with a 4</a:t>
            </a:r>
            <a:r>
              <a:rPr lang="en-US" sz="1500" baseline="30000" dirty="0">
                <a:solidFill>
                  <a:schemeClr val="bg1"/>
                </a:solidFill>
              </a:rPr>
              <a:t>th</a:t>
            </a:r>
            <a:r>
              <a:rPr lang="en-US" sz="1500" dirty="0">
                <a:solidFill>
                  <a:schemeClr val="bg1"/>
                </a:solidFill>
              </a:rPr>
              <a:t> and 5</a:t>
            </a:r>
            <a:r>
              <a:rPr lang="en-US" sz="1500" baseline="30000" dirty="0">
                <a:solidFill>
                  <a:schemeClr val="bg1"/>
                </a:solidFill>
              </a:rPr>
              <a:t>th</a:t>
            </a:r>
            <a:r>
              <a:rPr lang="en-US" sz="1500" dirty="0">
                <a:solidFill>
                  <a:schemeClr val="bg1"/>
                </a:solidFill>
              </a:rPr>
              <a:t> Year Added if Year 1 and Year 2 Combined Operating Profit Targets are Achieved</a:t>
            </a:r>
          </a:p>
          <a:p>
            <a:pPr lvl="2">
              <a:buClrTx/>
              <a:buFont typeface="Arial" panose="020B0604020202020204" pitchFamily="34" charset="0"/>
              <a:buChar char="•"/>
            </a:pPr>
            <a:r>
              <a:rPr lang="en-US" sz="1500" dirty="0">
                <a:solidFill>
                  <a:schemeClr val="bg1"/>
                </a:solidFill>
              </a:rPr>
              <a:t>Year 1 was FY20-21 – Original Combined Operating Profit Target of $130,000 (COVID Year, so Extension Achieved via Amendment Executed on August 24, 2021)</a:t>
            </a:r>
          </a:p>
          <a:p>
            <a:pPr lvl="2">
              <a:buClrTx/>
              <a:buFont typeface="Arial" panose="020B0604020202020204" pitchFamily="34" charset="0"/>
              <a:buChar char="•"/>
            </a:pPr>
            <a:r>
              <a:rPr lang="en-US" sz="1500" dirty="0">
                <a:solidFill>
                  <a:schemeClr val="bg1"/>
                </a:solidFill>
              </a:rPr>
              <a:t>Year 2 was FY21-22 – Original Combined Operating Profit Target of $175,000 was Achieved</a:t>
            </a:r>
          </a:p>
          <a:p>
            <a:pPr lvl="2">
              <a:buClrTx/>
              <a:buFont typeface="Arial" panose="020B0604020202020204" pitchFamily="34" charset="0"/>
              <a:buChar char="•"/>
            </a:pPr>
            <a:r>
              <a:rPr lang="en-US" sz="1500" dirty="0">
                <a:solidFill>
                  <a:schemeClr val="bg1"/>
                </a:solidFill>
              </a:rPr>
              <a:t>Year 3 is this Fiscal Year (FY22-23), and Combined Operating Target of $190,000 is Estimated to be Achieved</a:t>
            </a:r>
          </a:p>
          <a:p>
            <a:pPr lvl="2">
              <a:buClrTx/>
              <a:buFont typeface="Arial" panose="020B0604020202020204" pitchFamily="34" charset="0"/>
              <a:buChar char="•"/>
            </a:pPr>
            <a:r>
              <a:rPr lang="en-US" sz="1500" dirty="0">
                <a:solidFill>
                  <a:schemeClr val="bg1"/>
                </a:solidFill>
              </a:rPr>
              <a:t>Based on the Measurable Results Achieved per the Contract and the Contract Amendment, the Term of the Contract has Been Extended:</a:t>
            </a:r>
          </a:p>
          <a:p>
            <a:pPr lvl="3">
              <a:buClrTx/>
              <a:buFont typeface="Arial" panose="020B0604020202020204" pitchFamily="34" charset="0"/>
              <a:buChar char="•"/>
            </a:pPr>
            <a:r>
              <a:rPr lang="en-US" sz="1500" dirty="0">
                <a:solidFill>
                  <a:schemeClr val="bg1"/>
                </a:solidFill>
              </a:rPr>
              <a:t>Year 4 will be FY23-24</a:t>
            </a:r>
          </a:p>
          <a:p>
            <a:pPr lvl="3">
              <a:buClrTx/>
              <a:buFont typeface="Arial" panose="020B0604020202020204" pitchFamily="34" charset="0"/>
              <a:buChar char="•"/>
            </a:pPr>
            <a:r>
              <a:rPr lang="en-US" sz="1500" dirty="0">
                <a:solidFill>
                  <a:schemeClr val="bg1"/>
                </a:solidFill>
              </a:rPr>
              <a:t>Year 5 will be FY24-25</a:t>
            </a:r>
          </a:p>
          <a:p>
            <a:pPr lvl="2">
              <a:buClrTx/>
            </a:pPr>
            <a:endParaRPr lang="en-US" dirty="0"/>
          </a:p>
          <a:p>
            <a:pPr lvl="2">
              <a:buClrTx/>
            </a:pPr>
            <a:endParaRPr lang="en-US" dirty="0"/>
          </a:p>
          <a:p>
            <a:pPr lvl="3">
              <a:buClrTx/>
            </a:pPr>
            <a:endParaRPr lang="en-US" dirty="0"/>
          </a:p>
          <a:p>
            <a:endParaRPr lang="en-US" dirty="0"/>
          </a:p>
        </p:txBody>
      </p:sp>
      <p:sp>
        <p:nvSpPr>
          <p:cNvPr id="4" name="Date Placeholder 3">
            <a:extLst>
              <a:ext uri="{FF2B5EF4-FFF2-40B4-BE49-F238E27FC236}">
                <a16:creationId xmlns:a16="http://schemas.microsoft.com/office/drawing/2014/main" id="{BD990036-2278-E6D3-5566-42F205C98310}"/>
              </a:ext>
            </a:extLst>
          </p:cNvPr>
          <p:cNvSpPr>
            <a:spLocks noGrp="1"/>
          </p:cNvSpPr>
          <p:nvPr>
            <p:ph type="dt" sz="half" idx="10"/>
          </p:nvPr>
        </p:nvSpPr>
        <p:spPr>
          <a:xfrm>
            <a:off x="6411653" y="264090"/>
            <a:ext cx="2368292" cy="309201"/>
          </a:xfrm>
        </p:spPr>
        <p:txBody>
          <a:bodyPr/>
          <a:lstStyle/>
          <a:p>
            <a:fld id="{0C304C30-85AE-4A92-984D-60C6A1DBFA42}" type="datetime1">
              <a:rPr lang="en-US" smtClean="0"/>
              <a:t>4/14/2023</a:t>
            </a:fld>
            <a:endParaRPr lang="en-US" dirty="0"/>
          </a:p>
        </p:txBody>
      </p:sp>
    </p:spTree>
    <p:extLst>
      <p:ext uri="{BB962C8B-B14F-4D97-AF65-F5344CB8AC3E}">
        <p14:creationId xmlns:p14="http://schemas.microsoft.com/office/powerpoint/2010/main" val="3424735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F0A87-8AD9-0F59-7A42-714D806C60A2}"/>
              </a:ext>
            </a:extLst>
          </p:cNvPr>
          <p:cNvSpPr>
            <a:spLocks noGrp="1"/>
          </p:cNvSpPr>
          <p:nvPr>
            <p:ph type="title"/>
          </p:nvPr>
        </p:nvSpPr>
        <p:spPr>
          <a:xfrm>
            <a:off x="809997" y="368807"/>
            <a:ext cx="7524003" cy="970450"/>
          </a:xfrm>
        </p:spPr>
        <p:txBody>
          <a:bodyPr/>
          <a:lstStyle/>
          <a:p>
            <a:pPr algn="ctr"/>
            <a:r>
              <a:rPr lang="en-US" dirty="0"/>
              <a:t>Mailboxes</a:t>
            </a:r>
          </a:p>
        </p:txBody>
      </p:sp>
      <p:graphicFrame>
        <p:nvGraphicFramePr>
          <p:cNvPr id="5" name="Table 4">
            <a:extLst>
              <a:ext uri="{FF2B5EF4-FFF2-40B4-BE49-F238E27FC236}">
                <a16:creationId xmlns:a16="http://schemas.microsoft.com/office/drawing/2014/main" id="{06D21229-67C6-EEE3-3BEB-1D938ADA9978}"/>
              </a:ext>
            </a:extLst>
          </p:cNvPr>
          <p:cNvGraphicFramePr>
            <a:graphicFrameLocks noGrp="1"/>
          </p:cNvGraphicFramePr>
          <p:nvPr/>
        </p:nvGraphicFramePr>
        <p:xfrm>
          <a:off x="3744692" y="2074870"/>
          <a:ext cx="2607456" cy="3827927"/>
        </p:xfrm>
        <a:graphic>
          <a:graphicData uri="http://schemas.openxmlformats.org/drawingml/2006/table">
            <a:tbl>
              <a:tblPr/>
              <a:tblGrid>
                <a:gridCol w="1244260">
                  <a:extLst>
                    <a:ext uri="{9D8B030D-6E8A-4147-A177-3AD203B41FA5}">
                      <a16:colId xmlns:a16="http://schemas.microsoft.com/office/drawing/2014/main" val="3097549886"/>
                    </a:ext>
                  </a:extLst>
                </a:gridCol>
                <a:gridCol w="603832">
                  <a:extLst>
                    <a:ext uri="{9D8B030D-6E8A-4147-A177-3AD203B41FA5}">
                      <a16:colId xmlns:a16="http://schemas.microsoft.com/office/drawing/2014/main" val="3274898621"/>
                    </a:ext>
                  </a:extLst>
                </a:gridCol>
                <a:gridCol w="759364">
                  <a:extLst>
                    <a:ext uri="{9D8B030D-6E8A-4147-A177-3AD203B41FA5}">
                      <a16:colId xmlns:a16="http://schemas.microsoft.com/office/drawing/2014/main" val="2463756155"/>
                    </a:ext>
                  </a:extLst>
                </a:gridCol>
              </a:tblGrid>
              <a:tr h="141710">
                <a:tc>
                  <a:txBody>
                    <a:bodyPr/>
                    <a:lstStyle/>
                    <a:p>
                      <a:pPr algn="l" fontAlgn="b"/>
                      <a:r>
                        <a:rPr lang="en-US" sz="800" b="1" i="0" u="none" strike="noStrike" dirty="0">
                          <a:solidFill>
                            <a:srgbClr val="000000"/>
                          </a:solidFill>
                          <a:effectLst/>
                          <a:latin typeface="Calibri" panose="020F0502020204030204" pitchFamily="34" charset="0"/>
                        </a:rPr>
                        <a:t>ROAD</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PEDESTALS</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MAILBOXES</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5908083"/>
                  </a:ext>
                </a:extLst>
              </a:tr>
              <a:tr h="141710">
                <a:tc>
                  <a:txBody>
                    <a:bodyPr/>
                    <a:lstStyle/>
                    <a:p>
                      <a:pPr algn="l" fontAlgn="b"/>
                      <a:r>
                        <a:rPr lang="en-US" sz="800" b="1" i="0" u="sng" strike="noStrike">
                          <a:solidFill>
                            <a:srgbClr val="000000"/>
                          </a:solidFill>
                          <a:effectLst/>
                          <a:latin typeface="Calibri" panose="020F0502020204030204" pitchFamily="34" charset="0"/>
                        </a:rPr>
                        <a:t>SECTION 1</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75">
                      <a:fgClr>
                        <a:srgbClr val="000000"/>
                      </a:fgClr>
                      <a:bgClr>
                        <a:srgbClr val="FFFFFF"/>
                      </a:bgClr>
                    </a:patt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75">
                      <a:fgClr>
                        <a:srgbClr val="000000"/>
                      </a:fgClr>
                      <a:bgClr>
                        <a:srgbClr val="FFFFFF"/>
                      </a:bgClr>
                    </a:pattFill>
                  </a:tcPr>
                </a:tc>
                <a:extLst>
                  <a:ext uri="{0D108BD9-81ED-4DB2-BD59-A6C34878D82A}">
                    <a16:rowId xmlns:a16="http://schemas.microsoft.com/office/drawing/2014/main" val="2741686479"/>
                  </a:ext>
                </a:extLst>
              </a:tr>
              <a:tr h="141710">
                <a:tc>
                  <a:txBody>
                    <a:bodyPr/>
                    <a:lstStyle/>
                    <a:p>
                      <a:pPr algn="l" fontAlgn="b"/>
                      <a:r>
                        <a:rPr lang="en-US" sz="800" b="0" i="0" u="none" strike="noStrike">
                          <a:solidFill>
                            <a:srgbClr val="000000"/>
                          </a:solidFill>
                          <a:effectLst/>
                          <a:latin typeface="Calibri" panose="020F0502020204030204" pitchFamily="34" charset="0"/>
                        </a:rPr>
                        <a:t>Newport Drive</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parcels (2)</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53839"/>
                  </a:ext>
                </a:extLst>
              </a:tr>
              <a:tr h="141710">
                <a:tc>
                  <a:txBody>
                    <a:bodyPr/>
                    <a:lstStyle/>
                    <a:p>
                      <a:pPr algn="l" fontAlgn="b"/>
                      <a:r>
                        <a:rPr lang="en-US" sz="800" b="0" i="0" u="none" strike="noStrike">
                          <a:solidFill>
                            <a:srgbClr val="000000"/>
                          </a:solidFill>
                          <a:effectLst/>
                          <a:latin typeface="Calibri" panose="020F0502020204030204" pitchFamily="34" charset="0"/>
                        </a:rPr>
                        <a:t>Sandpiper Lane</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2</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70253095"/>
                  </a:ext>
                </a:extLst>
              </a:tr>
              <a:tr h="141710">
                <a:tc>
                  <a:txBody>
                    <a:bodyPr/>
                    <a:lstStyle/>
                    <a:p>
                      <a:pPr algn="l" fontAlgn="b"/>
                      <a:r>
                        <a:rPr lang="en-US" sz="800" b="0" i="0" u="none" strike="noStrike">
                          <a:solidFill>
                            <a:srgbClr val="000000"/>
                          </a:solidFill>
                          <a:effectLst/>
                          <a:latin typeface="Calibri" panose="020F0502020204030204" pitchFamily="34" charset="0"/>
                        </a:rPr>
                        <a:t>White Horse Park</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4</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06136807"/>
                  </a:ext>
                </a:extLst>
              </a:tr>
              <a:tr h="141710">
                <a:tc>
                  <a:txBody>
                    <a:bodyPr/>
                    <a:lstStyle/>
                    <a:p>
                      <a:pPr algn="l" fontAlgn="b"/>
                      <a:r>
                        <a:rPr lang="en-US" sz="800" b="1" i="0" u="sng" strike="noStrike">
                          <a:solidFill>
                            <a:srgbClr val="000000"/>
                          </a:solidFill>
                          <a:effectLst/>
                          <a:latin typeface="Calibri" panose="020F0502020204030204" pitchFamily="34" charset="0"/>
                        </a:rPr>
                        <a:t>SECTION 2</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75">
                      <a:fgClr>
                        <a:srgbClr val="000000"/>
                      </a:fgClr>
                      <a:bgClr>
                        <a:srgbClr val="FFFFFF"/>
                      </a:bgClr>
                    </a:patt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75">
                      <a:fgClr>
                        <a:srgbClr val="000000"/>
                      </a:fgClr>
                      <a:bgClr>
                        <a:srgbClr val="FFFFFF"/>
                      </a:bgClr>
                    </a:pattFill>
                  </a:tcPr>
                </a:tc>
                <a:extLst>
                  <a:ext uri="{0D108BD9-81ED-4DB2-BD59-A6C34878D82A}">
                    <a16:rowId xmlns:a16="http://schemas.microsoft.com/office/drawing/2014/main" val="291830022"/>
                  </a:ext>
                </a:extLst>
              </a:tr>
              <a:tr h="140287">
                <a:tc>
                  <a:txBody>
                    <a:bodyPr/>
                    <a:lstStyle/>
                    <a:p>
                      <a:pPr algn="l" fontAlgn="b"/>
                      <a:r>
                        <a:rPr lang="en-US" sz="800" b="0" i="0" u="none" strike="noStrike">
                          <a:solidFill>
                            <a:srgbClr val="000000"/>
                          </a:solidFill>
                          <a:effectLst/>
                          <a:latin typeface="Calibri" panose="020F0502020204030204" pitchFamily="34" charset="0"/>
                        </a:rPr>
                        <a:t>Capetown Road</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 </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845339"/>
                  </a:ext>
                </a:extLst>
              </a:tr>
              <a:tr h="141710">
                <a:tc>
                  <a:txBody>
                    <a:bodyPr/>
                    <a:lstStyle/>
                    <a:p>
                      <a:pPr algn="l" fontAlgn="b"/>
                      <a:r>
                        <a:rPr lang="en-US" sz="800" b="0" i="0" u="none" strike="noStrike" dirty="0">
                          <a:solidFill>
                            <a:srgbClr val="000000"/>
                          </a:solidFill>
                          <a:effectLst/>
                          <a:latin typeface="Calibri" panose="020F0502020204030204" pitchFamily="34" charset="0"/>
                        </a:rPr>
                        <a:t>White Horse Drive</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5</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348424837"/>
                  </a:ext>
                </a:extLst>
              </a:tr>
              <a:tr h="141710">
                <a:tc>
                  <a:txBody>
                    <a:bodyPr/>
                    <a:lstStyle/>
                    <a:p>
                      <a:pPr algn="l" fontAlgn="b"/>
                      <a:r>
                        <a:rPr lang="en-US" sz="800" b="1" i="0" u="sng" strike="noStrike">
                          <a:solidFill>
                            <a:srgbClr val="000000"/>
                          </a:solidFill>
                          <a:effectLst/>
                          <a:latin typeface="Calibri" panose="020F0502020204030204" pitchFamily="34" charset="0"/>
                        </a:rPr>
                        <a:t>SECTION 3</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75">
                      <a:fgClr>
                        <a:srgbClr val="000000"/>
                      </a:fgClr>
                      <a:bgClr>
                        <a:srgbClr val="FFFFFF"/>
                      </a:bgClr>
                    </a:patt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75">
                      <a:fgClr>
                        <a:srgbClr val="000000"/>
                      </a:fgClr>
                      <a:bgClr>
                        <a:srgbClr val="FFFFFF"/>
                      </a:bgClr>
                    </a:pattFill>
                  </a:tcPr>
                </a:tc>
                <a:extLst>
                  <a:ext uri="{0D108BD9-81ED-4DB2-BD59-A6C34878D82A}">
                    <a16:rowId xmlns:a16="http://schemas.microsoft.com/office/drawing/2014/main" val="3568911858"/>
                  </a:ext>
                </a:extLst>
              </a:tr>
              <a:tr h="141710">
                <a:tc>
                  <a:txBody>
                    <a:bodyPr/>
                    <a:lstStyle/>
                    <a:p>
                      <a:pPr algn="l" fontAlgn="b"/>
                      <a:r>
                        <a:rPr lang="en-US" sz="800" b="0" i="0" u="none" strike="noStrike">
                          <a:solidFill>
                            <a:srgbClr val="000000"/>
                          </a:solidFill>
                          <a:effectLst/>
                          <a:latin typeface="Calibri" panose="020F0502020204030204" pitchFamily="34" charset="0"/>
                        </a:rPr>
                        <a:t>Beaconhill Road</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8259823"/>
                  </a:ext>
                </a:extLst>
              </a:tr>
              <a:tr h="141710">
                <a:tc>
                  <a:txBody>
                    <a:bodyPr/>
                    <a:lstStyle/>
                    <a:p>
                      <a:pPr algn="l" fontAlgn="b"/>
                      <a:r>
                        <a:rPr lang="en-US" sz="800" b="0" i="0" u="none" strike="noStrike" dirty="0">
                          <a:solidFill>
                            <a:srgbClr val="000000"/>
                          </a:solidFill>
                          <a:effectLst/>
                          <a:latin typeface="Calibri" panose="020F0502020204030204" pitchFamily="34" charset="0"/>
                        </a:rPr>
                        <a:t>Pinehurst Road</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parcels (3)</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7967850"/>
                  </a:ext>
                </a:extLst>
              </a:tr>
              <a:tr h="141710">
                <a:tc>
                  <a:txBody>
                    <a:bodyPr/>
                    <a:lstStyle/>
                    <a:p>
                      <a:pPr algn="l" fontAlgn="b"/>
                      <a:r>
                        <a:rPr lang="en-US" sz="800" b="1" i="0" u="sng" strike="noStrike">
                          <a:solidFill>
                            <a:srgbClr val="000000"/>
                          </a:solidFill>
                          <a:effectLst/>
                          <a:latin typeface="Calibri" panose="020F0502020204030204" pitchFamily="34" charset="0"/>
                        </a:rPr>
                        <a:t>SECTION 4</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75">
                      <a:fgClr>
                        <a:srgbClr val="000000"/>
                      </a:fgClr>
                      <a:bgClr>
                        <a:srgbClr val="FFFFFF"/>
                      </a:bgClr>
                    </a:patt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75">
                      <a:fgClr>
                        <a:srgbClr val="000000"/>
                      </a:fgClr>
                      <a:bgClr>
                        <a:srgbClr val="FFFFFF"/>
                      </a:bgClr>
                    </a:pattFill>
                  </a:tcPr>
                </a:tc>
                <a:extLst>
                  <a:ext uri="{0D108BD9-81ED-4DB2-BD59-A6C34878D82A}">
                    <a16:rowId xmlns:a16="http://schemas.microsoft.com/office/drawing/2014/main" val="1434997748"/>
                  </a:ext>
                </a:extLst>
              </a:tr>
              <a:tr h="144890">
                <a:tc>
                  <a:txBody>
                    <a:bodyPr/>
                    <a:lstStyle/>
                    <a:p>
                      <a:pPr algn="l" fontAlgn="b"/>
                      <a:r>
                        <a:rPr lang="en-US" sz="800" b="0" i="0" u="none" strike="noStrike">
                          <a:solidFill>
                            <a:srgbClr val="000000"/>
                          </a:solidFill>
                          <a:effectLst/>
                          <a:latin typeface="Calibri" panose="020F0502020204030204" pitchFamily="34" charset="0"/>
                        </a:rPr>
                        <a:t>Lookout Point</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parcel (1)</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8278245"/>
                  </a:ext>
                </a:extLst>
              </a:tr>
              <a:tr h="141710">
                <a:tc>
                  <a:txBody>
                    <a:bodyPr/>
                    <a:lstStyle/>
                    <a:p>
                      <a:pPr algn="l" fontAlgn="b"/>
                      <a:r>
                        <a:rPr lang="en-US" sz="800" b="0" i="0" u="none" strike="noStrike">
                          <a:solidFill>
                            <a:srgbClr val="000000"/>
                          </a:solidFill>
                          <a:effectLst/>
                          <a:latin typeface="Calibri" panose="020F0502020204030204" pitchFamily="34" charset="0"/>
                        </a:rPr>
                        <a:t>Sundial Circle</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2</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41079106"/>
                  </a:ext>
                </a:extLst>
              </a:tr>
              <a:tr h="141710">
                <a:tc>
                  <a:txBody>
                    <a:bodyPr/>
                    <a:lstStyle/>
                    <a:p>
                      <a:pPr algn="l" fontAlgn="b"/>
                      <a:r>
                        <a:rPr lang="en-US" sz="800" b="0" i="0" u="none" strike="noStrike">
                          <a:solidFill>
                            <a:srgbClr val="000000"/>
                          </a:solidFill>
                          <a:effectLst/>
                          <a:latin typeface="Calibri" panose="020F0502020204030204" pitchFamily="34" charset="0"/>
                        </a:rPr>
                        <a:t>Teal Circle</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6333931"/>
                  </a:ext>
                </a:extLst>
              </a:tr>
              <a:tr h="141710">
                <a:tc>
                  <a:txBody>
                    <a:bodyPr/>
                    <a:lstStyle/>
                    <a:p>
                      <a:pPr algn="l" fontAlgn="b"/>
                      <a:r>
                        <a:rPr lang="en-US" sz="800" b="0" i="0" u="none" strike="noStrike">
                          <a:solidFill>
                            <a:srgbClr val="000000"/>
                          </a:solidFill>
                          <a:effectLst/>
                          <a:latin typeface="Calibri" panose="020F0502020204030204" pitchFamily="34" charset="0"/>
                        </a:rPr>
                        <a:t>Windward Court</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0608439"/>
                  </a:ext>
                </a:extLst>
              </a:tr>
              <a:tr h="141710">
                <a:tc>
                  <a:txBody>
                    <a:bodyPr/>
                    <a:lstStyle/>
                    <a:p>
                      <a:pPr algn="l" fontAlgn="b"/>
                      <a:r>
                        <a:rPr lang="en-US" sz="800" b="1" i="0" u="sng" strike="noStrike">
                          <a:solidFill>
                            <a:srgbClr val="000000"/>
                          </a:solidFill>
                          <a:effectLst/>
                          <a:latin typeface="Calibri" panose="020F0502020204030204" pitchFamily="34" charset="0"/>
                        </a:rPr>
                        <a:t>SECTION 5</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75">
                      <a:fgClr>
                        <a:srgbClr val="000000"/>
                      </a:fgClr>
                      <a:bgClr>
                        <a:srgbClr val="FFFFFF"/>
                      </a:bgClr>
                    </a:patt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75">
                      <a:fgClr>
                        <a:srgbClr val="000000"/>
                      </a:fgClr>
                      <a:bgClr>
                        <a:srgbClr val="FFFFFF"/>
                      </a:bgClr>
                    </a:pattFill>
                  </a:tcPr>
                </a:tc>
                <a:extLst>
                  <a:ext uri="{0D108BD9-81ED-4DB2-BD59-A6C34878D82A}">
                    <a16:rowId xmlns:a16="http://schemas.microsoft.com/office/drawing/2014/main" val="3904862835"/>
                  </a:ext>
                </a:extLst>
              </a:tr>
              <a:tr h="141710">
                <a:tc>
                  <a:txBody>
                    <a:bodyPr/>
                    <a:lstStyle/>
                    <a:p>
                      <a:pPr algn="l" fontAlgn="b"/>
                      <a:r>
                        <a:rPr lang="en-US" sz="800" b="0" i="0" u="none" strike="noStrike">
                          <a:solidFill>
                            <a:srgbClr val="000000"/>
                          </a:solidFill>
                          <a:effectLst/>
                          <a:latin typeface="Calibri" panose="020F0502020204030204" pitchFamily="34" charset="0"/>
                        </a:rPr>
                        <a:t>Drawbridge Road</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2678050"/>
                  </a:ext>
                </a:extLst>
              </a:tr>
              <a:tr h="141710">
                <a:tc>
                  <a:txBody>
                    <a:bodyPr/>
                    <a:lstStyle/>
                    <a:p>
                      <a:pPr algn="l" fontAlgn="b"/>
                      <a:r>
                        <a:rPr lang="en-US" sz="800" b="1" i="0" u="sng" strike="noStrike">
                          <a:solidFill>
                            <a:srgbClr val="000000"/>
                          </a:solidFill>
                          <a:effectLst/>
                          <a:latin typeface="Calibri" panose="020F0502020204030204" pitchFamily="34" charset="0"/>
                        </a:rPr>
                        <a:t>SECTION 6</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75">
                      <a:fgClr>
                        <a:srgbClr val="000000"/>
                      </a:fgClr>
                      <a:bgClr>
                        <a:srgbClr val="FFFFFF"/>
                      </a:bgClr>
                    </a:patt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75">
                      <a:fgClr>
                        <a:srgbClr val="000000"/>
                      </a:fgClr>
                      <a:bgClr>
                        <a:srgbClr val="FFFFFF"/>
                      </a:bgClr>
                    </a:pattFill>
                  </a:tcPr>
                </a:tc>
                <a:extLst>
                  <a:ext uri="{0D108BD9-81ED-4DB2-BD59-A6C34878D82A}">
                    <a16:rowId xmlns:a16="http://schemas.microsoft.com/office/drawing/2014/main" val="916599598"/>
                  </a:ext>
                </a:extLst>
              </a:tr>
              <a:tr h="141710">
                <a:tc>
                  <a:txBody>
                    <a:bodyPr/>
                    <a:lstStyle/>
                    <a:p>
                      <a:pPr algn="l" fontAlgn="b"/>
                      <a:r>
                        <a:rPr lang="en-US" sz="800" b="0" i="0" u="none" strike="noStrike">
                          <a:solidFill>
                            <a:srgbClr val="000000"/>
                          </a:solidFill>
                          <a:effectLst/>
                          <a:latin typeface="Calibri" panose="020F0502020204030204" pitchFamily="34" charset="0"/>
                        </a:rPr>
                        <a:t>Abbyshire Road</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8</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2</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69768271"/>
                  </a:ext>
                </a:extLst>
              </a:tr>
              <a:tr h="141710">
                <a:tc>
                  <a:txBody>
                    <a:bodyPr/>
                    <a:lstStyle/>
                    <a:p>
                      <a:pPr algn="l" fontAlgn="b"/>
                      <a:r>
                        <a:rPr lang="en-US" sz="800" b="0" i="0" u="none" strike="noStrike">
                          <a:solidFill>
                            <a:srgbClr val="000000"/>
                          </a:solidFill>
                          <a:effectLst/>
                          <a:latin typeface="Calibri" panose="020F0502020204030204" pitchFamily="34" charset="0"/>
                        </a:rPr>
                        <a:t>Sandyhook Road</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 </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2831301"/>
                  </a:ext>
                </a:extLst>
              </a:tr>
              <a:tr h="141710">
                <a:tc>
                  <a:txBody>
                    <a:bodyPr/>
                    <a:lstStyle/>
                    <a:p>
                      <a:pPr algn="l" fontAlgn="b"/>
                      <a:r>
                        <a:rPr lang="en-US" sz="800" b="0" i="0" u="none" strike="noStrike">
                          <a:solidFill>
                            <a:srgbClr val="000000"/>
                          </a:solidFill>
                          <a:effectLst/>
                          <a:latin typeface="Calibri" panose="020F0502020204030204" pitchFamily="34" charset="0"/>
                        </a:rPr>
                        <a:t>Seafarer Lane</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9520414"/>
                  </a:ext>
                </a:extLst>
              </a:tr>
              <a:tr h="141710">
                <a:tc>
                  <a:txBody>
                    <a:bodyPr/>
                    <a:lstStyle/>
                    <a:p>
                      <a:pPr algn="l" fontAlgn="b"/>
                      <a:r>
                        <a:rPr lang="en-US" sz="800" b="1" i="0" u="sng" strike="noStrike">
                          <a:solidFill>
                            <a:srgbClr val="000000"/>
                          </a:solidFill>
                          <a:effectLst/>
                          <a:latin typeface="Calibri" panose="020F0502020204030204" pitchFamily="34" charset="0"/>
                        </a:rPr>
                        <a:t>SECTION 9</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75">
                      <a:fgClr>
                        <a:srgbClr val="000000"/>
                      </a:fgClr>
                      <a:bgClr>
                        <a:srgbClr val="FFFFFF"/>
                      </a:bgClr>
                    </a:patt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75">
                      <a:fgClr>
                        <a:srgbClr val="000000"/>
                      </a:fgClr>
                      <a:bgClr>
                        <a:srgbClr val="FFFFFF"/>
                      </a:bgClr>
                    </a:pattFill>
                  </a:tcPr>
                </a:tc>
                <a:extLst>
                  <a:ext uri="{0D108BD9-81ED-4DB2-BD59-A6C34878D82A}">
                    <a16:rowId xmlns:a16="http://schemas.microsoft.com/office/drawing/2014/main" val="2037581596"/>
                  </a:ext>
                </a:extLst>
              </a:tr>
              <a:tr h="141710">
                <a:tc>
                  <a:txBody>
                    <a:bodyPr/>
                    <a:lstStyle/>
                    <a:p>
                      <a:pPr algn="l" fontAlgn="b"/>
                      <a:r>
                        <a:rPr lang="en-US" sz="800" b="0" i="0" u="none" strike="noStrike">
                          <a:solidFill>
                            <a:srgbClr val="000000"/>
                          </a:solidFill>
                          <a:effectLst/>
                          <a:latin typeface="Calibri" panose="020F0502020204030204" pitchFamily="34" charset="0"/>
                        </a:rPr>
                        <a:t>Breezeway Lane</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9531762"/>
                  </a:ext>
                </a:extLst>
              </a:tr>
              <a:tr h="141710">
                <a:tc>
                  <a:txBody>
                    <a:bodyPr/>
                    <a:lstStyle/>
                    <a:p>
                      <a:pPr algn="l" fontAlgn="b"/>
                      <a:r>
                        <a:rPr lang="en-US" sz="800" b="0" i="0" u="none" strike="noStrike">
                          <a:solidFill>
                            <a:srgbClr val="000000"/>
                          </a:solidFill>
                          <a:effectLst/>
                          <a:latin typeface="Calibri" panose="020F0502020204030204" pitchFamily="34" charset="0"/>
                        </a:rPr>
                        <a:t>Crest Haven Drive</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1552239"/>
                  </a:ext>
                </a:extLst>
              </a:tr>
              <a:tr h="141710">
                <a:tc>
                  <a:txBody>
                    <a:bodyPr/>
                    <a:lstStyle/>
                    <a:p>
                      <a:pPr algn="l" fontAlgn="b"/>
                      <a:r>
                        <a:rPr lang="en-US" sz="800" b="0" i="0" u="none" strike="noStrike">
                          <a:solidFill>
                            <a:srgbClr val="000000"/>
                          </a:solidFill>
                          <a:effectLst/>
                          <a:latin typeface="Calibri" panose="020F0502020204030204" pitchFamily="34" charset="0"/>
                        </a:rPr>
                        <a:t>Offshore Lane</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4</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55117591"/>
                  </a:ext>
                </a:extLst>
              </a:tr>
              <a:tr h="141710">
                <a:tc>
                  <a:txBody>
                    <a:bodyPr/>
                    <a:lstStyle/>
                    <a:p>
                      <a:pPr algn="l" fontAlgn="b"/>
                      <a:r>
                        <a:rPr lang="en-US" sz="800" b="0" i="0" u="none" strike="noStrike" dirty="0">
                          <a:solidFill>
                            <a:srgbClr val="000000"/>
                          </a:solidFill>
                          <a:effectLst/>
                          <a:latin typeface="Calibri" panose="020F0502020204030204" pitchFamily="34" charset="0"/>
                        </a:rPr>
                        <a:t>Tail of the Fox Drive</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6482" marR="6482" marT="6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9468"/>
                  </a:ext>
                </a:extLst>
              </a:tr>
            </a:tbl>
          </a:graphicData>
        </a:graphic>
      </p:graphicFrame>
      <p:graphicFrame>
        <p:nvGraphicFramePr>
          <p:cNvPr id="6" name="Table 5">
            <a:extLst>
              <a:ext uri="{FF2B5EF4-FFF2-40B4-BE49-F238E27FC236}">
                <a16:creationId xmlns:a16="http://schemas.microsoft.com/office/drawing/2014/main" id="{AD95E565-D513-8106-088E-1DD9CF4E240B}"/>
              </a:ext>
            </a:extLst>
          </p:cNvPr>
          <p:cNvGraphicFramePr>
            <a:graphicFrameLocks noGrp="1"/>
          </p:cNvGraphicFramePr>
          <p:nvPr/>
        </p:nvGraphicFramePr>
        <p:xfrm>
          <a:off x="6536547" y="2080399"/>
          <a:ext cx="2346198" cy="3822398"/>
        </p:xfrm>
        <a:graphic>
          <a:graphicData uri="http://schemas.openxmlformats.org/drawingml/2006/table">
            <a:tbl>
              <a:tblPr/>
              <a:tblGrid>
                <a:gridCol w="1119589">
                  <a:extLst>
                    <a:ext uri="{9D8B030D-6E8A-4147-A177-3AD203B41FA5}">
                      <a16:colId xmlns:a16="http://schemas.microsoft.com/office/drawing/2014/main" val="3037277172"/>
                    </a:ext>
                  </a:extLst>
                </a:gridCol>
                <a:gridCol w="521213">
                  <a:extLst>
                    <a:ext uri="{9D8B030D-6E8A-4147-A177-3AD203B41FA5}">
                      <a16:colId xmlns:a16="http://schemas.microsoft.com/office/drawing/2014/main" val="632745669"/>
                    </a:ext>
                  </a:extLst>
                </a:gridCol>
                <a:gridCol w="705396">
                  <a:extLst>
                    <a:ext uri="{9D8B030D-6E8A-4147-A177-3AD203B41FA5}">
                      <a16:colId xmlns:a16="http://schemas.microsoft.com/office/drawing/2014/main" val="4016461673"/>
                    </a:ext>
                  </a:extLst>
                </a:gridCol>
              </a:tblGrid>
              <a:tr h="143164">
                <a:tc>
                  <a:txBody>
                    <a:bodyPr/>
                    <a:lstStyle/>
                    <a:p>
                      <a:pPr algn="l" fontAlgn="b"/>
                      <a:r>
                        <a:rPr lang="en-US" sz="800" b="1" i="0" u="none" strike="noStrike">
                          <a:solidFill>
                            <a:srgbClr val="000000"/>
                          </a:solidFill>
                          <a:effectLst/>
                          <a:latin typeface="Calibri" panose="020F0502020204030204" pitchFamily="34" charset="0"/>
                        </a:rPr>
                        <a:t>ROAD</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PEDESTALS</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MAILBOXES</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1445699"/>
                  </a:ext>
                </a:extLst>
              </a:tr>
              <a:tr h="131759">
                <a:tc>
                  <a:txBody>
                    <a:bodyPr/>
                    <a:lstStyle/>
                    <a:p>
                      <a:pPr algn="l" fontAlgn="b"/>
                      <a:r>
                        <a:rPr lang="en-US" sz="800" b="1" i="0" u="sng" strike="noStrike">
                          <a:solidFill>
                            <a:srgbClr val="000000"/>
                          </a:solidFill>
                          <a:effectLst/>
                          <a:latin typeface="Calibri" panose="020F0502020204030204" pitchFamily="34" charset="0"/>
                        </a:rPr>
                        <a:t>SECTION 10</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75">
                      <a:fgClr>
                        <a:srgbClr val="000000"/>
                      </a:fgClr>
                      <a:bgClr>
                        <a:srgbClr val="FFFFFF"/>
                      </a:bgClr>
                    </a:patt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75">
                      <a:fgClr>
                        <a:srgbClr val="000000"/>
                      </a:fgClr>
                      <a:bgClr>
                        <a:srgbClr val="FFFFFF"/>
                      </a:bgClr>
                    </a:pattFill>
                  </a:tcPr>
                </a:tc>
                <a:extLst>
                  <a:ext uri="{0D108BD9-81ED-4DB2-BD59-A6C34878D82A}">
                    <a16:rowId xmlns:a16="http://schemas.microsoft.com/office/drawing/2014/main" val="2706985706"/>
                  </a:ext>
                </a:extLst>
              </a:tr>
              <a:tr h="131759">
                <a:tc>
                  <a:txBody>
                    <a:bodyPr/>
                    <a:lstStyle/>
                    <a:p>
                      <a:pPr algn="l" fontAlgn="b"/>
                      <a:r>
                        <a:rPr lang="en-US" sz="800" b="0" i="0" u="none" strike="noStrike">
                          <a:solidFill>
                            <a:srgbClr val="000000"/>
                          </a:solidFill>
                          <a:effectLst/>
                          <a:latin typeface="Calibri" panose="020F0502020204030204" pitchFamily="34" charset="0"/>
                        </a:rPr>
                        <a:t>Camelot Circle</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5</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46263287"/>
                  </a:ext>
                </a:extLst>
              </a:tr>
              <a:tr h="131759">
                <a:tc>
                  <a:txBody>
                    <a:bodyPr/>
                    <a:lstStyle/>
                    <a:p>
                      <a:pPr algn="l" fontAlgn="b"/>
                      <a:r>
                        <a:rPr lang="en-US" sz="800" b="0" i="0" u="none" strike="noStrike">
                          <a:solidFill>
                            <a:srgbClr val="000000"/>
                          </a:solidFill>
                          <a:effectLst/>
                          <a:latin typeface="Calibri" panose="020F0502020204030204" pitchFamily="34" charset="0"/>
                        </a:rPr>
                        <a:t>Castle Drive</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5064423"/>
                  </a:ext>
                </a:extLst>
              </a:tr>
              <a:tr h="131759">
                <a:tc>
                  <a:txBody>
                    <a:bodyPr/>
                    <a:lstStyle/>
                    <a:p>
                      <a:pPr algn="l" fontAlgn="b"/>
                      <a:r>
                        <a:rPr lang="en-US" sz="800" b="0" i="0" u="none" strike="noStrike">
                          <a:solidFill>
                            <a:srgbClr val="000000"/>
                          </a:solidFill>
                          <a:effectLst/>
                          <a:latin typeface="Calibri" panose="020F0502020204030204" pitchFamily="34" charset="0"/>
                        </a:rPr>
                        <a:t>King Richard Road</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parcel (1)</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0158178"/>
                  </a:ext>
                </a:extLst>
              </a:tr>
              <a:tr h="81244">
                <a:tc>
                  <a:txBody>
                    <a:bodyPr/>
                    <a:lstStyle/>
                    <a:p>
                      <a:pPr algn="l" fontAlgn="b"/>
                      <a:r>
                        <a:rPr lang="en-US" sz="800" b="0" i="0" u="none" strike="noStrike">
                          <a:solidFill>
                            <a:srgbClr val="000000"/>
                          </a:solidFill>
                          <a:effectLst/>
                          <a:latin typeface="Calibri" panose="020F0502020204030204" pitchFamily="34" charset="0"/>
                        </a:rPr>
                        <a:t>Knight Terrace</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5766269"/>
                  </a:ext>
                </a:extLst>
              </a:tr>
              <a:tr h="131759">
                <a:tc>
                  <a:txBody>
                    <a:bodyPr/>
                    <a:lstStyle/>
                    <a:p>
                      <a:pPr algn="l" fontAlgn="b"/>
                      <a:r>
                        <a:rPr lang="en-US" sz="800" b="0" i="0" u="none" strike="noStrike" dirty="0">
                          <a:solidFill>
                            <a:srgbClr val="000000"/>
                          </a:solidFill>
                          <a:effectLst/>
                          <a:latin typeface="Calibri" panose="020F0502020204030204" pitchFamily="34" charset="0"/>
                        </a:rPr>
                        <a:t>Royal Oaks Drive</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n-US" sz="800" b="0" i="0" u="none" strike="noStrike" dirty="0">
                          <a:solidFill>
                            <a:srgbClr val="000000"/>
                          </a:solidFill>
                          <a:effectLst/>
                          <a:latin typeface="Calibri" panose="020F0502020204030204" pitchFamily="34" charset="0"/>
                        </a:rPr>
                        <a:t>7</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b"/>
                      <a:r>
                        <a:rPr lang="en-US" sz="800" b="0" i="0" u="none" strike="noStrike">
                          <a:solidFill>
                            <a:srgbClr val="000000"/>
                          </a:solidFill>
                          <a:effectLst/>
                          <a:latin typeface="Calibri" panose="020F0502020204030204" pitchFamily="34" charset="0"/>
                        </a:rPr>
                        <a:t>parcel (1)</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8627401"/>
                  </a:ext>
                </a:extLst>
              </a:tr>
              <a:tr h="131759">
                <a:tc>
                  <a:txBody>
                    <a:bodyPr/>
                    <a:lstStyle/>
                    <a:p>
                      <a:pPr algn="l" fontAlgn="b"/>
                      <a:r>
                        <a:rPr lang="en-US" sz="800" b="1" i="0" u="sng" strike="noStrike">
                          <a:solidFill>
                            <a:srgbClr val="000000"/>
                          </a:solidFill>
                          <a:effectLst/>
                          <a:latin typeface="Calibri" panose="020F0502020204030204" pitchFamily="34" charset="0"/>
                        </a:rPr>
                        <a:t>SECTION 11</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75">
                      <a:fgClr>
                        <a:srgbClr val="000000"/>
                      </a:fgClr>
                      <a:bgClr>
                        <a:srgbClr val="FFFFFF"/>
                      </a:bgClr>
                    </a:patt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75">
                      <a:fgClr>
                        <a:srgbClr val="000000"/>
                      </a:fgClr>
                      <a:bgClr>
                        <a:srgbClr val="FFFFFF"/>
                      </a:bgClr>
                    </a:pattFill>
                  </a:tcPr>
                </a:tc>
                <a:extLst>
                  <a:ext uri="{0D108BD9-81ED-4DB2-BD59-A6C34878D82A}">
                    <a16:rowId xmlns:a16="http://schemas.microsoft.com/office/drawing/2014/main" val="3075523021"/>
                  </a:ext>
                </a:extLst>
              </a:tr>
              <a:tr h="131759">
                <a:tc>
                  <a:txBody>
                    <a:bodyPr/>
                    <a:lstStyle/>
                    <a:p>
                      <a:pPr algn="l" fontAlgn="b"/>
                      <a:r>
                        <a:rPr lang="en-US" sz="800" b="0" i="0" u="none" strike="noStrike">
                          <a:solidFill>
                            <a:srgbClr val="000000"/>
                          </a:solidFill>
                          <a:effectLst/>
                          <a:latin typeface="Calibri" panose="020F0502020204030204" pitchFamily="34" charset="0"/>
                        </a:rPr>
                        <a:t>Boston Drive</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 </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280311"/>
                  </a:ext>
                </a:extLst>
              </a:tr>
              <a:tr h="131759">
                <a:tc>
                  <a:txBody>
                    <a:bodyPr/>
                    <a:lstStyle/>
                    <a:p>
                      <a:pPr algn="l" fontAlgn="b"/>
                      <a:r>
                        <a:rPr lang="en-US" sz="800" b="0" i="0" u="none" strike="noStrike">
                          <a:solidFill>
                            <a:srgbClr val="000000"/>
                          </a:solidFill>
                          <a:effectLst/>
                          <a:latin typeface="Calibri" panose="020F0502020204030204" pitchFamily="34" charset="0"/>
                        </a:rPr>
                        <a:t>Ocean Parkway/Boston</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5561984"/>
                  </a:ext>
                </a:extLst>
              </a:tr>
              <a:tr h="131759">
                <a:tc>
                  <a:txBody>
                    <a:bodyPr/>
                    <a:lstStyle/>
                    <a:p>
                      <a:pPr algn="l" fontAlgn="b"/>
                      <a:r>
                        <a:rPr lang="en-US" sz="800" b="0" i="0" u="none" strike="noStrike">
                          <a:solidFill>
                            <a:srgbClr val="000000"/>
                          </a:solidFill>
                          <a:effectLst/>
                          <a:latin typeface="Calibri" panose="020F0502020204030204" pitchFamily="34" charset="0"/>
                        </a:rPr>
                        <a:t>Bridgewater Road</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1746330"/>
                  </a:ext>
                </a:extLst>
              </a:tr>
              <a:tr h="131759">
                <a:tc>
                  <a:txBody>
                    <a:bodyPr/>
                    <a:lstStyle/>
                    <a:p>
                      <a:pPr algn="l" fontAlgn="b"/>
                      <a:r>
                        <a:rPr lang="en-US" sz="800" b="1" i="0" u="sng" strike="noStrike">
                          <a:solidFill>
                            <a:srgbClr val="000000"/>
                          </a:solidFill>
                          <a:effectLst/>
                          <a:latin typeface="Calibri" panose="020F0502020204030204" pitchFamily="34" charset="0"/>
                        </a:rPr>
                        <a:t>SECTION 13</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75">
                      <a:fgClr>
                        <a:srgbClr val="000000"/>
                      </a:fgClr>
                      <a:bgClr>
                        <a:srgbClr val="FFFFFF"/>
                      </a:bgClr>
                    </a:patt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75">
                      <a:fgClr>
                        <a:srgbClr val="000000"/>
                      </a:fgClr>
                      <a:bgClr>
                        <a:srgbClr val="FFFFFF"/>
                      </a:bgClr>
                    </a:pattFill>
                  </a:tcPr>
                </a:tc>
                <a:extLst>
                  <a:ext uri="{0D108BD9-81ED-4DB2-BD59-A6C34878D82A}">
                    <a16:rowId xmlns:a16="http://schemas.microsoft.com/office/drawing/2014/main" val="1375641168"/>
                  </a:ext>
                </a:extLst>
              </a:tr>
              <a:tr h="131759">
                <a:tc>
                  <a:txBody>
                    <a:bodyPr/>
                    <a:lstStyle/>
                    <a:p>
                      <a:pPr algn="l" fontAlgn="b"/>
                      <a:r>
                        <a:rPr lang="en-US" sz="800" b="0" i="0" u="none" strike="noStrike">
                          <a:solidFill>
                            <a:srgbClr val="000000"/>
                          </a:solidFill>
                          <a:effectLst/>
                          <a:latin typeface="Calibri" panose="020F0502020204030204" pitchFamily="34" charset="0"/>
                        </a:rPr>
                        <a:t>Brandywine Drive</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1</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73993735"/>
                  </a:ext>
                </a:extLst>
              </a:tr>
              <a:tr h="131759">
                <a:tc>
                  <a:txBody>
                    <a:bodyPr/>
                    <a:lstStyle/>
                    <a:p>
                      <a:pPr algn="l" fontAlgn="b"/>
                      <a:r>
                        <a:rPr lang="en-US" sz="800" b="0" i="0" u="none" strike="noStrike">
                          <a:solidFill>
                            <a:srgbClr val="000000"/>
                          </a:solidFill>
                          <a:effectLst/>
                          <a:latin typeface="Calibri" panose="020F0502020204030204" pitchFamily="34" charset="0"/>
                        </a:rPr>
                        <a:t>Cannon Drive</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8400791"/>
                  </a:ext>
                </a:extLst>
              </a:tr>
              <a:tr h="131759">
                <a:tc>
                  <a:txBody>
                    <a:bodyPr/>
                    <a:lstStyle/>
                    <a:p>
                      <a:pPr algn="l" fontAlgn="b"/>
                      <a:r>
                        <a:rPr lang="en-US" sz="800" b="0" i="0" u="none" strike="noStrike">
                          <a:solidFill>
                            <a:srgbClr val="000000"/>
                          </a:solidFill>
                          <a:effectLst/>
                          <a:latin typeface="Calibri" panose="020F0502020204030204" pitchFamily="34" charset="0"/>
                        </a:rPr>
                        <a:t>Fairway Lane</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1</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8823957"/>
                  </a:ext>
                </a:extLst>
              </a:tr>
              <a:tr h="131759">
                <a:tc>
                  <a:txBody>
                    <a:bodyPr/>
                    <a:lstStyle/>
                    <a:p>
                      <a:pPr algn="l" fontAlgn="b"/>
                      <a:r>
                        <a:rPr lang="en-US" sz="800" b="0" i="0" u="none" strike="noStrike">
                          <a:solidFill>
                            <a:srgbClr val="000000"/>
                          </a:solidFill>
                          <a:effectLst/>
                          <a:latin typeface="Calibri" panose="020F0502020204030204" pitchFamily="34" charset="0"/>
                        </a:rPr>
                        <a:t>Hingham Lane</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2</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64288645"/>
                  </a:ext>
                </a:extLst>
              </a:tr>
              <a:tr h="131759">
                <a:tc>
                  <a:txBody>
                    <a:bodyPr/>
                    <a:lstStyle/>
                    <a:p>
                      <a:pPr algn="l" fontAlgn="b"/>
                      <a:r>
                        <a:rPr lang="en-US" sz="800" b="1" i="0" u="sng" strike="noStrike">
                          <a:solidFill>
                            <a:srgbClr val="000000"/>
                          </a:solidFill>
                          <a:effectLst/>
                          <a:latin typeface="Calibri" panose="020F0502020204030204" pitchFamily="34" charset="0"/>
                        </a:rPr>
                        <a:t>SECTION 14A</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75">
                      <a:fgClr>
                        <a:srgbClr val="000000"/>
                      </a:fgClr>
                      <a:bgClr>
                        <a:srgbClr val="FFFFFF"/>
                      </a:bgClr>
                    </a:patt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75">
                      <a:fgClr>
                        <a:srgbClr val="000000"/>
                      </a:fgClr>
                      <a:bgClr>
                        <a:srgbClr val="FFFFFF"/>
                      </a:bgClr>
                    </a:pattFill>
                  </a:tcPr>
                </a:tc>
                <a:extLst>
                  <a:ext uri="{0D108BD9-81ED-4DB2-BD59-A6C34878D82A}">
                    <a16:rowId xmlns:a16="http://schemas.microsoft.com/office/drawing/2014/main" val="3174813632"/>
                  </a:ext>
                </a:extLst>
              </a:tr>
              <a:tr h="131759">
                <a:tc>
                  <a:txBody>
                    <a:bodyPr/>
                    <a:lstStyle/>
                    <a:p>
                      <a:pPr algn="l" fontAlgn="b"/>
                      <a:r>
                        <a:rPr lang="en-US" sz="800" b="0" i="0" u="none" strike="noStrike">
                          <a:solidFill>
                            <a:srgbClr val="000000"/>
                          </a:solidFill>
                          <a:effectLst/>
                          <a:latin typeface="Calibri" panose="020F0502020204030204" pitchFamily="34" charset="0"/>
                        </a:rPr>
                        <a:t>Pintail Drive</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3288130"/>
                  </a:ext>
                </a:extLst>
              </a:tr>
              <a:tr h="131759">
                <a:tc>
                  <a:txBody>
                    <a:bodyPr/>
                    <a:lstStyle/>
                    <a:p>
                      <a:pPr algn="l" fontAlgn="b"/>
                      <a:r>
                        <a:rPr lang="en-US" sz="800" b="1" i="0" u="sng" strike="noStrike">
                          <a:solidFill>
                            <a:srgbClr val="000000"/>
                          </a:solidFill>
                          <a:effectLst/>
                          <a:latin typeface="Calibri" panose="020F0502020204030204" pitchFamily="34" charset="0"/>
                        </a:rPr>
                        <a:t>SECTION 14D</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75">
                      <a:fgClr>
                        <a:srgbClr val="000000"/>
                      </a:fgClr>
                      <a:bgClr>
                        <a:srgbClr val="FFFFFF"/>
                      </a:bgClr>
                    </a:patt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75">
                      <a:fgClr>
                        <a:srgbClr val="000000"/>
                      </a:fgClr>
                      <a:bgClr>
                        <a:srgbClr val="FFFFFF"/>
                      </a:bgClr>
                    </a:pattFill>
                  </a:tcPr>
                </a:tc>
                <a:extLst>
                  <a:ext uri="{0D108BD9-81ED-4DB2-BD59-A6C34878D82A}">
                    <a16:rowId xmlns:a16="http://schemas.microsoft.com/office/drawing/2014/main" val="2119077122"/>
                  </a:ext>
                </a:extLst>
              </a:tr>
              <a:tr h="257279">
                <a:tc>
                  <a:txBody>
                    <a:bodyPr/>
                    <a:lstStyle/>
                    <a:p>
                      <a:pPr algn="l" fontAlgn="b"/>
                      <a:r>
                        <a:rPr lang="en-US" sz="800" b="0" i="0" u="none" strike="noStrike">
                          <a:solidFill>
                            <a:srgbClr val="000000"/>
                          </a:solidFill>
                          <a:effectLst/>
                          <a:latin typeface="Calibri" panose="020F0502020204030204" pitchFamily="34" charset="0"/>
                        </a:rPr>
                        <a:t>Ocean Parkway/Wood Duck</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584704"/>
                  </a:ext>
                </a:extLst>
              </a:tr>
              <a:tr h="131759">
                <a:tc>
                  <a:txBody>
                    <a:bodyPr/>
                    <a:lstStyle/>
                    <a:p>
                      <a:pPr algn="l" fontAlgn="b"/>
                      <a:r>
                        <a:rPr lang="en-US" sz="800" b="1" i="0" u="sng" strike="noStrike">
                          <a:solidFill>
                            <a:srgbClr val="000000"/>
                          </a:solidFill>
                          <a:effectLst/>
                          <a:latin typeface="Calibri" panose="020F0502020204030204" pitchFamily="34" charset="0"/>
                        </a:rPr>
                        <a:t>SECTION 15A</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75">
                      <a:fgClr>
                        <a:srgbClr val="000000"/>
                      </a:fgClr>
                      <a:bgClr>
                        <a:srgbClr val="FFFFFF"/>
                      </a:bgClr>
                    </a:patt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75">
                      <a:fgClr>
                        <a:srgbClr val="000000"/>
                      </a:fgClr>
                      <a:bgClr>
                        <a:srgbClr val="FFFFFF"/>
                      </a:bgClr>
                    </a:pattFill>
                  </a:tcPr>
                </a:tc>
                <a:extLst>
                  <a:ext uri="{0D108BD9-81ED-4DB2-BD59-A6C34878D82A}">
                    <a16:rowId xmlns:a16="http://schemas.microsoft.com/office/drawing/2014/main" val="3247225844"/>
                  </a:ext>
                </a:extLst>
              </a:tr>
              <a:tr h="131759">
                <a:tc>
                  <a:txBody>
                    <a:bodyPr/>
                    <a:lstStyle/>
                    <a:p>
                      <a:pPr algn="l" fontAlgn="b"/>
                      <a:r>
                        <a:rPr lang="en-US" sz="800" b="0" i="0" u="none" strike="noStrike">
                          <a:solidFill>
                            <a:srgbClr val="000000"/>
                          </a:solidFill>
                          <a:effectLst/>
                          <a:latin typeface="Calibri" panose="020F0502020204030204" pitchFamily="34" charset="0"/>
                        </a:rPr>
                        <a:t>Salt Grass Road</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2053937"/>
                  </a:ext>
                </a:extLst>
              </a:tr>
              <a:tr h="131759">
                <a:tc>
                  <a:txBody>
                    <a:bodyPr/>
                    <a:lstStyle/>
                    <a:p>
                      <a:pPr algn="l" fontAlgn="b"/>
                      <a:r>
                        <a:rPr lang="en-US" sz="800" b="1" i="0" u="sng" strike="noStrike">
                          <a:solidFill>
                            <a:srgbClr val="000000"/>
                          </a:solidFill>
                          <a:effectLst/>
                          <a:latin typeface="Calibri" panose="020F0502020204030204" pitchFamily="34" charset="0"/>
                        </a:rPr>
                        <a:t>SECTION 15B</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75">
                      <a:fgClr>
                        <a:srgbClr val="000000"/>
                      </a:fgClr>
                      <a:bgClr>
                        <a:srgbClr val="FFFFFF"/>
                      </a:bgClr>
                    </a:patt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75">
                      <a:fgClr>
                        <a:srgbClr val="000000"/>
                      </a:fgClr>
                      <a:bgClr>
                        <a:srgbClr val="FFFFFF"/>
                      </a:bgClr>
                    </a:pattFill>
                  </a:tcPr>
                </a:tc>
                <a:extLst>
                  <a:ext uri="{0D108BD9-81ED-4DB2-BD59-A6C34878D82A}">
                    <a16:rowId xmlns:a16="http://schemas.microsoft.com/office/drawing/2014/main" val="3279101650"/>
                  </a:ext>
                </a:extLst>
              </a:tr>
              <a:tr h="131759">
                <a:tc>
                  <a:txBody>
                    <a:bodyPr/>
                    <a:lstStyle/>
                    <a:p>
                      <a:pPr algn="l" fontAlgn="b"/>
                      <a:r>
                        <a:rPr lang="en-US" sz="800" b="0" i="0" u="none" strike="noStrike">
                          <a:solidFill>
                            <a:srgbClr val="000000"/>
                          </a:solidFill>
                          <a:effectLst/>
                          <a:latin typeface="Calibri" panose="020F0502020204030204" pitchFamily="34" charset="0"/>
                        </a:rPr>
                        <a:t>Charleston Road</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1</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70147212"/>
                  </a:ext>
                </a:extLst>
              </a:tr>
              <a:tr h="131759">
                <a:tc>
                  <a:txBody>
                    <a:bodyPr/>
                    <a:lstStyle/>
                    <a:p>
                      <a:pPr algn="l" fontAlgn="b"/>
                      <a:r>
                        <a:rPr lang="en-US" sz="800" b="1" i="0" u="sng" strike="noStrike">
                          <a:solidFill>
                            <a:srgbClr val="000000"/>
                          </a:solidFill>
                          <a:effectLst/>
                          <a:latin typeface="Calibri" panose="020F0502020204030204" pitchFamily="34" charset="0"/>
                        </a:rPr>
                        <a:t>SECTION 19</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75">
                      <a:fgClr>
                        <a:srgbClr val="000000"/>
                      </a:fgClr>
                      <a:bgClr>
                        <a:srgbClr val="FFFFFF"/>
                      </a:bgClr>
                    </a:patt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75">
                      <a:fgClr>
                        <a:srgbClr val="000000"/>
                      </a:fgClr>
                      <a:bgClr>
                        <a:srgbClr val="FFFFFF"/>
                      </a:bgClr>
                    </a:pattFill>
                  </a:tcPr>
                </a:tc>
                <a:extLst>
                  <a:ext uri="{0D108BD9-81ED-4DB2-BD59-A6C34878D82A}">
                    <a16:rowId xmlns:a16="http://schemas.microsoft.com/office/drawing/2014/main" val="1066105334"/>
                  </a:ext>
                </a:extLst>
              </a:tr>
              <a:tr h="131759">
                <a:tc>
                  <a:txBody>
                    <a:bodyPr/>
                    <a:lstStyle/>
                    <a:p>
                      <a:pPr algn="l" fontAlgn="b"/>
                      <a:r>
                        <a:rPr lang="en-US" sz="800" b="0" i="0" u="none" strike="noStrike">
                          <a:solidFill>
                            <a:srgbClr val="000000"/>
                          </a:solidFill>
                          <a:effectLst/>
                          <a:latin typeface="Calibri" panose="020F0502020204030204" pitchFamily="34" charset="0"/>
                        </a:rPr>
                        <a:t>Shore Lane</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parcel (1)</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3898746"/>
                  </a:ext>
                </a:extLst>
              </a:tr>
              <a:tr h="131759">
                <a:tc>
                  <a:txBody>
                    <a:bodyPr/>
                    <a:lstStyle/>
                    <a:p>
                      <a:pPr algn="l" fontAlgn="b"/>
                      <a:r>
                        <a:rPr lang="en-US" sz="800" b="1" i="0" u="sng" strike="noStrike">
                          <a:solidFill>
                            <a:srgbClr val="000000"/>
                          </a:solidFill>
                          <a:effectLst/>
                          <a:latin typeface="Calibri" panose="020F0502020204030204" pitchFamily="34" charset="0"/>
                        </a:rPr>
                        <a:t>SECTION 30</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75">
                      <a:fgClr>
                        <a:srgbClr val="000000"/>
                      </a:fgClr>
                      <a:bgClr>
                        <a:srgbClr val="FFFFFF"/>
                      </a:bgClr>
                    </a:patt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75">
                      <a:fgClr>
                        <a:srgbClr val="000000"/>
                      </a:fgClr>
                      <a:bgClr>
                        <a:srgbClr val="FFFFFF"/>
                      </a:bgClr>
                    </a:pattFill>
                  </a:tcPr>
                </a:tc>
                <a:extLst>
                  <a:ext uri="{0D108BD9-81ED-4DB2-BD59-A6C34878D82A}">
                    <a16:rowId xmlns:a16="http://schemas.microsoft.com/office/drawing/2014/main" val="330750109"/>
                  </a:ext>
                </a:extLst>
              </a:tr>
              <a:tr h="131759">
                <a:tc>
                  <a:txBody>
                    <a:bodyPr/>
                    <a:lstStyle/>
                    <a:p>
                      <a:pPr algn="l" fontAlgn="b"/>
                      <a:r>
                        <a:rPr lang="en-US" sz="800" b="0" i="0" u="none" strike="noStrike">
                          <a:solidFill>
                            <a:srgbClr val="000000"/>
                          </a:solidFill>
                          <a:effectLst/>
                          <a:latin typeface="Calibri" panose="020F0502020204030204" pitchFamily="34" charset="0"/>
                        </a:rPr>
                        <a:t>Borderlinks</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6060" marR="6060" marT="6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183401"/>
                  </a:ext>
                </a:extLst>
              </a:tr>
            </a:tbl>
          </a:graphicData>
        </a:graphic>
      </p:graphicFrame>
      <p:sp>
        <p:nvSpPr>
          <p:cNvPr id="9" name="TextBox 8">
            <a:extLst>
              <a:ext uri="{FF2B5EF4-FFF2-40B4-BE49-F238E27FC236}">
                <a16:creationId xmlns:a16="http://schemas.microsoft.com/office/drawing/2014/main" id="{9FB62D70-1DAE-7D7F-A859-CA4C18A1F96E}"/>
              </a:ext>
            </a:extLst>
          </p:cNvPr>
          <p:cNvSpPr txBox="1"/>
          <p:nvPr/>
        </p:nvSpPr>
        <p:spPr>
          <a:xfrm>
            <a:off x="0" y="1889754"/>
            <a:ext cx="3744692" cy="26571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rPr>
              <a:t>Mailboxes</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Calibri" panose="020F0502020204030204" pitchFamily="34" charset="0"/>
              </a:rPr>
              <a:t>Mailbox replacement project began in July 2022</a:t>
            </a:r>
          </a:p>
          <a:p>
            <a:pPr marL="684213" marR="0" lvl="1"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Calibri" panose="020F0502020204030204" pitchFamily="34" charset="0"/>
              </a:rPr>
              <a:t>Replacement boxes and pedestals ordered through Salisbury Industries:  $54,953.72</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Calibri" panose="020F0502020204030204" pitchFamily="34" charset="0"/>
              </a:rPr>
              <a:t>Still conferring with Postmaster to schedule installation of pedestals and mailboxes</a:t>
            </a:r>
          </a:p>
          <a:p>
            <a:pPr marL="684213" marR="0" lvl="1"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Calibri" panose="020F0502020204030204" pitchFamily="34" charset="0"/>
              </a:rPr>
              <a:t>Additional 3 parcel boxes and 7 pedestals installed over the past month</a:t>
            </a:r>
          </a:p>
        </p:txBody>
      </p:sp>
      <p:graphicFrame>
        <p:nvGraphicFramePr>
          <p:cNvPr id="10" name="Table 9">
            <a:extLst>
              <a:ext uri="{FF2B5EF4-FFF2-40B4-BE49-F238E27FC236}">
                <a16:creationId xmlns:a16="http://schemas.microsoft.com/office/drawing/2014/main" id="{FC0FF330-528A-EE30-6945-2F267A32D97C}"/>
              </a:ext>
            </a:extLst>
          </p:cNvPr>
          <p:cNvGraphicFramePr>
            <a:graphicFrameLocks noGrp="1"/>
          </p:cNvGraphicFramePr>
          <p:nvPr/>
        </p:nvGraphicFramePr>
        <p:xfrm>
          <a:off x="4641669" y="5988842"/>
          <a:ext cx="3316336" cy="769620"/>
        </p:xfrm>
        <a:graphic>
          <a:graphicData uri="http://schemas.openxmlformats.org/drawingml/2006/table">
            <a:tbl>
              <a:tblPr/>
              <a:tblGrid>
                <a:gridCol w="1582532">
                  <a:extLst>
                    <a:ext uri="{9D8B030D-6E8A-4147-A177-3AD203B41FA5}">
                      <a16:colId xmlns:a16="http://schemas.microsoft.com/office/drawing/2014/main" val="4008882819"/>
                    </a:ext>
                  </a:extLst>
                </a:gridCol>
                <a:gridCol w="767994">
                  <a:extLst>
                    <a:ext uri="{9D8B030D-6E8A-4147-A177-3AD203B41FA5}">
                      <a16:colId xmlns:a16="http://schemas.microsoft.com/office/drawing/2014/main" val="3610921429"/>
                    </a:ext>
                  </a:extLst>
                </a:gridCol>
                <a:gridCol w="965810">
                  <a:extLst>
                    <a:ext uri="{9D8B030D-6E8A-4147-A177-3AD203B41FA5}">
                      <a16:colId xmlns:a16="http://schemas.microsoft.com/office/drawing/2014/main" val="1484352973"/>
                    </a:ext>
                  </a:extLst>
                </a:gridCol>
              </a:tblGrid>
              <a:tr h="180857">
                <a:tc>
                  <a:txBody>
                    <a:bodyPr/>
                    <a:lstStyle/>
                    <a:p>
                      <a:pPr algn="l" fontAlgn="b"/>
                      <a:r>
                        <a:rPr lang="en-US" sz="12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75">
                      <a:fgClr>
                        <a:srgbClr val="000000"/>
                      </a:fgClr>
                      <a:bgClr>
                        <a:srgbClr val="FFFFFF"/>
                      </a:bgClr>
                    </a:pattFill>
                  </a:tcPr>
                </a:tc>
                <a:tc>
                  <a:txBody>
                    <a:bodyPr/>
                    <a:lstStyle/>
                    <a:p>
                      <a:pPr algn="ctr" fontAlgn="b"/>
                      <a:r>
                        <a:rPr lang="en-US" sz="1200" b="1" i="0" u="none" strike="noStrike">
                          <a:solidFill>
                            <a:srgbClr val="000000"/>
                          </a:solidFill>
                          <a:effectLst/>
                          <a:latin typeface="Calibri" panose="020F0502020204030204" pitchFamily="34" charset="0"/>
                        </a:rPr>
                        <a:t>PEDESTALS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MAILBOXES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4677620"/>
                  </a:ext>
                </a:extLst>
              </a:tr>
              <a:tr h="180857">
                <a:tc>
                  <a:txBody>
                    <a:bodyPr/>
                    <a:lstStyle/>
                    <a:p>
                      <a:pPr algn="r" fontAlgn="b"/>
                      <a:r>
                        <a:rPr lang="en-US" sz="1200" b="0" i="0" u="none" strike="noStrike">
                          <a:solidFill>
                            <a:srgbClr val="000000"/>
                          </a:solidFill>
                          <a:effectLst/>
                          <a:latin typeface="Calibri" panose="020F0502020204030204" pitchFamily="34" charset="0"/>
                        </a:rPr>
                        <a:t>Ordered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2662868"/>
                  </a:ext>
                </a:extLst>
              </a:tr>
              <a:tr h="180857">
                <a:tc>
                  <a:txBody>
                    <a:bodyPr/>
                    <a:lstStyle/>
                    <a:p>
                      <a:pPr algn="r" fontAlgn="b"/>
                      <a:r>
                        <a:rPr lang="en-US" sz="1200" b="0" i="0" u="none" strike="noStrike" dirty="0">
                          <a:solidFill>
                            <a:srgbClr val="000000"/>
                          </a:solidFill>
                          <a:effectLst/>
                          <a:latin typeface="Calibri" panose="020F0502020204030204" pitchFamily="34" charset="0"/>
                        </a:rPr>
                        <a:t>Replaced as of Apr. 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1774539"/>
                  </a:ext>
                </a:extLst>
              </a:tr>
              <a:tr h="180857">
                <a:tc>
                  <a:txBody>
                    <a:bodyPr/>
                    <a:lstStyle/>
                    <a:p>
                      <a:pPr algn="r" fontAlgn="b"/>
                      <a:r>
                        <a:rPr lang="en-US" sz="1200" b="0" i="0" u="none" strike="noStrike" dirty="0">
                          <a:solidFill>
                            <a:srgbClr val="000000"/>
                          </a:solidFill>
                          <a:effectLst/>
                          <a:latin typeface="Calibri" panose="020F0502020204030204" pitchFamily="34" charset="0"/>
                        </a:rPr>
                        <a:t>Remaining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9238238"/>
                  </a:ext>
                </a:extLst>
              </a:tr>
            </a:tbl>
          </a:graphicData>
        </a:graphic>
      </p:graphicFrame>
      <p:sp>
        <p:nvSpPr>
          <p:cNvPr id="4" name="TextBox 3">
            <a:extLst>
              <a:ext uri="{FF2B5EF4-FFF2-40B4-BE49-F238E27FC236}">
                <a16:creationId xmlns:a16="http://schemas.microsoft.com/office/drawing/2014/main" id="{E5B1427D-FE51-E57E-36B0-056AEAD99FE2}"/>
              </a:ext>
            </a:extLst>
          </p:cNvPr>
          <p:cNvSpPr txBox="1"/>
          <p:nvPr/>
        </p:nvSpPr>
        <p:spPr>
          <a:xfrm>
            <a:off x="13056" y="4602491"/>
            <a:ext cx="3744692" cy="22570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rPr>
              <a:t>Triple Crown Mailboxes</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Calibri" panose="020F0502020204030204" pitchFamily="34" charset="0"/>
              </a:rPr>
              <a:t>OPA required to provide for new development</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Calibri" panose="020F0502020204030204" pitchFamily="34" charset="0"/>
              </a:rPr>
              <a:t>Total estimated cost for project - $18,960</a:t>
            </a:r>
          </a:p>
          <a:p>
            <a:pPr marL="684213" marR="0" lvl="1"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Calibri" panose="020F0502020204030204" pitchFamily="34" charset="0"/>
              </a:rPr>
              <a:t>Mailbox cluster and pedestals - $13,290</a:t>
            </a:r>
          </a:p>
          <a:p>
            <a:pPr marL="684213" marR="0" lvl="1"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Calibri" panose="020F0502020204030204" pitchFamily="34" charset="0"/>
              </a:rPr>
              <a:t>Concrete pad - $3,400</a:t>
            </a:r>
          </a:p>
          <a:p>
            <a:pPr marL="684213" marR="0" lvl="1"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Calibri" panose="020F0502020204030204" pitchFamily="34" charset="0"/>
              </a:rPr>
              <a:t>Paving (pull off area for mailboxes) - $2,000 (estimate)</a:t>
            </a:r>
          </a:p>
        </p:txBody>
      </p:sp>
    </p:spTree>
    <p:extLst>
      <p:ext uri="{BB962C8B-B14F-4D97-AF65-F5344CB8AC3E}">
        <p14:creationId xmlns:p14="http://schemas.microsoft.com/office/powerpoint/2010/main" val="2652100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723899" y="885433"/>
            <a:ext cx="7696201" cy="2543567"/>
          </a:xfrm>
          <a:effectLst/>
        </p:spPr>
        <p:txBody>
          <a:bodyPr vert="horz" lIns="91440" tIns="45720" rIns="91440" bIns="45720" rtlCol="0" anchor="b">
            <a:normAutofit/>
          </a:bodyPr>
          <a:lstStyle/>
          <a:p>
            <a:pPr algn="ctr"/>
            <a:r>
              <a:rPr lang="en-US" sz="5400" dirty="0">
                <a:solidFill>
                  <a:schemeClr val="tx1"/>
                </a:solidFill>
                <a:cs typeface="+mj-cs"/>
              </a:rPr>
              <a:t>Approval of Agenda</a:t>
            </a:r>
          </a:p>
        </p:txBody>
      </p:sp>
      <p:sp>
        <p:nvSpPr>
          <p:cNvPr id="22" name="Freeform: Shape 21">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9144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780884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4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244125-7992-4A01-98A0-5A7AF00DDCF6}"/>
              </a:ext>
            </a:extLst>
          </p:cNvPr>
          <p:cNvSpPr>
            <a:spLocks noGrp="1"/>
          </p:cNvSpPr>
          <p:nvPr>
            <p:ph type="title"/>
          </p:nvPr>
        </p:nvSpPr>
        <p:spPr/>
        <p:txBody>
          <a:bodyPr>
            <a:noAutofit/>
          </a:bodyPr>
          <a:lstStyle/>
          <a:p>
            <a:pPr algn="ctr"/>
            <a:r>
              <a:rPr lang="en-US" b="1" u="sng" dirty="0">
                <a:solidFill>
                  <a:schemeClr val="bg1"/>
                </a:solidFill>
              </a:rPr>
              <a:t>CPI Violation Dashboard</a:t>
            </a:r>
            <a:br>
              <a:rPr lang="en-US" b="1" u="sng" dirty="0">
                <a:solidFill>
                  <a:schemeClr val="bg1"/>
                </a:solidFill>
              </a:rPr>
            </a:br>
            <a:r>
              <a:rPr lang="en-US" b="1" u="sng" dirty="0">
                <a:solidFill>
                  <a:schemeClr val="bg1"/>
                </a:solidFill>
              </a:rPr>
              <a:t>March</a:t>
            </a:r>
          </a:p>
        </p:txBody>
      </p:sp>
      <p:graphicFrame>
        <p:nvGraphicFramePr>
          <p:cNvPr id="3" name="Table 6">
            <a:extLst>
              <a:ext uri="{FF2B5EF4-FFF2-40B4-BE49-F238E27FC236}">
                <a16:creationId xmlns:a16="http://schemas.microsoft.com/office/drawing/2014/main" id="{5C0D99A1-EF5E-4757-A838-781C5A71FF50}"/>
              </a:ext>
            </a:extLst>
          </p:cNvPr>
          <p:cNvGraphicFramePr>
            <a:graphicFrameLocks noGrp="1"/>
          </p:cNvGraphicFramePr>
          <p:nvPr/>
        </p:nvGraphicFramePr>
        <p:xfrm>
          <a:off x="109536" y="2461025"/>
          <a:ext cx="8847908" cy="950980"/>
        </p:xfrm>
        <a:graphic>
          <a:graphicData uri="http://schemas.openxmlformats.org/drawingml/2006/table">
            <a:tbl>
              <a:tblPr firstRow="1" bandRow="1">
                <a:tableStyleId>{5C22544A-7EE6-4342-B048-85BDC9FD1C3A}</a:tableStyleId>
              </a:tblPr>
              <a:tblGrid>
                <a:gridCol w="2307832">
                  <a:extLst>
                    <a:ext uri="{9D8B030D-6E8A-4147-A177-3AD203B41FA5}">
                      <a16:colId xmlns:a16="http://schemas.microsoft.com/office/drawing/2014/main" val="497003325"/>
                    </a:ext>
                  </a:extLst>
                </a:gridCol>
                <a:gridCol w="2307832">
                  <a:extLst>
                    <a:ext uri="{9D8B030D-6E8A-4147-A177-3AD203B41FA5}">
                      <a16:colId xmlns:a16="http://schemas.microsoft.com/office/drawing/2014/main" val="1596258838"/>
                    </a:ext>
                  </a:extLst>
                </a:gridCol>
                <a:gridCol w="2479867">
                  <a:extLst>
                    <a:ext uri="{9D8B030D-6E8A-4147-A177-3AD203B41FA5}">
                      <a16:colId xmlns:a16="http://schemas.microsoft.com/office/drawing/2014/main" val="4124166728"/>
                    </a:ext>
                  </a:extLst>
                </a:gridCol>
                <a:gridCol w="1752377">
                  <a:extLst>
                    <a:ext uri="{9D8B030D-6E8A-4147-A177-3AD203B41FA5}">
                      <a16:colId xmlns:a16="http://schemas.microsoft.com/office/drawing/2014/main" val="2169824023"/>
                    </a:ext>
                  </a:extLst>
                </a:gridCol>
              </a:tblGrid>
              <a:tr h="342019">
                <a:tc>
                  <a:txBody>
                    <a:bodyPr/>
                    <a:lstStyle/>
                    <a:p>
                      <a:pPr algn="ctr"/>
                      <a:r>
                        <a:rPr lang="en-US" sz="1600" b="0" dirty="0">
                          <a:solidFill>
                            <a:schemeClr val="bg1"/>
                          </a:solidFill>
                          <a:effectLst/>
                        </a:rPr>
                        <a:t>As of 2/28/23</a:t>
                      </a:r>
                      <a:endParaRPr lang="en-US" sz="1600" b="0" dirty="0">
                        <a:solidFill>
                          <a:schemeClr val="bg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a:solidFill>
                            <a:schemeClr val="bg1"/>
                          </a:solidFill>
                          <a:effectLst/>
                        </a:rPr>
                        <a:t>New Violations</a:t>
                      </a:r>
                      <a:endParaRPr lang="en-US" sz="1600" b="0" dirty="0">
                        <a:solidFill>
                          <a:schemeClr val="bg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rPr>
                        <a:t>Closed Violations</a:t>
                      </a:r>
                      <a:endParaRPr lang="en-US" sz="1600" b="0" dirty="0">
                        <a:solidFill>
                          <a:schemeClr val="bg1"/>
                        </a:solidFill>
                        <a:effectLst/>
                        <a:latin typeface="+mj-lt"/>
                        <a:ea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rPr>
                        <a:t>As of 3/31/23</a:t>
                      </a:r>
                      <a:endParaRPr lang="en-US" sz="1600" b="0" dirty="0">
                        <a:solidFill>
                          <a:schemeClr val="bg1"/>
                        </a:solidFill>
                        <a:effectLst/>
                        <a:latin typeface="+mj-lt"/>
                        <a:ea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4583703"/>
                  </a:ext>
                </a:extLst>
              </a:tr>
              <a:tr h="608961">
                <a:tc>
                  <a:txBody>
                    <a:bodyPr/>
                    <a:lstStyle/>
                    <a:p>
                      <a:pPr algn="ctr"/>
                      <a:r>
                        <a:rPr lang="en-US" sz="1600" b="0" dirty="0">
                          <a:solidFill>
                            <a:schemeClr val="bg1"/>
                          </a:solidFill>
                          <a:latin typeface="+mj-lt"/>
                        </a:rPr>
                        <a:t>152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a:solidFill>
                            <a:schemeClr val="bg1"/>
                          </a:solidFill>
                          <a:latin typeface="+mj-lt"/>
                        </a:rPr>
                        <a:t>68</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latin typeface="+mj-lt"/>
                          <a:ea typeface="Times New Roman" panose="02020603050405020304" pitchFamily="18" charset="0"/>
                        </a:rPr>
                        <a:t>64</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latin typeface="+mj-lt"/>
                          <a:ea typeface="Times New Roman" panose="02020603050405020304" pitchFamily="18" charset="0"/>
                        </a:rPr>
                        <a:t>156</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1243918"/>
                  </a:ext>
                </a:extLst>
              </a:tr>
            </a:tbl>
          </a:graphicData>
        </a:graphic>
      </p:graphicFrame>
      <p:graphicFrame>
        <p:nvGraphicFramePr>
          <p:cNvPr id="7" name="Table 6">
            <a:extLst>
              <a:ext uri="{FF2B5EF4-FFF2-40B4-BE49-F238E27FC236}">
                <a16:creationId xmlns:a16="http://schemas.microsoft.com/office/drawing/2014/main" id="{0E3754EE-6586-4285-A2A9-8AC53E80F57D}"/>
              </a:ext>
            </a:extLst>
          </p:cNvPr>
          <p:cNvGraphicFramePr>
            <a:graphicFrameLocks noGrp="1"/>
          </p:cNvGraphicFramePr>
          <p:nvPr/>
        </p:nvGraphicFramePr>
        <p:xfrm>
          <a:off x="122598" y="3740425"/>
          <a:ext cx="8847908" cy="1165221"/>
        </p:xfrm>
        <a:graphic>
          <a:graphicData uri="http://schemas.openxmlformats.org/drawingml/2006/table">
            <a:tbl>
              <a:tblPr firstRow="1" bandRow="1">
                <a:tableStyleId>{5C22544A-7EE6-4342-B048-85BDC9FD1C3A}</a:tableStyleId>
              </a:tblPr>
              <a:tblGrid>
                <a:gridCol w="2307832">
                  <a:extLst>
                    <a:ext uri="{9D8B030D-6E8A-4147-A177-3AD203B41FA5}">
                      <a16:colId xmlns:a16="http://schemas.microsoft.com/office/drawing/2014/main" val="1297023615"/>
                    </a:ext>
                  </a:extLst>
                </a:gridCol>
                <a:gridCol w="2307832">
                  <a:extLst>
                    <a:ext uri="{9D8B030D-6E8A-4147-A177-3AD203B41FA5}">
                      <a16:colId xmlns:a16="http://schemas.microsoft.com/office/drawing/2014/main" val="2467889929"/>
                    </a:ext>
                  </a:extLst>
                </a:gridCol>
                <a:gridCol w="2479867">
                  <a:extLst>
                    <a:ext uri="{9D8B030D-6E8A-4147-A177-3AD203B41FA5}">
                      <a16:colId xmlns:a16="http://schemas.microsoft.com/office/drawing/2014/main" val="3024108081"/>
                    </a:ext>
                  </a:extLst>
                </a:gridCol>
                <a:gridCol w="1752377">
                  <a:extLst>
                    <a:ext uri="{9D8B030D-6E8A-4147-A177-3AD203B41FA5}">
                      <a16:colId xmlns:a16="http://schemas.microsoft.com/office/drawing/2014/main" val="2219323468"/>
                    </a:ext>
                  </a:extLst>
                </a:gridCol>
              </a:tblGrid>
              <a:tr h="342019">
                <a:tc>
                  <a:txBody>
                    <a:bodyPr/>
                    <a:lstStyle/>
                    <a:p>
                      <a:pPr algn="ctr"/>
                      <a:r>
                        <a:rPr lang="en-US" sz="1600" b="0" dirty="0">
                          <a:solidFill>
                            <a:schemeClr val="bg1"/>
                          </a:solidFill>
                          <a:effectLst/>
                        </a:rPr>
                        <a:t>As of 2/28/23</a:t>
                      </a:r>
                      <a:endParaRPr lang="en-US" sz="1600" b="0" dirty="0">
                        <a:solidFill>
                          <a:schemeClr val="bg1"/>
                        </a:solidFill>
                        <a:latin typeface="+mj-lt"/>
                      </a:endParaRPr>
                    </a:p>
                  </a:txBody>
                  <a:tcPr marL="68580" marR="68580" marT="34290" marB="34290"/>
                </a:tc>
                <a:tc>
                  <a:txBody>
                    <a:bodyPr/>
                    <a:lstStyle/>
                    <a:p>
                      <a:pPr algn="ctr"/>
                      <a:r>
                        <a:rPr lang="en-US" sz="1600" b="0" dirty="0">
                          <a:solidFill>
                            <a:schemeClr val="bg1"/>
                          </a:solidFill>
                          <a:effectLst/>
                        </a:rPr>
                        <a:t>New Violations to Legal</a:t>
                      </a:r>
                      <a:endParaRPr lang="en-US" sz="1600" b="0" dirty="0">
                        <a:solidFill>
                          <a:schemeClr val="bg1"/>
                        </a:solidFill>
                        <a:latin typeface="+mj-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rPr>
                        <a:t>Closed Violations in </a:t>
                      </a:r>
                      <a:r>
                        <a:rPr lang="en-US" sz="1600" b="0" dirty="0" err="1">
                          <a:solidFill>
                            <a:schemeClr val="bg1"/>
                          </a:solidFill>
                          <a:effectLst/>
                        </a:rPr>
                        <a:t>Legl</a:t>
                      </a:r>
                      <a:endParaRPr lang="en-US" sz="1600" b="0" dirty="0">
                        <a:solidFill>
                          <a:schemeClr val="bg1"/>
                        </a:solidFill>
                        <a:effectLst/>
                        <a:latin typeface="+mj-lt"/>
                        <a:ea typeface="Times New Roman" panose="02020603050405020304" pitchFamily="18"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rPr>
                        <a:t>As of 3/31/23</a:t>
                      </a:r>
                      <a:endParaRPr lang="en-US" sz="1600" b="0" dirty="0">
                        <a:solidFill>
                          <a:schemeClr val="bg1"/>
                        </a:solidFill>
                        <a:effectLst/>
                        <a:latin typeface="+mj-lt"/>
                        <a:ea typeface="Times New Roman" panose="02020603050405020304" pitchFamily="18" charset="0"/>
                      </a:endParaRPr>
                    </a:p>
                  </a:txBody>
                  <a:tcPr marL="68580" marR="68580" marT="34290" marB="34290"/>
                </a:tc>
                <a:extLst>
                  <a:ext uri="{0D108BD9-81ED-4DB2-BD59-A6C34878D82A}">
                    <a16:rowId xmlns:a16="http://schemas.microsoft.com/office/drawing/2014/main" val="4164457521"/>
                  </a:ext>
                </a:extLst>
              </a:tr>
              <a:tr h="608961">
                <a:tc>
                  <a:txBody>
                    <a:bodyPr/>
                    <a:lstStyle/>
                    <a:p>
                      <a:pPr algn="ctr"/>
                      <a:r>
                        <a:rPr lang="en-US" sz="1600" b="0" dirty="0">
                          <a:solidFill>
                            <a:schemeClr val="bg1"/>
                          </a:solidFill>
                          <a:latin typeface="+mj-lt"/>
                        </a:rPr>
                        <a:t>53</a:t>
                      </a:r>
                    </a:p>
                  </a:txBody>
                  <a:tcPr marL="68580" marR="68580" marT="34290" marB="34290"/>
                </a:tc>
                <a:tc>
                  <a:txBody>
                    <a:bodyPr/>
                    <a:lstStyle/>
                    <a:p>
                      <a:pPr algn="ctr"/>
                      <a:r>
                        <a:rPr lang="en-US" sz="1600" b="0" dirty="0">
                          <a:solidFill>
                            <a:schemeClr val="bg1"/>
                          </a:solidFill>
                          <a:latin typeface="+mj-lt"/>
                        </a:rPr>
                        <a:t>0</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latin typeface="+mj-lt"/>
                          <a:ea typeface="Times New Roman" panose="02020603050405020304" pitchFamily="18" charset="0"/>
                        </a:rPr>
                        <a:t>3</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latin typeface="+mj-lt"/>
                          <a:ea typeface="Times New Roman" panose="02020603050405020304" pitchFamily="18" charset="0"/>
                        </a:rPr>
                        <a:t>50</a:t>
                      </a:r>
                    </a:p>
                  </a:txBody>
                  <a:tcPr marL="68580" marR="68580" marT="34290" marB="34290"/>
                </a:tc>
                <a:extLst>
                  <a:ext uri="{0D108BD9-81ED-4DB2-BD59-A6C34878D82A}">
                    <a16:rowId xmlns:a16="http://schemas.microsoft.com/office/drawing/2014/main" val="3987292436"/>
                  </a:ext>
                </a:extLst>
              </a:tr>
            </a:tbl>
          </a:graphicData>
        </a:graphic>
      </p:graphicFrame>
      <p:sp>
        <p:nvSpPr>
          <p:cNvPr id="8" name="TextBox 7">
            <a:extLst>
              <a:ext uri="{FF2B5EF4-FFF2-40B4-BE49-F238E27FC236}">
                <a16:creationId xmlns:a16="http://schemas.microsoft.com/office/drawing/2014/main" id="{36059364-C590-4F63-8537-4BEE9C5A6CAB}"/>
              </a:ext>
            </a:extLst>
          </p:cNvPr>
          <p:cNvSpPr txBox="1"/>
          <p:nvPr/>
        </p:nvSpPr>
        <p:spPr>
          <a:xfrm>
            <a:off x="87086" y="3378932"/>
            <a:ext cx="32831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Legal Cases</a:t>
            </a:r>
          </a:p>
        </p:txBody>
      </p:sp>
      <p:sp>
        <p:nvSpPr>
          <p:cNvPr id="10" name="TextBox 9">
            <a:extLst>
              <a:ext uri="{FF2B5EF4-FFF2-40B4-BE49-F238E27FC236}">
                <a16:creationId xmlns:a16="http://schemas.microsoft.com/office/drawing/2014/main" id="{5BAD86D9-C03E-4A30-A454-1333AEBA4A40}"/>
              </a:ext>
            </a:extLst>
          </p:cNvPr>
          <p:cNvSpPr txBox="1"/>
          <p:nvPr/>
        </p:nvSpPr>
        <p:spPr>
          <a:xfrm>
            <a:off x="87086" y="2128273"/>
            <a:ext cx="32831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Violations (includes legal)</a:t>
            </a:r>
          </a:p>
        </p:txBody>
      </p:sp>
      <p:sp>
        <p:nvSpPr>
          <p:cNvPr id="2" name="TextBox 1">
            <a:extLst>
              <a:ext uri="{FF2B5EF4-FFF2-40B4-BE49-F238E27FC236}">
                <a16:creationId xmlns:a16="http://schemas.microsoft.com/office/drawing/2014/main" id="{51B85F77-1758-B0F5-6AE1-909BB9012E19}"/>
              </a:ext>
            </a:extLst>
          </p:cNvPr>
          <p:cNvSpPr txBox="1"/>
          <p:nvPr/>
        </p:nvSpPr>
        <p:spPr>
          <a:xfrm>
            <a:off x="87086" y="4949785"/>
            <a:ext cx="8961120" cy="190821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68 violations initiated in March:  21 maintenance/trash; 1 dangerous tree;     16 no permit; 30 miscellaneous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entury Gothic" panose="020B0502020202020204"/>
                <a:ea typeface="+mn-ea"/>
                <a:cs typeface="+mn-cs"/>
              </a:rPr>
              <a:t>Miscellaneous violations includes </a:t>
            </a: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placement, screening, signs, stop work orders, tents, trailers, unregistered/junk vehicles, and vehicle parking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64 complied out; 156 remain open (includes the 50 violations in legal)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48 maintenance/trash; 2 dangerous trees; 42 no permit; 64 miscellaneous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73 violations in north; 83 in south</a:t>
            </a:r>
          </a:p>
        </p:txBody>
      </p:sp>
    </p:spTree>
    <p:extLst>
      <p:ext uri="{BB962C8B-B14F-4D97-AF65-F5344CB8AC3E}">
        <p14:creationId xmlns:p14="http://schemas.microsoft.com/office/powerpoint/2010/main" val="3473529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244125-7992-4A01-98A0-5A7AF00DDCF6}"/>
              </a:ext>
            </a:extLst>
          </p:cNvPr>
          <p:cNvSpPr>
            <a:spLocks noGrp="1"/>
          </p:cNvSpPr>
          <p:nvPr>
            <p:ph type="title"/>
          </p:nvPr>
        </p:nvSpPr>
        <p:spPr/>
        <p:txBody>
          <a:bodyPr>
            <a:noAutofit/>
          </a:bodyPr>
          <a:lstStyle/>
          <a:p>
            <a:pPr algn="ctr"/>
            <a:r>
              <a:rPr lang="en-US" b="1" u="sng" dirty="0">
                <a:solidFill>
                  <a:schemeClr val="bg1"/>
                </a:solidFill>
              </a:rPr>
              <a:t>Work Orders</a:t>
            </a:r>
            <a:br>
              <a:rPr lang="en-US" b="1" u="sng" dirty="0">
                <a:solidFill>
                  <a:schemeClr val="bg1"/>
                </a:solidFill>
              </a:rPr>
            </a:br>
            <a:r>
              <a:rPr lang="en-US" b="1" u="sng" dirty="0">
                <a:solidFill>
                  <a:schemeClr val="bg1"/>
                </a:solidFill>
              </a:rPr>
              <a:t>March</a:t>
            </a:r>
            <a:endParaRPr lang="en-US" b="1" u="sng" dirty="0"/>
          </a:p>
        </p:txBody>
      </p:sp>
      <p:graphicFrame>
        <p:nvGraphicFramePr>
          <p:cNvPr id="3" name="Table 6">
            <a:extLst>
              <a:ext uri="{FF2B5EF4-FFF2-40B4-BE49-F238E27FC236}">
                <a16:creationId xmlns:a16="http://schemas.microsoft.com/office/drawing/2014/main" id="{5C0D99A1-EF5E-4757-A838-781C5A71FF50}"/>
              </a:ext>
            </a:extLst>
          </p:cNvPr>
          <p:cNvGraphicFramePr>
            <a:graphicFrameLocks noGrp="1"/>
          </p:cNvGraphicFramePr>
          <p:nvPr/>
        </p:nvGraphicFramePr>
        <p:xfrm>
          <a:off x="571175" y="2521994"/>
          <a:ext cx="8046719" cy="1409061"/>
        </p:xfrm>
        <a:graphic>
          <a:graphicData uri="http://schemas.openxmlformats.org/drawingml/2006/table">
            <a:tbl>
              <a:tblPr firstRow="1" bandRow="1">
                <a:tableStyleId>{5C22544A-7EE6-4342-B048-85BDC9FD1C3A}</a:tableStyleId>
              </a:tblPr>
              <a:tblGrid>
                <a:gridCol w="1797722">
                  <a:extLst>
                    <a:ext uri="{9D8B030D-6E8A-4147-A177-3AD203B41FA5}">
                      <a16:colId xmlns:a16="http://schemas.microsoft.com/office/drawing/2014/main" val="497003325"/>
                    </a:ext>
                  </a:extLst>
                </a:gridCol>
                <a:gridCol w="2164411">
                  <a:extLst>
                    <a:ext uri="{9D8B030D-6E8A-4147-A177-3AD203B41FA5}">
                      <a16:colId xmlns:a16="http://schemas.microsoft.com/office/drawing/2014/main" val="1596258838"/>
                    </a:ext>
                  </a:extLst>
                </a:gridCol>
                <a:gridCol w="2204843">
                  <a:extLst>
                    <a:ext uri="{9D8B030D-6E8A-4147-A177-3AD203B41FA5}">
                      <a16:colId xmlns:a16="http://schemas.microsoft.com/office/drawing/2014/main" val="4124166728"/>
                    </a:ext>
                  </a:extLst>
                </a:gridCol>
                <a:gridCol w="1879743">
                  <a:extLst>
                    <a:ext uri="{9D8B030D-6E8A-4147-A177-3AD203B41FA5}">
                      <a16:colId xmlns:a16="http://schemas.microsoft.com/office/drawing/2014/main" val="2169824023"/>
                    </a:ext>
                  </a:extLst>
                </a:gridCol>
              </a:tblGrid>
              <a:tr h="342019">
                <a:tc>
                  <a:txBody>
                    <a:bodyPr/>
                    <a:lstStyle/>
                    <a:p>
                      <a:pPr algn="ctr"/>
                      <a:r>
                        <a:rPr lang="en-US" sz="1600" b="0" dirty="0">
                          <a:solidFill>
                            <a:schemeClr val="bg1"/>
                          </a:solidFill>
                          <a:effectLst/>
                        </a:rPr>
                        <a:t>Open Work Orders as of 2/28/23</a:t>
                      </a:r>
                      <a:endParaRPr lang="en-US" sz="1600" b="0" dirty="0">
                        <a:solidFill>
                          <a:schemeClr val="bg1"/>
                        </a:solidFill>
                        <a:latin typeface="+mj-lt"/>
                      </a:endParaRPr>
                    </a:p>
                  </a:txBody>
                  <a:tcPr marL="68580" marR="68580" marT="34290" marB="34290"/>
                </a:tc>
                <a:tc>
                  <a:txBody>
                    <a:bodyPr/>
                    <a:lstStyle/>
                    <a:p>
                      <a:pPr algn="ctr"/>
                      <a:r>
                        <a:rPr lang="en-US" sz="1600" b="0" dirty="0">
                          <a:solidFill>
                            <a:schemeClr val="bg1"/>
                          </a:solidFill>
                          <a:effectLst/>
                        </a:rPr>
                        <a:t>New Work Orders</a:t>
                      </a:r>
                      <a:endParaRPr lang="en-US" sz="1600" b="0" dirty="0">
                        <a:solidFill>
                          <a:schemeClr val="bg1"/>
                        </a:solidFill>
                        <a:latin typeface="+mj-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rPr>
                        <a:t>Closed Work Orders</a:t>
                      </a:r>
                      <a:endParaRPr lang="en-US" sz="1600" b="0" dirty="0">
                        <a:solidFill>
                          <a:schemeClr val="bg1"/>
                        </a:solidFill>
                        <a:effectLst/>
                        <a:latin typeface="+mj-lt"/>
                        <a:ea typeface="Times New Roman" panose="02020603050405020304" pitchFamily="18"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rPr>
                        <a:t>Open Work Orders as of 3/31/23</a:t>
                      </a:r>
                      <a:endParaRPr lang="en-US" sz="1600" b="0" dirty="0">
                        <a:solidFill>
                          <a:schemeClr val="bg1"/>
                        </a:solidFill>
                        <a:effectLst/>
                        <a:latin typeface="+mj-lt"/>
                        <a:ea typeface="Times New Roman" panose="02020603050405020304" pitchFamily="18" charset="0"/>
                      </a:endParaRPr>
                    </a:p>
                  </a:txBody>
                  <a:tcPr marL="68580" marR="68580" marT="34290" marB="34290"/>
                </a:tc>
                <a:extLst>
                  <a:ext uri="{0D108BD9-81ED-4DB2-BD59-A6C34878D82A}">
                    <a16:rowId xmlns:a16="http://schemas.microsoft.com/office/drawing/2014/main" val="2384583703"/>
                  </a:ext>
                </a:extLst>
              </a:tr>
              <a:tr h="608961">
                <a:tc>
                  <a:txBody>
                    <a:bodyPr/>
                    <a:lstStyle/>
                    <a:p>
                      <a:pPr algn="ctr"/>
                      <a:r>
                        <a:rPr lang="en-US" sz="1600" b="0" dirty="0">
                          <a:solidFill>
                            <a:schemeClr val="bg1"/>
                          </a:solidFill>
                          <a:latin typeface="+mj-lt"/>
                        </a:rPr>
                        <a:t>74</a:t>
                      </a:r>
                    </a:p>
                  </a:txBody>
                  <a:tcPr marL="68580" marR="68580" marT="34290" marB="34290"/>
                </a:tc>
                <a:tc>
                  <a:txBody>
                    <a:bodyPr/>
                    <a:lstStyle/>
                    <a:p>
                      <a:pPr algn="ctr"/>
                      <a:r>
                        <a:rPr lang="en-US" sz="1600" b="0" dirty="0">
                          <a:solidFill>
                            <a:schemeClr val="bg1"/>
                          </a:solidFill>
                          <a:latin typeface="+mj-lt"/>
                        </a:rPr>
                        <a:t>86</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latin typeface="+mj-lt"/>
                          <a:ea typeface="Times New Roman" panose="02020603050405020304" pitchFamily="18" charset="0"/>
                        </a:rPr>
                        <a:t>65</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latin typeface="+mj-lt"/>
                          <a:ea typeface="Times New Roman" panose="02020603050405020304" pitchFamily="18" charset="0"/>
                        </a:rPr>
                        <a:t>95</a:t>
                      </a:r>
                    </a:p>
                  </a:txBody>
                  <a:tcPr marL="68580" marR="68580" marT="34290" marB="34290"/>
                </a:tc>
                <a:extLst>
                  <a:ext uri="{0D108BD9-81ED-4DB2-BD59-A6C34878D82A}">
                    <a16:rowId xmlns:a16="http://schemas.microsoft.com/office/drawing/2014/main" val="3281243918"/>
                  </a:ext>
                </a:extLst>
              </a:tr>
            </a:tbl>
          </a:graphicData>
        </a:graphic>
      </p:graphicFrame>
      <p:sp>
        <p:nvSpPr>
          <p:cNvPr id="5" name="TextBox 4">
            <a:extLst>
              <a:ext uri="{FF2B5EF4-FFF2-40B4-BE49-F238E27FC236}">
                <a16:creationId xmlns:a16="http://schemas.microsoft.com/office/drawing/2014/main" id="{993A2DE9-0BB3-B3EC-EC28-C6C385411411}"/>
              </a:ext>
            </a:extLst>
          </p:cNvPr>
          <p:cNvSpPr txBox="1"/>
          <p:nvPr/>
        </p:nvSpPr>
        <p:spPr>
          <a:xfrm>
            <a:off x="571175" y="4955176"/>
            <a:ext cx="8046718" cy="138499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86 work orders initiated in March:  5 bulkhead; 17 drainage;                              12 grounds/landscaping; 15 roads; 3 signs; 34 general maintenance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Majority still open in drainage (42):</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15 – over 30 days; 11 – over 60 days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rPr>
              <a:t>Average 1-4 work orders a day to complete depending upon severity</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98698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244125-7992-4A01-98A0-5A7AF00DDCF6}"/>
              </a:ext>
            </a:extLst>
          </p:cNvPr>
          <p:cNvSpPr>
            <a:spLocks noGrp="1"/>
          </p:cNvSpPr>
          <p:nvPr>
            <p:ph type="title"/>
          </p:nvPr>
        </p:nvSpPr>
        <p:spPr>
          <a:xfrm>
            <a:off x="809997" y="139332"/>
            <a:ext cx="7524003" cy="1663343"/>
          </a:xfrm>
        </p:spPr>
        <p:txBody>
          <a:bodyPr>
            <a:noAutofit/>
          </a:bodyPr>
          <a:lstStyle/>
          <a:p>
            <a:pPr algn="ctr"/>
            <a:r>
              <a:rPr lang="en-US" u="sng" dirty="0">
                <a:solidFill>
                  <a:schemeClr val="bg1"/>
                </a:solidFill>
              </a:rPr>
              <a:t>Customer Service Dashboard</a:t>
            </a:r>
            <a:br>
              <a:rPr lang="en-US" b="0" u="sng" dirty="0">
                <a:solidFill>
                  <a:schemeClr val="bg1"/>
                </a:solidFill>
              </a:rPr>
            </a:br>
            <a:r>
              <a:rPr lang="en-US" sz="3200" b="0" u="sng" dirty="0">
                <a:solidFill>
                  <a:schemeClr val="bg1"/>
                </a:solidFill>
              </a:rPr>
              <a:t>(from info@oceanpines.org)</a:t>
            </a:r>
            <a:br>
              <a:rPr lang="en-US" sz="3200" b="0" u="sng" dirty="0">
                <a:solidFill>
                  <a:schemeClr val="bg1"/>
                </a:solidFill>
              </a:rPr>
            </a:br>
            <a:r>
              <a:rPr lang="en-US" u="sng" dirty="0">
                <a:solidFill>
                  <a:schemeClr val="bg1"/>
                </a:solidFill>
              </a:rPr>
              <a:t>March</a:t>
            </a:r>
          </a:p>
        </p:txBody>
      </p:sp>
      <p:graphicFrame>
        <p:nvGraphicFramePr>
          <p:cNvPr id="3" name="Table 6">
            <a:extLst>
              <a:ext uri="{FF2B5EF4-FFF2-40B4-BE49-F238E27FC236}">
                <a16:creationId xmlns:a16="http://schemas.microsoft.com/office/drawing/2014/main" id="{5C0D99A1-EF5E-4757-A838-781C5A71FF50}"/>
              </a:ext>
            </a:extLst>
          </p:cNvPr>
          <p:cNvGraphicFramePr>
            <a:graphicFrameLocks noGrp="1"/>
          </p:cNvGraphicFramePr>
          <p:nvPr/>
        </p:nvGraphicFramePr>
        <p:xfrm>
          <a:off x="2159726" y="2125434"/>
          <a:ext cx="4977921" cy="2537460"/>
        </p:xfrm>
        <a:graphic>
          <a:graphicData uri="http://schemas.openxmlformats.org/drawingml/2006/table">
            <a:tbl>
              <a:tblPr firstRow="1" bandRow="1">
                <a:tableStyleId>{5C22544A-7EE6-4342-B048-85BDC9FD1C3A}</a:tableStyleId>
              </a:tblPr>
              <a:tblGrid>
                <a:gridCol w="2457906">
                  <a:extLst>
                    <a:ext uri="{9D8B030D-6E8A-4147-A177-3AD203B41FA5}">
                      <a16:colId xmlns:a16="http://schemas.microsoft.com/office/drawing/2014/main" val="160533530"/>
                    </a:ext>
                  </a:extLst>
                </a:gridCol>
                <a:gridCol w="2520015">
                  <a:extLst>
                    <a:ext uri="{9D8B030D-6E8A-4147-A177-3AD203B41FA5}">
                      <a16:colId xmlns:a16="http://schemas.microsoft.com/office/drawing/2014/main" val="2169824023"/>
                    </a:ext>
                  </a:extLst>
                </a:gridCol>
              </a:tblGrid>
              <a:tr h="227651">
                <a:tc>
                  <a:txBody>
                    <a:bodyPr/>
                    <a:lstStyle/>
                    <a:p>
                      <a:pPr algn="l"/>
                      <a:r>
                        <a:rPr lang="en-US" sz="1800" b="1" dirty="0">
                          <a:solidFill>
                            <a:schemeClr val="bg1"/>
                          </a:solidFill>
                        </a:rPr>
                        <a:t>Type</a:t>
                      </a:r>
                      <a:endParaRPr lang="en-US" sz="18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effectLst/>
                        </a:rPr>
                        <a:t># Received – Mar.</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nchor="b"/>
                </a:tc>
                <a:extLst>
                  <a:ext uri="{0D108BD9-81ED-4DB2-BD59-A6C34878D82A}">
                    <a16:rowId xmlns:a16="http://schemas.microsoft.com/office/drawing/2014/main" val="2384583703"/>
                  </a:ext>
                </a:extLst>
              </a:tr>
              <a:tr h="250417">
                <a:tc>
                  <a:txBody>
                    <a:bodyPr/>
                    <a:lstStyle/>
                    <a:p>
                      <a:pPr algn="l"/>
                      <a:r>
                        <a:rPr lang="en-US" sz="1800" dirty="0">
                          <a:solidFill>
                            <a:schemeClr val="bg1"/>
                          </a:solidFill>
                        </a:rPr>
                        <a:t>Amenities</a:t>
                      </a:r>
                      <a:endParaRPr lang="en-US" sz="18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30</a:t>
                      </a:r>
                    </a:p>
                  </a:txBody>
                  <a:tcPr marL="68580" marR="68580" marT="34290" marB="34290"/>
                </a:tc>
                <a:extLst>
                  <a:ext uri="{0D108BD9-81ED-4DB2-BD59-A6C34878D82A}">
                    <a16:rowId xmlns:a16="http://schemas.microsoft.com/office/drawing/2014/main" val="2769008789"/>
                  </a:ext>
                </a:extLst>
              </a:tr>
              <a:tr h="250417">
                <a:tc>
                  <a:txBody>
                    <a:bodyPr/>
                    <a:lstStyle/>
                    <a:p>
                      <a:pPr algn="l"/>
                      <a:r>
                        <a:rPr lang="en-US" sz="1800" dirty="0">
                          <a:solidFill>
                            <a:schemeClr val="bg1"/>
                          </a:solidFill>
                        </a:rPr>
                        <a:t>CPI</a:t>
                      </a:r>
                      <a:endParaRPr lang="en-US" sz="18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18</a:t>
                      </a:r>
                    </a:p>
                  </a:txBody>
                  <a:tcPr marL="68580" marR="68580" marT="34290" marB="34290"/>
                </a:tc>
                <a:extLst>
                  <a:ext uri="{0D108BD9-81ED-4DB2-BD59-A6C34878D82A}">
                    <a16:rowId xmlns:a16="http://schemas.microsoft.com/office/drawing/2014/main" val="3958475169"/>
                  </a:ext>
                </a:extLst>
              </a:tr>
              <a:tr h="250417">
                <a:tc>
                  <a:txBody>
                    <a:bodyPr/>
                    <a:lstStyle/>
                    <a:p>
                      <a:pPr algn="l"/>
                      <a:r>
                        <a:rPr lang="en-US" sz="1800" dirty="0">
                          <a:solidFill>
                            <a:schemeClr val="bg1"/>
                          </a:solidFill>
                        </a:rPr>
                        <a:t>Drainage</a:t>
                      </a:r>
                      <a:endParaRPr lang="en-US" sz="18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0</a:t>
                      </a:r>
                    </a:p>
                  </a:txBody>
                  <a:tcPr marL="68580" marR="68580" marT="34290" marB="34290"/>
                </a:tc>
                <a:extLst>
                  <a:ext uri="{0D108BD9-81ED-4DB2-BD59-A6C34878D82A}">
                    <a16:rowId xmlns:a16="http://schemas.microsoft.com/office/drawing/2014/main" val="1924032667"/>
                  </a:ext>
                </a:extLst>
              </a:tr>
              <a:tr h="317588">
                <a:tc>
                  <a:txBody>
                    <a:bodyPr/>
                    <a:lstStyle/>
                    <a:p>
                      <a:pPr algn="l"/>
                      <a:r>
                        <a:rPr lang="en-US" sz="1800" b="0" dirty="0">
                          <a:solidFill>
                            <a:schemeClr val="bg1"/>
                          </a:solidFill>
                          <a:effectLst/>
                        </a:rPr>
                        <a:t>General </a:t>
                      </a:r>
                      <a:endParaRPr lang="en-US" sz="1800" b="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53</a:t>
                      </a:r>
                    </a:p>
                  </a:txBody>
                  <a:tcPr marL="68580" marR="68580" marT="34290" marB="34290"/>
                </a:tc>
                <a:extLst>
                  <a:ext uri="{0D108BD9-81ED-4DB2-BD59-A6C34878D82A}">
                    <a16:rowId xmlns:a16="http://schemas.microsoft.com/office/drawing/2014/main" val="1279019372"/>
                  </a:ext>
                </a:extLst>
              </a:tr>
              <a:tr h="250417">
                <a:tc>
                  <a:txBody>
                    <a:bodyPr/>
                    <a:lstStyle/>
                    <a:p>
                      <a:r>
                        <a:rPr lang="en-US" sz="1800" dirty="0">
                          <a:solidFill>
                            <a:schemeClr val="bg1"/>
                          </a:solidFill>
                        </a:rPr>
                        <a:t>Public Works</a:t>
                      </a:r>
                      <a:endParaRPr lang="en-US" sz="18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800" b="0" dirty="0">
                          <a:solidFill>
                            <a:schemeClr val="bg1"/>
                          </a:solidFill>
                          <a:latin typeface="Century Gothic" panose="020B0502020202020204" pitchFamily="34" charset="0"/>
                          <a:cs typeface="Times New Roman" panose="02020603050405020304" pitchFamily="18" charset="0"/>
                        </a:rPr>
                        <a:t>8</a:t>
                      </a:r>
                    </a:p>
                  </a:txBody>
                  <a:tcPr marL="68580" marR="68580" marT="34290" marB="34290"/>
                </a:tc>
                <a:extLst>
                  <a:ext uri="{0D108BD9-81ED-4DB2-BD59-A6C34878D82A}">
                    <a16:rowId xmlns:a16="http://schemas.microsoft.com/office/drawing/2014/main" val="1862857128"/>
                  </a:ext>
                </a:extLst>
              </a:tr>
              <a:tr h="250417">
                <a:tc>
                  <a:txBody>
                    <a:bodyPr/>
                    <a:lstStyle/>
                    <a:p>
                      <a:r>
                        <a:rPr lang="en-US" sz="1800" b="1" dirty="0">
                          <a:solidFill>
                            <a:schemeClr val="bg1"/>
                          </a:solidFill>
                        </a:rPr>
                        <a:t>TOTAL</a:t>
                      </a:r>
                      <a:endParaRPr lang="en-US" sz="1800" b="1"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800" b="1" dirty="0">
                          <a:solidFill>
                            <a:schemeClr val="bg1"/>
                          </a:solidFill>
                          <a:latin typeface="Century Gothic" panose="020B0502020202020204" pitchFamily="34" charset="0"/>
                          <a:cs typeface="Times New Roman" panose="02020603050405020304" pitchFamily="18" charset="0"/>
                        </a:rPr>
                        <a:t>109</a:t>
                      </a:r>
                    </a:p>
                  </a:txBody>
                  <a:tcPr marL="68580" marR="68580" marT="34290" marB="34290"/>
                </a:tc>
                <a:extLst>
                  <a:ext uri="{0D108BD9-81ED-4DB2-BD59-A6C34878D82A}">
                    <a16:rowId xmlns:a16="http://schemas.microsoft.com/office/drawing/2014/main" val="1802448314"/>
                  </a:ext>
                </a:extLst>
              </a:tr>
            </a:tbl>
          </a:graphicData>
        </a:graphic>
      </p:graphicFrame>
      <p:pic>
        <p:nvPicPr>
          <p:cNvPr id="5" name="Picture 2">
            <a:extLst>
              <a:ext uri="{FF2B5EF4-FFF2-40B4-BE49-F238E27FC236}">
                <a16:creationId xmlns:a16="http://schemas.microsoft.com/office/drawing/2014/main" id="{97C8FB9E-F9E1-9DA5-4E9C-7C66AD0CD3AF}"/>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2800350" y="4802772"/>
            <a:ext cx="3708179" cy="19576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415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4652A-D1F4-EC79-8B77-9C71B5FA4E2D}"/>
              </a:ext>
            </a:extLst>
          </p:cNvPr>
          <p:cNvSpPr>
            <a:spLocks noGrp="1"/>
          </p:cNvSpPr>
          <p:nvPr>
            <p:ph type="title"/>
          </p:nvPr>
        </p:nvSpPr>
        <p:spPr>
          <a:xfrm>
            <a:off x="541125" y="2789852"/>
            <a:ext cx="8061749" cy="970450"/>
          </a:xfrm>
        </p:spPr>
        <p:txBody>
          <a:bodyPr/>
          <a:lstStyle/>
          <a:p>
            <a:pPr algn="ctr"/>
            <a:r>
              <a:rPr lang="en-US" dirty="0">
                <a:solidFill>
                  <a:schemeClr val="tx1"/>
                </a:solidFill>
              </a:rPr>
              <a:t>Addendum</a:t>
            </a:r>
          </a:p>
        </p:txBody>
      </p:sp>
      <p:sp>
        <p:nvSpPr>
          <p:cNvPr id="7" name="TextBox 6">
            <a:extLst>
              <a:ext uri="{FF2B5EF4-FFF2-40B4-BE49-F238E27FC236}">
                <a16:creationId xmlns:a16="http://schemas.microsoft.com/office/drawing/2014/main" id="{B33DA8D3-97E9-493C-A90A-CBC00E6300BC}"/>
              </a:ext>
            </a:extLst>
          </p:cNvPr>
          <p:cNvSpPr txBox="1"/>
          <p:nvPr/>
        </p:nvSpPr>
        <p:spPr>
          <a:xfrm>
            <a:off x="494472" y="2185988"/>
            <a:ext cx="7940352" cy="4224824"/>
          </a:xfrm>
          <a:prstGeom prst="rect">
            <a:avLst/>
          </a:prstGeom>
          <a:effectLst/>
        </p:spPr>
        <p:txBody>
          <a:bodyPr vert="horz" lIns="91440" tIns="45720" rIns="91440" bIns="45720" rtlCol="0" anchor="ctr">
            <a:normAutofit/>
          </a:bodyPr>
          <a:lstStyle/>
          <a:p>
            <a:pPr marL="0" marR="0" lvl="0" indent="0" algn="l" defTabSz="457200" rtl="0" eaLnBrk="1" fontAlgn="auto" latinLnBrk="0" hangingPunct="1">
              <a:lnSpc>
                <a:spcPct val="90000"/>
              </a:lnSpc>
              <a:spcBef>
                <a:spcPct val="2000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02760303"/>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F0A87-8AD9-0F59-7A42-714D806C60A2}"/>
              </a:ext>
            </a:extLst>
          </p:cNvPr>
          <p:cNvSpPr>
            <a:spLocks noGrp="1"/>
          </p:cNvSpPr>
          <p:nvPr>
            <p:ph type="title"/>
          </p:nvPr>
        </p:nvSpPr>
        <p:spPr>
          <a:xfrm>
            <a:off x="735352" y="518096"/>
            <a:ext cx="7524003" cy="970450"/>
          </a:xfrm>
        </p:spPr>
        <p:txBody>
          <a:bodyPr/>
          <a:lstStyle/>
          <a:p>
            <a:pPr algn="ctr"/>
            <a:r>
              <a:rPr lang="en-US" dirty="0"/>
              <a:t>Park Maintenance</a:t>
            </a:r>
          </a:p>
        </p:txBody>
      </p:sp>
      <p:sp>
        <p:nvSpPr>
          <p:cNvPr id="12" name="TextBox 11">
            <a:extLst>
              <a:ext uri="{FF2B5EF4-FFF2-40B4-BE49-F238E27FC236}">
                <a16:creationId xmlns:a16="http://schemas.microsoft.com/office/drawing/2014/main" id="{4B30D09F-0213-59CD-6476-A5D660772A3C}"/>
              </a:ext>
            </a:extLst>
          </p:cNvPr>
          <p:cNvSpPr txBox="1"/>
          <p:nvPr/>
        </p:nvSpPr>
        <p:spPr>
          <a:xfrm>
            <a:off x="214602" y="2213075"/>
            <a:ext cx="8565502" cy="4278094"/>
          </a:xfrm>
          <a:prstGeom prst="rect">
            <a:avLst/>
          </a:prstGeom>
          <a:noFill/>
        </p:spPr>
        <p:txBody>
          <a:bodyPr wrap="square">
            <a:spAutoFit/>
          </a:bodyPr>
          <a:lstStyle/>
          <a:p>
            <a:pPr marL="342900" indent="-342900">
              <a:buSzPts val="1000"/>
              <a:buFont typeface="Symbol" panose="05050102010706020507" pitchFamily="18" charset="2"/>
              <a:buChar char=""/>
              <a:tabLst>
                <a:tab pos="457200" algn="l"/>
              </a:tabLst>
            </a:pPr>
            <a:r>
              <a:rPr lang="en-US" sz="1600" dirty="0">
                <a:solidFill>
                  <a:schemeClr val="bg1"/>
                </a:solidFill>
                <a:effectLst/>
                <a:ea typeface="Times New Roman" panose="02020603050405020304" pitchFamily="18" charset="0"/>
              </a:rPr>
              <a:t>BAINBRIDGE PARK Cut grass, weed control around playground equipment, Power wash as needed, drag and add stone as needed in parking area and driveway, ditch maintenance and mulch around playground equipment. </a:t>
            </a:r>
          </a:p>
          <a:p>
            <a:pPr>
              <a:buSzPts val="1000"/>
              <a:tabLst>
                <a:tab pos="457200" algn="l"/>
              </a:tabLst>
            </a:pPr>
            <a:endParaRPr lang="en-US" sz="1600" dirty="0">
              <a:solidFill>
                <a:schemeClr val="bg1"/>
              </a:solidFill>
              <a:effectLst/>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solidFill>
                  <a:schemeClr val="bg1"/>
                </a:solidFill>
                <a:effectLst/>
                <a:ea typeface="Times New Roman" panose="02020603050405020304" pitchFamily="18" charset="0"/>
              </a:rPr>
              <a:t>BRIDGEWATER PARK Mulch around playground equipment, power wash as needed, weed control around equipment , cut grass, stone in parking lot and drive as needed and ditch maintenance (wetlands around this park. )</a:t>
            </a:r>
          </a:p>
          <a:p>
            <a:pPr marR="0" lvl="0">
              <a:spcBef>
                <a:spcPts val="0"/>
              </a:spcBef>
              <a:spcAft>
                <a:spcPts val="0"/>
              </a:spcAft>
              <a:buSzPts val="1000"/>
              <a:tabLst>
                <a:tab pos="457200" algn="l"/>
              </a:tabLst>
            </a:pPr>
            <a:endParaRPr lang="en-US" sz="1600" dirty="0">
              <a:solidFill>
                <a:schemeClr val="bg1"/>
              </a:solidFill>
              <a:effectLst/>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solidFill>
                  <a:schemeClr val="bg1"/>
                </a:solidFill>
                <a:effectLst/>
                <a:ea typeface="Times New Roman" panose="02020603050405020304" pitchFamily="18" charset="0"/>
              </a:rPr>
              <a:t>DOG PARK Mulch, weed control around fence, cut grass and drainage ditch in front of area. (Limited because of location on what can be done to this area.)</a:t>
            </a:r>
          </a:p>
          <a:p>
            <a:pPr marR="0" lvl="0">
              <a:spcBef>
                <a:spcPts val="0"/>
              </a:spcBef>
              <a:spcAft>
                <a:spcPts val="0"/>
              </a:spcAft>
              <a:buSzPts val="1000"/>
              <a:tabLst>
                <a:tab pos="457200" algn="l"/>
              </a:tabLst>
            </a:pPr>
            <a:endParaRPr lang="en-US" sz="1600" dirty="0">
              <a:solidFill>
                <a:schemeClr val="bg1"/>
              </a:solidFill>
              <a:effectLst/>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solidFill>
                  <a:schemeClr val="bg1"/>
                </a:solidFill>
                <a:effectLst/>
                <a:ea typeface="Times New Roman" panose="02020603050405020304" pitchFamily="18" charset="0"/>
              </a:rPr>
              <a:t>HUNTINGTON PARK Cut grass, stone dragged and added as needed to drive and parking area, mulch around playground equipment , power wash as needed, weed control along fence and drainage maintenance on three sides of this park.</a:t>
            </a:r>
          </a:p>
          <a:p>
            <a:pPr marR="0" lvl="0">
              <a:spcBef>
                <a:spcPts val="0"/>
              </a:spcBef>
              <a:spcAft>
                <a:spcPts val="0"/>
              </a:spcAft>
              <a:buSzPts val="1000"/>
              <a:tabLst>
                <a:tab pos="457200" algn="l"/>
              </a:tabLst>
            </a:pPr>
            <a:r>
              <a:rPr lang="en-US" sz="1600" dirty="0">
                <a:solidFill>
                  <a:schemeClr val="bg1"/>
                </a:solidFill>
                <a:effectLst/>
                <a:ea typeface="Times New Roman" panose="02020603050405020304" pitchFamily="18" charset="0"/>
              </a:rPr>
              <a:t> </a:t>
            </a:r>
            <a:endParaRPr lang="en-US" sz="1600" dirty="0">
              <a:solidFill>
                <a:schemeClr val="bg1"/>
              </a:solidFill>
              <a:effectLst/>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solidFill>
                  <a:schemeClr val="bg1"/>
                </a:solidFill>
                <a:effectLst/>
                <a:ea typeface="Times New Roman" panose="02020603050405020304" pitchFamily="18" charset="0"/>
              </a:rPr>
              <a:t>MANKLIN MEADOWS PARK Cut grass, weed control, mulch around playground equipment, Power wash as needed, stone in drive and parking lot as needed.</a:t>
            </a:r>
            <a:endParaRPr lang="en-US" sz="1600" dirty="0">
              <a:solidFill>
                <a:schemeClr val="bg1"/>
              </a:solidFill>
              <a:effectLst/>
              <a:ea typeface="Calibri" panose="020F0502020204030204" pitchFamily="34" charset="0"/>
            </a:endParaRPr>
          </a:p>
        </p:txBody>
      </p:sp>
    </p:spTree>
    <p:extLst>
      <p:ext uri="{BB962C8B-B14F-4D97-AF65-F5344CB8AC3E}">
        <p14:creationId xmlns:p14="http://schemas.microsoft.com/office/powerpoint/2010/main" val="1285573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F0A87-8AD9-0F59-7A42-714D806C60A2}"/>
              </a:ext>
            </a:extLst>
          </p:cNvPr>
          <p:cNvSpPr>
            <a:spLocks noGrp="1"/>
          </p:cNvSpPr>
          <p:nvPr>
            <p:ph type="title"/>
          </p:nvPr>
        </p:nvSpPr>
        <p:spPr>
          <a:xfrm>
            <a:off x="735352" y="518096"/>
            <a:ext cx="7524003" cy="970450"/>
          </a:xfrm>
        </p:spPr>
        <p:txBody>
          <a:bodyPr/>
          <a:lstStyle/>
          <a:p>
            <a:pPr algn="ctr"/>
            <a:r>
              <a:rPr lang="en-US" dirty="0"/>
              <a:t>Park Maintenance</a:t>
            </a:r>
          </a:p>
        </p:txBody>
      </p:sp>
      <p:sp>
        <p:nvSpPr>
          <p:cNvPr id="14" name="TextBox 13">
            <a:extLst>
              <a:ext uri="{FF2B5EF4-FFF2-40B4-BE49-F238E27FC236}">
                <a16:creationId xmlns:a16="http://schemas.microsoft.com/office/drawing/2014/main" id="{1034192C-554D-F762-39F6-762A798F926E}"/>
              </a:ext>
            </a:extLst>
          </p:cNvPr>
          <p:cNvSpPr txBox="1"/>
          <p:nvPr/>
        </p:nvSpPr>
        <p:spPr>
          <a:xfrm>
            <a:off x="177280" y="2204945"/>
            <a:ext cx="8640146" cy="4278094"/>
          </a:xfrm>
          <a:prstGeom prst="rect">
            <a:avLst/>
          </a:prstGeom>
          <a:noFill/>
        </p:spPr>
        <p:txBody>
          <a:bodyPr wrap="square">
            <a:spAutoFit/>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1600" dirty="0">
                <a:solidFill>
                  <a:schemeClr val="bg1"/>
                </a:solidFill>
                <a:effectLst/>
                <a:ea typeface="Times New Roman" panose="02020603050405020304" pitchFamily="18" charset="0"/>
              </a:rPr>
              <a:t>PINTAIL PARK Cut grass, weed control, Landscaping community garden area in park, Mulch and landscape stone, stone dust walking trail, removing invasive plants from wetland ponds , maintenance to gazebo as needed and stone in parking lot as needed. </a:t>
            </a:r>
          </a:p>
          <a:p>
            <a:pPr marR="0" lvl="0">
              <a:spcBef>
                <a:spcPts val="0"/>
              </a:spcBef>
              <a:spcAft>
                <a:spcPts val="0"/>
              </a:spcAft>
              <a:buSzPts val="1000"/>
              <a:tabLst>
                <a:tab pos="457200" algn="l"/>
              </a:tabLst>
            </a:pPr>
            <a:endParaRPr lang="en-US" sz="1600" dirty="0">
              <a:solidFill>
                <a:schemeClr val="bg1"/>
              </a:solidFill>
              <a:effectLst/>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solidFill>
                  <a:schemeClr val="bg1"/>
                </a:solidFill>
                <a:effectLst/>
                <a:ea typeface="Times New Roman" panose="02020603050405020304" pitchFamily="18" charset="0"/>
              </a:rPr>
              <a:t>ROBIN HOOD PARK Cut grass, weed control along fencing, playground mulch around equipment, power wash as needed, stone dust /mulch on walking trail ,painting of basketball court as needed, replacement of nets as  needed and stone in driveway and parking lot.</a:t>
            </a:r>
          </a:p>
          <a:p>
            <a:pPr marR="0" lvl="0">
              <a:spcBef>
                <a:spcPts val="0"/>
              </a:spcBef>
              <a:spcAft>
                <a:spcPts val="0"/>
              </a:spcAft>
              <a:buSzPts val="1000"/>
              <a:tabLst>
                <a:tab pos="457200" algn="l"/>
              </a:tabLst>
            </a:pPr>
            <a:endParaRPr lang="en-US" sz="1600" dirty="0">
              <a:solidFill>
                <a:schemeClr val="bg1"/>
              </a:solidFill>
              <a:effectLst/>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solidFill>
                  <a:schemeClr val="bg1"/>
                </a:solidFill>
                <a:effectLst/>
                <a:ea typeface="Times New Roman" panose="02020603050405020304" pitchFamily="18" charset="0"/>
              </a:rPr>
              <a:t>SKATE PARK Cut grass, weed control, clean as needed.</a:t>
            </a:r>
          </a:p>
          <a:p>
            <a:pPr marR="0" lvl="0">
              <a:spcBef>
                <a:spcPts val="0"/>
              </a:spcBef>
              <a:spcAft>
                <a:spcPts val="0"/>
              </a:spcAft>
              <a:buSzPts val="1000"/>
              <a:tabLst>
                <a:tab pos="457200" algn="l"/>
              </a:tabLst>
            </a:pPr>
            <a:endParaRPr lang="en-US" sz="1600" dirty="0">
              <a:solidFill>
                <a:schemeClr val="bg1"/>
              </a:solidFill>
              <a:effectLst/>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solidFill>
                  <a:schemeClr val="bg1"/>
                </a:solidFill>
                <a:effectLst/>
                <a:ea typeface="Times New Roman" panose="02020603050405020304" pitchFamily="18" charset="0"/>
              </a:rPr>
              <a:t>SOMERSET PARK Cut grass, weed control, Mulch around playground equipment, Stone in both entrances and parking lot as needed, power washing as needed, stripe field for soccer and drainage maintenance on the ditches, two sides of park. </a:t>
            </a:r>
          </a:p>
          <a:p>
            <a:pPr marR="0" lvl="0">
              <a:spcBef>
                <a:spcPts val="0"/>
              </a:spcBef>
              <a:spcAft>
                <a:spcPts val="0"/>
              </a:spcAft>
              <a:buSzPts val="1000"/>
              <a:tabLst>
                <a:tab pos="457200" algn="l"/>
              </a:tabLst>
            </a:pPr>
            <a:endParaRPr lang="en-US" sz="1600" dirty="0">
              <a:solidFill>
                <a:schemeClr val="bg1"/>
              </a:solidFill>
              <a:effectLst/>
              <a:ea typeface="Calibri" panose="020F0502020204030204" pitchFamily="34" charset="0"/>
            </a:endParaRPr>
          </a:p>
        </p:txBody>
      </p:sp>
    </p:spTree>
    <p:extLst>
      <p:ext uri="{BB962C8B-B14F-4D97-AF65-F5344CB8AC3E}">
        <p14:creationId xmlns:p14="http://schemas.microsoft.com/office/powerpoint/2010/main" val="2045067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F0A87-8AD9-0F59-7A42-714D806C60A2}"/>
              </a:ext>
            </a:extLst>
          </p:cNvPr>
          <p:cNvSpPr>
            <a:spLocks noGrp="1"/>
          </p:cNvSpPr>
          <p:nvPr>
            <p:ph type="title"/>
          </p:nvPr>
        </p:nvSpPr>
        <p:spPr>
          <a:xfrm>
            <a:off x="735352" y="518096"/>
            <a:ext cx="7524003" cy="970450"/>
          </a:xfrm>
        </p:spPr>
        <p:txBody>
          <a:bodyPr/>
          <a:lstStyle/>
          <a:p>
            <a:pPr algn="ctr"/>
            <a:r>
              <a:rPr lang="en-US" dirty="0"/>
              <a:t>Park Maintenance</a:t>
            </a:r>
          </a:p>
        </p:txBody>
      </p:sp>
      <p:sp>
        <p:nvSpPr>
          <p:cNvPr id="12" name="TextBox 11">
            <a:extLst>
              <a:ext uri="{FF2B5EF4-FFF2-40B4-BE49-F238E27FC236}">
                <a16:creationId xmlns:a16="http://schemas.microsoft.com/office/drawing/2014/main" id="{4B30D09F-0213-59CD-6476-A5D660772A3C}"/>
              </a:ext>
            </a:extLst>
          </p:cNvPr>
          <p:cNvSpPr txBox="1"/>
          <p:nvPr/>
        </p:nvSpPr>
        <p:spPr>
          <a:xfrm>
            <a:off x="214602" y="2364462"/>
            <a:ext cx="8565502" cy="4493538"/>
          </a:xfrm>
          <a:prstGeom prst="rect">
            <a:avLst/>
          </a:prstGeom>
          <a:noFill/>
        </p:spPr>
        <p:txBody>
          <a:bodyPr wrap="square">
            <a:spAutoFit/>
          </a:bodyPr>
          <a:lstStyle/>
          <a:p>
            <a:pPr marL="342900" indent="-342900">
              <a:buSzPts val="1000"/>
              <a:buFont typeface="Symbol" panose="05050102010706020507" pitchFamily="18" charset="2"/>
              <a:buChar char=""/>
              <a:tabLst>
                <a:tab pos="457200" algn="l"/>
              </a:tabLst>
            </a:pPr>
            <a:r>
              <a:rPr lang="en-US" sz="1600" dirty="0">
                <a:solidFill>
                  <a:schemeClr val="bg1"/>
                </a:solidFill>
                <a:effectLst/>
                <a:ea typeface="Times New Roman" panose="02020603050405020304" pitchFamily="18" charset="0"/>
              </a:rPr>
              <a:t>SWIM &amp; RACQUET CLUB PARK Cut grass, weed control ( after we notify resident with pet that has reaction to the chemicals,) Stone dust on walking trail, painting of curbs and lines in parking lot as needed, maintenance to dock as needed, painting of the basketball court as needed, maintenance to fences around the tennis courts and painting and sealing as needed. </a:t>
            </a:r>
          </a:p>
          <a:p>
            <a:pPr>
              <a:buSzPts val="1000"/>
              <a:tabLst>
                <a:tab pos="457200" algn="l"/>
              </a:tabLst>
            </a:pPr>
            <a:endParaRPr lang="en-US" sz="1600" dirty="0">
              <a:solidFill>
                <a:schemeClr val="bg1"/>
              </a:solidFill>
              <a:effectLst/>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solidFill>
                  <a:schemeClr val="bg1"/>
                </a:solidFill>
                <a:effectLst/>
                <a:ea typeface="Times New Roman" panose="02020603050405020304" pitchFamily="18" charset="0"/>
              </a:rPr>
              <a:t>TERNS LANDING PARK also Stacy Court</a:t>
            </a:r>
            <a:r>
              <a:rPr lang="en-US" sz="1600" b="1" dirty="0">
                <a:solidFill>
                  <a:schemeClr val="bg1"/>
                </a:solidFill>
                <a:effectLst/>
                <a:ea typeface="Times New Roman" panose="02020603050405020304" pitchFamily="18" charset="0"/>
              </a:rPr>
              <a:t> </a:t>
            </a:r>
            <a:r>
              <a:rPr lang="en-US" sz="1600" dirty="0">
                <a:solidFill>
                  <a:schemeClr val="bg1"/>
                </a:solidFill>
                <a:effectLst/>
                <a:ea typeface="Times New Roman" panose="02020603050405020304" pitchFamily="18" charset="0"/>
              </a:rPr>
              <a:t>in this area, cut grass, weed control, maintenance on gazebo as needed, clam shells in parking lot as needed, mulch of landscape areas</a:t>
            </a:r>
          </a:p>
          <a:p>
            <a:pPr marR="0" lvl="0">
              <a:spcBef>
                <a:spcPts val="0"/>
              </a:spcBef>
              <a:spcAft>
                <a:spcPts val="0"/>
              </a:spcAft>
              <a:buSzPts val="1000"/>
              <a:tabLst>
                <a:tab pos="457200" algn="l"/>
              </a:tabLst>
            </a:pPr>
            <a:endParaRPr lang="en-US" sz="1600" dirty="0">
              <a:solidFill>
                <a:schemeClr val="bg1"/>
              </a:solidFill>
              <a:effectLst/>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solidFill>
                  <a:schemeClr val="bg1"/>
                </a:solidFill>
                <a:effectLst/>
                <a:ea typeface="Times New Roman" panose="02020603050405020304" pitchFamily="18" charset="0"/>
              </a:rPr>
              <a:t>WHITE HORSE PARK cut grass, weed control, mulch playground equipment, stone dust walking trial around boat ramp and back, stone in parking lots, graded and added as needed, power wash equipment as needed, limb up the trees for farmers market as well as fall craft fair. Included in this area is the boat ramp where we cut grass, weed control and driveway and parking lot stone as needed. </a:t>
            </a:r>
          </a:p>
          <a:p>
            <a:pPr marR="0" lvl="0">
              <a:spcBef>
                <a:spcPts val="0"/>
              </a:spcBef>
              <a:spcAft>
                <a:spcPts val="0"/>
              </a:spcAft>
              <a:buSzPts val="1000"/>
              <a:tabLst>
                <a:tab pos="457200" algn="l"/>
              </a:tabLst>
            </a:pPr>
            <a:endParaRPr lang="en-US" sz="1600" dirty="0">
              <a:solidFill>
                <a:schemeClr val="bg1"/>
              </a:solidFill>
              <a:effectLst/>
              <a:ea typeface="Calibri" panose="020F0502020204030204" pitchFamily="34" charset="0"/>
            </a:endParaRPr>
          </a:p>
          <a:p>
            <a:pPr marR="0" lvl="0">
              <a:spcBef>
                <a:spcPts val="0"/>
              </a:spcBef>
              <a:spcAft>
                <a:spcPts val="0"/>
              </a:spcAft>
              <a:buSzPts val="1000"/>
              <a:tabLst>
                <a:tab pos="457200" algn="l"/>
              </a:tabLst>
            </a:pPr>
            <a:endParaRPr lang="en-US" sz="1400"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7328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F0A87-8AD9-0F59-7A42-714D806C60A2}"/>
              </a:ext>
            </a:extLst>
          </p:cNvPr>
          <p:cNvSpPr>
            <a:spLocks noGrp="1"/>
          </p:cNvSpPr>
          <p:nvPr>
            <p:ph type="title"/>
          </p:nvPr>
        </p:nvSpPr>
        <p:spPr>
          <a:xfrm>
            <a:off x="735352" y="518096"/>
            <a:ext cx="7524003" cy="970450"/>
          </a:xfrm>
        </p:spPr>
        <p:txBody>
          <a:bodyPr/>
          <a:lstStyle/>
          <a:p>
            <a:pPr algn="ctr"/>
            <a:r>
              <a:rPr lang="en-US" dirty="0"/>
              <a:t>Park Maintenance</a:t>
            </a:r>
          </a:p>
        </p:txBody>
      </p:sp>
      <p:sp>
        <p:nvSpPr>
          <p:cNvPr id="12" name="TextBox 11">
            <a:extLst>
              <a:ext uri="{FF2B5EF4-FFF2-40B4-BE49-F238E27FC236}">
                <a16:creationId xmlns:a16="http://schemas.microsoft.com/office/drawing/2014/main" id="{4B30D09F-0213-59CD-6476-A5D660772A3C}"/>
              </a:ext>
            </a:extLst>
          </p:cNvPr>
          <p:cNvSpPr txBox="1"/>
          <p:nvPr/>
        </p:nvSpPr>
        <p:spPr>
          <a:xfrm>
            <a:off x="214602" y="2213075"/>
            <a:ext cx="8565502" cy="2769989"/>
          </a:xfrm>
          <a:prstGeom prst="rect">
            <a:avLst/>
          </a:prstGeom>
          <a:noFill/>
        </p:spPr>
        <p:txBody>
          <a:bodyPr wrap="square">
            <a:spAutoFit/>
          </a:bodyPr>
          <a:lstStyle/>
          <a:p>
            <a:pPr marR="0" lvl="0">
              <a:spcBef>
                <a:spcPts val="0"/>
              </a:spcBef>
              <a:spcAft>
                <a:spcPts val="0"/>
              </a:spcAft>
              <a:buSzPts val="1000"/>
              <a:tabLst>
                <a:tab pos="457200" algn="l"/>
              </a:tabLst>
            </a:pPr>
            <a:endParaRPr lang="en-US" sz="1600" dirty="0">
              <a:solidFill>
                <a:schemeClr val="bg1"/>
              </a:solidFill>
              <a:effectLst/>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solidFill>
                  <a:schemeClr val="bg1"/>
                </a:solidFill>
                <a:effectLst/>
                <a:ea typeface="Times New Roman" panose="02020603050405020304" pitchFamily="18" charset="0"/>
              </a:rPr>
              <a:t>VETERANS MEMORIAL cut grass, weed control, landscaping, stone dust walking trail, installation and repairs to benches, stone dust around the south gate pond walking trail, stone in the parking area and road to this area as needed, (we also cut and do landscaping and weed control in the large field in front of memorial as well as trim around pond for fishing events. </a:t>
            </a:r>
          </a:p>
          <a:p>
            <a:pPr marR="0" lvl="0">
              <a:spcBef>
                <a:spcPts val="0"/>
              </a:spcBef>
              <a:spcAft>
                <a:spcPts val="0"/>
              </a:spcAft>
              <a:buSzPts val="1000"/>
              <a:tabLst>
                <a:tab pos="457200" algn="l"/>
              </a:tabLst>
            </a:pPr>
            <a:endParaRPr lang="en-US" dirty="0">
              <a:solidFill>
                <a:schemeClr val="bg1"/>
              </a:solidFill>
              <a:latin typeface="Footlight MT Light" panose="0204060206030A020304" pitchFamily="18" charset="0"/>
              <a:ea typeface="Calibri" panose="020F0502020204030204" pitchFamily="34" charset="0"/>
            </a:endParaRPr>
          </a:p>
          <a:p>
            <a:pPr marL="0" marR="0">
              <a:spcBef>
                <a:spcPts val="0"/>
              </a:spcBef>
              <a:spcAft>
                <a:spcPts val="0"/>
              </a:spcAft>
            </a:pPr>
            <a:r>
              <a:rPr lang="en-US" sz="1600" b="1" dirty="0">
                <a:solidFill>
                  <a:schemeClr val="bg1"/>
                </a:solidFill>
                <a:effectLst/>
                <a:ea typeface="Calibri" panose="020F0502020204030204" pitchFamily="34" charset="0"/>
              </a:rPr>
              <a:t>All these parks have picnic tables that we maintain, we trim and remove trees as needed as well as pick trash up in them all 3 times a week which includes branches. </a:t>
            </a:r>
            <a:endParaRPr lang="en-US" sz="1600" dirty="0">
              <a:solidFill>
                <a:schemeClr val="bg1"/>
              </a:solidFill>
              <a:effectLst/>
              <a:ea typeface="Calibri" panose="020F0502020204030204" pitchFamily="34" charset="0"/>
            </a:endParaRPr>
          </a:p>
          <a:p>
            <a:pPr marL="0" marR="0">
              <a:spcBef>
                <a:spcPts val="0"/>
              </a:spcBef>
              <a:spcAft>
                <a:spcPts val="0"/>
              </a:spcAft>
            </a:pPr>
            <a:r>
              <a:rPr lang="en-US" sz="1400" dirty="0">
                <a:solidFill>
                  <a:schemeClr val="bg1"/>
                </a:solidFill>
                <a:effectLst/>
                <a:latin typeface="Footlight MT Light" panose="0204060206030A020304" pitchFamily="18" charset="0"/>
                <a:ea typeface="Calibri" panose="020F0502020204030204" pitchFamily="34" charset="0"/>
              </a:rPr>
              <a:t> </a:t>
            </a:r>
            <a:endParaRPr lang="en-US" sz="1100" dirty="0">
              <a:solidFill>
                <a:schemeClr val="bg1"/>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1400"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93352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Title 12"/>
          <p:cNvSpPr>
            <a:spLocks noGrp="1"/>
          </p:cNvSpPr>
          <p:nvPr>
            <p:ph type="title"/>
          </p:nvPr>
        </p:nvSpPr>
        <p:spPr>
          <a:xfrm>
            <a:off x="723899" y="885433"/>
            <a:ext cx="7696201" cy="2543567"/>
          </a:xfrm>
          <a:effectLst/>
        </p:spPr>
        <p:txBody>
          <a:bodyPr vert="horz" lIns="91440" tIns="45720" rIns="91440" bIns="45720" rtlCol="0" anchor="b">
            <a:normAutofit/>
          </a:bodyPr>
          <a:lstStyle/>
          <a:p>
            <a:pPr algn="ctr"/>
            <a:r>
              <a:rPr lang="en-US" sz="5400" dirty="0">
                <a:solidFill>
                  <a:schemeClr val="tx1"/>
                </a:solidFill>
                <a:cs typeface="+mj-cs"/>
              </a:rPr>
              <a:t>Financials</a:t>
            </a:r>
          </a:p>
        </p:txBody>
      </p:sp>
      <p:sp>
        <p:nvSpPr>
          <p:cNvPr id="22" name="Freeform: Shape 21">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9144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891359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4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322731"/>
            <a:ext cx="7498080" cy="1031358"/>
          </a:xfrm>
        </p:spPr>
        <p:txBody>
          <a:bodyPr>
            <a:normAutofit fontScale="90000"/>
          </a:bodyPr>
          <a:lstStyle/>
          <a:p>
            <a:pPr algn="ctr"/>
            <a:r>
              <a:rPr lang="en-US" sz="3600" b="1" dirty="0">
                <a:latin typeface="Century Gothic" panose="020B0502020202020204" pitchFamily="34" charset="0"/>
              </a:rPr>
              <a:t>“Flash” Preliminary Estimate for</a:t>
            </a:r>
            <a:br>
              <a:rPr lang="en-US" sz="3600" b="1" dirty="0">
                <a:latin typeface="Century Gothic" panose="020B0502020202020204" pitchFamily="34" charset="0"/>
              </a:rPr>
            </a:br>
            <a:r>
              <a:rPr lang="en-US" sz="3600" b="1" dirty="0">
                <a:latin typeface="Century Gothic" panose="020B0502020202020204" pitchFamily="34" charset="0"/>
              </a:rPr>
              <a:t> Month of March 2023</a:t>
            </a:r>
            <a:endParaRPr lang="en-US" sz="2700" dirty="0">
              <a:latin typeface="Franklin Gothic Medium" panose="020B0603020102020204" pitchFamily="34" charset="0"/>
            </a:endParaRPr>
          </a:p>
        </p:txBody>
      </p:sp>
      <p:graphicFrame>
        <p:nvGraphicFramePr>
          <p:cNvPr id="4" name="Table 3">
            <a:extLst>
              <a:ext uri="{FF2B5EF4-FFF2-40B4-BE49-F238E27FC236}">
                <a16:creationId xmlns:a16="http://schemas.microsoft.com/office/drawing/2014/main" id="{9EA52B43-19FA-4221-AEE4-462E04F3AFA6}"/>
              </a:ext>
            </a:extLst>
          </p:cNvPr>
          <p:cNvGraphicFramePr>
            <a:graphicFrameLocks noGrp="1"/>
          </p:cNvGraphicFramePr>
          <p:nvPr/>
        </p:nvGraphicFramePr>
        <p:xfrm>
          <a:off x="274320" y="2431066"/>
          <a:ext cx="8595360" cy="3090167"/>
        </p:xfrm>
        <a:graphic>
          <a:graphicData uri="http://schemas.openxmlformats.org/drawingml/2006/table">
            <a:tbl>
              <a:tblPr>
                <a:tableStyleId>{073A0DAA-6AF3-43AB-8588-CEC1D06C72B9}</a:tableStyleId>
              </a:tblPr>
              <a:tblGrid>
                <a:gridCol w="2628271">
                  <a:extLst>
                    <a:ext uri="{9D8B030D-6E8A-4147-A177-3AD203B41FA5}">
                      <a16:colId xmlns:a16="http://schemas.microsoft.com/office/drawing/2014/main" val="1529911752"/>
                    </a:ext>
                  </a:extLst>
                </a:gridCol>
                <a:gridCol w="1976011">
                  <a:extLst>
                    <a:ext uri="{9D8B030D-6E8A-4147-A177-3AD203B41FA5}">
                      <a16:colId xmlns:a16="http://schemas.microsoft.com/office/drawing/2014/main" val="1196787798"/>
                    </a:ext>
                  </a:extLst>
                </a:gridCol>
                <a:gridCol w="2054867">
                  <a:extLst>
                    <a:ext uri="{9D8B030D-6E8A-4147-A177-3AD203B41FA5}">
                      <a16:colId xmlns:a16="http://schemas.microsoft.com/office/drawing/2014/main" val="1193626519"/>
                    </a:ext>
                  </a:extLst>
                </a:gridCol>
                <a:gridCol w="1936211">
                  <a:extLst>
                    <a:ext uri="{9D8B030D-6E8A-4147-A177-3AD203B41FA5}">
                      <a16:colId xmlns:a16="http://schemas.microsoft.com/office/drawing/2014/main" val="3714425827"/>
                    </a:ext>
                  </a:extLst>
                </a:gridCol>
              </a:tblGrid>
              <a:tr h="363512">
                <a:tc gridSpan="4">
                  <a:txBody>
                    <a:bodyPr/>
                    <a:lstStyle/>
                    <a:p>
                      <a:pPr algn="ctr" fontAlgn="b"/>
                      <a:r>
                        <a:rPr lang="en-US" sz="1800" b="1" u="none" strike="noStrike" dirty="0">
                          <a:effectLst/>
                        </a:rPr>
                        <a:t>March (In 000’s)</a:t>
                      </a:r>
                      <a:endParaRPr lang="en-US" sz="1800" b="1" i="0" u="none" strike="noStrike" dirty="0">
                        <a:solidFill>
                          <a:srgbClr val="000000"/>
                        </a:solidFill>
                        <a:effectLst/>
                        <a:latin typeface="Century Gothic" panose="020B0502020202020204" pitchFamily="34" charset="0"/>
                      </a:endParaRPr>
                    </a:p>
                  </a:txBody>
                  <a:tcPr marL="8663" marR="8663" marT="8663" marB="0" anchor="b"/>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635703382"/>
                  </a:ext>
                </a:extLst>
              </a:tr>
              <a:tr h="454399">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8663" marR="8663" marT="8663" marB="0" anchor="b"/>
                </a:tc>
                <a:tc rowSpan="3">
                  <a:txBody>
                    <a:bodyPr/>
                    <a:lstStyle/>
                    <a:p>
                      <a:pPr algn="ctr" fontAlgn="ctr"/>
                      <a:r>
                        <a:rPr lang="en-US" sz="1600" u="none" strike="noStrike" dirty="0">
                          <a:effectLst/>
                        </a:rPr>
                        <a:t>Budget</a:t>
                      </a:r>
                      <a:endParaRPr lang="en-US" sz="1600" b="1" i="0" u="none" strike="noStrike" dirty="0">
                        <a:solidFill>
                          <a:srgbClr val="000000"/>
                        </a:solidFill>
                        <a:effectLst/>
                        <a:latin typeface="Century Gothic" panose="020B0502020202020204" pitchFamily="34" charset="0"/>
                      </a:endParaRPr>
                    </a:p>
                  </a:txBody>
                  <a:tcPr marL="8663" marR="8663" marT="8663" marB="0" anchor="b"/>
                </a:tc>
                <a:tc rowSpan="3">
                  <a:txBody>
                    <a:bodyPr/>
                    <a:lstStyle/>
                    <a:p>
                      <a:pPr algn="ctr" fontAlgn="ctr"/>
                      <a:r>
                        <a:rPr lang="en-US" sz="1600" u="none" strike="noStrike" dirty="0">
                          <a:effectLst/>
                        </a:rPr>
                        <a:t>Current Year</a:t>
                      </a:r>
                      <a:endParaRPr lang="en-US" sz="1600" b="1" i="0" u="none" strike="noStrike" dirty="0">
                        <a:solidFill>
                          <a:srgbClr val="000000"/>
                        </a:solidFill>
                        <a:effectLst/>
                        <a:latin typeface="Century Gothic" panose="020B0502020202020204" pitchFamily="34" charset="0"/>
                      </a:endParaRPr>
                    </a:p>
                  </a:txBody>
                  <a:tcPr marL="8663" marR="8663" marT="8663" marB="0" anchor="b"/>
                </a:tc>
                <a:tc rowSpan="3">
                  <a:txBody>
                    <a:bodyPr/>
                    <a:lstStyle/>
                    <a:p>
                      <a:pPr algn="ctr" fontAlgn="ctr"/>
                      <a:r>
                        <a:rPr lang="en-US" sz="1600" u="none" strike="noStrike" dirty="0">
                          <a:effectLst/>
                        </a:rPr>
                        <a:t>Favor/ (</a:t>
                      </a:r>
                      <a:r>
                        <a:rPr lang="en-US" sz="1600" u="none" strike="noStrike" dirty="0" err="1">
                          <a:effectLst/>
                        </a:rPr>
                        <a:t>Unfavor</a:t>
                      </a:r>
                      <a:r>
                        <a:rPr lang="en-US" sz="1600" u="none" strike="noStrike" dirty="0">
                          <a:effectLst/>
                        </a:rPr>
                        <a:t>) vs. Budget</a:t>
                      </a:r>
                      <a:endParaRPr lang="en-US" sz="1600" b="1" i="0" u="none" strike="noStrike" dirty="0">
                        <a:solidFill>
                          <a:srgbClr val="000000"/>
                        </a:solidFill>
                        <a:effectLst/>
                        <a:latin typeface="Century Gothic" panose="020B0502020202020204" pitchFamily="34" charset="0"/>
                      </a:endParaRPr>
                    </a:p>
                  </a:txBody>
                  <a:tcPr marL="8663" marR="8663" marT="8663" marB="0" anchor="b"/>
                </a:tc>
                <a:extLst>
                  <a:ext uri="{0D108BD9-81ED-4DB2-BD59-A6C34878D82A}">
                    <a16:rowId xmlns:a16="http://schemas.microsoft.com/office/drawing/2014/main" val="231670456"/>
                  </a:ext>
                </a:extLst>
              </a:tr>
              <a:tr h="308259">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663" marR="8663" marT="8663"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49768013"/>
                  </a:ext>
                </a:extLst>
              </a:tr>
              <a:tr h="318077">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663" marR="8663" marT="8663"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24399997"/>
                  </a:ext>
                </a:extLst>
              </a:tr>
              <a:tr h="548640">
                <a:tc>
                  <a:txBody>
                    <a:bodyPr/>
                    <a:lstStyle/>
                    <a:p>
                      <a:pPr algn="l" fontAlgn="ctr"/>
                      <a:r>
                        <a:rPr lang="en-US" sz="1600" u="none" strike="noStrike" dirty="0">
                          <a:effectLst/>
                        </a:rPr>
                        <a:t>Net Revenues</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b="0" u="none" strike="noStrike" dirty="0">
                          <a:solidFill>
                            <a:srgbClr val="000000"/>
                          </a:solidFill>
                          <a:effectLst/>
                        </a:rPr>
                        <a:t>  $277</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$347</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$70</a:t>
                      </a:r>
                      <a:endParaRPr lang="en-US" sz="1600" b="0" i="0" u="none" strike="noStrike" dirty="0">
                        <a:solidFill>
                          <a:srgbClr val="000000"/>
                        </a:solidFill>
                        <a:effectLst/>
                        <a:latin typeface="Century Gothic" panose="020B0502020202020204" pitchFamily="34" charset="0"/>
                      </a:endParaRPr>
                    </a:p>
                  </a:txBody>
                  <a:tcPr marL="8663" marR="8663" marT="8663" marB="0" anchor="b"/>
                </a:tc>
                <a:extLst>
                  <a:ext uri="{0D108BD9-81ED-4DB2-BD59-A6C34878D82A}">
                    <a16:rowId xmlns:a16="http://schemas.microsoft.com/office/drawing/2014/main" val="1473053170"/>
                  </a:ext>
                </a:extLst>
              </a:tr>
              <a:tr h="548640">
                <a:tc>
                  <a:txBody>
                    <a:bodyPr/>
                    <a:lstStyle/>
                    <a:p>
                      <a:pPr algn="l" fontAlgn="ctr"/>
                      <a:r>
                        <a:rPr lang="en-US" sz="1600" u="none" strike="noStrike" dirty="0">
                          <a:effectLst/>
                        </a:rPr>
                        <a:t>Expenses</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1,129</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1,200</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(71)</a:t>
                      </a:r>
                      <a:endParaRPr lang="en-US" sz="1600" b="0" i="0" u="none" strike="noStrike" dirty="0">
                        <a:solidFill>
                          <a:srgbClr val="000000"/>
                        </a:solidFill>
                        <a:effectLst/>
                        <a:latin typeface="Century Gothic" panose="020B0502020202020204" pitchFamily="34" charset="0"/>
                      </a:endParaRPr>
                    </a:p>
                  </a:txBody>
                  <a:tcPr marL="8663" marR="8663" marT="8663" marB="0" anchor="b"/>
                </a:tc>
                <a:extLst>
                  <a:ext uri="{0D108BD9-81ED-4DB2-BD59-A6C34878D82A}">
                    <a16:rowId xmlns:a16="http://schemas.microsoft.com/office/drawing/2014/main" val="481779007"/>
                  </a:ext>
                </a:extLst>
              </a:tr>
              <a:tr h="548640">
                <a:tc>
                  <a:txBody>
                    <a:bodyPr/>
                    <a:lstStyle/>
                    <a:p>
                      <a:pPr algn="l" fontAlgn="ctr"/>
                      <a:r>
                        <a:rPr lang="en-US" sz="1600" u="none" strike="noStrike" dirty="0">
                          <a:effectLst/>
                        </a:rPr>
                        <a:t>Net Operating</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($852)</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($853)</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($1)</a:t>
                      </a:r>
                      <a:endParaRPr lang="en-US" sz="1600" b="0" i="0" u="none" strike="noStrike" dirty="0">
                        <a:solidFill>
                          <a:srgbClr val="000000"/>
                        </a:solidFill>
                        <a:effectLst/>
                        <a:latin typeface="Century Gothic" panose="020B0502020202020204" pitchFamily="34" charset="0"/>
                      </a:endParaRPr>
                    </a:p>
                  </a:txBody>
                  <a:tcPr marL="8663" marR="8663" marT="8663" marB="0" anchor="b"/>
                </a:tc>
                <a:extLst>
                  <a:ext uri="{0D108BD9-81ED-4DB2-BD59-A6C34878D82A}">
                    <a16:rowId xmlns:a16="http://schemas.microsoft.com/office/drawing/2014/main" val="2021347524"/>
                  </a:ext>
                </a:extLst>
              </a:tr>
            </a:tbl>
          </a:graphicData>
        </a:graphic>
      </p:graphicFrame>
      <p:cxnSp>
        <p:nvCxnSpPr>
          <p:cNvPr id="7" name="Straight Connector 6">
            <a:extLst>
              <a:ext uri="{FF2B5EF4-FFF2-40B4-BE49-F238E27FC236}">
                <a16:creationId xmlns:a16="http://schemas.microsoft.com/office/drawing/2014/main" id="{8ABD57F0-C576-4D33-9D5C-8AA05477F7A7}"/>
              </a:ext>
            </a:extLst>
          </p:cNvPr>
          <p:cNvCxnSpPr/>
          <p:nvPr/>
        </p:nvCxnSpPr>
        <p:spPr>
          <a:xfrm>
            <a:off x="3283128" y="5138055"/>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3FF8C9-394A-4DB1-B0B7-27187982C27B}"/>
              </a:ext>
            </a:extLst>
          </p:cNvPr>
          <p:cNvCxnSpPr/>
          <p:nvPr/>
        </p:nvCxnSpPr>
        <p:spPr>
          <a:xfrm>
            <a:off x="3283128" y="4576343"/>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6E8791C-6187-4DB4-AC51-A3441D2C644F}"/>
              </a:ext>
            </a:extLst>
          </p:cNvPr>
          <p:cNvCxnSpPr/>
          <p:nvPr/>
        </p:nvCxnSpPr>
        <p:spPr>
          <a:xfrm>
            <a:off x="5436728" y="5138661"/>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C4BCDB8-FD88-44B1-926B-CAF5B511EF42}"/>
              </a:ext>
            </a:extLst>
          </p:cNvPr>
          <p:cNvCxnSpPr/>
          <p:nvPr/>
        </p:nvCxnSpPr>
        <p:spPr>
          <a:xfrm>
            <a:off x="5362300" y="4576343"/>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BE8885-3D74-48CC-831A-3D441959FAC2}"/>
              </a:ext>
            </a:extLst>
          </p:cNvPr>
          <p:cNvCxnSpPr/>
          <p:nvPr/>
        </p:nvCxnSpPr>
        <p:spPr>
          <a:xfrm>
            <a:off x="7293422" y="5138055"/>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3EE72A-EF33-4FB1-8F07-9D325E592EAB}"/>
              </a:ext>
            </a:extLst>
          </p:cNvPr>
          <p:cNvCxnSpPr/>
          <p:nvPr/>
        </p:nvCxnSpPr>
        <p:spPr>
          <a:xfrm>
            <a:off x="7293422" y="4585020"/>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82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383177" y="545657"/>
            <a:ext cx="8377646" cy="4270807"/>
          </a:xfrm>
          <a:effectLst/>
        </p:spPr>
        <p:txBody>
          <a:bodyPr vert="horz" lIns="91440" tIns="45720" rIns="91440" bIns="45720" rtlCol="0" anchor="b">
            <a:normAutofit fontScale="90000"/>
          </a:bodyPr>
          <a:lstStyle/>
          <a:p>
            <a:pPr algn="ctr">
              <a:lnSpc>
                <a:spcPct val="90000"/>
              </a:lnSpc>
            </a:pPr>
            <a:br>
              <a:rPr lang="en-US" sz="2000" dirty="0">
                <a:solidFill>
                  <a:schemeClr val="tx1"/>
                </a:solidFill>
                <a:cs typeface="+mj-cs"/>
              </a:rPr>
            </a:br>
            <a:br>
              <a:rPr lang="en-US" sz="2000" dirty="0">
                <a:solidFill>
                  <a:schemeClr val="tx1"/>
                </a:solidFill>
                <a:cs typeface="+mj-cs"/>
              </a:rPr>
            </a:br>
            <a:br>
              <a:rPr lang="en-US" sz="2000" dirty="0">
                <a:cs typeface="+mj-cs"/>
              </a:rPr>
            </a:br>
            <a:r>
              <a:rPr lang="en-US" sz="5400" dirty="0">
                <a:solidFill>
                  <a:schemeClr val="tx1"/>
                </a:solidFill>
                <a:cs typeface="+mj-cs"/>
              </a:rPr>
              <a:t>Approval of Minutes</a:t>
            </a:r>
            <a:br>
              <a:rPr lang="en-US" sz="2000" dirty="0">
                <a:solidFill>
                  <a:schemeClr val="tx1"/>
                </a:solidFill>
                <a:cs typeface="+mj-cs"/>
              </a:rPr>
            </a:br>
            <a:br>
              <a:rPr lang="en-US" sz="2000" dirty="0">
                <a:solidFill>
                  <a:schemeClr val="tx1"/>
                </a:solidFill>
                <a:cs typeface="+mj-cs"/>
              </a:rPr>
            </a:br>
            <a:br>
              <a:rPr lang="en-US" sz="3600" dirty="0">
                <a:solidFill>
                  <a:schemeClr val="tx1"/>
                </a:solidFill>
                <a:cs typeface="+mj-cs"/>
              </a:rPr>
            </a:br>
            <a:br>
              <a:rPr lang="en-US" sz="3200" b="0" dirty="0">
                <a:solidFill>
                  <a:schemeClr val="tx1"/>
                </a:solidFill>
                <a:cs typeface="+mj-cs"/>
              </a:rPr>
            </a:br>
            <a:r>
              <a:rPr lang="en-US" sz="3200" b="0" dirty="0">
                <a:solidFill>
                  <a:schemeClr val="tx1"/>
                </a:solidFill>
                <a:cs typeface="+mj-cs"/>
              </a:rPr>
              <a:t>March 18, 2023 – Regular Meeting</a:t>
            </a:r>
            <a:br>
              <a:rPr lang="en-US" sz="3200" b="0" dirty="0">
                <a:cs typeface="+mj-cs"/>
              </a:rPr>
            </a:br>
            <a:br>
              <a:rPr lang="en-US" sz="2000" b="0" dirty="0">
                <a:cs typeface="+mj-cs"/>
              </a:rPr>
            </a:br>
            <a:br>
              <a:rPr lang="en-US" sz="2000" dirty="0">
                <a:solidFill>
                  <a:schemeClr val="tx1"/>
                </a:solidFill>
                <a:cs typeface="+mj-cs"/>
              </a:rPr>
            </a:br>
            <a:br>
              <a:rPr lang="en-US" sz="2000" dirty="0">
                <a:highlight>
                  <a:srgbClr val="FFFF00"/>
                </a:highlight>
                <a:cs typeface="+mj-cs"/>
              </a:rPr>
            </a:br>
            <a:br>
              <a:rPr lang="en-US" sz="2000" dirty="0">
                <a:cs typeface="+mj-cs"/>
              </a:rPr>
            </a:br>
            <a:endParaRPr lang="en-US" sz="2000" dirty="0">
              <a:solidFill>
                <a:schemeClr val="tx1"/>
              </a:solidFill>
              <a:cs typeface="+mj-cs"/>
            </a:endParaRPr>
          </a:p>
        </p:txBody>
      </p:sp>
      <p:sp>
        <p:nvSpPr>
          <p:cNvPr id="22" name="Freeform: Shape 21">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9144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103071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7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625059"/>
            <a:ext cx="7498080" cy="840405"/>
          </a:xfrm>
        </p:spPr>
        <p:txBody>
          <a:bodyPr>
            <a:normAutofit fontScale="90000"/>
          </a:bodyPr>
          <a:lstStyle/>
          <a:p>
            <a:pPr algn="ctr"/>
            <a:r>
              <a:rPr lang="en-US" sz="2800" dirty="0">
                <a:latin typeface="Century Gothic" panose="020B0502020202020204" pitchFamily="34" charset="0"/>
              </a:rPr>
              <a:t>“Flash” Estimate for M</a:t>
            </a:r>
            <a:r>
              <a:rPr lang="en-US" sz="2800" b="1" dirty="0">
                <a:latin typeface="Century Gothic" panose="020B0502020202020204" pitchFamily="34" charset="0"/>
              </a:rPr>
              <a:t>onth of </a:t>
            </a:r>
            <a:r>
              <a:rPr lang="en-US" sz="2800" dirty="0">
                <a:latin typeface="Century Gothic" panose="020B0502020202020204" pitchFamily="34" charset="0"/>
              </a:rPr>
              <a:t>March</a:t>
            </a:r>
            <a:br>
              <a:rPr lang="en-US" sz="2800" b="1" dirty="0">
                <a:latin typeface="Century Gothic" panose="020B0502020202020204" pitchFamily="34" charset="0"/>
              </a:rPr>
            </a:br>
            <a:r>
              <a:rPr lang="en-US" sz="2800" b="1" dirty="0">
                <a:latin typeface="Century Gothic" panose="020B0502020202020204" pitchFamily="34" charset="0"/>
              </a:rPr>
              <a:t>Favor/(Unfavorable) vs. Budget (in 000’s)</a:t>
            </a:r>
            <a:br>
              <a:rPr lang="en-US" sz="2700" dirty="0">
                <a:latin typeface="Franklin Gothic Medium" panose="020B0603020102020204" pitchFamily="34" charset="0"/>
              </a:rPr>
            </a:br>
            <a:endParaRPr lang="en-US" sz="2700" dirty="0">
              <a:latin typeface="Franklin Gothic Medium" panose="020B0603020102020204" pitchFamily="34" charset="0"/>
            </a:endParaRPr>
          </a:p>
        </p:txBody>
      </p:sp>
      <p:graphicFrame>
        <p:nvGraphicFramePr>
          <p:cNvPr id="5" name="Table 6">
            <a:extLst>
              <a:ext uri="{FF2B5EF4-FFF2-40B4-BE49-F238E27FC236}">
                <a16:creationId xmlns:a16="http://schemas.microsoft.com/office/drawing/2014/main" id="{51FE97F5-49DA-4AF4-ACAC-3E7281E896E2}"/>
              </a:ext>
            </a:extLst>
          </p:cNvPr>
          <p:cNvGraphicFramePr>
            <a:graphicFrameLocks noGrp="1"/>
          </p:cNvGraphicFramePr>
          <p:nvPr/>
        </p:nvGraphicFramePr>
        <p:xfrm>
          <a:off x="2063931" y="2024975"/>
          <a:ext cx="5016138" cy="4555195"/>
        </p:xfrm>
        <a:graphic>
          <a:graphicData uri="http://schemas.openxmlformats.org/drawingml/2006/table">
            <a:tbl>
              <a:tblPr firstRow="1" bandRow="1">
                <a:tableStyleId>{5C22544A-7EE6-4342-B048-85BDC9FD1C3A}</a:tableStyleId>
              </a:tblPr>
              <a:tblGrid>
                <a:gridCol w="2695038">
                  <a:extLst>
                    <a:ext uri="{9D8B030D-6E8A-4147-A177-3AD203B41FA5}">
                      <a16:colId xmlns:a16="http://schemas.microsoft.com/office/drawing/2014/main" val="2078890817"/>
                    </a:ext>
                  </a:extLst>
                </a:gridCol>
                <a:gridCol w="2321100">
                  <a:extLst>
                    <a:ext uri="{9D8B030D-6E8A-4147-A177-3AD203B41FA5}">
                      <a16:colId xmlns:a16="http://schemas.microsoft.com/office/drawing/2014/main" val="1772542581"/>
                    </a:ext>
                  </a:extLst>
                </a:gridCol>
              </a:tblGrid>
              <a:tr h="581389">
                <a:tc>
                  <a:txBody>
                    <a:bodyPr/>
                    <a:lstStyle/>
                    <a:p>
                      <a:pPr algn="ctr"/>
                      <a:r>
                        <a:rPr lang="en-US" sz="1600" dirty="0"/>
                        <a:t>Department/Amenity</a:t>
                      </a:r>
                    </a:p>
                  </a:txBody>
                  <a:tcPr/>
                </a:tc>
                <a:tc>
                  <a:txBody>
                    <a:bodyPr/>
                    <a:lstStyle/>
                    <a:p>
                      <a:pPr algn="ctr"/>
                      <a:r>
                        <a:rPr lang="en-US" sz="1600" dirty="0"/>
                        <a:t>Favorable/ (Unfavorable)</a:t>
                      </a:r>
                    </a:p>
                  </a:txBody>
                  <a:tcPr/>
                </a:tc>
                <a:extLst>
                  <a:ext uri="{0D108BD9-81ED-4DB2-BD59-A6C34878D82A}">
                    <a16:rowId xmlns:a16="http://schemas.microsoft.com/office/drawing/2014/main" val="249879345"/>
                  </a:ext>
                </a:extLst>
              </a:tr>
              <a:tr h="304537">
                <a:tc>
                  <a:txBody>
                    <a:bodyPr/>
                    <a:lstStyle/>
                    <a:p>
                      <a:r>
                        <a:rPr lang="en-US" sz="1400" dirty="0"/>
                        <a:t>Police</a:t>
                      </a:r>
                    </a:p>
                  </a:txBody>
                  <a:tcPr/>
                </a:tc>
                <a:tc>
                  <a:txBody>
                    <a:bodyPr/>
                    <a:lstStyle/>
                    <a:p>
                      <a:pPr algn="ctr"/>
                      <a:r>
                        <a:rPr lang="en-US" sz="1400" dirty="0"/>
                        <a:t>33</a:t>
                      </a:r>
                    </a:p>
                  </a:txBody>
                  <a:tcPr/>
                </a:tc>
                <a:extLst>
                  <a:ext uri="{0D108BD9-81ED-4DB2-BD59-A6C34878D82A}">
                    <a16:rowId xmlns:a16="http://schemas.microsoft.com/office/drawing/2014/main" val="3136704269"/>
                  </a:ext>
                </a:extLst>
              </a:tr>
              <a:tr h="304537">
                <a:tc>
                  <a:txBody>
                    <a:bodyPr/>
                    <a:lstStyle/>
                    <a:p>
                      <a:r>
                        <a:rPr lang="en-US" sz="1400" dirty="0"/>
                        <a:t>Public Works</a:t>
                      </a:r>
                    </a:p>
                  </a:txBody>
                  <a:tcPr/>
                </a:tc>
                <a:tc>
                  <a:txBody>
                    <a:bodyPr/>
                    <a:lstStyle/>
                    <a:p>
                      <a:pPr algn="ctr"/>
                      <a:r>
                        <a:rPr lang="en-US" sz="1400" dirty="0"/>
                        <a:t>24</a:t>
                      </a:r>
                    </a:p>
                  </a:txBody>
                  <a:tcPr/>
                </a:tc>
                <a:extLst>
                  <a:ext uri="{0D108BD9-81ED-4DB2-BD59-A6C34878D82A}">
                    <a16:rowId xmlns:a16="http://schemas.microsoft.com/office/drawing/2014/main" val="4017784582"/>
                  </a:ext>
                </a:extLst>
              </a:tr>
              <a:tr h="30453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F&amp;B (Yacht + Clubhouse Grille)</a:t>
                      </a:r>
                    </a:p>
                  </a:txBody>
                  <a:tcPr/>
                </a:tc>
                <a:tc>
                  <a:txBody>
                    <a:bodyPr/>
                    <a:lstStyle/>
                    <a:p>
                      <a:pPr algn="ctr"/>
                      <a:r>
                        <a:rPr lang="en-US" sz="1400" dirty="0"/>
                        <a:t>13</a:t>
                      </a:r>
                    </a:p>
                  </a:txBody>
                  <a:tcPr/>
                </a:tc>
                <a:extLst>
                  <a:ext uri="{0D108BD9-81ED-4DB2-BD59-A6C34878D82A}">
                    <a16:rowId xmlns:a16="http://schemas.microsoft.com/office/drawing/2014/main" val="2890164068"/>
                  </a:ext>
                </a:extLst>
              </a:tr>
              <a:tr h="30193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General Maintenance</a:t>
                      </a:r>
                    </a:p>
                  </a:txBody>
                  <a:tcPr/>
                </a:tc>
                <a:tc>
                  <a:txBody>
                    <a:bodyPr/>
                    <a:lstStyle/>
                    <a:p>
                      <a:pPr algn="ctr"/>
                      <a:r>
                        <a:rPr lang="en-US" sz="1400" dirty="0"/>
                        <a:t>(29)</a:t>
                      </a:r>
                    </a:p>
                  </a:txBody>
                  <a:tcPr/>
                </a:tc>
                <a:extLst>
                  <a:ext uri="{0D108BD9-81ED-4DB2-BD59-A6C34878D82A}">
                    <a16:rowId xmlns:a16="http://schemas.microsoft.com/office/drawing/2014/main" val="588948364"/>
                  </a:ext>
                </a:extLst>
              </a:tr>
              <a:tr h="304537">
                <a:tc>
                  <a:txBody>
                    <a:bodyPr/>
                    <a:lstStyle/>
                    <a:p>
                      <a:r>
                        <a:rPr lang="en-US" sz="1400" dirty="0"/>
                        <a:t>Golf Ops + Maintenance</a:t>
                      </a:r>
                    </a:p>
                  </a:txBody>
                  <a:tcPr/>
                </a:tc>
                <a:tc>
                  <a:txBody>
                    <a:bodyPr/>
                    <a:lstStyle/>
                    <a:p>
                      <a:pPr algn="ctr"/>
                      <a:r>
                        <a:rPr lang="en-US" sz="1400" dirty="0"/>
                        <a:t>(15)</a:t>
                      </a:r>
                    </a:p>
                  </a:txBody>
                  <a:tcPr/>
                </a:tc>
                <a:extLst>
                  <a:ext uri="{0D108BD9-81ED-4DB2-BD59-A6C34878D82A}">
                    <a16:rowId xmlns:a16="http://schemas.microsoft.com/office/drawing/2014/main" val="425491745"/>
                  </a:ext>
                </a:extLst>
              </a:tr>
              <a:tr h="33723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Aquatics</a:t>
                      </a:r>
                    </a:p>
                  </a:txBody>
                  <a:tcPr/>
                </a:tc>
                <a:tc>
                  <a:txBody>
                    <a:bodyPr/>
                    <a:lstStyle/>
                    <a:p>
                      <a:pPr algn="ctr"/>
                      <a:r>
                        <a:rPr lang="en-US" sz="1400" dirty="0"/>
                        <a:t>(7)</a:t>
                      </a:r>
                    </a:p>
                  </a:txBody>
                  <a:tcPr/>
                </a:tc>
                <a:extLst>
                  <a:ext uri="{0D108BD9-81ED-4DB2-BD59-A6C34878D82A}">
                    <a16:rowId xmlns:a16="http://schemas.microsoft.com/office/drawing/2014/main" val="3264544859"/>
                  </a:ext>
                </a:extLst>
              </a:tr>
              <a:tr h="33723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Recreation &amp; Parks</a:t>
                      </a:r>
                    </a:p>
                  </a:txBody>
                  <a:tcPr/>
                </a:tc>
                <a:tc>
                  <a:txBody>
                    <a:bodyPr/>
                    <a:lstStyle/>
                    <a:p>
                      <a:pPr algn="ctr"/>
                      <a:r>
                        <a:rPr lang="en-US" sz="1400" dirty="0"/>
                        <a:t>(7)</a:t>
                      </a:r>
                    </a:p>
                  </a:txBody>
                  <a:tcPr/>
                </a:tc>
                <a:extLst>
                  <a:ext uri="{0D108BD9-81ED-4DB2-BD59-A6C34878D82A}">
                    <a16:rowId xmlns:a16="http://schemas.microsoft.com/office/drawing/2014/main" val="3801444455"/>
                  </a:ext>
                </a:extLst>
              </a:tr>
              <a:tr h="304537">
                <a:tc>
                  <a:txBody>
                    <a:bodyPr/>
                    <a:lstStyle/>
                    <a:p>
                      <a:r>
                        <a:rPr lang="en-US" sz="1400" dirty="0"/>
                        <a:t>Other Net (Marinas, Beach Club, Beach Parking, Racquet Sports, GM Office, CPI, Finance, Public Relations, Admin)</a:t>
                      </a:r>
                    </a:p>
                  </a:txBody>
                  <a:tcPr/>
                </a:tc>
                <a:tc>
                  <a:txBody>
                    <a:bodyPr/>
                    <a:lstStyle/>
                    <a:p>
                      <a:pPr algn="ctr"/>
                      <a:endParaRPr lang="en-US" sz="1400" dirty="0"/>
                    </a:p>
                    <a:p>
                      <a:pPr algn="ctr"/>
                      <a:r>
                        <a:rPr lang="en-US" sz="1400" dirty="0"/>
                        <a:t>(13)</a:t>
                      </a:r>
                    </a:p>
                  </a:txBody>
                  <a:tcPr/>
                </a:tc>
                <a:extLst>
                  <a:ext uri="{0D108BD9-81ED-4DB2-BD59-A6C34878D82A}">
                    <a16:rowId xmlns:a16="http://schemas.microsoft.com/office/drawing/2014/main" val="917740097"/>
                  </a:ext>
                </a:extLst>
              </a:tr>
              <a:tr h="403738">
                <a:tc>
                  <a:txBody>
                    <a:bodyPr/>
                    <a:lstStyle/>
                    <a:p>
                      <a:r>
                        <a:rPr lang="en-US" sz="1400" dirty="0"/>
                        <a:t>               </a:t>
                      </a:r>
                      <a:r>
                        <a:rPr lang="en-US" sz="1400" b="1" dirty="0"/>
                        <a:t>TOTAL</a:t>
                      </a:r>
                    </a:p>
                  </a:txBody>
                  <a:tcPr/>
                </a:tc>
                <a:tc>
                  <a:txBody>
                    <a:bodyPr/>
                    <a:lstStyle/>
                    <a:p>
                      <a:pPr algn="ctr"/>
                      <a:r>
                        <a:rPr lang="en-US" sz="1400" b="1" dirty="0"/>
                        <a:t>($1)</a:t>
                      </a:r>
                    </a:p>
                  </a:txBody>
                  <a:tcPr/>
                </a:tc>
                <a:extLst>
                  <a:ext uri="{0D108BD9-81ED-4DB2-BD59-A6C34878D82A}">
                    <a16:rowId xmlns:a16="http://schemas.microsoft.com/office/drawing/2014/main" val="1258657457"/>
                  </a:ext>
                </a:extLst>
              </a:tr>
            </a:tbl>
          </a:graphicData>
        </a:graphic>
      </p:graphicFrame>
    </p:spTree>
    <p:extLst>
      <p:ext uri="{BB962C8B-B14F-4D97-AF65-F5344CB8AC3E}">
        <p14:creationId xmlns:p14="http://schemas.microsoft.com/office/powerpoint/2010/main" val="376201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9277119-B941-4A45-9322-FA2BC135DE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Freeform 23">
            <a:extLst>
              <a:ext uri="{FF2B5EF4-FFF2-40B4-BE49-F238E27FC236}">
                <a16:creationId xmlns:a16="http://schemas.microsoft.com/office/drawing/2014/main" id="{DFDB457D-F372-428B-A10D-41080EF93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5666246" y="0"/>
            <a:ext cx="3477754"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Title 2"/>
          <p:cNvSpPr>
            <a:spLocks noGrp="1"/>
          </p:cNvSpPr>
          <p:nvPr>
            <p:ph type="title"/>
          </p:nvPr>
        </p:nvSpPr>
        <p:spPr>
          <a:xfrm>
            <a:off x="6100761" y="1819275"/>
            <a:ext cx="2704603" cy="4222087"/>
          </a:xfrm>
        </p:spPr>
        <p:txBody>
          <a:bodyPr vert="horz" lIns="91440" tIns="45720" rIns="91440" bIns="45720" rtlCol="0" anchor="t">
            <a:normAutofit/>
          </a:bodyPr>
          <a:lstStyle/>
          <a:p>
            <a:r>
              <a:rPr lang="en-US" sz="3800" dirty="0">
                <a:cs typeface="+mj-cs"/>
              </a:rPr>
              <a:t>Treasurer’s Report</a:t>
            </a:r>
            <a:br>
              <a:rPr lang="en-US" sz="3800" dirty="0">
                <a:cs typeface="+mj-cs"/>
              </a:rPr>
            </a:br>
            <a:br>
              <a:rPr lang="en-US" sz="3800" dirty="0">
                <a:cs typeface="+mj-cs"/>
              </a:rPr>
            </a:br>
            <a:r>
              <a:rPr lang="en-US" sz="3800" dirty="0">
                <a:cs typeface="+mj-cs"/>
              </a:rPr>
              <a:t>Monica Rakowski</a:t>
            </a:r>
          </a:p>
        </p:txBody>
      </p:sp>
      <p:pic>
        <p:nvPicPr>
          <p:cNvPr id="13" name="Picture 12" descr="NEWOceanPinesAssociation_Circle_logo small">
            <a:extLst>
              <a:ext uri="{FF2B5EF4-FFF2-40B4-BE49-F238E27FC236}">
                <a16:creationId xmlns:a16="http://schemas.microsoft.com/office/drawing/2014/main" id="{4E5AF3F7-C08F-4FE3-A93B-8F4462A82EAD}"/>
              </a:ext>
            </a:extLst>
          </p:cNvPr>
          <p:cNvPicPr>
            <a:picLocks noChangeAspect="1"/>
          </p:cNvPicPr>
          <p:nvPr/>
        </p:nvPicPr>
        <p:blipFill>
          <a:blip r:embed="rId3" cstate="print"/>
          <a:stretch>
            <a:fillRect/>
          </a:stretch>
        </p:blipFill>
        <p:spPr bwMode="auto">
          <a:xfrm>
            <a:off x="822235" y="1532709"/>
            <a:ext cx="3749765" cy="3667941"/>
          </a:xfrm>
          <a:prstGeom prst="roundRect">
            <a:avLst>
              <a:gd name="adj" fmla="val 3876"/>
            </a:avLst>
          </a:prstGeom>
          <a:noFill/>
          <a:ln>
            <a:solidFill>
              <a:schemeClr val="accent1"/>
            </a:solidFill>
          </a:ln>
          <a:effectLst/>
        </p:spPr>
      </p:pic>
    </p:spTree>
    <p:extLst>
      <p:ext uri="{BB962C8B-B14F-4D97-AF65-F5344CB8AC3E}">
        <p14:creationId xmlns:p14="http://schemas.microsoft.com/office/powerpoint/2010/main" val="2368589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F842A-92F4-4637-B96B-ABE0E1852D76}"/>
              </a:ext>
            </a:extLst>
          </p:cNvPr>
          <p:cNvSpPr txBox="1"/>
          <p:nvPr/>
        </p:nvSpPr>
        <p:spPr>
          <a:xfrm>
            <a:off x="607501" y="0"/>
            <a:ext cx="7928998" cy="97045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Calibri Light" panose="020F0302020204030204"/>
                <a:ea typeface="+mn-ea"/>
                <a:cs typeface="+mn-cs"/>
              </a:rPr>
              <a:t>Cash &amp; Short-Term Investments</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500" b="1" i="0" u="sng" strike="noStrike" kern="1200" cap="none" spc="0" normalizeH="0" baseline="0" noProof="0" dirty="0">
                <a:ln>
                  <a:noFill/>
                </a:ln>
                <a:solidFill>
                  <a:prstClr val="black"/>
                </a:solidFill>
                <a:effectLst/>
                <a:uLnTx/>
                <a:uFillTx/>
                <a:latin typeface="Calibri Light" panose="020F0302020204030204"/>
                <a:ea typeface="+mn-ea"/>
                <a:cs typeface="+mn-cs"/>
              </a:rPr>
              <a:t>Activity for Month of March </a:t>
            </a:r>
            <a:r>
              <a:rPr kumimoji="0" lang="en-US" sz="2500" b="1" i="0" u="sng" strike="noStrike" kern="1200" cap="none" spc="0" normalizeH="0" baseline="0" noProof="0">
                <a:ln>
                  <a:noFill/>
                </a:ln>
                <a:solidFill>
                  <a:prstClr val="black"/>
                </a:solidFill>
                <a:effectLst/>
                <a:uLnTx/>
                <a:uFillTx/>
                <a:latin typeface="Calibri Light" panose="020F0302020204030204"/>
                <a:ea typeface="+mn-ea"/>
                <a:cs typeface="+mn-cs"/>
              </a:rPr>
              <a:t>(estimated)</a:t>
            </a:r>
            <a:endParaRPr kumimoji="0" lang="en-US" sz="2500" b="1" i="0" u="none" strike="noStrike" kern="1200" cap="none" spc="0" normalizeH="0" baseline="0" noProof="0" dirty="0">
              <a:ln>
                <a:noFill/>
              </a:ln>
              <a:solidFill>
                <a:srgbClr val="FEFEFE"/>
              </a:solidFill>
              <a:effectLst/>
              <a:uLnTx/>
              <a:uFillTx/>
              <a:latin typeface="Calibri Light" panose="020F0302020204030204"/>
              <a:ea typeface="+mn-ea"/>
              <a:cs typeface="+mn-cs"/>
            </a:endParaRPr>
          </a:p>
        </p:txBody>
      </p:sp>
      <p:sp>
        <p:nvSpPr>
          <p:cNvPr id="4" name="Content Placeholder 2"/>
          <p:cNvSpPr txBox="1">
            <a:spLocks/>
          </p:cNvSpPr>
          <p:nvPr/>
        </p:nvSpPr>
        <p:spPr>
          <a:xfrm>
            <a:off x="213440" y="1682205"/>
            <a:ext cx="4715611" cy="4297680"/>
          </a:xfrm>
          <a:prstGeom prst="rect">
            <a:avLst/>
          </a:prstGeom>
        </p:spPr>
        <p:txBody>
          <a:bodyPr vert="horz" lIns="91440" tIns="45720" rIns="91440" bIns="45720" rtlCol="0" anchor="ctr">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349250" marR="0" lvl="0" indent="-349250" algn="l" defTabSz="457200" rtl="0" eaLnBrk="1" fontAlgn="auto" latinLnBrk="0" hangingPunct="1">
              <a:lnSpc>
                <a:spcPct val="90000"/>
              </a:lnSpc>
              <a:spcBef>
                <a:spcPct val="20000"/>
              </a:spcBef>
              <a:spcAft>
                <a:spcPts val="600"/>
              </a:spcAft>
              <a:buClr>
                <a:srgbClr val="04D2B0"/>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As of March 31, 2023, the Association had approx. ~ $14.4M in cash</a:t>
            </a:r>
          </a:p>
          <a:p>
            <a:pPr marL="685800" marR="0" lvl="1" indent="-336550" algn="l" defTabSz="457200" rtl="0" eaLnBrk="1" fontAlgn="auto" latinLnBrk="0" hangingPunct="1">
              <a:lnSpc>
                <a:spcPct val="90000"/>
              </a:lnSpc>
              <a:spcBef>
                <a:spcPct val="20000"/>
              </a:spcBef>
              <a:spcAft>
                <a:spcPts val="600"/>
              </a:spcAft>
              <a:buClr>
                <a:srgbClr val="04D2B0"/>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Cash increased ~ $0.5M from the same time period last year</a:t>
            </a:r>
          </a:p>
          <a:p>
            <a:pPr marL="685800" marR="0" lvl="1" indent="-336550" algn="l" defTabSz="457200" rtl="0" eaLnBrk="1" fontAlgn="auto" latinLnBrk="0" hangingPunct="1">
              <a:lnSpc>
                <a:spcPct val="90000"/>
              </a:lnSpc>
              <a:spcBef>
                <a:spcPct val="20000"/>
              </a:spcBef>
              <a:spcAft>
                <a:spcPts val="600"/>
              </a:spcAft>
              <a:buClr>
                <a:srgbClr val="04D2B0"/>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Cash decreased ~$1.4M from February 2023</a:t>
            </a:r>
          </a:p>
          <a:p>
            <a:pPr marL="685800" marR="0" lvl="1" indent="-336550" algn="l" defTabSz="457200" rtl="0" eaLnBrk="1" fontAlgn="auto" latinLnBrk="0" hangingPunct="1">
              <a:lnSpc>
                <a:spcPct val="90000"/>
              </a:lnSpc>
              <a:spcBef>
                <a:spcPct val="20000"/>
              </a:spcBef>
              <a:spcAft>
                <a:spcPts val="600"/>
              </a:spcAft>
              <a:buClr>
                <a:srgbClr val="04D2B0"/>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$7.1M invested in CDAR’s</a:t>
            </a:r>
          </a:p>
          <a:p>
            <a:pPr marL="685800" marR="0" lvl="1" indent="-336550" algn="l" defTabSz="457200" rtl="0" eaLnBrk="1" fontAlgn="auto" latinLnBrk="0" hangingPunct="1">
              <a:lnSpc>
                <a:spcPct val="90000"/>
              </a:lnSpc>
              <a:spcBef>
                <a:spcPct val="20000"/>
              </a:spcBef>
              <a:spcAft>
                <a:spcPts val="600"/>
              </a:spcAft>
              <a:buClr>
                <a:srgbClr val="04D2B0"/>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Remaining $7.3M in Insured Cash Sweep, Money Market and Other Operating Accounts</a:t>
            </a:r>
          </a:p>
        </p:txBody>
      </p:sp>
      <p:pic>
        <p:nvPicPr>
          <p:cNvPr id="8" name="Graphic 7" descr="Dollar">
            <a:extLst>
              <a:ext uri="{FF2B5EF4-FFF2-40B4-BE49-F238E27FC236}">
                <a16:creationId xmlns:a16="http://schemas.microsoft.com/office/drawing/2014/main" id="{4FEA77A1-BF0C-4E09-BE54-FF8A202F696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75" t="-39" b="1"/>
          <a:stretch/>
        </p:blipFill>
        <p:spPr>
          <a:xfrm>
            <a:off x="5207726" y="1863635"/>
            <a:ext cx="3722834" cy="3717786"/>
          </a:xfrm>
          <a:prstGeom prst="roundRect">
            <a:avLst>
              <a:gd name="adj" fmla="val 3876"/>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71079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4105" name="Rectangle 4104">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107"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Title 2">
            <a:extLst>
              <a:ext uri="{FF2B5EF4-FFF2-40B4-BE49-F238E27FC236}">
                <a16:creationId xmlns:a16="http://schemas.microsoft.com/office/drawing/2014/main" id="{8C22DE07-B2C6-4253-B21A-6CF66957EE54}"/>
              </a:ext>
            </a:extLst>
          </p:cNvPr>
          <p:cNvSpPr>
            <a:spLocks noGrp="1"/>
          </p:cNvSpPr>
          <p:nvPr>
            <p:ph type="title"/>
          </p:nvPr>
        </p:nvSpPr>
        <p:spPr>
          <a:xfrm>
            <a:off x="338635" y="1800225"/>
            <a:ext cx="2583158" cy="4241136"/>
          </a:xfrm>
        </p:spPr>
        <p:txBody>
          <a:bodyPr vert="horz" lIns="91440" tIns="45720" rIns="91440" bIns="45720" rtlCol="0" anchor="t">
            <a:normAutofit/>
          </a:bodyPr>
          <a:lstStyle/>
          <a:p>
            <a:r>
              <a:rPr lang="en-US" sz="3500" dirty="0">
                <a:cs typeface="+mj-cs"/>
              </a:rPr>
              <a:t>Public Comments</a:t>
            </a:r>
          </a:p>
        </p:txBody>
      </p:sp>
      <p:pic>
        <p:nvPicPr>
          <p:cNvPr id="2" name="Graphic 1" descr="Chat">
            <a:extLst>
              <a:ext uri="{FF2B5EF4-FFF2-40B4-BE49-F238E27FC236}">
                <a16:creationId xmlns:a16="http://schemas.microsoft.com/office/drawing/2014/main" id="{23C1B981-CA93-F970-C55C-554773AA20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758" y="3429000"/>
            <a:ext cx="2240912" cy="2240912"/>
          </a:xfrm>
          <a:prstGeom prst="rect">
            <a:avLst/>
          </a:prstGeom>
        </p:spPr>
      </p:pic>
      <p:sp>
        <p:nvSpPr>
          <p:cNvPr id="3" name="Content Placeholder 2">
            <a:extLst>
              <a:ext uri="{FF2B5EF4-FFF2-40B4-BE49-F238E27FC236}">
                <a16:creationId xmlns:a16="http://schemas.microsoft.com/office/drawing/2014/main" id="{D17B8950-8F74-239B-41CF-6FD1FC12303E}"/>
              </a:ext>
            </a:extLst>
          </p:cNvPr>
          <p:cNvSpPr>
            <a:spLocks noGrp="1"/>
          </p:cNvSpPr>
          <p:nvPr>
            <p:ph idx="1"/>
          </p:nvPr>
        </p:nvSpPr>
        <p:spPr>
          <a:xfrm>
            <a:off x="3816387" y="0"/>
            <a:ext cx="4988977" cy="6857999"/>
          </a:xfrm>
        </p:spPr>
        <p:txBody>
          <a:bodyPr>
            <a:normAutofit/>
          </a:bodyPr>
          <a:lstStyle/>
          <a:p>
            <a:pPr marL="0" indent="0" algn="ctr">
              <a:buNone/>
            </a:pPr>
            <a:r>
              <a:rPr lang="en-US" sz="4000" dirty="0"/>
              <a:t>Members wishing to make comments must state their name and address.  </a:t>
            </a:r>
          </a:p>
        </p:txBody>
      </p:sp>
    </p:spTree>
    <p:extLst>
      <p:ext uri="{BB962C8B-B14F-4D97-AF65-F5344CB8AC3E}">
        <p14:creationId xmlns:p14="http://schemas.microsoft.com/office/powerpoint/2010/main" val="19743352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646C3D-5D2C-0DAE-4ADD-07C07B47D8C0}"/>
              </a:ext>
            </a:extLst>
          </p:cNvPr>
          <p:cNvSpPr txBox="1"/>
          <p:nvPr/>
        </p:nvSpPr>
        <p:spPr>
          <a:xfrm>
            <a:off x="687977" y="2583247"/>
            <a:ext cx="7768045" cy="2366802"/>
          </a:xfrm>
          <a:prstGeom prst="rect">
            <a:avLst/>
          </a:prstGeom>
          <a:noFill/>
        </p:spPr>
        <p:txBody>
          <a:bodyPr wrap="square">
            <a:spAutoFit/>
          </a:bodyPr>
          <a:lstStyle/>
          <a:p>
            <a:pPr marL="112713" marR="0" lvl="0" indent="0" algn="ctr" defTabSz="914400" rtl="0" eaLnBrk="1" fontAlgn="auto" latinLnBrk="0" hangingPunct="1">
              <a:lnSpc>
                <a:spcPct val="90000"/>
              </a:lnSpc>
              <a:spcBef>
                <a:spcPct val="0"/>
              </a:spcBef>
              <a:spcAft>
                <a:spcPts val="600"/>
              </a:spcAft>
              <a:buClrTx/>
              <a:buSzTx/>
              <a:buFontTx/>
              <a:buNone/>
              <a:tabLst/>
              <a:defRPr/>
            </a:pPr>
            <a:endParaRPr kumimoji="0" lang="en-US" sz="4400" b="1" i="0" u="none" strike="noStrike" kern="1200" cap="none" spc="0" normalizeH="0" noProof="0" dirty="0">
              <a:ln>
                <a:noFill/>
              </a:ln>
              <a:solidFill>
                <a:prstClr val="black"/>
              </a:solidFill>
              <a:effectLst/>
              <a:uLnTx/>
              <a:uFillTx/>
              <a:latin typeface="Century Gothic" panose="020B0502020202020204"/>
              <a:ea typeface="+mj-ea"/>
              <a:cs typeface="+mj-cs"/>
            </a:endParaRPr>
          </a:p>
          <a:p>
            <a:pPr marL="112713" marR="0" lvl="0" indent="0" algn="ctr"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noProof="0" dirty="0">
                <a:ln>
                  <a:noFill/>
                </a:ln>
                <a:solidFill>
                  <a:prstClr val="black"/>
                </a:solidFill>
                <a:effectLst/>
                <a:uLnTx/>
                <a:uFillTx/>
                <a:latin typeface="Century Gothic" panose="020B0502020202020204"/>
                <a:ea typeface="+mj-ea"/>
                <a:cs typeface="+mj-cs"/>
              </a:rPr>
              <a:t>Capital Requests</a:t>
            </a:r>
          </a:p>
          <a:p>
            <a:pPr marL="112713" marR="0" lvl="0" indent="0" algn="ctr" defTabSz="914400" rtl="0" eaLnBrk="1" fontAlgn="auto" latinLnBrk="0" hangingPunct="1">
              <a:lnSpc>
                <a:spcPct val="90000"/>
              </a:lnSpc>
              <a:spcBef>
                <a:spcPct val="0"/>
              </a:spcBef>
              <a:spcAft>
                <a:spcPts val="600"/>
              </a:spcAft>
              <a:buClrTx/>
              <a:buSzTx/>
              <a:buFontTx/>
              <a:buNone/>
              <a:tabLst/>
              <a:defRPr/>
            </a:pPr>
            <a:endParaRPr lang="en-US" sz="1400" b="1" dirty="0">
              <a:solidFill>
                <a:prstClr val="black"/>
              </a:solidFill>
              <a:latin typeface="Century Gothic" panose="020B0502020202020204"/>
              <a:ea typeface="+mj-ea"/>
              <a:cs typeface="+mj-cs"/>
            </a:endParaRPr>
          </a:p>
          <a:p>
            <a:pPr marL="112713" marR="0" lvl="0" indent="0" algn="ctr" defTabSz="914400" rtl="0" eaLnBrk="1" fontAlgn="auto" latinLnBrk="0" hangingPunct="1">
              <a:lnSpc>
                <a:spcPct val="90000"/>
              </a:lnSpc>
              <a:spcBef>
                <a:spcPct val="0"/>
              </a:spcBef>
              <a:spcAft>
                <a:spcPts val="600"/>
              </a:spcAft>
              <a:buClrTx/>
              <a:buSzTx/>
              <a:buFontTx/>
              <a:buNone/>
              <a:tabLst/>
              <a:defRPr/>
            </a:pPr>
            <a:endParaRPr kumimoji="0" lang="en-US" sz="2000" b="0" i="0" u="none" strike="noStrike" kern="1200" cap="all" spc="0" normalizeH="0" baseline="0" noProof="0" dirty="0">
              <a:ln>
                <a:noFill/>
              </a:ln>
              <a:solidFill>
                <a:prstClr val="black"/>
              </a:solidFill>
              <a:effectLst/>
              <a:uLnTx/>
              <a:uFillTx/>
              <a:latin typeface="Century Gothic" panose="020B0502020202020204"/>
              <a:ea typeface="+mj-ea"/>
              <a:cs typeface="+mj-cs"/>
            </a:endParaRPr>
          </a:p>
          <a:p>
            <a:pPr marL="112713" marR="0" lvl="0" indent="0" algn="l" defTabSz="914400" rtl="0" eaLnBrk="1" fontAlgn="auto" latinLnBrk="0" hangingPunct="1">
              <a:lnSpc>
                <a:spcPct val="90000"/>
              </a:lnSpc>
              <a:spcBef>
                <a:spcPct val="0"/>
              </a:spcBef>
              <a:spcAft>
                <a:spcPts val="600"/>
              </a:spcAft>
              <a:buClrTx/>
              <a:buSzTx/>
              <a:buFontTx/>
              <a:buNone/>
              <a:tabLst/>
              <a:defRPr/>
            </a:pPr>
            <a:r>
              <a:rPr kumimoji="0" lang="en-US" sz="2000" b="0" i="0" u="none" strike="noStrike" kern="1200" cap="all" spc="0" normalizeH="0" baseline="0" noProof="0" dirty="0">
                <a:ln>
                  <a:noFill/>
                </a:ln>
                <a:solidFill>
                  <a:prstClr val="black"/>
                </a:solidFill>
                <a:effectLst/>
                <a:uLnTx/>
                <a:uFillTx/>
                <a:latin typeface="Century Gothic" panose="020B0502020202020204"/>
                <a:ea typeface="+mj-ea"/>
                <a:cs typeface="+mj-cs"/>
              </a:rPr>
              <a:t>	</a:t>
            </a:r>
          </a:p>
        </p:txBody>
      </p:sp>
    </p:spTree>
    <p:extLst>
      <p:ext uri="{BB962C8B-B14F-4D97-AF65-F5344CB8AC3E}">
        <p14:creationId xmlns:p14="http://schemas.microsoft.com/office/powerpoint/2010/main" val="1560632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Freeform: Shape 11">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345293" y="1345293"/>
            <a:ext cx="6858000" cy="4167414"/>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710F148D-50BA-423D-A4EA-780B041B5946}"/>
              </a:ext>
            </a:extLst>
          </p:cNvPr>
          <p:cNvSpPr txBox="1"/>
          <p:nvPr/>
        </p:nvSpPr>
        <p:spPr>
          <a:xfrm>
            <a:off x="4232366" y="978993"/>
            <a:ext cx="4659707" cy="4900014"/>
          </a:xfrm>
          <a:prstGeom prst="rect">
            <a:avLst/>
          </a:prstGeom>
          <a:effectLst/>
        </p:spPr>
        <p:txBody>
          <a:bodyPr vert="horz" lIns="91440" tIns="45720" rIns="91440" bIns="45720" rtlCol="0" anchor="ctr">
            <a:normAutofit/>
          </a:bodyPr>
          <a:lstStyle/>
          <a:p>
            <a:pPr marL="0" marR="0" lvl="0" indent="0" algn="l" defTabSz="457200" rtl="0" eaLnBrk="1" fontAlgn="auto" latinLnBrk="0" hangingPunct="1">
              <a:lnSpc>
                <a:spcPct val="100000"/>
              </a:lnSpc>
              <a:spcBef>
                <a:spcPct val="20000"/>
              </a:spcBef>
              <a:spcAft>
                <a:spcPts val="600"/>
              </a:spcAft>
              <a:buClr>
                <a:srgbClr val="00C6BB"/>
              </a:buClr>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Capital Requests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rPr>
              <a:t>Golf Maintenance – Hydro Designs Inc.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Requesting authorization to go forward with staff recommendation of $20,550.00 for irrigation system design.</a:t>
            </a:r>
            <a:endParaRPr kumimoji="0" lang="en-US" sz="26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91941848"/>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 name="Freeform 6">
            <a:extLst>
              <a:ext uri="{FF2B5EF4-FFF2-40B4-BE49-F238E27FC236}">
                <a16:creationId xmlns:a16="http://schemas.microsoft.com/office/drawing/2014/main" id="{E446B7E6-8568-417F-959E-DB3D1E7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3" name="Title 12"/>
          <p:cNvSpPr>
            <a:spLocks noGrp="1"/>
          </p:cNvSpPr>
          <p:nvPr>
            <p:ph type="title"/>
          </p:nvPr>
        </p:nvSpPr>
        <p:spPr>
          <a:xfrm>
            <a:off x="2154673" y="5476070"/>
            <a:ext cx="4834654" cy="896983"/>
          </a:xfrm>
        </p:spPr>
        <p:txBody>
          <a:bodyPr vert="horz" lIns="91440" tIns="45720" rIns="91440" bIns="45720" rtlCol="0" anchor="b">
            <a:normAutofit fontScale="90000"/>
          </a:bodyPr>
          <a:lstStyle/>
          <a:p>
            <a:pPr algn="ctr"/>
            <a:r>
              <a:rPr lang="en-US" sz="5400" dirty="0">
                <a:solidFill>
                  <a:schemeClr val="bg1"/>
                </a:solidFill>
                <a:cs typeface="+mj-cs"/>
              </a:rPr>
              <a:t>Adjournment</a:t>
            </a:r>
          </a:p>
        </p:txBody>
      </p:sp>
      <p:pic>
        <p:nvPicPr>
          <p:cNvPr id="2" name="Picture 1" descr="NEWOceanPinesAssociation_Circle_logo small">
            <a:extLst>
              <a:ext uri="{FF2B5EF4-FFF2-40B4-BE49-F238E27FC236}">
                <a16:creationId xmlns:a16="http://schemas.microsoft.com/office/drawing/2014/main" id="{F18ADABF-7432-4728-6D3B-76390DF61814}"/>
              </a:ext>
            </a:extLst>
          </p:cNvPr>
          <p:cNvPicPr>
            <a:picLocks noChangeAspect="1"/>
          </p:cNvPicPr>
          <p:nvPr/>
        </p:nvPicPr>
        <p:blipFill>
          <a:blip r:embed="rId2" cstate="print"/>
          <a:stretch>
            <a:fillRect/>
          </a:stretch>
        </p:blipFill>
        <p:spPr bwMode="auto">
          <a:xfrm>
            <a:off x="2717074" y="397861"/>
            <a:ext cx="3709851" cy="3649937"/>
          </a:xfrm>
          <a:prstGeom prst="roundRect">
            <a:avLst>
              <a:gd name="adj" fmla="val 3876"/>
            </a:avLst>
          </a:prstGeom>
          <a:noFill/>
          <a:ln>
            <a:solidFill>
              <a:schemeClr val="accent1"/>
            </a:solidFill>
          </a:ln>
          <a:effectLst/>
        </p:spPr>
      </p:pic>
    </p:spTree>
    <p:extLst>
      <p:ext uri="{BB962C8B-B14F-4D97-AF65-F5344CB8AC3E}">
        <p14:creationId xmlns:p14="http://schemas.microsoft.com/office/powerpoint/2010/main" val="1491972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9277119-B941-4A45-9322-FA2BC135DE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3">
            <a:extLst>
              <a:ext uri="{FF2B5EF4-FFF2-40B4-BE49-F238E27FC236}">
                <a16:creationId xmlns:a16="http://schemas.microsoft.com/office/drawing/2014/main" id="{DFDB457D-F372-428B-A10D-41080EF93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5666246" y="0"/>
            <a:ext cx="3477754"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3" name="Title 2"/>
          <p:cNvSpPr>
            <a:spLocks noGrp="1"/>
          </p:cNvSpPr>
          <p:nvPr>
            <p:ph type="title"/>
          </p:nvPr>
        </p:nvSpPr>
        <p:spPr>
          <a:xfrm>
            <a:off x="6100761" y="1819275"/>
            <a:ext cx="2704603" cy="4222087"/>
          </a:xfrm>
        </p:spPr>
        <p:txBody>
          <a:bodyPr vert="horz" lIns="91440" tIns="45720" rIns="91440" bIns="45720" rtlCol="0" anchor="t">
            <a:normAutofit/>
          </a:bodyPr>
          <a:lstStyle/>
          <a:p>
            <a:r>
              <a:rPr lang="en-US" sz="3800" dirty="0">
                <a:cs typeface="+mj-cs"/>
              </a:rPr>
              <a:t>President’s Remarks</a:t>
            </a:r>
            <a:br>
              <a:rPr lang="en-US" sz="3800" dirty="0">
                <a:cs typeface="+mj-cs"/>
              </a:rPr>
            </a:br>
            <a:br>
              <a:rPr lang="en-US" sz="3800" dirty="0">
                <a:cs typeface="+mj-cs"/>
              </a:rPr>
            </a:br>
            <a:r>
              <a:rPr lang="en-US" sz="3800" dirty="0">
                <a:cs typeface="+mj-cs"/>
              </a:rPr>
              <a:t>Doug Parks</a:t>
            </a:r>
          </a:p>
        </p:txBody>
      </p:sp>
      <p:pic>
        <p:nvPicPr>
          <p:cNvPr id="13" name="Picture 12" descr="NEWOceanPinesAssociation_Circle_logo small">
            <a:extLst>
              <a:ext uri="{FF2B5EF4-FFF2-40B4-BE49-F238E27FC236}">
                <a16:creationId xmlns:a16="http://schemas.microsoft.com/office/drawing/2014/main" id="{4E5AF3F7-C08F-4FE3-A93B-8F4462A82EAD}"/>
              </a:ext>
            </a:extLst>
          </p:cNvPr>
          <p:cNvPicPr>
            <a:picLocks noChangeAspect="1"/>
          </p:cNvPicPr>
          <p:nvPr/>
        </p:nvPicPr>
        <p:blipFill>
          <a:blip r:embed="rId3" cstate="print"/>
          <a:stretch>
            <a:fillRect/>
          </a:stretch>
        </p:blipFill>
        <p:spPr bwMode="auto">
          <a:xfrm>
            <a:off x="891904" y="1163501"/>
            <a:ext cx="3680096" cy="3678464"/>
          </a:xfrm>
          <a:prstGeom prst="roundRect">
            <a:avLst>
              <a:gd name="adj" fmla="val 3876"/>
            </a:avLst>
          </a:prstGeom>
          <a:noFill/>
          <a:ln>
            <a:solidFill>
              <a:schemeClr val="accent1"/>
            </a:solidFill>
          </a:ln>
          <a:effectLst/>
        </p:spPr>
      </p:pic>
    </p:spTree>
    <p:extLst>
      <p:ext uri="{BB962C8B-B14F-4D97-AF65-F5344CB8AC3E}">
        <p14:creationId xmlns:p14="http://schemas.microsoft.com/office/powerpoint/2010/main" val="40186751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41" name="Freeform 6">
            <a:extLst>
              <a:ext uri="{FF2B5EF4-FFF2-40B4-BE49-F238E27FC236}">
                <a16:creationId xmlns:a16="http://schemas.microsoft.com/office/drawing/2014/main" id="{70FFA424-278D-4545-90BA-07151469E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4143" name="Freeform 9">
            <a:extLst>
              <a:ext uri="{FF2B5EF4-FFF2-40B4-BE49-F238E27FC236}">
                <a16:creationId xmlns:a16="http://schemas.microsoft.com/office/drawing/2014/main" id="{A10B3C8E-9FBF-459A-A9D9-2FA3784DB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547642"/>
            <a:ext cx="9144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
            <a:extLst>
              <a:ext uri="{FF2B5EF4-FFF2-40B4-BE49-F238E27FC236}">
                <a16:creationId xmlns:a16="http://schemas.microsoft.com/office/drawing/2014/main" id="{8C22DE07-B2C6-4253-B21A-6CF66957EE54}"/>
              </a:ext>
            </a:extLst>
          </p:cNvPr>
          <p:cNvSpPr>
            <a:spLocks noGrp="1"/>
          </p:cNvSpPr>
          <p:nvPr>
            <p:ph type="title"/>
          </p:nvPr>
        </p:nvSpPr>
        <p:spPr>
          <a:xfrm>
            <a:off x="609591" y="4895558"/>
            <a:ext cx="7929000" cy="779529"/>
          </a:xfrm>
          <a:effectLst/>
        </p:spPr>
        <p:txBody>
          <a:bodyPr vert="horz" lIns="91440" tIns="45720" rIns="91440" bIns="45720" rtlCol="0" anchor="b">
            <a:normAutofit/>
          </a:bodyPr>
          <a:lstStyle/>
          <a:p>
            <a:pPr>
              <a:lnSpc>
                <a:spcPct val="90000"/>
              </a:lnSpc>
            </a:pPr>
            <a:r>
              <a:rPr lang="en-US" sz="2500">
                <a:solidFill>
                  <a:schemeClr val="tx1"/>
                </a:solidFill>
                <a:cs typeface="+mj-cs"/>
              </a:rPr>
              <a:t>GM Leadership Report – </a:t>
            </a:r>
            <a:br>
              <a:rPr lang="en-US" sz="2500">
                <a:solidFill>
                  <a:schemeClr val="tx1"/>
                </a:solidFill>
                <a:cs typeface="+mj-cs"/>
              </a:rPr>
            </a:br>
            <a:r>
              <a:rPr lang="en-US" sz="2500">
                <a:solidFill>
                  <a:schemeClr val="tx1"/>
                </a:solidFill>
                <a:cs typeface="+mj-cs"/>
              </a:rPr>
              <a:t>John Viola</a:t>
            </a:r>
          </a:p>
        </p:txBody>
      </p:sp>
      <p:pic>
        <p:nvPicPr>
          <p:cNvPr id="5" name="Picture 4" descr="A picture containing grass, tree, outdoor, field&#10;&#10;Description automatically generated">
            <a:extLst>
              <a:ext uri="{FF2B5EF4-FFF2-40B4-BE49-F238E27FC236}">
                <a16:creationId xmlns:a16="http://schemas.microsoft.com/office/drawing/2014/main" id="{6DA14EAE-5C64-3C15-8123-F0C3998542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275"/>
          <a:stretch/>
        </p:blipFill>
        <p:spPr>
          <a:xfrm>
            <a:off x="5858966" y="193254"/>
            <a:ext cx="3285034" cy="4167613"/>
          </a:xfrm>
          <a:prstGeom prst="rect">
            <a:avLst/>
          </a:prstGeom>
          <a:effectLst>
            <a:softEdge rad="0"/>
          </a:effectLst>
        </p:spPr>
      </p:pic>
      <p:pic>
        <p:nvPicPr>
          <p:cNvPr id="7" name="Picture 6" descr="A picture containing outdoor, grass, tree, spring&#10;&#10;Description automatically generated">
            <a:extLst>
              <a:ext uri="{FF2B5EF4-FFF2-40B4-BE49-F238E27FC236}">
                <a16:creationId xmlns:a16="http://schemas.microsoft.com/office/drawing/2014/main" id="{BCEA448F-F9E0-03AA-B4DD-15AD2348A8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3254"/>
            <a:ext cx="3173067" cy="4167613"/>
          </a:xfrm>
          <a:prstGeom prst="rect">
            <a:avLst/>
          </a:prstGeom>
          <a:effectLst>
            <a:softEdge rad="0"/>
          </a:effectLst>
        </p:spPr>
      </p:pic>
      <p:pic>
        <p:nvPicPr>
          <p:cNvPr id="6" name="Picture 5" descr="A picture containing plant, flower, bouquet&#10;&#10;Description automatically generated">
            <a:extLst>
              <a:ext uri="{FF2B5EF4-FFF2-40B4-BE49-F238E27FC236}">
                <a16:creationId xmlns:a16="http://schemas.microsoft.com/office/drawing/2014/main" id="{17246B37-09D0-DEC4-8617-822A6D1AB3C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069" r="8514"/>
          <a:stretch/>
        </p:blipFill>
        <p:spPr>
          <a:xfrm>
            <a:off x="2780193" y="168410"/>
            <a:ext cx="3256716" cy="4167613"/>
          </a:xfrm>
          <a:prstGeom prst="rect">
            <a:avLst/>
          </a:prstGeom>
          <a:effectLst>
            <a:softEdge rad="0"/>
          </a:effectLst>
        </p:spPr>
      </p:pic>
    </p:spTree>
    <p:extLst>
      <p:ext uri="{BB962C8B-B14F-4D97-AF65-F5344CB8AC3E}">
        <p14:creationId xmlns:p14="http://schemas.microsoft.com/office/powerpoint/2010/main" val="363831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1DAA6D-DC59-484E-B3D4-532D08B5E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4">
            <a:extLst>
              <a:ext uri="{FF2B5EF4-FFF2-40B4-BE49-F238E27FC236}">
                <a16:creationId xmlns:a16="http://schemas.microsoft.com/office/drawing/2014/main" id="{1E0EE507-7152-4DB9-AB28-B6C0FA6F5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819" y="643467"/>
            <a:ext cx="8188361" cy="5571066"/>
          </a:xfrm>
          <a:prstGeom prst="roundRect">
            <a:avLst>
              <a:gd name="adj" fmla="val 3513"/>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2">
            <a:extLst>
              <a:ext uri="{FF2B5EF4-FFF2-40B4-BE49-F238E27FC236}">
                <a16:creationId xmlns:a16="http://schemas.microsoft.com/office/drawing/2014/main" id="{C0174ADF-6996-4DE5-8987-A9A4959199C8}"/>
              </a:ext>
            </a:extLst>
          </p:cNvPr>
          <p:cNvGraphicFramePr/>
          <p:nvPr>
            <p:extLst>
              <p:ext uri="{D42A27DB-BD31-4B8C-83A1-F6EECF244321}">
                <p14:modId xmlns:p14="http://schemas.microsoft.com/office/powerpoint/2010/main" val="680033023"/>
              </p:ext>
            </p:extLst>
          </p:nvPr>
        </p:nvGraphicFramePr>
        <p:xfrm>
          <a:off x="589786" y="-74647"/>
          <a:ext cx="8412480" cy="6662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436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4652A-D1F4-EC79-8B77-9C71B5FA4E2D}"/>
              </a:ext>
            </a:extLst>
          </p:cNvPr>
          <p:cNvSpPr>
            <a:spLocks noGrp="1"/>
          </p:cNvSpPr>
          <p:nvPr>
            <p:ph type="title"/>
          </p:nvPr>
        </p:nvSpPr>
        <p:spPr>
          <a:xfrm>
            <a:off x="541125" y="764428"/>
            <a:ext cx="8061749" cy="970450"/>
          </a:xfrm>
        </p:spPr>
        <p:txBody>
          <a:bodyPr/>
          <a:lstStyle/>
          <a:p>
            <a:pPr algn="ctr"/>
            <a:br>
              <a:rPr lang="en-US" sz="3200" dirty="0"/>
            </a:br>
            <a:br>
              <a:rPr lang="en-US" sz="3200" dirty="0"/>
            </a:br>
            <a:r>
              <a:rPr lang="en-US" dirty="0"/>
              <a:t>Marina Dock</a:t>
            </a:r>
            <a:br>
              <a:rPr lang="en-US" dirty="0"/>
            </a:br>
            <a:endParaRPr lang="en-US" dirty="0"/>
          </a:p>
        </p:txBody>
      </p:sp>
      <p:sp>
        <p:nvSpPr>
          <p:cNvPr id="7" name="TextBox 6">
            <a:extLst>
              <a:ext uri="{FF2B5EF4-FFF2-40B4-BE49-F238E27FC236}">
                <a16:creationId xmlns:a16="http://schemas.microsoft.com/office/drawing/2014/main" id="{B33DA8D3-97E9-493C-A90A-CBC00E6300BC}"/>
              </a:ext>
            </a:extLst>
          </p:cNvPr>
          <p:cNvSpPr txBox="1"/>
          <p:nvPr/>
        </p:nvSpPr>
        <p:spPr>
          <a:xfrm>
            <a:off x="363893" y="2185988"/>
            <a:ext cx="8546841" cy="4224824"/>
          </a:xfrm>
          <a:prstGeom prst="rect">
            <a:avLst/>
          </a:prstGeom>
          <a:effectLst/>
        </p:spPr>
        <p:txBody>
          <a:bodyPr vert="horz" lIns="91440" tIns="45720" rIns="91440" bIns="45720" rtlCol="0" anchor="ctr">
            <a:normAutofit/>
          </a:bodyPr>
          <a:lstStyle/>
          <a:p>
            <a:pPr marR="0" lvl="0" defTabSz="457200" rtl="0" eaLnBrk="1" fontAlgn="auto" latinLnBrk="0" hangingPunct="1">
              <a:lnSpc>
                <a:spcPct val="90000"/>
              </a:lnSpc>
              <a:spcBef>
                <a:spcPct val="20000"/>
              </a:spcBef>
              <a:spcAft>
                <a:spcPts val="600"/>
              </a:spcAft>
              <a:buClrTx/>
              <a:buSzTx/>
              <a:tabLst/>
              <a:defRPr/>
            </a:pPr>
            <a:endParaRPr kumimoji="0" lang="en-US" sz="1800" b="0" i="0"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3" name="Picture 12" descr="A picture containing sky, outdoor&#10;&#10;Description automatically generated">
            <a:extLst>
              <a:ext uri="{FF2B5EF4-FFF2-40B4-BE49-F238E27FC236}">
                <a16:creationId xmlns:a16="http://schemas.microsoft.com/office/drawing/2014/main" id="{8F505C5D-ADD0-EFB1-BFA1-DF4C3132D8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792" y="2335647"/>
            <a:ext cx="3316277" cy="4152121"/>
          </a:xfrm>
          <a:prstGeom prst="rect">
            <a:avLst/>
          </a:prstGeom>
        </p:spPr>
      </p:pic>
      <p:pic>
        <p:nvPicPr>
          <p:cNvPr id="5" name="Picture 4" descr="A picture containing outdoor, person&#10;&#10;Description automatically generated">
            <a:extLst>
              <a:ext uri="{FF2B5EF4-FFF2-40B4-BE49-F238E27FC236}">
                <a16:creationId xmlns:a16="http://schemas.microsoft.com/office/drawing/2014/main" id="{A3F8B1C5-9CE4-1C37-D53F-8DAACC1670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601458" y="4564983"/>
            <a:ext cx="2004694" cy="1840878"/>
          </a:xfrm>
          <a:prstGeom prst="rect">
            <a:avLst/>
          </a:prstGeom>
        </p:spPr>
      </p:pic>
      <p:pic>
        <p:nvPicPr>
          <p:cNvPr id="4" name="Picture 3" descr="A picture containing outdoor, sky, water, river&#10;&#10;Description automatically generated">
            <a:extLst>
              <a:ext uri="{FF2B5EF4-FFF2-40B4-BE49-F238E27FC236}">
                <a16:creationId xmlns:a16="http://schemas.microsoft.com/office/drawing/2014/main" id="{877CAFC4-CA2A-5972-720B-3D70893545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9405" y="2335648"/>
            <a:ext cx="3293803" cy="4152120"/>
          </a:xfrm>
          <a:prstGeom prst="rect">
            <a:avLst/>
          </a:prstGeom>
        </p:spPr>
      </p:pic>
      <p:pic>
        <p:nvPicPr>
          <p:cNvPr id="8" name="Picture 7" descr="A picture containing wooden, wood&#10;&#10;Description automatically generated">
            <a:extLst>
              <a:ext uri="{FF2B5EF4-FFF2-40B4-BE49-F238E27FC236}">
                <a16:creationId xmlns:a16="http://schemas.microsoft.com/office/drawing/2014/main" id="{F823AB20-20BE-2868-589E-054AB05A99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3366" y="2332184"/>
            <a:ext cx="1840878" cy="2004695"/>
          </a:xfrm>
          <a:prstGeom prst="rect">
            <a:avLst/>
          </a:prstGeom>
        </p:spPr>
      </p:pic>
    </p:spTree>
    <p:extLst>
      <p:ext uri="{BB962C8B-B14F-4D97-AF65-F5344CB8AC3E}">
        <p14:creationId xmlns:p14="http://schemas.microsoft.com/office/powerpoint/2010/main" val="202279814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4652A-D1F4-EC79-8B77-9C71B5FA4E2D}"/>
              </a:ext>
            </a:extLst>
          </p:cNvPr>
          <p:cNvSpPr>
            <a:spLocks noGrp="1"/>
          </p:cNvSpPr>
          <p:nvPr>
            <p:ph type="title"/>
          </p:nvPr>
        </p:nvSpPr>
        <p:spPr>
          <a:xfrm>
            <a:off x="541125" y="764428"/>
            <a:ext cx="8061749" cy="970450"/>
          </a:xfrm>
        </p:spPr>
        <p:txBody>
          <a:bodyPr/>
          <a:lstStyle/>
          <a:p>
            <a:pPr algn="ctr"/>
            <a:br>
              <a:rPr lang="en-US" sz="3200" dirty="0"/>
            </a:br>
            <a:br>
              <a:rPr lang="en-US" sz="3200" dirty="0"/>
            </a:br>
            <a:r>
              <a:rPr lang="en-US" dirty="0"/>
              <a:t>Police Department</a:t>
            </a:r>
            <a:br>
              <a:rPr lang="en-US" dirty="0"/>
            </a:br>
            <a:endParaRPr lang="en-US" dirty="0"/>
          </a:p>
        </p:txBody>
      </p:sp>
      <p:sp>
        <p:nvSpPr>
          <p:cNvPr id="7" name="TextBox 6">
            <a:extLst>
              <a:ext uri="{FF2B5EF4-FFF2-40B4-BE49-F238E27FC236}">
                <a16:creationId xmlns:a16="http://schemas.microsoft.com/office/drawing/2014/main" id="{B33DA8D3-97E9-493C-A90A-CBC00E6300BC}"/>
              </a:ext>
            </a:extLst>
          </p:cNvPr>
          <p:cNvSpPr txBox="1"/>
          <p:nvPr/>
        </p:nvSpPr>
        <p:spPr>
          <a:xfrm>
            <a:off x="363893" y="2185988"/>
            <a:ext cx="8546841" cy="4224824"/>
          </a:xfrm>
          <a:prstGeom prst="rect">
            <a:avLst/>
          </a:prstGeom>
          <a:effectLst/>
        </p:spPr>
        <p:txBody>
          <a:bodyPr vert="horz" lIns="91440" tIns="45720" rIns="91440" bIns="45720" rtlCol="0" anchor="ctr">
            <a:normAutofit/>
          </a:bodyPr>
          <a:lstStyle/>
          <a:p>
            <a:pPr marR="0" lvl="0" defTabSz="457200" rtl="0" eaLnBrk="1" fontAlgn="auto" latinLnBrk="0" hangingPunct="1">
              <a:lnSpc>
                <a:spcPct val="90000"/>
              </a:lnSpc>
              <a:spcBef>
                <a:spcPct val="20000"/>
              </a:spcBef>
              <a:spcAft>
                <a:spcPts val="600"/>
              </a:spcAft>
              <a:buClrTx/>
              <a:buSzTx/>
              <a:tabLst/>
              <a:defRPr/>
            </a:pPr>
            <a:endParaRPr kumimoji="0" lang="en-US" sz="1800" b="0" i="0"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5BE79326-9610-E4C9-2A70-89A38A350A88}"/>
              </a:ext>
            </a:extLst>
          </p:cNvPr>
          <p:cNvSpPr txBox="1"/>
          <p:nvPr/>
        </p:nvSpPr>
        <p:spPr>
          <a:xfrm>
            <a:off x="46458" y="2185988"/>
            <a:ext cx="5840964" cy="4462760"/>
          </a:xfrm>
          <a:prstGeom prst="rect">
            <a:avLst/>
          </a:prstGeom>
          <a:noFill/>
        </p:spPr>
        <p:txBody>
          <a:bodyPr wrap="square" rtlCol="0">
            <a:spAutoFit/>
          </a:bodyPr>
          <a:lstStyle/>
          <a:p>
            <a:pPr marL="342900" marR="0" lvl="0" indent="-342900">
              <a:spcBef>
                <a:spcPts val="0"/>
              </a:spcBef>
              <a:spcAft>
                <a:spcPts val="0"/>
              </a:spcAft>
              <a:buFont typeface="Symbol" panose="05050102010706020507" pitchFamily="18" charset="2"/>
              <a:buChar char=""/>
            </a:pPr>
            <a:r>
              <a:rPr lang="en-US" sz="2200" dirty="0">
                <a:effectLst/>
                <a:ea typeface="Times New Roman" panose="02020603050405020304" pitchFamily="18" charset="0"/>
              </a:rPr>
              <a:t>Implemented new process for police testing</a:t>
            </a:r>
          </a:p>
          <a:p>
            <a:pPr marL="342900" marR="0" lvl="0" indent="-342900">
              <a:spcBef>
                <a:spcPts val="0"/>
              </a:spcBef>
              <a:spcAft>
                <a:spcPts val="0"/>
              </a:spcAft>
              <a:buFont typeface="Symbol" panose="05050102010706020507" pitchFamily="18" charset="2"/>
              <a:buChar char=""/>
            </a:pPr>
            <a:r>
              <a:rPr lang="en-US" sz="2200" dirty="0">
                <a:ea typeface="Times New Roman" panose="02020603050405020304" pitchFamily="18" charset="0"/>
              </a:rPr>
              <a:t>Held:  March 25, 2023</a:t>
            </a:r>
            <a:endParaRPr lang="en-US" sz="2200" dirty="0">
              <a:effectLs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200" dirty="0">
                <a:effectLst/>
                <a:ea typeface="Times New Roman" panose="02020603050405020304" pitchFamily="18" charset="0"/>
              </a:rPr>
              <a:t>Attended:  8 Candidates</a:t>
            </a:r>
            <a:endParaRPr lang="en-US" sz="2200" dirty="0">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200" dirty="0">
                <a:effectLst/>
                <a:ea typeface="Times New Roman" panose="02020603050405020304" pitchFamily="18" charset="0"/>
              </a:rPr>
              <a:t>Tested and Passed:  6 Candidates</a:t>
            </a:r>
            <a:endParaRPr lang="en-US" sz="2200" dirty="0">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200" dirty="0">
                <a:effectLst/>
                <a:ea typeface="Times New Roman" panose="02020603050405020304" pitchFamily="18" charset="0"/>
              </a:rPr>
              <a:t>Top Candidates:  3 top candidates have been presented to Lt. Toppin and have been submitted for July 5, 2023, Academy</a:t>
            </a:r>
            <a:endParaRPr lang="en-US" sz="2200" dirty="0">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200" dirty="0">
                <a:effectLst/>
                <a:ea typeface="Times New Roman" panose="02020603050405020304" pitchFamily="18" charset="0"/>
              </a:rPr>
              <a:t>Potential Dispatcher:  1 candidate</a:t>
            </a:r>
          </a:p>
          <a:p>
            <a:pPr marL="342900" marR="0" lvl="0" indent="-342900">
              <a:spcBef>
                <a:spcPts val="0"/>
              </a:spcBef>
              <a:spcAft>
                <a:spcPts val="0"/>
              </a:spcAft>
              <a:buFont typeface="Symbol" panose="05050102010706020507" pitchFamily="18" charset="2"/>
              <a:buChar char=""/>
            </a:pPr>
            <a:r>
              <a:rPr lang="en-US" sz="2200" dirty="0">
                <a:ea typeface="Calibri" panose="020F0502020204030204" pitchFamily="34" charset="0"/>
              </a:rPr>
              <a:t>We are competitive in compensation, benefits, take home vehicles . . .</a:t>
            </a:r>
            <a:endParaRPr lang="en-US" sz="2200" dirty="0">
              <a:effectLst/>
              <a:ea typeface="Calibri" panose="020F0502020204030204" pitchFamily="34" charset="0"/>
            </a:endParaRPr>
          </a:p>
          <a:p>
            <a:pPr lvl="1"/>
            <a:endParaRPr lang="en-US" sz="2000" dirty="0">
              <a:solidFill>
                <a:srgbClr val="000000"/>
              </a:solidFill>
              <a:latin typeface="+mj-lt"/>
            </a:endParaRPr>
          </a:p>
        </p:txBody>
      </p:sp>
      <p:pic>
        <p:nvPicPr>
          <p:cNvPr id="6" name="Picture 5" descr="A group of people on a track&#10;&#10;Description automatically generated with medium confidence">
            <a:extLst>
              <a:ext uri="{FF2B5EF4-FFF2-40B4-BE49-F238E27FC236}">
                <a16:creationId xmlns:a16="http://schemas.microsoft.com/office/drawing/2014/main" id="{3AD1072A-6DB8-9058-648A-8F5FF7EF3A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2735" y="2882239"/>
            <a:ext cx="2892685" cy="3263178"/>
          </a:xfrm>
          <a:prstGeom prst="rect">
            <a:avLst/>
          </a:prstGeom>
        </p:spPr>
      </p:pic>
    </p:spTree>
    <p:extLst>
      <p:ext uri="{BB962C8B-B14F-4D97-AF65-F5344CB8AC3E}">
        <p14:creationId xmlns:p14="http://schemas.microsoft.com/office/powerpoint/2010/main" val="281680257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F0A87-8AD9-0F59-7A42-714D806C60A2}"/>
              </a:ext>
            </a:extLst>
          </p:cNvPr>
          <p:cNvSpPr>
            <a:spLocks noGrp="1"/>
          </p:cNvSpPr>
          <p:nvPr>
            <p:ph type="title"/>
          </p:nvPr>
        </p:nvSpPr>
        <p:spPr>
          <a:xfrm>
            <a:off x="809998" y="396610"/>
            <a:ext cx="7524003" cy="970450"/>
          </a:xfrm>
        </p:spPr>
        <p:txBody>
          <a:bodyPr/>
          <a:lstStyle/>
          <a:p>
            <a:pPr algn="ctr"/>
            <a:r>
              <a:rPr lang="en-US" dirty="0"/>
              <a:t>Aquatics</a:t>
            </a:r>
          </a:p>
        </p:txBody>
      </p:sp>
      <p:sp>
        <p:nvSpPr>
          <p:cNvPr id="3" name="TextBox 2">
            <a:extLst>
              <a:ext uri="{FF2B5EF4-FFF2-40B4-BE49-F238E27FC236}">
                <a16:creationId xmlns:a16="http://schemas.microsoft.com/office/drawing/2014/main" id="{99343A32-2A69-7A8A-E6ED-4BEC46F50FA3}"/>
              </a:ext>
            </a:extLst>
          </p:cNvPr>
          <p:cNvSpPr txBox="1"/>
          <p:nvPr/>
        </p:nvSpPr>
        <p:spPr>
          <a:xfrm>
            <a:off x="121298" y="2891182"/>
            <a:ext cx="3230157" cy="357020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Swim &amp; Racquet Roof</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Budgeted:  </a:t>
            </a:r>
          </a:p>
          <a:p>
            <a:pPr marL="742950" lvl="1" indent="-285750">
              <a:buFont typeface="Wingdings" panose="05000000000000000000" pitchFamily="2" charset="2"/>
              <a:buChar char="§"/>
            </a:pPr>
            <a:r>
              <a:rPr lang="en-US" dirty="0">
                <a:solidFill>
                  <a:schemeClr val="bg1"/>
                </a:solidFill>
              </a:rPr>
              <a:t>$28,300</a:t>
            </a:r>
          </a:p>
          <a:p>
            <a:pPr lvl="1"/>
            <a:endParaRPr lang="en-US" dirty="0">
              <a:solidFill>
                <a:schemeClr val="bg1"/>
              </a:solidFill>
            </a:endParaRPr>
          </a:p>
          <a:p>
            <a:pPr marL="285750" indent="-285750">
              <a:buFont typeface="Arial" panose="020B0604020202020204" pitchFamily="34" charset="0"/>
              <a:buChar char="•"/>
            </a:pPr>
            <a:r>
              <a:rPr lang="en-US" dirty="0">
                <a:solidFill>
                  <a:schemeClr val="bg1"/>
                </a:solidFill>
              </a:rPr>
              <a:t>Cost:  </a:t>
            </a:r>
          </a:p>
          <a:p>
            <a:pPr marL="742950" lvl="1" indent="-285750">
              <a:buFont typeface="Wingdings" panose="05000000000000000000" pitchFamily="2" charset="2"/>
              <a:buChar char="§"/>
            </a:pPr>
            <a:r>
              <a:rPr lang="en-US" dirty="0">
                <a:solidFill>
                  <a:schemeClr val="bg1"/>
                </a:solidFill>
              </a:rPr>
              <a:t>$29,200</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Completed: </a:t>
            </a:r>
          </a:p>
          <a:p>
            <a:pPr marL="742950" lvl="1" indent="-285750">
              <a:buFont typeface="Wingdings" panose="05000000000000000000" pitchFamily="2" charset="2"/>
              <a:buChar char="§"/>
            </a:pPr>
            <a:r>
              <a:rPr lang="en-US" dirty="0">
                <a:solidFill>
                  <a:schemeClr val="bg1"/>
                </a:solidFill>
              </a:rPr>
              <a:t>March 13, 2023</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sz="1400" dirty="0">
              <a:solidFill>
                <a:schemeClr val="bg1"/>
              </a:solidFill>
            </a:endParaRPr>
          </a:p>
          <a:p>
            <a:endParaRPr lang="en-US" sz="1400" dirty="0">
              <a:solidFill>
                <a:schemeClr val="bg1"/>
              </a:solidFill>
            </a:endParaRPr>
          </a:p>
        </p:txBody>
      </p:sp>
      <p:pic>
        <p:nvPicPr>
          <p:cNvPr id="6" name="Picture 5" descr="A picture containing grass, outdoor, sky, field&#10;&#10;Description automatically generated">
            <a:extLst>
              <a:ext uri="{FF2B5EF4-FFF2-40B4-BE49-F238E27FC236}">
                <a16:creationId xmlns:a16="http://schemas.microsoft.com/office/drawing/2014/main" id="{19479226-A5BC-0975-2D48-41852D470B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6193" y="2683812"/>
            <a:ext cx="5986509" cy="367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22365946"/>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SIBSON CONSULTING Document">
  <a:themeElements>
    <a:clrScheme name="Sibson">
      <a:dk1>
        <a:sysClr val="windowText" lastClr="000000"/>
      </a:dk1>
      <a:lt1>
        <a:sysClr val="window" lastClr="FFFFFF"/>
      </a:lt1>
      <a:dk2>
        <a:srgbClr val="000000"/>
      </a:dk2>
      <a:lt2>
        <a:srgbClr val="B2B4B3"/>
      </a:lt2>
      <a:accent1>
        <a:srgbClr val="A0CFEB"/>
      </a:accent1>
      <a:accent2>
        <a:srgbClr val="0065BD"/>
      </a:accent2>
      <a:accent3>
        <a:srgbClr val="429C35"/>
      </a:accent3>
      <a:accent4>
        <a:srgbClr val="616365"/>
      </a:accent4>
      <a:accent5>
        <a:srgbClr val="C4262E"/>
      </a:accent5>
      <a:accent6>
        <a:srgbClr val="EEAF30"/>
      </a:accent6>
      <a:hlink>
        <a:srgbClr val="0065BD"/>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Segal Report 1">
        <a:dk1>
          <a:srgbClr val="000000"/>
        </a:dk1>
        <a:lt1>
          <a:srgbClr val="FFFFFF"/>
        </a:lt1>
        <a:dk2>
          <a:srgbClr val="000000"/>
        </a:dk2>
        <a:lt2>
          <a:srgbClr val="B2B4B3"/>
        </a:lt2>
        <a:accent1>
          <a:srgbClr val="A0CFEB"/>
        </a:accent1>
        <a:accent2>
          <a:srgbClr val="C4262E"/>
        </a:accent2>
        <a:accent3>
          <a:srgbClr val="FFFFFF"/>
        </a:accent3>
        <a:accent4>
          <a:srgbClr val="000000"/>
        </a:accent4>
        <a:accent5>
          <a:srgbClr val="CDE4F3"/>
        </a:accent5>
        <a:accent6>
          <a:srgbClr val="B12129"/>
        </a:accent6>
        <a:hlink>
          <a:srgbClr val="3F9C35"/>
        </a:hlink>
        <a:folHlink>
          <a:srgbClr val="0098D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IBSON CONSULTING Document" id="{8B48DD64-9FB5-4282-8588-7B21241C64BB}" vid="{85534FED-CE0B-46C2-A386-62A7B1E79165}"/>
    </a:ext>
  </a:ext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4.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F58D88600E1A94FA3EA08FFB8100B44" ma:contentTypeVersion="7" ma:contentTypeDescription="Create a new document." ma:contentTypeScope="" ma:versionID="ede93c1d543f4e06c3d997410b425369">
  <xsd:schema xmlns:xsd="http://www.w3.org/2001/XMLSchema" xmlns:xs="http://www.w3.org/2001/XMLSchema" xmlns:p="http://schemas.microsoft.com/office/2006/metadata/properties" xmlns:ns3="005420c5-ce29-4fd8-9b0b-06107616db10" xmlns:ns4="2410f877-682a-4a84-b4b9-52eb2a99858c" targetNamespace="http://schemas.microsoft.com/office/2006/metadata/properties" ma:root="true" ma:fieldsID="fb6d9f7e123445346b805c2023b5ba4e" ns3:_="" ns4:_="">
    <xsd:import namespace="005420c5-ce29-4fd8-9b0b-06107616db10"/>
    <xsd:import namespace="2410f877-682a-4a84-b4b9-52eb2a99858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5420c5-ce29-4fd8-9b0b-06107616db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410f877-682a-4a84-b4b9-52eb2a99858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C4FE95-5FDD-4F38-A968-D37070C529A2}">
  <ds:schemaRefs>
    <ds:schemaRef ds:uri="http://schemas.microsoft.com/office/2006/documentManagement/types"/>
    <ds:schemaRef ds:uri="2410f877-682a-4a84-b4b9-52eb2a99858c"/>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005420c5-ce29-4fd8-9b0b-06107616db10"/>
    <ds:schemaRef ds:uri="http://www.w3.org/XML/1998/namespace"/>
  </ds:schemaRefs>
</ds:datastoreItem>
</file>

<file path=customXml/itemProps2.xml><?xml version="1.0" encoding="utf-8"?>
<ds:datastoreItem xmlns:ds="http://schemas.openxmlformats.org/officeDocument/2006/customXml" ds:itemID="{989B73A6-EE1C-46AF-8594-86CEF488F1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5420c5-ce29-4fd8-9b0b-06107616db10"/>
    <ds:schemaRef ds:uri="2410f877-682a-4a84-b4b9-52eb2a9985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739C01-A55D-4154-8A5A-0B12F33738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75718</TotalTime>
  <Words>2508</Words>
  <Application>Microsoft Office PowerPoint</Application>
  <PresentationFormat>On-screen Show (4:3)</PresentationFormat>
  <Paragraphs>517</Paragraphs>
  <Slides>36</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36</vt:i4>
      </vt:variant>
    </vt:vector>
  </HeadingPairs>
  <TitlesOfParts>
    <vt:vector size="53" baseType="lpstr">
      <vt:lpstr>Arial</vt:lpstr>
      <vt:lpstr>Arial Black</vt:lpstr>
      <vt:lpstr>Arial Narrow</vt:lpstr>
      <vt:lpstr>Calibri</vt:lpstr>
      <vt:lpstr>Calibri Light</vt:lpstr>
      <vt:lpstr>Century Gothic</vt:lpstr>
      <vt:lpstr>Corbel</vt:lpstr>
      <vt:lpstr>Courier New</vt:lpstr>
      <vt:lpstr>Footlight MT Light</vt:lpstr>
      <vt:lpstr>Franklin Gothic Medium</vt:lpstr>
      <vt:lpstr>Symbol</vt:lpstr>
      <vt:lpstr>Times New Roman</vt:lpstr>
      <vt:lpstr>Wingdings</vt:lpstr>
      <vt:lpstr>Wingdings 2</vt:lpstr>
      <vt:lpstr>SIBSON CONSULTING Document</vt:lpstr>
      <vt:lpstr>Data slides</vt:lpstr>
      <vt:lpstr>Quotable</vt:lpstr>
      <vt:lpstr>Board of Directors Meeting</vt:lpstr>
      <vt:lpstr>Approval of Agenda</vt:lpstr>
      <vt:lpstr>   Approval of Minutes    March 18, 2023 – Regular Meeting     </vt:lpstr>
      <vt:lpstr>President’s Remarks  Doug Parks</vt:lpstr>
      <vt:lpstr>GM Leadership Report –  John Viola</vt:lpstr>
      <vt:lpstr>PowerPoint Presentation</vt:lpstr>
      <vt:lpstr>  Marina Dock </vt:lpstr>
      <vt:lpstr>  Police Department </vt:lpstr>
      <vt:lpstr>Aquatics</vt:lpstr>
      <vt:lpstr>Aquatics Lifeguard Hiring Efforts</vt:lpstr>
      <vt:lpstr> Golf</vt:lpstr>
      <vt:lpstr>Racquet Center Manager</vt:lpstr>
      <vt:lpstr>Racquet Center Maintenance</vt:lpstr>
      <vt:lpstr>Proposed Racquet Center Design</vt:lpstr>
      <vt:lpstr>Free Play (Trials)</vt:lpstr>
      <vt:lpstr>Recreation &amp; Parks</vt:lpstr>
      <vt:lpstr>Landscaping</vt:lpstr>
      <vt:lpstr>Matt Ortt Companies Where Are We Today:</vt:lpstr>
      <vt:lpstr>Mailboxes</vt:lpstr>
      <vt:lpstr>CPI Violation Dashboard March</vt:lpstr>
      <vt:lpstr>Work Orders March</vt:lpstr>
      <vt:lpstr>Customer Service Dashboard (from info@oceanpines.org) March</vt:lpstr>
      <vt:lpstr>Addendum</vt:lpstr>
      <vt:lpstr>Park Maintenance</vt:lpstr>
      <vt:lpstr>Park Maintenance</vt:lpstr>
      <vt:lpstr>Park Maintenance</vt:lpstr>
      <vt:lpstr>Park Maintenance</vt:lpstr>
      <vt:lpstr>Financials</vt:lpstr>
      <vt:lpstr>“Flash” Preliminary Estimate for  Month of March 2023</vt:lpstr>
      <vt:lpstr>“Flash” Estimate for Month of March Favor/(Unfavorable) vs. Budget (in 000’s) </vt:lpstr>
      <vt:lpstr>Treasurer’s Report  Monica Rakowski</vt:lpstr>
      <vt:lpstr>PowerPoint Presentation</vt:lpstr>
      <vt:lpstr>Public Comments</vt:lpstr>
      <vt:lpstr>PowerPoint Presentation</vt:lpstr>
      <vt:lpstr>PowerPoint Presentation</vt:lpstr>
      <vt:lpstr>Adjournment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Directors Meeting</dc:title>
  <dc:creator>Michelle Bennett</dc:creator>
  <cp:lastModifiedBy>Michelle Lane-Ross</cp:lastModifiedBy>
  <cp:revision>974</cp:revision>
  <cp:lastPrinted>2023-04-14T19:43:57Z</cp:lastPrinted>
  <dcterms:created xsi:type="dcterms:W3CDTF">2021-01-13T14:26:54Z</dcterms:created>
  <dcterms:modified xsi:type="dcterms:W3CDTF">2023-04-14T19:58:20Z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0x010100DF58D88600E1A94FA3EA08FFB8100B44</vt:lpwstr>
  </property>
</Properties>
</file>