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1"/>
    <p:sldMasterId id="2147484374" r:id="rId2"/>
  </p:sldMasterIdLst>
  <p:notesMasterIdLst>
    <p:notesMasterId r:id="rId29"/>
  </p:notesMasterIdLst>
  <p:handoutMasterIdLst>
    <p:handoutMasterId r:id="rId30"/>
  </p:handoutMasterIdLst>
  <p:sldIdLst>
    <p:sldId id="267" r:id="rId3"/>
    <p:sldId id="274" r:id="rId4"/>
    <p:sldId id="281" r:id="rId5"/>
    <p:sldId id="280" r:id="rId6"/>
    <p:sldId id="581" r:id="rId7"/>
    <p:sldId id="556" r:id="rId8"/>
    <p:sldId id="605" r:id="rId9"/>
    <p:sldId id="606" r:id="rId10"/>
    <p:sldId id="569" r:id="rId11"/>
    <p:sldId id="279" r:id="rId12"/>
    <p:sldId id="558" r:id="rId13"/>
    <p:sldId id="560" r:id="rId14"/>
    <p:sldId id="582" r:id="rId15"/>
    <p:sldId id="600" r:id="rId16"/>
    <p:sldId id="266" r:id="rId17"/>
    <p:sldId id="601" r:id="rId18"/>
    <p:sldId id="284" r:id="rId19"/>
    <p:sldId id="285" r:id="rId20"/>
    <p:sldId id="576" r:id="rId21"/>
    <p:sldId id="603" r:id="rId22"/>
    <p:sldId id="286" r:id="rId23"/>
    <p:sldId id="287" r:id="rId24"/>
    <p:sldId id="567" r:id="rId25"/>
    <p:sldId id="604" r:id="rId26"/>
    <p:sldId id="290" r:id="rId27"/>
    <p:sldId id="291"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snapToGrid="0">
      <p:cViewPr varScale="1">
        <p:scale>
          <a:sx n="110" d="100"/>
          <a:sy n="110" d="100"/>
        </p:scale>
        <p:origin x="1542" y="108"/>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27" tIns="46564" rIns="93127" bIns="46564"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27" tIns="46564" rIns="93127" bIns="46564" rtlCol="0"/>
          <a:lstStyle>
            <a:lvl1pPr algn="r">
              <a:defRPr sz="1200"/>
            </a:lvl1pPr>
          </a:lstStyle>
          <a:p>
            <a:fld id="{20EA5F0D-C1DC-412F-A146-DDB3A74B588F}" type="datetimeFigureOut">
              <a:rPr lang="en-US"/>
              <a:t>3/6/2020</a:t>
            </a:fld>
            <a:endParaRPr/>
          </a:p>
        </p:txBody>
      </p:sp>
      <p:sp>
        <p:nvSpPr>
          <p:cNvPr id="4" name="Footer Placeholder 3"/>
          <p:cNvSpPr>
            <a:spLocks noGrp="1"/>
          </p:cNvSpPr>
          <p:nvPr>
            <p:ph type="ftr" sz="quarter" idx="2"/>
          </p:nvPr>
        </p:nvSpPr>
        <p:spPr>
          <a:xfrm>
            <a:off x="0" y="8829972"/>
            <a:ext cx="3037840" cy="466433"/>
          </a:xfrm>
          <a:prstGeom prst="rect">
            <a:avLst/>
          </a:prstGeom>
        </p:spPr>
        <p:txBody>
          <a:bodyPr vert="horz" lIns="93127" tIns="46564" rIns="93127" bIns="46564" rtlCol="0" anchor="b"/>
          <a:lstStyle>
            <a:lvl1pPr algn="l">
              <a:defRPr sz="1200"/>
            </a:lvl1pPr>
          </a:lstStyle>
          <a:p>
            <a:endParaRPr/>
          </a:p>
        </p:txBody>
      </p:sp>
      <p:sp>
        <p:nvSpPr>
          <p:cNvPr id="5" name="Slide Number Placeholder 4"/>
          <p:cNvSpPr>
            <a:spLocks noGrp="1"/>
          </p:cNvSpPr>
          <p:nvPr>
            <p:ph type="sldNum" sz="quarter" idx="3"/>
          </p:nvPr>
        </p:nvSpPr>
        <p:spPr>
          <a:xfrm>
            <a:off x="3970938" y="8829972"/>
            <a:ext cx="3037840" cy="466433"/>
          </a:xfrm>
          <a:prstGeom prst="rect">
            <a:avLst/>
          </a:prstGeom>
        </p:spPr>
        <p:txBody>
          <a:bodyPr vert="horz" lIns="93127" tIns="46564" rIns="93127" bIns="46564"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27" tIns="46564" rIns="93127" bIns="46564"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27" tIns="46564" rIns="93127" bIns="46564" rtlCol="0"/>
          <a:lstStyle>
            <a:lvl1pPr algn="r">
              <a:defRPr sz="1200"/>
            </a:lvl1pPr>
          </a:lstStyle>
          <a:p>
            <a:fld id="{A8CDE508-72C8-4AB5-AA9C-1584D31690E0}" type="datetimeFigureOut">
              <a:rPr lang="en-US"/>
              <a:t>3/6/2020</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27" tIns="46564" rIns="93127" bIns="46564"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27" tIns="46564" rIns="93127" bIns="4656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27" tIns="46564" rIns="93127" bIns="46564" rtlCol="0" anchor="b"/>
          <a:lstStyle>
            <a:lvl1pPr algn="l">
              <a:defRPr sz="1200"/>
            </a:lvl1pPr>
          </a:lstStyle>
          <a:p>
            <a:endParaRPr/>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27" tIns="46564" rIns="93127" bIns="46564"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E6B82-E29C-4B05-88B6-2B7B60D1A767}" type="datetime1">
              <a:rPr lang="en-US" smtClean="0"/>
              <a:t>3/6/2020</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98B5F13F-7E1A-4580-A55C-09F2476A26E1}"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82077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6DCEB-86F3-450B-A5E8-C3AE71F5FB74}"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8272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088ABB-82B0-4B38-9CF0-E86B6E3EB72E}"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163304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59F4C-E4D1-4485-93A2-C4396509184C}" type="datetime1">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700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A205C2-3595-4164-9744-0540ED77C13E}" type="datetime1">
              <a:rPr lang="en-US" smtClean="0"/>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976811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7CB7FE-D393-4015-9A4B-A86BFC24B485}" type="datetime1">
              <a:rPr lang="en-US" smtClean="0"/>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3377851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29333-2733-41FB-BB9E-BF8E3ABEDCF6}" type="datetime1">
              <a:rPr lang="en-US" smtClean="0"/>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80820369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F0D5D43-2A33-4D61-9F5C-392B8A7DF414}" type="datetime1">
              <a:rPr lang="en-US" smtClean="0"/>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3666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0C6ED09-1A19-42B3-86ED-53D46E72920D}" type="datetime1">
              <a:rPr lang="en-US" smtClean="0"/>
              <a:t>3/6/2020</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98B5F13F-7E1A-4580-A55C-09F2476A26E1}"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4344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13694-012F-4548-86BB-1CA36ECC53DB}"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spTree>
    <p:extLst>
      <p:ext uri="{BB962C8B-B14F-4D97-AF65-F5344CB8AC3E}">
        <p14:creationId xmlns:p14="http://schemas.microsoft.com/office/powerpoint/2010/main" val="19939596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23F7F-CEDF-4DA6-97C0-F49ECE05B0AB}" type="datetime1">
              <a:rPr lang="en-US" smtClean="0"/>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5F13F-7E1A-4580-A55C-09F2476A26E1}"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466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3/6/2020</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93439500"/>
      </p:ext>
    </p:extLst>
  </p:cSld>
  <p:clrMap bg1="lt1" tx1="dk1" bg2="lt2" tx2="dk2" accent1="accent1" accent2="accent2" accent3="accent3" accent4="accent4" accent5="accent5" accent6="accent6" hlink="hlink" folHlink="folHlink"/>
  <p:sldLayoutIdLst>
    <p:sldLayoutId id="2147484375" r:id="rId1"/>
    <p:sldLayoutId id="2147484376"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Lst>
  <p:hf hdr="0" ftr="0" dt="0"/>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4938900" y="967167"/>
            <a:ext cx="3113479" cy="2374516"/>
          </a:xfrm>
        </p:spPr>
        <p:txBody>
          <a:bodyPr>
            <a:normAutofit/>
          </a:bodyPr>
          <a:lstStyle/>
          <a:p>
            <a:r>
              <a:rPr lang="en-US" sz="4200">
                <a:latin typeface="Franklin Gothic Medium" panose="020B0603020102020204" pitchFamily="34" charset="0"/>
              </a:rPr>
              <a:t>Board of Directors Meeting</a:t>
            </a:r>
          </a:p>
        </p:txBody>
      </p:sp>
      <p:sp>
        <p:nvSpPr>
          <p:cNvPr id="4" name="Subtitle 3"/>
          <p:cNvSpPr>
            <a:spLocks noGrp="1"/>
          </p:cNvSpPr>
          <p:nvPr>
            <p:ph type="subTitle" idx="1"/>
          </p:nvPr>
        </p:nvSpPr>
        <p:spPr>
          <a:xfrm>
            <a:off x="4934735" y="3529159"/>
            <a:ext cx="3121867" cy="1606576"/>
          </a:xfrm>
        </p:spPr>
        <p:txBody>
          <a:bodyPr>
            <a:normAutofit/>
          </a:bodyPr>
          <a:lstStyle/>
          <a:p>
            <a:r>
              <a:rPr lang="en-US" sz="2800" dirty="0">
                <a:latin typeface="Franklin Gothic Medium" panose="020B0603020102020204" pitchFamily="34" charset="0"/>
              </a:rPr>
              <a:t>March 7, 2020</a:t>
            </a:r>
          </a:p>
        </p:txBody>
      </p:sp>
      <p:pic>
        <p:nvPicPr>
          <p:cNvPr id="8" name="Graphic 7" descr="Meeting">
            <a:extLst>
              <a:ext uri="{FF2B5EF4-FFF2-40B4-BE49-F238E27FC236}">
                <a16:creationId xmlns:a16="http://schemas.microsoft.com/office/drawing/2014/main" id="{80607E5A-D77F-43FC-8C0E-97F0202CBC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7521" y="1275798"/>
            <a:ext cx="3720332" cy="3720332"/>
          </a:xfrm>
          <a:prstGeom prst="rect">
            <a:avLst/>
          </a:prstGeom>
        </p:spPr>
      </p:pic>
      <p:cxnSp>
        <p:nvCxnSpPr>
          <p:cNvPr id="17" name="Straight Connector 16">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9" name="Picture 18">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77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4" name="Picture 33">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6" name="Straight Connector 35">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20" y="783768"/>
            <a:ext cx="7936360"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955" y="1019556"/>
            <a:ext cx="757809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802C240-CE17-4A6B-89D1-97F4EAD68F17}"/>
              </a:ext>
            </a:extLst>
          </p:cNvPr>
          <p:cNvSpPr>
            <a:spLocks noGrp="1"/>
          </p:cNvSpPr>
          <p:nvPr>
            <p:ph type="sldNum" sz="quarter" idx="12"/>
          </p:nvPr>
        </p:nvSpPr>
        <p:spPr>
          <a:xfrm>
            <a:off x="8361045" y="6377555"/>
            <a:ext cx="608264" cy="398893"/>
          </a:xfrm>
        </p:spPr>
        <p:txBody>
          <a:bodyPr vert="horz" lIns="91440" tIns="45720" rIns="91440" bIns="45720" rtlCol="0" anchor="t">
            <a:normAutofit/>
          </a:bodyPr>
          <a:lstStyle/>
          <a:p>
            <a:pPr defTabSz="457200">
              <a:lnSpc>
                <a:spcPct val="90000"/>
              </a:lnSpc>
              <a:spcAft>
                <a:spcPts val="600"/>
              </a:spcAft>
            </a:pPr>
            <a:fld id="{98B5F13F-7E1A-4580-A55C-09F2476A26E1}" type="slidenum">
              <a:rPr lang="en-US" sz="1600" smtClean="0"/>
              <a:pPr defTabSz="457200">
                <a:lnSpc>
                  <a:spcPct val="90000"/>
                </a:lnSpc>
                <a:spcAft>
                  <a:spcPts val="600"/>
                </a:spcAft>
              </a:pPr>
              <a:t>10</a:t>
            </a:fld>
            <a:endParaRPr lang="en-US" sz="1600" dirty="0"/>
          </a:p>
        </p:txBody>
      </p:sp>
      <p:sp>
        <p:nvSpPr>
          <p:cNvPr id="3" name="TextBox 2">
            <a:extLst>
              <a:ext uri="{FF2B5EF4-FFF2-40B4-BE49-F238E27FC236}">
                <a16:creationId xmlns:a16="http://schemas.microsoft.com/office/drawing/2014/main" id="{E8999C55-AFD3-4B77-B6E7-4C4A808F6548}"/>
              </a:ext>
            </a:extLst>
          </p:cNvPr>
          <p:cNvSpPr txBox="1"/>
          <p:nvPr/>
        </p:nvSpPr>
        <p:spPr>
          <a:xfrm>
            <a:off x="1326551" y="987020"/>
            <a:ext cx="6490891" cy="1094080"/>
          </a:xfrm>
          <a:prstGeom prst="rect">
            <a:avLst/>
          </a:prstGeom>
        </p:spPr>
        <p:txBody>
          <a:bodyPr vert="horz" lIns="91440" tIns="45720" rIns="91440" bIns="45720" rtlCol="0" anchor="t">
            <a:normAutofit/>
          </a:bodyPr>
          <a:lstStyle/>
          <a:p>
            <a:pPr algn="ctr">
              <a:lnSpc>
                <a:spcPct val="120000"/>
              </a:lnSpc>
            </a:pPr>
            <a:r>
              <a:rPr lang="en-US" b="1" cap="all" dirty="0">
                <a:latin typeface="Century Gothic" panose="020B0502020202020204" pitchFamily="34" charset="0"/>
                <a:ea typeface="+mj-ea"/>
                <a:cs typeface="+mj-cs"/>
              </a:rPr>
              <a:t>GM REPORT</a:t>
            </a:r>
          </a:p>
          <a:p>
            <a:pPr algn="ctr">
              <a:lnSpc>
                <a:spcPct val="120000"/>
              </a:lnSpc>
            </a:pPr>
            <a:r>
              <a:rPr lang="en-US" b="1" cap="all" dirty="0">
                <a:latin typeface="Century Gothic" panose="020B0502020202020204" pitchFamily="34" charset="0"/>
                <a:ea typeface="+mj-ea"/>
                <a:cs typeface="+mj-cs"/>
              </a:rPr>
              <a:t>March 7, 2020</a:t>
            </a:r>
          </a:p>
          <a:p>
            <a:pPr algn="ctr">
              <a:lnSpc>
                <a:spcPct val="120000"/>
              </a:lnSpc>
            </a:pPr>
            <a:r>
              <a:rPr lang="en-US" b="1" cap="all" dirty="0">
                <a:latin typeface="Century Gothic" panose="020B0502020202020204" pitchFamily="34" charset="0"/>
                <a:ea typeface="+mj-ea"/>
                <a:cs typeface="+mj-cs"/>
              </a:rPr>
              <a:t>John Viola</a:t>
            </a:r>
          </a:p>
        </p:txBody>
      </p:sp>
      <p:graphicFrame>
        <p:nvGraphicFramePr>
          <p:cNvPr id="6" name="Table 6">
            <a:extLst>
              <a:ext uri="{FF2B5EF4-FFF2-40B4-BE49-F238E27FC236}">
                <a16:creationId xmlns:a16="http://schemas.microsoft.com/office/drawing/2014/main" id="{F1BC7CE7-11B9-4C09-AD0A-760CD8DFDCD9}"/>
              </a:ext>
            </a:extLst>
          </p:cNvPr>
          <p:cNvGraphicFramePr>
            <a:graphicFrameLocks noGrp="1"/>
          </p:cNvGraphicFramePr>
          <p:nvPr>
            <p:extLst>
              <p:ext uri="{D42A27DB-BD31-4B8C-83A1-F6EECF244321}">
                <p14:modId xmlns:p14="http://schemas.microsoft.com/office/powerpoint/2010/main" val="1490297105"/>
              </p:ext>
            </p:extLst>
          </p:nvPr>
        </p:nvGraphicFramePr>
        <p:xfrm>
          <a:off x="822960" y="1940032"/>
          <a:ext cx="7498080" cy="4036156"/>
        </p:xfrm>
        <a:graphic>
          <a:graphicData uri="http://schemas.openxmlformats.org/drawingml/2006/table">
            <a:tbl>
              <a:tblPr firstRow="1" bandRow="1">
                <a:tableStyleId>{F5AB1C69-6EDB-4FF4-983F-18BD219EF322}</a:tableStyleId>
              </a:tblPr>
              <a:tblGrid>
                <a:gridCol w="1746069">
                  <a:extLst>
                    <a:ext uri="{9D8B030D-6E8A-4147-A177-3AD203B41FA5}">
                      <a16:colId xmlns:a16="http://schemas.microsoft.com/office/drawing/2014/main" val="1721263666"/>
                    </a:ext>
                  </a:extLst>
                </a:gridCol>
                <a:gridCol w="1576251">
                  <a:extLst>
                    <a:ext uri="{9D8B030D-6E8A-4147-A177-3AD203B41FA5}">
                      <a16:colId xmlns:a16="http://schemas.microsoft.com/office/drawing/2014/main" val="2752084062"/>
                    </a:ext>
                  </a:extLst>
                </a:gridCol>
                <a:gridCol w="1524000">
                  <a:extLst>
                    <a:ext uri="{9D8B030D-6E8A-4147-A177-3AD203B41FA5}">
                      <a16:colId xmlns:a16="http://schemas.microsoft.com/office/drawing/2014/main" val="549506831"/>
                    </a:ext>
                  </a:extLst>
                </a:gridCol>
                <a:gridCol w="1228074">
                  <a:extLst>
                    <a:ext uri="{9D8B030D-6E8A-4147-A177-3AD203B41FA5}">
                      <a16:colId xmlns:a16="http://schemas.microsoft.com/office/drawing/2014/main" val="2028246473"/>
                    </a:ext>
                  </a:extLst>
                </a:gridCol>
                <a:gridCol w="1423686">
                  <a:extLst>
                    <a:ext uri="{9D8B030D-6E8A-4147-A177-3AD203B41FA5}">
                      <a16:colId xmlns:a16="http://schemas.microsoft.com/office/drawing/2014/main" val="3125412527"/>
                    </a:ext>
                  </a:extLst>
                </a:gridCol>
              </a:tblGrid>
              <a:tr h="855757">
                <a:tc>
                  <a:txBody>
                    <a:bodyPr/>
                    <a:lstStyle/>
                    <a:p>
                      <a:r>
                        <a:rPr lang="en-US" sz="1600" u="sng" dirty="0">
                          <a:solidFill>
                            <a:schemeClr val="tx1"/>
                          </a:solidFill>
                          <a:latin typeface="Century Gothic" panose="020B0502020202020204" pitchFamily="34" charset="0"/>
                        </a:rPr>
                        <a:t>Initiatives</a:t>
                      </a:r>
                    </a:p>
                  </a:txBody>
                  <a:tcPr marL="75103" marR="75103" marT="37551" marB="37551"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none" dirty="0">
                          <a:solidFill>
                            <a:schemeClr val="tx1"/>
                          </a:solidFill>
                          <a:latin typeface="Century Gothic" panose="020B0502020202020204" pitchFamily="34" charset="0"/>
                        </a:rPr>
                        <a:t>Construction </a:t>
                      </a:r>
                      <a:r>
                        <a:rPr lang="en-US" sz="1600" u="sng" dirty="0">
                          <a:solidFill>
                            <a:schemeClr val="tx1"/>
                          </a:solidFill>
                          <a:latin typeface="Century Gothic" panose="020B0502020202020204" pitchFamily="34" charset="0"/>
                        </a:rPr>
                        <a:t>Status</a:t>
                      </a:r>
                    </a:p>
                  </a:txBody>
                  <a:tcPr marL="75103" marR="75103" marT="37551" marB="37551"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none" dirty="0">
                          <a:solidFill>
                            <a:schemeClr val="tx1"/>
                          </a:solidFill>
                          <a:latin typeface="Century Gothic" panose="020B0502020202020204" pitchFamily="34" charset="0"/>
                        </a:rPr>
                        <a:t>Projects </a:t>
                      </a:r>
                      <a:r>
                        <a:rPr lang="en-US" sz="1600" u="sng" dirty="0">
                          <a:solidFill>
                            <a:schemeClr val="tx1"/>
                          </a:solidFill>
                          <a:latin typeface="Century Gothic" panose="020B0502020202020204" pitchFamily="34" charset="0"/>
                        </a:rPr>
                        <a:t>Completion Date</a:t>
                      </a:r>
                    </a:p>
                  </a:txBody>
                  <a:tcPr marL="75103" marR="75103" marT="37551" marB="37551"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none" dirty="0">
                          <a:solidFill>
                            <a:schemeClr val="tx1"/>
                          </a:solidFill>
                          <a:latin typeface="Century Gothic" panose="020B0502020202020204" pitchFamily="34" charset="0"/>
                        </a:rPr>
                        <a:t>Budget </a:t>
                      </a:r>
                      <a:r>
                        <a:rPr lang="en-US" sz="1600" u="sng" dirty="0">
                          <a:solidFill>
                            <a:schemeClr val="tx1"/>
                          </a:solidFill>
                          <a:latin typeface="Century Gothic" panose="020B0502020202020204" pitchFamily="34" charset="0"/>
                        </a:rPr>
                        <a:t>Cost</a:t>
                      </a:r>
                    </a:p>
                  </a:txBody>
                  <a:tcPr marL="75103" marR="75103" marT="37551" marB="37551"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u="sng" dirty="0">
                          <a:solidFill>
                            <a:schemeClr val="tx1"/>
                          </a:solidFill>
                          <a:latin typeface="Century Gothic" panose="020B0502020202020204" pitchFamily="34" charset="0"/>
                        </a:rPr>
                        <a:t>As of 2/29/20</a:t>
                      </a:r>
                    </a:p>
                    <a:p>
                      <a:pPr algn="ctr"/>
                      <a:r>
                        <a:rPr lang="en-US" sz="1600" u="sng" dirty="0">
                          <a:solidFill>
                            <a:schemeClr val="tx1"/>
                          </a:solidFill>
                          <a:latin typeface="Century Gothic" panose="020B0502020202020204" pitchFamily="34" charset="0"/>
                        </a:rPr>
                        <a:t>Spend YTD</a:t>
                      </a:r>
                    </a:p>
                  </a:txBody>
                  <a:tcPr marL="75103" marR="75103" marT="37551" marB="37551"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8746410"/>
                  </a:ext>
                </a:extLst>
              </a:tr>
              <a:tr h="356869">
                <a:tc>
                  <a:txBody>
                    <a:bodyPr/>
                    <a:lstStyle/>
                    <a:p>
                      <a:r>
                        <a:rPr lang="en-US" sz="1600" dirty="0">
                          <a:latin typeface="Century Gothic" panose="020B0502020202020204" pitchFamily="34" charset="0"/>
                        </a:rPr>
                        <a:t>Clubhouse</a:t>
                      </a:r>
                    </a:p>
                  </a:txBody>
                  <a:tcPr marL="75103" marR="75103" marT="37551" marB="3755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a:latin typeface="Century Gothic" panose="020B0502020202020204" pitchFamily="34" charset="0"/>
                        </a:rPr>
                        <a:t>On Track</a:t>
                      </a:r>
                    </a:p>
                  </a:txBody>
                  <a:tcPr marL="75103" marR="75103" marT="37551" marB="3755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a:latin typeface="Century Gothic" panose="020B0502020202020204" pitchFamily="34" charset="0"/>
                        </a:rPr>
                        <a:t>May 2020</a:t>
                      </a:r>
                    </a:p>
                  </a:txBody>
                  <a:tcPr marL="75103" marR="75103" marT="37551" marB="3755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a:latin typeface="Century Gothic" panose="020B0502020202020204" pitchFamily="34" charset="0"/>
                        </a:rPr>
                        <a:t>$1.6 mil</a:t>
                      </a:r>
                    </a:p>
                  </a:txBody>
                  <a:tcPr marL="75103" marR="75103" marT="37551" marB="3755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$1,041,339</a:t>
                      </a:r>
                    </a:p>
                  </a:txBody>
                  <a:tcPr marL="75103" marR="75103" marT="37551" marB="3755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5813639"/>
                  </a:ext>
                </a:extLst>
              </a:tr>
              <a:tr h="602821">
                <a:tc>
                  <a:txBody>
                    <a:bodyPr/>
                    <a:lstStyle/>
                    <a:p>
                      <a:r>
                        <a:rPr lang="en-US" sz="1600" dirty="0">
                          <a:latin typeface="Century Gothic" panose="020B0502020202020204" pitchFamily="34" charset="0"/>
                        </a:rPr>
                        <a:t>Cart Barn</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On Track</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*March 2020</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$430,000</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$291,213</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8566331"/>
                  </a:ext>
                </a:extLst>
              </a:tr>
              <a:tr h="565315">
                <a:tc>
                  <a:txBody>
                    <a:bodyPr/>
                    <a:lstStyle/>
                    <a:p>
                      <a:r>
                        <a:rPr lang="en-US" sz="1600" dirty="0">
                          <a:latin typeface="Century Gothic" panose="020B0502020202020204" pitchFamily="34" charset="0"/>
                        </a:rPr>
                        <a:t>Police Building</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On Track</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September 2020</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$1.276 mil</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$283,614</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36601589"/>
                  </a:ext>
                </a:extLst>
              </a:tr>
              <a:tr h="780315">
                <a:tc>
                  <a:txBody>
                    <a:bodyPr/>
                    <a:lstStyle/>
                    <a:p>
                      <a:r>
                        <a:rPr lang="en-US" sz="1600">
                          <a:latin typeface="Century Gothic" panose="020B0502020202020204" pitchFamily="34" charset="0"/>
                        </a:rPr>
                        <a:t>Northstar (Software Project)</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On Track</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*December 2020</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$400,000</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$317,409</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03391167"/>
                  </a:ext>
                </a:extLst>
              </a:tr>
              <a:tr h="848772">
                <a:tc>
                  <a:txBody>
                    <a:bodyPr/>
                    <a:lstStyle/>
                    <a:p>
                      <a:r>
                        <a:rPr lang="en-US" sz="1600" dirty="0">
                          <a:latin typeface="Century Gothic" panose="020B0502020202020204" pitchFamily="34" charset="0"/>
                        </a:rPr>
                        <a:t>Admin. Renovation </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Plan Phase</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September</a:t>
                      </a:r>
                    </a:p>
                    <a:p>
                      <a:pPr algn="ctr"/>
                      <a:r>
                        <a:rPr lang="en-US" sz="1600" dirty="0">
                          <a:latin typeface="Century Gothic" panose="020B0502020202020204" pitchFamily="34" charset="0"/>
                        </a:rPr>
                        <a:t>2020</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$220,000</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dirty="0">
                          <a:latin typeface="Century Gothic" panose="020B0502020202020204" pitchFamily="34" charset="0"/>
                        </a:rPr>
                        <a:t>$0</a:t>
                      </a:r>
                    </a:p>
                  </a:txBody>
                  <a:tcPr marL="75103" marR="75103" marT="37551" marB="3755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26748858"/>
                  </a:ext>
                </a:extLst>
              </a:tr>
            </a:tbl>
          </a:graphicData>
        </a:graphic>
      </p:graphicFrame>
      <p:sp>
        <p:nvSpPr>
          <p:cNvPr id="11" name="TextBox 10">
            <a:extLst>
              <a:ext uri="{FF2B5EF4-FFF2-40B4-BE49-F238E27FC236}">
                <a16:creationId xmlns:a16="http://schemas.microsoft.com/office/drawing/2014/main" id="{500FD90A-3A20-48C0-979A-B61B6685DF0D}"/>
              </a:ext>
            </a:extLst>
          </p:cNvPr>
          <p:cNvSpPr txBox="1"/>
          <p:nvPr/>
        </p:nvSpPr>
        <p:spPr>
          <a:xfrm>
            <a:off x="200297" y="6226632"/>
            <a:ext cx="1445623" cy="307777"/>
          </a:xfrm>
          <a:prstGeom prst="rect">
            <a:avLst/>
          </a:prstGeom>
          <a:noFill/>
        </p:spPr>
        <p:txBody>
          <a:bodyPr wrap="square" rtlCol="0">
            <a:spAutoFit/>
          </a:bodyPr>
          <a:lstStyle/>
          <a:p>
            <a:r>
              <a:rPr lang="en-US" sz="1400" dirty="0">
                <a:latin typeface="Century Gothic" panose="020B0502020202020204" pitchFamily="34" charset="0"/>
              </a:rPr>
              <a:t>*Extended</a:t>
            </a:r>
          </a:p>
        </p:txBody>
      </p:sp>
    </p:spTree>
    <p:extLst>
      <p:ext uri="{BB962C8B-B14F-4D97-AF65-F5344CB8AC3E}">
        <p14:creationId xmlns:p14="http://schemas.microsoft.com/office/powerpoint/2010/main" val="158242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19849"/>
            <a:ext cx="7498080" cy="1430574"/>
          </a:xfrm>
        </p:spPr>
        <p:txBody>
          <a:bodyPr>
            <a:normAutofit fontScale="90000"/>
          </a:bodyPr>
          <a:lstStyle/>
          <a:p>
            <a:pPr algn="ctr"/>
            <a:r>
              <a:rPr lang="en-US" sz="4400" b="1" dirty="0">
                <a:latin typeface="Century Gothic" panose="020B0502020202020204" pitchFamily="34" charset="0"/>
              </a:rPr>
              <a:t>Financial Change for the</a:t>
            </a:r>
            <a:br>
              <a:rPr lang="en-US" sz="4400" b="1" dirty="0">
                <a:latin typeface="Century Gothic" panose="020B0502020202020204" pitchFamily="34" charset="0"/>
              </a:rPr>
            </a:br>
            <a:r>
              <a:rPr lang="en-US" sz="4400" b="1" dirty="0">
                <a:latin typeface="Century Gothic" panose="020B0502020202020204" pitchFamily="34" charset="0"/>
              </a:rPr>
              <a:t>Month of January 2020</a:t>
            </a:r>
            <a:br>
              <a:rPr lang="en-US" sz="4400" dirty="0">
                <a:latin typeface="Franklin Gothic Medium" panose="020B0603020102020204" pitchFamily="34" charset="0"/>
              </a:rPr>
            </a:b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extLst>
              <p:ext uri="{D42A27DB-BD31-4B8C-83A1-F6EECF244321}">
                <p14:modId xmlns:p14="http://schemas.microsoft.com/office/powerpoint/2010/main" val="3838362765"/>
              </p:ext>
            </p:extLst>
          </p:nvPr>
        </p:nvGraphicFramePr>
        <p:xfrm>
          <a:off x="274320" y="2028009"/>
          <a:ext cx="8595360" cy="3638807"/>
        </p:xfrm>
        <a:graphic>
          <a:graphicData uri="http://schemas.openxmlformats.org/drawingml/2006/table">
            <a:tbl>
              <a:tblPr>
                <a:tableStyleId>{5C22544A-7EE6-4342-B048-85BDC9FD1C3A}</a:tableStyleId>
              </a:tblPr>
              <a:tblGrid>
                <a:gridCol w="2509399">
                  <a:extLst>
                    <a:ext uri="{9D8B030D-6E8A-4147-A177-3AD203B41FA5}">
                      <a16:colId xmlns:a16="http://schemas.microsoft.com/office/drawing/2014/main" val="1529911752"/>
                    </a:ext>
                  </a:extLst>
                </a:gridCol>
                <a:gridCol w="2094883">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1800" b="1" u="none" strike="noStrike" dirty="0">
                          <a:effectLst/>
                          <a:latin typeface="Century Gothic" panose="020B0502020202020204" pitchFamily="34" charset="0"/>
                        </a:rPr>
                        <a:t>January</a:t>
                      </a:r>
                      <a:endParaRPr lang="en-US" sz="18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1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3">
                  <a:txBody>
                    <a:bodyPr/>
                    <a:lstStyle/>
                    <a:p>
                      <a:pPr algn="ctr" fontAlgn="ctr"/>
                      <a:r>
                        <a:rPr lang="en-US" sz="1600" u="none" strike="noStrike" dirty="0">
                          <a:effectLst/>
                          <a:latin typeface="Century Gothic" panose="020B0502020202020204" pitchFamily="34" charset="0"/>
                        </a:rPr>
                        <a:t>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600" u="none" strike="noStrike" dirty="0">
                          <a:effectLst/>
                          <a:latin typeface="Century Gothic" panose="020B0502020202020204" pitchFamily="34" charset="0"/>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600" u="none" strike="noStrike" dirty="0">
                          <a:effectLst/>
                          <a:latin typeface="Century Gothic" panose="020B0502020202020204" pitchFamily="34" charset="0"/>
                        </a:rPr>
                        <a:t>Favor/ (</a:t>
                      </a:r>
                      <a:r>
                        <a:rPr lang="en-US" sz="1600" u="none" strike="noStrike" dirty="0" err="1">
                          <a:effectLst/>
                          <a:latin typeface="Century Gothic" panose="020B0502020202020204" pitchFamily="34" charset="0"/>
                        </a:rPr>
                        <a:t>Unfavor</a:t>
                      </a:r>
                      <a:r>
                        <a:rPr lang="en-US" sz="1600" u="none" strike="noStrike" dirty="0">
                          <a:effectLst/>
                          <a:latin typeface="Century Gothic" panose="020B0502020202020204" pitchFamily="34" charset="0"/>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670456"/>
                  </a:ext>
                </a:extLst>
              </a:tr>
              <a:tr h="308259">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1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1600" u="none" strike="noStrike" dirty="0">
                          <a:effectLst/>
                          <a:latin typeface="Century Gothic" panose="020B0502020202020204" pitchFamily="34" charset="0"/>
                        </a:rPr>
                        <a:t>Revenues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$123,049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$114,793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$(8,256)</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3053170"/>
                  </a:ext>
                </a:extLst>
              </a:tr>
              <a:tr h="548640">
                <a:tc>
                  <a:txBody>
                    <a:bodyPr/>
                    <a:lstStyle/>
                    <a:p>
                      <a:pPr algn="l" fontAlgn="ctr"/>
                      <a:r>
                        <a:rPr lang="en-US" sz="1600" u="none" strike="noStrike" dirty="0">
                          <a:effectLst/>
                          <a:latin typeface="Century Gothic" panose="020B0502020202020204" pitchFamily="34" charset="0"/>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803,569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776,896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26,673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81779007"/>
                  </a:ext>
                </a:extLst>
              </a:tr>
              <a:tr h="548640">
                <a:tc>
                  <a:txBody>
                    <a:bodyPr/>
                    <a:lstStyle/>
                    <a:p>
                      <a:pPr algn="l" fontAlgn="ctr"/>
                      <a:r>
                        <a:rPr lang="en-US" sz="1600" u="none" strike="noStrike">
                          <a:effectLst/>
                          <a:latin typeface="Century Gothic" panose="020B0502020202020204" pitchFamily="34" charset="0"/>
                        </a:rPr>
                        <a:t>New Capital</a:t>
                      </a:r>
                      <a:endParaRPr lang="en-US" sz="1600" b="0"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8195466"/>
                  </a:ext>
                </a:extLst>
              </a:tr>
              <a:tr h="548640">
                <a:tc>
                  <a:txBody>
                    <a:bodyPr/>
                    <a:lstStyle/>
                    <a:p>
                      <a:pPr algn="l" fontAlgn="ctr"/>
                      <a:r>
                        <a:rPr lang="en-US" sz="1600" u="none" strike="noStrike">
                          <a:effectLst/>
                          <a:latin typeface="Century Gothic" panose="020B0502020202020204" pitchFamily="34" charset="0"/>
                        </a:rPr>
                        <a:t>Net Operating</a:t>
                      </a:r>
                      <a:endParaRPr lang="en-US" sz="1600" b="0"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$(680,520)</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$(662,103)</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$18,417 </a:t>
                      </a: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704104"/>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5238191"/>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362300" y="5712813"/>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5246900"/>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721490"/>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5255577"/>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32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2" y="189214"/>
            <a:ext cx="8042276" cy="1645920"/>
          </a:xfrm>
        </p:spPr>
        <p:txBody>
          <a:bodyPr>
            <a:normAutofit/>
          </a:bodyPr>
          <a:lstStyle/>
          <a:p>
            <a:pPr algn="ctr"/>
            <a:r>
              <a:rPr lang="en-US" sz="3600" b="1" dirty="0">
                <a:latin typeface="Century Gothic" panose="020B0502020202020204" pitchFamily="34" charset="0"/>
              </a:rPr>
              <a:t>Financial Change Year to Date</a:t>
            </a:r>
            <a:br>
              <a:rPr lang="en-US" sz="3600" b="1" dirty="0">
                <a:latin typeface="Century Gothic" panose="020B0502020202020204" pitchFamily="34" charset="0"/>
              </a:rPr>
            </a:br>
            <a:r>
              <a:rPr lang="en-US" sz="3600" b="1" dirty="0">
                <a:latin typeface="Century Gothic" panose="020B0502020202020204" pitchFamily="34" charset="0"/>
              </a:rPr>
              <a:t>5/1/19 – 1/31/20</a:t>
            </a:r>
            <a:br>
              <a:rPr lang="en-US" sz="4400" b="1" dirty="0">
                <a:latin typeface="Century Gothic" panose="020B0502020202020204" pitchFamily="34" charset="0"/>
              </a:rPr>
            </a:br>
            <a:r>
              <a:rPr lang="en-US" sz="2700" b="1" dirty="0">
                <a:latin typeface="Century Gothic" panose="020B0502020202020204" pitchFamily="34" charset="0"/>
              </a:rPr>
              <a:t>(9 months)</a:t>
            </a:r>
          </a:p>
        </p:txBody>
      </p:sp>
      <p:graphicFrame>
        <p:nvGraphicFramePr>
          <p:cNvPr id="3" name="Table 2">
            <a:extLst>
              <a:ext uri="{FF2B5EF4-FFF2-40B4-BE49-F238E27FC236}">
                <a16:creationId xmlns:a16="http://schemas.microsoft.com/office/drawing/2014/main" id="{86BAF021-99C7-45F0-9C42-FC9C2CAC3B5C}"/>
              </a:ext>
            </a:extLst>
          </p:cNvPr>
          <p:cNvGraphicFramePr>
            <a:graphicFrameLocks noGrp="1"/>
          </p:cNvGraphicFramePr>
          <p:nvPr>
            <p:extLst>
              <p:ext uri="{D42A27DB-BD31-4B8C-83A1-F6EECF244321}">
                <p14:modId xmlns:p14="http://schemas.microsoft.com/office/powerpoint/2010/main" val="1299526789"/>
              </p:ext>
            </p:extLst>
          </p:nvPr>
        </p:nvGraphicFramePr>
        <p:xfrm>
          <a:off x="228601" y="1925179"/>
          <a:ext cx="8686799" cy="3749042"/>
        </p:xfrm>
        <a:graphic>
          <a:graphicData uri="http://schemas.openxmlformats.org/drawingml/2006/table">
            <a:tbl>
              <a:tblPr>
                <a:tableStyleId>{5C22544A-7EE6-4342-B048-85BDC9FD1C3A}</a:tableStyleId>
              </a:tblPr>
              <a:tblGrid>
                <a:gridCol w="2478331">
                  <a:extLst>
                    <a:ext uri="{9D8B030D-6E8A-4147-A177-3AD203B41FA5}">
                      <a16:colId xmlns:a16="http://schemas.microsoft.com/office/drawing/2014/main" val="654501648"/>
                    </a:ext>
                  </a:extLst>
                </a:gridCol>
                <a:gridCol w="2029446">
                  <a:extLst>
                    <a:ext uri="{9D8B030D-6E8A-4147-A177-3AD203B41FA5}">
                      <a16:colId xmlns:a16="http://schemas.microsoft.com/office/drawing/2014/main" val="2455243884"/>
                    </a:ext>
                  </a:extLst>
                </a:gridCol>
                <a:gridCol w="2029446">
                  <a:extLst>
                    <a:ext uri="{9D8B030D-6E8A-4147-A177-3AD203B41FA5}">
                      <a16:colId xmlns:a16="http://schemas.microsoft.com/office/drawing/2014/main" val="3535008515"/>
                    </a:ext>
                  </a:extLst>
                </a:gridCol>
                <a:gridCol w="2149576">
                  <a:extLst>
                    <a:ext uri="{9D8B030D-6E8A-4147-A177-3AD203B41FA5}">
                      <a16:colId xmlns:a16="http://schemas.microsoft.com/office/drawing/2014/main" val="604569440"/>
                    </a:ext>
                  </a:extLst>
                </a:gridCol>
              </a:tblGrid>
              <a:tr h="411358">
                <a:tc gridSpan="4">
                  <a:txBody>
                    <a:bodyPr/>
                    <a:lstStyle/>
                    <a:p>
                      <a:pPr algn="ctr" fontAlgn="b"/>
                      <a:r>
                        <a:rPr lang="en-US" sz="1800" b="1" u="none" strike="noStrike" dirty="0">
                          <a:effectLst/>
                          <a:latin typeface="Century Gothic" panose="020B0502020202020204" pitchFamily="34" charset="0"/>
                        </a:rPr>
                        <a:t>YTD</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extLst>
                  <a:ext uri="{0D108BD9-81ED-4DB2-BD59-A6C34878D82A}">
                    <a16:rowId xmlns:a16="http://schemas.microsoft.com/office/drawing/2014/main" val="226914593"/>
                  </a:ext>
                </a:extLst>
              </a:tr>
              <a:tr h="359932">
                <a:tc>
                  <a:txBody>
                    <a:bodyPr/>
                    <a:lstStyle/>
                    <a:p>
                      <a:pPr algn="l" fontAlgn="b"/>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3">
                  <a:txBody>
                    <a:bodyPr/>
                    <a:lstStyle/>
                    <a:p>
                      <a:pPr algn="ctr" fontAlgn="ctr"/>
                      <a:r>
                        <a:rPr lang="en-US" sz="1600" u="none" strike="noStrike">
                          <a:effectLst/>
                          <a:latin typeface="Century Gothic" panose="020B0502020202020204" pitchFamily="34" charset="0"/>
                        </a:rPr>
                        <a:t>Budget</a:t>
                      </a:r>
                      <a:endParaRPr lang="en-US" sz="1600" b="1"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600" u="none" strike="noStrike" dirty="0">
                          <a:effectLst/>
                          <a:latin typeface="Century Gothic" panose="020B0502020202020204" pitchFamily="34" charset="0"/>
                        </a:rPr>
                        <a:t>Current Year</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fontAlgn="ctr"/>
                      <a:r>
                        <a:rPr lang="en-US" sz="1600" u="none" strike="noStrike" dirty="0">
                          <a:effectLst/>
                          <a:latin typeface="Century Gothic" panose="020B0502020202020204" pitchFamily="34" charset="0"/>
                        </a:rPr>
                        <a:t>Favor/ (</a:t>
                      </a:r>
                      <a:r>
                        <a:rPr lang="en-US" sz="1600" u="none" strike="noStrike" dirty="0" err="1">
                          <a:effectLst/>
                          <a:latin typeface="Century Gothic" panose="020B0502020202020204" pitchFamily="34" charset="0"/>
                        </a:rPr>
                        <a:t>Unfavor</a:t>
                      </a:r>
                      <a:r>
                        <a:rPr lang="en-US" sz="1600" u="none" strike="noStrike" dirty="0">
                          <a:effectLst/>
                          <a:latin typeface="Century Gothic" panose="020B0502020202020204" pitchFamily="34" charset="0"/>
                        </a:rPr>
                        <a:t>) vs. Budget</a:t>
                      </a:r>
                      <a:endParaRPr lang="en-US" sz="16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605140"/>
                  </a:ext>
                </a:extLst>
              </a:tr>
              <a:tr h="359932">
                <a:tc>
                  <a:txBody>
                    <a:bodyPr/>
                    <a:lstStyle/>
                    <a:p>
                      <a:pPr algn="l" fontAlgn="ctr"/>
                      <a:endParaRPr lang="en-US" sz="16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fontAlgn="ctr"/>
                      <a:endParaRPr lang="en-US" sz="1100" b="1" i="0" u="none" strike="noStrike">
                        <a:solidFill>
                          <a:srgbClr val="000000"/>
                        </a:solidFill>
                        <a:effectLst/>
                        <a:latin typeface="Arial" panose="020B0604020202020204" pitchFamily="34" charset="0"/>
                      </a:endParaRPr>
                    </a:p>
                  </a:txBody>
                  <a:tcPr marL="8663" marR="8663" marT="8663" marB="0" anchor="ctr"/>
                </a:tc>
                <a:tc vMerge="1">
                  <a:txBody>
                    <a:bodyPr/>
                    <a:lstStyle/>
                    <a:p>
                      <a:pPr algn="ctr" fontAlgn="ctr"/>
                      <a:endParaRPr lang="en-US" sz="1100" b="1" i="0" u="none" strike="noStrike">
                        <a:solidFill>
                          <a:srgbClr val="000000"/>
                        </a:solidFill>
                        <a:effectLst/>
                        <a:latin typeface="Arial" panose="020B0604020202020204" pitchFamily="34" charset="0"/>
                      </a:endParaRPr>
                    </a:p>
                  </a:txBody>
                  <a:tcPr marL="8663" marR="8663" marT="8663" marB="0" anchor="ctr"/>
                </a:tc>
                <a:tc vMerge="1">
                  <a:txBody>
                    <a:bodyPr/>
                    <a:lstStyle/>
                    <a:p>
                      <a:pPr algn="ctr" fontAlgn="ctr"/>
                      <a:endParaRPr lang="en-US" sz="1100" b="1" i="0" u="none" strike="noStrike">
                        <a:solidFill>
                          <a:srgbClr val="000000"/>
                        </a:solidFill>
                        <a:effectLst/>
                        <a:latin typeface="Arial" panose="020B0604020202020204" pitchFamily="34" charset="0"/>
                      </a:endParaRPr>
                    </a:p>
                  </a:txBody>
                  <a:tcPr marL="8663" marR="8663" marT="8663" marB="0" anchor="ctr"/>
                </a:tc>
                <a:extLst>
                  <a:ext uri="{0D108BD9-81ED-4DB2-BD59-A6C34878D82A}">
                    <a16:rowId xmlns:a16="http://schemas.microsoft.com/office/drawing/2014/main" val="1164240831"/>
                  </a:ext>
                </a:extLst>
              </a:tr>
              <a:tr h="359932">
                <a:tc>
                  <a:txBody>
                    <a:bodyPr/>
                    <a:lstStyle/>
                    <a:p>
                      <a:pPr algn="l" fontAlgn="ct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ctr"/>
                      <a:endParaRPr lang="en-US" sz="1100" b="1" i="0" u="none" strike="noStrike">
                        <a:solidFill>
                          <a:srgbClr val="000000"/>
                        </a:solidFill>
                        <a:effectLst/>
                        <a:latin typeface="Arial" panose="020B0604020202020204" pitchFamily="34" charset="0"/>
                      </a:endParaRPr>
                    </a:p>
                  </a:txBody>
                  <a:tcPr marL="8663" marR="8663" marT="8663" marB="0" anchor="ctr"/>
                </a:tc>
                <a:tc vMerge="1">
                  <a:txBody>
                    <a:bodyPr/>
                    <a:lstStyle/>
                    <a:p>
                      <a:pPr algn="ctr" fontAlgn="ctr"/>
                      <a:endParaRPr lang="en-US" sz="1100" b="1" i="0" u="none" strike="noStrike">
                        <a:solidFill>
                          <a:srgbClr val="000000"/>
                        </a:solidFill>
                        <a:effectLst/>
                        <a:latin typeface="Arial" panose="020B0604020202020204" pitchFamily="34" charset="0"/>
                      </a:endParaRPr>
                    </a:p>
                  </a:txBody>
                  <a:tcPr marL="8663" marR="8663" marT="8663" marB="0" anchor="ctr"/>
                </a:tc>
                <a:tc vMerge="1">
                  <a:txBody>
                    <a:bodyPr/>
                    <a:lstStyle/>
                    <a:p>
                      <a:pPr algn="ctr" fontAlgn="ctr"/>
                      <a:endParaRPr lang="en-US" sz="1100" b="1" i="0" u="none" strike="noStrike">
                        <a:solidFill>
                          <a:srgbClr val="000000"/>
                        </a:solidFill>
                        <a:effectLst/>
                        <a:latin typeface="Arial" panose="020B0604020202020204" pitchFamily="34" charset="0"/>
                      </a:endParaRPr>
                    </a:p>
                  </a:txBody>
                  <a:tcPr marL="8663" marR="8663" marT="8663" marB="0" anchor="ctr"/>
                </a:tc>
                <a:extLst>
                  <a:ext uri="{0D108BD9-81ED-4DB2-BD59-A6C34878D82A}">
                    <a16:rowId xmlns:a16="http://schemas.microsoft.com/office/drawing/2014/main" val="3189074550"/>
                  </a:ext>
                </a:extLst>
              </a:tr>
              <a:tr h="564472">
                <a:tc>
                  <a:txBody>
                    <a:bodyPr/>
                    <a:lstStyle/>
                    <a:p>
                      <a:pPr algn="l" fontAlgn="ctr"/>
                      <a:r>
                        <a:rPr lang="en-US" sz="1600" u="none" strike="noStrike">
                          <a:effectLst/>
                          <a:latin typeface="Century Gothic" panose="020B0502020202020204" pitchFamily="34" charset="0"/>
                        </a:rPr>
                        <a:t>Revenues</a:t>
                      </a:r>
                      <a:endParaRPr lang="en-US" sz="1600" b="0" i="0" u="none" strike="noStrike">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$11,861,894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$12,292,555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$430,661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1055967"/>
                  </a:ext>
                </a:extLst>
              </a:tr>
              <a:tr h="564472">
                <a:tc>
                  <a:txBody>
                    <a:bodyPr/>
                    <a:lstStyle/>
                    <a:p>
                      <a:pPr algn="l" fontAlgn="ctr"/>
                      <a:r>
                        <a:rPr lang="en-US" sz="1600" u="none" strike="noStrike" dirty="0">
                          <a:effectLst/>
                          <a:latin typeface="Century Gothic" panose="020B0502020202020204" pitchFamily="34" charset="0"/>
                        </a:rPr>
                        <a:t>Expenses</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9,652,509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9,441,737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210,772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45606890"/>
                  </a:ext>
                </a:extLst>
              </a:tr>
              <a:tr h="564472">
                <a:tc>
                  <a:txBody>
                    <a:bodyPr/>
                    <a:lstStyle/>
                    <a:p>
                      <a:pPr algn="l" fontAlgn="ctr"/>
                      <a:r>
                        <a:rPr lang="en-US" sz="1600" u="none" strike="noStrike">
                          <a:effectLst/>
                          <a:latin typeface="Century Gothic" panose="020B0502020202020204" pitchFamily="34" charset="0"/>
                        </a:rPr>
                        <a:t>New Capital</a:t>
                      </a:r>
                      <a:endParaRPr lang="en-US" sz="1600" b="0" i="0" u="none" strike="noStrike">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10626700"/>
                  </a:ext>
                </a:extLst>
              </a:tr>
              <a:tr h="564472">
                <a:tc>
                  <a:txBody>
                    <a:bodyPr/>
                    <a:lstStyle/>
                    <a:p>
                      <a:pPr algn="l" fontAlgn="ctr"/>
                      <a:r>
                        <a:rPr lang="en-US" sz="1600" u="none" strike="noStrike">
                          <a:effectLst/>
                          <a:latin typeface="Century Gothic" panose="020B0502020202020204" pitchFamily="34" charset="0"/>
                        </a:rPr>
                        <a:t>Net Operating</a:t>
                      </a:r>
                      <a:endParaRPr lang="en-US" sz="1600" b="0" i="0" u="none" strike="noStrike">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$2,209,385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$2,850,818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1600" u="none" strike="noStrike" dirty="0">
                          <a:effectLst/>
                          <a:latin typeface="Century Gothic" panose="020B0502020202020204" pitchFamily="34" charset="0"/>
                        </a:rPr>
                        <a:t> $641,433 </a:t>
                      </a:r>
                      <a:endParaRPr lang="en-US" sz="16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8317600"/>
                  </a:ext>
                </a:extLst>
              </a:tr>
            </a:tbl>
          </a:graphicData>
        </a:graphic>
      </p:graphicFrame>
      <p:cxnSp>
        <p:nvCxnSpPr>
          <p:cNvPr id="6" name="Straight Connector 5">
            <a:extLst>
              <a:ext uri="{FF2B5EF4-FFF2-40B4-BE49-F238E27FC236}">
                <a16:creationId xmlns:a16="http://schemas.microsoft.com/office/drawing/2014/main" id="{7C7684F8-BA8D-46D1-9CFF-216B68FCBEFD}"/>
              </a:ext>
            </a:extLst>
          </p:cNvPr>
          <p:cNvCxnSpPr/>
          <p:nvPr/>
        </p:nvCxnSpPr>
        <p:spPr>
          <a:xfrm>
            <a:off x="3222167" y="55473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E5C1F9-1991-485E-A198-FB8413B71408}"/>
              </a:ext>
            </a:extLst>
          </p:cNvPr>
          <p:cNvCxnSpPr/>
          <p:nvPr/>
        </p:nvCxnSpPr>
        <p:spPr>
          <a:xfrm>
            <a:off x="3222167" y="5168529"/>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6E5CA82-3F4D-410E-AC6A-59EC34BB652D}"/>
              </a:ext>
            </a:extLst>
          </p:cNvPr>
          <p:cNvCxnSpPr/>
          <p:nvPr/>
        </p:nvCxnSpPr>
        <p:spPr>
          <a:xfrm>
            <a:off x="5222967" y="55473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61C759-FCD2-4440-9662-C3BBF6C0734A}"/>
              </a:ext>
            </a:extLst>
          </p:cNvPr>
          <p:cNvCxnSpPr/>
          <p:nvPr/>
        </p:nvCxnSpPr>
        <p:spPr>
          <a:xfrm>
            <a:off x="5222967" y="5168529"/>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D69569-C6D5-4612-9EB9-503F26F45B9F}"/>
              </a:ext>
            </a:extLst>
          </p:cNvPr>
          <p:cNvCxnSpPr/>
          <p:nvPr/>
        </p:nvCxnSpPr>
        <p:spPr>
          <a:xfrm>
            <a:off x="7313024" y="554736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5717E9-DF80-479D-9023-DC80C6F4C56D}"/>
              </a:ext>
            </a:extLst>
          </p:cNvPr>
          <p:cNvCxnSpPr/>
          <p:nvPr/>
        </p:nvCxnSpPr>
        <p:spPr>
          <a:xfrm>
            <a:off x="7313024" y="5168529"/>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6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3600" dirty="0"/>
              <a:t>Treasurer’s Report - </a:t>
            </a:r>
            <a:br>
              <a:rPr lang="en-US" sz="3600" dirty="0"/>
            </a:br>
            <a:r>
              <a:rPr lang="en-US" sz="3600" dirty="0"/>
              <a:t>Larry Perrone</a:t>
            </a:r>
          </a:p>
        </p:txBody>
      </p:sp>
      <p:pic>
        <p:nvPicPr>
          <p:cNvPr id="4" name="Picture 3">
            <a:extLst>
              <a:ext uri="{FF2B5EF4-FFF2-40B4-BE49-F238E27FC236}">
                <a16:creationId xmlns:a16="http://schemas.microsoft.com/office/drawing/2014/main" id="{C3617803-0051-4A79-B7E2-BA5BD7564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21" y="1430056"/>
            <a:ext cx="3720332" cy="3411816"/>
          </a:xfrm>
          <a:prstGeom prst="rect">
            <a:avLst/>
          </a:prstGeom>
        </p:spPr>
      </p:pic>
      <p:sp>
        <p:nvSpPr>
          <p:cNvPr id="2" name="Slide Number Placeholder 1">
            <a:extLst>
              <a:ext uri="{FF2B5EF4-FFF2-40B4-BE49-F238E27FC236}">
                <a16:creationId xmlns:a16="http://schemas.microsoft.com/office/drawing/2014/main" id="{86CEBDE8-B419-4B90-B929-383C59D39CD0}"/>
              </a:ext>
            </a:extLst>
          </p:cNvPr>
          <p:cNvSpPr>
            <a:spLocks noGrp="1"/>
          </p:cNvSpPr>
          <p:nvPr>
            <p:ph type="sldNum" sz="quarter" idx="12"/>
          </p:nvPr>
        </p:nvSpPr>
        <p:spPr>
          <a:xfrm>
            <a:off x="8616938" y="5806401"/>
            <a:ext cx="608264" cy="503579"/>
          </a:xfrm>
        </p:spPr>
        <p:txBody>
          <a:bodyPr vert="horz" lIns="91440" tIns="45720" rIns="91440" bIns="45720" rtlCol="0" anchor="t">
            <a:normAutofit/>
          </a:bodyPr>
          <a:lstStyle/>
          <a:p>
            <a:pPr algn="l" defTabSz="457200">
              <a:lnSpc>
                <a:spcPct val="90000"/>
              </a:lnSpc>
              <a:spcAft>
                <a:spcPts val="600"/>
              </a:spcAft>
            </a:pPr>
            <a:fld id="{98B5F13F-7E1A-4580-A55C-09F2476A26E1}" type="slidenum">
              <a:rPr lang="en-US" sz="1800" smtClean="0"/>
              <a:pPr algn="l" defTabSz="457200">
                <a:lnSpc>
                  <a:spcPct val="90000"/>
                </a:lnSpc>
                <a:spcAft>
                  <a:spcPts val="600"/>
                </a:spcAft>
              </a:pPr>
              <a:t>13</a:t>
            </a:fld>
            <a:endParaRPr lang="en-US" dirty="0"/>
          </a:p>
        </p:txBody>
      </p:sp>
      <p:cxnSp>
        <p:nvCxnSpPr>
          <p:cNvPr id="30" name="Straight Connector 29">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2" name="Picture 31">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41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0" y="447188"/>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Activity for Month of </a:t>
            </a:r>
            <a:r>
              <a:rPr lang="en-US" sz="2500" b="1" u="sng" dirty="0">
                <a:solidFill>
                  <a:prstClr val="black"/>
                </a:solidFill>
                <a:latin typeface="Calibri Light" panose="020F0302020204030204"/>
              </a:rPr>
              <a:t>January</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Overall Laddered Investment Rate of Return for January Approx. 2.5%</a:t>
            </a:r>
          </a:p>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January 31, 2020, the Association had approx. $10.8 million in cash</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 $4.8 million invested in CDAR’s fully FDIC insured</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 $</a:t>
            </a:r>
            <a:r>
              <a:rPr lang="en-US" sz="1800" dirty="0">
                <a:solidFill>
                  <a:prstClr val="black"/>
                </a:solidFill>
                <a:latin typeface="Calibri" panose="020F0502020204030204"/>
              </a:rPr>
              <a:t>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 million in Money Market (earning 2%) and other operating accounts, fully insured</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4222" y="2422434"/>
            <a:ext cx="3716338"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31581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310766" y="596017"/>
            <a:ext cx="7132320" cy="589220"/>
          </a:xfrm>
        </p:spPr>
        <p:txBody>
          <a:bodyPr>
            <a:noAutofit/>
          </a:bodyPr>
          <a:lstStyle/>
          <a:p>
            <a:pPr algn="ctr"/>
            <a:r>
              <a:rPr lang="en-US" sz="3600" dirty="0">
                <a:latin typeface="Franklin Gothic Medium" panose="020B0603020102020204" pitchFamily="34" charset="0"/>
              </a:rPr>
              <a:t>Reserves January 2020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extLst>
              <p:ext uri="{D42A27DB-BD31-4B8C-83A1-F6EECF244321}">
                <p14:modId xmlns:p14="http://schemas.microsoft.com/office/powerpoint/2010/main" val="263435317"/>
              </p:ext>
            </p:extLst>
          </p:nvPr>
        </p:nvGraphicFramePr>
        <p:xfrm>
          <a:off x="274320" y="2271849"/>
          <a:ext cx="8595360" cy="3566160"/>
        </p:xfrm>
        <a:graphic>
          <a:graphicData uri="http://schemas.openxmlformats.org/drawingml/2006/table">
            <a:tbl>
              <a:tblPr firstRow="1" bandRow="1">
                <a:tableStyleId>{5C22544A-7EE6-4342-B048-85BDC9FD1C3A}</a:tableStyleId>
              </a:tblPr>
              <a:tblGrid>
                <a:gridCol w="2974719">
                  <a:extLst>
                    <a:ext uri="{9D8B030D-6E8A-4147-A177-3AD203B41FA5}">
                      <a16:colId xmlns:a16="http://schemas.microsoft.com/office/drawing/2014/main" val="1394482498"/>
                    </a:ext>
                  </a:extLst>
                </a:gridCol>
                <a:gridCol w="1864203">
                  <a:extLst>
                    <a:ext uri="{9D8B030D-6E8A-4147-A177-3AD203B41FA5}">
                      <a16:colId xmlns:a16="http://schemas.microsoft.com/office/drawing/2014/main" val="3016120161"/>
                    </a:ext>
                  </a:extLst>
                </a:gridCol>
                <a:gridCol w="1569857">
                  <a:extLst>
                    <a:ext uri="{9D8B030D-6E8A-4147-A177-3AD203B41FA5}">
                      <a16:colId xmlns:a16="http://schemas.microsoft.com/office/drawing/2014/main" val="3864248913"/>
                    </a:ext>
                  </a:extLst>
                </a:gridCol>
                <a:gridCol w="1009192">
                  <a:extLst>
                    <a:ext uri="{9D8B030D-6E8A-4147-A177-3AD203B41FA5}">
                      <a16:colId xmlns:a16="http://schemas.microsoft.com/office/drawing/2014/main" val="963910479"/>
                    </a:ext>
                  </a:extLst>
                </a:gridCol>
                <a:gridCol w="1177389">
                  <a:extLst>
                    <a:ext uri="{9D8B030D-6E8A-4147-A177-3AD203B41FA5}">
                      <a16:colId xmlns:a16="http://schemas.microsoft.com/office/drawing/2014/main" val="2085935011"/>
                    </a:ext>
                  </a:extLst>
                </a:gridCol>
              </a:tblGrid>
              <a:tr h="543990">
                <a:tc>
                  <a:txBody>
                    <a:bodyPr/>
                    <a:lstStyle/>
                    <a:p>
                      <a:endParaRPr lang="en-US" dirty="0">
                        <a:latin typeface="Franklin Gothic Medium" panose="020B0603020102020204" pitchFamily="34" charset="0"/>
                      </a:endParaRPr>
                    </a:p>
                  </a:txBody>
                  <a:tcPr marL="68580" marR="68580"/>
                </a:tc>
                <a:tc>
                  <a:txBody>
                    <a:bodyPr/>
                    <a:lstStyle/>
                    <a:p>
                      <a:pPr algn="ctr"/>
                      <a:r>
                        <a:rPr lang="en-US" sz="2100" dirty="0">
                          <a:latin typeface="Franklin Gothic Medium" panose="020B0603020102020204" pitchFamily="34" charset="0"/>
                        </a:rPr>
                        <a:t>Replacement</a:t>
                      </a:r>
                    </a:p>
                  </a:txBody>
                  <a:tcPr marL="68580" marR="68580" anchor="ctr"/>
                </a:tc>
                <a:tc>
                  <a:txBody>
                    <a:bodyPr/>
                    <a:lstStyle/>
                    <a:p>
                      <a:pPr algn="ctr"/>
                      <a:r>
                        <a:rPr lang="en-US" sz="2100" dirty="0">
                          <a:latin typeface="Franklin Gothic Medium" panose="020B0603020102020204" pitchFamily="34" charset="0"/>
                        </a:rPr>
                        <a:t>Bulkheads</a:t>
                      </a:r>
                    </a:p>
                  </a:txBody>
                  <a:tcPr marL="68580" marR="68580" anchor="ctr"/>
                </a:tc>
                <a:tc>
                  <a:txBody>
                    <a:bodyPr/>
                    <a:lstStyle/>
                    <a:p>
                      <a:pPr algn="ctr"/>
                      <a:r>
                        <a:rPr lang="en-US" sz="2100" dirty="0">
                          <a:latin typeface="Franklin Gothic Medium" panose="020B0603020102020204" pitchFamily="34" charset="0"/>
                        </a:rPr>
                        <a:t>Roads</a:t>
                      </a:r>
                    </a:p>
                  </a:txBody>
                  <a:tcPr marL="68580" marR="68580" anchor="ctr"/>
                </a:tc>
                <a:tc>
                  <a:txBody>
                    <a:bodyPr/>
                    <a:lstStyle/>
                    <a:p>
                      <a:pPr algn="ctr"/>
                      <a:r>
                        <a:rPr lang="en-US" sz="2100" dirty="0">
                          <a:latin typeface="Franklin Gothic Medium" panose="020B0603020102020204" pitchFamily="34" charset="0"/>
                        </a:rPr>
                        <a:t>Total</a:t>
                      </a:r>
                    </a:p>
                  </a:txBody>
                  <a:tcPr marL="68580" marR="68580" anchor="ctr"/>
                </a:tc>
                <a:extLst>
                  <a:ext uri="{0D108BD9-81ED-4DB2-BD59-A6C34878D82A}">
                    <a16:rowId xmlns:a16="http://schemas.microsoft.com/office/drawing/2014/main" val="3190847527"/>
                  </a:ext>
                </a:extLst>
              </a:tr>
              <a:tr h="604434">
                <a:tc>
                  <a:txBody>
                    <a:bodyPr/>
                    <a:lstStyle/>
                    <a:p>
                      <a:r>
                        <a:rPr lang="en-US" sz="2000" b="1" dirty="0">
                          <a:latin typeface="Franklin Gothic Medium" panose="020B0603020102020204" pitchFamily="34" charset="0"/>
                        </a:rPr>
                        <a:t>4/30/19 Balance</a:t>
                      </a:r>
                    </a:p>
                  </a:txBody>
                  <a:tcPr marL="68580" marR="68580" anchor="ctr"/>
                </a:tc>
                <a:tc>
                  <a:txBody>
                    <a:bodyPr/>
                    <a:lstStyle/>
                    <a:p>
                      <a:pPr algn="ctr"/>
                      <a:r>
                        <a:rPr lang="en-US" sz="2000" b="1" dirty="0">
                          <a:latin typeface="Franklin Gothic Medium" panose="020B0603020102020204" pitchFamily="34" charset="0"/>
                        </a:rPr>
                        <a:t>$5.2</a:t>
                      </a:r>
                    </a:p>
                  </a:txBody>
                  <a:tcPr marL="68580" marR="68580" anchor="ctr"/>
                </a:tc>
                <a:tc>
                  <a:txBody>
                    <a:bodyPr/>
                    <a:lstStyle/>
                    <a:p>
                      <a:pPr algn="ctr"/>
                      <a:r>
                        <a:rPr lang="en-US" sz="2000" b="1" dirty="0">
                          <a:latin typeface="Franklin Gothic Medium" panose="020B0603020102020204" pitchFamily="34" charset="0"/>
                        </a:rPr>
                        <a:t>$2.5</a:t>
                      </a:r>
                    </a:p>
                  </a:txBody>
                  <a:tcPr marL="68580" marR="68580" anchor="ctr"/>
                </a:tc>
                <a:tc>
                  <a:txBody>
                    <a:bodyPr/>
                    <a:lstStyle/>
                    <a:p>
                      <a:pPr algn="ctr"/>
                      <a:r>
                        <a:rPr lang="en-US" sz="2000" b="1" dirty="0">
                          <a:latin typeface="Franklin Gothic Medium" panose="020B0603020102020204" pitchFamily="34" charset="0"/>
                        </a:rPr>
                        <a:t>$1.1</a:t>
                      </a:r>
                    </a:p>
                  </a:txBody>
                  <a:tcPr marL="68580" marR="68580" anchor="ctr"/>
                </a:tc>
                <a:tc>
                  <a:txBody>
                    <a:bodyPr/>
                    <a:lstStyle/>
                    <a:p>
                      <a:pPr algn="ctr"/>
                      <a:r>
                        <a:rPr lang="en-US" sz="2000" b="1" dirty="0">
                          <a:latin typeface="Franklin Gothic Medium" panose="020B0603020102020204" pitchFamily="34" charset="0"/>
                        </a:rPr>
                        <a:t>$8.8</a:t>
                      </a:r>
                    </a:p>
                  </a:txBody>
                  <a:tcPr marL="68580" marR="68580" anchor="ctr"/>
                </a:tc>
                <a:extLst>
                  <a:ext uri="{0D108BD9-81ED-4DB2-BD59-A6C34878D82A}">
                    <a16:rowId xmlns:a16="http://schemas.microsoft.com/office/drawing/2014/main" val="2939790926"/>
                  </a:ext>
                </a:extLst>
              </a:tr>
              <a:tr h="604434">
                <a:tc>
                  <a:txBody>
                    <a:bodyPr/>
                    <a:lstStyle/>
                    <a:p>
                      <a:r>
                        <a:rPr lang="en-US" sz="2000" dirty="0">
                          <a:latin typeface="Franklin Gothic Medium" panose="020B0603020102020204" pitchFamily="34" charset="0"/>
                        </a:rPr>
                        <a:t>Assessments/Interest</a:t>
                      </a:r>
                    </a:p>
                  </a:txBody>
                  <a:tcPr marL="68580" marR="68580" anchor="ctr"/>
                </a:tc>
                <a:tc>
                  <a:txBody>
                    <a:bodyPr/>
                    <a:lstStyle/>
                    <a:p>
                      <a:pPr algn="ctr"/>
                      <a:r>
                        <a:rPr lang="en-US" sz="2000" dirty="0">
                          <a:latin typeface="Franklin Gothic Medium" panose="020B0603020102020204" pitchFamily="34" charset="0"/>
                        </a:rPr>
                        <a:t>  2.0</a:t>
                      </a:r>
                    </a:p>
                  </a:txBody>
                  <a:tcPr marL="68580" marR="68580" anchor="ctr"/>
                </a:tc>
                <a:tc>
                  <a:txBody>
                    <a:bodyPr/>
                    <a:lstStyle/>
                    <a:p>
                      <a:pPr algn="ctr"/>
                      <a:r>
                        <a:rPr lang="en-US" sz="2000" dirty="0">
                          <a:latin typeface="Franklin Gothic Medium" panose="020B0603020102020204" pitchFamily="34" charset="0"/>
                        </a:rPr>
                        <a:t>0.7</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2.7</a:t>
                      </a:r>
                    </a:p>
                  </a:txBody>
                  <a:tcPr marL="68580" marR="68580" anchor="ctr"/>
                </a:tc>
                <a:extLst>
                  <a:ext uri="{0D108BD9-81ED-4DB2-BD59-A6C34878D82A}">
                    <a16:rowId xmlns:a16="http://schemas.microsoft.com/office/drawing/2014/main" val="823467776"/>
                  </a:ext>
                </a:extLst>
              </a:tr>
              <a:tr h="604434">
                <a:tc>
                  <a:txBody>
                    <a:bodyPr/>
                    <a:lstStyle/>
                    <a:p>
                      <a:r>
                        <a:rPr lang="en-US" sz="2000" dirty="0">
                          <a:latin typeface="Franklin Gothic Medium" panose="020B0603020102020204" pitchFamily="34" charset="0"/>
                        </a:rPr>
                        <a:t>Casino Funds</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0.3</a:t>
                      </a:r>
                    </a:p>
                  </a:txBody>
                  <a:tcPr marL="68580" marR="68580" anchor="ctr"/>
                </a:tc>
                <a:tc>
                  <a:txBody>
                    <a:bodyPr/>
                    <a:lstStyle/>
                    <a:p>
                      <a:pPr algn="ctr"/>
                      <a:r>
                        <a:rPr lang="en-US" sz="2000" dirty="0">
                          <a:latin typeface="Franklin Gothic Medium" panose="020B0603020102020204" pitchFamily="34" charset="0"/>
                        </a:rPr>
                        <a:t>0.3</a:t>
                      </a:r>
                    </a:p>
                  </a:txBody>
                  <a:tcPr marL="68580" marR="68580" anchor="ctr"/>
                </a:tc>
                <a:extLst>
                  <a:ext uri="{0D108BD9-81ED-4DB2-BD59-A6C34878D82A}">
                    <a16:rowId xmlns:a16="http://schemas.microsoft.com/office/drawing/2014/main" val="3199560772"/>
                  </a:ext>
                </a:extLst>
              </a:tr>
              <a:tr h="604434">
                <a:tc>
                  <a:txBody>
                    <a:bodyPr/>
                    <a:lstStyle/>
                    <a:p>
                      <a:r>
                        <a:rPr lang="en-US" sz="2000" dirty="0">
                          <a:latin typeface="Franklin Gothic Medium" panose="020B0603020102020204" pitchFamily="34" charset="0"/>
                        </a:rPr>
                        <a:t>Transfer (Spend)</a:t>
                      </a:r>
                    </a:p>
                  </a:txBody>
                  <a:tcPr marL="68580" marR="68580" anchor="ctr"/>
                </a:tc>
                <a:tc>
                  <a:txBody>
                    <a:bodyPr/>
                    <a:lstStyle/>
                    <a:p>
                      <a:pPr algn="ctr"/>
                      <a:r>
                        <a:rPr lang="en-US" sz="2000" dirty="0">
                          <a:latin typeface="Franklin Gothic Medium" panose="020B0603020102020204" pitchFamily="34" charset="0"/>
                        </a:rPr>
                        <a:t>(1.8)</a:t>
                      </a:r>
                    </a:p>
                  </a:txBody>
                  <a:tcPr marL="68580" marR="68580" anchor="ctr"/>
                </a:tc>
                <a:tc>
                  <a:txBody>
                    <a:bodyPr/>
                    <a:lstStyle/>
                    <a:p>
                      <a:pPr algn="ctr"/>
                      <a:r>
                        <a:rPr lang="en-US" sz="2000" dirty="0">
                          <a:latin typeface="Franklin Gothic Medium" panose="020B0603020102020204" pitchFamily="34" charset="0"/>
                        </a:rPr>
                        <a:t>(1.2)</a:t>
                      </a:r>
                    </a:p>
                  </a:txBody>
                  <a:tcPr marL="68580" marR="68580" anchor="ctr"/>
                </a:tc>
                <a:tc>
                  <a:txBody>
                    <a:bodyPr/>
                    <a:lstStyle/>
                    <a:p>
                      <a:pPr algn="ctr"/>
                      <a:r>
                        <a:rPr lang="en-US" sz="2000" dirty="0">
                          <a:latin typeface="Franklin Gothic Medium" panose="020B0603020102020204" pitchFamily="34" charset="0"/>
                        </a:rPr>
                        <a:t>(0.5)</a:t>
                      </a:r>
                    </a:p>
                  </a:txBody>
                  <a:tcPr marL="68580" marR="68580" anchor="ctr"/>
                </a:tc>
                <a:tc>
                  <a:txBody>
                    <a:bodyPr/>
                    <a:lstStyle/>
                    <a:p>
                      <a:pPr algn="ctr"/>
                      <a:r>
                        <a:rPr lang="en-US" sz="2000" dirty="0">
                          <a:latin typeface="Franklin Gothic Medium" panose="020B0603020102020204" pitchFamily="34" charset="0"/>
                        </a:rPr>
                        <a:t>(3.5)</a:t>
                      </a:r>
                    </a:p>
                  </a:txBody>
                  <a:tcPr marL="68580" marR="68580" anchor="ctr"/>
                </a:tc>
                <a:extLst>
                  <a:ext uri="{0D108BD9-81ED-4DB2-BD59-A6C34878D82A}">
                    <a16:rowId xmlns:a16="http://schemas.microsoft.com/office/drawing/2014/main" val="2918661611"/>
                  </a:ext>
                </a:extLst>
              </a:tr>
              <a:tr h="604434">
                <a:tc>
                  <a:txBody>
                    <a:bodyPr/>
                    <a:lstStyle/>
                    <a:p>
                      <a:r>
                        <a:rPr lang="en-US" sz="2000" b="1" dirty="0">
                          <a:latin typeface="Franklin Gothic Medium" panose="020B0603020102020204" pitchFamily="34" charset="0"/>
                        </a:rPr>
                        <a:t>1/31/20 Balance</a:t>
                      </a:r>
                    </a:p>
                  </a:txBody>
                  <a:tcPr marL="68580" marR="68580" anchor="ctr"/>
                </a:tc>
                <a:tc>
                  <a:txBody>
                    <a:bodyPr/>
                    <a:lstStyle/>
                    <a:p>
                      <a:pPr algn="ctr"/>
                      <a:r>
                        <a:rPr lang="en-US" sz="2000" b="1" dirty="0">
                          <a:latin typeface="Franklin Gothic Medium" panose="020B0603020102020204" pitchFamily="34" charset="0"/>
                        </a:rPr>
                        <a:t>$5.4</a:t>
                      </a:r>
                    </a:p>
                  </a:txBody>
                  <a:tcPr marL="68580" marR="68580" anchor="ctr"/>
                </a:tc>
                <a:tc>
                  <a:txBody>
                    <a:bodyPr/>
                    <a:lstStyle/>
                    <a:p>
                      <a:pPr algn="ctr"/>
                      <a:r>
                        <a:rPr lang="en-US" sz="2000" b="1" dirty="0">
                          <a:latin typeface="Franklin Gothic Medium" panose="020B0603020102020204" pitchFamily="34" charset="0"/>
                        </a:rPr>
                        <a:t>$2.0</a:t>
                      </a:r>
                    </a:p>
                  </a:txBody>
                  <a:tcPr marL="68580" marR="68580" anchor="ctr"/>
                </a:tc>
                <a:tc>
                  <a:txBody>
                    <a:bodyPr/>
                    <a:lstStyle/>
                    <a:p>
                      <a:pPr algn="ctr"/>
                      <a:r>
                        <a:rPr lang="en-US" sz="2000" b="1" dirty="0">
                          <a:latin typeface="Franklin Gothic Medium" panose="020B0603020102020204" pitchFamily="34" charset="0"/>
                        </a:rPr>
                        <a:t>$0.9</a:t>
                      </a:r>
                    </a:p>
                  </a:txBody>
                  <a:tcPr marL="68580" marR="68580" anchor="ctr"/>
                </a:tc>
                <a:tc>
                  <a:txBody>
                    <a:bodyPr/>
                    <a:lstStyle/>
                    <a:p>
                      <a:pPr algn="ctr"/>
                      <a:r>
                        <a:rPr lang="en-US" sz="2000" b="1" dirty="0">
                          <a:latin typeface="Franklin Gothic Medium" panose="020B0603020102020204" pitchFamily="34" charset="0"/>
                        </a:rPr>
                        <a:t>$8.3</a:t>
                      </a:r>
                    </a:p>
                  </a:txBody>
                  <a:tcPr marL="68580" marR="68580" anchor="ctr"/>
                </a:tc>
                <a:extLst>
                  <a:ext uri="{0D108BD9-81ED-4DB2-BD59-A6C34878D82A}">
                    <a16:rowId xmlns:a16="http://schemas.microsoft.com/office/drawing/2014/main" val="1901422235"/>
                  </a:ext>
                </a:extLst>
              </a:tr>
            </a:tbl>
          </a:graphicData>
        </a:graphic>
      </p:graphicFrame>
    </p:spTree>
    <p:extLst>
      <p:ext uri="{BB962C8B-B14F-4D97-AF65-F5344CB8AC3E}">
        <p14:creationId xmlns:p14="http://schemas.microsoft.com/office/powerpoint/2010/main" val="70629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367903" y="226422"/>
            <a:ext cx="8408193" cy="584865"/>
          </a:xfrm>
        </p:spPr>
        <p:txBody>
          <a:bodyPr vert="horz" lIns="91440" tIns="45720" rIns="91440" bIns="45720" rtlCol="0" anchor="ctr">
            <a:normAutofit fontScale="90000"/>
          </a:bodyPr>
          <a:lstStyle/>
          <a:p>
            <a:pPr algn="ctr" defTabSz="914400"/>
            <a:r>
              <a:rPr lang="en-US" sz="2800" kern="1200" dirty="0">
                <a:latin typeface="+mj-lt"/>
                <a:ea typeface="+mj-ea"/>
                <a:cs typeface="+mj-cs"/>
              </a:rPr>
              <a:t>Reserves 4/30/20 Forecasted</a:t>
            </a:r>
            <a:br>
              <a:rPr lang="en-US" sz="2800" kern="1200" dirty="0">
                <a:latin typeface="+mj-lt"/>
                <a:ea typeface="+mj-ea"/>
                <a:cs typeface="+mj-cs"/>
              </a:rPr>
            </a:br>
            <a:r>
              <a:rPr lang="en-US" sz="2000" b="1" dirty="0">
                <a:solidFill>
                  <a:srgbClr val="000000"/>
                </a:solidFill>
                <a:latin typeface="Franklin Gothic Medium" panose="020B0603020102020204" pitchFamily="34" charset="0"/>
              </a:rPr>
              <a:t>(in thousands)</a:t>
            </a:r>
            <a:endParaRPr lang="en-US" sz="2800" kern="1200" dirty="0">
              <a:latin typeface="+mj-lt"/>
              <a:ea typeface="+mj-ea"/>
              <a:cs typeface="+mj-cs"/>
            </a:endParaRP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extLst>
              <p:ext uri="{D42A27DB-BD31-4B8C-83A1-F6EECF244321}">
                <p14:modId xmlns:p14="http://schemas.microsoft.com/office/powerpoint/2010/main" val="917108560"/>
              </p:ext>
            </p:extLst>
          </p:nvPr>
        </p:nvGraphicFramePr>
        <p:xfrm>
          <a:off x="95793" y="942459"/>
          <a:ext cx="8952413" cy="5849089"/>
        </p:xfrm>
        <a:graphic>
          <a:graphicData uri="http://schemas.openxmlformats.org/drawingml/2006/table">
            <a:tbl>
              <a:tblPr firstRow="1" bandRow="1">
                <a:tableStyleId>{5C22544A-7EE6-4342-B048-85BDC9FD1C3A}</a:tableStyleId>
              </a:tblPr>
              <a:tblGrid>
                <a:gridCol w="3394173">
                  <a:extLst>
                    <a:ext uri="{9D8B030D-6E8A-4147-A177-3AD203B41FA5}">
                      <a16:colId xmlns:a16="http://schemas.microsoft.com/office/drawing/2014/main" val="1394482498"/>
                    </a:ext>
                  </a:extLst>
                </a:gridCol>
                <a:gridCol w="1218883">
                  <a:extLst>
                    <a:ext uri="{9D8B030D-6E8A-4147-A177-3AD203B41FA5}">
                      <a16:colId xmlns:a16="http://schemas.microsoft.com/office/drawing/2014/main" val="3016120161"/>
                    </a:ext>
                  </a:extLst>
                </a:gridCol>
                <a:gridCol w="1416697">
                  <a:extLst>
                    <a:ext uri="{9D8B030D-6E8A-4147-A177-3AD203B41FA5}">
                      <a16:colId xmlns:a16="http://schemas.microsoft.com/office/drawing/2014/main" val="3864248913"/>
                    </a:ext>
                  </a:extLst>
                </a:gridCol>
                <a:gridCol w="1319051">
                  <a:extLst>
                    <a:ext uri="{9D8B030D-6E8A-4147-A177-3AD203B41FA5}">
                      <a16:colId xmlns:a16="http://schemas.microsoft.com/office/drawing/2014/main" val="963910479"/>
                    </a:ext>
                  </a:extLst>
                </a:gridCol>
                <a:gridCol w="1603609">
                  <a:extLst>
                    <a:ext uri="{9D8B030D-6E8A-4147-A177-3AD203B41FA5}">
                      <a16:colId xmlns:a16="http://schemas.microsoft.com/office/drawing/2014/main" val="2085935011"/>
                    </a:ext>
                  </a:extLst>
                </a:gridCol>
              </a:tblGrid>
              <a:tr h="529207">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Balance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Projected Balance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23467776"/>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4/30/2019</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Additions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Expenditures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4/30/2020</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99560772"/>
                  </a:ext>
                </a:extLst>
              </a:tr>
              <a:tr h="529207">
                <a:tc>
                  <a:txBody>
                    <a:bodyPr/>
                    <a:lstStyle/>
                    <a:p>
                      <a:pPr algn="l" fontAlgn="b"/>
                      <a:r>
                        <a:rPr lang="en-US" sz="1800" b="0" i="0" u="none" strike="noStrike" dirty="0">
                          <a:solidFill>
                            <a:srgbClr val="000000"/>
                          </a:solidFill>
                          <a:effectLst/>
                          <a:latin typeface="Franklin Gothic Medium" panose="020B0603020102020204" pitchFamily="34" charset="0"/>
                        </a:rPr>
                        <a:t>Major Maintenance &amp; Replacement:</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8661611"/>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Police Renovation</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(1,000)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1422235"/>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Country Club Renovation</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(1,600)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71605903"/>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Cart Barn</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(350)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18637762"/>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a:t>
                      </a:r>
                      <a:r>
                        <a:rPr lang="en-US" sz="1800" b="0" i="0" u="none" strike="noStrike" dirty="0" err="1">
                          <a:solidFill>
                            <a:srgbClr val="000000"/>
                          </a:solidFill>
                          <a:effectLst/>
                          <a:latin typeface="Franklin Gothic Medium" panose="020B0603020102020204" pitchFamily="34" charset="0"/>
                        </a:rPr>
                        <a:t>Northstar</a:t>
                      </a:r>
                      <a:endParaRPr lang="en-US" sz="1800" b="0" i="0" u="none" strike="noStrike" dirty="0">
                        <a:solidFill>
                          <a:srgbClr val="000000"/>
                        </a:solidFill>
                        <a:effectLst/>
                        <a:latin typeface="Franklin Gothic Medium" panose="020B0603020102020204" pitchFamily="34" charset="0"/>
                      </a:endParaRP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(275)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3735571"/>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WHP Playground Equip</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(153)</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4362491"/>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Craft Building</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(98)</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8501643"/>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Yacht Club + Beach Club</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(120)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6657525"/>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Golf Ops/Maintenance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(200)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54312779"/>
                  </a:ext>
                </a:extLst>
              </a:tr>
              <a:tr h="266828">
                <a:tc>
                  <a:txBody>
                    <a:bodyPr/>
                    <a:lstStyle/>
                    <a:p>
                      <a:pPr algn="l" fontAlgn="b"/>
                      <a:r>
                        <a:rPr lang="en-US" sz="1800" b="0" i="0" u="none" strike="noStrike" dirty="0">
                          <a:solidFill>
                            <a:srgbClr val="000000"/>
                          </a:solidFill>
                          <a:effectLst/>
                          <a:latin typeface="Franklin Gothic Medium" panose="020B0603020102020204" pitchFamily="34" charset="0"/>
                        </a:rPr>
                        <a:t>       Aquatics/Rec/Other</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(275)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91737808"/>
                  </a:ext>
                </a:extLst>
              </a:tr>
              <a:tr h="266828">
                <a:tc>
                  <a:txBody>
                    <a:bodyPr/>
                    <a:lstStyle/>
                    <a:p>
                      <a:pPr algn="l" fontAlgn="b"/>
                      <a:r>
                        <a:rPr lang="en-US" sz="1800" b="1" i="0" u="none" strike="noStrike" dirty="0">
                          <a:solidFill>
                            <a:srgbClr val="000000"/>
                          </a:solidFill>
                          <a:effectLst/>
                          <a:latin typeface="Franklin Gothic Medium" panose="020B0603020102020204" pitchFamily="34" charset="0"/>
                        </a:rPr>
                        <a:t>                   Total</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a:solidFill>
                            <a:srgbClr val="000000"/>
                          </a:solidFill>
                          <a:effectLst/>
                          <a:latin typeface="Franklin Gothic Medium" panose="020B0603020102020204" pitchFamily="34" charset="0"/>
                        </a:rPr>
                        <a:t>5,257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2,025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(4,071)</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3,211</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7541083"/>
                  </a:ext>
                </a:extLst>
              </a:tr>
              <a:tr h="266828">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3002767"/>
                  </a:ext>
                </a:extLst>
              </a:tr>
              <a:tr h="266828">
                <a:tc>
                  <a:txBody>
                    <a:bodyPr/>
                    <a:lstStyle/>
                    <a:p>
                      <a:pPr algn="l" fontAlgn="b"/>
                      <a:r>
                        <a:rPr lang="en-US" sz="1800" b="0" i="0" u="none" strike="noStrike">
                          <a:solidFill>
                            <a:srgbClr val="000000"/>
                          </a:solidFill>
                          <a:effectLst/>
                          <a:latin typeface="Franklin Gothic Medium" panose="020B0603020102020204" pitchFamily="34" charset="0"/>
                        </a:rPr>
                        <a:t>Bulkheads &amp; Waterways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2,478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735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(1,935)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1,278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6989499"/>
                  </a:ext>
                </a:extLst>
              </a:tr>
              <a:tr h="266828">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55900385"/>
                  </a:ext>
                </a:extLst>
              </a:tr>
              <a:tr h="266828">
                <a:tc>
                  <a:txBody>
                    <a:bodyPr/>
                    <a:lstStyle/>
                    <a:p>
                      <a:pPr algn="l" fontAlgn="b"/>
                      <a:r>
                        <a:rPr lang="en-US" sz="1800" b="0" i="0" u="none" strike="noStrike">
                          <a:solidFill>
                            <a:srgbClr val="000000"/>
                          </a:solidFill>
                          <a:effectLst/>
                          <a:latin typeface="Franklin Gothic Medium" panose="020B0603020102020204" pitchFamily="34" charset="0"/>
                        </a:rPr>
                        <a:t>Roads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1,101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355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(933)</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523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010029"/>
                  </a:ext>
                </a:extLst>
              </a:tr>
              <a:tr h="266828">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30071085"/>
                  </a:ext>
                </a:extLst>
              </a:tr>
              <a:tr h="266828">
                <a:tc>
                  <a:txBody>
                    <a:bodyPr/>
                    <a:lstStyle/>
                    <a:p>
                      <a:pPr algn="l" fontAlgn="b"/>
                      <a:r>
                        <a:rPr lang="en-US" sz="1800" b="1" i="0" u="none" strike="noStrike">
                          <a:solidFill>
                            <a:srgbClr val="000000"/>
                          </a:solidFill>
                          <a:effectLst/>
                          <a:latin typeface="Franklin Gothic Medium" panose="020B0603020102020204" pitchFamily="34" charset="0"/>
                        </a:rPr>
                        <a:t>TOTAL 4/30/20</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a:solidFill>
                            <a:srgbClr val="000000"/>
                          </a:solidFill>
                          <a:effectLst/>
                          <a:latin typeface="Franklin Gothic Medium" panose="020B0603020102020204" pitchFamily="34" charset="0"/>
                        </a:rPr>
                        <a:t>   8,836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3,115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(6,939)</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5,012</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3093010"/>
                  </a:ext>
                </a:extLst>
              </a:tr>
            </a:tbl>
          </a:graphicData>
        </a:graphic>
      </p:graphicFrame>
    </p:spTree>
    <p:extLst>
      <p:ext uri="{BB962C8B-B14F-4D97-AF65-F5344CB8AC3E}">
        <p14:creationId xmlns:p14="http://schemas.microsoft.com/office/powerpoint/2010/main" val="250444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p:nvPr>
        </p:nvSpPr>
        <p:spPr>
          <a:xfrm>
            <a:off x="4938900" y="967167"/>
            <a:ext cx="3113479" cy="2374516"/>
          </a:xfrm>
        </p:spPr>
        <p:txBody>
          <a:bodyPr vert="horz" lIns="91440" tIns="45720" rIns="91440" bIns="0" rtlCol="0" anchor="b">
            <a:normAutofit/>
          </a:bodyPr>
          <a:lstStyle/>
          <a:p>
            <a:pPr defTabSz="914400"/>
            <a:r>
              <a:rPr lang="en-US" sz="4200" dirty="0"/>
              <a:t>Public Comments</a:t>
            </a:r>
          </a:p>
        </p:txBody>
      </p:sp>
      <p:pic>
        <p:nvPicPr>
          <p:cNvPr id="4" name="Picture 3">
            <a:extLst>
              <a:ext uri="{FF2B5EF4-FFF2-40B4-BE49-F238E27FC236}">
                <a16:creationId xmlns:a16="http://schemas.microsoft.com/office/drawing/2014/main" id="{3F20C1A7-8571-4030-A5A9-F08692D99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21" y="1430056"/>
            <a:ext cx="3720332" cy="3411816"/>
          </a:xfrm>
          <a:prstGeom prst="rect">
            <a:avLst/>
          </a:prstGeom>
        </p:spPr>
      </p:pic>
      <p:sp>
        <p:nvSpPr>
          <p:cNvPr id="2" name="Slide Number Placeholder 1">
            <a:extLst>
              <a:ext uri="{FF2B5EF4-FFF2-40B4-BE49-F238E27FC236}">
                <a16:creationId xmlns:a16="http://schemas.microsoft.com/office/drawing/2014/main" id="{5E8FD9CA-0A09-408F-B563-070678F38543}"/>
              </a:ext>
            </a:extLst>
          </p:cNvPr>
          <p:cNvSpPr>
            <a:spLocks noGrp="1"/>
          </p:cNvSpPr>
          <p:nvPr>
            <p:ph type="sldNum" sz="quarter" idx="12"/>
          </p:nvPr>
        </p:nvSpPr>
        <p:spPr>
          <a:xfrm>
            <a:off x="8509823" y="5787832"/>
            <a:ext cx="608264" cy="503579"/>
          </a:xfrm>
        </p:spPr>
        <p:txBody>
          <a:bodyPr vert="horz" lIns="91440" tIns="45720" rIns="91440" bIns="45720" rtlCol="0" anchor="t">
            <a:normAutofit/>
          </a:bodyPr>
          <a:lstStyle/>
          <a:p>
            <a:pPr defTabSz="457200">
              <a:lnSpc>
                <a:spcPct val="90000"/>
              </a:lnSpc>
              <a:spcAft>
                <a:spcPts val="600"/>
              </a:spcAft>
            </a:pPr>
            <a:fld id="{98B5F13F-7E1A-4580-A55C-09F2476A26E1}" type="slidenum">
              <a:rPr lang="en-US" sz="2000" smtClean="0">
                <a:solidFill>
                  <a:schemeClr val="bg1"/>
                </a:solidFill>
              </a:rPr>
              <a:pPr defTabSz="457200">
                <a:lnSpc>
                  <a:spcPct val="90000"/>
                </a:lnSpc>
                <a:spcAft>
                  <a:spcPts val="600"/>
                </a:spcAft>
              </a:pPr>
              <a:t>17</a:t>
            </a:fld>
            <a:endParaRPr lang="en-US" dirty="0">
              <a:solidFill>
                <a:schemeClr val="bg1"/>
              </a:solidFill>
            </a:endParaRPr>
          </a:p>
        </p:txBody>
      </p:sp>
      <p:cxnSp>
        <p:nvCxnSpPr>
          <p:cNvPr id="30" name="Straight Connector 29">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4735" y="3526496"/>
            <a:ext cx="3112448"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2" name="Picture 31">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431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0" name="Picture 5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62" name="Straight Connector 6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66" name="Rectangle 6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0" name="Rectangle 6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dk2"/>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1167803" y="1584552"/>
            <a:ext cx="6824441" cy="2537251"/>
          </a:xfrm>
        </p:spPr>
        <p:txBody>
          <a:bodyPr vert="horz" lIns="91440" tIns="45720" rIns="91440" bIns="0" rtlCol="0" anchor="ctr">
            <a:normAutofit/>
          </a:bodyPr>
          <a:lstStyle/>
          <a:p>
            <a:pPr defTabSz="914400"/>
            <a:r>
              <a:rPr lang="en-US" sz="3500" dirty="0">
                <a:solidFill>
                  <a:srgbClr val="454545"/>
                </a:solidFill>
              </a:rPr>
              <a:t>Capital Purchase Requests</a:t>
            </a:r>
            <a:br>
              <a:rPr lang="en-US" sz="3500" dirty="0">
                <a:solidFill>
                  <a:srgbClr val="454545"/>
                </a:solidFill>
              </a:rPr>
            </a:br>
            <a:br>
              <a:rPr lang="en-US" sz="3500" dirty="0">
                <a:solidFill>
                  <a:srgbClr val="454545"/>
                </a:solidFill>
              </a:rPr>
            </a:br>
            <a:r>
              <a:rPr lang="en-US" sz="2800" dirty="0">
                <a:solidFill>
                  <a:srgbClr val="454545"/>
                </a:solidFill>
              </a:rPr>
              <a:t>Public Works – 2020-2021 Bulkheads</a:t>
            </a:r>
            <a:br>
              <a:rPr lang="en-US" sz="2800" dirty="0">
                <a:solidFill>
                  <a:srgbClr val="454545"/>
                </a:solidFill>
              </a:rPr>
            </a:br>
            <a:br>
              <a:rPr lang="en-US" sz="2800" dirty="0">
                <a:solidFill>
                  <a:srgbClr val="454545"/>
                </a:solidFill>
              </a:rPr>
            </a:br>
            <a:r>
              <a:rPr lang="en-US" sz="2800" dirty="0">
                <a:solidFill>
                  <a:srgbClr val="454545"/>
                </a:solidFill>
              </a:rPr>
              <a:t>Police Dept. – Furniture</a:t>
            </a:r>
            <a:r>
              <a:rPr lang="en-US" sz="3500" dirty="0">
                <a:solidFill>
                  <a:srgbClr val="454545"/>
                </a:solidFill>
              </a:rPr>
              <a:t> </a:t>
            </a:r>
          </a:p>
        </p:txBody>
      </p:sp>
      <p:sp>
        <p:nvSpPr>
          <p:cNvPr id="2" name="Slide Number Placeholder 1">
            <a:extLst>
              <a:ext uri="{FF2B5EF4-FFF2-40B4-BE49-F238E27FC236}">
                <a16:creationId xmlns:a16="http://schemas.microsoft.com/office/drawing/2014/main" id="{2ECA7C37-9563-4DDD-9292-B5B8CAF163E9}"/>
              </a:ext>
            </a:extLst>
          </p:cNvPr>
          <p:cNvSpPr>
            <a:spLocks noGrp="1"/>
          </p:cNvSpPr>
          <p:nvPr>
            <p:ph type="sldNum" sz="quarter" idx="12"/>
          </p:nvPr>
        </p:nvSpPr>
        <p:spPr>
          <a:xfrm>
            <a:off x="8597923" y="5803001"/>
            <a:ext cx="580913" cy="503578"/>
          </a:xfrm>
        </p:spPr>
        <p:txBody>
          <a:bodyPr vert="horz" lIns="91440" tIns="45720" rIns="91440" bIns="45720" rtlCol="0" anchor="t">
            <a:normAutofit/>
          </a:bodyPr>
          <a:lstStyle/>
          <a:p>
            <a:pPr algn="ctr" defTabSz="457200">
              <a:lnSpc>
                <a:spcPct val="90000"/>
              </a:lnSpc>
              <a:spcAft>
                <a:spcPts val="600"/>
              </a:spcAft>
            </a:pPr>
            <a:fld id="{98B5F13F-7E1A-4580-A55C-09F2476A26E1}" type="slidenum">
              <a:rPr lang="en-US" sz="1600" kern="1200" dirty="0">
                <a:solidFill>
                  <a:schemeClr val="accent1"/>
                </a:solidFill>
                <a:latin typeface="+mn-lt"/>
                <a:ea typeface="+mn-ea"/>
                <a:cs typeface="+mn-cs"/>
              </a:rPr>
              <a:pPr algn="ctr" defTabSz="457200">
                <a:lnSpc>
                  <a:spcPct val="90000"/>
                </a:lnSpc>
                <a:spcAft>
                  <a:spcPts val="600"/>
                </a:spcAft>
              </a:pPr>
              <a:t>18</a:t>
            </a:fld>
            <a:endParaRPr lang="en-US" kern="1200" dirty="0">
              <a:solidFill>
                <a:schemeClr val="accent1"/>
              </a:solidFill>
              <a:latin typeface="+mn-lt"/>
              <a:ea typeface="+mn-ea"/>
              <a:cs typeface="+mn-cs"/>
            </a:endParaRPr>
          </a:p>
        </p:txBody>
      </p:sp>
      <p:pic>
        <p:nvPicPr>
          <p:cNvPr id="83" name="Picture 7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84" name="Straight Connector 7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71461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5" name="Picture 12">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6" name="Straight Connector 14">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6">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22">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8F2007-E269-49A2-8EDA-BB6E9F72B972}"/>
              </a:ext>
            </a:extLst>
          </p:cNvPr>
          <p:cNvSpPr txBox="1"/>
          <p:nvPr/>
        </p:nvSpPr>
        <p:spPr>
          <a:xfrm>
            <a:off x="1088684" y="1376053"/>
            <a:ext cx="7054418" cy="100299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0" i="0" kern="1200" cap="all" dirty="0">
                <a:solidFill>
                  <a:schemeClr val="tx1"/>
                </a:solidFill>
                <a:effectLst/>
                <a:latin typeface="+mj-lt"/>
                <a:ea typeface="+mj-ea"/>
                <a:cs typeface="+mj-cs"/>
              </a:rPr>
              <a:t>2019-2020 Bulkhead Replacement</a:t>
            </a:r>
          </a:p>
        </p:txBody>
      </p:sp>
      <p:sp>
        <p:nvSpPr>
          <p:cNvPr id="48" name="Content Placeholder 2">
            <a:extLst>
              <a:ext uri="{FF2B5EF4-FFF2-40B4-BE49-F238E27FC236}">
                <a16:creationId xmlns:a16="http://schemas.microsoft.com/office/drawing/2014/main" id="{68719AF9-809D-46F9-94B7-56A323FD7711}"/>
              </a:ext>
            </a:extLst>
          </p:cNvPr>
          <p:cNvSpPr>
            <a:spLocks noGrp="1"/>
          </p:cNvSpPr>
          <p:nvPr>
            <p:ph idx="1"/>
          </p:nvPr>
        </p:nvSpPr>
        <p:spPr>
          <a:xfrm>
            <a:off x="1088684" y="2464991"/>
            <a:ext cx="7054418" cy="2403571"/>
          </a:xfrm>
        </p:spPr>
        <p:txBody>
          <a:bodyPr vert="horz" lIns="91440" tIns="45720" rIns="91440" bIns="45720" rtlCol="0" anchor="t">
            <a:normAutofit/>
          </a:bodyPr>
          <a:lstStyle/>
          <a:p>
            <a:pPr defTabSz="914400"/>
            <a:r>
              <a:rPr lang="en-US" dirty="0"/>
              <a:t>In the Budget for 2020/2021</a:t>
            </a:r>
          </a:p>
          <a:p>
            <a:pPr defTabSz="914400"/>
            <a:r>
              <a:rPr lang="en-US" dirty="0"/>
              <a:t>Requesting Authorization to go Forward in 2020/2021 with Staff Recommendation of $1,182,150 from Fisher Marine for 3,330 linear feet of bulkhead.</a:t>
            </a:r>
          </a:p>
          <a:p>
            <a:pPr defTabSz="914400"/>
            <a:r>
              <a:rPr lang="en-US" dirty="0"/>
              <a:t>Signing Contract now will guarantee price for next year.</a:t>
            </a:r>
          </a:p>
        </p:txBody>
      </p:sp>
      <p:pic>
        <p:nvPicPr>
          <p:cNvPr id="29" name="Picture 28">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04613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Slide Number Placeholder 1">
            <a:extLst>
              <a:ext uri="{FF2B5EF4-FFF2-40B4-BE49-F238E27FC236}">
                <a16:creationId xmlns:a16="http://schemas.microsoft.com/office/drawing/2014/main" id="{EE57189D-D842-49F9-9561-36D4328DDEE5}"/>
              </a:ext>
            </a:extLst>
          </p:cNvPr>
          <p:cNvSpPr>
            <a:spLocks noGrp="1"/>
          </p:cNvSpPr>
          <p:nvPr>
            <p:ph type="sldNum" sz="quarter" idx="12"/>
          </p:nvPr>
        </p:nvSpPr>
        <p:spPr>
          <a:xfrm>
            <a:off x="8430476" y="5635179"/>
            <a:ext cx="608264" cy="503578"/>
          </a:xfrm>
        </p:spPr>
        <p:txBody>
          <a:bodyPr vert="horz" lIns="91440" tIns="45720" rIns="91440" bIns="45720" rtlCol="0" anchor="t">
            <a:normAutofit/>
          </a:bodyPr>
          <a:lstStyle/>
          <a:p>
            <a:pPr defTabSz="457200">
              <a:lnSpc>
                <a:spcPct val="90000"/>
              </a:lnSpc>
              <a:spcAft>
                <a:spcPts val="600"/>
              </a:spcAft>
            </a:pPr>
            <a:fld id="{98B5F13F-7E1A-4580-A55C-09F2476A26E1}" type="slidenum">
              <a:rPr lang="en-US" sz="1600" kern="1200" dirty="0">
                <a:solidFill>
                  <a:schemeClr val="tx1"/>
                </a:solidFill>
                <a:latin typeface="+mn-lt"/>
                <a:ea typeface="+mn-ea"/>
                <a:cs typeface="+mn-cs"/>
              </a:rPr>
              <a:pPr defTabSz="457200">
                <a:lnSpc>
                  <a:spcPct val="90000"/>
                </a:lnSpc>
                <a:spcAft>
                  <a:spcPts val="600"/>
                </a:spcAft>
              </a:pPr>
              <a:t>2</a:t>
            </a:fld>
            <a:endParaRPr lang="en-US" sz="1600" kern="1200" dirty="0">
              <a:solidFill>
                <a:schemeClr val="tx1"/>
              </a:solidFill>
              <a:latin typeface="+mn-lt"/>
              <a:ea typeface="+mn-ea"/>
              <a:cs typeface="+mn-cs"/>
            </a:endParaRPr>
          </a:p>
        </p:txBody>
      </p:sp>
      <p:sp>
        <p:nvSpPr>
          <p:cNvPr id="13" name="Title 12"/>
          <p:cNvSpPr>
            <a:spLocks noGrp="1"/>
          </p:cNvSpPr>
          <p:nvPr>
            <p:ph type="title"/>
          </p:nvPr>
        </p:nvSpPr>
        <p:spPr>
          <a:xfrm>
            <a:off x="720699" y="960241"/>
            <a:ext cx="5137275" cy="4203872"/>
          </a:xfrm>
        </p:spPr>
        <p:txBody>
          <a:bodyPr vert="horz" lIns="91440" tIns="45720" rIns="91440" bIns="0" rtlCol="0" anchor="ctr">
            <a:normAutofit/>
          </a:bodyPr>
          <a:lstStyle/>
          <a:p>
            <a:pPr algn="r" defTabSz="914400"/>
            <a:r>
              <a:rPr lang="en-US" sz="4700"/>
              <a:t>Approval of Agenda</a:t>
            </a:r>
          </a:p>
        </p:txBody>
      </p:sp>
      <p:cxnSp>
        <p:nvCxnSpPr>
          <p:cNvPr id="30" name="Straight Connector 29">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5763"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0884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FD6EDB49-211E-499D-9A08-6C5FF3D06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8F9F37E-D3CF-4F3D-96C2-25307819D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Rectangle 21">
            <a:extLst>
              <a:ext uri="{FF2B5EF4-FFF2-40B4-BE49-F238E27FC236}">
                <a16:creationId xmlns:a16="http://schemas.microsoft.com/office/drawing/2014/main" id="{C5FFF17D-767C-40E7-8C89-962F1F54B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69F39E1-619D-4D9E-8823-8BD8CC320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8C53F47-DF50-454F-A5A6-6B969748D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D8F2007-E269-49A2-8EDA-BB6E9F72B972}"/>
              </a:ext>
            </a:extLst>
          </p:cNvPr>
          <p:cNvSpPr txBox="1"/>
          <p:nvPr/>
        </p:nvSpPr>
        <p:spPr>
          <a:xfrm>
            <a:off x="1044791" y="1035783"/>
            <a:ext cx="7054418" cy="100299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0" i="0" kern="1200" cap="all" dirty="0">
                <a:solidFill>
                  <a:schemeClr val="tx1"/>
                </a:solidFill>
                <a:effectLst/>
                <a:latin typeface="+mj-lt"/>
                <a:ea typeface="+mj-ea"/>
                <a:cs typeface="+mj-cs"/>
              </a:rPr>
              <a:t>Police Department Furniture</a:t>
            </a:r>
          </a:p>
        </p:txBody>
      </p:sp>
      <p:sp>
        <p:nvSpPr>
          <p:cNvPr id="4" name="TextBox 3">
            <a:extLst>
              <a:ext uri="{FF2B5EF4-FFF2-40B4-BE49-F238E27FC236}">
                <a16:creationId xmlns:a16="http://schemas.microsoft.com/office/drawing/2014/main" id="{8929AE35-37B2-4A58-93C1-62E66A4424B9}"/>
              </a:ext>
            </a:extLst>
          </p:cNvPr>
          <p:cNvSpPr txBox="1"/>
          <p:nvPr/>
        </p:nvSpPr>
        <p:spPr>
          <a:xfrm>
            <a:off x="914400" y="1846041"/>
            <a:ext cx="7315200" cy="3200400"/>
          </a:xfrm>
          <a:prstGeom prst="rect">
            <a:avLst/>
          </a:prstGeom>
        </p:spPr>
        <p:txBody>
          <a:bodyPr vert="horz" lIns="91440" tIns="45720" rIns="91440" bIns="45720" rtlCol="0" anchor="t">
            <a:normAutofit/>
          </a:bodyPr>
          <a:lstStyle/>
          <a:p>
            <a:pPr marL="285750" indent="-228600">
              <a:lnSpc>
                <a:spcPct val="120000"/>
              </a:lnSpc>
              <a:spcAft>
                <a:spcPts val="600"/>
              </a:spcAft>
              <a:buClr>
                <a:schemeClr val="accent1"/>
              </a:buClr>
              <a:buSzPct val="100000"/>
              <a:buFont typeface="Arial" panose="020B0604020202020204" pitchFamily="34" charset="0"/>
              <a:buChar char="•"/>
            </a:pPr>
            <a:r>
              <a:rPr lang="en-US" dirty="0"/>
              <a:t>Requesting Authorization to go with hired Professional recommendation of $44,584.05 to furnish the Police Department.</a:t>
            </a:r>
          </a:p>
          <a:p>
            <a:pPr marL="285750" indent="-228600">
              <a:lnSpc>
                <a:spcPct val="120000"/>
              </a:lnSpc>
              <a:spcAft>
                <a:spcPts val="600"/>
              </a:spcAft>
              <a:buClr>
                <a:schemeClr val="accent1"/>
              </a:buClr>
              <a:buSzPct val="100000"/>
              <a:buFont typeface="Arial" panose="020B0604020202020204" pitchFamily="34" charset="0"/>
              <a:buChar char="•"/>
            </a:pPr>
            <a:r>
              <a:rPr lang="en-US" dirty="0"/>
              <a:t>Benchmarked to recent local comparable industry build.  </a:t>
            </a:r>
          </a:p>
          <a:p>
            <a:pPr marL="285750" indent="-228600">
              <a:lnSpc>
                <a:spcPct val="120000"/>
              </a:lnSpc>
              <a:spcAft>
                <a:spcPts val="600"/>
              </a:spcAft>
              <a:buClr>
                <a:schemeClr val="accent1"/>
              </a:buClr>
              <a:buSzPct val="100000"/>
              <a:buFont typeface="Arial" panose="020B0604020202020204" pitchFamily="34" charset="0"/>
              <a:buChar char="•"/>
            </a:pPr>
            <a:r>
              <a:rPr lang="en-US" dirty="0"/>
              <a:t>Better quality</a:t>
            </a:r>
          </a:p>
          <a:p>
            <a:pPr marL="285750" indent="-228600">
              <a:lnSpc>
                <a:spcPct val="120000"/>
              </a:lnSpc>
              <a:spcAft>
                <a:spcPts val="600"/>
              </a:spcAft>
              <a:buClr>
                <a:schemeClr val="accent1"/>
              </a:buClr>
              <a:buSzPct val="100000"/>
              <a:buFont typeface="Arial" panose="020B0604020202020204" pitchFamily="34" charset="0"/>
              <a:buChar char="•"/>
            </a:pPr>
            <a:r>
              <a:rPr lang="en-US" dirty="0"/>
              <a:t>Lower Cost and Installed</a:t>
            </a:r>
          </a:p>
          <a:p>
            <a:pPr marL="285750" indent="-228600">
              <a:lnSpc>
                <a:spcPct val="120000"/>
              </a:lnSpc>
              <a:spcAft>
                <a:spcPts val="600"/>
              </a:spcAft>
              <a:buClr>
                <a:schemeClr val="accent1"/>
              </a:buClr>
              <a:buSzPct val="100000"/>
              <a:buFont typeface="Arial" panose="020B0604020202020204" pitchFamily="34" charset="0"/>
              <a:buChar char="•"/>
            </a:pPr>
            <a:r>
              <a:rPr lang="en-US" dirty="0"/>
              <a:t>Guaranteed</a:t>
            </a:r>
          </a:p>
          <a:p>
            <a:pPr marL="285750" indent="-228600">
              <a:lnSpc>
                <a:spcPct val="120000"/>
              </a:lnSpc>
              <a:spcAft>
                <a:spcPts val="600"/>
              </a:spcAft>
              <a:buClr>
                <a:schemeClr val="accent1"/>
              </a:buClr>
              <a:buSzPct val="100000"/>
              <a:buFont typeface="Arial" panose="020B0604020202020204" pitchFamily="34" charset="0"/>
              <a:buChar char="•"/>
            </a:pPr>
            <a:r>
              <a:rPr lang="en-US" dirty="0"/>
              <a:t>Quality Environment will Assist in Recruitment and Retainment of Officers</a:t>
            </a:r>
          </a:p>
          <a:p>
            <a:pPr marL="285750" indent="-228600">
              <a:lnSpc>
                <a:spcPct val="120000"/>
              </a:lnSpc>
              <a:spcAft>
                <a:spcPts val="600"/>
              </a:spcAft>
              <a:buClr>
                <a:schemeClr val="accent1"/>
              </a:buClr>
              <a:buSzPct val="100000"/>
              <a:buFont typeface="Arial" panose="020B0604020202020204" pitchFamily="34" charset="0"/>
              <a:buChar char="•"/>
            </a:pPr>
            <a:endParaRPr lang="en-US" dirty="0"/>
          </a:p>
          <a:p>
            <a:pPr indent="-228600">
              <a:lnSpc>
                <a:spcPct val="120000"/>
              </a:lnSpc>
              <a:spcAft>
                <a:spcPts val="600"/>
              </a:spcAft>
              <a:buClr>
                <a:schemeClr val="accent1"/>
              </a:buClr>
              <a:buSzPct val="100000"/>
              <a:buFont typeface="Arial" panose="020B0604020202020204" pitchFamily="34" charset="0"/>
              <a:buChar char="•"/>
            </a:pPr>
            <a:endParaRPr lang="en-US" dirty="0"/>
          </a:p>
        </p:txBody>
      </p:sp>
      <p:pic>
        <p:nvPicPr>
          <p:cNvPr id="28" name="Picture 27">
            <a:extLst>
              <a:ext uri="{FF2B5EF4-FFF2-40B4-BE49-F238E27FC236}">
                <a16:creationId xmlns:a16="http://schemas.microsoft.com/office/drawing/2014/main" id="{6A26901A-BC62-4A3A-A07A-65E1F3DDDE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481684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2120900" y="1210492"/>
            <a:ext cx="4902200" cy="4316276"/>
          </a:xfrm>
        </p:spPr>
        <p:txBody>
          <a:bodyPr vert="horz" lIns="91440" tIns="45720" rIns="91440" bIns="45720" rtlCol="0" anchor="ctr">
            <a:normAutofit fontScale="90000"/>
          </a:bodyPr>
          <a:lstStyle/>
          <a:p>
            <a:pPr algn="ctr" defTabSz="914400"/>
            <a:r>
              <a:rPr lang="en-US" sz="3700" u="sng" kern="1200" dirty="0">
                <a:solidFill>
                  <a:schemeClr val="tx1"/>
                </a:solidFill>
                <a:latin typeface="Century Gothic" panose="020B0502020202020204" pitchFamily="34" charset="0"/>
              </a:rPr>
              <a:t>CPI Violations</a:t>
            </a:r>
            <a:br>
              <a:rPr lang="en-US" sz="3700" u="sng" kern="1200" dirty="0">
                <a:solidFill>
                  <a:schemeClr val="tx1"/>
                </a:solidFill>
                <a:latin typeface="Century Gothic" panose="020B0502020202020204" pitchFamily="34" charset="0"/>
              </a:rPr>
            </a:br>
            <a:br>
              <a:rPr lang="en-US" sz="3700" u="sng" kern="1200" dirty="0">
                <a:solidFill>
                  <a:schemeClr val="tx1"/>
                </a:solidFill>
                <a:latin typeface="Century Gothic" panose="020B0502020202020204" pitchFamily="34" charset="0"/>
              </a:rPr>
            </a:br>
            <a:r>
              <a:rPr lang="en-US" sz="3200" dirty="0">
                <a:latin typeface="Century Gothic" panose="020B0502020202020204" pitchFamily="34" charset="0"/>
              </a:rPr>
              <a:t>55 Grand Port Rd.</a:t>
            </a:r>
            <a:br>
              <a:rPr lang="en-US" sz="3200" dirty="0">
                <a:latin typeface="Century Gothic" panose="020B0502020202020204" pitchFamily="34" charset="0"/>
              </a:rPr>
            </a:br>
            <a:br>
              <a:rPr lang="en-US" sz="3200" dirty="0">
                <a:latin typeface="Century Gothic" panose="020B0502020202020204" pitchFamily="34" charset="0"/>
              </a:rPr>
            </a:br>
            <a:r>
              <a:rPr lang="en-US" sz="3200" dirty="0">
                <a:latin typeface="Century Gothic" panose="020B0502020202020204" pitchFamily="34" charset="0"/>
              </a:rPr>
              <a:t>92 White Sail Circle</a:t>
            </a:r>
            <a:br>
              <a:rPr lang="en-US" sz="3200" dirty="0">
                <a:latin typeface="Century Gothic" panose="020B0502020202020204" pitchFamily="34" charset="0"/>
              </a:rPr>
            </a:br>
            <a:br>
              <a:rPr lang="en-US" sz="3200" dirty="0">
                <a:latin typeface="Century Gothic" panose="020B0502020202020204" pitchFamily="34" charset="0"/>
              </a:rPr>
            </a:br>
            <a:r>
              <a:rPr lang="en-US" sz="3200" dirty="0">
                <a:latin typeface="Century Gothic" panose="020B0502020202020204" pitchFamily="34" charset="0"/>
              </a:rPr>
              <a:t>19 Deerfield Court</a:t>
            </a:r>
            <a:br>
              <a:rPr lang="en-US" sz="3200" dirty="0">
                <a:latin typeface="Century Gothic" panose="020B0502020202020204" pitchFamily="34" charset="0"/>
              </a:rPr>
            </a:br>
            <a:br>
              <a:rPr lang="en-US" sz="3200" dirty="0">
                <a:latin typeface="Century Gothic" panose="020B0502020202020204" pitchFamily="34" charset="0"/>
              </a:rPr>
            </a:br>
            <a:br>
              <a:rPr lang="en-US" sz="3700" dirty="0">
                <a:latin typeface="Century Gothic" panose="020B0502020202020204" pitchFamily="34" charset="0"/>
              </a:rPr>
            </a:br>
            <a:endParaRPr lang="en-US" sz="3700" kern="1200" dirty="0">
              <a:solidFill>
                <a:schemeClr val="tx1"/>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6F0654EE-8C76-47B6-8106-9FBCAF3E1DD3}"/>
              </a:ext>
            </a:extLst>
          </p:cNvPr>
          <p:cNvSpPr>
            <a:spLocks noGrp="1"/>
          </p:cNvSpPr>
          <p:nvPr>
            <p:ph type="sldNum" sz="quarter" idx="12"/>
          </p:nvPr>
        </p:nvSpPr>
        <p:spPr>
          <a:xfrm>
            <a:off x="8348254" y="5754150"/>
            <a:ext cx="795746" cy="503578"/>
          </a:xfrm>
        </p:spPr>
        <p:txBody>
          <a:bodyPr/>
          <a:lstStyle/>
          <a:p>
            <a:fld id="{98B5F13F-7E1A-4580-A55C-09F2476A26E1}" type="slidenum">
              <a:rPr lang="en-US" sz="1600" smtClean="0"/>
              <a:t>21</a:t>
            </a:fld>
            <a:endParaRPr lang="en-US" dirty="0"/>
          </a:p>
        </p:txBody>
      </p:sp>
    </p:spTree>
    <p:extLst>
      <p:ext uri="{BB962C8B-B14F-4D97-AF65-F5344CB8AC3E}">
        <p14:creationId xmlns:p14="http://schemas.microsoft.com/office/powerpoint/2010/main" val="341842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idx="4294967295"/>
          </p:nvPr>
        </p:nvSpPr>
        <p:spPr>
          <a:xfrm>
            <a:off x="1167803" y="1584552"/>
            <a:ext cx="6824441" cy="2537251"/>
          </a:xfrm>
        </p:spPr>
        <p:txBody>
          <a:bodyPr vert="horz" lIns="91440" tIns="45720" rIns="91440" bIns="0" rtlCol="0" anchor="ctr">
            <a:normAutofit/>
          </a:bodyPr>
          <a:lstStyle/>
          <a:p>
            <a:pPr algn="ctr" defTabSz="914400"/>
            <a:r>
              <a:rPr lang="en-US" sz="3000" b="1" dirty="0">
                <a:solidFill>
                  <a:srgbClr val="454545"/>
                </a:solidFill>
                <a:latin typeface="Century Gothic" panose="020B0502020202020204" pitchFamily="34" charset="0"/>
              </a:rPr>
              <a:t>Unfinished Business</a:t>
            </a:r>
            <a:br>
              <a:rPr lang="en-US" sz="3000" dirty="0">
                <a:solidFill>
                  <a:srgbClr val="454545"/>
                </a:solidFill>
              </a:rPr>
            </a:br>
            <a:br>
              <a:rPr lang="en-US" sz="3000" dirty="0">
                <a:solidFill>
                  <a:srgbClr val="454545"/>
                </a:solidFill>
              </a:rPr>
            </a:br>
            <a:br>
              <a:rPr lang="en-US" sz="3000" dirty="0">
                <a:solidFill>
                  <a:srgbClr val="454545"/>
                </a:solidFill>
              </a:rPr>
            </a:br>
            <a:r>
              <a:rPr lang="en-US" sz="2800" dirty="0">
                <a:solidFill>
                  <a:srgbClr val="454545"/>
                </a:solidFill>
                <a:latin typeface="Century Gothic" panose="020B0502020202020204" pitchFamily="34" charset="0"/>
              </a:rPr>
              <a:t>Motion - Acceptance of the Architectural Review Committee Revised Guidelines – Steve Tuttle</a:t>
            </a:r>
            <a:endParaRPr lang="en-US" sz="3000" dirty="0">
              <a:solidFill>
                <a:srgbClr val="454545"/>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85E0F5B1-7770-49BB-8AA0-7E5CD94CAB8A}"/>
              </a:ext>
            </a:extLst>
          </p:cNvPr>
          <p:cNvSpPr>
            <a:spLocks noGrp="1"/>
          </p:cNvSpPr>
          <p:nvPr>
            <p:ph type="sldNum" sz="quarter" idx="12"/>
          </p:nvPr>
        </p:nvSpPr>
        <p:spPr>
          <a:xfrm>
            <a:off x="8563087" y="5836904"/>
            <a:ext cx="580913" cy="503578"/>
          </a:xfrm>
        </p:spPr>
        <p:txBody>
          <a:bodyPr vert="horz" lIns="91440" tIns="45720" rIns="91440" bIns="45720" rtlCol="0" anchor="t">
            <a:normAutofit/>
          </a:bodyPr>
          <a:lstStyle/>
          <a:p>
            <a:pPr algn="ctr" defTabSz="457200">
              <a:lnSpc>
                <a:spcPct val="90000"/>
              </a:lnSpc>
              <a:spcAft>
                <a:spcPts val="600"/>
              </a:spcAft>
            </a:pPr>
            <a:fld id="{98B5F13F-7E1A-4580-A55C-09F2476A26E1}" type="slidenum">
              <a:rPr lang="en-US" sz="1600" kern="1200" dirty="0">
                <a:solidFill>
                  <a:schemeClr val="tx1"/>
                </a:solidFill>
                <a:latin typeface="+mn-lt"/>
                <a:ea typeface="+mn-ea"/>
                <a:cs typeface="+mn-cs"/>
              </a:rPr>
              <a:pPr algn="ctr" defTabSz="457200">
                <a:lnSpc>
                  <a:spcPct val="90000"/>
                </a:lnSpc>
                <a:spcAft>
                  <a:spcPts val="600"/>
                </a:spcAft>
              </a:pPr>
              <a:t>22</a:t>
            </a:fld>
            <a:endParaRPr lang="en-US" kern="1200" dirty="0">
              <a:solidFill>
                <a:schemeClr val="tx1"/>
              </a:solidFill>
              <a:latin typeface="+mn-lt"/>
              <a:ea typeface="+mn-ea"/>
              <a:cs typeface="+mn-cs"/>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29830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idx="4294967295"/>
          </p:nvPr>
        </p:nvSpPr>
        <p:spPr>
          <a:xfrm>
            <a:off x="775869" y="1029196"/>
            <a:ext cx="7591806" cy="3973909"/>
          </a:xfrm>
        </p:spPr>
        <p:txBody>
          <a:bodyPr vert="horz" lIns="91440" tIns="45720" rIns="91440" bIns="0" rtlCol="0" anchor="ctr">
            <a:normAutofit fontScale="90000"/>
          </a:bodyPr>
          <a:lstStyle/>
          <a:p>
            <a:pPr marL="112713" algn="ctr" defTabSz="914400">
              <a:lnSpc>
                <a:spcPct val="100000"/>
              </a:lnSpc>
            </a:pPr>
            <a:r>
              <a:rPr lang="en-US" sz="3600" b="1" dirty="0">
                <a:solidFill>
                  <a:srgbClr val="454545"/>
                </a:solidFill>
                <a:latin typeface="Century Gothic" panose="020B0502020202020204" pitchFamily="34" charset="0"/>
              </a:rPr>
              <a:t>New Business</a:t>
            </a:r>
            <a:br>
              <a:rPr lang="en-US" sz="2400" b="1" dirty="0">
                <a:solidFill>
                  <a:srgbClr val="454545"/>
                </a:solidFill>
                <a:latin typeface="Century Gothic" panose="020B0502020202020204" pitchFamily="34" charset="0"/>
              </a:rPr>
            </a:br>
            <a:br>
              <a:rPr lang="en-US" sz="2400" b="1" dirty="0">
                <a:solidFill>
                  <a:srgbClr val="454545"/>
                </a:solidFill>
                <a:latin typeface="Century Gothic" panose="020B0502020202020204" pitchFamily="34" charset="0"/>
              </a:rPr>
            </a:br>
            <a:br>
              <a:rPr lang="en-US" sz="1600" dirty="0">
                <a:solidFill>
                  <a:srgbClr val="454545"/>
                </a:solidFill>
              </a:rPr>
            </a:br>
            <a:br>
              <a:rPr lang="en-US" sz="900" dirty="0">
                <a:solidFill>
                  <a:srgbClr val="454545"/>
                </a:solidFill>
              </a:rPr>
            </a:br>
            <a:r>
              <a:rPr lang="en-US" sz="2200" dirty="0">
                <a:solidFill>
                  <a:srgbClr val="454545"/>
                </a:solidFill>
                <a:latin typeface="Century Gothic" panose="020B0502020202020204" pitchFamily="34" charset="0"/>
              </a:rPr>
              <a:t>Motion - The Board hereby approves the proposed single source contract through the MD Department of Environment not to exceed $19,000. – Doug Parks</a:t>
            </a:r>
            <a:br>
              <a:rPr lang="en-US" sz="2200" dirty="0">
                <a:solidFill>
                  <a:srgbClr val="454545"/>
                </a:solidFill>
                <a:latin typeface="Century Gothic" panose="020B0502020202020204" pitchFamily="34" charset="0"/>
              </a:rPr>
            </a:br>
            <a:br>
              <a:rPr lang="en-US" sz="2200" dirty="0">
                <a:solidFill>
                  <a:srgbClr val="454545"/>
                </a:solidFill>
                <a:latin typeface="Century Gothic" panose="020B0502020202020204" pitchFamily="34" charset="0"/>
              </a:rPr>
            </a:br>
            <a:r>
              <a:rPr lang="en-US" sz="2200" dirty="0">
                <a:solidFill>
                  <a:srgbClr val="454545"/>
                </a:solidFill>
                <a:latin typeface="Century Gothic" panose="020B0502020202020204" pitchFamily="34" charset="0"/>
              </a:rPr>
              <a:t>First Reading – Resolution M-01 – Frank Daly</a:t>
            </a:r>
            <a:br>
              <a:rPr lang="en-US" sz="2200" dirty="0">
                <a:solidFill>
                  <a:srgbClr val="454545"/>
                </a:solidFill>
                <a:latin typeface="Century Gothic" panose="020B0502020202020204" pitchFamily="34" charset="0"/>
              </a:rPr>
            </a:br>
            <a:br>
              <a:rPr lang="en-US" sz="2200" dirty="0">
                <a:solidFill>
                  <a:srgbClr val="454545"/>
                </a:solidFill>
                <a:latin typeface="Century Gothic" panose="020B0502020202020204" pitchFamily="34" charset="0"/>
              </a:rPr>
            </a:br>
            <a:r>
              <a:rPr lang="en-US" sz="2200" dirty="0">
                <a:solidFill>
                  <a:srgbClr val="454545"/>
                </a:solidFill>
                <a:latin typeface="Century Gothic" panose="020B0502020202020204" pitchFamily="34" charset="0"/>
              </a:rPr>
              <a:t>First Reading – Resolution C-11 – Frank Daly</a:t>
            </a:r>
            <a:br>
              <a:rPr lang="en-US" sz="1800" dirty="0">
                <a:solidFill>
                  <a:srgbClr val="454545"/>
                </a:solidFill>
                <a:latin typeface="Century Gothic" panose="020B0502020202020204" pitchFamily="34" charset="0"/>
              </a:rPr>
            </a:br>
            <a:br>
              <a:rPr lang="en-US" sz="1800" dirty="0">
                <a:solidFill>
                  <a:srgbClr val="454545"/>
                </a:solidFill>
                <a:latin typeface="Century Gothic" panose="020B0502020202020204" pitchFamily="34" charset="0"/>
              </a:rPr>
            </a:br>
            <a:endParaRPr lang="en-US" sz="1600" dirty="0">
              <a:solidFill>
                <a:srgbClr val="454545"/>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A4EEB198-9085-4F14-A3CD-D2F2F5911638}"/>
              </a:ext>
            </a:extLst>
          </p:cNvPr>
          <p:cNvSpPr>
            <a:spLocks noGrp="1"/>
          </p:cNvSpPr>
          <p:nvPr>
            <p:ph type="sldNum" sz="quarter" idx="12"/>
          </p:nvPr>
        </p:nvSpPr>
        <p:spPr>
          <a:xfrm>
            <a:off x="8661502" y="5827611"/>
            <a:ext cx="580913" cy="503578"/>
          </a:xfrm>
        </p:spPr>
        <p:txBody>
          <a:bodyPr vert="horz" lIns="91440" tIns="45720" rIns="91440" bIns="45720" rtlCol="0" anchor="t">
            <a:normAutofit/>
          </a:bodyPr>
          <a:lstStyle/>
          <a:p>
            <a:pPr algn="ctr" defTabSz="457200">
              <a:lnSpc>
                <a:spcPct val="90000"/>
              </a:lnSpc>
              <a:spcAft>
                <a:spcPts val="600"/>
              </a:spcAft>
            </a:pPr>
            <a:fld id="{98B5F13F-7E1A-4580-A55C-09F2476A26E1}" type="slidenum">
              <a:rPr lang="en-US" sz="1600" kern="1200" dirty="0">
                <a:solidFill>
                  <a:schemeClr val="tx1"/>
                </a:solidFill>
                <a:latin typeface="+mn-lt"/>
                <a:ea typeface="+mn-ea"/>
                <a:cs typeface="+mn-cs"/>
              </a:rPr>
              <a:pPr algn="ctr" defTabSz="457200">
                <a:lnSpc>
                  <a:spcPct val="90000"/>
                </a:lnSpc>
                <a:spcAft>
                  <a:spcPts val="600"/>
                </a:spcAft>
              </a:pPr>
              <a:t>23</a:t>
            </a:fld>
            <a:endParaRPr lang="en-US" kern="1200" dirty="0">
              <a:solidFill>
                <a:schemeClr val="tx1"/>
              </a:solidFill>
              <a:latin typeface="+mn-lt"/>
              <a:ea typeface="+mn-ea"/>
              <a:cs typeface="+mn-cs"/>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62719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3" name="Title 12"/>
          <p:cNvSpPr>
            <a:spLocks noGrp="1"/>
          </p:cNvSpPr>
          <p:nvPr>
            <p:ph type="title" idx="4294967295"/>
          </p:nvPr>
        </p:nvSpPr>
        <p:spPr>
          <a:xfrm>
            <a:off x="775869" y="1018830"/>
            <a:ext cx="7591806" cy="3984276"/>
          </a:xfrm>
        </p:spPr>
        <p:txBody>
          <a:bodyPr vert="horz" lIns="91440" tIns="45720" rIns="91440" bIns="0" rtlCol="0" anchor="ctr">
            <a:normAutofit fontScale="90000"/>
          </a:bodyPr>
          <a:lstStyle/>
          <a:p>
            <a:pPr marL="112713" algn="ctr" defTabSz="914400">
              <a:lnSpc>
                <a:spcPct val="100000"/>
              </a:lnSpc>
            </a:pPr>
            <a:r>
              <a:rPr lang="en-US" sz="3600" b="1" dirty="0">
                <a:solidFill>
                  <a:srgbClr val="454545"/>
                </a:solidFill>
                <a:latin typeface="Century Gothic" panose="020B0502020202020204" pitchFamily="34" charset="0"/>
              </a:rPr>
              <a:t>New Business</a:t>
            </a:r>
            <a:r>
              <a:rPr lang="en-US" sz="2700" b="1" dirty="0">
                <a:solidFill>
                  <a:srgbClr val="454545"/>
                </a:solidFill>
                <a:latin typeface="Century Gothic" panose="020B0502020202020204" pitchFamily="34" charset="0"/>
              </a:rPr>
              <a:t> </a:t>
            </a:r>
            <a:r>
              <a:rPr lang="en-US" sz="2000" dirty="0">
                <a:solidFill>
                  <a:srgbClr val="454545"/>
                </a:solidFill>
                <a:latin typeface="Century Gothic" panose="020B0502020202020204" pitchFamily="34" charset="0"/>
              </a:rPr>
              <a:t>(cont’d)</a:t>
            </a:r>
            <a:br>
              <a:rPr lang="en-US" sz="1200" dirty="0">
                <a:solidFill>
                  <a:srgbClr val="454545"/>
                </a:solidFill>
                <a:latin typeface="Century Gothic" panose="020B0502020202020204" pitchFamily="34" charset="0"/>
              </a:rPr>
            </a:br>
            <a:br>
              <a:rPr lang="en-US" sz="900" dirty="0">
                <a:solidFill>
                  <a:srgbClr val="454545"/>
                </a:solidFill>
                <a:latin typeface="Century Gothic" panose="020B0502020202020204" pitchFamily="34" charset="0"/>
              </a:rPr>
            </a:br>
            <a:br>
              <a:rPr lang="en-US" sz="1700" dirty="0">
                <a:solidFill>
                  <a:srgbClr val="454545"/>
                </a:solidFill>
                <a:latin typeface="Century Gothic" panose="020B0502020202020204" pitchFamily="34" charset="0"/>
              </a:rPr>
            </a:br>
            <a:br>
              <a:rPr lang="en-US" sz="2000" dirty="0">
                <a:solidFill>
                  <a:srgbClr val="454545"/>
                </a:solidFill>
                <a:latin typeface="Century Gothic" panose="020B0502020202020204" pitchFamily="34" charset="0"/>
              </a:rPr>
            </a:br>
            <a:r>
              <a:rPr lang="en-US" sz="2200" dirty="0">
                <a:solidFill>
                  <a:srgbClr val="454545"/>
                </a:solidFill>
                <a:latin typeface="Century Gothic" panose="020B0502020202020204" pitchFamily="34" charset="0"/>
              </a:rPr>
              <a:t>First Reading – Resolution F-03 – Doug Parks</a:t>
            </a:r>
            <a:br>
              <a:rPr lang="en-US" sz="2200" dirty="0">
                <a:solidFill>
                  <a:srgbClr val="454545"/>
                </a:solidFill>
                <a:latin typeface="Century Gothic" panose="020B0502020202020204" pitchFamily="34" charset="0"/>
              </a:rPr>
            </a:br>
            <a:br>
              <a:rPr lang="en-US" sz="2200" dirty="0">
                <a:solidFill>
                  <a:srgbClr val="454545"/>
                </a:solidFill>
                <a:latin typeface="Century Gothic" panose="020B0502020202020204" pitchFamily="34" charset="0"/>
              </a:rPr>
            </a:br>
            <a:r>
              <a:rPr lang="en-US" sz="2200" dirty="0">
                <a:solidFill>
                  <a:srgbClr val="454545"/>
                </a:solidFill>
                <a:latin typeface="Century Gothic" panose="020B0502020202020204" pitchFamily="34" charset="0"/>
              </a:rPr>
              <a:t>First Reading – Resolution C-01 – Colette Horn</a:t>
            </a:r>
            <a:br>
              <a:rPr lang="en-US" sz="2200" dirty="0">
                <a:solidFill>
                  <a:srgbClr val="454545"/>
                </a:solidFill>
                <a:latin typeface="Century Gothic" panose="020B0502020202020204" pitchFamily="34" charset="0"/>
              </a:rPr>
            </a:br>
            <a:br>
              <a:rPr lang="en-US" sz="2200" dirty="0">
                <a:solidFill>
                  <a:srgbClr val="454545"/>
                </a:solidFill>
                <a:latin typeface="Century Gothic" panose="020B0502020202020204" pitchFamily="34" charset="0"/>
              </a:rPr>
            </a:br>
            <a:r>
              <a:rPr lang="en-US" sz="2200" dirty="0">
                <a:solidFill>
                  <a:srgbClr val="454545"/>
                </a:solidFill>
                <a:latin typeface="Century Gothic" panose="020B0502020202020204" pitchFamily="34" charset="0"/>
              </a:rPr>
              <a:t>Motion – To Adjourn to closed session for the purpose of discussion of matters pertaining to employees and personnel specifically related to potential amendment to the General Manager’s contract, as permitted by the MD Homeowner’s Association Act, Section 11B-111(4)(</a:t>
            </a:r>
            <a:r>
              <a:rPr lang="en-US" sz="2200" dirty="0" err="1">
                <a:solidFill>
                  <a:srgbClr val="454545"/>
                </a:solidFill>
                <a:latin typeface="Century Gothic" panose="020B0502020202020204" pitchFamily="34" charset="0"/>
              </a:rPr>
              <a:t>i</a:t>
            </a:r>
            <a:r>
              <a:rPr lang="en-US" sz="2200" dirty="0">
                <a:solidFill>
                  <a:srgbClr val="454545"/>
                </a:solidFill>
                <a:latin typeface="Century Gothic" panose="020B0502020202020204" pitchFamily="34" charset="0"/>
              </a:rPr>
              <a:t>). - Colette Horn</a:t>
            </a:r>
            <a:endParaRPr lang="en-US" sz="1600" dirty="0">
              <a:solidFill>
                <a:srgbClr val="454545"/>
              </a:solidFill>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A4EEB198-9085-4F14-A3CD-D2F2F5911638}"/>
              </a:ext>
            </a:extLst>
          </p:cNvPr>
          <p:cNvSpPr>
            <a:spLocks noGrp="1"/>
          </p:cNvSpPr>
          <p:nvPr>
            <p:ph type="sldNum" sz="quarter" idx="12"/>
          </p:nvPr>
        </p:nvSpPr>
        <p:spPr>
          <a:xfrm>
            <a:off x="8661502" y="5827611"/>
            <a:ext cx="580913" cy="503578"/>
          </a:xfrm>
        </p:spPr>
        <p:txBody>
          <a:bodyPr vert="horz" lIns="91440" tIns="45720" rIns="91440" bIns="45720" rtlCol="0" anchor="t">
            <a:normAutofit/>
          </a:bodyPr>
          <a:lstStyle/>
          <a:p>
            <a:pPr marL="0" marR="0" lvl="0" indent="0" algn="ctr" defTabSz="457200" rtl="0" eaLnBrk="1" fontAlgn="auto" latinLnBrk="0" hangingPunct="1">
              <a:lnSpc>
                <a:spcPct val="90000"/>
              </a:lnSpc>
              <a:spcBef>
                <a:spcPts val="0"/>
              </a:spcBef>
              <a:spcAft>
                <a:spcPts val="600"/>
              </a:spcAft>
              <a:buClrTx/>
              <a:buSzTx/>
              <a:buFontTx/>
              <a:buNone/>
              <a:tabLst/>
              <a:defRPr/>
            </a:pPr>
            <a:fld id="{98B5F13F-7E1A-4580-A55C-09F2476A26E1}" type="slidenum">
              <a:rPr kumimoji="0" lang="en-US" sz="1600" b="0" i="0" u="none" strike="noStrike" kern="1200" cap="none" spc="0" normalizeH="0" baseline="0" noProof="0" dirty="0">
                <a:ln>
                  <a:noFill/>
                </a:ln>
                <a:solidFill>
                  <a:prstClr val="white"/>
                </a:solidFill>
                <a:effectLst/>
                <a:uLnTx/>
                <a:uFillTx/>
                <a:latin typeface="Gill Sans MT" panose="020B0502020104020203"/>
                <a:ea typeface="+mn-ea"/>
                <a:cs typeface="+mn-cs"/>
              </a:rPr>
              <a:pPr marL="0" marR="0" lvl="0" indent="0" algn="ctr" defTabSz="457200" rtl="0" eaLnBrk="1" fontAlgn="auto" latinLnBrk="0" hangingPunct="1">
                <a:lnSpc>
                  <a:spcPct val="90000"/>
                </a:lnSpc>
                <a:spcBef>
                  <a:spcPts val="0"/>
                </a:spcBef>
                <a:spcAft>
                  <a:spcPts val="600"/>
                </a:spcAft>
                <a:buClrTx/>
                <a:buSzTx/>
                <a:buFontTx/>
                <a:buNone/>
                <a:tabLst/>
                <a:defRPr/>
              </a:pPr>
              <a:t>24</a:t>
            </a:fld>
            <a:endParaRPr kumimoji="0" lang="en-US" sz="2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72062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2"/>
          <p:cNvSpPr>
            <a:spLocks noGrp="1"/>
          </p:cNvSpPr>
          <p:nvPr>
            <p:ph type="title" idx="4294967295"/>
          </p:nvPr>
        </p:nvSpPr>
        <p:spPr>
          <a:xfrm>
            <a:off x="1211757" y="802299"/>
            <a:ext cx="7680960" cy="4583165"/>
          </a:xfrm>
        </p:spPr>
        <p:txBody>
          <a:bodyPr vert="horz" lIns="91440" tIns="45720" rIns="91440" bIns="0" rtlCol="0" anchor="b">
            <a:normAutofit fontScale="90000"/>
          </a:bodyPr>
          <a:lstStyle/>
          <a:p>
            <a:pPr defTabSz="914400"/>
            <a:r>
              <a:rPr lang="en-US" sz="3600" dirty="0"/>
              <a:t>Appointments</a:t>
            </a:r>
            <a:r>
              <a:rPr lang="en-US" sz="2100" dirty="0"/>
              <a:t> - </a:t>
            </a:r>
            <a:br>
              <a:rPr lang="en-US" sz="2100" dirty="0"/>
            </a:br>
            <a:br>
              <a:rPr lang="en-US" sz="2100" dirty="0"/>
            </a:br>
            <a:r>
              <a:rPr lang="en-US" sz="2700" dirty="0"/>
              <a:t>Susan Holt – 1st Term – ARC (alternate)</a:t>
            </a:r>
            <a:br>
              <a:rPr lang="en-US" sz="2700" dirty="0"/>
            </a:br>
            <a:r>
              <a:rPr lang="en-US" sz="2700" dirty="0"/>
              <a:t>Larry Malone – 3rd Term – ARC</a:t>
            </a:r>
            <a:br>
              <a:rPr lang="en-US" sz="2700" dirty="0"/>
            </a:br>
            <a:r>
              <a:rPr lang="en-US" sz="2700" dirty="0"/>
              <a:t>Olga </a:t>
            </a:r>
            <a:r>
              <a:rPr lang="en-US" sz="2700" dirty="0" err="1"/>
              <a:t>Novy</a:t>
            </a:r>
            <a:r>
              <a:rPr lang="en-US" sz="2700" dirty="0"/>
              <a:t> – 2nd Term – Golf</a:t>
            </a:r>
            <a:br>
              <a:rPr lang="en-US" sz="2700" dirty="0"/>
            </a:br>
            <a:r>
              <a:rPr lang="en-US" sz="2700" dirty="0"/>
              <a:t>Ronald </a:t>
            </a:r>
            <a:r>
              <a:rPr lang="en-US" sz="2700" dirty="0" err="1"/>
              <a:t>Porcelli</a:t>
            </a:r>
            <a:r>
              <a:rPr lang="en-US" sz="2700" dirty="0"/>
              <a:t> – 1st Term – R&amp;P</a:t>
            </a:r>
            <a:br>
              <a:rPr lang="en-US" sz="2700" dirty="0"/>
            </a:br>
            <a:r>
              <a:rPr lang="en-US" sz="2700" dirty="0"/>
              <a:t>Martha </a:t>
            </a:r>
            <a:r>
              <a:rPr lang="en-US" sz="2700" dirty="0" err="1"/>
              <a:t>Aurthur</a:t>
            </a:r>
            <a:r>
              <a:rPr lang="en-US" sz="2700" dirty="0"/>
              <a:t> – 1st Term – R&amp;P</a:t>
            </a:r>
            <a:br>
              <a:rPr lang="en-US" sz="2700" dirty="0"/>
            </a:br>
            <a:r>
              <a:rPr lang="en-US" sz="2700" dirty="0"/>
              <a:t>Helen Johnson – 1st Term – Strategic Planning</a:t>
            </a:r>
            <a:br>
              <a:rPr lang="en-US" sz="2700" dirty="0"/>
            </a:br>
            <a:r>
              <a:rPr lang="en-US" sz="2700" dirty="0"/>
              <a:t>Patricia Benner – 1st Term – E&amp;NA</a:t>
            </a:r>
            <a:br>
              <a:rPr lang="en-US" sz="2700" dirty="0"/>
            </a:br>
            <a:br>
              <a:rPr lang="en-US" sz="2100" dirty="0"/>
            </a:br>
            <a:br>
              <a:rPr lang="en-US" sz="2100" dirty="0"/>
            </a:br>
            <a:br>
              <a:rPr lang="en-US" sz="2100" dirty="0"/>
            </a:br>
            <a:endParaRPr lang="en-US" sz="2100" dirty="0"/>
          </a:p>
        </p:txBody>
      </p:sp>
      <p:sp>
        <p:nvSpPr>
          <p:cNvPr id="2" name="Slide Number Placeholder 1">
            <a:extLst>
              <a:ext uri="{FF2B5EF4-FFF2-40B4-BE49-F238E27FC236}">
                <a16:creationId xmlns:a16="http://schemas.microsoft.com/office/drawing/2014/main" id="{81B14C95-1B1A-4630-961F-CFD7C1D2C75A}"/>
              </a:ext>
            </a:extLst>
          </p:cNvPr>
          <p:cNvSpPr>
            <a:spLocks noGrp="1"/>
          </p:cNvSpPr>
          <p:nvPr>
            <p:ph type="sldNum" sz="quarter" idx="12"/>
          </p:nvPr>
        </p:nvSpPr>
        <p:spPr>
          <a:xfrm>
            <a:off x="8535508" y="5830083"/>
            <a:ext cx="608264" cy="503578"/>
          </a:xfrm>
        </p:spPr>
        <p:txBody>
          <a:bodyPr vert="horz" lIns="91440" tIns="45720" rIns="91440" bIns="45720" rtlCol="0" anchor="t">
            <a:normAutofit/>
          </a:bodyPr>
          <a:lstStyle/>
          <a:p>
            <a:pPr defTabSz="457200">
              <a:lnSpc>
                <a:spcPct val="90000"/>
              </a:lnSpc>
              <a:spcAft>
                <a:spcPts val="600"/>
              </a:spcAft>
            </a:pPr>
            <a:fld id="{98B5F13F-7E1A-4580-A55C-09F2476A26E1}" type="slidenum">
              <a:rPr lang="en-US" sz="1600" kern="1200" dirty="0">
                <a:solidFill>
                  <a:schemeClr val="accent1"/>
                </a:solidFill>
                <a:latin typeface="+mn-lt"/>
                <a:ea typeface="+mn-ea"/>
                <a:cs typeface="+mn-cs"/>
              </a:rPr>
              <a:pPr defTabSz="457200">
                <a:lnSpc>
                  <a:spcPct val="90000"/>
                </a:lnSpc>
                <a:spcAft>
                  <a:spcPts val="600"/>
                </a:spcAft>
              </a:pPr>
              <a:t>25</a:t>
            </a:fld>
            <a:endParaRPr lang="en-US" kern="1200" dirty="0">
              <a:solidFill>
                <a:schemeClr val="accent1"/>
              </a:solidFill>
              <a:latin typeface="+mn-lt"/>
              <a:ea typeface="+mn-ea"/>
              <a:cs typeface="+mn-cs"/>
            </a:endParaRPr>
          </a:p>
        </p:txBody>
      </p:sp>
      <p:cxnSp>
        <p:nvCxnSpPr>
          <p:cNvPr id="30" name="Straight Connector 29">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2" name="Picture 31">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2696420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3" name="Straight Connector 42">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 name="Picture 2" descr="A close up of a sign&#10;&#10;Description automatically generated">
            <a:extLst>
              <a:ext uri="{FF2B5EF4-FFF2-40B4-BE49-F238E27FC236}">
                <a16:creationId xmlns:a16="http://schemas.microsoft.com/office/drawing/2014/main" id="{13A16943-8C20-4DBE-8AF1-CE4F9AD67DA0}"/>
              </a:ext>
            </a:extLst>
          </p:cNvPr>
          <p:cNvPicPr>
            <a:picLocks noChangeAspect="1"/>
          </p:cNvPicPr>
          <p:nvPr/>
        </p:nvPicPr>
        <p:blipFill rotWithShape="1">
          <a:blip r:embed="rId3">
            <a:extLst>
              <a:ext uri="{28A0092B-C50C-407E-A947-70E740481C1C}">
                <a14:useLocalDpi xmlns:a14="http://schemas.microsoft.com/office/drawing/2010/main" val="0"/>
              </a:ext>
            </a:extLst>
          </a:blip>
          <a:srcRect t="7280" r="-2" b="17717"/>
          <a:stretch/>
        </p:blipFill>
        <p:spPr>
          <a:xfrm>
            <a:off x="20" y="1"/>
            <a:ext cx="9143980" cy="6857999"/>
          </a:xfrm>
          <a:prstGeom prst="rect">
            <a:avLst/>
          </a:prstGeom>
        </p:spPr>
      </p:pic>
      <p:sp>
        <p:nvSpPr>
          <p:cNvPr id="47" name="Rectangle 46">
            <a:extLst>
              <a:ext uri="{FF2B5EF4-FFF2-40B4-BE49-F238E27FC236}">
                <a16:creationId xmlns:a16="http://schemas.microsoft.com/office/drawing/2014/main" id="{2E67E8BF-E4B2-4098-9FB3-9E400BD86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8014" y="4905349"/>
            <a:ext cx="4207985"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4570809" y="5239131"/>
            <a:ext cx="3959617" cy="960087"/>
          </a:xfrm>
        </p:spPr>
        <p:txBody>
          <a:bodyPr vert="horz" lIns="91440" tIns="45720" rIns="91440" bIns="45720" rtlCol="0" anchor="t">
            <a:normAutofit/>
          </a:bodyPr>
          <a:lstStyle/>
          <a:p>
            <a:pPr defTabSz="914400"/>
            <a:r>
              <a:rPr lang="en-US" sz="3000">
                <a:solidFill>
                  <a:srgbClr val="FFFFFE"/>
                </a:solidFill>
              </a:rPr>
              <a:t>Adjourn TO CLOSED SESSION</a:t>
            </a:r>
          </a:p>
        </p:txBody>
      </p:sp>
      <p:sp>
        <p:nvSpPr>
          <p:cNvPr id="2" name="Slide Number Placeholder 1">
            <a:extLst>
              <a:ext uri="{FF2B5EF4-FFF2-40B4-BE49-F238E27FC236}">
                <a16:creationId xmlns:a16="http://schemas.microsoft.com/office/drawing/2014/main" id="{AF7208E4-3610-41AB-986C-AA838A43D63F}"/>
              </a:ext>
            </a:extLst>
          </p:cNvPr>
          <p:cNvSpPr>
            <a:spLocks noGrp="1"/>
          </p:cNvSpPr>
          <p:nvPr>
            <p:ph type="sldNum" sz="quarter" idx="12"/>
          </p:nvPr>
        </p:nvSpPr>
        <p:spPr>
          <a:xfrm>
            <a:off x="3714350" y="5073596"/>
            <a:ext cx="608264" cy="503578"/>
          </a:xfrm>
        </p:spPr>
        <p:txBody>
          <a:bodyPr vert="horz" lIns="91440" tIns="45720" rIns="91440" bIns="45720" rtlCol="0" anchor="t">
            <a:normAutofit/>
          </a:bodyPr>
          <a:lstStyle/>
          <a:p>
            <a:pPr defTabSz="457200">
              <a:lnSpc>
                <a:spcPct val="90000"/>
              </a:lnSpc>
              <a:spcAft>
                <a:spcPts val="600"/>
              </a:spcAft>
            </a:pPr>
            <a:fld id="{98B5F13F-7E1A-4580-A55C-09F2476A26E1}" type="slidenum">
              <a:rPr lang="en-US">
                <a:solidFill>
                  <a:srgbClr val="FFFFFE"/>
                </a:solidFill>
              </a:rPr>
              <a:pPr defTabSz="457200">
                <a:lnSpc>
                  <a:spcPct val="90000"/>
                </a:lnSpc>
                <a:spcAft>
                  <a:spcPts val="600"/>
                </a:spcAft>
              </a:pPr>
              <a:t>26</a:t>
            </a:fld>
            <a:endParaRPr lang="en-US">
              <a:solidFill>
                <a:srgbClr val="FFFFFE"/>
              </a:solidFill>
            </a:endParaRPr>
          </a:p>
        </p:txBody>
      </p:sp>
      <p:cxnSp>
        <p:nvCxnSpPr>
          <p:cNvPr id="49" name="Straight Connector 48">
            <a:extLst>
              <a:ext uri="{FF2B5EF4-FFF2-40B4-BE49-F238E27FC236}">
                <a16:creationId xmlns:a16="http://schemas.microsoft.com/office/drawing/2014/main" id="{3781A10F-5DF6-4C9B-AE0B-5249E4399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8" y="5073596"/>
            <a:ext cx="3962397" cy="0"/>
          </a:xfrm>
          <a:prstGeom prst="line">
            <a:avLst/>
          </a:prstGeom>
          <a:ln w="31750">
            <a:solidFill>
              <a:srgbClr val="8BD643"/>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197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Rectangle 29">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98" y="638508"/>
            <a:ext cx="8179004"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53" y="865667"/>
            <a:ext cx="7838694"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097" y="1030259"/>
            <a:ext cx="7591806"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1002309" y="1584552"/>
            <a:ext cx="7139383" cy="2537251"/>
          </a:xfrm>
        </p:spPr>
        <p:txBody>
          <a:bodyPr vert="horz" lIns="91440" tIns="45720" rIns="91440" bIns="0" rtlCol="0" anchor="ctr">
            <a:normAutofit/>
          </a:bodyPr>
          <a:lstStyle/>
          <a:p>
            <a:pPr algn="ctr" defTabSz="914400"/>
            <a:r>
              <a:rPr lang="en-US" b="1" dirty="0">
                <a:solidFill>
                  <a:srgbClr val="454545"/>
                </a:solidFill>
              </a:rPr>
              <a:t>Approval of Minutes</a:t>
            </a:r>
            <a:br>
              <a:rPr lang="en-US" sz="3000" dirty="0">
                <a:solidFill>
                  <a:srgbClr val="454545"/>
                </a:solidFill>
              </a:rPr>
            </a:br>
            <a:r>
              <a:rPr lang="en-US" sz="3000" dirty="0">
                <a:solidFill>
                  <a:srgbClr val="454545"/>
                </a:solidFill>
              </a:rPr>
              <a:t>February 5, 2020 – Regular Meeting</a:t>
            </a:r>
            <a:br>
              <a:rPr lang="en-US" sz="3000" dirty="0">
                <a:solidFill>
                  <a:srgbClr val="454545"/>
                </a:solidFill>
              </a:rPr>
            </a:br>
            <a:r>
              <a:rPr lang="en-US" sz="3000" dirty="0">
                <a:solidFill>
                  <a:srgbClr val="454545"/>
                </a:solidFill>
              </a:rPr>
              <a:t>February 18, 2020 – Special Meeting</a:t>
            </a:r>
            <a:br>
              <a:rPr lang="en-US" sz="3000" dirty="0">
                <a:solidFill>
                  <a:srgbClr val="454545"/>
                </a:solidFill>
              </a:rPr>
            </a:br>
            <a:endParaRPr lang="en-US" sz="3000" dirty="0">
              <a:solidFill>
                <a:srgbClr val="454545"/>
              </a:solidFill>
            </a:endParaRPr>
          </a:p>
        </p:txBody>
      </p:sp>
      <p:sp>
        <p:nvSpPr>
          <p:cNvPr id="2" name="Slide Number Placeholder 1">
            <a:extLst>
              <a:ext uri="{FF2B5EF4-FFF2-40B4-BE49-F238E27FC236}">
                <a16:creationId xmlns:a16="http://schemas.microsoft.com/office/drawing/2014/main" id="{D137D685-3027-4822-A5E0-D8A52D520BAC}"/>
              </a:ext>
            </a:extLst>
          </p:cNvPr>
          <p:cNvSpPr>
            <a:spLocks noGrp="1"/>
          </p:cNvSpPr>
          <p:nvPr>
            <p:ph type="sldNum" sz="quarter" idx="12"/>
          </p:nvPr>
        </p:nvSpPr>
        <p:spPr>
          <a:xfrm>
            <a:off x="4281430" y="1055617"/>
            <a:ext cx="580913" cy="503578"/>
          </a:xfrm>
        </p:spPr>
        <p:txBody>
          <a:bodyPr vert="horz" lIns="91440" tIns="45720" rIns="91440" bIns="45720" rtlCol="0" anchor="t">
            <a:normAutofit/>
          </a:bodyPr>
          <a:lstStyle/>
          <a:p>
            <a:pPr algn="ctr" defTabSz="457200">
              <a:lnSpc>
                <a:spcPct val="90000"/>
              </a:lnSpc>
              <a:spcAft>
                <a:spcPts val="600"/>
              </a:spcAft>
            </a:pPr>
            <a:fld id="{98B5F13F-7E1A-4580-A55C-09F2476A26E1}" type="slidenum">
              <a:rPr lang="en-US" kern="1200" dirty="0">
                <a:solidFill>
                  <a:schemeClr val="accent1"/>
                </a:solidFill>
                <a:latin typeface="+mn-lt"/>
                <a:ea typeface="+mn-ea"/>
                <a:cs typeface="+mn-cs"/>
              </a:rPr>
              <a:pPr algn="ctr" defTabSz="457200">
                <a:lnSpc>
                  <a:spcPct val="90000"/>
                </a:lnSpc>
                <a:spcAft>
                  <a:spcPts val="600"/>
                </a:spcAft>
              </a:pPr>
              <a:t>3</a:t>
            </a:fld>
            <a:endParaRPr lang="en-US" kern="1200" dirty="0">
              <a:solidFill>
                <a:schemeClr val="accent1"/>
              </a:solidFill>
              <a:latin typeface="+mn-lt"/>
              <a:ea typeface="+mn-ea"/>
              <a:cs typeface="+mn-cs"/>
            </a:endParaRPr>
          </a:p>
        </p:txBody>
      </p:sp>
      <p:pic>
        <p:nvPicPr>
          <p:cNvPr id="36" name="Picture 35">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8" name="Straight Connector 37">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3071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1EE485E7-7D6D-4CB0-A3AD-261D97B2E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55E3208-F0C4-4962-8946-065C94F89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3" name="Title 2"/>
          <p:cNvSpPr>
            <a:spLocks noGrp="1"/>
          </p:cNvSpPr>
          <p:nvPr>
            <p:ph type="title"/>
          </p:nvPr>
        </p:nvSpPr>
        <p:spPr>
          <a:xfrm>
            <a:off x="3855176" y="1027937"/>
            <a:ext cx="4562781" cy="3711894"/>
          </a:xfrm>
        </p:spPr>
        <p:txBody>
          <a:bodyPr vert="horz" lIns="91440" tIns="45720" rIns="91440" bIns="0" rtlCol="0" anchor="ctr">
            <a:normAutofit/>
          </a:bodyPr>
          <a:lstStyle/>
          <a:p>
            <a:pPr defTabSz="914400"/>
            <a:r>
              <a:rPr lang="en-US" sz="4700"/>
              <a:t>President’s Remarks</a:t>
            </a:r>
            <a:br>
              <a:rPr lang="en-US" sz="4700"/>
            </a:br>
            <a:br>
              <a:rPr lang="en-US" sz="4700"/>
            </a:br>
            <a:r>
              <a:rPr lang="en-US" sz="4700"/>
              <a:t>Doug Parks</a:t>
            </a:r>
          </a:p>
        </p:txBody>
      </p:sp>
      <p:cxnSp>
        <p:nvCxnSpPr>
          <p:cNvPr id="20" name="Straight Connector 19">
            <a:extLst>
              <a:ext uri="{FF2B5EF4-FFF2-40B4-BE49-F238E27FC236}">
                <a16:creationId xmlns:a16="http://schemas.microsoft.com/office/drawing/2014/main" id="{4FAE17D3-C2DC-4665-AF20-33C5BACD5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375124"/>
            <a:ext cx="0" cy="301752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B7D30BE-13D6-475C-A599-E22C9B164167}"/>
              </a:ext>
            </a:extLst>
          </p:cNvPr>
          <p:cNvSpPr>
            <a:spLocks noGrp="1"/>
          </p:cNvSpPr>
          <p:nvPr>
            <p:ph type="sldNum" sz="quarter" idx="12"/>
          </p:nvPr>
        </p:nvSpPr>
        <p:spPr>
          <a:xfrm>
            <a:off x="8201767" y="5399980"/>
            <a:ext cx="608264" cy="503578"/>
          </a:xfrm>
        </p:spPr>
        <p:txBody>
          <a:bodyPr vert="horz" lIns="91440" tIns="45720" rIns="91440" bIns="45720" rtlCol="0" anchor="t">
            <a:normAutofit/>
          </a:bodyPr>
          <a:lstStyle/>
          <a:p>
            <a:pPr defTabSz="457200">
              <a:lnSpc>
                <a:spcPct val="90000"/>
              </a:lnSpc>
              <a:spcAft>
                <a:spcPts val="600"/>
              </a:spcAft>
            </a:pPr>
            <a:fld id="{98B5F13F-7E1A-4580-A55C-09F2476A26E1}" type="slidenum">
              <a:rPr lang="en-US" kern="1200" dirty="0">
                <a:solidFill>
                  <a:schemeClr val="accent1"/>
                </a:solidFill>
                <a:latin typeface="+mn-lt"/>
                <a:ea typeface="+mn-ea"/>
                <a:cs typeface="+mn-cs"/>
              </a:rPr>
              <a:pPr defTabSz="457200">
                <a:lnSpc>
                  <a:spcPct val="90000"/>
                </a:lnSpc>
                <a:spcAft>
                  <a:spcPts val="600"/>
                </a:spcAft>
              </a:pPr>
              <a:t>4</a:t>
            </a:fld>
            <a:endParaRPr lang="en-US" kern="1200" dirty="0">
              <a:solidFill>
                <a:schemeClr val="accent1"/>
              </a:solidFill>
              <a:latin typeface="+mn-lt"/>
              <a:ea typeface="+mn-ea"/>
              <a:cs typeface="+mn-cs"/>
            </a:endParaRPr>
          </a:p>
        </p:txBody>
      </p:sp>
      <p:pic>
        <p:nvPicPr>
          <p:cNvPr id="22" name="Picture 21">
            <a:extLst>
              <a:ext uri="{FF2B5EF4-FFF2-40B4-BE49-F238E27FC236}">
                <a16:creationId xmlns:a16="http://schemas.microsoft.com/office/drawing/2014/main" id="{7021C573-B3FF-44B8-A5DE-AB39E9AA6B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4" name="Straight Connector 23">
            <a:extLst>
              <a:ext uri="{FF2B5EF4-FFF2-40B4-BE49-F238E27FC236}">
                <a16:creationId xmlns:a16="http://schemas.microsoft.com/office/drawing/2014/main" id="{50B0CCD4-E9B0-43B2-806F-05EDF57A76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 name="Rectangle 15">
            <a:extLst>
              <a:ext uri="{FF2B5EF4-FFF2-40B4-BE49-F238E27FC236}">
                <a16:creationId xmlns:a16="http://schemas.microsoft.com/office/drawing/2014/main" id="{F8454B2E-D2DB-42C2-A224-BCEC47B86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7">
            <a:extLst>
              <a:ext uri="{FF2B5EF4-FFF2-40B4-BE49-F238E27FC236}">
                <a16:creationId xmlns:a16="http://schemas.microsoft.com/office/drawing/2014/main" id="{08B61146-1CF0-40E1-B66E-C22BD9207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491631" y="-11430"/>
            <a:ext cx="8160510" cy="3822329"/>
          </a:xfrm>
        </p:spPr>
        <p:txBody>
          <a:bodyPr vert="horz" lIns="91440" tIns="45720" rIns="91440" bIns="0" rtlCol="0" anchor="b">
            <a:normAutofit/>
          </a:bodyPr>
          <a:lstStyle/>
          <a:p>
            <a:pPr algn="ctr" defTabSz="914400"/>
            <a:r>
              <a:rPr lang="en-US" sz="5400" dirty="0"/>
              <a:t>Announcement of Email Votes/Motions – Colette Horn</a:t>
            </a:r>
          </a:p>
        </p:txBody>
      </p:sp>
      <p:sp>
        <p:nvSpPr>
          <p:cNvPr id="2" name="Slide Number Placeholder 1">
            <a:extLst>
              <a:ext uri="{FF2B5EF4-FFF2-40B4-BE49-F238E27FC236}">
                <a16:creationId xmlns:a16="http://schemas.microsoft.com/office/drawing/2014/main" id="{90678C22-B7E7-4322-BD69-686B44B1561C}"/>
              </a:ext>
            </a:extLst>
          </p:cNvPr>
          <p:cNvSpPr>
            <a:spLocks noGrp="1"/>
          </p:cNvSpPr>
          <p:nvPr>
            <p:ph type="sldNum" sz="quarter" idx="12"/>
          </p:nvPr>
        </p:nvSpPr>
        <p:spPr>
          <a:xfrm>
            <a:off x="8527240" y="5701279"/>
            <a:ext cx="608264" cy="503578"/>
          </a:xfrm>
        </p:spPr>
        <p:txBody>
          <a:bodyPr vert="horz" lIns="91440" tIns="45720" rIns="91440" bIns="45720" rtlCol="0" anchor="t">
            <a:normAutofit/>
          </a:bodyPr>
          <a:lstStyle/>
          <a:p>
            <a:pPr defTabSz="457200">
              <a:lnSpc>
                <a:spcPct val="90000"/>
              </a:lnSpc>
              <a:spcAft>
                <a:spcPts val="600"/>
              </a:spcAft>
            </a:pPr>
            <a:fld id="{98B5F13F-7E1A-4580-A55C-09F2476A26E1}" type="slidenum">
              <a:rPr lang="en-US" kern="1200" dirty="0">
                <a:solidFill>
                  <a:schemeClr val="accent1"/>
                </a:solidFill>
                <a:latin typeface="+mn-lt"/>
                <a:ea typeface="+mn-ea"/>
                <a:cs typeface="+mn-cs"/>
              </a:rPr>
              <a:pPr defTabSz="457200">
                <a:lnSpc>
                  <a:spcPct val="90000"/>
                </a:lnSpc>
                <a:spcAft>
                  <a:spcPts val="600"/>
                </a:spcAft>
              </a:pPr>
              <a:t>5</a:t>
            </a:fld>
            <a:endParaRPr lang="en-US" kern="1200" dirty="0">
              <a:solidFill>
                <a:schemeClr val="accent1"/>
              </a:solidFill>
              <a:latin typeface="+mn-lt"/>
              <a:ea typeface="+mn-ea"/>
              <a:cs typeface="+mn-cs"/>
            </a:endParaRPr>
          </a:p>
        </p:txBody>
      </p:sp>
      <p:cxnSp>
        <p:nvCxnSpPr>
          <p:cNvPr id="7" name="Straight Connector 19">
            <a:extLst>
              <a:ext uri="{FF2B5EF4-FFF2-40B4-BE49-F238E27FC236}">
                <a16:creationId xmlns:a16="http://schemas.microsoft.com/office/drawing/2014/main" id="{7AE5065C-30A9-480A-9E93-74CC149029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21">
            <a:extLst>
              <a:ext uri="{FF2B5EF4-FFF2-40B4-BE49-F238E27FC236}">
                <a16:creationId xmlns:a16="http://schemas.microsoft.com/office/drawing/2014/main" id="{2F948680-1810-4961-805C-D0C28E7E93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spTree>
    <p:extLst>
      <p:ext uri="{BB962C8B-B14F-4D97-AF65-F5344CB8AC3E}">
        <p14:creationId xmlns:p14="http://schemas.microsoft.com/office/powerpoint/2010/main" val="13094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2" name="Rectangle 21">
            <a:extLst>
              <a:ext uri="{FF2B5EF4-FFF2-40B4-BE49-F238E27FC236}">
                <a16:creationId xmlns:a16="http://schemas.microsoft.com/office/drawing/2014/main" id="{315B18DF-1A4F-456F-8E0E-8CFE4C808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34CD9B-39EA-42AE-8A1F-0D40028F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itle 2"/>
          <p:cNvSpPr>
            <a:spLocks noGrp="1"/>
          </p:cNvSpPr>
          <p:nvPr>
            <p:ph type="title"/>
          </p:nvPr>
        </p:nvSpPr>
        <p:spPr>
          <a:xfrm>
            <a:off x="1089462" y="962902"/>
            <a:ext cx="2644230" cy="2380828"/>
          </a:xfrm>
        </p:spPr>
        <p:txBody>
          <a:bodyPr vert="horz" lIns="91440" tIns="45720" rIns="91440" bIns="0" rtlCol="0" anchor="b">
            <a:normAutofit/>
          </a:bodyPr>
          <a:lstStyle/>
          <a:p>
            <a:pPr defTabSz="914400"/>
            <a:r>
              <a:rPr lang="en-US" sz="3600"/>
              <a:t>GM Report</a:t>
            </a:r>
            <a:br>
              <a:rPr lang="en-US" sz="3600"/>
            </a:br>
            <a:br>
              <a:rPr lang="en-US" sz="3600"/>
            </a:br>
            <a:r>
              <a:rPr lang="en-US" sz="3600"/>
              <a:t>John Viola</a:t>
            </a:r>
          </a:p>
        </p:txBody>
      </p:sp>
      <p:sp>
        <p:nvSpPr>
          <p:cNvPr id="2" name="Slide Number Placeholder 1">
            <a:extLst>
              <a:ext uri="{FF2B5EF4-FFF2-40B4-BE49-F238E27FC236}">
                <a16:creationId xmlns:a16="http://schemas.microsoft.com/office/drawing/2014/main" id="{EE59A483-AFBD-4979-A1BE-3098D603E6F9}"/>
              </a:ext>
            </a:extLst>
          </p:cNvPr>
          <p:cNvSpPr>
            <a:spLocks noGrp="1"/>
          </p:cNvSpPr>
          <p:nvPr>
            <p:ph type="sldNum" sz="quarter" idx="12"/>
          </p:nvPr>
        </p:nvSpPr>
        <p:spPr>
          <a:xfrm>
            <a:off x="8535507" y="5861653"/>
            <a:ext cx="608265" cy="503579"/>
          </a:xfrm>
        </p:spPr>
        <p:txBody>
          <a:bodyPr vert="horz" lIns="91440" tIns="45720" rIns="91440" bIns="45720" rtlCol="0" anchor="t">
            <a:normAutofit/>
          </a:bodyPr>
          <a:lstStyle/>
          <a:p>
            <a:pPr defTabSz="457200">
              <a:lnSpc>
                <a:spcPct val="90000"/>
              </a:lnSpc>
              <a:spcAft>
                <a:spcPts val="600"/>
              </a:spcAft>
            </a:pPr>
            <a:fld id="{98B5F13F-7E1A-4580-A55C-09F2476A26E1}" type="slidenum">
              <a:rPr lang="en-US" sz="1600" smtClean="0"/>
              <a:pPr defTabSz="457200">
                <a:lnSpc>
                  <a:spcPct val="90000"/>
                </a:lnSpc>
                <a:spcAft>
                  <a:spcPts val="600"/>
                </a:spcAft>
              </a:pPr>
              <a:t>6</a:t>
            </a:fld>
            <a:endParaRPr lang="en-US" dirty="0"/>
          </a:p>
        </p:txBody>
      </p:sp>
      <p:cxnSp>
        <p:nvCxnSpPr>
          <p:cNvPr id="26" name="Straight Connector 25">
            <a:extLst>
              <a:ext uri="{FF2B5EF4-FFF2-40B4-BE49-F238E27FC236}">
                <a16:creationId xmlns:a16="http://schemas.microsoft.com/office/drawing/2014/main" id="{E7C3AE2A-04FA-4B67-9C14-0D990CA6AE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9462" y="3528543"/>
            <a:ext cx="264112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8" name="Group 27">
            <a:extLst>
              <a:ext uri="{FF2B5EF4-FFF2-40B4-BE49-F238E27FC236}">
                <a16:creationId xmlns:a16="http://schemas.microsoft.com/office/drawing/2014/main" id="{24C6E9FA-459B-47A6-93ED-A57860553C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29" name="Rectangle 28">
              <a:extLst>
                <a:ext uri="{FF2B5EF4-FFF2-40B4-BE49-F238E27FC236}">
                  <a16:creationId xmlns:a16="http://schemas.microsoft.com/office/drawing/2014/main" id="{47C1C93F-E23C-45AE-9DA2-42554BD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8F65DC-4B7C-4988-82E8-131C26140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2776948-18D0-4CDB-A838-AC6F41B2C9CE}"/>
              </a:ext>
            </a:extLst>
          </p:cNvPr>
          <p:cNvPicPr>
            <a:picLocks noChangeAspect="1"/>
          </p:cNvPicPr>
          <p:nvPr/>
        </p:nvPicPr>
        <p:blipFill rotWithShape="1">
          <a:blip r:embed="rId3">
            <a:extLst>
              <a:ext uri="{28A0092B-C50C-407E-A947-70E740481C1C}">
                <a14:useLocalDpi xmlns:a14="http://schemas.microsoft.com/office/drawing/2010/main" val="0"/>
              </a:ext>
            </a:extLst>
          </a:blip>
          <a:srcRect l="7871" r="6353" b="1"/>
          <a:stretch/>
        </p:blipFill>
        <p:spPr>
          <a:xfrm>
            <a:off x="4570444" y="1116345"/>
            <a:ext cx="3616163" cy="3866172"/>
          </a:xfrm>
          <a:prstGeom prst="rect">
            <a:avLst/>
          </a:prstGeom>
        </p:spPr>
      </p:pic>
      <p:pic>
        <p:nvPicPr>
          <p:cNvPr id="32" name="Picture 31">
            <a:extLst>
              <a:ext uri="{FF2B5EF4-FFF2-40B4-BE49-F238E27FC236}">
                <a16:creationId xmlns:a16="http://schemas.microsoft.com/office/drawing/2014/main" id="{8E7CFEF1-65E1-4CEE-91CA-B6B73B84BC8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FCA742D8-7814-4F8A-AEF8-1857FB21F0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24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2" name="Picture 41">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44" name="Straight Connector 43">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46" name="Rectangle 45">
            <a:extLst>
              <a:ext uri="{FF2B5EF4-FFF2-40B4-BE49-F238E27FC236}">
                <a16:creationId xmlns:a16="http://schemas.microsoft.com/office/drawing/2014/main" id="{E678439D-6E19-43F5-AD92-3601D4D6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88FB347-E0F8-4BCD-9ACF-9A8CE9599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20" y="783768"/>
            <a:ext cx="7936360"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BD76F10-08F2-4210-AA40-B3CD8B74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955" y="1019556"/>
            <a:ext cx="757809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1DCC75F-B294-40B1-8607-B54C15153F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801"/>
          <a:stretch/>
        </p:blipFill>
        <p:spPr>
          <a:xfrm>
            <a:off x="1022985" y="1339596"/>
            <a:ext cx="7098030" cy="4178808"/>
          </a:xfrm>
          <a:prstGeom prst="rect">
            <a:avLst/>
          </a:prstGeom>
        </p:spPr>
      </p:pic>
    </p:spTree>
    <p:extLst>
      <p:ext uri="{BB962C8B-B14F-4D97-AF65-F5344CB8AC3E}">
        <p14:creationId xmlns:p14="http://schemas.microsoft.com/office/powerpoint/2010/main" val="406111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E678439D-6E19-43F5-AD92-3601D4D68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88FB347-E0F8-4BCD-9ACF-9A8CE9599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820" y="783768"/>
            <a:ext cx="7936360"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BD76F10-08F2-4210-AA40-B3CD8B741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955" y="1019556"/>
            <a:ext cx="757809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large lawn in front of a house&#10;&#10;Description automatically generated">
            <a:extLst>
              <a:ext uri="{FF2B5EF4-FFF2-40B4-BE49-F238E27FC236}">
                <a16:creationId xmlns:a16="http://schemas.microsoft.com/office/drawing/2014/main" id="{495FBFCE-30CA-421F-9995-CF76564D92B8}"/>
              </a:ext>
            </a:extLst>
          </p:cNvPr>
          <p:cNvPicPr>
            <a:picLocks noChangeAspect="1"/>
          </p:cNvPicPr>
          <p:nvPr/>
        </p:nvPicPr>
        <p:blipFill rotWithShape="1">
          <a:blip r:embed="rId3">
            <a:extLst>
              <a:ext uri="{28A0092B-C50C-407E-A947-70E740481C1C}">
                <a14:useLocalDpi xmlns:a14="http://schemas.microsoft.com/office/drawing/2010/main" val="0"/>
              </a:ext>
            </a:extLst>
          </a:blip>
          <a:srcRect t="9865" b="11638"/>
          <a:stretch/>
        </p:blipFill>
        <p:spPr>
          <a:xfrm>
            <a:off x="1022985" y="1339596"/>
            <a:ext cx="7098030" cy="4178808"/>
          </a:xfrm>
          <a:prstGeom prst="rect">
            <a:avLst/>
          </a:prstGeom>
        </p:spPr>
      </p:pic>
    </p:spTree>
    <p:extLst>
      <p:ext uri="{BB962C8B-B14F-4D97-AF65-F5344CB8AC3E}">
        <p14:creationId xmlns:p14="http://schemas.microsoft.com/office/powerpoint/2010/main" val="408445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EB84963-1EE7-4E0C-89A5-64D8A6EB33E2}"/>
              </a:ext>
            </a:extLst>
          </p:cNvPr>
          <p:cNvSpPr>
            <a:spLocks noGrp="1"/>
          </p:cNvSpPr>
          <p:nvPr>
            <p:ph type="sldNum" sz="quarter" idx="12"/>
          </p:nvPr>
        </p:nvSpPr>
        <p:spPr>
          <a:xfrm>
            <a:off x="360045" y="6342663"/>
            <a:ext cx="608264" cy="503578"/>
          </a:xfrm>
        </p:spPr>
        <p:txBody>
          <a:bodyPr vert="horz" lIns="91440" tIns="45720" rIns="91440" bIns="45720" rtlCol="0" anchor="ctr">
            <a:normAutofit/>
          </a:bodyPr>
          <a:lstStyle/>
          <a:p>
            <a:pPr defTabSz="457200">
              <a:spcAft>
                <a:spcPts val="600"/>
              </a:spcAft>
            </a:pPr>
            <a:fld id="{98B5F13F-7E1A-4580-A55C-09F2476A26E1}" type="slidenum">
              <a:rPr lang="en-US" sz="1700">
                <a:solidFill>
                  <a:srgbClr val="FFFFFF"/>
                </a:solidFill>
              </a:rPr>
              <a:pPr defTabSz="457200">
                <a:spcAft>
                  <a:spcPts val="600"/>
                </a:spcAft>
              </a:pPr>
              <a:t>9</a:t>
            </a:fld>
            <a:endParaRPr lang="en-US" sz="1700">
              <a:solidFill>
                <a:srgbClr val="FFFFFF"/>
              </a:solidFill>
            </a:endParaRPr>
          </a:p>
        </p:txBody>
      </p:sp>
      <p:sp>
        <p:nvSpPr>
          <p:cNvPr id="18" name="Rectangle 17">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ADBDD85C-FB79-491B-8C51-763CB3D916CC}"/>
              </a:ext>
            </a:extLst>
          </p:cNvPr>
          <p:cNvGraphicFramePr>
            <a:graphicFrameLocks noGrp="1"/>
          </p:cNvGraphicFramePr>
          <p:nvPr>
            <p:extLst>
              <p:ext uri="{D42A27DB-BD31-4B8C-83A1-F6EECF244321}">
                <p14:modId xmlns:p14="http://schemas.microsoft.com/office/powerpoint/2010/main" val="1024844489"/>
              </p:ext>
            </p:extLst>
          </p:nvPr>
        </p:nvGraphicFramePr>
        <p:xfrm>
          <a:off x="574766" y="729586"/>
          <a:ext cx="8011885" cy="5315009"/>
        </p:xfrm>
        <a:graphic>
          <a:graphicData uri="http://schemas.openxmlformats.org/drawingml/2006/table">
            <a:tbl>
              <a:tblPr>
                <a:tableStyleId>{5C22544A-7EE6-4342-B048-85BDC9FD1C3A}</a:tableStyleId>
              </a:tblPr>
              <a:tblGrid>
                <a:gridCol w="3529739">
                  <a:extLst>
                    <a:ext uri="{9D8B030D-6E8A-4147-A177-3AD203B41FA5}">
                      <a16:colId xmlns:a16="http://schemas.microsoft.com/office/drawing/2014/main" val="1869635706"/>
                    </a:ext>
                  </a:extLst>
                </a:gridCol>
                <a:gridCol w="689838">
                  <a:extLst>
                    <a:ext uri="{9D8B030D-6E8A-4147-A177-3AD203B41FA5}">
                      <a16:colId xmlns:a16="http://schemas.microsoft.com/office/drawing/2014/main" val="184127814"/>
                    </a:ext>
                  </a:extLst>
                </a:gridCol>
                <a:gridCol w="3792308">
                  <a:extLst>
                    <a:ext uri="{9D8B030D-6E8A-4147-A177-3AD203B41FA5}">
                      <a16:colId xmlns:a16="http://schemas.microsoft.com/office/drawing/2014/main" val="3107493886"/>
                    </a:ext>
                  </a:extLst>
                </a:gridCol>
              </a:tblGrid>
              <a:tr h="449701">
                <a:tc gridSpan="3">
                  <a:txBody>
                    <a:bodyPr/>
                    <a:lstStyle/>
                    <a:p>
                      <a:pPr algn="ctr" fontAlgn="b"/>
                      <a:r>
                        <a:rPr lang="en-US" sz="2400" b="1" i="0" u="none" strike="noStrike" dirty="0">
                          <a:solidFill>
                            <a:srgbClr val="000000"/>
                          </a:solidFill>
                          <a:effectLst/>
                          <a:latin typeface="Franklin Gothic Book" panose="020B0503020102020204" pitchFamily="34" charset="0"/>
                        </a:rPr>
                        <a:t>OP Dashboard</a:t>
                      </a:r>
                    </a:p>
                  </a:txBody>
                  <a:tcPr marL="8309" marR="8309" marT="8309"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3834801"/>
                  </a:ext>
                </a:extLst>
              </a:tr>
              <a:tr h="383140">
                <a:tc gridSpan="2">
                  <a:txBody>
                    <a:bodyPr/>
                    <a:lstStyle/>
                    <a:p>
                      <a:pPr algn="l" fontAlgn="b"/>
                      <a:r>
                        <a:rPr lang="en-US" sz="2000" b="1" i="0" u="none" strike="noStrike" dirty="0">
                          <a:solidFill>
                            <a:srgbClr val="000000"/>
                          </a:solidFill>
                          <a:effectLst/>
                          <a:latin typeface="Franklin Gothic Book" panose="020B0503020102020204" pitchFamily="34" charset="0"/>
                        </a:rPr>
                        <a:t>Month of February 2020</a:t>
                      </a:r>
                    </a:p>
                  </a:txBody>
                  <a:tcPr marL="8309" marR="8309" marT="8309" marB="0" anchor="b"/>
                </a:tc>
                <a:tc hMerge="1">
                  <a:txBody>
                    <a:bodyPr/>
                    <a:lstStyle/>
                    <a:p>
                      <a:endParaRPr lang="en-US"/>
                    </a:p>
                  </a:txBody>
                  <a:tcPr/>
                </a:tc>
                <a:tc>
                  <a:txBody>
                    <a:bodyPr/>
                    <a:lstStyle/>
                    <a:p>
                      <a:pPr algn="l" fontAlgn="b"/>
                      <a:r>
                        <a:rPr lang="en-US" sz="2000" b="1" i="0" u="none" strike="noStrike" dirty="0">
                          <a:solidFill>
                            <a:srgbClr val="000000"/>
                          </a:solidFill>
                          <a:effectLst/>
                          <a:latin typeface="Franklin Gothic Book" panose="020B0503020102020204" pitchFamily="34" charset="0"/>
                        </a:rPr>
                        <a:t>Explanations</a:t>
                      </a:r>
                    </a:p>
                  </a:txBody>
                  <a:tcPr marL="8309" marR="8309" marT="8309" marB="0" anchor="b"/>
                </a:tc>
                <a:extLst>
                  <a:ext uri="{0D108BD9-81ED-4DB2-BD59-A6C34878D82A}">
                    <a16:rowId xmlns:a16="http://schemas.microsoft.com/office/drawing/2014/main" val="2897145618"/>
                  </a:ext>
                </a:extLst>
              </a:tr>
              <a:tr h="1115306">
                <a:tc>
                  <a:txBody>
                    <a:bodyPr/>
                    <a:lstStyle/>
                    <a:p>
                      <a:pPr algn="l" fontAlgn="ctr"/>
                      <a:r>
                        <a:rPr lang="en-US" sz="1600" b="0" i="0" u="none" strike="noStrike" dirty="0">
                          <a:solidFill>
                            <a:srgbClr val="000000"/>
                          </a:solidFill>
                          <a:effectLst/>
                          <a:latin typeface="Franklin Gothic Book" panose="020B0503020102020204" pitchFamily="34" charset="0"/>
                        </a:rPr>
                        <a:t># of Customer Service Calls – Level 1</a:t>
                      </a:r>
                    </a:p>
                  </a:txBody>
                  <a:tcPr marL="8309" marR="8309" marT="8309" marB="0" anchor="ctr"/>
                </a:tc>
                <a:tc>
                  <a:txBody>
                    <a:bodyPr/>
                    <a:lstStyle/>
                    <a:p>
                      <a:pPr algn="ctr" fontAlgn="ctr"/>
                      <a:r>
                        <a:rPr lang="en-US" sz="1600" b="0" i="0" u="none" strike="noStrike" dirty="0">
                          <a:solidFill>
                            <a:srgbClr val="000000"/>
                          </a:solidFill>
                          <a:effectLst/>
                          <a:latin typeface="Franklin Gothic Book" panose="020B0503020102020204" pitchFamily="34" charset="0"/>
                        </a:rPr>
                        <a:t>6</a:t>
                      </a:r>
                    </a:p>
                  </a:txBody>
                  <a:tcPr marL="8309" marR="8309" marT="8309" marB="0" anchor="ctr"/>
                </a:tc>
                <a:tc>
                  <a:txBody>
                    <a:bodyPr/>
                    <a:lstStyle/>
                    <a:p>
                      <a:pPr algn="l" fontAlgn="b"/>
                      <a:r>
                        <a:rPr lang="en-US" sz="1600" b="0" i="0" u="none" strike="noStrike" dirty="0">
                          <a:solidFill>
                            <a:srgbClr val="000000"/>
                          </a:solidFill>
                          <a:effectLst/>
                          <a:latin typeface="Franklin Gothic Book" panose="020B0503020102020204" pitchFamily="34" charset="0"/>
                        </a:rPr>
                        <a:t> Homeowner issues, Republic, Mediacom, Comcast, etc.  These were dispersed to 2nd tier CS or completed by Senior Executive Assistant through calls &amp; emails.</a:t>
                      </a:r>
                    </a:p>
                  </a:txBody>
                  <a:tcPr marL="8309" marR="8309" marT="8309" marB="0" anchor="b"/>
                </a:tc>
                <a:extLst>
                  <a:ext uri="{0D108BD9-81ED-4DB2-BD59-A6C34878D82A}">
                    <a16:rowId xmlns:a16="http://schemas.microsoft.com/office/drawing/2014/main" val="3059926855"/>
                  </a:ext>
                </a:extLst>
              </a:tr>
              <a:tr h="316580">
                <a:tc>
                  <a:txBody>
                    <a:bodyPr/>
                    <a:lstStyle/>
                    <a:p>
                      <a:pPr algn="l" fontAlgn="b"/>
                      <a:r>
                        <a:rPr lang="en-US" sz="1600" b="0" i="0" u="none" strike="noStrike" dirty="0">
                          <a:solidFill>
                            <a:srgbClr val="000000"/>
                          </a:solidFill>
                          <a:effectLst/>
                          <a:latin typeface="Franklin Gothic Book" panose="020B0503020102020204" pitchFamily="34" charset="0"/>
                        </a:rPr>
                        <a:t># of Customer Service Call Responded to</a:t>
                      </a:r>
                    </a:p>
                  </a:txBody>
                  <a:tcPr marL="8309" marR="8309" marT="8309" marB="0" anchor="b"/>
                </a:tc>
                <a:tc>
                  <a:txBody>
                    <a:bodyPr/>
                    <a:lstStyle/>
                    <a:p>
                      <a:pPr algn="ctr" fontAlgn="ctr"/>
                      <a:r>
                        <a:rPr lang="en-US" sz="1600" b="0" i="0" u="none" strike="noStrike" dirty="0">
                          <a:solidFill>
                            <a:srgbClr val="000000"/>
                          </a:solidFill>
                          <a:effectLst/>
                          <a:latin typeface="Franklin Gothic Book" panose="020B0503020102020204" pitchFamily="34" charset="0"/>
                        </a:rPr>
                        <a:t>6</a:t>
                      </a:r>
                    </a:p>
                  </a:txBody>
                  <a:tcPr marL="8309" marR="8309" marT="8309" marB="0" anchor="ctr"/>
                </a:tc>
                <a:tc>
                  <a:txBody>
                    <a:bodyPr/>
                    <a:lstStyle/>
                    <a:p>
                      <a:pPr algn="l" fontAlgn="b"/>
                      <a:endParaRPr lang="en-US" sz="1600" b="0" i="0" u="none" strike="noStrike" dirty="0">
                        <a:solidFill>
                          <a:srgbClr val="000000"/>
                        </a:solidFill>
                        <a:effectLst/>
                        <a:latin typeface="Franklin Gothic Book" panose="020B0503020102020204" pitchFamily="34" charset="0"/>
                      </a:endParaRPr>
                    </a:p>
                  </a:txBody>
                  <a:tcPr marL="8309" marR="8309" marT="8309" marB="0" anchor="b"/>
                </a:tc>
                <a:extLst>
                  <a:ext uri="{0D108BD9-81ED-4DB2-BD59-A6C34878D82A}">
                    <a16:rowId xmlns:a16="http://schemas.microsoft.com/office/drawing/2014/main" val="375127128"/>
                  </a:ext>
                </a:extLst>
              </a:tr>
              <a:tr h="365390">
                <a:tc>
                  <a:txBody>
                    <a:bodyPr/>
                    <a:lstStyle/>
                    <a:p>
                      <a:pPr algn="ctr" fontAlgn="b"/>
                      <a:endParaRPr lang="en-US" sz="1600" b="1" i="0" u="none" strike="noStrike">
                        <a:solidFill>
                          <a:srgbClr val="000000"/>
                        </a:solidFill>
                        <a:effectLst/>
                        <a:latin typeface="Franklin Gothic Book" panose="020B0503020102020204" pitchFamily="34" charset="0"/>
                      </a:endParaRPr>
                    </a:p>
                  </a:txBody>
                  <a:tcPr marL="8309" marR="8309" marT="8309" marB="0" anchor="b"/>
                </a:tc>
                <a:tc>
                  <a:txBody>
                    <a:bodyPr/>
                    <a:lstStyle/>
                    <a:p>
                      <a:pPr algn="ctr" fontAlgn="b"/>
                      <a:endParaRPr lang="en-US" sz="1600" b="1" i="0" u="none" strike="noStrike">
                        <a:solidFill>
                          <a:srgbClr val="000000"/>
                        </a:solidFill>
                        <a:effectLst/>
                        <a:latin typeface="Franklin Gothic Book" panose="020B0503020102020204" pitchFamily="34" charset="0"/>
                      </a:endParaRPr>
                    </a:p>
                  </a:txBody>
                  <a:tcPr marL="8309" marR="8309" marT="8309" marB="0" anchor="b"/>
                </a:tc>
                <a:tc>
                  <a:txBody>
                    <a:bodyPr/>
                    <a:lstStyle/>
                    <a:p>
                      <a:pPr algn="l" fontAlgn="b"/>
                      <a:endParaRPr lang="en-US" sz="1600" b="1" i="0" u="none" strike="noStrike" dirty="0">
                        <a:solidFill>
                          <a:srgbClr val="000000"/>
                        </a:solidFill>
                        <a:effectLst/>
                        <a:latin typeface="Franklin Gothic Book" panose="020B0503020102020204" pitchFamily="34" charset="0"/>
                      </a:endParaRPr>
                    </a:p>
                  </a:txBody>
                  <a:tcPr marL="8309" marR="8309" marT="8309" marB="0" anchor="b"/>
                </a:tc>
                <a:extLst>
                  <a:ext uri="{0D108BD9-81ED-4DB2-BD59-A6C34878D82A}">
                    <a16:rowId xmlns:a16="http://schemas.microsoft.com/office/drawing/2014/main" val="1065425838"/>
                  </a:ext>
                </a:extLst>
              </a:tr>
              <a:tr h="1115306">
                <a:tc>
                  <a:txBody>
                    <a:bodyPr/>
                    <a:lstStyle/>
                    <a:p>
                      <a:pPr algn="l" fontAlgn="ctr"/>
                      <a:r>
                        <a:rPr lang="en-US" sz="1600" b="0" i="0" u="none" strike="noStrike">
                          <a:solidFill>
                            <a:srgbClr val="000000"/>
                          </a:solidFill>
                          <a:effectLst/>
                          <a:latin typeface="Franklin Gothic Book" panose="020B0503020102020204" pitchFamily="34" charset="0"/>
                        </a:rPr>
                        <a:t># of Customer Service Calls – Level 2</a:t>
                      </a:r>
                    </a:p>
                  </a:txBody>
                  <a:tcPr marL="8309" marR="8309" marT="8309" marB="0" anchor="ctr"/>
                </a:tc>
                <a:tc>
                  <a:txBody>
                    <a:bodyPr/>
                    <a:lstStyle/>
                    <a:p>
                      <a:pPr algn="ctr" fontAlgn="ctr"/>
                      <a:r>
                        <a:rPr lang="en-US" sz="1600" b="0" i="0" u="none" strike="noStrike">
                          <a:solidFill>
                            <a:srgbClr val="000000"/>
                          </a:solidFill>
                          <a:effectLst/>
                          <a:latin typeface="Franklin Gothic Book" panose="020B0503020102020204" pitchFamily="34" charset="0"/>
                        </a:rPr>
                        <a:t>34</a:t>
                      </a:r>
                    </a:p>
                  </a:txBody>
                  <a:tcPr marL="8309" marR="8309" marT="8309" marB="0" anchor="ctr"/>
                </a:tc>
                <a:tc>
                  <a:txBody>
                    <a:bodyPr/>
                    <a:lstStyle/>
                    <a:p>
                      <a:pPr algn="l" fontAlgn="b"/>
                      <a:r>
                        <a:rPr lang="en-US" sz="1600" b="0" i="0" u="none" strike="noStrike" dirty="0">
                          <a:solidFill>
                            <a:srgbClr val="000000"/>
                          </a:solidFill>
                          <a:effectLst/>
                          <a:latin typeface="Franklin Gothic Book" panose="020B0503020102020204" pitchFamily="34" charset="0"/>
                        </a:rPr>
                        <a:t>Drainage, Bulkheads, Homeowner issues.  These were done by Director of A &amp; OP Logistics, PW Director and Operations manager through visits, calls &amp; emails.</a:t>
                      </a:r>
                    </a:p>
                  </a:txBody>
                  <a:tcPr marL="8309" marR="8309" marT="8309" marB="0" anchor="b"/>
                </a:tc>
                <a:extLst>
                  <a:ext uri="{0D108BD9-81ED-4DB2-BD59-A6C34878D82A}">
                    <a16:rowId xmlns:a16="http://schemas.microsoft.com/office/drawing/2014/main" val="4067692273"/>
                  </a:ext>
                </a:extLst>
              </a:tr>
              <a:tr h="316580">
                <a:tc>
                  <a:txBody>
                    <a:bodyPr/>
                    <a:lstStyle/>
                    <a:p>
                      <a:pPr algn="l" fontAlgn="b"/>
                      <a:r>
                        <a:rPr lang="en-US" sz="1600" b="0" i="0" u="none" strike="noStrike">
                          <a:solidFill>
                            <a:srgbClr val="000000"/>
                          </a:solidFill>
                          <a:effectLst/>
                          <a:latin typeface="Franklin Gothic Book" panose="020B0503020102020204" pitchFamily="34" charset="0"/>
                        </a:rPr>
                        <a:t># of Customer Service Call Responded to</a:t>
                      </a:r>
                    </a:p>
                  </a:txBody>
                  <a:tcPr marL="8309" marR="8309" marT="8309" marB="0" anchor="b"/>
                </a:tc>
                <a:tc>
                  <a:txBody>
                    <a:bodyPr/>
                    <a:lstStyle/>
                    <a:p>
                      <a:pPr algn="ctr" fontAlgn="ctr"/>
                      <a:r>
                        <a:rPr lang="en-US" sz="1600" b="0" i="0" u="none" strike="noStrike">
                          <a:solidFill>
                            <a:srgbClr val="000000"/>
                          </a:solidFill>
                          <a:effectLst/>
                          <a:latin typeface="Franklin Gothic Book" panose="020B0503020102020204" pitchFamily="34" charset="0"/>
                        </a:rPr>
                        <a:t>34</a:t>
                      </a:r>
                    </a:p>
                  </a:txBody>
                  <a:tcPr marL="8309" marR="8309" marT="8309" marB="0" anchor="ctr"/>
                </a:tc>
                <a:tc>
                  <a:txBody>
                    <a:bodyPr/>
                    <a:lstStyle/>
                    <a:p>
                      <a:pPr algn="l" fontAlgn="b"/>
                      <a:endParaRPr lang="en-US" sz="1600" b="0" i="0" u="none" strike="noStrike" dirty="0">
                        <a:solidFill>
                          <a:srgbClr val="000000"/>
                        </a:solidFill>
                        <a:effectLst/>
                        <a:latin typeface="Franklin Gothic Book" panose="020B0503020102020204" pitchFamily="34" charset="0"/>
                      </a:endParaRPr>
                    </a:p>
                  </a:txBody>
                  <a:tcPr marL="8309" marR="8309" marT="8309" marB="0" anchor="b"/>
                </a:tc>
                <a:extLst>
                  <a:ext uri="{0D108BD9-81ED-4DB2-BD59-A6C34878D82A}">
                    <a16:rowId xmlns:a16="http://schemas.microsoft.com/office/drawing/2014/main" val="335421249"/>
                  </a:ext>
                </a:extLst>
              </a:tr>
              <a:tr h="365390">
                <a:tc>
                  <a:txBody>
                    <a:bodyPr/>
                    <a:lstStyle/>
                    <a:p>
                      <a:pPr algn="l" fontAlgn="b"/>
                      <a:endParaRPr lang="en-US" sz="1600" b="0" i="0" u="none" strike="noStrike">
                        <a:solidFill>
                          <a:srgbClr val="000000"/>
                        </a:solidFill>
                        <a:effectLst/>
                        <a:latin typeface="Franklin Gothic Book" panose="020B0503020102020204" pitchFamily="34" charset="0"/>
                      </a:endParaRPr>
                    </a:p>
                  </a:txBody>
                  <a:tcPr marL="8309" marR="8309" marT="8309" marB="0" anchor="b"/>
                </a:tc>
                <a:tc>
                  <a:txBody>
                    <a:bodyPr/>
                    <a:lstStyle/>
                    <a:p>
                      <a:pPr algn="l" fontAlgn="b"/>
                      <a:endParaRPr lang="en-US" sz="1600" b="0" i="0" u="none" strike="noStrike">
                        <a:solidFill>
                          <a:srgbClr val="000000"/>
                        </a:solidFill>
                        <a:effectLst/>
                        <a:latin typeface="Franklin Gothic Book" panose="020B0503020102020204" pitchFamily="34" charset="0"/>
                      </a:endParaRPr>
                    </a:p>
                  </a:txBody>
                  <a:tcPr marL="8309" marR="8309" marT="8309" marB="0" anchor="b"/>
                </a:tc>
                <a:tc>
                  <a:txBody>
                    <a:bodyPr/>
                    <a:lstStyle/>
                    <a:p>
                      <a:pPr algn="l" fontAlgn="b"/>
                      <a:endParaRPr lang="en-US" sz="1600" b="0" i="0" u="none" strike="noStrike" dirty="0">
                        <a:solidFill>
                          <a:srgbClr val="000000"/>
                        </a:solidFill>
                        <a:effectLst/>
                        <a:latin typeface="Franklin Gothic Book" panose="020B0503020102020204" pitchFamily="34" charset="0"/>
                      </a:endParaRPr>
                    </a:p>
                  </a:txBody>
                  <a:tcPr marL="8309" marR="8309" marT="8309" marB="0" anchor="b"/>
                </a:tc>
                <a:extLst>
                  <a:ext uri="{0D108BD9-81ED-4DB2-BD59-A6C34878D82A}">
                    <a16:rowId xmlns:a16="http://schemas.microsoft.com/office/drawing/2014/main" val="3245224390"/>
                  </a:ext>
                </a:extLst>
              </a:tr>
              <a:tr h="316580">
                <a:tc>
                  <a:txBody>
                    <a:bodyPr/>
                    <a:lstStyle/>
                    <a:p>
                      <a:pPr algn="l" fontAlgn="b"/>
                      <a:r>
                        <a:rPr lang="en-US" sz="1600" b="0" i="0" u="none" strike="noStrike">
                          <a:solidFill>
                            <a:srgbClr val="000000"/>
                          </a:solidFill>
                          <a:effectLst/>
                          <a:latin typeface="Franklin Gothic Book" panose="020B0503020102020204" pitchFamily="34" charset="0"/>
                        </a:rPr>
                        <a:t># of CPI Violations Reported/Visited</a:t>
                      </a:r>
                    </a:p>
                  </a:txBody>
                  <a:tcPr marL="8309" marR="8309" marT="8309" marB="0" anchor="b"/>
                </a:tc>
                <a:tc>
                  <a:txBody>
                    <a:bodyPr/>
                    <a:lstStyle/>
                    <a:p>
                      <a:pPr algn="ctr" fontAlgn="b"/>
                      <a:r>
                        <a:rPr lang="en-US" sz="1600" b="0" i="0" u="none" strike="noStrike">
                          <a:solidFill>
                            <a:srgbClr val="000000"/>
                          </a:solidFill>
                          <a:effectLst/>
                          <a:latin typeface="Franklin Gothic Book" panose="020B0503020102020204" pitchFamily="34" charset="0"/>
                        </a:rPr>
                        <a:t>23</a:t>
                      </a:r>
                    </a:p>
                  </a:txBody>
                  <a:tcPr marL="8309" marR="8309" marT="8309" marB="0" anchor="b"/>
                </a:tc>
                <a:tc>
                  <a:txBody>
                    <a:bodyPr/>
                    <a:lstStyle/>
                    <a:p>
                      <a:pPr algn="l" fontAlgn="b"/>
                      <a:endParaRPr lang="en-US" sz="1600" b="0" i="0" u="none" strike="noStrike" dirty="0">
                        <a:solidFill>
                          <a:srgbClr val="000000"/>
                        </a:solidFill>
                        <a:effectLst/>
                        <a:latin typeface="Franklin Gothic Book" panose="020B0503020102020204" pitchFamily="34" charset="0"/>
                      </a:endParaRPr>
                    </a:p>
                  </a:txBody>
                  <a:tcPr marL="8309" marR="8309" marT="8309" marB="0" anchor="b"/>
                </a:tc>
                <a:extLst>
                  <a:ext uri="{0D108BD9-81ED-4DB2-BD59-A6C34878D82A}">
                    <a16:rowId xmlns:a16="http://schemas.microsoft.com/office/drawing/2014/main" val="3570556574"/>
                  </a:ext>
                </a:extLst>
              </a:tr>
              <a:tr h="316580">
                <a:tc>
                  <a:txBody>
                    <a:bodyPr/>
                    <a:lstStyle/>
                    <a:p>
                      <a:pPr algn="l" fontAlgn="b"/>
                      <a:r>
                        <a:rPr lang="en-US" sz="1600" b="0" i="0" u="none" strike="noStrike">
                          <a:solidFill>
                            <a:srgbClr val="000000"/>
                          </a:solidFill>
                          <a:effectLst/>
                          <a:latin typeface="Franklin Gothic Book" panose="020B0503020102020204" pitchFamily="34" charset="0"/>
                        </a:rPr>
                        <a:t># of CPI Violations Complied</a:t>
                      </a:r>
                    </a:p>
                  </a:txBody>
                  <a:tcPr marL="8309" marR="8309" marT="8309" marB="0" anchor="b"/>
                </a:tc>
                <a:tc>
                  <a:txBody>
                    <a:bodyPr/>
                    <a:lstStyle/>
                    <a:p>
                      <a:pPr algn="ctr" fontAlgn="b"/>
                      <a:r>
                        <a:rPr lang="en-US" sz="1600" b="0" i="0" u="none" strike="noStrike">
                          <a:solidFill>
                            <a:srgbClr val="000000"/>
                          </a:solidFill>
                          <a:effectLst/>
                          <a:latin typeface="Franklin Gothic Book" panose="020B0503020102020204" pitchFamily="34" charset="0"/>
                        </a:rPr>
                        <a:t>9</a:t>
                      </a:r>
                    </a:p>
                  </a:txBody>
                  <a:tcPr marL="8309" marR="8309" marT="8309" marB="0" anchor="b"/>
                </a:tc>
                <a:tc>
                  <a:txBody>
                    <a:bodyPr/>
                    <a:lstStyle/>
                    <a:p>
                      <a:pPr algn="l" fontAlgn="b"/>
                      <a:endParaRPr lang="en-US" sz="1600" b="0" i="0" u="none" strike="noStrike" dirty="0">
                        <a:solidFill>
                          <a:srgbClr val="000000"/>
                        </a:solidFill>
                        <a:effectLst/>
                        <a:latin typeface="Franklin Gothic Book" panose="020B0503020102020204" pitchFamily="34" charset="0"/>
                      </a:endParaRPr>
                    </a:p>
                  </a:txBody>
                  <a:tcPr marL="8309" marR="8309" marT="8309" marB="0" anchor="b"/>
                </a:tc>
                <a:extLst>
                  <a:ext uri="{0D108BD9-81ED-4DB2-BD59-A6C34878D82A}">
                    <a16:rowId xmlns:a16="http://schemas.microsoft.com/office/drawing/2014/main" val="4051187152"/>
                  </a:ext>
                </a:extLst>
              </a:tr>
              <a:tr h="254456">
                <a:tc>
                  <a:txBody>
                    <a:bodyPr/>
                    <a:lstStyle/>
                    <a:p>
                      <a:pPr algn="l" fontAlgn="b"/>
                      <a:endParaRPr lang="en-US" sz="1000" b="0" i="0" u="none" strike="noStrike">
                        <a:solidFill>
                          <a:srgbClr val="000000"/>
                        </a:solidFill>
                        <a:effectLst/>
                        <a:latin typeface="Franklin Gothic Book" panose="020B0503020102020204" pitchFamily="34" charset="0"/>
                      </a:endParaRPr>
                    </a:p>
                  </a:txBody>
                  <a:tcPr marL="8309" marR="8309" marT="8309" marB="0" anchor="b"/>
                </a:tc>
                <a:tc>
                  <a:txBody>
                    <a:bodyPr/>
                    <a:lstStyle/>
                    <a:p>
                      <a:pPr algn="ctr" fontAlgn="b"/>
                      <a:endParaRPr lang="en-US" sz="1000" b="0" i="0" u="none" strike="noStrike">
                        <a:solidFill>
                          <a:srgbClr val="000000"/>
                        </a:solidFill>
                        <a:effectLst/>
                        <a:latin typeface="Franklin Gothic Book" panose="020B0503020102020204" pitchFamily="34" charset="0"/>
                      </a:endParaRPr>
                    </a:p>
                  </a:txBody>
                  <a:tcPr marL="8309" marR="8309" marT="8309" marB="0" anchor="b"/>
                </a:tc>
                <a:tc>
                  <a:txBody>
                    <a:bodyPr/>
                    <a:lstStyle/>
                    <a:p>
                      <a:pPr algn="l" fontAlgn="b"/>
                      <a:endParaRPr lang="en-US" sz="1000" b="0" i="0" u="none" strike="noStrike" dirty="0">
                        <a:solidFill>
                          <a:srgbClr val="000000"/>
                        </a:solidFill>
                        <a:effectLst/>
                        <a:latin typeface="Franklin Gothic Book" panose="020B0503020102020204" pitchFamily="34" charset="0"/>
                      </a:endParaRPr>
                    </a:p>
                  </a:txBody>
                  <a:tcPr marL="8309" marR="8309" marT="8309" marB="0" anchor="b"/>
                </a:tc>
                <a:extLst>
                  <a:ext uri="{0D108BD9-81ED-4DB2-BD59-A6C34878D82A}">
                    <a16:rowId xmlns:a16="http://schemas.microsoft.com/office/drawing/2014/main" val="3977681070"/>
                  </a:ext>
                </a:extLst>
              </a:tr>
            </a:tbl>
          </a:graphicData>
        </a:graphic>
      </p:graphicFrame>
    </p:spTree>
    <p:extLst>
      <p:ext uri="{BB962C8B-B14F-4D97-AF65-F5344CB8AC3E}">
        <p14:creationId xmlns:p14="http://schemas.microsoft.com/office/powerpoint/2010/main" val="3172623036"/>
      </p:ext>
    </p:extLst>
  </p:cSld>
  <p:clrMapOvr>
    <a:masterClrMapping/>
  </p:clrMapOvr>
</p:sld>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1027</Words>
  <Application>Microsoft Office PowerPoint</Application>
  <PresentationFormat>On-screen Show (4:3)</PresentationFormat>
  <Paragraphs>270</Paragraphs>
  <Slides>26</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Arial</vt:lpstr>
      <vt:lpstr>Arial Black</vt:lpstr>
      <vt:lpstr>Arial Narrow</vt:lpstr>
      <vt:lpstr>Calibri</vt:lpstr>
      <vt:lpstr>Calibri Light</vt:lpstr>
      <vt:lpstr>Century Gothic</vt:lpstr>
      <vt:lpstr>Corbel</vt:lpstr>
      <vt:lpstr>Franklin Gothic Book</vt:lpstr>
      <vt:lpstr>Franklin Gothic Medium</vt:lpstr>
      <vt:lpstr>Gill Sans MT</vt:lpstr>
      <vt:lpstr>Symbol</vt:lpstr>
      <vt:lpstr>Wingdings</vt:lpstr>
      <vt:lpstr>Wingdings 2</vt:lpstr>
      <vt:lpstr>SIBSON CONSULTING Document</vt:lpstr>
      <vt:lpstr>Gallery</vt:lpstr>
      <vt:lpstr>Board of Directors Meeting</vt:lpstr>
      <vt:lpstr>Approval of Agenda</vt:lpstr>
      <vt:lpstr>Approval of Minutes February 5, 2020 – Regular Meeting February 18, 2020 – Special Meeting </vt:lpstr>
      <vt:lpstr>President’s Remarks  Doug Parks</vt:lpstr>
      <vt:lpstr>Announcement of Email Votes/Motions – Colette Horn</vt:lpstr>
      <vt:lpstr>GM Report  John Viola</vt:lpstr>
      <vt:lpstr>PowerPoint Presentation</vt:lpstr>
      <vt:lpstr>PowerPoint Presentation</vt:lpstr>
      <vt:lpstr>PowerPoint Presentation</vt:lpstr>
      <vt:lpstr>PowerPoint Presentation</vt:lpstr>
      <vt:lpstr>Financial Change for the Month of January 2020  </vt:lpstr>
      <vt:lpstr>Financial Change Year to Date 5/1/19 – 1/31/20 (9 months)</vt:lpstr>
      <vt:lpstr>Treasurer’s Report -  Larry Perrone</vt:lpstr>
      <vt:lpstr>PowerPoint Presentation</vt:lpstr>
      <vt:lpstr>Reserves January 2020 ($Millions)</vt:lpstr>
      <vt:lpstr>Reserves 4/30/20 Forecasted (in thousands)</vt:lpstr>
      <vt:lpstr>Public Comments</vt:lpstr>
      <vt:lpstr>Capital Purchase Requests  Public Works – 2020-2021 Bulkheads  Police Dept. – Furniture </vt:lpstr>
      <vt:lpstr>PowerPoint Presentation</vt:lpstr>
      <vt:lpstr>PowerPoint Presentation</vt:lpstr>
      <vt:lpstr>CPI Violations  55 Grand Port Rd.  92 White Sail Circle  19 Deerfield Court   </vt:lpstr>
      <vt:lpstr>Unfinished Business   Motion - Acceptance of the Architectural Review Committee Revised Guidelines – Steve Tuttle</vt:lpstr>
      <vt:lpstr>New Business    Motion - The Board hereby approves the proposed single source contract through the MD Department of Environment not to exceed $19,000. – Doug Parks  First Reading – Resolution M-01 – Frank Daly  First Reading – Resolution C-11 – Frank Daly  </vt:lpstr>
      <vt:lpstr>New Business (cont’d)    First Reading – Resolution F-03 – Doug Parks  First Reading – Resolution C-01 – Colette Horn  Motion – To Adjourn to closed session for the purpose of discussion of matters pertaining to employees and personnel specifically related to potential amendment to the General Manager’s contract, as permitted by the MD Homeowner’s Association Act, Section 11B-111(4)(i). - Colette Horn</vt:lpstr>
      <vt:lpstr>Appointments -   Susan Holt – 1st Term – ARC (alternate) Larry Malone – 3rd Term – ARC Olga Novy – 2nd Term – Golf Ronald Porcelli – 1st Term – R&amp;P Martha Aurthur – 1st Term – R&amp;P Helen Johnson – 1st Term – Strategic Planning Patricia Benner – 1st Term – E&amp;NA    </vt:lpstr>
      <vt:lpstr>Adjourn TO CLOSED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Michelle Bennett</cp:lastModifiedBy>
  <cp:revision>12</cp:revision>
  <cp:lastPrinted>2020-03-06T21:20:20Z</cp:lastPrinted>
  <dcterms:created xsi:type="dcterms:W3CDTF">2020-03-05T20:46:53Z</dcterms:created>
  <dcterms:modified xsi:type="dcterms:W3CDTF">2020-03-06T21:23:47Z</dcterms:modified>
</cp:coreProperties>
</file>