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4"/>
    <p:sldMasterId id="2147484422" r:id="rId5"/>
    <p:sldMasterId id="2147484426" r:id="rId6"/>
  </p:sldMasterIdLst>
  <p:notesMasterIdLst>
    <p:notesMasterId r:id="rId34"/>
  </p:notesMasterIdLst>
  <p:handoutMasterIdLst>
    <p:handoutMasterId r:id="rId35"/>
  </p:handoutMasterIdLst>
  <p:sldIdLst>
    <p:sldId id="267" r:id="rId7"/>
    <p:sldId id="274" r:id="rId8"/>
    <p:sldId id="281" r:id="rId9"/>
    <p:sldId id="280" r:id="rId10"/>
    <p:sldId id="1397" r:id="rId11"/>
    <p:sldId id="733" r:id="rId12"/>
    <p:sldId id="1553" r:id="rId13"/>
    <p:sldId id="1557" r:id="rId14"/>
    <p:sldId id="1548" r:id="rId15"/>
    <p:sldId id="1559" r:id="rId16"/>
    <p:sldId id="1556" r:id="rId17"/>
    <p:sldId id="1552" r:id="rId18"/>
    <p:sldId id="1542" r:id="rId19"/>
    <p:sldId id="1554" r:id="rId20"/>
    <p:sldId id="1560" r:id="rId21"/>
    <p:sldId id="654" r:id="rId22"/>
    <p:sldId id="1418" r:id="rId23"/>
    <p:sldId id="652" r:id="rId24"/>
    <p:sldId id="1561" r:id="rId25"/>
    <p:sldId id="653" r:id="rId26"/>
    <p:sldId id="662" r:id="rId27"/>
    <p:sldId id="663" r:id="rId28"/>
    <p:sldId id="664" r:id="rId29"/>
    <p:sldId id="624" r:id="rId30"/>
    <p:sldId id="625" r:id="rId31"/>
    <p:sldId id="1562" r:id="rId32"/>
    <p:sldId id="623"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D2B0"/>
    <a:srgbClr val="F5EADF"/>
    <a:srgbClr val="D4D1CC"/>
    <a:srgbClr val="5F5ACC"/>
    <a:srgbClr val="D65C00"/>
    <a:srgbClr val="E4E1DE"/>
    <a:srgbClr val="FF0000"/>
    <a:srgbClr val="BCE1EC"/>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706" autoAdjust="0"/>
  </p:normalViewPr>
  <p:slideViewPr>
    <p:cSldViewPr snapToGrid="0">
      <p:cViewPr varScale="1">
        <p:scale>
          <a:sx n="67" d="100"/>
          <a:sy n="67" d="100"/>
        </p:scale>
        <p:origin x="1272" y="44"/>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F5009-0BF7-4DC7-8761-648C3A31CE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3B849B3-EE92-4F22-8F7E-142A51942BD8}">
      <dgm:prSet custT="1"/>
      <dgm:spPr>
        <a:noFill/>
        <a:ln>
          <a:noFill/>
        </a:ln>
      </dgm:spPr>
      <dgm:t>
        <a:bodyPr/>
        <a:lstStyle/>
        <a:p>
          <a:pPr marL="0" lvl="0" algn="l" defTabSz="1244600">
            <a:lnSpc>
              <a:spcPct val="100000"/>
            </a:lnSpc>
            <a:spcBef>
              <a:spcPct val="0"/>
            </a:spcBef>
            <a:spcAft>
              <a:spcPts val="600"/>
            </a:spcAft>
            <a:buNone/>
          </a:pPr>
          <a:endParaRPr lang="en-US" sz="2800" b="1" u="sng" kern="1200" dirty="0">
            <a:solidFill>
              <a:schemeClr val="bg1"/>
            </a:solidFill>
            <a:latin typeface="Calibri" panose="020F0502020204030204" pitchFamily="34" charset="0"/>
            <a:cs typeface="Calibri" panose="020F0502020204030204" pitchFamily="34" charset="0"/>
          </a:endParaRPr>
        </a:p>
        <a:p>
          <a:pPr marL="0" lvl="0" algn="l" defTabSz="1244600">
            <a:lnSpc>
              <a:spcPct val="100000"/>
            </a:lnSpc>
            <a:spcBef>
              <a:spcPct val="0"/>
            </a:spcBef>
            <a:spcAft>
              <a:spcPts val="600"/>
            </a:spcAft>
            <a:buNone/>
          </a:pPr>
          <a:r>
            <a:rPr lang="en-US" sz="2800" b="1" u="sng" kern="1200" dirty="0">
              <a:solidFill>
                <a:schemeClr val="bg1"/>
              </a:solidFill>
              <a:latin typeface="+mj-lt"/>
              <a:cs typeface="Calibri" panose="020F0502020204030204" pitchFamily="34" charset="0"/>
            </a:rPr>
            <a:t>Initiatives</a:t>
          </a:r>
        </a:p>
        <a:p>
          <a:pPr marL="0" lvl="0" algn="l" defTabSz="1244600">
            <a:lnSpc>
              <a:spcPct val="100000"/>
            </a:lnSpc>
            <a:spcBef>
              <a:spcPct val="0"/>
            </a:spcBef>
            <a:spcAft>
              <a:spcPts val="600"/>
            </a:spcAft>
            <a:buNone/>
          </a:pPr>
          <a:endParaRPr lang="en-US" sz="900" b="1" u="sng" kern="1200" dirty="0">
            <a:solidFill>
              <a:schemeClr val="bg1"/>
            </a:solidFill>
            <a:latin typeface="Century Gothic" panose="020B0502020202020204" pitchFamily="34" charset="0"/>
            <a:cs typeface="Calibri" panose="020F0502020204030204" pitchFamily="34" charset="0"/>
          </a:endParaRPr>
        </a:p>
      </dgm:t>
    </dgm:pt>
    <dgm:pt modelId="{6BFC6230-1E06-4372-97E4-3FE1629361ED}" type="sibTrans" cxnId="{2431257B-6215-409A-A5EA-776FCF225ED4}">
      <dgm:prSet/>
      <dgm:spPr/>
      <dgm:t>
        <a:bodyPr/>
        <a:lstStyle/>
        <a:p>
          <a:endParaRPr lang="en-US" sz="1600"/>
        </a:p>
      </dgm:t>
    </dgm:pt>
    <dgm:pt modelId="{A403FB1D-0A94-496E-995F-4AAC8EFE8D61}" type="parTrans" cxnId="{2431257B-6215-409A-A5EA-776FCF225ED4}">
      <dgm:prSet/>
      <dgm:spPr/>
      <dgm:t>
        <a:bodyPr/>
        <a:lstStyle/>
        <a:p>
          <a:endParaRPr lang="en-US" sz="1600"/>
        </a:p>
      </dgm:t>
    </dgm:pt>
    <dgm:pt modelId="{C8330427-0822-4E52-B101-8F71B7704093}">
      <dgm:prSet custT="1"/>
      <dgm:spPr>
        <a:noFill/>
        <a:ln>
          <a:noFill/>
        </a:ln>
      </dgm:spPr>
      <dgm:t>
        <a:bodyPr/>
        <a:lstStyle/>
        <a:p>
          <a:pPr marL="400050" marR="0" lvl="0" indent="-231775" algn="l" defTabSz="977900" eaLnBrk="1" fontAlgn="auto" latinLnBrk="0" hangingPunct="1">
            <a:lnSpc>
              <a:spcPct val="90000"/>
            </a:lnSpc>
            <a:spcBef>
              <a:spcPts val="0"/>
            </a:spcBef>
            <a:spcAft>
              <a:spcPts val="1800"/>
            </a:spcAft>
            <a:buClrTx/>
            <a:buSzTx/>
            <a:buFont typeface="Arial" panose="020B0604020202020204" pitchFamily="34" charset="0"/>
            <a:buNone/>
            <a:tabLst/>
            <a:defRPr/>
          </a:pPr>
          <a:endParaRPr lang="en-US" sz="1800" kern="1200" dirty="0">
            <a:solidFill>
              <a:schemeClr val="bg1"/>
            </a:solidFill>
            <a:latin typeface="Calibri" panose="020F0502020204030204" pitchFamily="34" charset="0"/>
            <a:cs typeface="Calibri" panose="020F0502020204030204" pitchFamily="34" charset="0"/>
          </a:endParaRPr>
        </a:p>
        <a:p>
          <a:pPr marL="400050" lvl="1" indent="-231775" algn="l" defTabSz="977900">
            <a:lnSpc>
              <a:spcPct val="90000"/>
            </a:lnSpc>
            <a:spcBef>
              <a:spcPct val="0"/>
            </a:spcBef>
            <a:spcAft>
              <a:spcPts val="1800"/>
            </a:spcAft>
            <a:buFont typeface="Arial" panose="020B0604020202020204" pitchFamily="34" charset="0"/>
            <a:buChar char="•"/>
          </a:pPr>
          <a:endParaRPr lang="en-US" sz="2000" kern="1200" dirty="0">
            <a:solidFill>
              <a:schemeClr val="tx1"/>
            </a:solidFill>
            <a:latin typeface="Calibri" panose="020F0502020204030204" pitchFamily="34" charset="0"/>
            <a:cs typeface="Calibri" panose="020F0502020204030204" pitchFamily="34" charset="0"/>
          </a:endParaRPr>
        </a:p>
      </dgm:t>
    </dgm:pt>
    <dgm:pt modelId="{3C3F3C89-C0AA-4665-A4CF-A6FE61D29742}" type="sibTrans" cxnId="{386085F2-9FBD-4522-949E-142CE8E8A297}">
      <dgm:prSet/>
      <dgm:spPr/>
      <dgm:t>
        <a:bodyPr/>
        <a:lstStyle/>
        <a:p>
          <a:endParaRPr lang="en-US" sz="1600"/>
        </a:p>
      </dgm:t>
    </dgm:pt>
    <dgm:pt modelId="{50838DAC-9624-48C2-A863-AB02E02EDFB2}" type="parTrans" cxnId="{386085F2-9FBD-4522-949E-142CE8E8A297}">
      <dgm:prSet/>
      <dgm:spPr/>
      <dgm:t>
        <a:bodyPr/>
        <a:lstStyle/>
        <a:p>
          <a:endParaRPr lang="en-US" sz="1600"/>
        </a:p>
      </dgm:t>
    </dgm:pt>
    <dgm:pt modelId="{4EDE3E98-33D1-4646-BA7A-49989A3201C3}">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kern="1200" spc="0" baseline="0" dirty="0">
            <a:solidFill>
              <a:schemeClr val="bg1"/>
            </a:solidFill>
            <a:latin typeface="Century Gothic" panose="020B0502020202020204" pitchFamily="34" charset="0"/>
            <a:cs typeface="Calibri" panose="020F0502020204030204" pitchFamily="34" charset="0"/>
          </a:endParaRPr>
        </a:p>
      </dgm:t>
    </dgm:pt>
    <dgm:pt modelId="{B908138A-A7B0-4C06-A152-2EDF2EAC38AD}" type="parTrans" cxnId="{090D9939-88D7-481E-9135-C7EAC3B4955A}">
      <dgm:prSet/>
      <dgm:spPr/>
      <dgm:t>
        <a:bodyPr/>
        <a:lstStyle/>
        <a:p>
          <a:endParaRPr lang="en-US"/>
        </a:p>
      </dgm:t>
    </dgm:pt>
    <dgm:pt modelId="{E71DA5A7-6F42-4880-A6C2-5F1105F28E83}" type="sibTrans" cxnId="{090D9939-88D7-481E-9135-C7EAC3B4955A}">
      <dgm:prSet/>
      <dgm:spPr/>
      <dgm:t>
        <a:bodyPr/>
        <a:lstStyle/>
        <a:p>
          <a:endParaRPr lang="en-US"/>
        </a:p>
      </dgm:t>
    </dgm:pt>
    <dgm:pt modelId="{8EDC66D8-C774-4ABC-A158-F05A2B222741}">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kern="1200" spc="0" baseline="0" dirty="0">
            <a:solidFill>
              <a:schemeClr val="bg1"/>
            </a:solidFill>
            <a:latin typeface="Century Gothic" panose="020B0502020202020204" pitchFamily="34" charset="0"/>
            <a:cs typeface="Calibri" panose="020F0502020204030204" pitchFamily="34" charset="0"/>
          </a:endParaRPr>
        </a:p>
      </dgm:t>
    </dgm:pt>
    <dgm:pt modelId="{775288A5-6798-42DE-8392-5AAF7EDF00E2}" type="parTrans" cxnId="{626F8997-276C-4C01-A9BA-5E6DAEBC5B7D}">
      <dgm:prSet/>
      <dgm:spPr/>
      <dgm:t>
        <a:bodyPr/>
        <a:lstStyle/>
        <a:p>
          <a:endParaRPr lang="en-US"/>
        </a:p>
      </dgm:t>
    </dgm:pt>
    <dgm:pt modelId="{1BCF7CFF-22DF-4F40-8E10-74DE8883B15E}" type="sibTrans" cxnId="{626F8997-276C-4C01-A9BA-5E6DAEBC5B7D}">
      <dgm:prSet/>
      <dgm:spPr/>
      <dgm:t>
        <a:bodyPr/>
        <a:lstStyle/>
        <a:p>
          <a:endParaRPr lang="en-US"/>
        </a:p>
      </dgm:t>
    </dgm:pt>
    <dgm:pt modelId="{662020BD-BA0D-42D3-84DF-7FA53C41F14B}">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Metrics</a:t>
          </a:r>
        </a:p>
      </dgm:t>
    </dgm:pt>
    <dgm:pt modelId="{7A9284B6-102C-4E0F-87AC-71C9D3C1791B}" type="parTrans" cxnId="{A9EB783B-1FDC-428C-8903-91484FDE1D4B}">
      <dgm:prSet/>
      <dgm:spPr/>
      <dgm:t>
        <a:bodyPr/>
        <a:lstStyle/>
        <a:p>
          <a:endParaRPr lang="en-US"/>
        </a:p>
      </dgm:t>
    </dgm:pt>
    <dgm:pt modelId="{87E73410-982A-4FFE-8040-6BD6096D0BFA}" type="sibTrans" cxnId="{A9EB783B-1FDC-428C-8903-91484FDE1D4B}">
      <dgm:prSet/>
      <dgm:spPr/>
      <dgm:t>
        <a:bodyPr/>
        <a:lstStyle/>
        <a:p>
          <a:endParaRPr lang="en-US"/>
        </a:p>
      </dgm:t>
    </dgm:pt>
    <dgm:pt modelId="{F8A9F072-897A-42EF-8813-630FA49DC361}">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Dog Park</a:t>
          </a:r>
        </a:p>
      </dgm:t>
    </dgm:pt>
    <dgm:pt modelId="{A945032D-7346-4AE0-9C95-0ED3071A7BCE}" type="parTrans" cxnId="{FE7CDB0C-401D-47BF-B2DF-2B007DA038E0}">
      <dgm:prSet/>
      <dgm:spPr/>
      <dgm:t>
        <a:bodyPr/>
        <a:lstStyle/>
        <a:p>
          <a:endParaRPr lang="en-US"/>
        </a:p>
      </dgm:t>
    </dgm:pt>
    <dgm:pt modelId="{A80BEB06-DC31-4BCC-AD50-976FFA44AFDC}" type="sibTrans" cxnId="{FE7CDB0C-401D-47BF-B2DF-2B007DA038E0}">
      <dgm:prSet/>
      <dgm:spPr/>
      <dgm:t>
        <a:bodyPr/>
        <a:lstStyle/>
        <a:p>
          <a:endParaRPr lang="en-US"/>
        </a:p>
      </dgm:t>
    </dgm:pt>
    <dgm:pt modelId="{BF1CFAFE-84B8-41AA-AEB8-B566848883AB}">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Marina</a:t>
          </a:r>
        </a:p>
      </dgm:t>
    </dgm:pt>
    <dgm:pt modelId="{4410208F-1ED6-4E2F-BAC5-929FCA3C19E9}" type="parTrans" cxnId="{659B5D7D-3B68-4FA8-9502-624A2420AE51}">
      <dgm:prSet/>
      <dgm:spPr/>
      <dgm:t>
        <a:bodyPr/>
        <a:lstStyle/>
        <a:p>
          <a:endParaRPr lang="en-US"/>
        </a:p>
      </dgm:t>
    </dgm:pt>
    <dgm:pt modelId="{4AF06787-7FEB-4F08-903B-0F9BF6E11326}" type="sibTrans" cxnId="{659B5D7D-3B68-4FA8-9502-624A2420AE51}">
      <dgm:prSet/>
      <dgm:spPr/>
      <dgm:t>
        <a:bodyPr/>
        <a:lstStyle/>
        <a:p>
          <a:endParaRPr lang="en-US"/>
        </a:p>
      </dgm:t>
    </dgm:pt>
    <dgm:pt modelId="{99984360-C23E-4FF0-A758-A83D1DF39F71}">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Police Department</a:t>
          </a:r>
        </a:p>
      </dgm:t>
    </dgm:pt>
    <dgm:pt modelId="{BF5BF9BC-9FF7-4D03-B0BB-A83F489CAD2D}" type="parTrans" cxnId="{84B354A1-67DE-4194-857B-EE5BB80A7FE9}">
      <dgm:prSet/>
      <dgm:spPr/>
      <dgm:t>
        <a:bodyPr/>
        <a:lstStyle/>
        <a:p>
          <a:endParaRPr lang="en-US"/>
        </a:p>
      </dgm:t>
    </dgm:pt>
    <dgm:pt modelId="{C7AC6DB0-3C59-4A61-AECD-623CB3435021}" type="sibTrans" cxnId="{84B354A1-67DE-4194-857B-EE5BB80A7FE9}">
      <dgm:prSet/>
      <dgm:spPr/>
      <dgm:t>
        <a:bodyPr/>
        <a:lstStyle/>
        <a:p>
          <a:endParaRPr lang="en-US"/>
        </a:p>
      </dgm:t>
    </dgm:pt>
    <dgm:pt modelId="{8B540031-65C9-49A4-8C0D-21AFF2B15AA9}">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Leaf Program</a:t>
          </a:r>
        </a:p>
      </dgm:t>
    </dgm:pt>
    <dgm:pt modelId="{58F1590A-DD3E-4EDC-B6FE-E9C772B35AC8}" type="parTrans" cxnId="{2C5286A2-A490-4194-A494-3999540C4410}">
      <dgm:prSet/>
      <dgm:spPr/>
      <dgm:t>
        <a:bodyPr/>
        <a:lstStyle/>
        <a:p>
          <a:endParaRPr lang="en-US"/>
        </a:p>
      </dgm:t>
    </dgm:pt>
    <dgm:pt modelId="{6BC01C82-6F69-4F26-86C1-D0959AF02DE3}" type="sibTrans" cxnId="{2C5286A2-A490-4194-A494-3999540C4410}">
      <dgm:prSet/>
      <dgm:spPr/>
      <dgm:t>
        <a:bodyPr/>
        <a:lstStyle/>
        <a:p>
          <a:endParaRPr lang="en-US"/>
        </a:p>
      </dgm:t>
    </dgm:pt>
    <dgm:pt modelId="{31CB1C51-FA84-407F-A5EC-1BD20CE61F38}">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Job Fair / Open Positions</a:t>
          </a:r>
        </a:p>
      </dgm:t>
    </dgm:pt>
    <dgm:pt modelId="{0C8FD722-11F6-4B37-B76C-F32D569947F0}" type="parTrans" cxnId="{37342A1B-2C0A-40C1-B325-C22DA5772440}">
      <dgm:prSet/>
      <dgm:spPr/>
      <dgm:t>
        <a:bodyPr/>
        <a:lstStyle/>
        <a:p>
          <a:endParaRPr lang="en-US"/>
        </a:p>
      </dgm:t>
    </dgm:pt>
    <dgm:pt modelId="{DF0C62B1-AD73-4CC2-8F1F-9D2E02FB1FD5}" type="sibTrans" cxnId="{37342A1B-2C0A-40C1-B325-C22DA5772440}">
      <dgm:prSet/>
      <dgm:spPr/>
      <dgm:t>
        <a:bodyPr/>
        <a:lstStyle/>
        <a:p>
          <a:endParaRPr lang="en-US"/>
        </a:p>
      </dgm:t>
    </dgm:pt>
    <dgm:pt modelId="{1A8F9365-7977-4864-8B2F-B7B87CDE9E7C}">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Racquet Center</a:t>
          </a:r>
        </a:p>
      </dgm:t>
    </dgm:pt>
    <dgm:pt modelId="{73134511-1BBF-40DF-B3DC-0FF31B9EFA8B}" type="parTrans" cxnId="{2D79F96A-BDAA-49E6-B8B0-5DA10DFE31FA}">
      <dgm:prSet/>
      <dgm:spPr/>
    </dgm:pt>
    <dgm:pt modelId="{4580A8D5-AC3B-47E9-83F9-8C236726E867}" type="sibTrans" cxnId="{2D79F96A-BDAA-49E6-B8B0-5DA10DFE31FA}">
      <dgm:prSet/>
      <dgm:spPr/>
    </dgm:pt>
    <dgm:pt modelId="{086DB511-B8BA-4542-8845-3C8CC20081D3}">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Other</a:t>
          </a:r>
        </a:p>
      </dgm:t>
    </dgm:pt>
    <dgm:pt modelId="{90BC8137-8FE2-44AF-B5B6-1DC851256A07}" type="parTrans" cxnId="{7A42F316-AC5B-4FF4-BDB2-E69759D821E9}">
      <dgm:prSet/>
      <dgm:spPr/>
    </dgm:pt>
    <dgm:pt modelId="{26A35493-D76F-4DAF-89D2-102CE08FDB78}" type="sibTrans" cxnId="{7A42F316-AC5B-4FF4-BDB2-E69759D821E9}">
      <dgm:prSet/>
      <dgm:spPr/>
    </dgm:pt>
    <dgm:pt modelId="{F2D07B77-3962-4114-954B-571277F97672}">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Yacht Club</a:t>
          </a:r>
        </a:p>
      </dgm:t>
    </dgm:pt>
    <dgm:pt modelId="{C02E11C4-352E-400D-A340-7EDC484729B4}" type="parTrans" cxnId="{F4946B66-3E57-40E9-9C7B-3D5BDBFA2B4E}">
      <dgm:prSet/>
      <dgm:spPr/>
    </dgm:pt>
    <dgm:pt modelId="{82EBA205-E81A-4A44-AA66-6458269E5A1E}" type="sibTrans" cxnId="{F4946B66-3E57-40E9-9C7B-3D5BDBFA2B4E}">
      <dgm:prSet/>
      <dgm:spPr/>
    </dgm:pt>
    <dgm:pt modelId="{69B5A26D-E2D0-48CC-8C45-7FBCBA1A5B01}">
      <dgm:prSet custT="1"/>
      <dgm:spPr>
        <a:noFill/>
        <a:ln>
          <a:noFill/>
        </a:ln>
      </dgm:spPr>
      <dgm:t>
        <a:bodyPr/>
        <a:lstStyle/>
        <a:p>
          <a:pPr marL="400050" marR="0" lvl="0" indent="-231775" algn="l" defTabSz="9779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Safety / AED’s</a:t>
          </a:r>
        </a:p>
      </dgm:t>
    </dgm:pt>
    <dgm:pt modelId="{9FC507D8-A245-4D77-A822-5F4251E9CCA3}" type="parTrans" cxnId="{1106A204-C0B3-4DD5-B23A-2FC6C47CFB26}">
      <dgm:prSet/>
      <dgm:spPr/>
    </dgm:pt>
    <dgm:pt modelId="{E982A6D7-0F8B-4C4F-AD52-7B01B5A3960D}" type="sibTrans" cxnId="{1106A204-C0B3-4DD5-B23A-2FC6C47CFB26}">
      <dgm:prSet/>
      <dgm:spPr/>
    </dgm:pt>
    <dgm:pt modelId="{341FFF4B-AFD9-4B69-9A5C-89DD38ED72EA}" type="pres">
      <dgm:prSet presAssocID="{462F5009-0BF7-4DC7-8761-648C3A31CE0C}" presName="diagram" presStyleCnt="0">
        <dgm:presLayoutVars>
          <dgm:dir/>
          <dgm:resizeHandles val="exact"/>
        </dgm:presLayoutVars>
      </dgm:prSet>
      <dgm:spPr/>
    </dgm:pt>
    <dgm:pt modelId="{17F224EC-808A-4A8F-B7DC-2E5B9557C321}" type="pres">
      <dgm:prSet presAssocID="{13B849B3-EE92-4F22-8F7E-142A51942BD8}" presName="node" presStyleLbl="node1" presStyleIdx="0" presStyleCnt="1" custScaleY="130515" custLinFactNeighborX="10" custLinFactNeighborY="3862">
        <dgm:presLayoutVars>
          <dgm:bulletEnabled val="1"/>
        </dgm:presLayoutVars>
      </dgm:prSet>
      <dgm:spPr/>
    </dgm:pt>
  </dgm:ptLst>
  <dgm:cxnLst>
    <dgm:cxn modelId="{1106A204-C0B3-4DD5-B23A-2FC6C47CFB26}" srcId="{13B849B3-EE92-4F22-8F7E-142A51942BD8}" destId="{69B5A26D-E2D0-48CC-8C45-7FBCBA1A5B01}" srcOrd="6" destOrd="0" parTransId="{9FC507D8-A245-4D77-A822-5F4251E9CCA3}" sibTransId="{E982A6D7-0F8B-4C4F-AD52-7B01B5A3960D}"/>
    <dgm:cxn modelId="{FE7CDB0C-401D-47BF-B2DF-2B007DA038E0}" srcId="{13B849B3-EE92-4F22-8F7E-142A51942BD8}" destId="{F8A9F072-897A-42EF-8813-630FA49DC361}" srcOrd="2" destOrd="0" parTransId="{A945032D-7346-4AE0-9C95-0ED3071A7BCE}" sibTransId="{A80BEB06-DC31-4BCC-AD50-976FFA44AFDC}"/>
    <dgm:cxn modelId="{6C6CC20F-B28E-4E07-BB03-D6E4E95589DB}" type="presOf" srcId="{13B849B3-EE92-4F22-8F7E-142A51942BD8}" destId="{17F224EC-808A-4A8F-B7DC-2E5B9557C321}" srcOrd="0" destOrd="0" presId="urn:microsoft.com/office/officeart/2005/8/layout/default"/>
    <dgm:cxn modelId="{64872D11-D87F-4B3E-A005-B8D474B14A2D}" type="presOf" srcId="{F8A9F072-897A-42EF-8813-630FA49DC361}" destId="{17F224EC-808A-4A8F-B7DC-2E5B9557C321}" srcOrd="0" destOrd="3" presId="urn:microsoft.com/office/officeart/2005/8/layout/default"/>
    <dgm:cxn modelId="{7A42F316-AC5B-4FF4-BDB2-E69759D821E9}" srcId="{13B849B3-EE92-4F22-8F7E-142A51942BD8}" destId="{086DB511-B8BA-4542-8845-3C8CC20081D3}" srcOrd="8" destOrd="0" parTransId="{90BC8137-8FE2-44AF-B5B6-1DC851256A07}" sibTransId="{26A35493-D76F-4DAF-89D2-102CE08FDB78}"/>
    <dgm:cxn modelId="{37342A1B-2C0A-40C1-B325-C22DA5772440}" srcId="{13B849B3-EE92-4F22-8F7E-142A51942BD8}" destId="{31CB1C51-FA84-407F-A5EC-1BD20CE61F38}" srcOrd="1" destOrd="0" parTransId="{0C8FD722-11F6-4B37-B76C-F32D569947F0}" sibTransId="{DF0C62B1-AD73-4CC2-8F1F-9D2E02FB1FD5}"/>
    <dgm:cxn modelId="{0AD79C35-4249-4C29-A666-725BBE8E2013}" type="presOf" srcId="{99984360-C23E-4FF0-A758-A83D1DF39F71}" destId="{17F224EC-808A-4A8F-B7DC-2E5B9557C321}" srcOrd="0" destOrd="1" presId="urn:microsoft.com/office/officeart/2005/8/layout/default"/>
    <dgm:cxn modelId="{A344C237-4926-4B41-B1FE-34F75B8201EF}" type="presOf" srcId="{086DB511-B8BA-4542-8845-3C8CC20081D3}" destId="{17F224EC-808A-4A8F-B7DC-2E5B9557C321}" srcOrd="0" destOrd="9" presId="urn:microsoft.com/office/officeart/2005/8/layout/default"/>
    <dgm:cxn modelId="{58278139-CAA6-4B30-B0E6-FACB74585344}" type="presOf" srcId="{F2D07B77-3962-4114-954B-571277F97672}" destId="{17F224EC-808A-4A8F-B7DC-2E5B9557C321}" srcOrd="0" destOrd="6" presId="urn:microsoft.com/office/officeart/2005/8/layout/default"/>
    <dgm:cxn modelId="{090D9939-88D7-481E-9135-C7EAC3B4955A}" srcId="{13B849B3-EE92-4F22-8F7E-142A51942BD8}" destId="{4EDE3E98-33D1-4646-BA7A-49989A3201C3}" srcOrd="11" destOrd="0" parTransId="{B908138A-A7B0-4C06-A152-2EDF2EAC38AD}" sibTransId="{E71DA5A7-6F42-4880-A6C2-5F1105F28E83}"/>
    <dgm:cxn modelId="{A9EB783B-1FDC-428C-8903-91484FDE1D4B}" srcId="{13B849B3-EE92-4F22-8F7E-142A51942BD8}" destId="{662020BD-BA0D-42D3-84DF-7FA53C41F14B}" srcOrd="9" destOrd="0" parTransId="{7A9284B6-102C-4E0F-87AC-71C9D3C1791B}" sibTransId="{87E73410-982A-4FFE-8040-6BD6096D0BFA}"/>
    <dgm:cxn modelId="{3BA81C3F-5A82-4FF7-B4F5-8AF183D6F897}" type="presOf" srcId="{31CB1C51-FA84-407F-A5EC-1BD20CE61F38}" destId="{17F224EC-808A-4A8F-B7DC-2E5B9557C321}" srcOrd="0" destOrd="2" presId="urn:microsoft.com/office/officeart/2005/8/layout/default"/>
    <dgm:cxn modelId="{F4946B66-3E57-40E9-9C7B-3D5BDBFA2B4E}" srcId="{13B849B3-EE92-4F22-8F7E-142A51942BD8}" destId="{F2D07B77-3962-4114-954B-571277F97672}" srcOrd="5" destOrd="0" parTransId="{C02E11C4-352E-400D-A340-7EDC484729B4}" sibTransId="{82EBA205-E81A-4A44-AA66-6458269E5A1E}"/>
    <dgm:cxn modelId="{2D79F96A-BDAA-49E6-B8B0-5DA10DFE31FA}" srcId="{13B849B3-EE92-4F22-8F7E-142A51942BD8}" destId="{1A8F9365-7977-4864-8B2F-B7B87CDE9E7C}" srcOrd="3" destOrd="0" parTransId="{73134511-1BBF-40DF-B3DC-0FF31B9EFA8B}" sibTransId="{4580A8D5-AC3B-47E9-83F9-8C236726E867}"/>
    <dgm:cxn modelId="{A7E2E74E-F95F-4101-910B-7F9A7945AD6B}" type="presOf" srcId="{BF1CFAFE-84B8-41AA-AEB8-B566848883AB}" destId="{17F224EC-808A-4A8F-B7DC-2E5B9557C321}" srcOrd="0" destOrd="5" presId="urn:microsoft.com/office/officeart/2005/8/layout/default"/>
    <dgm:cxn modelId="{F1149256-4846-48E4-9448-7313A86590DD}" type="presOf" srcId="{C8330427-0822-4E52-B101-8F71B7704093}" destId="{17F224EC-808A-4A8F-B7DC-2E5B9557C321}" srcOrd="0" destOrd="13" presId="urn:microsoft.com/office/officeart/2005/8/layout/default"/>
    <dgm:cxn modelId="{2431257B-6215-409A-A5EA-776FCF225ED4}" srcId="{462F5009-0BF7-4DC7-8761-648C3A31CE0C}" destId="{13B849B3-EE92-4F22-8F7E-142A51942BD8}" srcOrd="0" destOrd="0" parTransId="{A403FB1D-0A94-496E-995F-4AAC8EFE8D61}" sibTransId="{6BFC6230-1E06-4372-97E4-3FE1629361ED}"/>
    <dgm:cxn modelId="{659B5D7D-3B68-4FA8-9502-624A2420AE51}" srcId="{13B849B3-EE92-4F22-8F7E-142A51942BD8}" destId="{BF1CFAFE-84B8-41AA-AEB8-B566848883AB}" srcOrd="4" destOrd="0" parTransId="{4410208F-1ED6-4E2F-BAC5-929FCA3C19E9}" sibTransId="{4AF06787-7FEB-4F08-903B-0F9BF6E11326}"/>
    <dgm:cxn modelId="{A1602384-2C70-4B24-BC3A-4329D37A5ACF}" type="presOf" srcId="{1A8F9365-7977-4864-8B2F-B7B87CDE9E7C}" destId="{17F224EC-808A-4A8F-B7DC-2E5B9557C321}" srcOrd="0" destOrd="4" presId="urn:microsoft.com/office/officeart/2005/8/layout/default"/>
    <dgm:cxn modelId="{626F8997-276C-4C01-A9BA-5E6DAEBC5B7D}" srcId="{13B849B3-EE92-4F22-8F7E-142A51942BD8}" destId="{8EDC66D8-C774-4ABC-A158-F05A2B222741}" srcOrd="10" destOrd="0" parTransId="{775288A5-6798-42DE-8392-5AAF7EDF00E2}" sibTransId="{1BCF7CFF-22DF-4F40-8E10-74DE8883B15E}"/>
    <dgm:cxn modelId="{84B354A1-67DE-4194-857B-EE5BB80A7FE9}" srcId="{13B849B3-EE92-4F22-8F7E-142A51942BD8}" destId="{99984360-C23E-4FF0-A758-A83D1DF39F71}" srcOrd="0" destOrd="0" parTransId="{BF5BF9BC-9FF7-4D03-B0BB-A83F489CAD2D}" sibTransId="{C7AC6DB0-3C59-4A61-AECD-623CB3435021}"/>
    <dgm:cxn modelId="{2C5286A2-A490-4194-A494-3999540C4410}" srcId="{13B849B3-EE92-4F22-8F7E-142A51942BD8}" destId="{8B540031-65C9-49A4-8C0D-21AFF2B15AA9}" srcOrd="7" destOrd="0" parTransId="{58F1590A-DD3E-4EDC-B6FE-E9C772B35AC8}" sibTransId="{6BC01C82-6F69-4F26-86C1-D0959AF02DE3}"/>
    <dgm:cxn modelId="{1ED4CAA3-F884-4126-B8C6-33E2111B6190}" type="presOf" srcId="{8EDC66D8-C774-4ABC-A158-F05A2B222741}" destId="{17F224EC-808A-4A8F-B7DC-2E5B9557C321}" srcOrd="0" destOrd="11" presId="urn:microsoft.com/office/officeart/2005/8/layout/default"/>
    <dgm:cxn modelId="{18A997A4-13E6-4C52-9706-D7F21C718580}" type="presOf" srcId="{4EDE3E98-33D1-4646-BA7A-49989A3201C3}" destId="{17F224EC-808A-4A8F-B7DC-2E5B9557C321}" srcOrd="0" destOrd="12" presId="urn:microsoft.com/office/officeart/2005/8/layout/default"/>
    <dgm:cxn modelId="{D1F9E1B5-06A6-45A1-BEE0-1585E18C32FB}" type="presOf" srcId="{662020BD-BA0D-42D3-84DF-7FA53C41F14B}" destId="{17F224EC-808A-4A8F-B7DC-2E5B9557C321}" srcOrd="0" destOrd="10" presId="urn:microsoft.com/office/officeart/2005/8/layout/default"/>
    <dgm:cxn modelId="{C6A483B8-C8A1-4F81-B127-BCA5EFA8B70B}" type="presOf" srcId="{462F5009-0BF7-4DC7-8761-648C3A31CE0C}" destId="{341FFF4B-AFD9-4B69-9A5C-89DD38ED72EA}" srcOrd="0" destOrd="0" presId="urn:microsoft.com/office/officeart/2005/8/layout/default"/>
    <dgm:cxn modelId="{67B407BD-C2D5-4E59-8A92-243BF981FAD0}" type="presOf" srcId="{8B540031-65C9-49A4-8C0D-21AFF2B15AA9}" destId="{17F224EC-808A-4A8F-B7DC-2E5B9557C321}" srcOrd="0" destOrd="8" presId="urn:microsoft.com/office/officeart/2005/8/layout/default"/>
    <dgm:cxn modelId="{FD7EEBF0-49B1-4D53-8137-B5C0C960A74C}" type="presOf" srcId="{69B5A26D-E2D0-48CC-8C45-7FBCBA1A5B01}" destId="{17F224EC-808A-4A8F-B7DC-2E5B9557C321}" srcOrd="0" destOrd="7" presId="urn:microsoft.com/office/officeart/2005/8/layout/default"/>
    <dgm:cxn modelId="{386085F2-9FBD-4522-949E-142CE8E8A297}" srcId="{13B849B3-EE92-4F22-8F7E-142A51942BD8}" destId="{C8330427-0822-4E52-B101-8F71B7704093}" srcOrd="12" destOrd="0" parTransId="{50838DAC-9624-48C2-A863-AB02E02EDFB2}" sibTransId="{3C3F3C89-C0AA-4665-A4CF-A6FE61D29742}"/>
    <dgm:cxn modelId="{14DFBC19-D3A1-4154-B6C1-2C201F856D38}" type="presParOf" srcId="{341FFF4B-AFD9-4B69-9A5C-89DD38ED72EA}" destId="{17F224EC-808A-4A8F-B7DC-2E5B9557C321}" srcOrd="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24EC-808A-4A8F-B7DC-2E5B9557C321}">
      <dsp:nvSpPr>
        <dsp:cNvPr id="0" name=""/>
        <dsp:cNvSpPr/>
      </dsp:nvSpPr>
      <dsp:spPr>
        <a:xfrm>
          <a:off x="4948" y="80763"/>
          <a:ext cx="8404264" cy="6581295"/>
        </a:xfrm>
        <a:prstGeom prst="rect">
          <a:avLst/>
        </a:prstGeom>
        <a:no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ts val="600"/>
            </a:spcAft>
            <a:buNone/>
          </a:pPr>
          <a:endParaRPr lang="en-US" sz="2800" b="1" u="sng" kern="1200" dirty="0">
            <a:solidFill>
              <a:schemeClr val="bg1"/>
            </a:solidFill>
            <a:latin typeface="Calibri" panose="020F0502020204030204" pitchFamily="34" charset="0"/>
            <a:cs typeface="Calibri" panose="020F0502020204030204" pitchFamily="34" charset="0"/>
          </a:endParaRPr>
        </a:p>
        <a:p>
          <a:pPr marL="0" lvl="0" indent="0" algn="l" defTabSz="1244600">
            <a:lnSpc>
              <a:spcPct val="100000"/>
            </a:lnSpc>
            <a:spcBef>
              <a:spcPct val="0"/>
            </a:spcBef>
            <a:spcAft>
              <a:spcPts val="600"/>
            </a:spcAft>
            <a:buNone/>
          </a:pPr>
          <a:r>
            <a:rPr lang="en-US" sz="2800" b="1" u="sng" kern="1200" dirty="0">
              <a:solidFill>
                <a:schemeClr val="bg1"/>
              </a:solidFill>
              <a:latin typeface="+mj-lt"/>
              <a:cs typeface="Calibri" panose="020F0502020204030204" pitchFamily="34" charset="0"/>
            </a:rPr>
            <a:t>Initiatives</a:t>
          </a:r>
        </a:p>
        <a:p>
          <a:pPr marL="0" lvl="0" indent="0" algn="l" defTabSz="1244600">
            <a:lnSpc>
              <a:spcPct val="100000"/>
            </a:lnSpc>
            <a:spcBef>
              <a:spcPct val="0"/>
            </a:spcBef>
            <a:spcAft>
              <a:spcPts val="600"/>
            </a:spcAft>
            <a:buNone/>
          </a:pPr>
          <a:endParaRPr lang="en-US" sz="900" b="1" u="sng" kern="120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Police Department</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Job Fair / Open Positions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Dog Park</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Racquet Center</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Marina</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Yacht Club</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Safety / AED’s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Leaf Program</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Other</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2400" kern="1200" spc="0" baseline="0" dirty="0">
              <a:solidFill>
                <a:schemeClr val="bg1"/>
              </a:solidFill>
              <a:latin typeface="Century Gothic" panose="020B0502020202020204" pitchFamily="34" charset="0"/>
              <a:cs typeface="Calibri" panose="020F0502020204030204" pitchFamily="34" charset="0"/>
            </a:rPr>
            <a:t>Metrics</a:t>
          </a: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2200" kern="1200" spc="0" baseline="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2200" kern="1200" spc="0" baseline="0" dirty="0">
            <a:solidFill>
              <a:schemeClr val="bg1"/>
            </a:solidFill>
            <a:latin typeface="Century Gothic" panose="020B0502020202020204" pitchFamily="34" charset="0"/>
            <a:cs typeface="Calibri" panose="020F0502020204030204" pitchFamily="34" charset="0"/>
          </a:endParaRPr>
        </a:p>
        <a:p>
          <a:pPr marL="400050" marR="0" lvl="0" indent="-231775" algn="l" defTabSz="977900" eaLnBrk="1" fontAlgn="auto" latinLnBrk="0" hangingPunct="1">
            <a:lnSpc>
              <a:spcPct val="90000"/>
            </a:lnSpc>
            <a:spcBef>
              <a:spcPct val="0"/>
            </a:spcBef>
            <a:spcAft>
              <a:spcPts val="1800"/>
            </a:spcAft>
            <a:buClrTx/>
            <a:buSzTx/>
            <a:buFont typeface="Arial" panose="020B0604020202020204" pitchFamily="34" charset="0"/>
            <a:buNone/>
            <a:tabLst/>
            <a:defRPr/>
          </a:pPr>
          <a:endParaRPr lang="en-US" sz="1800" kern="1200" dirty="0">
            <a:solidFill>
              <a:schemeClr val="bg1"/>
            </a:solidFill>
            <a:latin typeface="Calibri" panose="020F0502020204030204" pitchFamily="34" charset="0"/>
            <a:cs typeface="Calibri" panose="020F0502020204030204" pitchFamily="34" charset="0"/>
          </a:endParaRPr>
        </a:p>
        <a:p>
          <a:pPr marL="400050" lvl="1" indent="-231775" algn="l" defTabSz="977900">
            <a:lnSpc>
              <a:spcPct val="90000"/>
            </a:lnSpc>
            <a:spcBef>
              <a:spcPct val="0"/>
            </a:spcBef>
            <a:spcAft>
              <a:spcPts val="1800"/>
            </a:spcAft>
            <a:buFont typeface="Arial" panose="020B0604020202020204" pitchFamily="34" charset="0"/>
            <a:buChar char="•"/>
          </a:pPr>
          <a:endParaRPr lang="en-US" sz="2000" kern="1200" dirty="0">
            <a:solidFill>
              <a:schemeClr val="tx1"/>
            </a:solidFill>
            <a:latin typeface="Calibri" panose="020F0502020204030204" pitchFamily="34" charset="0"/>
            <a:cs typeface="Calibri" panose="020F0502020204030204" pitchFamily="34" charset="0"/>
          </a:endParaRPr>
        </a:p>
      </dsp:txBody>
      <dsp:txXfrm>
        <a:off x="4948" y="80763"/>
        <a:ext cx="8404264" cy="65812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119"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sz="quarter" idx="1"/>
          </p:nvPr>
        </p:nvSpPr>
        <p:spPr>
          <a:xfrm>
            <a:off x="3898105" y="0"/>
            <a:ext cx="2982119" cy="466434"/>
          </a:xfrm>
          <a:prstGeom prst="rect">
            <a:avLst/>
          </a:prstGeom>
        </p:spPr>
        <p:txBody>
          <a:bodyPr vert="horz" lIns="93117" tIns="46559" rIns="93117" bIns="46559" rtlCol="0"/>
          <a:lstStyle>
            <a:lvl1pPr algn="r">
              <a:defRPr sz="1200"/>
            </a:lvl1pPr>
          </a:lstStyle>
          <a:p>
            <a:fld id="{20EA5F0D-C1DC-412F-A146-DDB3A74B588F}" type="datetimeFigureOut">
              <a:rPr lang="en-US"/>
              <a:t>3/18/2023</a:t>
            </a:fld>
            <a:endParaRPr dirty="0"/>
          </a:p>
        </p:txBody>
      </p:sp>
      <p:sp>
        <p:nvSpPr>
          <p:cNvPr id="4" name="Footer Placeholder 3"/>
          <p:cNvSpPr>
            <a:spLocks noGrp="1"/>
          </p:cNvSpPr>
          <p:nvPr>
            <p:ph type="ftr" sz="quarter" idx="2"/>
          </p:nvPr>
        </p:nvSpPr>
        <p:spPr>
          <a:xfrm>
            <a:off x="3" y="8829980"/>
            <a:ext cx="2982119" cy="466433"/>
          </a:xfrm>
          <a:prstGeom prst="rect">
            <a:avLst/>
          </a:prstGeom>
        </p:spPr>
        <p:txBody>
          <a:bodyPr vert="horz" lIns="93117" tIns="46559" rIns="93117" bIns="46559" rtlCol="0" anchor="b"/>
          <a:lstStyle>
            <a:lvl1pPr algn="l">
              <a:defRPr sz="1200"/>
            </a:lvl1pPr>
          </a:lstStyle>
          <a:p>
            <a:endParaRPr dirty="0"/>
          </a:p>
        </p:txBody>
      </p:sp>
      <p:sp>
        <p:nvSpPr>
          <p:cNvPr id="5" name="Slide Number Placeholder 4"/>
          <p:cNvSpPr>
            <a:spLocks noGrp="1"/>
          </p:cNvSpPr>
          <p:nvPr>
            <p:ph type="sldNum" sz="quarter" idx="3"/>
          </p:nvPr>
        </p:nvSpPr>
        <p:spPr>
          <a:xfrm>
            <a:off x="3898105" y="8829980"/>
            <a:ext cx="2982119"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119" cy="466434"/>
          </a:xfrm>
          <a:prstGeom prst="rect">
            <a:avLst/>
          </a:prstGeom>
        </p:spPr>
        <p:txBody>
          <a:bodyPr vert="horz" lIns="93117" tIns="46559" rIns="93117" bIns="46559" rtlCol="0"/>
          <a:lstStyle>
            <a:lvl1pPr algn="l">
              <a:defRPr sz="1200"/>
            </a:lvl1pPr>
          </a:lstStyle>
          <a:p>
            <a:endParaRPr dirty="0"/>
          </a:p>
        </p:txBody>
      </p:sp>
      <p:sp>
        <p:nvSpPr>
          <p:cNvPr id="3" name="Date Placeholder 2"/>
          <p:cNvSpPr>
            <a:spLocks noGrp="1"/>
          </p:cNvSpPr>
          <p:nvPr>
            <p:ph type="dt" idx="1"/>
          </p:nvPr>
        </p:nvSpPr>
        <p:spPr>
          <a:xfrm>
            <a:off x="3898105" y="0"/>
            <a:ext cx="2982119" cy="466434"/>
          </a:xfrm>
          <a:prstGeom prst="rect">
            <a:avLst/>
          </a:prstGeom>
        </p:spPr>
        <p:txBody>
          <a:bodyPr vert="horz" lIns="93117" tIns="46559" rIns="93117" bIns="46559" rtlCol="0"/>
          <a:lstStyle>
            <a:lvl1pPr algn="r">
              <a:defRPr sz="1200"/>
            </a:lvl1pPr>
          </a:lstStyle>
          <a:p>
            <a:fld id="{A8CDE508-72C8-4AB5-AA9C-1584D31690E0}" type="datetimeFigureOut">
              <a:rPr lang="en-US"/>
              <a:t>3/18/2023</a:t>
            </a:fld>
            <a:endParaRPr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17" tIns="46559" rIns="93117" bIns="46559" rtlCol="0" anchor="ctr"/>
          <a:lstStyle/>
          <a:p>
            <a:endParaRPr dirty="0"/>
          </a:p>
        </p:txBody>
      </p:sp>
      <p:sp>
        <p:nvSpPr>
          <p:cNvPr id="5" name="Notes Placeholder 4"/>
          <p:cNvSpPr>
            <a:spLocks noGrp="1"/>
          </p:cNvSpPr>
          <p:nvPr>
            <p:ph type="body" sz="quarter" idx="3"/>
          </p:nvPr>
        </p:nvSpPr>
        <p:spPr>
          <a:xfrm>
            <a:off x="688182" y="4473900"/>
            <a:ext cx="550545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3" y="8829980"/>
            <a:ext cx="2982119" cy="466433"/>
          </a:xfrm>
          <a:prstGeom prst="rect">
            <a:avLst/>
          </a:prstGeom>
        </p:spPr>
        <p:txBody>
          <a:bodyPr vert="horz" lIns="93117" tIns="46559" rIns="93117" bIns="46559" rtlCol="0" anchor="b"/>
          <a:lstStyle>
            <a:lvl1pPr algn="l">
              <a:defRPr sz="1200"/>
            </a:lvl1pPr>
          </a:lstStyle>
          <a:p>
            <a:endParaRPr dirty="0"/>
          </a:p>
        </p:txBody>
      </p:sp>
      <p:sp>
        <p:nvSpPr>
          <p:cNvPr id="7" name="Slide Number Placeholder 6"/>
          <p:cNvSpPr>
            <a:spLocks noGrp="1"/>
          </p:cNvSpPr>
          <p:nvPr>
            <p:ph type="sldNum" sz="quarter" idx="5"/>
          </p:nvPr>
        </p:nvSpPr>
        <p:spPr>
          <a:xfrm>
            <a:off x="3898105" y="8829980"/>
            <a:ext cx="2982119"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51682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dirty="0"/>
              <a:t>Click icon to add picture</a:t>
            </a:r>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15889" y="965201"/>
            <a:ext cx="3887787" cy="349251"/>
          </a:xfrm>
        </p:spPr>
        <p:txBody>
          <a:bodyPr/>
          <a:lstStyle/>
          <a:p>
            <a:pPr lvl="0"/>
            <a:r>
              <a:rPr lang="en-US" dirty="0"/>
              <a:t>Click to edit Master text styles</a:t>
            </a:r>
          </a:p>
        </p:txBody>
      </p:sp>
    </p:spTree>
    <p:extLst>
      <p:ext uri="{BB962C8B-B14F-4D97-AF65-F5344CB8AC3E}">
        <p14:creationId xmlns:p14="http://schemas.microsoft.com/office/powerpoint/2010/main" val="409800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413022696"/>
              </p:ext>
            </p:extLst>
          </p:nvPr>
        </p:nvGraphicFramePr>
        <p:xfrm>
          <a:off x="204788" y="1403202"/>
          <a:ext cx="5953649" cy="3870960"/>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9" y="965201"/>
            <a:ext cx="4478337" cy="349251"/>
          </a:xfrm>
        </p:spPr>
        <p:txBody>
          <a:bodyPr/>
          <a:lstStyle/>
          <a:p>
            <a:pPr lvl="0"/>
            <a:r>
              <a:rPr lang="en-US" dirty="0"/>
              <a:t>Click to edit Master text styles</a:t>
            </a:r>
          </a:p>
        </p:txBody>
      </p:sp>
    </p:spTree>
    <p:extLst>
      <p:ext uri="{BB962C8B-B14F-4D97-AF65-F5344CB8AC3E}">
        <p14:creationId xmlns:p14="http://schemas.microsoft.com/office/powerpoint/2010/main" val="97397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72BD6-CB13-404C-BBAB-5920B3CC15CD}"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44139843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04C30-85AE-4A92-984D-60C6A1DBFA42}"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417891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2D159-92A4-4119-87A8-8289266E0BBE}"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331017676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4D32-E27B-4CF1-9451-12DE577B47D6}"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204288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8A779-EBE4-4697-A0A3-DA9E551BDAFC}" type="datetime1">
              <a:rPr lang="en-US" smtClean="0"/>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652249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666EE-F406-4A69-AC6B-1272CEEE21CC}" type="datetime1">
              <a:rPr lang="en-US"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50791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EFEFA-CBB5-452B-A6E0-F41E3EEAFFAB}" type="datetime1">
              <a:rPr lang="en-US" smtClean="0"/>
              <a:t>3/18/2023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09894241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693F-7E9C-473F-B9BE-A99371B937BA}"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417466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49939ED1-20B6-486E-AD1A-0AF57D3268A8}" type="datetime1">
              <a:rPr lang="en-US" smtClean="0"/>
              <a:t>3/18/2023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2683886"/>
      </p:ext>
    </p:extLst>
  </p:cSld>
  <p:clrMapOvr>
    <a:masterClrMapping/>
  </p:clrMapOvr>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39ED1-20B6-486E-AD1A-0AF57D3268A8}"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574709"/>
      </p:ext>
    </p:extLst>
  </p:cSld>
  <p:clrMapOvr>
    <a:masterClrMapping/>
  </p:clrMapOvr>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49939ED1-20B6-486E-AD1A-0AF57D3268A8}"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2015357"/>
      </p:ext>
    </p:extLst>
  </p:cSld>
  <p:clrMapOvr>
    <a:masterClrMapping/>
  </p:clrMapOvr>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49939ED1-20B6-486E-AD1A-0AF57D3268A8}" type="datetime1">
              <a:rPr lang="en-US" smtClean="0"/>
              <a:t>3/18/2023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0457975"/>
      </p:ext>
    </p:extLst>
  </p:cSld>
  <p:clrMapOvr>
    <a:masterClrMapping/>
  </p:clrMapOvr>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606F1-6C94-4B42-9107-EF88F69A149F}"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90934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7D18A4-7AB3-4151-BAC9-99ED2866EE8D}"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1357260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CE95A8D-EBA0-4BF6-AE99-54C9718622BD}" type="datetime1">
              <a:rPr lang="en-US" smtClean="0"/>
              <a:t>3/18/2023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dirty="0"/>
          </a:p>
        </p:txBody>
      </p:sp>
    </p:spTree>
    <p:extLst>
      <p:ext uri="{BB962C8B-B14F-4D97-AF65-F5344CB8AC3E}">
        <p14:creationId xmlns:p14="http://schemas.microsoft.com/office/powerpoint/2010/main" val="235088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3"/>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9"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26087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Lst>
  <p:txStyles>
    <p:titleStyle>
      <a:lvl1pPr algn="l" defTabSz="457189"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189" rtl="0" eaLnBrk="1" latinLnBrk="0" hangingPunct="1">
        <a:spcBef>
          <a:spcPct val="20000"/>
        </a:spcBef>
        <a:buFont typeface="Arial"/>
        <a:buNone/>
        <a:defRPr sz="1000" kern="1200">
          <a:solidFill>
            <a:schemeClr val="tx1"/>
          </a:solidFill>
          <a:latin typeface="Arial"/>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3/18/2023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2384892"/>
      </p:ext>
    </p:extLst>
  </p:cSld>
  <p:clrMap bg1="dk1" tx1="lt1" bg2="dk2" tx2="lt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https://files.constantcontact.com/4fdfceab001/4cd6bb01-03f4-42e5-8212-a383c9bfe9d8.png?rdr=true"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7500" y="639097"/>
            <a:ext cx="4834654" cy="3781101"/>
          </a:xfrm>
        </p:spPr>
        <p:txBody>
          <a:bodyPr>
            <a:normAutofit/>
          </a:bodyPr>
          <a:lstStyle/>
          <a:p>
            <a:r>
              <a:rPr lang="en-US" dirty="0">
                <a:latin typeface="Franklin Gothic Medium" panose="020B0603020102020204" pitchFamily="34" charset="0"/>
              </a:rPr>
              <a:t>Board of Directors Meeting</a:t>
            </a:r>
          </a:p>
        </p:txBody>
      </p:sp>
      <p:sp>
        <p:nvSpPr>
          <p:cNvPr id="19" name="Freeform: Shape 12">
            <a:extLst>
              <a:ext uri="{FF2B5EF4-FFF2-40B4-BE49-F238E27FC236}">
                <a16:creationId xmlns:a16="http://schemas.microsoft.com/office/drawing/2014/main" id="{B95EB505-AE12-4878-88D1-3A93384E0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9141714"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ubtitle 3"/>
          <p:cNvSpPr>
            <a:spLocks noGrp="1"/>
          </p:cNvSpPr>
          <p:nvPr>
            <p:ph type="subTitle" idx="1"/>
          </p:nvPr>
        </p:nvSpPr>
        <p:spPr>
          <a:xfrm>
            <a:off x="607500" y="5280847"/>
            <a:ext cx="4834654" cy="785656"/>
          </a:xfrm>
        </p:spPr>
        <p:txBody>
          <a:bodyPr>
            <a:normAutofit/>
          </a:bodyPr>
          <a:lstStyle/>
          <a:p>
            <a:r>
              <a:rPr lang="en-US" sz="2400" dirty="0">
                <a:solidFill>
                  <a:srgbClr val="FFFFFF"/>
                </a:solidFill>
                <a:latin typeface="Franklin Gothic Medium"/>
              </a:rPr>
              <a:t>March 18, 2023</a:t>
            </a:r>
          </a:p>
        </p:txBody>
      </p:sp>
      <p:sp>
        <p:nvSpPr>
          <p:cNvPr id="22" name="Rectangle 14">
            <a:extLst>
              <a:ext uri="{FF2B5EF4-FFF2-40B4-BE49-F238E27FC236}">
                <a16:creationId xmlns:a16="http://schemas.microsoft.com/office/drawing/2014/main" id="{A12BC7B8-5515-40FA-A38E-1054E2061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6006" y="0"/>
            <a:ext cx="348799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4">
            <a:extLst>
              <a:ext uri="{FF2B5EF4-FFF2-40B4-BE49-F238E27FC236}">
                <a16:creationId xmlns:a16="http://schemas.microsoft.com/office/drawing/2014/main" id="{DD55F7DD-ACF1-44A0-B9B5-FC5A87544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604" y="958640"/>
            <a:ext cx="2522798"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6554" y="2376463"/>
            <a:ext cx="2075365" cy="2075365"/>
          </a:xfrm>
          <a:prstGeom prst="rect">
            <a:avLst/>
          </a:prstGeom>
        </p:spPr>
      </p:pic>
    </p:spTree>
    <p:extLst>
      <p:ext uri="{BB962C8B-B14F-4D97-AF65-F5344CB8AC3E}">
        <p14:creationId xmlns:p14="http://schemas.microsoft.com/office/powerpoint/2010/main" val="54717719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809997" y="368807"/>
            <a:ext cx="7524003" cy="970450"/>
          </a:xfrm>
        </p:spPr>
        <p:txBody>
          <a:bodyPr/>
          <a:lstStyle/>
          <a:p>
            <a:pPr algn="ctr"/>
            <a:r>
              <a:rPr lang="en-US" dirty="0"/>
              <a:t>Racquet Center</a:t>
            </a:r>
          </a:p>
        </p:txBody>
      </p:sp>
      <p:sp>
        <p:nvSpPr>
          <p:cNvPr id="3" name="TextBox 2">
            <a:extLst>
              <a:ext uri="{FF2B5EF4-FFF2-40B4-BE49-F238E27FC236}">
                <a16:creationId xmlns:a16="http://schemas.microsoft.com/office/drawing/2014/main" id="{99343A32-2A69-7A8A-E6ED-4BEC46F50FA3}"/>
              </a:ext>
            </a:extLst>
          </p:cNvPr>
          <p:cNvSpPr txBox="1"/>
          <p:nvPr/>
        </p:nvSpPr>
        <p:spPr>
          <a:xfrm>
            <a:off x="191587" y="2265025"/>
            <a:ext cx="8760822" cy="430887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What has been done:</a:t>
            </a:r>
          </a:p>
          <a:p>
            <a:pPr marL="742950" lvl="1" indent="-285750">
              <a:buFont typeface="Arial" panose="020B0604020202020204" pitchFamily="34" charset="0"/>
              <a:buChar char="•"/>
              <a:defRPr/>
            </a:pPr>
            <a:r>
              <a:rPr lang="en-US" sz="1600" dirty="0">
                <a:solidFill>
                  <a:prstClr val="black"/>
                </a:solidFill>
                <a:latin typeface="Century Gothic" panose="020B0502020202020204"/>
              </a:rPr>
              <a:t>2022 – court repairs and new pickleball courts</a:t>
            </a:r>
          </a:p>
          <a:p>
            <a:pPr marL="742950" lvl="1" indent="-285750">
              <a:buFont typeface="Arial" panose="020B0604020202020204" pitchFamily="34" charset="0"/>
              <a:buChar char="•"/>
              <a:defRPr/>
            </a:pPr>
            <a:r>
              <a:rPr lang="en-US" sz="1600" dirty="0">
                <a:solidFill>
                  <a:prstClr val="black"/>
                </a:solidFill>
                <a:latin typeface="Century Gothic" panose="020B0502020202020204"/>
              </a:rPr>
              <a:t>2021 – court and fence repairs; new junior tennis courts</a:t>
            </a:r>
          </a:p>
          <a:p>
            <a:pPr marL="742950" lvl="1" indent="-285750">
              <a:buFont typeface="Arial" panose="020B0604020202020204" pitchFamily="34" charset="0"/>
              <a:buChar char="•"/>
              <a:defRPr/>
            </a:pPr>
            <a:r>
              <a:rPr lang="en-US" sz="1600" dirty="0">
                <a:solidFill>
                  <a:prstClr val="black"/>
                </a:solidFill>
                <a:latin typeface="Century Gothic" panose="020B0502020202020204"/>
              </a:rPr>
              <a:t>2020 – court repairs, fence replacement, shade awning</a:t>
            </a:r>
          </a:p>
          <a:p>
            <a:pPr marL="742950" lvl="1" indent="-285750">
              <a:buFont typeface="Arial" panose="020B0604020202020204" pitchFamily="34" charset="0"/>
              <a:buChar char="•"/>
              <a:defRPr/>
            </a:pPr>
            <a:r>
              <a:rPr lang="en-US" sz="1600" dirty="0">
                <a:solidFill>
                  <a:prstClr val="black"/>
                </a:solidFill>
                <a:latin typeface="Century Gothic" panose="020B0502020202020204"/>
              </a:rPr>
              <a:t>2019 – screen replacement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rPr>
              <a:t>Current Year:</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Repairs to inside of clubhouse (started March 10</a:t>
            </a:r>
            <a:r>
              <a:rPr kumimoji="0" lang="en-US" sz="1600" b="0" i="0" u="none" strike="noStrike" kern="1200" cap="none" spc="0" normalizeH="0" baseline="30000" noProof="0" dirty="0">
                <a:ln>
                  <a:noFill/>
                </a:ln>
                <a:solidFill>
                  <a:prstClr val="black"/>
                </a:solidFill>
                <a:effectLst/>
                <a:uLnTx/>
                <a:uFillTx/>
                <a:latin typeface="Century Gothic" panose="020B0502020202020204"/>
                <a:ea typeface="+mn-ea"/>
                <a:cs typeface="+mn-cs"/>
              </a:rPr>
              <a:t>th</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1200150" lvl="2" indent="-285750">
              <a:buFont typeface="Arial" panose="020B0604020202020204" pitchFamily="34" charset="0"/>
              <a:buChar char="•"/>
              <a:defRPr/>
            </a:pPr>
            <a:r>
              <a:rPr lang="en-US" sz="1400" dirty="0">
                <a:solidFill>
                  <a:prstClr val="black"/>
                </a:solidFill>
                <a:latin typeface="Century Gothic" panose="020B0502020202020204"/>
              </a:rPr>
              <a:t>Repairing walls, repairing base, painting sunroom wall, ceiling, and cabinets</a:t>
            </a:r>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entury Gothic" panose="020B0502020202020204"/>
              </a:rPr>
              <a:t>Landscaping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entury Gothic" panose="020B0502020202020204"/>
              </a:rPr>
              <a:t>Towel racks ordered for all sports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entury Gothic" panose="020B0502020202020204"/>
              </a:rPr>
              <a:t>Repairing ruts in ground near new pickleball courts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Shed near dog park cleaned out to accommodate larger equipment (rollers)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entury Gothic" panose="020B0502020202020204"/>
              </a:rPr>
              <a:t>Shade structure being built and will be installed in April</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Resurfacing </a:t>
            </a:r>
            <a:r>
              <a:rPr kumimoji="0" lang="en-US"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har</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tru</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tennis courts:  $19,580.00 (ATC) (approved by Board 2/18/23) (to be done this Spring, along with addressing cracks in all courts)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entury Gothic" panose="020B0502020202020204"/>
              </a:rPr>
              <a:t>Met with team on March 14</a:t>
            </a:r>
            <a:r>
              <a:rPr lang="en-US" sz="1600" baseline="30000" dirty="0">
                <a:solidFill>
                  <a:prstClr val="black"/>
                </a:solidFill>
                <a:latin typeface="Century Gothic" panose="020B0502020202020204"/>
              </a:rPr>
              <a:t>th</a:t>
            </a:r>
            <a:r>
              <a:rPr lang="en-US" sz="1600" dirty="0">
                <a:solidFill>
                  <a:prstClr val="black"/>
                </a:solidFill>
                <a:latin typeface="Century Gothic" panose="020B0502020202020204"/>
              </a:rPr>
              <a:t> to prepare preliminary sketches for building and warming hut</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6457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98578"/>
            <a:ext cx="8061749" cy="970450"/>
          </a:xfrm>
        </p:spPr>
        <p:txBody>
          <a:bodyPr/>
          <a:lstStyle/>
          <a:p>
            <a:pPr algn="ctr"/>
            <a:r>
              <a:rPr lang="en-US" dirty="0"/>
              <a:t>Marina</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8896DAC-CBD2-907F-B6B8-FB4AC8EB5B0C}"/>
              </a:ext>
            </a:extLst>
          </p:cNvPr>
          <p:cNvSpPr txBox="1"/>
          <p:nvPr/>
        </p:nvSpPr>
        <p:spPr>
          <a:xfrm>
            <a:off x="4883592" y="2309419"/>
            <a:ext cx="4137316" cy="390876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Replacement of gas lines and fuel dispensers:</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Approved by Board on 9/24/22</a:t>
            </a:r>
          </a:p>
          <a:p>
            <a:pPr marL="742950" lvl="1" indent="-285750">
              <a:buFont typeface="Arial" panose="020B0604020202020204" pitchFamily="34" charset="0"/>
              <a:buChar char="•"/>
              <a:defRPr/>
            </a:pPr>
            <a:r>
              <a:rPr lang="en-US" sz="1600" dirty="0">
                <a:solidFill>
                  <a:prstClr val="black"/>
                </a:solidFill>
                <a:latin typeface="Century Gothic" panose="020B0502020202020204"/>
              </a:rPr>
              <a:t>Total cost:  $169,520.56</a:t>
            </a: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Petro Supply, Inc. began work on March 1</a:t>
            </a:r>
            <a:r>
              <a:rPr kumimoji="0" lang="en-US" sz="1600" b="0" i="0" u="none" strike="noStrike" kern="1200" cap="none" spc="0" normalizeH="0" baseline="30000" noProof="0" dirty="0">
                <a:ln>
                  <a:noFill/>
                </a:ln>
                <a:solidFill>
                  <a:prstClr val="black"/>
                </a:solidFill>
                <a:effectLst/>
                <a:uLnTx/>
                <a:uFillTx/>
                <a:latin typeface="Century Gothic" panose="020B0502020202020204"/>
                <a:ea typeface="+mn-ea"/>
                <a:cs typeface="+mn-cs"/>
              </a:rPr>
              <a:t>st</a:t>
            </a:r>
          </a:p>
          <a:p>
            <a:pPr marL="342900" indent="-285750">
              <a:buFont typeface="Arial" panose="020B0604020202020204" pitchFamily="34" charset="0"/>
              <a:buChar char="•"/>
              <a:defRPr/>
            </a:pPr>
            <a:r>
              <a:rPr lang="en-US" dirty="0">
                <a:solidFill>
                  <a:prstClr val="black"/>
                </a:solidFill>
                <a:latin typeface="Century Gothic" panose="020B0502020202020204"/>
              </a:rPr>
              <a:t>Marina Fuel C Dock:</a:t>
            </a:r>
          </a:p>
          <a:p>
            <a:pPr marL="800100" lvl="1" indent="-285750">
              <a:buFont typeface="Arial" panose="020B0604020202020204" pitchFamily="34" charset="0"/>
              <a:buChar char="•"/>
              <a:defRPr/>
            </a:pPr>
            <a:r>
              <a:rPr lang="en-US" sz="1600" dirty="0">
                <a:solidFill>
                  <a:prstClr val="black"/>
                </a:solidFill>
                <a:latin typeface="Century Gothic" panose="020B0502020202020204"/>
              </a:rPr>
              <a:t>Approved by Board on 10/6/22</a:t>
            </a:r>
          </a:p>
          <a:p>
            <a:pPr marL="800100" lvl="1" indent="-285750">
              <a:buFont typeface="Arial" panose="020B0604020202020204" pitchFamily="34" charset="0"/>
              <a:buChar char="•"/>
              <a:defRPr/>
            </a:pPr>
            <a:r>
              <a:rPr lang="en-US" sz="1600" dirty="0">
                <a:solidFill>
                  <a:prstClr val="black"/>
                </a:solidFill>
                <a:latin typeface="Century Gothic" panose="020B0502020202020204"/>
              </a:rPr>
              <a:t>Total cost:  $330,596.68</a:t>
            </a:r>
          </a:p>
          <a:p>
            <a:pPr marL="800100" lvl="1" indent="-285750">
              <a:buFont typeface="Arial" panose="020B0604020202020204" pitchFamily="34" charset="0"/>
              <a:buChar char="•"/>
              <a:defRPr/>
            </a:pPr>
            <a:r>
              <a:rPr lang="en-US" sz="1600" dirty="0">
                <a:solidFill>
                  <a:prstClr val="black"/>
                </a:solidFill>
                <a:latin typeface="Century Gothic" panose="020B0502020202020204"/>
              </a:rPr>
              <a:t>Required by MDE to be replaced</a:t>
            </a:r>
          </a:p>
          <a:p>
            <a:pPr marL="800100" lvl="1" indent="-285750">
              <a:buFont typeface="Arial" panose="020B0604020202020204" pitchFamily="34" charset="0"/>
              <a:buChar char="•"/>
              <a:defRPr/>
            </a:pPr>
            <a:r>
              <a:rPr lang="en-US" sz="1600" dirty="0">
                <a:solidFill>
                  <a:prstClr val="black"/>
                </a:solidFill>
                <a:latin typeface="Century Gothic" panose="020B0502020202020204"/>
              </a:rPr>
              <a:t>Dock to be manufactured and installed prior to Memorial Day by Gator Dock &amp; Marine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026" name="1F79F6AA-9122-4818-BFEF-A71E8D0A4997">
            <a:extLst>
              <a:ext uri="{FF2B5EF4-FFF2-40B4-BE49-F238E27FC236}">
                <a16:creationId xmlns:a16="http://schemas.microsoft.com/office/drawing/2014/main" id="{03F0D988-1408-A887-7452-BE010D85D1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79" y="2437245"/>
            <a:ext cx="438912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571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98578"/>
            <a:ext cx="8061749" cy="970450"/>
          </a:xfrm>
        </p:spPr>
        <p:txBody>
          <a:bodyPr/>
          <a:lstStyle/>
          <a:p>
            <a:pPr algn="ctr"/>
            <a:r>
              <a:rPr lang="en-US" dirty="0"/>
              <a:t>Yacht Club</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8896DAC-CBD2-907F-B6B8-FB4AC8EB5B0C}"/>
              </a:ext>
            </a:extLst>
          </p:cNvPr>
          <p:cNvSpPr txBox="1"/>
          <p:nvPr/>
        </p:nvSpPr>
        <p:spPr>
          <a:xfrm>
            <a:off x="72428" y="2692599"/>
            <a:ext cx="5213675"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Work order placed February 18</a:t>
            </a:r>
            <a:r>
              <a:rPr kumimoji="0" lang="en-US" sz="1800" b="0" i="0" u="none" strike="noStrike" kern="1200" cap="none" spc="0" normalizeH="0" baseline="30000" noProof="0" dirty="0">
                <a:ln>
                  <a:noFill/>
                </a:ln>
                <a:solidFill>
                  <a:prstClr val="black"/>
                </a:solidFill>
                <a:effectLst/>
                <a:uLnTx/>
                <a:uFillTx/>
                <a:latin typeface="Century Gothic" panose="020B0502020202020204"/>
                <a:ea typeface="+mn-ea"/>
                <a:cs typeface="+mn-cs"/>
              </a:rPr>
              <a:t>th</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flag replaced February 21</a:t>
            </a:r>
            <a:r>
              <a:rPr kumimoji="0" lang="en-US" sz="1800" b="0" i="0" u="none" strike="noStrike" kern="1200" cap="none" spc="0" normalizeH="0" baseline="30000" noProof="0" dirty="0">
                <a:ln>
                  <a:noFill/>
                </a:ln>
                <a:solidFill>
                  <a:prstClr val="black"/>
                </a:solidFill>
                <a:effectLst/>
                <a:uLnTx/>
                <a:uFillTx/>
                <a:latin typeface="Century Gothic" panose="020B0502020202020204"/>
                <a:ea typeface="+mn-ea"/>
                <a:cs typeface="+mn-cs"/>
              </a:rPr>
              <a:t>st</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pic>
        <p:nvPicPr>
          <p:cNvPr id="4" name="Picture 3" descr="A picture containing bedclothes&#10;&#10;Description automatically generated">
            <a:extLst>
              <a:ext uri="{FF2B5EF4-FFF2-40B4-BE49-F238E27FC236}">
                <a16:creationId xmlns:a16="http://schemas.microsoft.com/office/drawing/2014/main" id="{85FF18B9-89A5-A4EB-B337-3D2D6620C8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64131"/>
            <a:ext cx="4258490" cy="319386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CF90CB5A-61B4-14BE-DDC8-C9A190E2E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07279" y="2642164"/>
            <a:ext cx="4841965" cy="3631473"/>
          </a:xfrm>
          <a:prstGeom prst="rect">
            <a:avLst/>
          </a:prstGeom>
        </p:spPr>
      </p:pic>
    </p:spTree>
    <p:extLst>
      <p:ext uri="{BB962C8B-B14F-4D97-AF65-F5344CB8AC3E}">
        <p14:creationId xmlns:p14="http://schemas.microsoft.com/office/powerpoint/2010/main" val="319669415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98578"/>
            <a:ext cx="8061749" cy="970450"/>
          </a:xfrm>
        </p:spPr>
        <p:txBody>
          <a:bodyPr/>
          <a:lstStyle/>
          <a:p>
            <a:pPr algn="ctr"/>
            <a:r>
              <a:rPr lang="en-US" dirty="0"/>
              <a:t>Safety/AED’s</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R="0" lvl="0" defTabSz="457200" rtl="0" eaLnBrk="1" fontAlgn="auto" latinLnBrk="0" hangingPunct="1">
              <a:lnSpc>
                <a:spcPct val="90000"/>
              </a:lnSpc>
              <a:spcBef>
                <a:spcPct val="20000"/>
              </a:spcBef>
              <a:spcAft>
                <a:spcPts val="600"/>
              </a:spcAft>
              <a:buClrTx/>
              <a:buSzTx/>
              <a:tabLst/>
              <a:defRPr/>
            </a:pPr>
            <a:endParaRPr kumimoji="0" lang="en-US" sz="1800" b="0" i="0"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8896DAC-CBD2-907F-B6B8-FB4AC8EB5B0C}"/>
              </a:ext>
            </a:extLst>
          </p:cNvPr>
          <p:cNvSpPr txBox="1"/>
          <p:nvPr/>
        </p:nvSpPr>
        <p:spPr>
          <a:xfrm>
            <a:off x="72428" y="2370383"/>
            <a:ext cx="5056921" cy="3970318"/>
          </a:xfrm>
          <a:prstGeom prst="rect">
            <a:avLst/>
          </a:prstGeom>
          <a:noFill/>
        </p:spPr>
        <p:txBody>
          <a:bodyPr wrap="square">
            <a:spAutoFit/>
          </a:bodyPr>
          <a:lstStyle/>
          <a:p>
            <a:pPr marL="285750" indent="-285750">
              <a:buFont typeface="Arial" panose="020B0604020202020204" pitchFamily="34" charset="0"/>
              <a:buChar char="•"/>
            </a:pPr>
            <a:r>
              <a:rPr lang="en-US" dirty="0"/>
              <a:t>Outside AED for Racquet Center has been delivered and will be installed by Public Works</a:t>
            </a:r>
          </a:p>
          <a:p>
            <a:pPr marL="742950" lvl="1" indent="-285750">
              <a:buFont typeface="Arial" panose="020B0604020202020204" pitchFamily="34" charset="0"/>
              <a:buChar char="•"/>
            </a:pPr>
            <a:r>
              <a:rPr lang="en-US" dirty="0"/>
              <a:t>Staff and members will have a code to unlock the box and all staff will be certified in the usage of the AED</a:t>
            </a:r>
          </a:p>
          <a:p>
            <a:pPr marL="742950" lvl="1" indent="-285750">
              <a:buFont typeface="Arial" panose="020B0604020202020204" pitchFamily="34" charset="0"/>
              <a:buChar char="•"/>
            </a:pPr>
            <a:r>
              <a:rPr lang="en-US" dirty="0"/>
              <a:t>Cost:  $2,900.00</a:t>
            </a:r>
          </a:p>
          <a:p>
            <a:pPr marL="285750" indent="-285750">
              <a:buFont typeface="Arial" panose="020B0604020202020204" pitchFamily="34" charset="0"/>
              <a:buChar char="•"/>
            </a:pPr>
            <a:r>
              <a:rPr lang="en-US" dirty="0"/>
              <a:t>AED ordered for Police Station</a:t>
            </a:r>
          </a:p>
          <a:p>
            <a:pPr marL="285750" indent="-285750">
              <a:buFont typeface="Arial" panose="020B0604020202020204" pitchFamily="34" charset="0"/>
              <a:buChar char="•"/>
            </a:pPr>
            <a:r>
              <a:rPr lang="en-US" dirty="0"/>
              <a:t>AED Training scheduled for Ocean Pines staff</a:t>
            </a:r>
          </a:p>
          <a:p>
            <a:pPr marL="742950" lvl="1" indent="-285750">
              <a:buFont typeface="Arial" panose="020B0604020202020204" pitchFamily="34" charset="0"/>
              <a:buChar char="•"/>
            </a:pPr>
            <a:r>
              <a:rPr lang="en-US" dirty="0"/>
              <a:t>March 20:  Recreation staff</a:t>
            </a:r>
          </a:p>
          <a:p>
            <a:pPr marL="742950" lvl="1" indent="-285750">
              <a:buFont typeface="Arial" panose="020B0604020202020204" pitchFamily="34" charset="0"/>
              <a:buChar char="•"/>
            </a:pPr>
            <a:r>
              <a:rPr lang="en-US" dirty="0"/>
              <a:t>June 13:  Camp counselors</a:t>
            </a:r>
          </a:p>
          <a:p>
            <a:pPr marL="742950" lvl="1" indent="-285750">
              <a:buFont typeface="Arial" panose="020B0604020202020204" pitchFamily="34" charset="0"/>
              <a:buChar char="•"/>
            </a:pPr>
            <a:r>
              <a:rPr lang="en-US" dirty="0"/>
              <a:t>TBD:  Marina staff and other Ocean Pines staff </a:t>
            </a:r>
          </a:p>
        </p:txBody>
      </p:sp>
      <p:pic>
        <p:nvPicPr>
          <p:cNvPr id="6" name="Picture 5" descr="Graphical user interface&#10;&#10;Description automatically generated with low confidence">
            <a:extLst>
              <a:ext uri="{FF2B5EF4-FFF2-40B4-BE49-F238E27FC236}">
                <a16:creationId xmlns:a16="http://schemas.microsoft.com/office/drawing/2014/main" id="{47216BC4-9981-7793-E495-E918ECDB1F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25" t="8689" b="10846"/>
          <a:stretch/>
        </p:blipFill>
        <p:spPr>
          <a:xfrm rot="5400000">
            <a:off x="5307899" y="3123650"/>
            <a:ext cx="4094895" cy="2588362"/>
          </a:xfrm>
          <a:prstGeom prst="rect">
            <a:avLst/>
          </a:prstGeom>
        </p:spPr>
      </p:pic>
    </p:spTree>
    <p:extLst>
      <p:ext uri="{BB962C8B-B14F-4D97-AF65-F5344CB8AC3E}">
        <p14:creationId xmlns:p14="http://schemas.microsoft.com/office/powerpoint/2010/main" val="180219967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98577"/>
            <a:ext cx="8061749" cy="1234131"/>
          </a:xfrm>
        </p:spPr>
        <p:txBody>
          <a:bodyPr/>
          <a:lstStyle/>
          <a:p>
            <a:pPr algn="ctr"/>
            <a:r>
              <a:rPr lang="en-US" dirty="0"/>
              <a:t>Leaf Program</a:t>
            </a:r>
            <a:br>
              <a:rPr lang="en-US" dirty="0"/>
            </a:br>
            <a:r>
              <a:rPr lang="en-US" dirty="0"/>
              <a:t>(to begin in Fall 2023)</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8896DAC-CBD2-907F-B6B8-FB4AC8EB5B0C}"/>
              </a:ext>
            </a:extLst>
          </p:cNvPr>
          <p:cNvSpPr txBox="1"/>
          <p:nvPr/>
        </p:nvSpPr>
        <p:spPr>
          <a:xfrm>
            <a:off x="2473233" y="2281329"/>
            <a:ext cx="4223657" cy="4278094"/>
          </a:xfrm>
          <a:prstGeom prst="rect">
            <a:avLst/>
          </a:prstGeom>
          <a:noFill/>
        </p:spPr>
        <p:txBody>
          <a:bodyPr wrap="square">
            <a:spAutoFit/>
          </a:bodyPr>
          <a:lstStyle/>
          <a:p>
            <a:pPr marL="285750"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Ocean Pines will continue to pick up bagged </a:t>
            </a:r>
            <a:r>
              <a:rPr kumimoji="0" lang="en-US" sz="1600" b="0" i="0" u="sng" strike="noStrike" kern="1200" cap="none" spc="0" normalizeH="0" baseline="0" noProof="0" dirty="0">
                <a:ln>
                  <a:noFill/>
                </a:ln>
                <a:solidFill>
                  <a:prstClr val="black"/>
                </a:solidFill>
                <a:effectLst/>
                <a:uLnTx/>
                <a:uFillTx/>
                <a:latin typeface="Century Gothic" panose="020B0502020202020204"/>
                <a:ea typeface="+mn-ea"/>
                <a:cs typeface="+mn-cs"/>
              </a:rPr>
              <a:t>leaves</a:t>
            </a: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 in November and December (also picked up by Republic)</a:t>
            </a:r>
          </a:p>
          <a:p>
            <a:pPr marL="285750"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Ocean Pines will no longer be vacuuming the leaves with the vacuum truck – homeowners will now be responsible for bagging up those leaves.</a:t>
            </a:r>
          </a:p>
          <a:p>
            <a:pPr marL="285750" indent="-285750">
              <a:buFont typeface="Arial" panose="020B0604020202020204" pitchFamily="34" charset="0"/>
              <a:buChar char="•"/>
              <a:defRPr/>
            </a:pPr>
            <a:r>
              <a:rPr lang="en-US" sz="1600" dirty="0">
                <a:solidFill>
                  <a:prstClr val="black"/>
                </a:solidFill>
                <a:latin typeface="Century Gothic" panose="020B0502020202020204"/>
              </a:rPr>
              <a:t>To obtain a yard waste sticker, please contact Public Works at 410-641-7425 – free the first year</a:t>
            </a:r>
          </a:p>
          <a:p>
            <a:pPr marL="285750" indent="-285750">
              <a:buFont typeface="Arial" panose="020B0604020202020204" pitchFamily="34" charset="0"/>
              <a:buChar char="•"/>
              <a:defRPr/>
            </a:pPr>
            <a:r>
              <a:rPr lang="en-US" sz="1600" dirty="0">
                <a:solidFill>
                  <a:prstClr val="black"/>
                </a:solidFill>
                <a:latin typeface="Century Gothic" panose="020B0502020202020204"/>
              </a:rPr>
              <a:t>The yard will be open for yard debris drop off in the Fall, Spring, and as needed (need to call Public Works prior to dropping off debris on the as needed basis)</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Picture 3" descr="A picture containing outdoor, ground, truck, grass&#10;&#10;Description automatically generated">
            <a:extLst>
              <a:ext uri="{FF2B5EF4-FFF2-40B4-BE49-F238E27FC236}">
                <a16:creationId xmlns:a16="http://schemas.microsoft.com/office/drawing/2014/main" id="{98CFCE87-5E38-DC30-1C96-2678C3F58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 y="2419387"/>
            <a:ext cx="2328771" cy="4140036"/>
          </a:xfrm>
          <a:prstGeom prst="rect">
            <a:avLst/>
          </a:prstGeom>
        </p:spPr>
      </p:pic>
      <p:pic>
        <p:nvPicPr>
          <p:cNvPr id="6" name="Picture 5" descr="A picture containing outdoor, grass&#10;&#10;Description automatically generated">
            <a:extLst>
              <a:ext uri="{FF2B5EF4-FFF2-40B4-BE49-F238E27FC236}">
                <a16:creationId xmlns:a16="http://schemas.microsoft.com/office/drawing/2014/main" id="{8AA4A506-0624-009C-8E32-8CB724982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5229" y="2424482"/>
            <a:ext cx="2328771" cy="4140039"/>
          </a:xfrm>
          <a:prstGeom prst="rect">
            <a:avLst/>
          </a:prstGeom>
        </p:spPr>
      </p:pic>
    </p:spTree>
    <p:extLst>
      <p:ext uri="{BB962C8B-B14F-4D97-AF65-F5344CB8AC3E}">
        <p14:creationId xmlns:p14="http://schemas.microsoft.com/office/powerpoint/2010/main" val="110108642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298578"/>
            <a:ext cx="8061749" cy="970450"/>
          </a:xfrm>
        </p:spPr>
        <p:txBody>
          <a:bodyPr/>
          <a:lstStyle/>
          <a:p>
            <a:pPr algn="ctr"/>
            <a:r>
              <a:rPr lang="en-US" dirty="0"/>
              <a:t>Other</a:t>
            </a:r>
          </a:p>
        </p:txBody>
      </p:sp>
      <p:sp>
        <p:nvSpPr>
          <p:cNvPr id="7" name="TextBox 6">
            <a:extLst>
              <a:ext uri="{FF2B5EF4-FFF2-40B4-BE49-F238E27FC236}">
                <a16:creationId xmlns:a16="http://schemas.microsoft.com/office/drawing/2014/main" id="{B33DA8D3-97E9-493C-A90A-CBC00E6300BC}"/>
              </a:ext>
            </a:extLst>
          </p:cNvPr>
          <p:cNvSpPr txBox="1"/>
          <p:nvPr/>
        </p:nvSpPr>
        <p:spPr>
          <a:xfrm>
            <a:off x="494472" y="2185988"/>
            <a:ext cx="7940352"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8896DAC-CBD2-907F-B6B8-FB4AC8EB5B0C}"/>
              </a:ext>
            </a:extLst>
          </p:cNvPr>
          <p:cNvSpPr txBox="1"/>
          <p:nvPr/>
        </p:nvSpPr>
        <p:spPr>
          <a:xfrm>
            <a:off x="72428" y="2692599"/>
            <a:ext cx="6293538" cy="221599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Admin Renovations:  currently working on HVAC; project should be completed within the next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entury Gothic" panose="020B0502020202020204"/>
              </a:rPr>
              <a:t>Steen Properties:  26 of the 30 lots closed on; mailboxes ordered</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56152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987743" y="178584"/>
            <a:ext cx="7526337" cy="1468800"/>
          </a:xfrm>
        </p:spPr>
        <p:txBody>
          <a:bodyPr>
            <a:normAutofit fontScale="90000"/>
          </a:bodyPr>
          <a:lstStyle/>
          <a:p>
            <a:pPr algn="ctr"/>
            <a:r>
              <a:rPr lang="en-US" b="1" u="sng" dirty="0">
                <a:solidFill>
                  <a:schemeClr val="bg1"/>
                </a:solidFill>
              </a:rPr>
              <a:t>CPI Violation Dashboard</a:t>
            </a:r>
            <a:br>
              <a:rPr lang="en-US" b="1" u="sng" dirty="0">
                <a:solidFill>
                  <a:schemeClr val="bg1"/>
                </a:solidFill>
              </a:rPr>
            </a:br>
            <a:r>
              <a:rPr lang="en-US" b="1" u="sng" dirty="0">
                <a:solidFill>
                  <a:schemeClr val="bg1"/>
                </a:solidFill>
              </a:rPr>
              <a:t>February</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109536" y="2521994"/>
          <a:ext cx="8847908" cy="950980"/>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497003325"/>
                    </a:ext>
                  </a:extLst>
                </a:gridCol>
                <a:gridCol w="2307832">
                  <a:extLst>
                    <a:ext uri="{9D8B030D-6E8A-4147-A177-3AD203B41FA5}">
                      <a16:colId xmlns:a16="http://schemas.microsoft.com/office/drawing/2014/main" val="1596258838"/>
                    </a:ext>
                  </a:extLst>
                </a:gridCol>
                <a:gridCol w="2479867">
                  <a:extLst>
                    <a:ext uri="{9D8B030D-6E8A-4147-A177-3AD203B41FA5}">
                      <a16:colId xmlns:a16="http://schemas.microsoft.com/office/drawing/2014/main" val="4124166728"/>
                    </a:ext>
                  </a:extLst>
                </a:gridCol>
                <a:gridCol w="1752377">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As of 1/31/23</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effectLst/>
                        </a:rPr>
                        <a:t>New Violations</a:t>
                      </a:r>
                      <a:endParaRPr lang="en-US" sz="1600" b="0" dirty="0">
                        <a:solidFill>
                          <a:schemeClr val="bg1"/>
                        </a:solidFill>
                        <a:latin typeface="+mj-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2/28/23</a:t>
                      </a:r>
                      <a:endParaRPr lang="en-US" sz="1600" b="0" dirty="0">
                        <a:solidFill>
                          <a:schemeClr val="bg1"/>
                        </a:solidFill>
                        <a:effectLst/>
                        <a:latin typeface="+mj-lt"/>
                        <a:ea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129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solidFill>
                            <a:schemeClr val="bg1"/>
                          </a:solidFill>
                          <a:latin typeface="+mj-lt"/>
                        </a:rPr>
                        <a:t>60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37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152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1243918"/>
                  </a:ext>
                </a:extLst>
              </a:tr>
            </a:tbl>
          </a:graphicData>
        </a:graphic>
      </p:graphicFrame>
      <p:graphicFrame>
        <p:nvGraphicFramePr>
          <p:cNvPr id="7" name="Table 6">
            <a:extLst>
              <a:ext uri="{FF2B5EF4-FFF2-40B4-BE49-F238E27FC236}">
                <a16:creationId xmlns:a16="http://schemas.microsoft.com/office/drawing/2014/main" id="{0E3754EE-6586-4285-A2A9-8AC53E80F57D}"/>
              </a:ext>
            </a:extLst>
          </p:cNvPr>
          <p:cNvGraphicFramePr>
            <a:graphicFrameLocks noGrp="1"/>
          </p:cNvGraphicFramePr>
          <p:nvPr/>
        </p:nvGraphicFramePr>
        <p:xfrm>
          <a:off x="122598" y="4184560"/>
          <a:ext cx="8847908" cy="1165221"/>
        </p:xfrm>
        <a:graphic>
          <a:graphicData uri="http://schemas.openxmlformats.org/drawingml/2006/table">
            <a:tbl>
              <a:tblPr firstRow="1" bandRow="1">
                <a:tableStyleId>{5C22544A-7EE6-4342-B048-85BDC9FD1C3A}</a:tableStyleId>
              </a:tblPr>
              <a:tblGrid>
                <a:gridCol w="2307832">
                  <a:extLst>
                    <a:ext uri="{9D8B030D-6E8A-4147-A177-3AD203B41FA5}">
                      <a16:colId xmlns:a16="http://schemas.microsoft.com/office/drawing/2014/main" val="1297023615"/>
                    </a:ext>
                  </a:extLst>
                </a:gridCol>
                <a:gridCol w="2307832">
                  <a:extLst>
                    <a:ext uri="{9D8B030D-6E8A-4147-A177-3AD203B41FA5}">
                      <a16:colId xmlns:a16="http://schemas.microsoft.com/office/drawing/2014/main" val="2467889929"/>
                    </a:ext>
                  </a:extLst>
                </a:gridCol>
                <a:gridCol w="2479867">
                  <a:extLst>
                    <a:ext uri="{9D8B030D-6E8A-4147-A177-3AD203B41FA5}">
                      <a16:colId xmlns:a16="http://schemas.microsoft.com/office/drawing/2014/main" val="3024108081"/>
                    </a:ext>
                  </a:extLst>
                </a:gridCol>
                <a:gridCol w="1752377">
                  <a:extLst>
                    <a:ext uri="{9D8B030D-6E8A-4147-A177-3AD203B41FA5}">
                      <a16:colId xmlns:a16="http://schemas.microsoft.com/office/drawing/2014/main" val="2219323468"/>
                    </a:ext>
                  </a:extLst>
                </a:gridCol>
              </a:tblGrid>
              <a:tr h="342019">
                <a:tc>
                  <a:txBody>
                    <a:bodyPr/>
                    <a:lstStyle/>
                    <a:p>
                      <a:pPr algn="ctr"/>
                      <a:r>
                        <a:rPr lang="en-US" sz="1600" b="0" dirty="0">
                          <a:solidFill>
                            <a:schemeClr val="bg1"/>
                          </a:solidFill>
                          <a:effectLst/>
                        </a:rPr>
                        <a:t>As of 1/31/23</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Violations to Legal</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Violations in Legal</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As of 2/28/23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4164457521"/>
                  </a:ext>
                </a:extLst>
              </a:tr>
              <a:tr h="608961">
                <a:tc>
                  <a:txBody>
                    <a:bodyPr/>
                    <a:lstStyle/>
                    <a:p>
                      <a:pPr algn="ctr"/>
                      <a:r>
                        <a:rPr lang="en-US" sz="1600" b="0" dirty="0">
                          <a:solidFill>
                            <a:schemeClr val="bg1"/>
                          </a:solidFill>
                          <a:latin typeface="+mj-lt"/>
                        </a:rPr>
                        <a:t>57</a:t>
                      </a:r>
                    </a:p>
                  </a:txBody>
                  <a:tcPr marL="68580" marR="68580" marT="34290" marB="34290"/>
                </a:tc>
                <a:tc>
                  <a:txBody>
                    <a:bodyPr/>
                    <a:lstStyle/>
                    <a:p>
                      <a:pPr algn="ctr"/>
                      <a:r>
                        <a:rPr lang="en-US" sz="1600" b="0" dirty="0">
                          <a:solidFill>
                            <a:schemeClr val="bg1"/>
                          </a:solidFill>
                          <a:latin typeface="+mj-lt"/>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5</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52</a:t>
                      </a:r>
                    </a:p>
                  </a:txBody>
                  <a:tcPr marL="68580" marR="68580" marT="34290" marB="34290"/>
                </a:tc>
                <a:extLst>
                  <a:ext uri="{0D108BD9-81ED-4DB2-BD59-A6C34878D82A}">
                    <a16:rowId xmlns:a16="http://schemas.microsoft.com/office/drawing/2014/main" val="3987292436"/>
                  </a:ext>
                </a:extLst>
              </a:tr>
            </a:tbl>
          </a:graphicData>
        </a:graphic>
      </p:graphicFrame>
      <p:sp>
        <p:nvSpPr>
          <p:cNvPr id="8" name="TextBox 7">
            <a:extLst>
              <a:ext uri="{FF2B5EF4-FFF2-40B4-BE49-F238E27FC236}">
                <a16:creationId xmlns:a16="http://schemas.microsoft.com/office/drawing/2014/main" id="{36059364-C590-4F63-8537-4BEE9C5A6CAB}"/>
              </a:ext>
            </a:extLst>
          </p:cNvPr>
          <p:cNvSpPr txBox="1"/>
          <p:nvPr/>
        </p:nvSpPr>
        <p:spPr>
          <a:xfrm>
            <a:off x="87086" y="3753395"/>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Legal Cases</a:t>
            </a:r>
          </a:p>
        </p:txBody>
      </p:sp>
      <p:sp>
        <p:nvSpPr>
          <p:cNvPr id="10" name="TextBox 9">
            <a:extLst>
              <a:ext uri="{FF2B5EF4-FFF2-40B4-BE49-F238E27FC236}">
                <a16:creationId xmlns:a16="http://schemas.microsoft.com/office/drawing/2014/main" id="{5BAD86D9-C03E-4A30-A454-1333AEBA4A40}"/>
              </a:ext>
            </a:extLst>
          </p:cNvPr>
          <p:cNvSpPr txBox="1"/>
          <p:nvPr/>
        </p:nvSpPr>
        <p:spPr>
          <a:xfrm>
            <a:off x="87086" y="2119572"/>
            <a:ext cx="328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Violations (includes legal)</a:t>
            </a:r>
          </a:p>
        </p:txBody>
      </p:sp>
      <p:sp>
        <p:nvSpPr>
          <p:cNvPr id="2" name="TextBox 1">
            <a:extLst>
              <a:ext uri="{FF2B5EF4-FFF2-40B4-BE49-F238E27FC236}">
                <a16:creationId xmlns:a16="http://schemas.microsoft.com/office/drawing/2014/main" id="{51B85F77-1758-B0F5-6AE1-909BB9012E19}"/>
              </a:ext>
            </a:extLst>
          </p:cNvPr>
          <p:cNvSpPr txBox="1"/>
          <p:nvPr/>
        </p:nvSpPr>
        <p:spPr>
          <a:xfrm>
            <a:off x="154577" y="5646430"/>
            <a:ext cx="883484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60 violations initiated in February; 37 complied out; 152 remain open (includes the 52 violations in legal)</a:t>
            </a:r>
          </a:p>
        </p:txBody>
      </p:sp>
    </p:spTree>
    <p:extLst>
      <p:ext uri="{BB962C8B-B14F-4D97-AF65-F5344CB8AC3E}">
        <p14:creationId xmlns:p14="http://schemas.microsoft.com/office/powerpoint/2010/main" val="155471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804863" y="86268"/>
            <a:ext cx="7526337" cy="1468800"/>
          </a:xfrm>
        </p:spPr>
        <p:txBody>
          <a:bodyPr>
            <a:noAutofit/>
          </a:bodyPr>
          <a:lstStyle/>
          <a:p>
            <a:pPr algn="ctr"/>
            <a:r>
              <a:rPr lang="en-US" sz="4300" b="1" u="sng" dirty="0">
                <a:solidFill>
                  <a:schemeClr val="bg1"/>
                </a:solidFill>
              </a:rPr>
              <a:t>Work Orders</a:t>
            </a:r>
            <a:br>
              <a:rPr lang="en-US" sz="4300" b="1" u="sng" dirty="0">
                <a:solidFill>
                  <a:schemeClr val="bg1"/>
                </a:solidFill>
              </a:rPr>
            </a:br>
            <a:r>
              <a:rPr lang="en-US" sz="4300" b="1" u="sng" dirty="0">
                <a:solidFill>
                  <a:schemeClr val="bg1"/>
                </a:solidFill>
              </a:rPr>
              <a:t>February</a:t>
            </a:r>
            <a:endParaRPr lang="en-US" sz="4300" b="1" u="sng" dirty="0"/>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571175" y="2521994"/>
          <a:ext cx="8046719" cy="1409061"/>
        </p:xfrm>
        <a:graphic>
          <a:graphicData uri="http://schemas.openxmlformats.org/drawingml/2006/table">
            <a:tbl>
              <a:tblPr firstRow="1" bandRow="1">
                <a:tableStyleId>{5C22544A-7EE6-4342-B048-85BDC9FD1C3A}</a:tableStyleId>
              </a:tblPr>
              <a:tblGrid>
                <a:gridCol w="1797722">
                  <a:extLst>
                    <a:ext uri="{9D8B030D-6E8A-4147-A177-3AD203B41FA5}">
                      <a16:colId xmlns:a16="http://schemas.microsoft.com/office/drawing/2014/main" val="497003325"/>
                    </a:ext>
                  </a:extLst>
                </a:gridCol>
                <a:gridCol w="2164411">
                  <a:extLst>
                    <a:ext uri="{9D8B030D-6E8A-4147-A177-3AD203B41FA5}">
                      <a16:colId xmlns:a16="http://schemas.microsoft.com/office/drawing/2014/main" val="1596258838"/>
                    </a:ext>
                  </a:extLst>
                </a:gridCol>
                <a:gridCol w="2204843">
                  <a:extLst>
                    <a:ext uri="{9D8B030D-6E8A-4147-A177-3AD203B41FA5}">
                      <a16:colId xmlns:a16="http://schemas.microsoft.com/office/drawing/2014/main" val="4124166728"/>
                    </a:ext>
                  </a:extLst>
                </a:gridCol>
                <a:gridCol w="1879743">
                  <a:extLst>
                    <a:ext uri="{9D8B030D-6E8A-4147-A177-3AD203B41FA5}">
                      <a16:colId xmlns:a16="http://schemas.microsoft.com/office/drawing/2014/main" val="2169824023"/>
                    </a:ext>
                  </a:extLst>
                </a:gridCol>
              </a:tblGrid>
              <a:tr h="342019">
                <a:tc>
                  <a:txBody>
                    <a:bodyPr/>
                    <a:lstStyle/>
                    <a:p>
                      <a:pPr algn="ctr"/>
                      <a:r>
                        <a:rPr lang="en-US" sz="1600" b="0" dirty="0">
                          <a:solidFill>
                            <a:schemeClr val="bg1"/>
                          </a:solidFill>
                          <a:effectLst/>
                        </a:rPr>
                        <a:t>Open Work Orders as of 1/31/23</a:t>
                      </a:r>
                      <a:endParaRPr lang="en-US" sz="1600" b="0" dirty="0">
                        <a:solidFill>
                          <a:schemeClr val="bg1"/>
                        </a:solidFill>
                        <a:latin typeface="+mj-lt"/>
                      </a:endParaRPr>
                    </a:p>
                  </a:txBody>
                  <a:tcPr marL="68580" marR="68580" marT="34290" marB="34290"/>
                </a:tc>
                <a:tc>
                  <a:txBody>
                    <a:bodyPr/>
                    <a:lstStyle/>
                    <a:p>
                      <a:pPr algn="ctr"/>
                      <a:r>
                        <a:rPr lang="en-US" sz="1600" b="0" dirty="0">
                          <a:solidFill>
                            <a:schemeClr val="bg1"/>
                          </a:solidFill>
                          <a:effectLst/>
                        </a:rPr>
                        <a:t>New Work Orders</a:t>
                      </a:r>
                      <a:endParaRPr lang="en-US" sz="1600" b="0" dirty="0">
                        <a:solidFill>
                          <a:schemeClr val="bg1"/>
                        </a:solidFill>
                        <a:latin typeface="+mj-lt"/>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Closed Work Orders</a:t>
                      </a:r>
                      <a:endParaRPr lang="en-US" sz="1600" b="0" dirty="0">
                        <a:solidFill>
                          <a:schemeClr val="bg1"/>
                        </a:solidFill>
                        <a:effectLst/>
                        <a:latin typeface="+mj-lt"/>
                        <a:ea typeface="Times New Roman" panose="02020603050405020304" pitchFamily="18"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rPr>
                        <a:t>Open Work Orders as of 2/28/23</a:t>
                      </a:r>
                      <a:endParaRPr lang="en-US" sz="1600" b="0" dirty="0">
                        <a:solidFill>
                          <a:schemeClr val="bg1"/>
                        </a:solidFill>
                        <a:effectLst/>
                        <a:latin typeface="+mj-lt"/>
                        <a:ea typeface="Times New Roman" panose="02020603050405020304" pitchFamily="18" charset="0"/>
                      </a:endParaRPr>
                    </a:p>
                  </a:txBody>
                  <a:tcPr marL="68580" marR="68580" marT="34290" marB="34290"/>
                </a:tc>
                <a:extLst>
                  <a:ext uri="{0D108BD9-81ED-4DB2-BD59-A6C34878D82A}">
                    <a16:rowId xmlns:a16="http://schemas.microsoft.com/office/drawing/2014/main" val="2384583703"/>
                  </a:ext>
                </a:extLst>
              </a:tr>
              <a:tr h="608961">
                <a:tc>
                  <a:txBody>
                    <a:bodyPr/>
                    <a:lstStyle/>
                    <a:p>
                      <a:pPr algn="ctr"/>
                      <a:r>
                        <a:rPr lang="en-US" sz="1600" b="0" dirty="0">
                          <a:solidFill>
                            <a:schemeClr val="bg1"/>
                          </a:solidFill>
                          <a:latin typeface="+mj-lt"/>
                        </a:rPr>
                        <a:t>73</a:t>
                      </a:r>
                    </a:p>
                  </a:txBody>
                  <a:tcPr marL="68580" marR="68580" marT="34290" marB="34290"/>
                </a:tc>
                <a:tc>
                  <a:txBody>
                    <a:bodyPr/>
                    <a:lstStyle/>
                    <a:p>
                      <a:pPr algn="ctr"/>
                      <a:r>
                        <a:rPr lang="en-US" sz="1600" b="0" dirty="0">
                          <a:solidFill>
                            <a:schemeClr val="bg1"/>
                          </a:solidFill>
                          <a:latin typeface="+mj-lt"/>
                        </a:rPr>
                        <a:t>74</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73</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effectLst/>
                          <a:latin typeface="+mj-lt"/>
                          <a:ea typeface="Times New Roman" panose="02020603050405020304" pitchFamily="18" charset="0"/>
                        </a:rPr>
                        <a:t>74</a:t>
                      </a:r>
                    </a:p>
                  </a:txBody>
                  <a:tcPr marL="68580" marR="68580" marT="34290" marB="34290"/>
                </a:tc>
                <a:extLst>
                  <a:ext uri="{0D108BD9-81ED-4DB2-BD59-A6C34878D82A}">
                    <a16:rowId xmlns:a16="http://schemas.microsoft.com/office/drawing/2014/main" val="3281243918"/>
                  </a:ext>
                </a:extLst>
              </a:tr>
            </a:tbl>
          </a:graphicData>
        </a:graphic>
      </p:graphicFrame>
      <p:sp>
        <p:nvSpPr>
          <p:cNvPr id="5" name="TextBox 4">
            <a:extLst>
              <a:ext uri="{FF2B5EF4-FFF2-40B4-BE49-F238E27FC236}">
                <a16:creationId xmlns:a16="http://schemas.microsoft.com/office/drawing/2014/main" id="{993A2DE9-0BB3-B3EC-EC28-C6C385411411}"/>
              </a:ext>
            </a:extLst>
          </p:cNvPr>
          <p:cNvSpPr txBox="1"/>
          <p:nvPr/>
        </p:nvSpPr>
        <p:spPr>
          <a:xfrm>
            <a:off x="571175" y="5277395"/>
            <a:ext cx="8046718"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74 work orders initiated in February:  1 bulkhead; 20 drainage;                              14 grounds/landscaping; 8 roads; 1 signs; 30 general maintenance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Majority still open in drainage (47):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rPr>
              <a:t>15 – over 30 days; 6 – over 60 days; 10 – over 90 days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Average 1-4 work orders a day to complete depending upon severity</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8287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44125-7992-4A01-98A0-5A7AF00DDCF6}"/>
              </a:ext>
            </a:extLst>
          </p:cNvPr>
          <p:cNvSpPr>
            <a:spLocks noGrp="1"/>
          </p:cNvSpPr>
          <p:nvPr>
            <p:ph type="title"/>
          </p:nvPr>
        </p:nvSpPr>
        <p:spPr>
          <a:xfrm>
            <a:off x="0" y="0"/>
            <a:ext cx="9143999" cy="1950720"/>
          </a:xfrm>
        </p:spPr>
        <p:txBody>
          <a:bodyPr>
            <a:normAutofit/>
          </a:bodyPr>
          <a:lstStyle/>
          <a:p>
            <a:pPr algn="ctr"/>
            <a:r>
              <a:rPr lang="en-US" sz="4300" u="sng" dirty="0">
                <a:solidFill>
                  <a:schemeClr val="bg1"/>
                </a:solidFill>
              </a:rPr>
              <a:t>Customer Service Dashboard</a:t>
            </a:r>
            <a:br>
              <a:rPr lang="en-US" b="0" u="sng" dirty="0">
                <a:solidFill>
                  <a:schemeClr val="bg1"/>
                </a:solidFill>
              </a:rPr>
            </a:br>
            <a:r>
              <a:rPr lang="en-US" sz="3600" b="0" u="sng" dirty="0">
                <a:solidFill>
                  <a:schemeClr val="bg1"/>
                </a:solidFill>
              </a:rPr>
              <a:t>(from info@oceanpines.org)</a:t>
            </a:r>
            <a:br>
              <a:rPr lang="en-US" sz="3600" b="0" u="sng" dirty="0">
                <a:solidFill>
                  <a:schemeClr val="bg1"/>
                </a:solidFill>
              </a:rPr>
            </a:br>
            <a:r>
              <a:rPr lang="en-US" sz="4300" u="sng" dirty="0">
                <a:solidFill>
                  <a:schemeClr val="bg1"/>
                </a:solidFill>
              </a:rPr>
              <a:t>February</a:t>
            </a:r>
          </a:p>
        </p:txBody>
      </p:sp>
      <p:graphicFrame>
        <p:nvGraphicFramePr>
          <p:cNvPr id="3" name="Table 6">
            <a:extLst>
              <a:ext uri="{FF2B5EF4-FFF2-40B4-BE49-F238E27FC236}">
                <a16:creationId xmlns:a16="http://schemas.microsoft.com/office/drawing/2014/main" id="{5C0D99A1-EF5E-4757-A838-781C5A71FF50}"/>
              </a:ext>
            </a:extLst>
          </p:cNvPr>
          <p:cNvGraphicFramePr>
            <a:graphicFrameLocks noGrp="1"/>
          </p:cNvGraphicFramePr>
          <p:nvPr/>
        </p:nvGraphicFramePr>
        <p:xfrm>
          <a:off x="2159726" y="2160270"/>
          <a:ext cx="4977921" cy="2537460"/>
        </p:xfrm>
        <a:graphic>
          <a:graphicData uri="http://schemas.openxmlformats.org/drawingml/2006/table">
            <a:tbl>
              <a:tblPr firstRow="1" bandRow="1">
                <a:tableStyleId>{5C22544A-7EE6-4342-B048-85BDC9FD1C3A}</a:tableStyleId>
              </a:tblPr>
              <a:tblGrid>
                <a:gridCol w="2457906">
                  <a:extLst>
                    <a:ext uri="{9D8B030D-6E8A-4147-A177-3AD203B41FA5}">
                      <a16:colId xmlns:a16="http://schemas.microsoft.com/office/drawing/2014/main" val="160533530"/>
                    </a:ext>
                  </a:extLst>
                </a:gridCol>
                <a:gridCol w="2520015">
                  <a:extLst>
                    <a:ext uri="{9D8B030D-6E8A-4147-A177-3AD203B41FA5}">
                      <a16:colId xmlns:a16="http://schemas.microsoft.com/office/drawing/2014/main" val="2169824023"/>
                    </a:ext>
                  </a:extLst>
                </a:gridCol>
              </a:tblGrid>
              <a:tr h="227651">
                <a:tc>
                  <a:txBody>
                    <a:bodyPr/>
                    <a:lstStyle/>
                    <a:p>
                      <a:pPr algn="l"/>
                      <a:r>
                        <a:rPr lang="en-US" sz="1800" b="1" dirty="0">
                          <a:solidFill>
                            <a:schemeClr val="bg1"/>
                          </a:solidFill>
                        </a:rPr>
                        <a:t>Type</a:t>
                      </a:r>
                      <a:endParaRPr lang="en-US" sz="1800" b="1"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effectLst/>
                        </a:rPr>
                        <a:t># Received – Feb.</a:t>
                      </a:r>
                      <a:endParaRPr lang="en-U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4290" marB="34290" anchor="b"/>
                </a:tc>
                <a:extLst>
                  <a:ext uri="{0D108BD9-81ED-4DB2-BD59-A6C34878D82A}">
                    <a16:rowId xmlns:a16="http://schemas.microsoft.com/office/drawing/2014/main" val="2384583703"/>
                  </a:ext>
                </a:extLst>
              </a:tr>
              <a:tr h="250417">
                <a:tc>
                  <a:txBody>
                    <a:bodyPr/>
                    <a:lstStyle/>
                    <a:p>
                      <a:pPr algn="l"/>
                      <a:r>
                        <a:rPr lang="en-US" sz="1800" dirty="0">
                          <a:solidFill>
                            <a:schemeClr val="bg1"/>
                          </a:solidFill>
                        </a:rPr>
                        <a:t>Amenities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23</a:t>
                      </a:r>
                    </a:p>
                  </a:txBody>
                  <a:tcPr marL="68580" marR="68580" marT="34290" marB="34290"/>
                </a:tc>
                <a:extLst>
                  <a:ext uri="{0D108BD9-81ED-4DB2-BD59-A6C34878D82A}">
                    <a16:rowId xmlns:a16="http://schemas.microsoft.com/office/drawing/2014/main" val="2769008789"/>
                  </a:ext>
                </a:extLst>
              </a:tr>
              <a:tr h="250417">
                <a:tc>
                  <a:txBody>
                    <a:bodyPr/>
                    <a:lstStyle/>
                    <a:p>
                      <a:pPr algn="l"/>
                      <a:r>
                        <a:rPr lang="en-US" sz="1800" dirty="0">
                          <a:solidFill>
                            <a:schemeClr val="bg1"/>
                          </a:solidFill>
                        </a:rPr>
                        <a:t>CPI</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7</a:t>
                      </a:r>
                    </a:p>
                  </a:txBody>
                  <a:tcPr marL="68580" marR="68580" marT="34290" marB="34290"/>
                </a:tc>
                <a:extLst>
                  <a:ext uri="{0D108BD9-81ED-4DB2-BD59-A6C34878D82A}">
                    <a16:rowId xmlns:a16="http://schemas.microsoft.com/office/drawing/2014/main" val="3958475169"/>
                  </a:ext>
                </a:extLst>
              </a:tr>
              <a:tr h="250417">
                <a:tc>
                  <a:txBody>
                    <a:bodyPr/>
                    <a:lstStyle/>
                    <a:p>
                      <a:pPr algn="l"/>
                      <a:r>
                        <a:rPr lang="en-US" sz="1800" dirty="0">
                          <a:solidFill>
                            <a:schemeClr val="bg1"/>
                          </a:solidFill>
                        </a:rPr>
                        <a:t>Drainage</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0</a:t>
                      </a:r>
                    </a:p>
                  </a:txBody>
                  <a:tcPr marL="68580" marR="68580" marT="34290" marB="34290"/>
                </a:tc>
                <a:extLst>
                  <a:ext uri="{0D108BD9-81ED-4DB2-BD59-A6C34878D82A}">
                    <a16:rowId xmlns:a16="http://schemas.microsoft.com/office/drawing/2014/main" val="1924032667"/>
                  </a:ext>
                </a:extLst>
              </a:tr>
              <a:tr h="317588">
                <a:tc>
                  <a:txBody>
                    <a:bodyPr/>
                    <a:lstStyle/>
                    <a:p>
                      <a:pPr algn="l"/>
                      <a:r>
                        <a:rPr lang="en-US" sz="1800" b="0" dirty="0">
                          <a:solidFill>
                            <a:schemeClr val="bg1"/>
                          </a:solidFill>
                          <a:effectLst/>
                        </a:rPr>
                        <a:t>General </a:t>
                      </a:r>
                      <a:endParaRPr lang="en-US" sz="1800" b="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effectLst/>
                          <a:latin typeface="Century Gothic" panose="020B0502020202020204" pitchFamily="34" charset="0"/>
                        </a:rPr>
                        <a:t>41</a:t>
                      </a:r>
                      <a:endParaRPr lang="en-US" sz="1800" b="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1279019372"/>
                  </a:ext>
                </a:extLst>
              </a:tr>
              <a:tr h="250417">
                <a:tc>
                  <a:txBody>
                    <a:bodyPr/>
                    <a:lstStyle/>
                    <a:p>
                      <a:r>
                        <a:rPr lang="en-US" sz="1800" dirty="0">
                          <a:solidFill>
                            <a:schemeClr val="bg1"/>
                          </a:solidFill>
                        </a:rPr>
                        <a:t>Public Works</a:t>
                      </a:r>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0" dirty="0">
                          <a:solidFill>
                            <a:schemeClr val="bg1"/>
                          </a:solidFill>
                          <a:latin typeface="Century Gothic" panose="020B0502020202020204" pitchFamily="34" charset="0"/>
                          <a:cs typeface="Times New Roman" panose="02020603050405020304" pitchFamily="18" charset="0"/>
                        </a:rPr>
                        <a:t>10</a:t>
                      </a:r>
                    </a:p>
                  </a:txBody>
                  <a:tcPr marL="68580" marR="68580" marT="34290" marB="34290"/>
                </a:tc>
                <a:extLst>
                  <a:ext uri="{0D108BD9-81ED-4DB2-BD59-A6C34878D82A}">
                    <a16:rowId xmlns:a16="http://schemas.microsoft.com/office/drawing/2014/main" val="1862857128"/>
                  </a:ext>
                </a:extLst>
              </a:tr>
              <a:tr h="250417">
                <a:tc>
                  <a:txBody>
                    <a:bodyPr/>
                    <a:lstStyle/>
                    <a:p>
                      <a:r>
                        <a:rPr lang="en-US" sz="1800" b="1" dirty="0">
                          <a:solidFill>
                            <a:schemeClr val="bg1"/>
                          </a:solidFill>
                        </a:rPr>
                        <a:t>TOTAL</a:t>
                      </a:r>
                      <a:endParaRPr lang="en-US" sz="18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800" b="1">
                          <a:solidFill>
                            <a:schemeClr val="bg1"/>
                          </a:solidFill>
                          <a:latin typeface="Century Gothic" panose="020B0502020202020204" pitchFamily="34" charset="0"/>
                          <a:cs typeface="Times New Roman" panose="02020603050405020304" pitchFamily="18" charset="0"/>
                        </a:rPr>
                        <a:t>81</a:t>
                      </a:r>
                      <a:endParaRPr lang="en-US" sz="1800" b="1" dirty="0">
                        <a:solidFill>
                          <a:schemeClr val="bg1"/>
                        </a:solidFill>
                        <a:latin typeface="Century Gothic" panose="020B050202020202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802448314"/>
                  </a:ext>
                </a:extLst>
              </a:tr>
            </a:tbl>
          </a:graphicData>
        </a:graphic>
      </p:graphicFrame>
      <p:pic>
        <p:nvPicPr>
          <p:cNvPr id="5" name="Picture 2">
            <a:extLst>
              <a:ext uri="{FF2B5EF4-FFF2-40B4-BE49-F238E27FC236}">
                <a16:creationId xmlns:a16="http://schemas.microsoft.com/office/drawing/2014/main" id="{97C8FB9E-F9E1-9DA5-4E9C-7C66AD0CD3AF}"/>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800350" y="4907280"/>
            <a:ext cx="3708179" cy="195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34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Financials</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91675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723899" y="885433"/>
            <a:ext cx="7696201" cy="2543567"/>
          </a:xfrm>
          <a:effectLst/>
        </p:spPr>
        <p:txBody>
          <a:bodyPr vert="horz" lIns="91440" tIns="45720" rIns="91440" bIns="45720" rtlCol="0" anchor="b">
            <a:normAutofit/>
          </a:bodyPr>
          <a:lstStyle/>
          <a:p>
            <a:pPr algn="ctr"/>
            <a:r>
              <a:rPr lang="en-US" sz="5400" dirty="0">
                <a:solidFill>
                  <a:schemeClr val="tx1"/>
                </a:solidFill>
                <a:cs typeface="+mj-cs"/>
              </a:rPr>
              <a:t>Approval of Agenda</a:t>
            </a: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8088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322731"/>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a:latin typeface="Century Gothic" panose="020B0502020202020204" pitchFamily="34" charset="0"/>
              </a:rPr>
              <a:t> Month of February 2023</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431066"/>
          <a:ext cx="8595360" cy="3090167"/>
        </p:xfrm>
        <a:graphic>
          <a:graphicData uri="http://schemas.openxmlformats.org/drawingml/2006/table">
            <a:tbl>
              <a:tblPr>
                <a:tableStyleId>{073A0DAA-6AF3-43AB-8588-CEC1D06C72B9}</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rPr>
                        <a:t>February (In 000’s)</a:t>
                      </a:r>
                      <a:endParaRPr lang="en-US" sz="1800" b="1" i="0" u="none" strike="noStrike" dirty="0">
                        <a:solidFill>
                          <a:srgbClr val="000000"/>
                        </a:solidFill>
                        <a:effectLst/>
                        <a:latin typeface="Century Gothic" panose="020B0502020202020204" pitchFamily="34" charset="0"/>
                      </a:endParaRPr>
                    </a:p>
                  </a:txBody>
                  <a:tcPr marL="8663" marR="8663" marT="8663" marB="0"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Favor/ (</a:t>
                      </a:r>
                      <a:r>
                        <a:rPr lang="en-US" sz="1600" u="none" strike="noStrike" dirty="0" err="1">
                          <a:effectLst/>
                        </a:rPr>
                        <a:t>Unfavor</a:t>
                      </a:r>
                      <a:r>
                        <a:rPr lang="en-US" sz="1600" u="none" strike="noStrike" dirty="0">
                          <a:effectLst/>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b="0" u="none" strike="noStrike" dirty="0">
                          <a:solidFill>
                            <a:srgbClr val="000000"/>
                          </a:solidFill>
                          <a:effectLst/>
                        </a:rPr>
                        <a:t>  $208</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$207</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1473053170"/>
                  </a:ext>
                </a:extLst>
              </a:tr>
              <a:tr h="548640">
                <a:tc>
                  <a:txBody>
                    <a:bodyPr/>
                    <a:lstStyle/>
                    <a:p>
                      <a:pPr algn="l" fontAlgn="ctr"/>
                      <a:r>
                        <a:rPr lang="en-US" sz="1600" u="none" strike="noStrike" dirty="0">
                          <a:effectLst/>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934</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899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35</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481779007"/>
                  </a:ext>
                </a:extLst>
              </a:tr>
              <a:tr h="548640">
                <a:tc>
                  <a:txBody>
                    <a:bodyPr/>
                    <a:lstStyle/>
                    <a:p>
                      <a:pPr algn="l" fontAlgn="ctr"/>
                      <a:r>
                        <a:rPr lang="en-US" sz="1600" u="none" strike="noStrike" dirty="0">
                          <a:effectLst/>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($726)</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($692)</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$34</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8"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1386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1016529"/>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a:latin typeface="Century Gothic" panose="020B0502020202020204" pitchFamily="34" charset="0"/>
              </a:rPr>
              <a:t> Year-to-Date February 2023</a:t>
            </a:r>
            <a:br>
              <a:rPr lang="en-US" sz="3600" dirty="0">
                <a:latin typeface="Franklin Gothic Medium" panose="020B0603020102020204" pitchFamily="34" charset="0"/>
              </a:rPr>
            </a:b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nvGraphicFramePr>
        <p:xfrm>
          <a:off x="274320" y="2335273"/>
          <a:ext cx="8595360" cy="3090167"/>
        </p:xfrm>
        <a:graphic>
          <a:graphicData uri="http://schemas.openxmlformats.org/drawingml/2006/table">
            <a:tbl>
              <a:tblPr>
                <a:tableStyleId>{073A0DAA-6AF3-43AB-8588-CEC1D06C72B9}</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rPr>
                        <a:t>YTD February 2023 (In 000’s)</a:t>
                      </a:r>
                      <a:endParaRPr lang="en-US" sz="1800" b="1" i="0" u="none" strike="noStrike" dirty="0">
                        <a:solidFill>
                          <a:srgbClr val="000000"/>
                        </a:solidFill>
                        <a:effectLst/>
                        <a:latin typeface="Century Gothic" panose="020B0502020202020204" pitchFamily="34" charset="0"/>
                      </a:endParaRPr>
                    </a:p>
                  </a:txBody>
                  <a:tcPr marL="8663" marR="8663" marT="8663" marB="0" anchor="b"/>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tc>
                <a:tc rowSpan="3">
                  <a:txBody>
                    <a:bodyPr/>
                    <a:lstStyle/>
                    <a:p>
                      <a:pPr algn="ctr" fontAlgn="ctr"/>
                      <a:r>
                        <a:rPr lang="en-US" sz="1600" u="none" strike="noStrike" dirty="0">
                          <a:effectLst/>
                        </a:rPr>
                        <a:t>Favor/ (</a:t>
                      </a:r>
                      <a:r>
                        <a:rPr lang="en-US" sz="1600" u="none" strike="noStrike" dirty="0" err="1">
                          <a:effectLst/>
                        </a:rPr>
                        <a:t>Unfavor</a:t>
                      </a:r>
                      <a:r>
                        <a:rPr lang="en-US" sz="1600" u="none" strike="noStrike" dirty="0">
                          <a:effectLst/>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rPr>
                        <a:t>Net Revenues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$13,285</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$14,230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$945</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1473053170"/>
                  </a:ext>
                </a:extLst>
              </a:tr>
              <a:tr h="548640">
                <a:tc>
                  <a:txBody>
                    <a:bodyPr/>
                    <a:lstStyle/>
                    <a:p>
                      <a:pPr algn="l" fontAlgn="ctr"/>
                      <a:r>
                        <a:rPr lang="en-US" sz="1600" u="none" strike="noStrike" dirty="0">
                          <a:effectLst/>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11,726</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11,558  </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168</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481779007"/>
                  </a:ext>
                </a:extLst>
              </a:tr>
              <a:tr h="548640">
                <a:tc>
                  <a:txBody>
                    <a:bodyPr/>
                    <a:lstStyle/>
                    <a:p>
                      <a:pPr algn="l" fontAlgn="ctr"/>
                      <a:r>
                        <a:rPr lang="en-US" sz="1600" u="none" strike="noStrike" dirty="0">
                          <a:effectLst/>
                        </a:rPr>
                        <a:t>Net Operating</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$1,559</a:t>
                      </a:r>
                      <a:endParaRPr lang="en-US" sz="1600" u="none" strike="noStrike" dirty="0">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$2,672</a:t>
                      </a:r>
                      <a:endParaRPr lang="en-US" sz="1600" b="0" i="0" u="none" strike="noStrike" dirty="0">
                        <a:solidFill>
                          <a:srgbClr val="000000"/>
                        </a:solidFill>
                        <a:effectLst/>
                        <a:latin typeface="Century Gothic" panose="020B0502020202020204" pitchFamily="34" charset="0"/>
                      </a:endParaRPr>
                    </a:p>
                  </a:txBody>
                  <a:tcPr marL="8663" marR="8663" marT="8663" marB="0" anchor="b"/>
                </a:tc>
                <a:tc>
                  <a:txBody>
                    <a:bodyPr/>
                    <a:lstStyle/>
                    <a:p>
                      <a:pPr algn="ctr" fontAlgn="ctr"/>
                      <a:r>
                        <a:rPr lang="en-US" sz="1600" u="none" strike="noStrike" dirty="0">
                          <a:effectLst/>
                        </a:rPr>
                        <a:t> $1,113</a:t>
                      </a:r>
                      <a:endParaRPr lang="en-US" sz="1600" b="0" i="0" u="none" strike="noStrike" dirty="0">
                        <a:solidFill>
                          <a:srgbClr val="000000"/>
                        </a:solidFill>
                        <a:effectLst/>
                        <a:latin typeface="Century Gothic" panose="020B0502020202020204" pitchFamily="34" charset="0"/>
                      </a:endParaRPr>
                    </a:p>
                  </a:txBody>
                  <a:tcPr marL="8663" marR="8663" marT="8663" marB="0" anchor="b"/>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72354"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576343"/>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138055"/>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58502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3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625059"/>
            <a:ext cx="7498080" cy="840405"/>
          </a:xfrm>
        </p:spPr>
        <p:txBody>
          <a:bodyPr>
            <a:normAutofit fontScale="90000"/>
          </a:bodyPr>
          <a:lstStyle/>
          <a:p>
            <a:pPr algn="ctr"/>
            <a:r>
              <a:rPr lang="en-US" sz="2800" dirty="0">
                <a:latin typeface="Century Gothic" panose="020B0502020202020204" pitchFamily="34" charset="0"/>
              </a:rPr>
              <a:t>M</a:t>
            </a:r>
            <a:r>
              <a:rPr lang="en-US" sz="2800" b="1" dirty="0">
                <a:latin typeface="Century Gothic" panose="020B0502020202020204" pitchFamily="34" charset="0"/>
              </a:rPr>
              <a:t>onth of February</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2063931" y="2024975"/>
          <a:ext cx="5016138" cy="3791241"/>
        </p:xfrm>
        <a:graphic>
          <a:graphicData uri="http://schemas.openxmlformats.org/drawingml/2006/table">
            <a:tbl>
              <a:tblPr firstRow="1" bandRow="1">
                <a:tableStyleId>{5C22544A-7EE6-4342-B048-85BDC9FD1C3A}</a:tableStyleId>
              </a:tblPr>
              <a:tblGrid>
                <a:gridCol w="2695038">
                  <a:extLst>
                    <a:ext uri="{9D8B030D-6E8A-4147-A177-3AD203B41FA5}">
                      <a16:colId xmlns:a16="http://schemas.microsoft.com/office/drawing/2014/main" val="2078890817"/>
                    </a:ext>
                  </a:extLst>
                </a:gridCol>
                <a:gridCol w="2321100">
                  <a:extLst>
                    <a:ext uri="{9D8B030D-6E8A-4147-A177-3AD203B41FA5}">
                      <a16:colId xmlns:a16="http://schemas.microsoft.com/office/drawing/2014/main" val="1772542581"/>
                    </a:ext>
                  </a:extLst>
                </a:gridCol>
              </a:tblGrid>
              <a:tr h="581389">
                <a:tc>
                  <a:txBody>
                    <a:bodyPr/>
                    <a:lstStyle/>
                    <a:p>
                      <a:pPr algn="ctr"/>
                      <a:r>
                        <a:rPr lang="en-US" sz="1600" dirty="0"/>
                        <a:t>Department/Amenity</a:t>
                      </a:r>
                    </a:p>
                  </a:txBody>
                  <a:tcPr/>
                </a:tc>
                <a:tc>
                  <a:txBody>
                    <a:bodyPr/>
                    <a:lstStyle/>
                    <a:p>
                      <a:pPr algn="ctr"/>
                      <a:r>
                        <a:rPr lang="en-US" sz="1600" dirty="0"/>
                        <a:t>Favorable/ (Unfavorable)</a:t>
                      </a:r>
                    </a:p>
                  </a:txBody>
                  <a:tcPr/>
                </a:tc>
                <a:extLst>
                  <a:ext uri="{0D108BD9-81ED-4DB2-BD59-A6C34878D82A}">
                    <a16:rowId xmlns:a16="http://schemas.microsoft.com/office/drawing/2014/main" val="249879345"/>
                  </a:ext>
                </a:extLst>
              </a:tr>
              <a:tr h="304537">
                <a:tc>
                  <a:txBody>
                    <a:bodyPr/>
                    <a:lstStyle/>
                    <a:p>
                      <a:r>
                        <a:rPr lang="en-US" sz="1400" dirty="0"/>
                        <a:t>Public Works, Gen </a:t>
                      </a:r>
                      <a:r>
                        <a:rPr lang="en-US" sz="1400" dirty="0" err="1"/>
                        <a:t>Maint</a:t>
                      </a:r>
                      <a:r>
                        <a:rPr lang="en-US" sz="1400" dirty="0"/>
                        <a:t>, CPI</a:t>
                      </a:r>
                    </a:p>
                  </a:txBody>
                  <a:tcPr/>
                </a:tc>
                <a:tc>
                  <a:txBody>
                    <a:bodyPr/>
                    <a:lstStyle/>
                    <a:p>
                      <a:pPr algn="ctr"/>
                      <a:r>
                        <a:rPr lang="en-US" sz="1400" dirty="0"/>
                        <a:t>24</a:t>
                      </a:r>
                    </a:p>
                  </a:txBody>
                  <a:tcPr/>
                </a:tc>
                <a:extLst>
                  <a:ext uri="{0D108BD9-81ED-4DB2-BD59-A6C34878D82A}">
                    <a16:rowId xmlns:a16="http://schemas.microsoft.com/office/drawing/2014/main" val="3136704269"/>
                  </a:ext>
                </a:extLst>
              </a:tr>
              <a:tr h="304537">
                <a:tc>
                  <a:txBody>
                    <a:bodyPr/>
                    <a:lstStyle/>
                    <a:p>
                      <a:r>
                        <a:rPr lang="en-US" sz="1400" dirty="0"/>
                        <a:t>Golf Ops + Maintenance</a:t>
                      </a:r>
                    </a:p>
                  </a:txBody>
                  <a:tcPr/>
                </a:tc>
                <a:tc>
                  <a:txBody>
                    <a:bodyPr/>
                    <a:lstStyle/>
                    <a:p>
                      <a:pPr algn="ctr"/>
                      <a:r>
                        <a:rPr lang="en-US" sz="1400" dirty="0"/>
                        <a:t>19</a:t>
                      </a:r>
                    </a:p>
                  </a:txBody>
                  <a:tcPr/>
                </a:tc>
                <a:extLst>
                  <a:ext uri="{0D108BD9-81ED-4DB2-BD59-A6C34878D82A}">
                    <a16:rowId xmlns:a16="http://schemas.microsoft.com/office/drawing/2014/main" val="4017784582"/>
                  </a:ext>
                </a:extLst>
              </a:tr>
              <a:tr h="3045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Police</a:t>
                      </a:r>
                    </a:p>
                  </a:txBody>
                  <a:tcPr/>
                </a:tc>
                <a:tc>
                  <a:txBody>
                    <a:bodyPr/>
                    <a:lstStyle/>
                    <a:p>
                      <a:pPr algn="ctr"/>
                      <a:r>
                        <a:rPr lang="en-US" sz="1400" dirty="0"/>
                        <a:t>18</a:t>
                      </a:r>
                    </a:p>
                  </a:txBody>
                  <a:tcPr/>
                </a:tc>
                <a:extLst>
                  <a:ext uri="{0D108BD9-81ED-4DB2-BD59-A6C34878D82A}">
                    <a16:rowId xmlns:a16="http://schemas.microsoft.com/office/drawing/2014/main" val="2890164068"/>
                  </a:ext>
                </a:extLst>
              </a:tr>
              <a:tr h="3019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Yacht Club</a:t>
                      </a:r>
                    </a:p>
                  </a:txBody>
                  <a:tcPr/>
                </a:tc>
                <a:tc>
                  <a:txBody>
                    <a:bodyPr/>
                    <a:lstStyle/>
                    <a:p>
                      <a:pPr algn="ctr"/>
                      <a:r>
                        <a:rPr lang="en-US" sz="1400" dirty="0"/>
                        <a:t>(11)</a:t>
                      </a:r>
                    </a:p>
                  </a:txBody>
                  <a:tcPr/>
                </a:tc>
                <a:extLst>
                  <a:ext uri="{0D108BD9-81ED-4DB2-BD59-A6C34878D82A}">
                    <a16:rowId xmlns:a16="http://schemas.microsoft.com/office/drawing/2014/main" val="588948364"/>
                  </a:ext>
                </a:extLst>
              </a:tr>
              <a:tr h="304537">
                <a:tc>
                  <a:txBody>
                    <a:bodyPr/>
                    <a:lstStyle/>
                    <a:p>
                      <a:r>
                        <a:rPr lang="en-US" sz="1400" dirty="0"/>
                        <a:t>Racquet Sports</a:t>
                      </a:r>
                    </a:p>
                  </a:txBody>
                  <a:tcPr/>
                </a:tc>
                <a:tc>
                  <a:txBody>
                    <a:bodyPr/>
                    <a:lstStyle/>
                    <a:p>
                      <a:pPr algn="ctr"/>
                      <a:r>
                        <a:rPr lang="en-US" sz="1400" dirty="0"/>
                        <a:t>(7)</a:t>
                      </a:r>
                    </a:p>
                  </a:txBody>
                  <a:tcPr/>
                </a:tc>
                <a:extLst>
                  <a:ext uri="{0D108BD9-81ED-4DB2-BD59-A6C34878D82A}">
                    <a16:rowId xmlns:a16="http://schemas.microsoft.com/office/drawing/2014/main" val="425491745"/>
                  </a:ext>
                </a:extLst>
              </a:tr>
              <a:tr h="3372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Clubhouse Grille</a:t>
                      </a:r>
                    </a:p>
                  </a:txBody>
                  <a:tcPr/>
                </a:tc>
                <a:tc>
                  <a:txBody>
                    <a:bodyPr/>
                    <a:lstStyle/>
                    <a:p>
                      <a:pPr algn="ctr"/>
                      <a:r>
                        <a:rPr lang="en-US" sz="1400" dirty="0"/>
                        <a:t>(4)</a:t>
                      </a:r>
                    </a:p>
                  </a:txBody>
                  <a:tcPr/>
                </a:tc>
                <a:extLst>
                  <a:ext uri="{0D108BD9-81ED-4DB2-BD59-A6C34878D82A}">
                    <a16:rowId xmlns:a16="http://schemas.microsoft.com/office/drawing/2014/main" val="3264544859"/>
                  </a:ext>
                </a:extLst>
              </a:tr>
              <a:tr h="304537">
                <a:tc>
                  <a:txBody>
                    <a:bodyPr/>
                    <a:lstStyle/>
                    <a:p>
                      <a:r>
                        <a:rPr lang="en-US" sz="1400" dirty="0"/>
                        <a:t>Other Net (Marinas, Beach Club, Aquatics, Beach Parking, Finance, GM Office, Admin)</a:t>
                      </a:r>
                    </a:p>
                  </a:txBody>
                  <a:tcPr/>
                </a:tc>
                <a:tc>
                  <a:txBody>
                    <a:bodyPr/>
                    <a:lstStyle/>
                    <a:p>
                      <a:pPr algn="ctr"/>
                      <a:endParaRPr lang="en-US" sz="1400" dirty="0"/>
                    </a:p>
                    <a:p>
                      <a:pPr algn="ctr"/>
                      <a:r>
                        <a:rPr lang="en-US" sz="1400" dirty="0"/>
                        <a:t>(5)</a:t>
                      </a:r>
                    </a:p>
                  </a:txBody>
                  <a:tcPr/>
                </a:tc>
                <a:extLst>
                  <a:ext uri="{0D108BD9-81ED-4DB2-BD59-A6C34878D82A}">
                    <a16:rowId xmlns:a16="http://schemas.microsoft.com/office/drawing/2014/main" val="917740097"/>
                  </a:ext>
                </a:extLst>
              </a:tr>
              <a:tr h="403738">
                <a:tc>
                  <a:txBody>
                    <a:bodyPr/>
                    <a:lstStyle/>
                    <a:p>
                      <a:r>
                        <a:rPr lang="en-US" sz="1400" dirty="0"/>
                        <a:t>               </a:t>
                      </a:r>
                      <a:r>
                        <a:rPr lang="en-US" sz="1400" b="1" dirty="0"/>
                        <a:t>TOTAL</a:t>
                      </a:r>
                    </a:p>
                  </a:txBody>
                  <a:tcPr/>
                </a:tc>
                <a:tc>
                  <a:txBody>
                    <a:bodyPr/>
                    <a:lstStyle/>
                    <a:p>
                      <a:pPr algn="ctr"/>
                      <a:r>
                        <a:rPr lang="en-US" sz="1400" b="1" dirty="0"/>
                        <a:t>$34</a:t>
                      </a:r>
                    </a:p>
                  </a:txBody>
                  <a:tcPr/>
                </a:tc>
                <a:extLst>
                  <a:ext uri="{0D108BD9-81ED-4DB2-BD59-A6C34878D82A}">
                    <a16:rowId xmlns:a16="http://schemas.microsoft.com/office/drawing/2014/main" val="1258657457"/>
                  </a:ext>
                </a:extLst>
              </a:tr>
            </a:tbl>
          </a:graphicData>
        </a:graphic>
      </p:graphicFrame>
    </p:spTree>
    <p:extLst>
      <p:ext uri="{BB962C8B-B14F-4D97-AF65-F5344CB8AC3E}">
        <p14:creationId xmlns:p14="http://schemas.microsoft.com/office/powerpoint/2010/main" val="376201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1121" y="60536"/>
            <a:ext cx="7498080" cy="1363330"/>
          </a:xfrm>
        </p:spPr>
        <p:txBody>
          <a:bodyPr>
            <a:normAutofit/>
          </a:bodyPr>
          <a:lstStyle/>
          <a:p>
            <a:pPr algn="ctr"/>
            <a:r>
              <a:rPr lang="en-US" sz="2800" b="1" dirty="0">
                <a:latin typeface="Century Gothic" panose="020B0502020202020204" pitchFamily="34" charset="0"/>
              </a:rPr>
              <a:t>Year-to-Date </a:t>
            </a:r>
            <a:r>
              <a:rPr lang="en-US" sz="2800" dirty="0">
                <a:latin typeface="Century Gothic" panose="020B0502020202020204" pitchFamily="34" charset="0"/>
              </a:rPr>
              <a:t>Febr</a:t>
            </a:r>
            <a:r>
              <a:rPr lang="en-US" sz="2800" b="1" dirty="0">
                <a:latin typeface="Century Gothic" panose="020B0502020202020204" pitchFamily="34" charset="0"/>
              </a:rPr>
              <a:t>uary</a:t>
            </a:r>
            <a:br>
              <a:rPr lang="en-US" sz="2800" b="1" dirty="0">
                <a:latin typeface="Century Gothic" panose="020B0502020202020204" pitchFamily="34" charset="0"/>
              </a:rPr>
            </a:br>
            <a:r>
              <a:rPr lang="en-US" sz="2800" b="1" dirty="0">
                <a:latin typeface="Century Gothic" panose="020B0502020202020204" pitchFamily="34" charset="0"/>
              </a:rPr>
              <a:t>Favor/(Unfavorable) vs. Budget (in 000’s)</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nvGraphicFramePr>
        <p:xfrm>
          <a:off x="1334496" y="1571053"/>
          <a:ext cx="6475008" cy="5226411"/>
        </p:xfrm>
        <a:graphic>
          <a:graphicData uri="http://schemas.openxmlformats.org/drawingml/2006/table">
            <a:tbl>
              <a:tblPr firstRow="1" bandRow="1">
                <a:tableStyleId>{5C22544A-7EE6-4342-B048-85BDC9FD1C3A}</a:tableStyleId>
              </a:tblPr>
              <a:tblGrid>
                <a:gridCol w="3541631">
                  <a:extLst>
                    <a:ext uri="{9D8B030D-6E8A-4147-A177-3AD203B41FA5}">
                      <a16:colId xmlns:a16="http://schemas.microsoft.com/office/drawing/2014/main" val="2078890817"/>
                    </a:ext>
                  </a:extLst>
                </a:gridCol>
                <a:gridCol w="2933377">
                  <a:extLst>
                    <a:ext uri="{9D8B030D-6E8A-4147-A177-3AD203B41FA5}">
                      <a16:colId xmlns:a16="http://schemas.microsoft.com/office/drawing/2014/main" val="1772542581"/>
                    </a:ext>
                  </a:extLst>
                </a:gridCol>
              </a:tblGrid>
              <a:tr h="623931">
                <a:tc>
                  <a:txBody>
                    <a:bodyPr/>
                    <a:lstStyle/>
                    <a:p>
                      <a:pPr algn="ctr"/>
                      <a:r>
                        <a:rPr lang="en-US" dirty="0"/>
                        <a:t>Department/Amenity</a:t>
                      </a:r>
                    </a:p>
                  </a:txBody>
                  <a:tcPr/>
                </a:tc>
                <a:tc>
                  <a:txBody>
                    <a:bodyPr/>
                    <a:lstStyle/>
                    <a:p>
                      <a:pPr algn="ctr"/>
                      <a:r>
                        <a:rPr lang="en-US" dirty="0"/>
                        <a:t>Favorable/(Unfavorable)</a:t>
                      </a:r>
                    </a:p>
                  </a:txBody>
                  <a:tcPr/>
                </a:tc>
                <a:extLst>
                  <a:ext uri="{0D108BD9-81ED-4DB2-BD59-A6C34878D82A}">
                    <a16:rowId xmlns:a16="http://schemas.microsoft.com/office/drawing/2014/main" val="249879345"/>
                  </a:ext>
                </a:extLst>
              </a:tr>
              <a:tr h="326821">
                <a:tc>
                  <a:txBody>
                    <a:bodyPr/>
                    <a:lstStyle/>
                    <a:p>
                      <a:r>
                        <a:rPr lang="en-US" sz="1600" dirty="0"/>
                        <a:t>Public Works, Gen </a:t>
                      </a:r>
                      <a:r>
                        <a:rPr lang="en-US" sz="1600" dirty="0" err="1"/>
                        <a:t>Maint</a:t>
                      </a:r>
                      <a:r>
                        <a:rPr lang="en-US" sz="1600" dirty="0"/>
                        <a:t>, CPI</a:t>
                      </a:r>
                    </a:p>
                  </a:txBody>
                  <a:tcPr/>
                </a:tc>
                <a:tc>
                  <a:txBody>
                    <a:bodyPr/>
                    <a:lstStyle/>
                    <a:p>
                      <a:pPr algn="ctr"/>
                      <a:r>
                        <a:rPr lang="en-US" sz="1600" dirty="0"/>
                        <a:t>265</a:t>
                      </a:r>
                    </a:p>
                  </a:txBody>
                  <a:tcPr/>
                </a:tc>
                <a:extLst>
                  <a:ext uri="{0D108BD9-81ED-4DB2-BD59-A6C34878D82A}">
                    <a16:rowId xmlns:a16="http://schemas.microsoft.com/office/drawing/2014/main" val="4017784582"/>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Golf Ops &amp; Maintenance</a:t>
                      </a:r>
                    </a:p>
                  </a:txBody>
                  <a:tcPr/>
                </a:tc>
                <a:tc>
                  <a:txBody>
                    <a:bodyPr/>
                    <a:lstStyle/>
                    <a:p>
                      <a:pPr algn="ctr"/>
                      <a:r>
                        <a:rPr lang="en-US" sz="1600" dirty="0"/>
                        <a:t>228</a:t>
                      </a:r>
                    </a:p>
                  </a:txBody>
                  <a:tcPr/>
                </a:tc>
                <a:extLst>
                  <a:ext uri="{0D108BD9-81ED-4DB2-BD59-A6C34878D82A}">
                    <a16:rowId xmlns:a16="http://schemas.microsoft.com/office/drawing/2014/main" val="2890164068"/>
                  </a:ext>
                </a:extLst>
              </a:tr>
              <a:tr h="326821">
                <a:tc>
                  <a:txBody>
                    <a:bodyPr/>
                    <a:lstStyle/>
                    <a:p>
                      <a:r>
                        <a:rPr lang="en-US" sz="1600" dirty="0"/>
                        <a:t>Aquatics</a:t>
                      </a:r>
                    </a:p>
                  </a:txBody>
                  <a:tcPr/>
                </a:tc>
                <a:tc>
                  <a:txBody>
                    <a:bodyPr/>
                    <a:lstStyle/>
                    <a:p>
                      <a:pPr algn="ctr"/>
                      <a:r>
                        <a:rPr lang="en-US" sz="1600" dirty="0"/>
                        <a:t>135</a:t>
                      </a:r>
                    </a:p>
                  </a:txBody>
                  <a:tcPr/>
                </a:tc>
                <a:extLst>
                  <a:ext uri="{0D108BD9-81ED-4DB2-BD59-A6C34878D82A}">
                    <a16:rowId xmlns:a16="http://schemas.microsoft.com/office/drawing/2014/main" val="3947291642"/>
                  </a:ext>
                </a:extLst>
              </a:tr>
              <a:tr h="326821">
                <a:tc>
                  <a:txBody>
                    <a:bodyPr/>
                    <a:lstStyle/>
                    <a:p>
                      <a:r>
                        <a:rPr lang="en-US" sz="1600" dirty="0"/>
                        <a:t>Police</a:t>
                      </a:r>
                    </a:p>
                  </a:txBody>
                  <a:tcPr/>
                </a:tc>
                <a:tc>
                  <a:txBody>
                    <a:bodyPr/>
                    <a:lstStyle/>
                    <a:p>
                      <a:pPr algn="ctr"/>
                      <a:r>
                        <a:rPr lang="en-US" sz="1600" dirty="0"/>
                        <a:t>116</a:t>
                      </a:r>
                    </a:p>
                  </a:txBody>
                  <a:tcPr/>
                </a:tc>
                <a:extLst>
                  <a:ext uri="{0D108BD9-81ED-4DB2-BD59-A6C34878D82A}">
                    <a16:rowId xmlns:a16="http://schemas.microsoft.com/office/drawing/2014/main" val="1840666671"/>
                  </a:ext>
                </a:extLst>
              </a:tr>
              <a:tr h="326821">
                <a:tc>
                  <a:txBody>
                    <a:bodyPr/>
                    <a:lstStyle/>
                    <a:p>
                      <a:r>
                        <a:rPr lang="en-US" sz="1600" dirty="0"/>
                        <a:t>Rec &amp; Parks</a:t>
                      </a:r>
                    </a:p>
                  </a:txBody>
                  <a:tcPr/>
                </a:tc>
                <a:tc>
                  <a:txBody>
                    <a:bodyPr/>
                    <a:lstStyle/>
                    <a:p>
                      <a:pPr algn="ctr"/>
                      <a:r>
                        <a:rPr lang="en-US" sz="1600" dirty="0"/>
                        <a:t>100</a:t>
                      </a:r>
                    </a:p>
                  </a:txBody>
                  <a:tcPr/>
                </a:tc>
                <a:extLst>
                  <a:ext uri="{0D108BD9-81ED-4DB2-BD59-A6C34878D82A}">
                    <a16:rowId xmlns:a16="http://schemas.microsoft.com/office/drawing/2014/main" val="588948364"/>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Club</a:t>
                      </a:r>
                    </a:p>
                  </a:txBody>
                  <a:tcPr/>
                </a:tc>
                <a:tc>
                  <a:txBody>
                    <a:bodyPr/>
                    <a:lstStyle/>
                    <a:p>
                      <a:pPr algn="ctr"/>
                      <a:r>
                        <a:rPr lang="en-US" sz="1600" dirty="0"/>
                        <a:t>86</a:t>
                      </a:r>
                    </a:p>
                  </a:txBody>
                  <a:tcPr/>
                </a:tc>
                <a:extLst>
                  <a:ext uri="{0D108BD9-81ED-4DB2-BD59-A6C34878D82A}">
                    <a16:rowId xmlns:a16="http://schemas.microsoft.com/office/drawing/2014/main" val="417862280"/>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Yacht Club</a:t>
                      </a:r>
                    </a:p>
                  </a:txBody>
                  <a:tcPr/>
                </a:tc>
                <a:tc>
                  <a:txBody>
                    <a:bodyPr/>
                    <a:lstStyle/>
                    <a:p>
                      <a:pPr algn="ctr"/>
                      <a:r>
                        <a:rPr lang="en-US" sz="1600" dirty="0"/>
                        <a:t>81</a:t>
                      </a:r>
                    </a:p>
                  </a:txBody>
                  <a:tcPr/>
                </a:tc>
                <a:extLst>
                  <a:ext uri="{0D108BD9-81ED-4DB2-BD59-A6C34878D82A}">
                    <a16:rowId xmlns:a16="http://schemas.microsoft.com/office/drawing/2014/main" val="896384330"/>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Marinas</a:t>
                      </a:r>
                    </a:p>
                  </a:txBody>
                  <a:tcPr/>
                </a:tc>
                <a:tc>
                  <a:txBody>
                    <a:bodyPr/>
                    <a:lstStyle/>
                    <a:p>
                      <a:pPr algn="ctr"/>
                      <a:r>
                        <a:rPr lang="en-US" sz="1600" dirty="0"/>
                        <a:t>33</a:t>
                      </a:r>
                    </a:p>
                  </a:txBody>
                  <a:tcPr/>
                </a:tc>
                <a:extLst>
                  <a:ext uri="{0D108BD9-81ED-4DB2-BD59-A6C34878D82A}">
                    <a16:rowId xmlns:a16="http://schemas.microsoft.com/office/drawing/2014/main" val="2175427186"/>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Racquet Sports</a:t>
                      </a:r>
                    </a:p>
                  </a:txBody>
                  <a:tcPr/>
                </a:tc>
                <a:tc>
                  <a:txBody>
                    <a:bodyPr/>
                    <a:lstStyle/>
                    <a:p>
                      <a:pPr algn="ctr"/>
                      <a:r>
                        <a:rPr lang="en-US" sz="1600" dirty="0"/>
                        <a:t>27</a:t>
                      </a:r>
                    </a:p>
                  </a:txBody>
                  <a:tcPr/>
                </a:tc>
                <a:extLst>
                  <a:ext uri="{0D108BD9-81ED-4DB2-BD59-A6C34878D82A}">
                    <a16:rowId xmlns:a16="http://schemas.microsoft.com/office/drawing/2014/main" val="2623441110"/>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Beach Parking</a:t>
                      </a:r>
                    </a:p>
                  </a:txBody>
                  <a:tcPr/>
                </a:tc>
                <a:tc>
                  <a:txBody>
                    <a:bodyPr/>
                    <a:lstStyle/>
                    <a:p>
                      <a:pPr algn="ctr"/>
                      <a:r>
                        <a:rPr lang="en-US" sz="1600" dirty="0"/>
                        <a:t>23</a:t>
                      </a:r>
                    </a:p>
                  </a:txBody>
                  <a:tcPr/>
                </a:tc>
                <a:extLst>
                  <a:ext uri="{0D108BD9-81ED-4DB2-BD59-A6C34878D82A}">
                    <a16:rowId xmlns:a16="http://schemas.microsoft.com/office/drawing/2014/main" val="3483272084"/>
                  </a:ext>
                </a:extLst>
              </a:tr>
              <a:tr h="326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Finance</a:t>
                      </a:r>
                    </a:p>
                  </a:txBody>
                  <a:tcPr/>
                </a:tc>
                <a:tc>
                  <a:txBody>
                    <a:bodyPr/>
                    <a:lstStyle/>
                    <a:p>
                      <a:pPr algn="ctr"/>
                      <a:r>
                        <a:rPr lang="en-US" sz="1600" dirty="0"/>
                        <a:t>17</a:t>
                      </a:r>
                    </a:p>
                  </a:txBody>
                  <a:tcPr/>
                </a:tc>
                <a:extLst>
                  <a:ext uri="{0D108BD9-81ED-4DB2-BD59-A6C34878D82A}">
                    <a16:rowId xmlns:a16="http://schemas.microsoft.com/office/drawing/2014/main" val="3542125365"/>
                  </a:ext>
                </a:extLst>
              </a:tr>
              <a:tr h="5645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Other Net (Admin, GM Office, PR/Marketing, Clubhouse Grille)</a:t>
                      </a:r>
                    </a:p>
                  </a:txBody>
                  <a:tcPr/>
                </a:tc>
                <a:tc>
                  <a:txBody>
                    <a:bodyPr/>
                    <a:lstStyle/>
                    <a:p>
                      <a:pPr algn="ctr"/>
                      <a:r>
                        <a:rPr lang="en-US" sz="1600" dirty="0"/>
                        <a:t>2</a:t>
                      </a:r>
                    </a:p>
                  </a:txBody>
                  <a:tcPr/>
                </a:tc>
                <a:extLst>
                  <a:ext uri="{0D108BD9-81ED-4DB2-BD59-A6C34878D82A}">
                    <a16:rowId xmlns:a16="http://schemas.microsoft.com/office/drawing/2014/main" val="992985541"/>
                  </a:ext>
                </a:extLst>
              </a:tr>
              <a:tr h="334856">
                <a:tc>
                  <a:txBody>
                    <a:bodyPr/>
                    <a:lstStyle/>
                    <a:p>
                      <a:pPr algn="ctr"/>
                      <a:r>
                        <a:rPr lang="en-US" sz="1600" b="1" dirty="0"/>
                        <a:t>TOTAL</a:t>
                      </a:r>
                      <a:endParaRPr lang="en-US" sz="16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t>$1,113</a:t>
                      </a:r>
                    </a:p>
                  </a:txBody>
                  <a:tcPr/>
                </a:tc>
                <a:extLst>
                  <a:ext uri="{0D108BD9-81ED-4DB2-BD59-A6C34878D82A}">
                    <a16:rowId xmlns:a16="http://schemas.microsoft.com/office/drawing/2014/main" val="421012020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5932977" y="6382063"/>
            <a:ext cx="885066"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5932977" y="6754708"/>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8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193320" y="327570"/>
            <a:ext cx="7019502" cy="1161596"/>
          </a:xfrm>
        </p:spPr>
        <p:txBody>
          <a:bodyPr>
            <a:noAutofit/>
          </a:bodyPr>
          <a:lstStyle/>
          <a:p>
            <a:pPr algn="ctr"/>
            <a:r>
              <a:rPr lang="en-US" sz="3600" dirty="0">
                <a:latin typeface="Franklin Gothic Medium" panose="020B0603020102020204" pitchFamily="34" charset="0"/>
              </a:rPr>
              <a:t>Unaudited Reserves                  February 2023 ($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78377" y="2355289"/>
          <a:ext cx="8987246" cy="3850296"/>
        </p:xfrm>
        <a:graphic>
          <a:graphicData uri="http://schemas.openxmlformats.org/drawingml/2006/table">
            <a:tbl>
              <a:tblPr firstRow="1" bandRow="1">
                <a:tableStyleId>{5C22544A-7EE6-4342-B048-85BDC9FD1C3A}</a:tableStyleId>
              </a:tblPr>
              <a:tblGrid>
                <a:gridCol w="2199577">
                  <a:extLst>
                    <a:ext uri="{9D8B030D-6E8A-4147-A177-3AD203B41FA5}">
                      <a16:colId xmlns:a16="http://schemas.microsoft.com/office/drawing/2014/main" val="1394482498"/>
                    </a:ext>
                  </a:extLst>
                </a:gridCol>
                <a:gridCol w="1194448">
                  <a:extLst>
                    <a:ext uri="{9D8B030D-6E8A-4147-A177-3AD203B41FA5}">
                      <a16:colId xmlns:a16="http://schemas.microsoft.com/office/drawing/2014/main" val="3016120161"/>
                    </a:ext>
                  </a:extLst>
                </a:gridCol>
                <a:gridCol w="1384184">
                  <a:extLst>
                    <a:ext uri="{9D8B030D-6E8A-4147-A177-3AD203B41FA5}">
                      <a16:colId xmlns:a16="http://schemas.microsoft.com/office/drawing/2014/main" val="3864248913"/>
                    </a:ext>
                  </a:extLst>
                </a:gridCol>
                <a:gridCol w="1237796">
                  <a:extLst>
                    <a:ext uri="{9D8B030D-6E8A-4147-A177-3AD203B41FA5}">
                      <a16:colId xmlns:a16="http://schemas.microsoft.com/office/drawing/2014/main" val="963910479"/>
                    </a:ext>
                  </a:extLst>
                </a:gridCol>
                <a:gridCol w="1186622">
                  <a:extLst>
                    <a:ext uri="{9D8B030D-6E8A-4147-A177-3AD203B41FA5}">
                      <a16:colId xmlns:a16="http://schemas.microsoft.com/office/drawing/2014/main" val="2806363114"/>
                    </a:ext>
                  </a:extLst>
                </a:gridCol>
                <a:gridCol w="1006679">
                  <a:extLst>
                    <a:ext uri="{9D8B030D-6E8A-4147-A177-3AD203B41FA5}">
                      <a16:colId xmlns:a16="http://schemas.microsoft.com/office/drawing/2014/main" val="2625739660"/>
                    </a:ext>
                  </a:extLst>
                </a:gridCol>
                <a:gridCol w="777940">
                  <a:extLst>
                    <a:ext uri="{9D8B030D-6E8A-4147-A177-3AD203B41FA5}">
                      <a16:colId xmlns:a16="http://schemas.microsoft.com/office/drawing/2014/main" val="2085935011"/>
                    </a:ext>
                  </a:extLst>
                </a:gridCol>
              </a:tblGrid>
              <a:tr h="543990">
                <a:tc>
                  <a:txBody>
                    <a:bodyPr/>
                    <a:lstStyle/>
                    <a:p>
                      <a:endParaRPr lang="en-US" dirty="0">
                        <a:latin typeface="Franklin Gothic Medium" panose="020B0603020102020204" pitchFamily="34" charset="0"/>
                      </a:endParaRPr>
                    </a:p>
                  </a:txBody>
                  <a:tcPr marL="68580" marR="68580"/>
                </a:tc>
                <a:tc>
                  <a:txBody>
                    <a:bodyPr/>
                    <a:lstStyle/>
                    <a:p>
                      <a:pPr algn="ctr"/>
                      <a:r>
                        <a:rPr lang="en-US" sz="2100" dirty="0" err="1">
                          <a:latin typeface="Franklin Gothic Medium" panose="020B0603020102020204" pitchFamily="34" charset="0"/>
                        </a:rPr>
                        <a:t>GeneralReplace</a:t>
                      </a:r>
                      <a:endParaRPr lang="en-US" sz="2100" dirty="0">
                        <a:latin typeface="Franklin Gothic Medium" panose="020B0603020102020204" pitchFamily="34" charset="0"/>
                      </a:endParaRPr>
                    </a:p>
                  </a:txBody>
                  <a:tcPr marL="68580" marR="68580" anchor="ctr"/>
                </a:tc>
                <a:tc>
                  <a:txBody>
                    <a:bodyPr/>
                    <a:lstStyle/>
                    <a:p>
                      <a:pPr algn="ctr"/>
                      <a:r>
                        <a:rPr lang="en-US" sz="2100" dirty="0">
                          <a:latin typeface="Franklin Gothic Medium" panose="020B0603020102020204" pitchFamily="34" charset="0"/>
                        </a:rPr>
                        <a:t>Bulkheads</a:t>
                      </a:r>
                    </a:p>
                  </a:txBody>
                  <a:tcPr marL="68580" marR="68580" anchor="ctr"/>
                </a:tc>
                <a:tc>
                  <a:txBody>
                    <a:bodyPr/>
                    <a:lstStyle/>
                    <a:p>
                      <a:pPr algn="ctr"/>
                      <a:r>
                        <a:rPr lang="en-US" sz="2100" dirty="0">
                          <a:latin typeface="Franklin Gothic Medium" panose="020B0603020102020204" pitchFamily="34" charset="0"/>
                        </a:rPr>
                        <a:t>Roads</a:t>
                      </a:r>
                    </a:p>
                  </a:txBody>
                  <a:tcPr marL="68580" marR="68580" anchor="ctr"/>
                </a:tc>
                <a:tc>
                  <a:txBody>
                    <a:bodyPr/>
                    <a:lstStyle/>
                    <a:p>
                      <a:pPr algn="ctr"/>
                      <a:r>
                        <a:rPr lang="en-US" sz="2100" dirty="0">
                          <a:latin typeface="Franklin Gothic Medium" panose="020B0603020102020204" pitchFamily="34" charset="0"/>
                        </a:rPr>
                        <a:t>Drainage</a:t>
                      </a:r>
                    </a:p>
                  </a:txBody>
                  <a:tcPr marL="68580" marR="68580" anchor="ctr"/>
                </a:tc>
                <a:tc>
                  <a:txBody>
                    <a:bodyPr/>
                    <a:lstStyle/>
                    <a:p>
                      <a:pPr algn="ctr"/>
                      <a:r>
                        <a:rPr lang="en-US" sz="2100" dirty="0">
                          <a:latin typeface="Franklin Gothic Medium" panose="020B0603020102020204" pitchFamily="34" charset="0"/>
                        </a:rPr>
                        <a:t>New Capital</a:t>
                      </a:r>
                    </a:p>
                  </a:txBody>
                  <a:tcPr marL="68580" marR="68580" anchor="ctr"/>
                </a:tc>
                <a:tc>
                  <a:txBody>
                    <a:bodyPr/>
                    <a:lstStyle/>
                    <a:p>
                      <a:pPr algn="ctr"/>
                      <a:r>
                        <a:rPr lang="en-US" sz="2100" dirty="0">
                          <a:latin typeface="Franklin Gothic Medium" panose="020B0603020102020204" pitchFamily="34" charset="0"/>
                        </a:rPr>
                        <a:t>Total</a:t>
                      </a:r>
                    </a:p>
                  </a:txBody>
                  <a:tcPr marL="68580" marR="68580" anchor="ctr"/>
                </a:tc>
                <a:extLst>
                  <a:ext uri="{0D108BD9-81ED-4DB2-BD59-A6C34878D82A}">
                    <a16:rowId xmlns:a16="http://schemas.microsoft.com/office/drawing/2014/main" val="3190847527"/>
                  </a:ext>
                </a:extLst>
              </a:tr>
              <a:tr h="604434">
                <a:tc>
                  <a:txBody>
                    <a:bodyPr/>
                    <a:lstStyle/>
                    <a:p>
                      <a:r>
                        <a:rPr lang="en-US" sz="2000" b="1" dirty="0">
                          <a:latin typeface="Franklin Gothic Medium" panose="020B0603020102020204" pitchFamily="34" charset="0"/>
                        </a:rPr>
                        <a:t>4/30/22 Balance</a:t>
                      </a:r>
                    </a:p>
                  </a:txBody>
                  <a:tcPr marL="68580" marR="68580" anchor="ctr"/>
                </a:tc>
                <a:tc>
                  <a:txBody>
                    <a:bodyPr/>
                    <a:lstStyle/>
                    <a:p>
                      <a:pPr algn="ctr"/>
                      <a:r>
                        <a:rPr lang="en-US" sz="2000" b="1" dirty="0">
                          <a:latin typeface="Franklin Gothic Medium" panose="020B0603020102020204" pitchFamily="34" charset="0"/>
                        </a:rPr>
                        <a:t>$4.8</a:t>
                      </a:r>
                    </a:p>
                  </a:txBody>
                  <a:tcPr marL="68580" marR="68580" anchor="ctr"/>
                </a:tc>
                <a:tc>
                  <a:txBody>
                    <a:bodyPr/>
                    <a:lstStyle/>
                    <a:p>
                      <a:pPr algn="ctr"/>
                      <a:r>
                        <a:rPr lang="en-US" sz="2000" b="1" dirty="0">
                          <a:latin typeface="Franklin Gothic Medium" panose="020B0603020102020204" pitchFamily="34" charset="0"/>
                        </a:rPr>
                        <a:t> $0.5</a:t>
                      </a:r>
                    </a:p>
                  </a:txBody>
                  <a:tcPr marL="68580" marR="68580" anchor="ctr"/>
                </a:tc>
                <a:tc>
                  <a:txBody>
                    <a:bodyPr/>
                    <a:lstStyle/>
                    <a:p>
                      <a:pPr algn="ctr"/>
                      <a:r>
                        <a:rPr lang="en-US" sz="2000" b="1" dirty="0">
                          <a:latin typeface="Franklin Gothic Medium" panose="020B0603020102020204" pitchFamily="34" charset="0"/>
                        </a:rPr>
                        <a:t>$0.0</a:t>
                      </a:r>
                    </a:p>
                  </a:txBody>
                  <a:tcPr marL="68580" marR="68580" anchor="ctr"/>
                </a:tc>
                <a:tc>
                  <a:txBody>
                    <a:bodyPr/>
                    <a:lstStyle/>
                    <a:p>
                      <a:pPr algn="ctr"/>
                      <a:r>
                        <a:rPr lang="en-US" sz="2000" b="1" dirty="0">
                          <a:latin typeface="Franklin Gothic Medium" panose="020B0603020102020204" pitchFamily="34" charset="0"/>
                        </a:rPr>
                        <a:t>$0.7</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$6.1</a:t>
                      </a:r>
                    </a:p>
                  </a:txBody>
                  <a:tcPr marL="68580" marR="68580" anchor="ctr"/>
                </a:tc>
                <a:extLst>
                  <a:ext uri="{0D108BD9-81ED-4DB2-BD59-A6C34878D82A}">
                    <a16:rowId xmlns:a16="http://schemas.microsoft.com/office/drawing/2014/main" val="2939790926"/>
                  </a:ext>
                </a:extLst>
              </a:tr>
              <a:tr h="604434">
                <a:tc>
                  <a:txBody>
                    <a:bodyPr/>
                    <a:lstStyle/>
                    <a:p>
                      <a:r>
                        <a:rPr lang="en-US" sz="2000" dirty="0">
                          <a:latin typeface="Franklin Gothic Medium" panose="020B0603020102020204" pitchFamily="34" charset="0"/>
                        </a:rPr>
                        <a:t>Contributions/</a:t>
                      </a:r>
                    </a:p>
                    <a:p>
                      <a:r>
                        <a:rPr lang="en-US" sz="2000" dirty="0">
                          <a:latin typeface="Franklin Gothic Medium" panose="020B0603020102020204" pitchFamily="34" charset="0"/>
                        </a:rPr>
                        <a:t>Interest</a:t>
                      </a:r>
                    </a:p>
                  </a:txBody>
                  <a:tcPr marL="68580" marR="68580" anchor="ctr"/>
                </a:tc>
                <a:tc>
                  <a:txBody>
                    <a:bodyPr/>
                    <a:lstStyle/>
                    <a:p>
                      <a:pPr algn="ctr"/>
                      <a:r>
                        <a:rPr lang="en-US" sz="2000" dirty="0">
                          <a:latin typeface="Franklin Gothic Medium" panose="020B0603020102020204" pitchFamily="34" charset="0"/>
                        </a:rPr>
                        <a:t>  1.9</a:t>
                      </a:r>
                    </a:p>
                  </a:txBody>
                  <a:tcPr marL="68580" marR="68580" anchor="ctr"/>
                </a:tc>
                <a:tc>
                  <a:txBody>
                    <a:bodyPr/>
                    <a:lstStyle/>
                    <a:p>
                      <a:pPr algn="ctr"/>
                      <a:r>
                        <a:rPr lang="en-US" sz="2000" dirty="0">
                          <a:latin typeface="Franklin Gothic Medium" panose="020B0603020102020204" pitchFamily="34" charset="0"/>
                        </a:rPr>
                        <a:t>   1.1</a:t>
                      </a:r>
                    </a:p>
                  </a:txBody>
                  <a:tcPr marL="68580" marR="68580" anchor="ctr"/>
                </a:tc>
                <a:tc>
                  <a:txBody>
                    <a:bodyPr/>
                    <a:lstStyle/>
                    <a:p>
                      <a:pPr algn="ctr"/>
                      <a:r>
                        <a:rPr lang="en-US" sz="2000" dirty="0">
                          <a:latin typeface="Franklin Gothic Medium" panose="020B0603020102020204" pitchFamily="34" charset="0"/>
                        </a:rPr>
                        <a:t>  0.7</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0.2</a:t>
                      </a:r>
                    </a:p>
                  </a:txBody>
                  <a:tcPr marL="68580" marR="68580" anchor="ctr"/>
                </a:tc>
                <a:tc>
                  <a:txBody>
                    <a:bodyPr/>
                    <a:lstStyle/>
                    <a:p>
                      <a:pPr algn="ctr"/>
                      <a:r>
                        <a:rPr lang="en-US" sz="2000" dirty="0">
                          <a:latin typeface="Franklin Gothic Medium" panose="020B0603020102020204" pitchFamily="34" charset="0"/>
                        </a:rPr>
                        <a:t> 3.9</a:t>
                      </a:r>
                    </a:p>
                  </a:txBody>
                  <a:tcPr marL="68580" marR="68580" anchor="ctr"/>
                </a:tc>
                <a:extLst>
                  <a:ext uri="{0D108BD9-81ED-4DB2-BD59-A6C34878D82A}">
                    <a16:rowId xmlns:a16="http://schemas.microsoft.com/office/drawing/2014/main" val="823467776"/>
                  </a:ext>
                </a:extLst>
              </a:tr>
              <a:tr h="604434">
                <a:tc>
                  <a:txBody>
                    <a:bodyPr/>
                    <a:lstStyle/>
                    <a:p>
                      <a:r>
                        <a:rPr lang="en-US" sz="2000" dirty="0">
                          <a:latin typeface="Franklin Gothic Medium" panose="020B0603020102020204" pitchFamily="34" charset="0"/>
                        </a:rPr>
                        <a:t>Casino Funds</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0.3</a:t>
                      </a:r>
                    </a:p>
                  </a:txBody>
                  <a:tcPr marL="68580" marR="68580" anchor="ctr"/>
                </a:tc>
                <a:tc>
                  <a:txBody>
                    <a:bodyPr/>
                    <a:lstStyle/>
                    <a:p>
                      <a:pPr algn="ctr"/>
                      <a:r>
                        <a:rPr lang="en-US" sz="2000" dirty="0">
                          <a:latin typeface="Franklin Gothic Medium" panose="020B0603020102020204" pitchFamily="34" charset="0"/>
                        </a:rPr>
                        <a:t> 0.1</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0.4</a:t>
                      </a:r>
                    </a:p>
                  </a:txBody>
                  <a:tcPr marL="68580" marR="68580" anchor="ctr"/>
                </a:tc>
                <a:extLst>
                  <a:ext uri="{0D108BD9-81ED-4DB2-BD59-A6C34878D82A}">
                    <a16:rowId xmlns:a16="http://schemas.microsoft.com/office/drawing/2014/main" val="3199560772"/>
                  </a:ext>
                </a:extLst>
              </a:tr>
              <a:tr h="604434">
                <a:tc>
                  <a:txBody>
                    <a:bodyPr/>
                    <a:lstStyle/>
                    <a:p>
                      <a:r>
                        <a:rPr lang="en-US" sz="2000" dirty="0">
                          <a:latin typeface="Franklin Gothic Medium" panose="020B0603020102020204" pitchFamily="34" charset="0"/>
                        </a:rPr>
                        <a:t>Transfer (Spend)</a:t>
                      </a:r>
                    </a:p>
                  </a:txBody>
                  <a:tcPr marL="68580" marR="68580" anchor="ctr"/>
                </a:tc>
                <a:tc>
                  <a:txBody>
                    <a:bodyPr/>
                    <a:lstStyle/>
                    <a:p>
                      <a:pPr algn="ctr"/>
                      <a:r>
                        <a:rPr lang="en-US" sz="2000" dirty="0">
                          <a:latin typeface="Franklin Gothic Medium" panose="020B0603020102020204" pitchFamily="34" charset="0"/>
                        </a:rPr>
                        <a:t>  (0.9)</a:t>
                      </a:r>
                    </a:p>
                  </a:txBody>
                  <a:tcPr marL="68580" marR="68580" anchor="ctr"/>
                </a:tc>
                <a:tc>
                  <a:txBody>
                    <a:bodyPr/>
                    <a:lstStyle/>
                    <a:p>
                      <a:pPr algn="ctr"/>
                      <a:r>
                        <a:rPr lang="en-US" sz="2000" dirty="0">
                          <a:latin typeface="Franklin Gothic Medium" panose="020B0603020102020204" pitchFamily="34" charset="0"/>
                        </a:rPr>
                        <a:t>  (0.9)</a:t>
                      </a:r>
                    </a:p>
                  </a:txBody>
                  <a:tcPr marL="68580" marR="68580" anchor="ctr"/>
                </a:tc>
                <a:tc>
                  <a:txBody>
                    <a:bodyPr/>
                    <a:lstStyle/>
                    <a:p>
                      <a:pPr algn="ctr"/>
                      <a:r>
                        <a:rPr lang="en-US" sz="2000" dirty="0">
                          <a:latin typeface="Franklin Gothic Medium" panose="020B0603020102020204" pitchFamily="34" charset="0"/>
                        </a:rPr>
                        <a:t>(0.2)</a:t>
                      </a:r>
                    </a:p>
                  </a:txBody>
                  <a:tcPr marL="68580" marR="68580" anchor="ctr"/>
                </a:tc>
                <a:tc>
                  <a:txBody>
                    <a:bodyPr/>
                    <a:lstStyle/>
                    <a:p>
                      <a:pPr algn="ctr"/>
                      <a:r>
                        <a:rPr lang="en-US" sz="2000" dirty="0">
                          <a:latin typeface="Franklin Gothic Medium" panose="020B0603020102020204" pitchFamily="34" charset="0"/>
                        </a:rPr>
                        <a:t> (0.6)</a:t>
                      </a:r>
                    </a:p>
                  </a:txBody>
                  <a:tcPr marL="68580" marR="68580" anchor="ctr"/>
                </a:tc>
                <a:tc>
                  <a:txBody>
                    <a:bodyPr/>
                    <a:lstStyle/>
                    <a:p>
                      <a:pPr algn="ctr"/>
                      <a:r>
                        <a:rPr lang="en-US" sz="2000" dirty="0">
                          <a:latin typeface="Franklin Gothic Medium" panose="020B0603020102020204" pitchFamily="34" charset="0"/>
                        </a:rPr>
                        <a:t> (0.2)</a:t>
                      </a:r>
                    </a:p>
                  </a:txBody>
                  <a:tcPr marL="68580" marR="68580" anchor="ctr"/>
                </a:tc>
                <a:tc>
                  <a:txBody>
                    <a:bodyPr/>
                    <a:lstStyle/>
                    <a:p>
                      <a:pPr algn="ctr"/>
                      <a:r>
                        <a:rPr lang="en-US" sz="2000" dirty="0">
                          <a:latin typeface="Franklin Gothic Medium" panose="020B0603020102020204" pitchFamily="34" charset="0"/>
                        </a:rPr>
                        <a:t>(2.8)</a:t>
                      </a:r>
                    </a:p>
                  </a:txBody>
                  <a:tcPr marL="68580" marR="68580" anchor="ctr"/>
                </a:tc>
                <a:extLst>
                  <a:ext uri="{0D108BD9-81ED-4DB2-BD59-A6C34878D82A}">
                    <a16:rowId xmlns:a16="http://schemas.microsoft.com/office/drawing/2014/main" val="2918661611"/>
                  </a:ext>
                </a:extLst>
              </a:tr>
              <a:tr h="604434">
                <a:tc>
                  <a:txBody>
                    <a:bodyPr/>
                    <a:lstStyle/>
                    <a:p>
                      <a:r>
                        <a:rPr lang="en-US" sz="2000" b="1" dirty="0">
                          <a:latin typeface="Franklin Gothic Medium" panose="020B0603020102020204" pitchFamily="34" charset="0"/>
                        </a:rPr>
                        <a:t>2/28/23 Balance</a:t>
                      </a:r>
                    </a:p>
                  </a:txBody>
                  <a:tcPr marL="68580" marR="68580" anchor="ctr"/>
                </a:tc>
                <a:tc>
                  <a:txBody>
                    <a:bodyPr/>
                    <a:lstStyle/>
                    <a:p>
                      <a:pPr algn="ctr"/>
                      <a:r>
                        <a:rPr lang="en-US" sz="2000" b="1" dirty="0">
                          <a:latin typeface="Franklin Gothic Medium" panose="020B0603020102020204" pitchFamily="34" charset="0"/>
                        </a:rPr>
                        <a:t>$5.8</a:t>
                      </a:r>
                    </a:p>
                  </a:txBody>
                  <a:tcPr marL="68580" marR="68580" anchor="ctr"/>
                </a:tc>
                <a:tc>
                  <a:txBody>
                    <a:bodyPr/>
                    <a:lstStyle/>
                    <a:p>
                      <a:pPr algn="ctr"/>
                      <a:r>
                        <a:rPr lang="en-US" sz="2000" b="1" dirty="0">
                          <a:latin typeface="Franklin Gothic Medium" panose="020B0603020102020204" pitchFamily="34" charset="0"/>
                        </a:rPr>
                        <a:t>$0.7</a:t>
                      </a:r>
                    </a:p>
                  </a:txBody>
                  <a:tcPr marL="68580" marR="68580" anchor="ctr"/>
                </a:tc>
                <a:tc>
                  <a:txBody>
                    <a:bodyPr/>
                    <a:lstStyle/>
                    <a:p>
                      <a:pPr algn="ctr"/>
                      <a:r>
                        <a:rPr lang="en-US" sz="2000" b="1" dirty="0">
                          <a:latin typeface="Franklin Gothic Medium" panose="020B0603020102020204" pitchFamily="34" charset="0"/>
                        </a:rPr>
                        <a:t>$0.8</a:t>
                      </a:r>
                    </a:p>
                  </a:txBody>
                  <a:tcPr marL="68580" marR="68580" anchor="ctr"/>
                </a:tc>
                <a:tc>
                  <a:txBody>
                    <a:bodyPr/>
                    <a:lstStyle/>
                    <a:p>
                      <a:pPr algn="ctr"/>
                      <a:r>
                        <a:rPr lang="en-US" sz="2000" b="1" dirty="0">
                          <a:latin typeface="Franklin Gothic Medium" panose="020B0603020102020204" pitchFamily="34" charset="0"/>
                        </a:rPr>
                        <a:t>$0.2</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$7.6</a:t>
                      </a:r>
                    </a:p>
                  </a:txBody>
                  <a:tcPr marL="68580" marR="68580" anchor="ctr"/>
                </a:tc>
                <a:extLst>
                  <a:ext uri="{0D108BD9-81ED-4DB2-BD59-A6C34878D82A}">
                    <a16:rowId xmlns:a16="http://schemas.microsoft.com/office/drawing/2014/main" val="1901422235"/>
                  </a:ext>
                </a:extLst>
              </a:tr>
            </a:tbl>
          </a:graphicData>
        </a:graphic>
      </p:graphicFrame>
    </p:spTree>
    <p:extLst>
      <p:ext uri="{BB962C8B-B14F-4D97-AF65-F5344CB8AC3E}">
        <p14:creationId xmlns:p14="http://schemas.microsoft.com/office/powerpoint/2010/main" val="164644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367903" y="226422"/>
            <a:ext cx="8408193" cy="584865"/>
          </a:xfrm>
        </p:spPr>
        <p:txBody>
          <a:bodyPr vert="horz" lIns="91440" tIns="45720" rIns="91440" bIns="45720" rtlCol="0" anchor="ctr">
            <a:normAutofit fontScale="90000"/>
          </a:bodyPr>
          <a:lstStyle/>
          <a:p>
            <a:pPr algn="ctr" defTabSz="914400"/>
            <a:r>
              <a:rPr lang="en-US" sz="2800" kern="1200" dirty="0">
                <a:latin typeface="+mj-lt"/>
                <a:ea typeface="+mj-ea"/>
                <a:cs typeface="+mj-cs"/>
              </a:rPr>
              <a:t>Reserves Y</a:t>
            </a:r>
            <a:r>
              <a:rPr lang="en-US" sz="2800" dirty="0"/>
              <a:t>ear-End U</a:t>
            </a:r>
            <a:r>
              <a:rPr lang="en-US" sz="2800" kern="1200" dirty="0">
                <a:latin typeface="+mj-lt"/>
                <a:ea typeface="+mj-ea"/>
                <a:cs typeface="+mj-cs"/>
              </a:rPr>
              <a:t>naudited Estimate</a:t>
            </a:r>
            <a:br>
              <a:rPr lang="en-US" sz="2800" kern="1200" dirty="0">
                <a:latin typeface="+mj-lt"/>
                <a:ea typeface="+mj-ea"/>
                <a:cs typeface="+mj-cs"/>
              </a:rPr>
            </a:br>
            <a:r>
              <a:rPr lang="en-US" sz="2000" b="1" dirty="0">
                <a:solidFill>
                  <a:schemeClr val="tx1"/>
                </a:solidFill>
                <a:latin typeface="Franklin Gothic Medium" panose="020B0603020102020204" pitchFamily="34" charset="0"/>
              </a:rPr>
              <a:t>(in </a:t>
            </a:r>
            <a:r>
              <a:rPr lang="en-US" sz="2000" b="1" dirty="0" err="1">
                <a:solidFill>
                  <a:schemeClr val="tx1"/>
                </a:solidFill>
                <a:latin typeface="Franklin Gothic Medium" panose="020B0603020102020204" pitchFamily="34" charset="0"/>
              </a:rPr>
              <a:t>ooo’s</a:t>
            </a:r>
            <a:r>
              <a:rPr lang="en-US" sz="2000" b="1" dirty="0">
                <a:solidFill>
                  <a:schemeClr val="tx1"/>
                </a:solidFill>
                <a:latin typeface="Franklin Gothic Medium" panose="020B0603020102020204" pitchFamily="34" charset="0"/>
              </a:rPr>
              <a:t>)</a:t>
            </a:r>
            <a:endParaRPr lang="en-US" sz="28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109057" y="946063"/>
          <a:ext cx="8939149" cy="5663091"/>
        </p:xfrm>
        <a:graphic>
          <a:graphicData uri="http://schemas.openxmlformats.org/drawingml/2006/table">
            <a:tbl>
              <a:tblPr firstRow="1" bandRow="1">
                <a:tableStyleId>{073A0DAA-6AF3-43AB-8588-CEC1D06C72B9}</a:tableStyleId>
              </a:tblPr>
              <a:tblGrid>
                <a:gridCol w="3733738">
                  <a:extLst>
                    <a:ext uri="{9D8B030D-6E8A-4147-A177-3AD203B41FA5}">
                      <a16:colId xmlns:a16="http://schemas.microsoft.com/office/drawing/2014/main" val="1394482498"/>
                    </a:ext>
                  </a:extLst>
                </a:gridCol>
                <a:gridCol w="1005652">
                  <a:extLst>
                    <a:ext uri="{9D8B030D-6E8A-4147-A177-3AD203B41FA5}">
                      <a16:colId xmlns:a16="http://schemas.microsoft.com/office/drawing/2014/main" val="3016120161"/>
                    </a:ext>
                  </a:extLst>
                </a:gridCol>
                <a:gridCol w="1277099">
                  <a:extLst>
                    <a:ext uri="{9D8B030D-6E8A-4147-A177-3AD203B41FA5}">
                      <a16:colId xmlns:a16="http://schemas.microsoft.com/office/drawing/2014/main" val="3864248913"/>
                    </a:ext>
                  </a:extLst>
                </a:gridCol>
                <a:gridCol w="1319051">
                  <a:extLst>
                    <a:ext uri="{9D8B030D-6E8A-4147-A177-3AD203B41FA5}">
                      <a16:colId xmlns:a16="http://schemas.microsoft.com/office/drawing/2014/main" val="963910479"/>
                    </a:ext>
                  </a:extLst>
                </a:gridCol>
                <a:gridCol w="1603609">
                  <a:extLst>
                    <a:ext uri="{9D8B030D-6E8A-4147-A177-3AD203B41FA5}">
                      <a16:colId xmlns:a16="http://schemas.microsoft.com/office/drawing/2014/main" val="2085935011"/>
                    </a:ext>
                  </a:extLst>
                </a:gridCol>
              </a:tblGrid>
              <a:tr h="533373">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tc>
                  <a:txBody>
                    <a:bodyPr/>
                    <a:lstStyle/>
                    <a:p>
                      <a:pPr algn="ctr" fontAlgn="b"/>
                      <a:r>
                        <a:rPr lang="en-US" sz="1400" b="1" u="none" strike="noStrike" dirty="0">
                          <a:solidFill>
                            <a:srgbClr val="000000"/>
                          </a:solidFill>
                          <a:effectLst/>
                        </a:rPr>
                        <a:t>Beginning Balance</a:t>
                      </a:r>
                      <a:endParaRPr lang="en-US" sz="1400" b="1"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tc>
                  <a:txBody>
                    <a:bodyPr/>
                    <a:lstStyle/>
                    <a:p>
                      <a:pPr algn="ctr" fontAlgn="b"/>
                      <a:r>
                        <a:rPr lang="en-US" sz="1400" b="1" u="none" strike="noStrike" dirty="0">
                          <a:solidFill>
                            <a:srgbClr val="000000"/>
                          </a:solidFill>
                          <a:effectLst/>
                        </a:rPr>
                        <a:t> </a:t>
                      </a:r>
                      <a:endParaRPr lang="en-US" sz="1400" b="1"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tc>
                  <a:txBody>
                    <a:bodyPr/>
                    <a:lstStyle/>
                    <a:p>
                      <a:pPr algn="ctr" fontAlgn="b"/>
                      <a:r>
                        <a:rPr lang="en-US" sz="1400" b="1" u="none" strike="noStrike" dirty="0">
                          <a:solidFill>
                            <a:srgbClr val="000000"/>
                          </a:solidFill>
                          <a:effectLst/>
                        </a:rPr>
                        <a:t> </a:t>
                      </a:r>
                      <a:endParaRPr lang="en-US" sz="1400" b="1"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tc>
                  <a:txBody>
                    <a:bodyPr/>
                    <a:lstStyle/>
                    <a:p>
                      <a:pPr algn="ctr" fontAlgn="b"/>
                      <a:r>
                        <a:rPr lang="en-US" sz="1400" b="1" u="none" strike="noStrike" dirty="0">
                          <a:solidFill>
                            <a:srgbClr val="000000"/>
                          </a:solidFill>
                          <a:effectLst/>
                        </a:rPr>
                        <a:t>Unaudited EST Balance</a:t>
                      </a:r>
                      <a:endParaRPr lang="en-US" sz="1400" b="1" i="0" u="none" strike="noStrike" dirty="0">
                        <a:solidFill>
                          <a:srgbClr val="000000"/>
                        </a:solidFill>
                        <a:effectLst/>
                        <a:latin typeface="Franklin Gothic Medium" panose="020B0603020102020204" pitchFamily="34" charset="0"/>
                      </a:endParaRPr>
                    </a:p>
                  </a:txBody>
                  <a:tcPr marL="4651" marR="4651" marT="4651" marB="0" anchor="b">
                    <a:solidFill>
                      <a:schemeClr val="tx1"/>
                    </a:solidFill>
                  </a:tcPr>
                </a:tc>
                <a:extLst>
                  <a:ext uri="{0D108BD9-81ED-4DB2-BD59-A6C34878D82A}">
                    <a16:rowId xmlns:a16="http://schemas.microsoft.com/office/drawing/2014/main" val="823467776"/>
                  </a:ext>
                </a:extLst>
              </a:tr>
              <a:tr h="268928">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4/30/22</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Additions</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Expenditures</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4/30/2023</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extLst>
                  <a:ext uri="{0D108BD9-81ED-4DB2-BD59-A6C34878D82A}">
                    <a16:rowId xmlns:a16="http://schemas.microsoft.com/office/drawing/2014/main" val="3199560772"/>
                  </a:ext>
                </a:extLst>
              </a:tr>
              <a:tr h="268928">
                <a:tc>
                  <a:txBody>
                    <a:bodyPr/>
                    <a:lstStyle/>
                    <a:p>
                      <a:pPr algn="l" fontAlgn="b"/>
                      <a:r>
                        <a:rPr lang="en-US" sz="1400" b="0" u="none" strike="noStrike" dirty="0">
                          <a:solidFill>
                            <a:srgbClr val="000000"/>
                          </a:solidFill>
                          <a:effectLst/>
                        </a:rPr>
                        <a:t>Major Maintenance &amp; Replacement:</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extLst>
                  <a:ext uri="{0D108BD9-81ED-4DB2-BD59-A6C34878D82A}">
                    <a16:rowId xmlns:a16="http://schemas.microsoft.com/office/drawing/2014/main" val="2918661611"/>
                  </a:ext>
                </a:extLst>
              </a:tr>
              <a:tr h="268928">
                <a:tc>
                  <a:txBody>
                    <a:bodyPr/>
                    <a:lstStyle/>
                    <a:p>
                      <a:pPr algn="l" fontAlgn="b"/>
                      <a:r>
                        <a:rPr lang="en-US" sz="1400" b="0" u="none" strike="noStrike" dirty="0">
                          <a:solidFill>
                            <a:srgbClr val="000000"/>
                          </a:solidFill>
                          <a:effectLst/>
                        </a:rPr>
                        <a:t>       Marina Fuel Lines/Pumps/C Deck</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(500)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1901422235"/>
                  </a:ext>
                </a:extLst>
              </a:tr>
              <a:tr h="268928">
                <a:tc>
                  <a:txBody>
                    <a:bodyPr/>
                    <a:lstStyle/>
                    <a:p>
                      <a:pPr algn="l" fontAlgn="b"/>
                      <a:r>
                        <a:rPr lang="en-US" sz="1400" b="0" u="none" strike="noStrike" dirty="0">
                          <a:solidFill>
                            <a:srgbClr val="000000"/>
                          </a:solidFill>
                          <a:effectLst/>
                        </a:rPr>
                        <a:t>       Police Vehicles</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(165)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524958791"/>
                  </a:ext>
                </a:extLst>
              </a:tr>
              <a:tr h="268928">
                <a:tc>
                  <a:txBody>
                    <a:bodyPr/>
                    <a:lstStyle/>
                    <a:p>
                      <a:pPr algn="l" fontAlgn="b"/>
                      <a:r>
                        <a:rPr lang="en-US" sz="1400" b="0" u="none" strike="noStrike" dirty="0">
                          <a:solidFill>
                            <a:srgbClr val="000000"/>
                          </a:solidFill>
                          <a:effectLst/>
                        </a:rPr>
                        <a:t>       Golf </a:t>
                      </a:r>
                      <a:r>
                        <a:rPr lang="en-US" sz="1400" b="0" u="none" strike="noStrike" dirty="0" err="1">
                          <a:solidFill>
                            <a:srgbClr val="000000"/>
                          </a:solidFill>
                          <a:effectLst/>
                        </a:rPr>
                        <a:t>Maint</a:t>
                      </a:r>
                      <a:r>
                        <a:rPr lang="en-US" sz="1400" b="0" u="none" strike="noStrike" dirty="0">
                          <a:solidFill>
                            <a:srgbClr val="000000"/>
                          </a:solidFill>
                          <a:effectLst/>
                        </a:rPr>
                        <a:t> Mowers/Sprayer</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(145)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3981607299"/>
                  </a:ext>
                </a:extLst>
              </a:tr>
              <a:tr h="268928">
                <a:tc>
                  <a:txBody>
                    <a:bodyPr/>
                    <a:lstStyle/>
                    <a:p>
                      <a:pPr algn="l" fontAlgn="b"/>
                      <a:r>
                        <a:rPr lang="en-US" sz="1400" b="0" u="none" strike="noStrike" dirty="0">
                          <a:solidFill>
                            <a:srgbClr val="000000"/>
                          </a:solidFill>
                          <a:effectLst/>
                        </a:rPr>
                        <a:t>       Admin Building Renovation</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(125)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3336713207"/>
                  </a:ext>
                </a:extLst>
              </a:tr>
              <a:tr h="268928">
                <a:tc>
                  <a:txBody>
                    <a:bodyPr/>
                    <a:lstStyle/>
                    <a:p>
                      <a:pPr algn="l" fontAlgn="b"/>
                      <a:r>
                        <a:rPr lang="en-US" sz="1400" b="0" u="none" strike="noStrike" dirty="0">
                          <a:solidFill>
                            <a:srgbClr val="000000"/>
                          </a:solidFill>
                          <a:effectLst/>
                        </a:rPr>
                        <a:t>       Aquatics Furniture, Equipment</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(100)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2071151155"/>
                  </a:ext>
                </a:extLst>
              </a:tr>
              <a:tr h="268928">
                <a:tc>
                  <a:txBody>
                    <a:bodyPr/>
                    <a:lstStyle/>
                    <a:p>
                      <a:pPr algn="l" fontAlgn="b"/>
                      <a:r>
                        <a:rPr lang="en-US" sz="1400" b="0" u="none" strike="noStrike" dirty="0">
                          <a:solidFill>
                            <a:srgbClr val="000000"/>
                          </a:solidFill>
                          <a:effectLst/>
                        </a:rPr>
                        <a:t>       Public Works Utility Vehicle</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(75)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2793735571"/>
                  </a:ext>
                </a:extLst>
              </a:tr>
              <a:tr h="268928">
                <a:tc>
                  <a:txBody>
                    <a:bodyPr/>
                    <a:lstStyle/>
                    <a:p>
                      <a:pPr algn="l" fontAlgn="b"/>
                      <a:r>
                        <a:rPr lang="en-US" sz="1400" b="0" u="none" strike="noStrike" dirty="0">
                          <a:solidFill>
                            <a:srgbClr val="000000"/>
                          </a:solidFill>
                          <a:effectLst/>
                        </a:rPr>
                        <a:t>       North Gate Bridge</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(75)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1358501643"/>
                  </a:ext>
                </a:extLst>
              </a:tr>
              <a:tr h="268928">
                <a:tc>
                  <a:txBody>
                    <a:bodyPr/>
                    <a:lstStyle/>
                    <a:p>
                      <a:pPr algn="l" fontAlgn="b"/>
                      <a:r>
                        <a:rPr lang="en-US" sz="1400" b="0" u="none" strike="noStrike" dirty="0">
                          <a:solidFill>
                            <a:srgbClr val="000000"/>
                          </a:solidFill>
                          <a:effectLst/>
                        </a:rPr>
                        <a:t>       Court Renovations</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(75)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1486657525"/>
                  </a:ext>
                </a:extLst>
              </a:tr>
              <a:tr h="268928">
                <a:tc>
                  <a:txBody>
                    <a:bodyPr/>
                    <a:lstStyle/>
                    <a:p>
                      <a:pPr algn="l" fontAlgn="b"/>
                      <a:r>
                        <a:rPr lang="en-US" sz="1400" b="0" u="none" strike="noStrike" dirty="0">
                          <a:solidFill>
                            <a:srgbClr val="000000"/>
                          </a:solidFill>
                          <a:effectLst/>
                        </a:rPr>
                        <a:t>       Other</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(100)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892904026"/>
                  </a:ext>
                </a:extLst>
              </a:tr>
              <a:tr h="268928">
                <a:tc>
                  <a:txBody>
                    <a:bodyPr/>
                    <a:lstStyle/>
                    <a:p>
                      <a:pPr algn="l" fontAlgn="b"/>
                      <a:r>
                        <a:rPr lang="en-US" sz="1400" b="1" u="none" strike="noStrike" dirty="0">
                          <a:solidFill>
                            <a:srgbClr val="000000"/>
                          </a:solidFill>
                          <a:effectLst/>
                        </a:rPr>
                        <a:t>                   Total</a:t>
                      </a:r>
                      <a:endParaRPr lang="en-US" sz="14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1" u="none" strike="noStrike" dirty="0">
                          <a:solidFill>
                            <a:srgbClr val="000000"/>
                          </a:solidFill>
                          <a:effectLst/>
                        </a:rPr>
                        <a:t>4,769 </a:t>
                      </a:r>
                      <a:endParaRPr lang="en-US" sz="14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1" u="none" strike="noStrike" dirty="0">
                          <a:solidFill>
                            <a:srgbClr val="000000"/>
                          </a:solidFill>
                          <a:effectLst/>
                        </a:rPr>
                        <a:t>1,925</a:t>
                      </a:r>
                      <a:endParaRPr lang="en-US" sz="14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1" u="none" strike="noStrike" dirty="0">
                          <a:solidFill>
                            <a:srgbClr val="000000"/>
                          </a:solidFill>
                          <a:effectLst/>
                        </a:rPr>
                        <a:t>  (1,360)</a:t>
                      </a:r>
                      <a:endParaRPr lang="en-US" sz="14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1" u="none" strike="noStrike" dirty="0">
                          <a:solidFill>
                            <a:srgbClr val="000000"/>
                          </a:solidFill>
                          <a:effectLst/>
                        </a:rPr>
                        <a:t>5,334</a:t>
                      </a:r>
                      <a:endParaRPr lang="en-US" sz="1400" b="1"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3237541083"/>
                  </a:ext>
                </a:extLst>
              </a:tr>
              <a:tr h="268928">
                <a:tc>
                  <a:txBody>
                    <a:bodyPr/>
                    <a:lstStyle/>
                    <a:p>
                      <a:pPr algn="l"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2553002767"/>
                  </a:ext>
                </a:extLst>
              </a:tr>
              <a:tr h="268928">
                <a:tc>
                  <a:txBody>
                    <a:bodyPr/>
                    <a:lstStyle/>
                    <a:p>
                      <a:pPr algn="l" fontAlgn="b"/>
                      <a:r>
                        <a:rPr lang="en-US" sz="1400" b="0" u="none" strike="noStrike" dirty="0">
                          <a:solidFill>
                            <a:srgbClr val="000000"/>
                          </a:solidFill>
                          <a:effectLst/>
                        </a:rPr>
                        <a:t>Bulkheads &amp; Waterways</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536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1,084</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(1,253)</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367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516989499"/>
                  </a:ext>
                </a:extLst>
              </a:tr>
              <a:tr h="268928">
                <a:tc>
                  <a:txBody>
                    <a:bodyPr/>
                    <a:lstStyle/>
                    <a:p>
                      <a:pPr algn="l" fontAlgn="b"/>
                      <a:r>
                        <a:rPr lang="en-US" sz="1400" b="0" u="none" strike="noStrike" dirty="0">
                          <a:solidFill>
                            <a:srgbClr val="000000"/>
                          </a:solidFill>
                          <a:effectLst/>
                        </a:rPr>
                        <a:t>Roads</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1,055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(365)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695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834877057"/>
                  </a:ext>
                </a:extLst>
              </a:tr>
              <a:tr h="268928">
                <a:tc>
                  <a:txBody>
                    <a:bodyPr/>
                    <a:lstStyle/>
                    <a:p>
                      <a:pPr algn="l" fontAlgn="b"/>
                      <a:r>
                        <a:rPr lang="en-US" sz="1400" b="0" u="none" strike="noStrike" dirty="0">
                          <a:solidFill>
                            <a:srgbClr val="000000"/>
                          </a:solidFill>
                          <a:effectLst/>
                        </a:rPr>
                        <a:t>Drainage</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687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120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(610)</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197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17534395"/>
                  </a:ext>
                </a:extLst>
              </a:tr>
              <a:tr h="268928">
                <a:tc>
                  <a:txBody>
                    <a:bodyPr/>
                    <a:lstStyle/>
                    <a:p>
                      <a:pPr algn="l" fontAlgn="b"/>
                      <a:r>
                        <a:rPr lang="en-US" sz="1400" b="0" u="none" strike="noStrike" dirty="0">
                          <a:solidFill>
                            <a:srgbClr val="000000"/>
                          </a:solidFill>
                          <a:effectLst/>
                        </a:rPr>
                        <a:t>New Capital</a:t>
                      </a:r>
                      <a:endParaRPr lang="en-US" sz="14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400" b="0" u="none" strike="noStrike" dirty="0">
                          <a:solidFill>
                            <a:srgbClr val="000000"/>
                          </a:solidFill>
                          <a:effectLst/>
                        </a:rPr>
                        <a:t>   150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215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(335)</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400" b="0" u="none" strike="noStrike" dirty="0">
                          <a:solidFill>
                            <a:srgbClr val="000000"/>
                          </a:solidFill>
                          <a:effectLst/>
                        </a:rPr>
                        <a:t>    30 </a:t>
                      </a:r>
                      <a:endParaRPr lang="en-US" sz="1400" b="0"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80010029"/>
                  </a:ext>
                </a:extLst>
              </a:tr>
              <a:tr h="268928">
                <a:tc>
                  <a:txBody>
                    <a:bodyPr/>
                    <a:lstStyle/>
                    <a:p>
                      <a:pPr algn="l" fontAlgn="b"/>
                      <a:r>
                        <a:rPr lang="en-US" sz="1800" b="0" u="none" strike="noStrike" dirty="0">
                          <a:solidFill>
                            <a:srgbClr val="000000"/>
                          </a:solidFill>
                          <a:effectLst/>
                        </a:rPr>
                        <a:t> </a:t>
                      </a:r>
                      <a:endParaRPr lang="en-US" sz="1800" b="0"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800" b="0" u="none" strike="noStrike" dirty="0">
                          <a:solidFill>
                            <a:srgbClr val="000000"/>
                          </a:solidFill>
                          <a:effectLst/>
                        </a:rPr>
                        <a:t> </a:t>
                      </a:r>
                      <a:endParaRPr lang="en-US" sz="18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0" u="none" strike="noStrike" dirty="0">
                          <a:solidFill>
                            <a:srgbClr val="000000"/>
                          </a:solidFill>
                          <a:effectLst/>
                        </a:rPr>
                        <a:t> </a:t>
                      </a:r>
                      <a:endParaRPr lang="en-US" sz="18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0" u="none" strike="noStrike" dirty="0">
                          <a:solidFill>
                            <a:srgbClr val="000000"/>
                          </a:solidFill>
                          <a:effectLst/>
                        </a:rPr>
                        <a:t> </a:t>
                      </a:r>
                      <a:endParaRPr lang="en-US" sz="1800" b="0"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1" u="none" strike="noStrike" dirty="0">
                          <a:solidFill>
                            <a:srgbClr val="000000"/>
                          </a:solidFill>
                          <a:effectLst/>
                        </a:rPr>
                        <a:t> </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3430071085"/>
                  </a:ext>
                </a:extLst>
              </a:tr>
              <a:tr h="268928">
                <a:tc>
                  <a:txBody>
                    <a:bodyPr/>
                    <a:lstStyle/>
                    <a:p>
                      <a:pPr algn="l" fontAlgn="b"/>
                      <a:r>
                        <a:rPr lang="en-US" sz="1800" b="1" u="none" strike="noStrike" dirty="0">
                          <a:solidFill>
                            <a:srgbClr val="000000"/>
                          </a:solidFill>
                          <a:effectLst/>
                        </a:rPr>
                        <a:t>TOTAL 4/30/23 ESTIMATE</a:t>
                      </a:r>
                      <a:endParaRPr lang="en-US" sz="1800" b="1" i="0" u="none" strike="noStrike" dirty="0">
                        <a:solidFill>
                          <a:srgbClr val="000000"/>
                        </a:solidFill>
                        <a:effectLst/>
                        <a:latin typeface="Franklin Gothic Medium" panose="020B0603020102020204" pitchFamily="34" charset="0"/>
                      </a:endParaRPr>
                    </a:p>
                  </a:txBody>
                  <a:tcPr marL="4651" marR="4651" marT="4651" marB="0" anchor="b"/>
                </a:tc>
                <a:tc>
                  <a:txBody>
                    <a:bodyPr/>
                    <a:lstStyle/>
                    <a:p>
                      <a:pPr algn="ctr" fontAlgn="b"/>
                      <a:r>
                        <a:rPr lang="en-US" sz="1800" b="1" u="none" strike="noStrike" dirty="0">
                          <a:solidFill>
                            <a:srgbClr val="000000"/>
                          </a:solidFill>
                          <a:effectLst/>
                        </a:rPr>
                        <a:t>6,147 </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1" u="none" strike="noStrike" dirty="0">
                          <a:solidFill>
                            <a:srgbClr val="000000"/>
                          </a:solidFill>
                          <a:effectLst/>
                        </a:rPr>
                        <a:t>  4,399 </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1" u="none" strike="noStrike" dirty="0">
                          <a:solidFill>
                            <a:srgbClr val="000000"/>
                          </a:solidFill>
                          <a:effectLst/>
                        </a:rPr>
                        <a:t> (3,923)</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tc>
                  <a:txBody>
                    <a:bodyPr/>
                    <a:lstStyle/>
                    <a:p>
                      <a:pPr algn="ctr" fontAlgn="b"/>
                      <a:r>
                        <a:rPr lang="en-US" sz="1800" b="1" u="none" strike="noStrike" dirty="0">
                          <a:solidFill>
                            <a:srgbClr val="000000"/>
                          </a:solidFill>
                          <a:effectLst/>
                        </a:rPr>
                        <a:t>6,623</a:t>
                      </a:r>
                      <a:endParaRPr lang="en-US" sz="1800" b="1" i="0" u="none" strike="noStrike" dirty="0">
                        <a:solidFill>
                          <a:srgbClr val="000000"/>
                        </a:solidFill>
                        <a:effectLst/>
                        <a:latin typeface="Franklin Gothic Medium" panose="020B0603020102020204" pitchFamily="34" charset="0"/>
                      </a:endParaRPr>
                    </a:p>
                  </a:txBody>
                  <a:tcPr marL="4651" marR="4651" marT="4651" marB="0" anchor="ctr"/>
                </a:tc>
                <a:extLst>
                  <a:ext uri="{0D108BD9-81ED-4DB2-BD59-A6C34878D82A}">
                    <a16:rowId xmlns:a16="http://schemas.microsoft.com/office/drawing/2014/main" val="2353093010"/>
                  </a:ext>
                </a:extLst>
              </a:tr>
            </a:tbl>
          </a:graphicData>
        </a:graphic>
      </p:graphicFrame>
    </p:spTree>
    <p:extLst>
      <p:ext uri="{BB962C8B-B14F-4D97-AF65-F5344CB8AC3E}">
        <p14:creationId xmlns:p14="http://schemas.microsoft.com/office/powerpoint/2010/main" val="358448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itle 2"/>
          <p:cNvSpPr>
            <a:spLocks noGrp="1"/>
          </p:cNvSpPr>
          <p:nvPr>
            <p:ph type="title"/>
          </p:nvPr>
        </p:nvSpPr>
        <p:spPr>
          <a:xfrm>
            <a:off x="6100761" y="1819275"/>
            <a:ext cx="2704603" cy="4222087"/>
          </a:xfrm>
        </p:spPr>
        <p:txBody>
          <a:bodyPr vert="horz" lIns="91440" tIns="45720" rIns="91440" bIns="45720" rtlCol="0" anchor="t">
            <a:normAutofit/>
          </a:bodyPr>
          <a:lstStyle/>
          <a:p>
            <a:r>
              <a:rPr lang="en-US" sz="3800" dirty="0">
                <a:cs typeface="+mj-cs"/>
              </a:rPr>
              <a:t>Treasurer’s Report</a:t>
            </a:r>
            <a:br>
              <a:rPr lang="en-US" sz="3800" dirty="0">
                <a:cs typeface="+mj-cs"/>
              </a:rPr>
            </a:br>
            <a:br>
              <a:rPr lang="en-US" sz="3800" dirty="0">
                <a:cs typeface="+mj-cs"/>
              </a:rPr>
            </a:br>
            <a:r>
              <a:rPr lang="en-US" sz="3800" dirty="0">
                <a:cs typeface="+mj-cs"/>
              </a:rPr>
              <a:t>Monica Rakowski</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822235" y="1532709"/>
            <a:ext cx="3749765" cy="3667941"/>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4054123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1" y="0"/>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Activity for Month of February</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February 28, 2023, the Association had approx. ~ $13.0M in cash</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increased ~ $0.7M from the same time period last year</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Cash decreased ~($0.9M) from January 2023</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$11.1M invested in CDAR’s</a:t>
            </a:r>
          </a:p>
          <a:p>
            <a:pPr marL="685800" marR="0" lvl="1"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Remaining $1.9M in Insured Cash Sweep, Money Market and Other Operating Accounts</a:t>
            </a:r>
          </a:p>
          <a:p>
            <a:pPr marL="349250" marR="0" lvl="0" indent="-336550" algn="l" defTabSz="457200" rtl="0" eaLnBrk="1" fontAlgn="auto" latinLnBrk="0" hangingPunct="1">
              <a:lnSpc>
                <a:spcPct val="90000"/>
              </a:lnSpc>
              <a:spcBef>
                <a:spcPct val="20000"/>
              </a:spcBef>
              <a:spcAft>
                <a:spcPts val="600"/>
              </a:spcAft>
              <a:buClr>
                <a:srgbClr val="04D2B0"/>
              </a:buClr>
              <a:buSzPct val="110000"/>
              <a:buFont typeface="Wingdings 2" charset="2"/>
              <a:buChar char=""/>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With Interest Rates continuing to increase in the marketplace, there will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continue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be an upward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of interest income realized within the Reserve Accounts in the coming months </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5" t="-39" b="1"/>
          <a:stretch/>
        </p:blipFill>
        <p:spPr>
          <a:xfrm>
            <a:off x="5207726" y="1863635"/>
            <a:ext cx="3722834" cy="3717786"/>
          </a:xfrm>
          <a:prstGeom prst="roundRect">
            <a:avLst>
              <a:gd name="adj" fmla="val 387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291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83177" y="545657"/>
            <a:ext cx="8377646" cy="4270807"/>
          </a:xfrm>
          <a:effectLst/>
        </p:spPr>
        <p:txBody>
          <a:bodyPr vert="horz" lIns="91440" tIns="45720" rIns="91440" bIns="45720" rtlCol="0" anchor="b">
            <a:normAutofit fontScale="90000"/>
          </a:bodyPr>
          <a:lstStyle/>
          <a:p>
            <a:pPr algn="ctr">
              <a:lnSpc>
                <a:spcPct val="90000"/>
              </a:lnSpc>
            </a:pPr>
            <a:br>
              <a:rPr lang="en-US" sz="2000" dirty="0">
                <a:solidFill>
                  <a:schemeClr val="tx1"/>
                </a:solidFill>
                <a:cs typeface="+mj-cs"/>
              </a:rPr>
            </a:br>
            <a:br>
              <a:rPr lang="en-US" sz="2000" dirty="0">
                <a:solidFill>
                  <a:schemeClr val="tx1"/>
                </a:solidFill>
                <a:cs typeface="+mj-cs"/>
              </a:rPr>
            </a:br>
            <a:br>
              <a:rPr lang="en-US" sz="2000" dirty="0">
                <a:cs typeface="+mj-cs"/>
              </a:rPr>
            </a:br>
            <a:r>
              <a:rPr lang="en-US" sz="5400" dirty="0">
                <a:solidFill>
                  <a:schemeClr val="tx1"/>
                </a:solidFill>
                <a:cs typeface="+mj-cs"/>
              </a:rPr>
              <a:t>Approval of Minutes</a:t>
            </a:r>
            <a:br>
              <a:rPr lang="en-US" sz="2000" dirty="0">
                <a:solidFill>
                  <a:schemeClr val="tx1"/>
                </a:solidFill>
                <a:cs typeface="+mj-cs"/>
              </a:rPr>
            </a:br>
            <a:br>
              <a:rPr lang="en-US" sz="2000" dirty="0">
                <a:solidFill>
                  <a:schemeClr val="tx1"/>
                </a:solidFill>
                <a:cs typeface="+mj-cs"/>
              </a:rPr>
            </a:br>
            <a:br>
              <a:rPr lang="en-US" sz="3600" dirty="0">
                <a:solidFill>
                  <a:schemeClr val="tx1"/>
                </a:solidFill>
                <a:cs typeface="+mj-cs"/>
              </a:rPr>
            </a:br>
            <a:br>
              <a:rPr lang="en-US" sz="3200" b="0" dirty="0">
                <a:solidFill>
                  <a:schemeClr val="tx1"/>
                </a:solidFill>
                <a:cs typeface="+mj-cs"/>
              </a:rPr>
            </a:br>
            <a:r>
              <a:rPr lang="en-US" sz="3200" b="0" dirty="0">
                <a:solidFill>
                  <a:schemeClr val="tx1"/>
                </a:solidFill>
                <a:cs typeface="+mj-cs"/>
              </a:rPr>
              <a:t>February 18, 2023 – Regular Meeting</a:t>
            </a:r>
            <a:br>
              <a:rPr lang="en-US" sz="3200" b="0" dirty="0">
                <a:cs typeface="+mj-cs"/>
              </a:rPr>
            </a:br>
            <a:br>
              <a:rPr lang="en-US" sz="2000" b="0" dirty="0">
                <a:cs typeface="+mj-cs"/>
              </a:rPr>
            </a:br>
            <a:br>
              <a:rPr lang="en-US" sz="2000" dirty="0">
                <a:solidFill>
                  <a:schemeClr val="tx1"/>
                </a:solidFill>
                <a:cs typeface="+mj-cs"/>
              </a:rPr>
            </a:br>
            <a:br>
              <a:rPr lang="en-US" sz="2000" dirty="0">
                <a:highlight>
                  <a:srgbClr val="FFFF00"/>
                </a:highlight>
                <a:cs typeface="+mj-cs"/>
              </a:rPr>
            </a:br>
            <a:br>
              <a:rPr lang="en-US" sz="2000" dirty="0">
                <a:cs typeface="+mj-cs"/>
              </a:rPr>
            </a:br>
            <a:endParaRPr lang="en-US" sz="2000" dirty="0">
              <a:solidFill>
                <a:schemeClr val="tx1"/>
              </a:solidFill>
              <a:cs typeface="+mj-cs"/>
            </a:endParaRPr>
          </a:p>
        </p:txBody>
      </p:sp>
      <p:sp>
        <p:nvSpPr>
          <p:cNvPr id="22" name="Freeform: Shape 2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0307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5666246"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100761" y="1819275"/>
            <a:ext cx="2704603" cy="4222087"/>
          </a:xfrm>
        </p:spPr>
        <p:txBody>
          <a:bodyPr vert="horz" lIns="91440" tIns="45720" rIns="91440" bIns="45720" rtlCol="0" anchor="t">
            <a:normAutofit/>
          </a:bodyPr>
          <a:lstStyle/>
          <a:p>
            <a:r>
              <a:rPr lang="en-US" sz="3800" dirty="0">
                <a:cs typeface="+mj-cs"/>
              </a:rPr>
              <a:t>President’s Remarks</a:t>
            </a:r>
            <a:br>
              <a:rPr lang="en-US" sz="3800" dirty="0">
                <a:cs typeface="+mj-cs"/>
              </a:rPr>
            </a:br>
            <a:br>
              <a:rPr lang="en-US" sz="3800" dirty="0">
                <a:cs typeface="+mj-cs"/>
              </a:rPr>
            </a:br>
            <a:r>
              <a:rPr lang="en-US" sz="3800" dirty="0">
                <a:cs typeface="+mj-cs"/>
              </a:rPr>
              <a:t>Doug Parks</a:t>
            </a:r>
          </a:p>
        </p:txBody>
      </p:sp>
      <p:pic>
        <p:nvPicPr>
          <p:cNvPr id="13" name="Picture 12" descr="NEWOceanPinesAssociation_Circle_logo small">
            <a:extLst>
              <a:ext uri="{FF2B5EF4-FFF2-40B4-BE49-F238E27FC236}">
                <a16:creationId xmlns:a16="http://schemas.microsoft.com/office/drawing/2014/main" id="{4E5AF3F7-C08F-4FE3-A93B-8F4462A82EAD}"/>
              </a:ext>
            </a:extLst>
          </p:cNvPr>
          <p:cNvPicPr>
            <a:picLocks noChangeAspect="1"/>
          </p:cNvPicPr>
          <p:nvPr/>
        </p:nvPicPr>
        <p:blipFill>
          <a:blip r:embed="rId3" cstate="print"/>
          <a:stretch>
            <a:fillRect/>
          </a:stretch>
        </p:blipFill>
        <p:spPr bwMode="auto">
          <a:xfrm>
            <a:off x="891904" y="1163501"/>
            <a:ext cx="3680096" cy="3678464"/>
          </a:xfrm>
          <a:prstGeom prst="roundRect">
            <a:avLst>
              <a:gd name="adj" fmla="val 3876"/>
            </a:avLst>
          </a:prstGeom>
          <a:noFill/>
          <a:ln>
            <a:solidFill>
              <a:schemeClr val="accent1"/>
            </a:solidFill>
          </a:ln>
          <a:effectLst/>
        </p:spPr>
      </p:pic>
    </p:spTree>
    <p:extLst>
      <p:ext uri="{BB962C8B-B14F-4D97-AF65-F5344CB8AC3E}">
        <p14:creationId xmlns:p14="http://schemas.microsoft.com/office/powerpoint/2010/main" val="4018675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68"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4170" name="Group 4169">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4171"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2" name="Isosceles Triangle 4171">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3" name="Isosceles Triangle 4172">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2">
            <a:extLst>
              <a:ext uri="{FF2B5EF4-FFF2-40B4-BE49-F238E27FC236}">
                <a16:creationId xmlns:a16="http://schemas.microsoft.com/office/drawing/2014/main" id="{8C22DE07-B2C6-4253-B21A-6CF66957EE54}"/>
              </a:ext>
            </a:extLst>
          </p:cNvPr>
          <p:cNvSpPr>
            <a:spLocks noGrp="1"/>
          </p:cNvSpPr>
          <p:nvPr>
            <p:ph type="title"/>
          </p:nvPr>
        </p:nvSpPr>
        <p:spPr>
          <a:xfrm>
            <a:off x="607500" y="4817533"/>
            <a:ext cx="7929000" cy="779529"/>
          </a:xfrm>
        </p:spPr>
        <p:txBody>
          <a:bodyPr vert="horz" lIns="91440" tIns="45720" rIns="91440" bIns="45720" rtlCol="0" anchor="b">
            <a:noAutofit/>
          </a:bodyPr>
          <a:lstStyle/>
          <a:p>
            <a:pPr>
              <a:lnSpc>
                <a:spcPct val="90000"/>
              </a:lnSpc>
            </a:pPr>
            <a:r>
              <a:rPr lang="en-US" sz="2800" dirty="0">
                <a:cs typeface="+mj-cs"/>
              </a:rPr>
              <a:t>GM Leadership Report – </a:t>
            </a:r>
            <a:br>
              <a:rPr lang="en-US" sz="2800" dirty="0">
                <a:cs typeface="+mj-cs"/>
              </a:rPr>
            </a:br>
            <a:r>
              <a:rPr lang="en-US" sz="2800" dirty="0">
                <a:cs typeface="+mj-cs"/>
              </a:rPr>
              <a:t>John Viola</a:t>
            </a:r>
          </a:p>
        </p:txBody>
      </p:sp>
      <p:pic>
        <p:nvPicPr>
          <p:cNvPr id="6" name="Picture 5" descr="A picture containing sky, outdoor, road, transport&#10;&#10;Description automatically generated">
            <a:extLst>
              <a:ext uri="{FF2B5EF4-FFF2-40B4-BE49-F238E27FC236}">
                <a16:creationId xmlns:a16="http://schemas.microsoft.com/office/drawing/2014/main" id="{D6BBAC6A-420A-4334-CD4B-3084E2D6EE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705" y="640080"/>
            <a:ext cx="2702052" cy="3602736"/>
          </a:xfrm>
          <a:prstGeom prst="roundRect">
            <a:avLst>
              <a:gd name="adj" fmla="val 3876"/>
            </a:avLst>
          </a:prstGeom>
          <a:ln>
            <a:solidFill>
              <a:schemeClr val="accent1"/>
            </a:solidFill>
          </a:ln>
          <a:effectLst/>
        </p:spPr>
      </p:pic>
      <p:pic>
        <p:nvPicPr>
          <p:cNvPr id="3" name="Picture 2" descr="A picture containing outdoor, sky, grass, tree&#10;&#10;Description automatically generated">
            <a:extLst>
              <a:ext uri="{FF2B5EF4-FFF2-40B4-BE49-F238E27FC236}">
                <a16:creationId xmlns:a16="http://schemas.microsoft.com/office/drawing/2014/main" id="{DAD2E17A-9A62-008A-049E-6321C79BA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663" y="929344"/>
            <a:ext cx="4032277" cy="302420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63831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1DAA6D-DC59-484E-B3D4-532D08B5E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1E0EE507-7152-4DB9-AB28-B6C0FA6F5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819" y="643467"/>
            <a:ext cx="8188361" cy="5571066"/>
          </a:xfrm>
          <a:prstGeom prst="roundRect">
            <a:avLst>
              <a:gd name="adj" fmla="val 3513"/>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C0174ADF-6996-4DE5-8987-A9A4959199C8}"/>
              </a:ext>
            </a:extLst>
          </p:cNvPr>
          <p:cNvGraphicFramePr/>
          <p:nvPr>
            <p:extLst>
              <p:ext uri="{D42A27DB-BD31-4B8C-83A1-F6EECF244321}">
                <p14:modId xmlns:p14="http://schemas.microsoft.com/office/powerpoint/2010/main" val="2835848230"/>
              </p:ext>
            </p:extLst>
          </p:nvPr>
        </p:nvGraphicFramePr>
        <p:xfrm>
          <a:off x="477819" y="-2"/>
          <a:ext cx="8412480" cy="666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541125" y="764428"/>
            <a:ext cx="8061749" cy="970450"/>
          </a:xfrm>
        </p:spPr>
        <p:txBody>
          <a:bodyPr/>
          <a:lstStyle/>
          <a:p>
            <a:pPr algn="ctr"/>
            <a:br>
              <a:rPr lang="en-US" sz="3200" dirty="0"/>
            </a:br>
            <a:br>
              <a:rPr lang="en-US" sz="3200" dirty="0"/>
            </a:br>
            <a:r>
              <a:rPr lang="en-US" dirty="0"/>
              <a:t>Police Department</a:t>
            </a:r>
            <a:br>
              <a:rPr lang="en-US" sz="3200"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5BE79326-9610-E4C9-2A70-89A38A350A88}"/>
              </a:ext>
            </a:extLst>
          </p:cNvPr>
          <p:cNvSpPr txBox="1"/>
          <p:nvPr/>
        </p:nvSpPr>
        <p:spPr>
          <a:xfrm>
            <a:off x="135295" y="2343428"/>
            <a:ext cx="5638488" cy="33855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Century Gothic" panose="020B0502020202020204"/>
                <a:ea typeface="Calibri" panose="020F0502020204030204" pitchFamily="34" charset="0"/>
              </a:rPr>
              <a:t>Ongoing investigation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Century Gothic" panose="020B0502020202020204"/>
                <a:ea typeface="Calibri" panose="020F0502020204030204" pitchFamily="34" charset="0"/>
              </a:rPr>
              <a:t>Where are we on the Police Department?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solidFill>
                  <a:srgbClr val="000000"/>
                </a:solidFill>
                <a:latin typeface="Century Gothic" panose="020B0502020202020204"/>
                <a:ea typeface="Calibri" panose="020F0502020204030204" pitchFamily="34" charset="0"/>
              </a:rPr>
              <a:t>What are we doing for recruitment?</a:t>
            </a:r>
          </a:p>
          <a:p>
            <a:pPr marL="742950" lvl="1" indent="-285750">
              <a:buFont typeface="Arial" panose="020B0604020202020204" pitchFamily="34" charset="0"/>
              <a:buChar char="•"/>
            </a:pPr>
            <a:r>
              <a:rPr lang="en-US" altLang="en-US" sz="1600" dirty="0">
                <a:solidFill>
                  <a:srgbClr val="000000"/>
                </a:solidFill>
                <a:latin typeface="Century Gothic" panose="020B0502020202020204"/>
                <a:ea typeface="Calibri" panose="020F0502020204030204" pitchFamily="34" charset="0"/>
              </a:rPr>
              <a:t>Met with Iron View on February 26, 2023 and March 7, 2023 to research trying to enhance the current 401K plan to make it more competitive with other police force retirement plans (will present to Board today)</a:t>
            </a:r>
          </a:p>
          <a:p>
            <a:pPr marL="742950" lvl="1" indent="-285750">
              <a:buFont typeface="Arial" panose="020B0604020202020204" pitchFamily="34" charset="0"/>
              <a:buChar char="•"/>
            </a:pPr>
            <a:r>
              <a:rPr lang="en-US" altLang="en-US" sz="1600" dirty="0">
                <a:solidFill>
                  <a:srgbClr val="000000"/>
                </a:solidFill>
                <a:latin typeface="Century Gothic" panose="020B0502020202020204"/>
                <a:ea typeface="Calibri" panose="020F0502020204030204" pitchFamily="34" charset="0"/>
              </a:rPr>
              <a:t>Salaries increased to be competitive with other agencies</a:t>
            </a:r>
          </a:p>
          <a:p>
            <a:pPr marL="742950" lvl="1" indent="-285750">
              <a:buFont typeface="Arial" panose="020B0604020202020204" pitchFamily="34" charset="0"/>
              <a:buChar char="•"/>
            </a:pPr>
            <a:r>
              <a:rPr lang="en-US" altLang="en-US" sz="1600" dirty="0">
                <a:solidFill>
                  <a:srgbClr val="000000"/>
                </a:solidFill>
                <a:latin typeface="Century Gothic" panose="020B0502020202020204"/>
                <a:ea typeface="Calibri" panose="020F0502020204030204" pitchFamily="34" charset="0"/>
              </a:rPr>
              <a:t>Received 20 resumes, with 10 also including applications</a:t>
            </a:r>
          </a:p>
          <a:p>
            <a:pPr marL="742950" lvl="1" indent="-285750">
              <a:buFont typeface="Arial" panose="020B0604020202020204" pitchFamily="34" charset="0"/>
              <a:buChar char="•"/>
            </a:pPr>
            <a:r>
              <a:rPr kumimoji="0" lang="en-US" sz="1600" b="0" i="0" u="none" strike="noStrike" kern="1200" cap="none" spc="0" normalizeH="0" baseline="0" noProof="0" dirty="0">
                <a:ln>
                  <a:noFill/>
                </a:ln>
                <a:solidFill>
                  <a:srgbClr val="000000"/>
                </a:solidFill>
                <a:effectLst/>
                <a:uLnTx/>
                <a:uFillTx/>
                <a:latin typeface="Century Gothic" panose="020B0502020202020204"/>
                <a:cs typeface="+mn-cs"/>
              </a:rPr>
              <a:t>Testing to be conducted on March 25, 2023</a:t>
            </a:r>
            <a:endParaRPr kumimoji="0" lang="en-US" b="0" i="0" u="none" strike="noStrike" kern="1200" cap="none" spc="0" normalizeH="0" baseline="0" noProof="0" dirty="0">
              <a:ln>
                <a:noFill/>
              </a:ln>
              <a:solidFill>
                <a:srgbClr val="000000"/>
              </a:solidFill>
              <a:effectLst/>
              <a:uLnTx/>
              <a:uFillTx/>
              <a:latin typeface="Century Gothic" panose="020B0502020202020204"/>
              <a:ea typeface="+mn-ea"/>
              <a:cs typeface="+mn-cs"/>
            </a:endParaRPr>
          </a:p>
        </p:txBody>
      </p:sp>
      <p:pic>
        <p:nvPicPr>
          <p:cNvPr id="2" name="Picture 1" descr="A police car parked on the side of the road&#10;&#10;Description automatically generated with medium confidence">
            <a:extLst>
              <a:ext uri="{FF2B5EF4-FFF2-40B4-BE49-F238E27FC236}">
                <a16:creationId xmlns:a16="http://schemas.microsoft.com/office/drawing/2014/main" id="{12B2EA08-2F78-D8C6-859A-B603CED291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39"/>
          <a:stretch/>
        </p:blipFill>
        <p:spPr>
          <a:xfrm>
            <a:off x="5736592" y="2786296"/>
            <a:ext cx="3235106" cy="2499807"/>
          </a:xfrm>
          <a:prstGeom prst="roundRect">
            <a:avLst>
              <a:gd name="adj" fmla="val 3876"/>
            </a:avLst>
          </a:prstGeom>
          <a:ln>
            <a:noFill/>
          </a:ln>
          <a:effectLst/>
        </p:spPr>
      </p:pic>
    </p:spTree>
    <p:extLst>
      <p:ext uri="{BB962C8B-B14F-4D97-AF65-F5344CB8AC3E}">
        <p14:creationId xmlns:p14="http://schemas.microsoft.com/office/powerpoint/2010/main" val="19129208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54652A-D1F4-EC79-8B77-9C71B5FA4E2D}"/>
              </a:ext>
            </a:extLst>
          </p:cNvPr>
          <p:cNvSpPr>
            <a:spLocks noGrp="1"/>
          </p:cNvSpPr>
          <p:nvPr>
            <p:ph type="title"/>
          </p:nvPr>
        </p:nvSpPr>
        <p:spPr>
          <a:xfrm>
            <a:off x="0" y="764428"/>
            <a:ext cx="9143999" cy="970450"/>
          </a:xfrm>
        </p:spPr>
        <p:txBody>
          <a:bodyPr/>
          <a:lstStyle/>
          <a:p>
            <a:pPr algn="ctr"/>
            <a:br>
              <a:rPr lang="en-US" sz="3200" dirty="0"/>
            </a:br>
            <a:br>
              <a:rPr lang="en-US" sz="3200" dirty="0"/>
            </a:br>
            <a:r>
              <a:rPr lang="en-US" dirty="0"/>
              <a:t>Job Fair                Open Positions</a:t>
            </a:r>
            <a:br>
              <a:rPr lang="en-US" sz="3200" dirty="0"/>
            </a:br>
            <a:endParaRPr lang="en-US" dirty="0"/>
          </a:p>
        </p:txBody>
      </p:sp>
      <p:sp>
        <p:nvSpPr>
          <p:cNvPr id="7" name="TextBox 6">
            <a:extLst>
              <a:ext uri="{FF2B5EF4-FFF2-40B4-BE49-F238E27FC236}">
                <a16:creationId xmlns:a16="http://schemas.microsoft.com/office/drawing/2014/main" id="{B33DA8D3-97E9-493C-A90A-CBC00E6300BC}"/>
              </a:ext>
            </a:extLst>
          </p:cNvPr>
          <p:cNvSpPr txBox="1"/>
          <p:nvPr/>
        </p:nvSpPr>
        <p:spPr>
          <a:xfrm>
            <a:off x="363893" y="2185988"/>
            <a:ext cx="8546841" cy="4224824"/>
          </a:xfrm>
          <a:prstGeom prst="rect">
            <a:avLst/>
          </a:prstGeom>
          <a:effectLst/>
        </p:spPr>
        <p:txBody>
          <a:bodyPr vert="horz" lIns="91440" tIns="45720" rIns="91440" bIns="45720" rtlCol="0" anchor="ctr">
            <a:normAutofit/>
          </a:bodyPr>
          <a:lstStyle/>
          <a:p>
            <a:pPr marL="0" marR="0" lvl="0" indent="0" algn="l" defTabSz="457200" rtl="0" eaLnBrk="1" fontAlgn="auto" latinLnBrk="0" hangingPunct="1">
              <a:lnSpc>
                <a:spcPct val="90000"/>
              </a:lnSpc>
              <a:spcBef>
                <a:spcPct val="2000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5BE79326-9610-E4C9-2A70-89A38A350A88}"/>
              </a:ext>
            </a:extLst>
          </p:cNvPr>
          <p:cNvSpPr txBox="1"/>
          <p:nvPr/>
        </p:nvSpPr>
        <p:spPr>
          <a:xfrm>
            <a:off x="230156" y="2368505"/>
            <a:ext cx="3248298"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dirty="0">
                <a:solidFill>
                  <a:srgbClr val="000000"/>
                </a:solidFill>
                <a:latin typeface="Century Gothic" panose="020B0502020202020204"/>
                <a:ea typeface="Calibri" panose="020F0502020204030204" pitchFamily="34" charset="0"/>
              </a:rPr>
              <a:t>Ocean Pines Job Fair held on March 11, 2023 – attended by around 50 (25 applications received)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000000"/>
                </a:solidFill>
                <a:effectLst/>
                <a:uLnTx/>
                <a:uFillTx/>
                <a:latin typeface="Century Gothic" panose="020B0502020202020204"/>
                <a:ea typeface="Calibri" panose="020F0502020204030204" pitchFamily="34" charset="0"/>
                <a:cs typeface="+mn-cs"/>
              </a:rPr>
              <a:t>Attending Stephen Decatur Job Fair on April 27, 2023</a:t>
            </a:r>
          </a:p>
        </p:txBody>
      </p:sp>
      <p:pic>
        <p:nvPicPr>
          <p:cNvPr id="6" name="Picture 5" descr="A picture containing text, indoor, wall, window&#10;&#10;Description automatically generated">
            <a:extLst>
              <a:ext uri="{FF2B5EF4-FFF2-40B4-BE49-F238E27FC236}">
                <a16:creationId xmlns:a16="http://schemas.microsoft.com/office/drawing/2014/main" id="{BA29938B-0526-E570-8918-0B6E1F598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4754" y="4541883"/>
            <a:ext cx="3048000" cy="2175510"/>
          </a:xfrm>
          <a:prstGeom prst="rect">
            <a:avLst/>
          </a:prstGeom>
        </p:spPr>
      </p:pic>
      <p:pic>
        <p:nvPicPr>
          <p:cNvPr id="9" name="Picture 8" descr="A picture containing text, indoor, floor&#10;&#10;Description automatically generated">
            <a:extLst>
              <a:ext uri="{FF2B5EF4-FFF2-40B4-BE49-F238E27FC236}">
                <a16:creationId xmlns:a16="http://schemas.microsoft.com/office/drawing/2014/main" id="{C624AC82-5286-55D4-2236-7BCB2B1E0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145" y="4556191"/>
            <a:ext cx="2853757" cy="2161202"/>
          </a:xfrm>
          <a:prstGeom prst="rect">
            <a:avLst/>
          </a:prstGeom>
        </p:spPr>
      </p:pic>
      <p:pic>
        <p:nvPicPr>
          <p:cNvPr id="4" name="Picture 3" descr="A picture containing floor, indoor, person&#10;&#10;Description automatically generated">
            <a:extLst>
              <a:ext uri="{FF2B5EF4-FFF2-40B4-BE49-F238E27FC236}">
                <a16:creationId xmlns:a16="http://schemas.microsoft.com/office/drawing/2014/main" id="{D21A70F4-A27E-A09F-3406-C39BB2484C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28" t="11147" r="13428" b="24993"/>
          <a:stretch/>
        </p:blipFill>
        <p:spPr>
          <a:xfrm>
            <a:off x="230156" y="4556191"/>
            <a:ext cx="2488207" cy="2161202"/>
          </a:xfrm>
          <a:prstGeom prst="rect">
            <a:avLst/>
          </a:prstGeom>
        </p:spPr>
      </p:pic>
      <p:sp>
        <p:nvSpPr>
          <p:cNvPr id="8" name="TextBox 7">
            <a:extLst>
              <a:ext uri="{FF2B5EF4-FFF2-40B4-BE49-F238E27FC236}">
                <a16:creationId xmlns:a16="http://schemas.microsoft.com/office/drawing/2014/main" id="{35EEA27C-3C85-1FC9-BA98-0D4386217C58}"/>
              </a:ext>
            </a:extLst>
          </p:cNvPr>
          <p:cNvSpPr txBox="1"/>
          <p:nvPr/>
        </p:nvSpPr>
        <p:spPr>
          <a:xfrm>
            <a:off x="3906414" y="1879407"/>
            <a:ext cx="5237585" cy="270843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dirty="0">
                <a:solidFill>
                  <a:srgbClr val="000000"/>
                </a:solidFill>
                <a:latin typeface="Century Gothic" panose="020B0502020202020204"/>
                <a:ea typeface="Calibri" panose="020F0502020204030204" pitchFamily="34" charset="0"/>
              </a:rPr>
              <a:t>Update on open positions:</a:t>
            </a:r>
          </a:p>
          <a:p>
            <a:pPr marL="742950" lvl="1" indent="-285750">
              <a:buFont typeface="Arial" panose="020B0604020202020204" pitchFamily="34" charset="0"/>
              <a:buChar char="•"/>
              <a:defRPr/>
            </a:pPr>
            <a:r>
              <a:rPr lang="en-US" altLang="en-US" sz="1400" dirty="0">
                <a:solidFill>
                  <a:srgbClr val="000000"/>
                </a:solidFill>
                <a:latin typeface="Century Gothic" panose="020B0502020202020204"/>
                <a:ea typeface="Calibri" panose="020F0502020204030204" pitchFamily="34" charset="0"/>
              </a:rPr>
              <a:t>Aquatics:  30 seasonal positions still open; 4 applications received; 1 position filled</a:t>
            </a:r>
          </a:p>
          <a:p>
            <a:pPr marL="742950" lvl="1" indent="-285750">
              <a:buFont typeface="Arial" panose="020B0604020202020204" pitchFamily="34" charset="0"/>
              <a:buChar char="•"/>
              <a:defRPr/>
            </a:pPr>
            <a:r>
              <a:rPr lang="en-US" altLang="en-US" sz="1400" dirty="0">
                <a:solidFill>
                  <a:srgbClr val="000000"/>
                </a:solidFill>
                <a:latin typeface="Century Gothic" panose="020B0502020202020204"/>
                <a:ea typeface="Calibri" panose="020F0502020204030204" pitchFamily="34" charset="0"/>
              </a:rPr>
              <a:t>Membership/Front Desk:  1 seasonal opening</a:t>
            </a:r>
          </a:p>
          <a:p>
            <a:pPr marL="742950" lvl="1" indent="-285750">
              <a:buFont typeface="Arial" panose="020B0604020202020204" pitchFamily="34" charset="0"/>
              <a:buChar char="•"/>
              <a:defRPr/>
            </a:pPr>
            <a:r>
              <a:rPr lang="en-US" altLang="en-US" sz="1400" dirty="0">
                <a:solidFill>
                  <a:srgbClr val="000000"/>
                </a:solidFill>
                <a:latin typeface="Century Gothic" panose="020B0502020202020204"/>
                <a:ea typeface="Calibri" panose="020F0502020204030204" pitchFamily="34" charset="0"/>
              </a:rPr>
              <a:t>Public Works:  6 positions still open; 25 applications received</a:t>
            </a:r>
          </a:p>
          <a:p>
            <a:pPr marL="742950" lvl="1" indent="-285750">
              <a:buFont typeface="Arial" panose="020B0604020202020204" pitchFamily="34" charset="0"/>
              <a:buChar char="•"/>
              <a:defRPr/>
            </a:pPr>
            <a:r>
              <a:rPr lang="en-US" altLang="en-US" sz="1400" dirty="0">
                <a:solidFill>
                  <a:srgbClr val="000000"/>
                </a:solidFill>
                <a:latin typeface="Century Gothic" panose="020B0502020202020204"/>
                <a:ea typeface="Calibri" panose="020F0502020204030204" pitchFamily="34" charset="0"/>
              </a:rPr>
              <a:t>Police:  6 open positions for officers; 1 opening for dispatch</a:t>
            </a:r>
          </a:p>
          <a:p>
            <a:pPr marL="742950" lvl="1" indent="-285750">
              <a:buFont typeface="Arial" panose="020B0604020202020204" pitchFamily="34" charset="0"/>
              <a:buChar char="•"/>
              <a:defRPr/>
            </a:pPr>
            <a:r>
              <a:rPr lang="en-US" altLang="en-US" sz="1400" dirty="0">
                <a:solidFill>
                  <a:srgbClr val="000000"/>
                </a:solidFill>
                <a:latin typeface="Century Gothic" panose="020B0502020202020204"/>
                <a:ea typeface="Calibri" panose="020F0502020204030204" pitchFamily="34" charset="0"/>
              </a:rPr>
              <a:t>Racquet Center Manager:  6 applicants interviewed</a:t>
            </a:r>
          </a:p>
          <a:p>
            <a:pPr marL="742950" lvl="1" indent="-285750">
              <a:buFont typeface="Arial" panose="020B0604020202020204" pitchFamily="34" charset="0"/>
              <a:buChar char="•"/>
              <a:defRPr/>
            </a:pPr>
            <a:r>
              <a:rPr lang="en-US" altLang="en-US" sz="1400" dirty="0">
                <a:solidFill>
                  <a:srgbClr val="000000"/>
                </a:solidFill>
                <a:latin typeface="Century Gothic" panose="020B0502020202020204"/>
                <a:ea typeface="Calibri" panose="020F0502020204030204" pitchFamily="34" charset="0"/>
              </a:rPr>
              <a:t>Recreation &amp; Parks:  6 open positions (5 Sr. Counselors/1 Jr. Counselors)</a:t>
            </a:r>
          </a:p>
        </p:txBody>
      </p:sp>
    </p:spTree>
    <p:extLst>
      <p:ext uri="{BB962C8B-B14F-4D97-AF65-F5344CB8AC3E}">
        <p14:creationId xmlns:p14="http://schemas.microsoft.com/office/powerpoint/2010/main" val="178931060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F5D8CBC8-202F-4F3E-98DD-70D6FCB7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0CF0A87-8AD9-0F59-7A42-714D806C60A2}"/>
              </a:ext>
            </a:extLst>
          </p:cNvPr>
          <p:cNvSpPr>
            <a:spLocks noGrp="1"/>
          </p:cNvSpPr>
          <p:nvPr>
            <p:ph type="title"/>
          </p:nvPr>
        </p:nvSpPr>
        <p:spPr>
          <a:xfrm>
            <a:off x="603788" y="318087"/>
            <a:ext cx="4450275" cy="970450"/>
          </a:xfrm>
        </p:spPr>
        <p:txBody>
          <a:bodyPr vert="horz" lIns="91440" tIns="45720" rIns="91440" bIns="45720" rtlCol="0" anchor="b">
            <a:normAutofit/>
          </a:bodyPr>
          <a:lstStyle/>
          <a:p>
            <a:pPr algn="ctr"/>
            <a:r>
              <a:rPr lang="en-US" dirty="0">
                <a:cs typeface="+mj-cs"/>
              </a:rPr>
              <a:t>Dog Park</a:t>
            </a:r>
          </a:p>
        </p:txBody>
      </p:sp>
      <p:sp>
        <p:nvSpPr>
          <p:cNvPr id="3" name="TextBox 2">
            <a:extLst>
              <a:ext uri="{FF2B5EF4-FFF2-40B4-BE49-F238E27FC236}">
                <a16:creationId xmlns:a16="http://schemas.microsoft.com/office/drawing/2014/main" id="{99343A32-2A69-7A8A-E6ED-4BEC46F50FA3}"/>
              </a:ext>
            </a:extLst>
          </p:cNvPr>
          <p:cNvSpPr txBox="1"/>
          <p:nvPr/>
        </p:nvSpPr>
        <p:spPr>
          <a:xfrm>
            <a:off x="60960" y="1864827"/>
            <a:ext cx="5730240" cy="2962992"/>
          </a:xfrm>
          <a:prstGeom prst="rect">
            <a:avLst/>
          </a:prstGeom>
        </p:spPr>
        <p:txBody>
          <a:bodyPr vert="horz" lIns="91440" tIns="45720" rIns="91440" bIns="45720" rtlCol="0" anchor="ctr">
            <a:normAutofit/>
          </a:bodyPr>
          <a:lstStyle/>
          <a:p>
            <a:pPr marL="285750" indent="-285750" defTabSz="457200">
              <a:lnSpc>
                <a:spcPct val="90000"/>
              </a:lnSpc>
              <a:spcBef>
                <a:spcPct val="20000"/>
              </a:spcBef>
              <a:spcAft>
                <a:spcPts val="600"/>
              </a:spcAft>
              <a:buFont typeface="Arial" panose="020B0604020202020204" pitchFamily="34" charset="0"/>
              <a:buChar char="•"/>
            </a:pPr>
            <a:r>
              <a:rPr lang="en-US" dirty="0">
                <a:solidFill>
                  <a:schemeClr val="bg1"/>
                </a:solidFill>
              </a:rPr>
              <a:t>Requested repairs made:</a:t>
            </a:r>
          </a:p>
          <a:p>
            <a:pPr marL="742950" lvl="1" indent="-285750" defTabSz="457200">
              <a:lnSpc>
                <a:spcPct val="90000"/>
              </a:lnSpc>
              <a:spcBef>
                <a:spcPct val="20000"/>
              </a:spcBef>
              <a:spcAft>
                <a:spcPts val="600"/>
              </a:spcAft>
              <a:buFont typeface="Arial" panose="020B0604020202020204" pitchFamily="34" charset="0"/>
              <a:buChar char="•"/>
            </a:pPr>
            <a:r>
              <a:rPr lang="en-US" sz="1600" dirty="0">
                <a:solidFill>
                  <a:schemeClr val="bg1"/>
                </a:solidFill>
              </a:rPr>
              <a:t>Tool board temporarily repaired, then replaced with a small vinyl shed for the tools</a:t>
            </a:r>
          </a:p>
          <a:p>
            <a:pPr marL="742950" lvl="1" indent="-285750" defTabSz="457200">
              <a:lnSpc>
                <a:spcPct val="90000"/>
              </a:lnSpc>
              <a:spcBef>
                <a:spcPct val="20000"/>
              </a:spcBef>
              <a:spcAft>
                <a:spcPts val="600"/>
              </a:spcAft>
              <a:buFont typeface="Arial" panose="020B0604020202020204" pitchFamily="34" charset="0"/>
              <a:buChar char="•"/>
            </a:pPr>
            <a:r>
              <a:rPr lang="en-US" sz="1600" dirty="0">
                <a:solidFill>
                  <a:schemeClr val="bg1"/>
                </a:solidFill>
              </a:rPr>
              <a:t>Entryway filled in with gravel and fence repaired</a:t>
            </a:r>
          </a:p>
          <a:p>
            <a:pPr marL="742950" lvl="1" indent="-285750" defTabSz="457200">
              <a:lnSpc>
                <a:spcPct val="90000"/>
              </a:lnSpc>
              <a:spcBef>
                <a:spcPct val="20000"/>
              </a:spcBef>
              <a:spcAft>
                <a:spcPts val="600"/>
              </a:spcAft>
              <a:buFont typeface="Arial" panose="020B0604020202020204" pitchFamily="34" charset="0"/>
              <a:buChar char="•"/>
            </a:pPr>
            <a:r>
              <a:rPr lang="en-US" sz="1600" dirty="0">
                <a:solidFill>
                  <a:schemeClr val="bg1"/>
                </a:solidFill>
              </a:rPr>
              <a:t>Mulch delivered on February 28</a:t>
            </a:r>
            <a:r>
              <a:rPr lang="en-US" sz="1600" baseline="30000" dirty="0">
                <a:solidFill>
                  <a:schemeClr val="bg1"/>
                </a:solidFill>
              </a:rPr>
              <a:t>th</a:t>
            </a:r>
            <a:r>
              <a:rPr lang="en-US" sz="1600" dirty="0">
                <a:solidFill>
                  <a:schemeClr val="bg1"/>
                </a:solidFill>
              </a:rPr>
              <a:t>; finished installing on March 8</a:t>
            </a:r>
            <a:r>
              <a:rPr lang="en-US" sz="1600" baseline="30000" dirty="0">
                <a:solidFill>
                  <a:schemeClr val="bg1"/>
                </a:solidFill>
              </a:rPr>
              <a:t>th</a:t>
            </a:r>
            <a:r>
              <a:rPr lang="en-US" sz="1600" dirty="0">
                <a:solidFill>
                  <a:schemeClr val="bg1"/>
                </a:solidFill>
              </a:rPr>
              <a:t> </a:t>
            </a:r>
          </a:p>
          <a:p>
            <a:pPr marL="285750" indent="-285750" defTabSz="457200">
              <a:lnSpc>
                <a:spcPct val="90000"/>
              </a:lnSpc>
              <a:spcBef>
                <a:spcPct val="20000"/>
              </a:spcBef>
              <a:spcAft>
                <a:spcPts val="600"/>
              </a:spcAft>
              <a:buFont typeface="Arial" panose="020B0604020202020204" pitchFamily="34" charset="0"/>
              <a:buChar char="•"/>
            </a:pPr>
            <a:r>
              <a:rPr lang="en-US" dirty="0">
                <a:solidFill>
                  <a:schemeClr val="bg1"/>
                </a:solidFill>
              </a:rPr>
              <a:t>Quote on a 4-piece agility course received on March 13</a:t>
            </a:r>
            <a:r>
              <a:rPr lang="en-US" baseline="30000" dirty="0">
                <a:solidFill>
                  <a:schemeClr val="bg1"/>
                </a:solidFill>
              </a:rPr>
              <a:t>th</a:t>
            </a:r>
            <a:r>
              <a:rPr lang="en-US" dirty="0">
                <a:solidFill>
                  <a:schemeClr val="bg1"/>
                </a:solidFill>
              </a:rPr>
              <a:t>:  cost – estimated $5,000</a:t>
            </a:r>
          </a:p>
        </p:txBody>
      </p:sp>
      <p:sp>
        <p:nvSpPr>
          <p:cNvPr id="18" name="Rectangle 17">
            <a:extLst>
              <a:ext uri="{FF2B5EF4-FFF2-40B4-BE49-F238E27FC236}">
                <a16:creationId xmlns:a16="http://schemas.microsoft.com/office/drawing/2014/main" id="{1D996364-1340-4EE4-B174-E33542A33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38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
            <a:extLst>
              <a:ext uri="{FF2B5EF4-FFF2-40B4-BE49-F238E27FC236}">
                <a16:creationId xmlns:a16="http://schemas.microsoft.com/office/drawing/2014/main" id="{8965892C-BF50-41A2-844F-64C2E1346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9149" y="321733"/>
            <a:ext cx="3001264" cy="6214533"/>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ground, outdoor, grass, path&#10;&#10;Description automatically generated">
            <a:extLst>
              <a:ext uri="{FF2B5EF4-FFF2-40B4-BE49-F238E27FC236}">
                <a16:creationId xmlns:a16="http://schemas.microsoft.com/office/drawing/2014/main" id="{06B5B71A-49B0-0B9B-5E90-57802FE686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47340"/>
          <a:stretch/>
        </p:blipFill>
        <p:spPr>
          <a:xfrm>
            <a:off x="6129534" y="2643189"/>
            <a:ext cx="2539513" cy="1783080"/>
          </a:xfrm>
          <a:prstGeom prst="rect">
            <a:avLst/>
          </a:prstGeom>
        </p:spPr>
      </p:pic>
      <p:pic>
        <p:nvPicPr>
          <p:cNvPr id="8" name="Picture 7" descr="A picture containing tree, grass, outdoor, field&#10;&#10;Description automatically generated">
            <a:extLst>
              <a:ext uri="{FF2B5EF4-FFF2-40B4-BE49-F238E27FC236}">
                <a16:creationId xmlns:a16="http://schemas.microsoft.com/office/drawing/2014/main" id="{4E4DD20D-7703-0BE4-6EA7-8066725ACE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0"/>
          <a:stretch/>
        </p:blipFill>
        <p:spPr>
          <a:xfrm>
            <a:off x="6129779" y="4551844"/>
            <a:ext cx="2540004" cy="1783080"/>
          </a:xfrm>
          <a:prstGeom prst="rect">
            <a:avLst/>
          </a:prstGeom>
        </p:spPr>
      </p:pic>
      <p:pic>
        <p:nvPicPr>
          <p:cNvPr id="5" name="Picture 4" descr="A dog jumping over a trampoline&#10;&#10;Description automatically generated with low confidence">
            <a:extLst>
              <a:ext uri="{FF2B5EF4-FFF2-40B4-BE49-F238E27FC236}">
                <a16:creationId xmlns:a16="http://schemas.microsoft.com/office/drawing/2014/main" id="{EE77B24F-701F-BE62-8C8F-258485DE0C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 t="43092" r="403" b="30909"/>
          <a:stretch/>
        </p:blipFill>
        <p:spPr>
          <a:xfrm>
            <a:off x="3638060" y="4534778"/>
            <a:ext cx="2154283" cy="1244697"/>
          </a:xfrm>
          <a:prstGeom prst="rect">
            <a:avLst/>
          </a:prstGeom>
        </p:spPr>
      </p:pic>
      <p:pic>
        <p:nvPicPr>
          <p:cNvPr id="9" name="Picture 8" descr="A picture containing text, grass, tree, field&#10;&#10;Description automatically generated">
            <a:extLst>
              <a:ext uri="{FF2B5EF4-FFF2-40B4-BE49-F238E27FC236}">
                <a16:creationId xmlns:a16="http://schemas.microsoft.com/office/drawing/2014/main" id="{C1E3F3E2-C47D-6152-5100-D3D9EF508F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1875" b="28635"/>
          <a:stretch/>
        </p:blipFill>
        <p:spPr>
          <a:xfrm>
            <a:off x="0" y="4534778"/>
            <a:ext cx="1543554" cy="1354556"/>
          </a:xfrm>
          <a:prstGeom prst="rect">
            <a:avLst/>
          </a:prstGeom>
        </p:spPr>
      </p:pic>
      <p:pic>
        <p:nvPicPr>
          <p:cNvPr id="6" name="Picture 5" descr="A screenshot of a cell phone&#10;&#10;Description automatically generated with low confidence">
            <a:extLst>
              <a:ext uri="{FF2B5EF4-FFF2-40B4-BE49-F238E27FC236}">
                <a16:creationId xmlns:a16="http://schemas.microsoft.com/office/drawing/2014/main" id="{6A54A825-62C9-814D-FBE8-223A574809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211" t="40763" r="10494" b="33587"/>
          <a:stretch/>
        </p:blipFill>
        <p:spPr>
          <a:xfrm>
            <a:off x="3021890" y="5779475"/>
            <a:ext cx="1448148" cy="1041017"/>
          </a:xfrm>
          <a:prstGeom prst="rect">
            <a:avLst/>
          </a:prstGeom>
        </p:spPr>
      </p:pic>
      <p:pic>
        <p:nvPicPr>
          <p:cNvPr id="12" name="Picture 11" descr="A picture containing text, furniture, table, clipart&#10;&#10;Description automatically generated">
            <a:extLst>
              <a:ext uri="{FF2B5EF4-FFF2-40B4-BE49-F238E27FC236}">
                <a16:creationId xmlns:a16="http://schemas.microsoft.com/office/drawing/2014/main" id="{BFA6251D-E579-934A-AF2D-C77CCBC7220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9968" b="26827"/>
          <a:stretch/>
        </p:blipFill>
        <p:spPr>
          <a:xfrm flipH="1">
            <a:off x="1543554" y="5541181"/>
            <a:ext cx="1371530" cy="1316819"/>
          </a:xfrm>
          <a:prstGeom prst="rect">
            <a:avLst/>
          </a:prstGeom>
        </p:spPr>
      </p:pic>
      <p:pic>
        <p:nvPicPr>
          <p:cNvPr id="7" name="Picture 6" descr="A picture containing tree, outdoor, day&#10;&#10;Description automatically generated">
            <a:extLst>
              <a:ext uri="{FF2B5EF4-FFF2-40B4-BE49-F238E27FC236}">
                <a16:creationId xmlns:a16="http://schemas.microsoft.com/office/drawing/2014/main" id="{D07DE6C0-1DA2-6440-BAD9-7D07083058D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701" t="14106" r="25588" b="22403"/>
          <a:stretch/>
        </p:blipFill>
        <p:spPr>
          <a:xfrm rot="5400000">
            <a:off x="6394009" y="247417"/>
            <a:ext cx="2011298" cy="2539760"/>
          </a:xfrm>
          <a:prstGeom prst="rect">
            <a:avLst/>
          </a:prstGeom>
        </p:spPr>
      </p:pic>
    </p:spTree>
    <p:extLst>
      <p:ext uri="{BB962C8B-B14F-4D97-AF65-F5344CB8AC3E}">
        <p14:creationId xmlns:p14="http://schemas.microsoft.com/office/powerpoint/2010/main" val="332236594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58D88600E1A94FA3EA08FFB8100B44" ma:contentTypeVersion="7" ma:contentTypeDescription="Create a new document." ma:contentTypeScope="" ma:versionID="ede93c1d543f4e06c3d997410b425369">
  <xsd:schema xmlns:xsd="http://www.w3.org/2001/XMLSchema" xmlns:xs="http://www.w3.org/2001/XMLSchema" xmlns:p="http://schemas.microsoft.com/office/2006/metadata/properties" xmlns:ns3="005420c5-ce29-4fd8-9b0b-06107616db10" xmlns:ns4="2410f877-682a-4a84-b4b9-52eb2a99858c" targetNamespace="http://schemas.microsoft.com/office/2006/metadata/properties" ma:root="true" ma:fieldsID="fb6d9f7e123445346b805c2023b5ba4e" ns3:_="" ns4:_="">
    <xsd:import namespace="005420c5-ce29-4fd8-9b0b-06107616db10"/>
    <xsd:import namespace="2410f877-682a-4a84-b4b9-52eb2a9985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420c5-ce29-4fd8-9b0b-06107616d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10f877-682a-4a84-b4b9-52eb2a9985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739C01-A55D-4154-8A5A-0B12F337382A}">
  <ds:schemaRefs>
    <ds:schemaRef ds:uri="http://schemas.microsoft.com/sharepoint/v3/contenttype/forms"/>
  </ds:schemaRefs>
</ds:datastoreItem>
</file>

<file path=customXml/itemProps2.xml><?xml version="1.0" encoding="utf-8"?>
<ds:datastoreItem xmlns:ds="http://schemas.openxmlformats.org/officeDocument/2006/customXml" ds:itemID="{989B73A6-EE1C-46AF-8594-86CEF488F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420c5-ce29-4fd8-9b0b-06107616db10"/>
    <ds:schemaRef ds:uri="2410f877-682a-4a84-b4b9-52eb2a998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C4FE95-5FDD-4F38-A968-D37070C529A2}">
  <ds:schemaRefs>
    <ds:schemaRef ds:uri="http://www.w3.org/XML/1998/namespace"/>
    <ds:schemaRef ds:uri="http://purl.org/dc/dcmitype/"/>
    <ds:schemaRef ds:uri="2410f877-682a-4a84-b4b9-52eb2a99858c"/>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005420c5-ce29-4fd8-9b0b-06107616db1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73032</TotalTime>
  <Words>1624</Words>
  <Application>Microsoft Office PowerPoint</Application>
  <PresentationFormat>On-screen Show (4:3)</PresentationFormat>
  <Paragraphs>359</Paragraphs>
  <Slides>27</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Arial</vt:lpstr>
      <vt:lpstr>Arial Black</vt:lpstr>
      <vt:lpstr>Arial Narrow</vt:lpstr>
      <vt:lpstr>Calibri</vt:lpstr>
      <vt:lpstr>Calibri Light</vt:lpstr>
      <vt:lpstr>Century Gothic</vt:lpstr>
      <vt:lpstr>Corbel</vt:lpstr>
      <vt:lpstr>Franklin Gothic Medium</vt:lpstr>
      <vt:lpstr>Symbol</vt:lpstr>
      <vt:lpstr>Times New Roman</vt:lpstr>
      <vt:lpstr>Wingdings</vt:lpstr>
      <vt:lpstr>Wingdings 2</vt:lpstr>
      <vt:lpstr>SIBSON CONSULTING Document</vt:lpstr>
      <vt:lpstr>Data slides</vt:lpstr>
      <vt:lpstr>Quotable</vt:lpstr>
      <vt:lpstr>Board of Directors Meeting</vt:lpstr>
      <vt:lpstr>Approval of Agenda</vt:lpstr>
      <vt:lpstr>   Approval of Minutes    February 18, 2023 – Regular Meeting     </vt:lpstr>
      <vt:lpstr>President’s Remarks  Doug Parks</vt:lpstr>
      <vt:lpstr>GM Leadership Report –  John Viola</vt:lpstr>
      <vt:lpstr>PowerPoint Presentation</vt:lpstr>
      <vt:lpstr>  Police Department </vt:lpstr>
      <vt:lpstr>  Job Fair                Open Positions </vt:lpstr>
      <vt:lpstr>Dog Park</vt:lpstr>
      <vt:lpstr>Racquet Center</vt:lpstr>
      <vt:lpstr>Marina</vt:lpstr>
      <vt:lpstr>Yacht Club</vt:lpstr>
      <vt:lpstr>Safety/AED’s</vt:lpstr>
      <vt:lpstr>Leaf Program (to begin in Fall 2023)</vt:lpstr>
      <vt:lpstr>Other</vt:lpstr>
      <vt:lpstr>CPI Violation Dashboard February</vt:lpstr>
      <vt:lpstr>Work Orders February</vt:lpstr>
      <vt:lpstr>Customer Service Dashboard (from info@oceanpines.org) February</vt:lpstr>
      <vt:lpstr>Financials</vt:lpstr>
      <vt:lpstr>Financial Change  Month of February 2023</vt:lpstr>
      <vt:lpstr>Financial Change  Year-to-Date February 2023  </vt:lpstr>
      <vt:lpstr>Month of February Favor/(Unfavorable) vs. Budget (in 000’s) </vt:lpstr>
      <vt:lpstr>Year-to-Date February Favor/(Unfavorable) vs. Budget (in 000’s) </vt:lpstr>
      <vt:lpstr>Unaudited Reserves                  February 2023 ($ Millions)</vt:lpstr>
      <vt:lpstr>Reserves Year-End Unaudited Estimate (in ooo’s)</vt:lpstr>
      <vt:lpstr>Treasurer’s Report  Monica Rakowski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Linda Martin</cp:lastModifiedBy>
  <cp:revision>1034</cp:revision>
  <cp:lastPrinted>2023-03-17T17:10:54Z</cp:lastPrinted>
  <dcterms:created xsi:type="dcterms:W3CDTF">2021-01-13T14:26:54Z</dcterms:created>
  <dcterms:modified xsi:type="dcterms:W3CDTF">2023-03-18T12:31:21Z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0x010100DF58D88600E1A94FA3EA08FFB8100B44</vt:lpwstr>
  </property>
</Properties>
</file>