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 id="2147483819" r:id="rId5"/>
    <p:sldMasterId id="2147483832" r:id="rId6"/>
  </p:sldMasterIdLst>
  <p:notesMasterIdLst>
    <p:notesMasterId r:id="rId62"/>
  </p:notesMasterIdLst>
  <p:sldIdLst>
    <p:sldId id="256" r:id="rId7"/>
    <p:sldId id="395" r:id="rId8"/>
    <p:sldId id="396" r:id="rId9"/>
    <p:sldId id="397" r:id="rId10"/>
    <p:sldId id="361" r:id="rId11"/>
    <p:sldId id="393" r:id="rId12"/>
    <p:sldId id="398" r:id="rId13"/>
    <p:sldId id="392" r:id="rId14"/>
    <p:sldId id="259" r:id="rId15"/>
    <p:sldId id="260" r:id="rId16"/>
    <p:sldId id="261" r:id="rId17"/>
    <p:sldId id="790" r:id="rId18"/>
    <p:sldId id="791" r:id="rId19"/>
    <p:sldId id="792" r:id="rId20"/>
    <p:sldId id="793" r:id="rId21"/>
    <p:sldId id="347" r:id="rId22"/>
    <p:sldId id="761" r:id="rId23"/>
    <p:sldId id="817" r:id="rId24"/>
    <p:sldId id="818" r:id="rId25"/>
    <p:sldId id="805" r:id="rId26"/>
    <p:sldId id="815" r:id="rId27"/>
    <p:sldId id="809" r:id="rId28"/>
    <p:sldId id="772" r:id="rId29"/>
    <p:sldId id="800" r:id="rId30"/>
    <p:sldId id="801" r:id="rId31"/>
    <p:sldId id="814" r:id="rId32"/>
    <p:sldId id="807" r:id="rId33"/>
    <p:sldId id="806" r:id="rId34"/>
    <p:sldId id="799" r:id="rId35"/>
    <p:sldId id="766" r:id="rId36"/>
    <p:sldId id="785" r:id="rId37"/>
    <p:sldId id="811" r:id="rId38"/>
    <p:sldId id="810" r:id="rId39"/>
    <p:sldId id="803" r:id="rId40"/>
    <p:sldId id="771" r:id="rId41"/>
    <p:sldId id="769" r:id="rId42"/>
    <p:sldId id="770" r:id="rId43"/>
    <p:sldId id="763" r:id="rId44"/>
    <p:sldId id="394" r:id="rId45"/>
    <p:sldId id="348" r:id="rId46"/>
    <p:sldId id="406" r:id="rId47"/>
    <p:sldId id="356" r:id="rId48"/>
    <p:sldId id="349" r:id="rId49"/>
    <p:sldId id="350" r:id="rId50"/>
    <p:sldId id="351" r:id="rId51"/>
    <p:sldId id="352" r:id="rId52"/>
    <p:sldId id="357" r:id="rId53"/>
    <p:sldId id="354" r:id="rId54"/>
    <p:sldId id="407" r:id="rId55"/>
    <p:sldId id="408" r:id="rId56"/>
    <p:sldId id="402" r:id="rId57"/>
    <p:sldId id="403" r:id="rId58"/>
    <p:sldId id="381" r:id="rId59"/>
    <p:sldId id="399" r:id="rId60"/>
    <p:sldId id="400"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AA4"/>
    <a:srgbClr val="FFCCCC"/>
    <a:srgbClr val="0DC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B6908-ACA4-4F8C-91F2-0DECAC78D953}" v="264" dt="2023-08-25T15:31:0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p:cViewPr varScale="1">
        <p:scale>
          <a:sx n="104" d="100"/>
          <a:sy n="104" d="100"/>
        </p:scale>
        <p:origin x="1344" y="108"/>
      </p:cViewPr>
      <p:guideLst>
        <p:guide orient="horz" pos="2160"/>
        <p:guide pos="2880"/>
      </p:guideLst>
    </p:cSldViewPr>
  </p:slideViewPr>
  <p:notesTextViewPr>
    <p:cViewPr>
      <p:scale>
        <a:sx n="1" d="1"/>
        <a:sy n="1" d="1"/>
      </p:scale>
      <p:origin x="0" y="0"/>
    </p:cViewPr>
  </p:notesTextViewPr>
  <p:sorterViewPr>
    <p:cViewPr>
      <p:scale>
        <a:sx n="100" d="100"/>
        <a:sy n="100" d="100"/>
      </p:scale>
      <p:origin x="0" y="6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1"/>
          </a:xfrm>
          <a:prstGeom prst="rect">
            <a:avLst/>
          </a:prstGeom>
        </p:spPr>
        <p:txBody>
          <a:bodyPr vert="horz" lIns="91806" tIns="45904" rIns="91806" bIns="45904" rtlCol="0"/>
          <a:lstStyle>
            <a:lvl1pPr algn="l">
              <a:defRPr sz="1200"/>
            </a:lvl1pPr>
          </a:lstStyle>
          <a:p>
            <a:endParaRPr lang="en-US"/>
          </a:p>
        </p:txBody>
      </p:sp>
      <p:sp>
        <p:nvSpPr>
          <p:cNvPr id="3" name="Date Placeholder 2"/>
          <p:cNvSpPr>
            <a:spLocks noGrp="1"/>
          </p:cNvSpPr>
          <p:nvPr>
            <p:ph type="dt" idx="1"/>
          </p:nvPr>
        </p:nvSpPr>
        <p:spPr>
          <a:xfrm>
            <a:off x="3970938" y="4"/>
            <a:ext cx="3037840" cy="464821"/>
          </a:xfrm>
          <a:prstGeom prst="rect">
            <a:avLst/>
          </a:prstGeom>
        </p:spPr>
        <p:txBody>
          <a:bodyPr vert="horz" lIns="91806" tIns="45904" rIns="91806" bIns="45904" rtlCol="0"/>
          <a:lstStyle>
            <a:lvl1pPr algn="r">
              <a:defRPr sz="1200"/>
            </a:lvl1pPr>
          </a:lstStyle>
          <a:p>
            <a:fld id="{C9E0C109-BF77-4AAC-93F2-96EA914F6739}" type="datetimeFigureOut">
              <a:rPr lang="en-US" smtClean="0"/>
              <a:t>8/25/2023</a:t>
            </a:fld>
            <a:endParaRPr lang="en-US"/>
          </a:p>
        </p:txBody>
      </p:sp>
      <p:sp>
        <p:nvSpPr>
          <p:cNvPr id="4" name="Slide Image Placeholder 3"/>
          <p:cNvSpPr>
            <a:spLocks noGrp="1" noRot="1" noChangeAspect="1"/>
          </p:cNvSpPr>
          <p:nvPr>
            <p:ph type="sldImg" idx="2"/>
          </p:nvPr>
        </p:nvSpPr>
        <p:spPr>
          <a:xfrm>
            <a:off x="1184275" y="698500"/>
            <a:ext cx="4641850" cy="3482975"/>
          </a:xfrm>
          <a:prstGeom prst="rect">
            <a:avLst/>
          </a:prstGeom>
          <a:noFill/>
          <a:ln w="12700">
            <a:solidFill>
              <a:prstClr val="black"/>
            </a:solidFill>
          </a:ln>
        </p:spPr>
        <p:txBody>
          <a:bodyPr vert="horz" lIns="91806" tIns="45904" rIns="91806" bIns="45904" rtlCol="0" anchor="ctr"/>
          <a:lstStyle/>
          <a:p>
            <a:endParaRPr lang="en-US"/>
          </a:p>
        </p:txBody>
      </p:sp>
      <p:sp>
        <p:nvSpPr>
          <p:cNvPr id="5" name="Notes Placeholder 4"/>
          <p:cNvSpPr>
            <a:spLocks noGrp="1"/>
          </p:cNvSpPr>
          <p:nvPr>
            <p:ph type="body" sz="quarter" idx="3"/>
          </p:nvPr>
        </p:nvSpPr>
        <p:spPr>
          <a:xfrm>
            <a:off x="701040" y="4415795"/>
            <a:ext cx="5608320" cy="4183381"/>
          </a:xfrm>
          <a:prstGeom prst="rect">
            <a:avLst/>
          </a:prstGeom>
        </p:spPr>
        <p:txBody>
          <a:bodyPr vert="horz" lIns="91806" tIns="45904" rIns="91806" bIns="459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4821"/>
          </a:xfrm>
          <a:prstGeom prst="rect">
            <a:avLst/>
          </a:prstGeom>
        </p:spPr>
        <p:txBody>
          <a:bodyPr vert="horz" lIns="91806" tIns="45904" rIns="91806" bIns="4590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1"/>
            <a:ext cx="3037840" cy="464821"/>
          </a:xfrm>
          <a:prstGeom prst="rect">
            <a:avLst/>
          </a:prstGeom>
        </p:spPr>
        <p:txBody>
          <a:bodyPr vert="horz" lIns="91806" tIns="45904" rIns="91806" bIns="45904" rtlCol="0" anchor="b"/>
          <a:lstStyle>
            <a:lvl1pPr algn="r">
              <a:defRPr sz="1200"/>
            </a:lvl1pPr>
          </a:lstStyle>
          <a:p>
            <a:fld id="{C1FAEC26-EE7E-4954-A55B-6ABE799ECE7F}" type="slidenum">
              <a:rPr lang="en-US" smtClean="0"/>
              <a:t>‹#›</a:t>
            </a:fld>
            <a:endParaRPr lang="en-US"/>
          </a:p>
        </p:txBody>
      </p:sp>
    </p:spTree>
    <p:extLst>
      <p:ext uri="{BB962C8B-B14F-4D97-AF65-F5344CB8AC3E}">
        <p14:creationId xmlns:p14="http://schemas.microsoft.com/office/powerpoint/2010/main" val="12998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A2AC0F-3FA0-4C10-B7BD-2AE4AC4AA1D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0804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74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98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49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58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A2AC0F-3FA0-4C10-B7BD-2AE4AC4AA1D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1638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8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9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40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32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7438" y="703263"/>
            <a:ext cx="4683125" cy="351313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75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7438" y="703263"/>
            <a:ext cx="4683125" cy="351313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01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56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288BA-6C43-4559-A72F-1FF2E28C466F}"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195926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1E67B-F6F2-4972-A394-DC24AAC15FCA}"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42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9BC56-FAFA-47CC-8EFF-8753A6C40D85}"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03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0E0-06DB-4360-B7B5-2CA5F14F189C}"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444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050"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500" cap="none" spc="0" baseline="0">
                <a:solidFill>
                  <a:schemeClr val="accent1">
                    <a:lumMod val="20000"/>
                    <a:lumOff val="80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288BA-6C43-4559-A72F-1FF2E28C466F}"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311424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6C127-C7D2-4E2A-94EC-1E6264FD15C5}"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75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050"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50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C6A1D-1A3F-4BA1-95B1-5DEAABBD0D44}"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2883368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4A1315-303D-4AFE-934F-C206929E692D}"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697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425" b="1">
                <a:solidFill>
                  <a:schemeClr val="tx1">
                    <a:lumMod val="65000"/>
                    <a:lumOff val="3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425" b="1">
                <a:solidFill>
                  <a:schemeClr val="tx1">
                    <a:lumMod val="65000"/>
                    <a:lumOff val="3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CE050E-8C75-4B6B-973B-AB1EDDE66DA3}" type="datetime1">
              <a:rPr lang="en-US" smtClean="0">
                <a:solidFill>
                  <a:prstClr val="black">
                    <a:tint val="75000"/>
                  </a:prstClr>
                </a:solidFill>
              </a:rPr>
              <a:t>8/25/2023</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955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4A8CE77-07D5-4A99-B4EB-891EA47A30A0}" type="datetime1">
              <a:rPr lang="en-US" smtClean="0"/>
              <a:t>8/25/2023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4233044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7B9B3D-25A2-403B-818D-84A2827DD046}" type="datetime1">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24287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6C127-C7D2-4E2A-94EC-1E6264FD15C5}"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237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1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600"/>
              </a:spcBef>
              <a:buNone/>
              <a:defRPr sz="938">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3855160C-D892-4A35-BDBB-59C882904AFA}"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11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1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600"/>
              </a:spcBef>
              <a:buNone/>
              <a:defRPr sz="938">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2B85C9F7-C737-44B9-8B7D-AAFEAF0F9042}"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968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1E67B-F6F2-4972-A394-DC24AAC15FCA}"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07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9BC56-FAFA-47CC-8EFF-8753A6C40D85}"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728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0E0-06DB-4360-B7B5-2CA5F14F189C}"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585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3"/>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9" y="762003"/>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3038" spc="-56"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125" cap="none" spc="0" baseline="0">
                <a:solidFill>
                  <a:schemeClr val="accent1">
                    <a:lumMod val="20000"/>
                    <a:lumOff val="80000"/>
                  </a:schemeClr>
                </a:solidFill>
              </a:defRPr>
            </a:lvl1pPr>
            <a:lvl2pPr marL="257175" indent="0" algn="ctr">
              <a:buNone/>
              <a:defRPr sz="1125"/>
            </a:lvl2pPr>
            <a:lvl3pPr marL="514350" indent="0" algn="ctr">
              <a:buNone/>
              <a:defRPr sz="1125"/>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288BA-6C43-4559-A72F-1FF2E28C466F}"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2442559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6C127-C7D2-4E2A-94EC-1E6264FD15C5}"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999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3038" b="0" spc="-56"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125" cap="none" spc="0" baseline="0">
                <a:solidFill>
                  <a:schemeClr val="tx1">
                    <a:lumMod val="65000"/>
                    <a:lumOff val="3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C6A1D-1A3F-4BA1-95B1-5DEAABBD0D44}"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1137250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069"/>
            </a:lvl1pPr>
            <a:lvl2pPr>
              <a:defRPr sz="956"/>
            </a:lvl2pPr>
            <a:lvl3pPr>
              <a:defRPr sz="844"/>
            </a:lvl3pPr>
            <a:lvl4pPr>
              <a:defRPr sz="731"/>
            </a:lvl4pPr>
            <a:lvl5pPr>
              <a:defRPr sz="731"/>
            </a:lvl5pPr>
            <a:lvl6pPr>
              <a:defRPr sz="731"/>
            </a:lvl6pPr>
            <a:lvl7pPr>
              <a:defRPr sz="731"/>
            </a:lvl7pPr>
            <a:lvl8pPr>
              <a:defRPr sz="731"/>
            </a:lvl8pPr>
            <a:lvl9pPr>
              <a:defRPr sz="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069"/>
            </a:lvl1pPr>
            <a:lvl2pPr>
              <a:defRPr sz="956"/>
            </a:lvl2pPr>
            <a:lvl3pPr>
              <a:defRPr sz="844"/>
            </a:lvl3pPr>
            <a:lvl4pPr>
              <a:defRPr sz="731"/>
            </a:lvl4pPr>
            <a:lvl5pPr>
              <a:defRPr sz="731"/>
            </a:lvl5pPr>
            <a:lvl6pPr>
              <a:defRPr sz="731"/>
            </a:lvl6pPr>
            <a:lvl7pPr>
              <a:defRPr sz="731"/>
            </a:lvl7pPr>
            <a:lvl8pPr>
              <a:defRPr sz="731"/>
            </a:lvl8pPr>
            <a:lvl9pPr>
              <a:defRPr sz="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4A1315-303D-4AFE-934F-C206929E692D}"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177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069" b="1">
                <a:solidFill>
                  <a:schemeClr val="tx1">
                    <a:lumMod val="65000"/>
                    <a:lumOff val="35000"/>
                  </a:schemeClr>
                </a:solidFill>
              </a:defRPr>
            </a:lvl1pPr>
            <a:lvl2pPr marL="257175" indent="0">
              <a:buNone/>
              <a:defRPr sz="1069"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069"/>
            </a:lvl1pPr>
            <a:lvl2pPr>
              <a:defRPr sz="956"/>
            </a:lvl2pPr>
            <a:lvl3pPr>
              <a:defRPr sz="844"/>
            </a:lvl3pPr>
            <a:lvl4pPr>
              <a:defRPr sz="731"/>
            </a:lvl4pPr>
            <a:lvl5pPr>
              <a:defRPr sz="731"/>
            </a:lvl5pPr>
            <a:lvl6pPr>
              <a:defRPr sz="731"/>
            </a:lvl6pPr>
            <a:lvl7pPr>
              <a:defRPr sz="731"/>
            </a:lvl7pPr>
            <a:lvl8pPr>
              <a:defRPr sz="731"/>
            </a:lvl8pPr>
            <a:lvl9pPr>
              <a:defRPr sz="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91"/>
            <a:ext cx="2606040" cy="813171"/>
          </a:xfrm>
        </p:spPr>
        <p:txBody>
          <a:bodyPr anchor="b">
            <a:normAutofit/>
          </a:bodyPr>
          <a:lstStyle>
            <a:lvl1pPr marL="0" indent="0">
              <a:spcBef>
                <a:spcPts val="0"/>
              </a:spcBef>
              <a:buNone/>
              <a:defRPr sz="1069" b="1">
                <a:solidFill>
                  <a:schemeClr val="tx1">
                    <a:lumMod val="65000"/>
                    <a:lumOff val="35000"/>
                  </a:schemeClr>
                </a:solidFill>
              </a:defRPr>
            </a:lvl1pPr>
            <a:lvl2pPr marL="257175" indent="0">
              <a:buNone/>
              <a:defRPr sz="1069"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069"/>
            </a:lvl1pPr>
            <a:lvl2pPr>
              <a:defRPr sz="956"/>
            </a:lvl2pPr>
            <a:lvl3pPr>
              <a:defRPr sz="844"/>
            </a:lvl3pPr>
            <a:lvl4pPr>
              <a:defRPr sz="731"/>
            </a:lvl4pPr>
            <a:lvl5pPr>
              <a:defRPr sz="731"/>
            </a:lvl5pPr>
            <a:lvl6pPr>
              <a:defRPr sz="731"/>
            </a:lvl6pPr>
            <a:lvl7pPr>
              <a:defRPr sz="731"/>
            </a:lvl7pPr>
            <a:lvl8pPr>
              <a:defRPr sz="731"/>
            </a:lvl8pPr>
            <a:lvl9pPr>
              <a:defRPr sz="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CE050E-8C75-4B6B-973B-AB1EDDE66DA3}" type="datetime1">
              <a:rPr lang="en-US" smtClean="0">
                <a:solidFill>
                  <a:prstClr val="black">
                    <a:tint val="75000"/>
                  </a:prstClr>
                </a:solidFill>
              </a:rPr>
              <a:t>8/25/2023</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07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C6A1D-1A3F-4BA1-95B1-5DEAABBD0D44}" type="datetime1">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366061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4A8CE77-07D5-4A99-B4EB-891EA47A30A0}" type="datetime1">
              <a:rPr lang="en-US" smtClean="0"/>
              <a:t>8/25/2023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3508480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7B9B3D-25A2-403B-818D-84A2827DD046}" type="datetime1">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2153744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1575"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450"/>
              </a:spcBef>
              <a:buNone/>
              <a:defRPr sz="70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8" name="Date Placeholder 7"/>
          <p:cNvSpPr>
            <a:spLocks noGrp="1"/>
          </p:cNvSpPr>
          <p:nvPr>
            <p:ph type="dt" sz="half" idx="10"/>
          </p:nvPr>
        </p:nvSpPr>
        <p:spPr/>
        <p:txBody>
          <a:bodyPr/>
          <a:lstStyle/>
          <a:p>
            <a:fld id="{3855160C-D892-4A35-BDBB-59C882904AFA}"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636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1575"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5" y="767419"/>
            <a:ext cx="6086423" cy="5330952"/>
          </a:xfrm>
          <a:solidFill>
            <a:schemeClr val="bg1">
              <a:lumMod val="75000"/>
            </a:schemeClr>
          </a:solidFill>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450"/>
              </a:spcBef>
              <a:buNone/>
              <a:defRPr sz="70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8" name="Date Placeholder 7"/>
          <p:cNvSpPr>
            <a:spLocks noGrp="1"/>
          </p:cNvSpPr>
          <p:nvPr>
            <p:ph type="dt" sz="half" idx="10"/>
          </p:nvPr>
        </p:nvSpPr>
        <p:spPr/>
        <p:txBody>
          <a:bodyPr/>
          <a:lstStyle/>
          <a:p>
            <a:fld id="{2B85C9F7-C737-44B9-8B7D-AAFEAF0F9042}"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a:xfrm>
            <a:off x="2624328" y="6356355"/>
            <a:ext cx="4433638" cy="365125"/>
          </a:xfr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733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1E67B-F6F2-4972-A394-DC24AAC15FCA}"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417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9BC56-FAFA-47CC-8EFF-8753A6C40D85}" type="datetime1">
              <a:rPr lang="en-US" smtClean="0">
                <a:solidFill>
                  <a:prstClr val="black">
                    <a:tint val="75000"/>
                  </a:prstClr>
                </a:solidFill>
              </a:r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333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0E0-06DB-4360-B7B5-2CA5F14F189C}"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03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4A1315-303D-4AFE-934F-C206929E692D}"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01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CE050E-8C75-4B6B-973B-AB1EDDE66DA3}" type="datetime1">
              <a:rPr lang="en-US" smtClean="0">
                <a:solidFill>
                  <a:prstClr val="black">
                    <a:tint val="75000"/>
                  </a:prstClr>
                </a:solidFill>
              </a:rPr>
              <a:t>8/25/2023</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02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4A8CE77-07D5-4A99-B4EB-891EA47A30A0}" type="datetime1">
              <a:rPr lang="en-US" smtClean="0"/>
              <a:t>8/25/2023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38307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7B9B3D-25A2-403B-818D-84A2827DD046}" type="datetime1">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BDA75-041B-4674-9472-622CAF4C5DB2}" type="slidenum">
              <a:rPr lang="en-US" smtClean="0"/>
              <a:t>‹#›</a:t>
            </a:fld>
            <a:endParaRPr lang="en-US"/>
          </a:p>
        </p:txBody>
      </p:sp>
    </p:spTree>
    <p:extLst>
      <p:ext uri="{BB962C8B-B14F-4D97-AF65-F5344CB8AC3E}">
        <p14:creationId xmlns:p14="http://schemas.microsoft.com/office/powerpoint/2010/main" val="47807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855160C-D892-4A35-BDBB-59C882904AFA}"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28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B85C9F7-C737-44B9-8B7D-AAFEAF0F9042}" type="datetime1">
              <a:rPr lang="en-US" smtClean="0">
                <a:solidFill>
                  <a:prstClr val="black">
                    <a:tint val="75000"/>
                  </a:prstClr>
                </a:solidFill>
              </a:rPr>
              <a:t>8/25/2023</a:t>
            </a:fld>
            <a:endParaRPr lang="en-US">
              <a:solidFill>
                <a:prstClr val="black">
                  <a:tint val="75000"/>
                </a:prst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64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FDF2A92F-B725-46CD-A36B-F6DBA3979AB0}"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1439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fld id="{FDF2A92F-B725-46CD-A36B-F6DBA3979AB0}"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825" b="1">
                <a:solidFill>
                  <a:schemeClr val="accent1"/>
                </a:solidFill>
              </a:defRPr>
            </a:lvl1p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59699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hf hdr="0" ftr="0" dt="0"/>
  <p:txStyles>
    <p:titleStyle>
      <a:lvl1pPr algn="l" defTabSz="685800" rtl="0" eaLnBrk="1" latinLnBrk="0" hangingPunct="1">
        <a:lnSpc>
          <a:spcPct val="90000"/>
        </a:lnSpc>
        <a:spcBef>
          <a:spcPct val="0"/>
        </a:spcBef>
        <a:buNone/>
        <a:defRPr sz="225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425"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75"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125"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1" y="1123842"/>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5"/>
            <a:ext cx="2057400" cy="365125"/>
          </a:xfrm>
          <a:prstGeom prst="rect">
            <a:avLst/>
          </a:prstGeom>
        </p:spPr>
        <p:txBody>
          <a:bodyPr vert="horz" lIns="91440" tIns="45720" rIns="91440" bIns="45720" rtlCol="0" anchor="ctr"/>
          <a:lstStyle>
            <a:lvl1pPr algn="l">
              <a:defRPr sz="563">
                <a:solidFill>
                  <a:schemeClr val="tx1">
                    <a:lumMod val="50000"/>
                    <a:lumOff val="50000"/>
                  </a:schemeClr>
                </a:solidFill>
              </a:defRPr>
            </a:lvl1pPr>
          </a:lstStyle>
          <a:p>
            <a:fld id="{FDF2A92F-B725-46CD-A36B-F6DBA3979AB0}" type="datetime1">
              <a:rPr lang="en-US" smtClean="0">
                <a:solidFill>
                  <a:prstClr val="black">
                    <a:tint val="75000"/>
                  </a:prstClr>
                </a:solidFill>
              </a:rPr>
              <a:t>8/25/2023</a:t>
            </a:fld>
            <a:endParaRPr lang="en-US">
              <a:solidFill>
                <a:prstClr val="black">
                  <a:tint val="75000"/>
                </a:prstClr>
              </a:solidFill>
            </a:endParaRPr>
          </a:p>
        </p:txBody>
      </p:sp>
      <p:sp>
        <p:nvSpPr>
          <p:cNvPr id="5" name="Footer Placeholder 4"/>
          <p:cNvSpPr>
            <a:spLocks noGrp="1"/>
          </p:cNvSpPr>
          <p:nvPr>
            <p:ph type="ftr" sz="quarter" idx="3"/>
          </p:nvPr>
        </p:nvSpPr>
        <p:spPr>
          <a:xfrm>
            <a:off x="2901951" y="6356355"/>
            <a:ext cx="4433638" cy="365125"/>
          </a:xfrm>
          <a:prstGeom prst="rect">
            <a:avLst/>
          </a:prstGeom>
        </p:spPr>
        <p:txBody>
          <a:bodyPr vert="horz" lIns="91440" tIns="45720" rIns="91440" bIns="45720" rtlCol="0" anchor="ctr"/>
          <a:lstStyle>
            <a:lvl1pPr algn="l">
              <a:defRPr sz="563">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975604" y="6356355"/>
            <a:ext cx="1148195" cy="365125"/>
          </a:xfrm>
          <a:prstGeom prst="rect">
            <a:avLst/>
          </a:prstGeom>
        </p:spPr>
        <p:txBody>
          <a:bodyPr vert="horz" lIns="91440" tIns="45720" rIns="91440" bIns="45720" rtlCol="0" anchor="ctr"/>
          <a:lstStyle>
            <a:lvl1pPr algn="r">
              <a:defRPr sz="619" b="1">
                <a:solidFill>
                  <a:schemeClr val="accent1"/>
                </a:solidFill>
              </a:defRPr>
            </a:lvl1pPr>
          </a:lstStyle>
          <a:p>
            <a:fld id="{1B09B6B0-3224-437D-BE4C-07884B43B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05705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hf hdr="0" ftr="0" dt="0"/>
  <p:txStyles>
    <p:titleStyle>
      <a:lvl1pPr algn="l" defTabSz="514350" rtl="0" eaLnBrk="1" latinLnBrk="0" hangingPunct="1">
        <a:lnSpc>
          <a:spcPct val="90000"/>
        </a:lnSpc>
        <a:spcBef>
          <a:spcPct val="0"/>
        </a:spcBef>
        <a:buNone/>
        <a:defRPr sz="1688" kern="1200" spc="-34" baseline="0">
          <a:solidFill>
            <a:srgbClr val="FFFFFF"/>
          </a:solidFill>
          <a:latin typeface="+mj-lt"/>
          <a:ea typeface="+mj-ea"/>
          <a:cs typeface="+mj-cs"/>
        </a:defRPr>
      </a:lvl1pPr>
    </p:titleStyle>
    <p:bodyStyle>
      <a:lvl1pPr marL="102870" indent="-102870" algn="l" defTabSz="514350" rtl="0" eaLnBrk="1" latinLnBrk="0" hangingPunct="1">
        <a:lnSpc>
          <a:spcPct val="90000"/>
        </a:lnSpc>
        <a:spcBef>
          <a:spcPts val="675"/>
        </a:spcBef>
        <a:buClr>
          <a:schemeClr val="accent1"/>
        </a:buClr>
        <a:buFont typeface="Wingdings 2" pitchFamily="18" charset="2"/>
        <a:buChar char=""/>
        <a:defRPr sz="1069" kern="1200">
          <a:solidFill>
            <a:schemeClr val="tx1">
              <a:lumMod val="65000"/>
              <a:lumOff val="35000"/>
            </a:schemeClr>
          </a:solidFill>
          <a:latin typeface="+mn-lt"/>
          <a:ea typeface="+mn-ea"/>
          <a:cs typeface="+mn-cs"/>
        </a:defRPr>
      </a:lvl1pPr>
      <a:lvl2pPr marL="385763" indent="-102870" algn="l" defTabSz="514350" rtl="0" eaLnBrk="1" latinLnBrk="0" hangingPunct="1">
        <a:lnSpc>
          <a:spcPct val="90000"/>
        </a:lnSpc>
        <a:spcBef>
          <a:spcPts val="141"/>
        </a:spcBef>
        <a:spcAft>
          <a:spcPts val="141"/>
        </a:spcAft>
        <a:buClr>
          <a:schemeClr val="accent1"/>
        </a:buClr>
        <a:buFont typeface="Wingdings 2" pitchFamily="18" charset="2"/>
        <a:buChar char=""/>
        <a:defRPr sz="956" kern="1200">
          <a:solidFill>
            <a:schemeClr val="tx1">
              <a:lumMod val="65000"/>
              <a:lumOff val="35000"/>
            </a:schemeClr>
          </a:solidFill>
          <a:latin typeface="+mn-lt"/>
          <a:ea typeface="+mn-ea"/>
          <a:cs typeface="+mn-cs"/>
        </a:defRPr>
      </a:lvl2pPr>
      <a:lvl3pPr marL="642938" indent="-102870" algn="l" defTabSz="514350" rtl="0" eaLnBrk="1" latinLnBrk="0" hangingPunct="1">
        <a:lnSpc>
          <a:spcPct val="90000"/>
        </a:lnSpc>
        <a:spcBef>
          <a:spcPts val="141"/>
        </a:spcBef>
        <a:spcAft>
          <a:spcPts val="141"/>
        </a:spcAft>
        <a:buClr>
          <a:schemeClr val="accent1"/>
        </a:buClr>
        <a:buFont typeface="Wingdings 2" pitchFamily="18" charset="2"/>
        <a:buChar char=""/>
        <a:defRPr sz="844" kern="1200">
          <a:solidFill>
            <a:schemeClr val="tx1">
              <a:lumMod val="65000"/>
              <a:lumOff val="35000"/>
            </a:schemeClr>
          </a:solidFill>
          <a:latin typeface="+mn-lt"/>
          <a:ea typeface="+mn-ea"/>
          <a:cs typeface="+mn-cs"/>
        </a:defRPr>
      </a:lvl3pPr>
      <a:lvl4pPr marL="900113" indent="-102870"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4pPr>
      <a:lvl5pPr marL="1157288" indent="-102870"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5pPr>
      <a:lvl6pPr marL="1414463" indent="-128588"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6pPr>
      <a:lvl7pPr marL="1671638" indent="-128588"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7pPr>
      <a:lvl8pPr marL="1928813" indent="-128588"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8pPr>
      <a:lvl9pPr marL="2185988" indent="-128588" algn="l" defTabSz="514350" rtl="0" eaLnBrk="1" latinLnBrk="0" hangingPunct="1">
        <a:lnSpc>
          <a:spcPct val="90000"/>
        </a:lnSpc>
        <a:spcBef>
          <a:spcPts val="141"/>
        </a:spcBef>
        <a:spcAft>
          <a:spcPts val="141"/>
        </a:spcAft>
        <a:buClr>
          <a:schemeClr val="accent1"/>
        </a:buClr>
        <a:buFont typeface="Wingdings 2" pitchFamily="18" charset="2"/>
        <a:buChar char=""/>
        <a:defRPr sz="731" kern="1200">
          <a:solidFill>
            <a:schemeClr val="tx1">
              <a:lumMod val="65000"/>
              <a:lumOff val="3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info@oceanpines.org" TargetMode="Externa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373E92-F88D-4F0A-94DF-393703E7D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03" y="466531"/>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29DAA0-ADF6-43FD-9C99-483F722B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456966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802386" y="1298448"/>
            <a:ext cx="3529350" cy="3255264"/>
          </a:xfrm>
        </p:spPr>
        <p:txBody>
          <a:bodyPr>
            <a:normAutofit/>
          </a:bodyPr>
          <a:lstStyle/>
          <a:p>
            <a:r>
              <a:rPr lang="en-US" sz="4200" b="1" dirty="0">
                <a:solidFill>
                  <a:schemeClr val="tx1"/>
                </a:solidFill>
                <a:latin typeface="Century Gothic" panose="020B0502020202020204" pitchFamily="34" charset="0"/>
              </a:rPr>
              <a:t>Ocean Pines Association</a:t>
            </a:r>
            <a:br>
              <a:rPr lang="en-US" sz="4200" b="1" dirty="0">
                <a:solidFill>
                  <a:schemeClr val="tx1"/>
                </a:solidFill>
                <a:latin typeface="Century Gothic" panose="020B0502020202020204" pitchFamily="34" charset="0"/>
              </a:rPr>
            </a:br>
            <a:r>
              <a:rPr lang="en-US" sz="4200" b="1" dirty="0">
                <a:solidFill>
                  <a:schemeClr val="tx1"/>
                </a:solidFill>
                <a:latin typeface="Century Gothic" panose="020B0502020202020204" pitchFamily="34" charset="0"/>
              </a:rPr>
              <a:t>Annual Membership Meeting</a:t>
            </a:r>
          </a:p>
        </p:txBody>
      </p:sp>
      <p:sp>
        <p:nvSpPr>
          <p:cNvPr id="3" name="Subtitle 2"/>
          <p:cNvSpPr>
            <a:spLocks noGrp="1"/>
          </p:cNvSpPr>
          <p:nvPr>
            <p:ph type="subTitle" idx="1"/>
          </p:nvPr>
        </p:nvSpPr>
        <p:spPr>
          <a:xfrm>
            <a:off x="825011" y="4670246"/>
            <a:ext cx="3506725" cy="914400"/>
          </a:xfrm>
        </p:spPr>
        <p:txBody>
          <a:bodyPr>
            <a:normAutofit/>
          </a:bodyPr>
          <a:lstStyle/>
          <a:p>
            <a:r>
              <a:rPr lang="en-US" b="1" dirty="0">
                <a:solidFill>
                  <a:schemeClr val="tx1"/>
                </a:solidFill>
                <a:latin typeface="Century Gothic" panose="020B0502020202020204" pitchFamily="34" charset="0"/>
              </a:rPr>
              <a:t>August 26, 2023</a:t>
            </a:r>
          </a:p>
        </p:txBody>
      </p:sp>
      <p:pic>
        <p:nvPicPr>
          <p:cNvPr id="8" name="Picture 7" descr="NEWOceanPinesAssociation_Circle_logo small">
            <a:extLst>
              <a:ext uri="{FF2B5EF4-FFF2-40B4-BE49-F238E27FC236}">
                <a16:creationId xmlns:a16="http://schemas.microsoft.com/office/drawing/2014/main" id="{C9D4B44A-E066-35F5-1EAC-9BE5F38BB0ED}"/>
              </a:ext>
            </a:extLst>
          </p:cNvPr>
          <p:cNvPicPr>
            <a:picLocks noChangeAspect="1"/>
          </p:cNvPicPr>
          <p:nvPr/>
        </p:nvPicPr>
        <p:blipFill>
          <a:blip r:embed="rId2" cstate="print"/>
          <a:stretch>
            <a:fillRect/>
          </a:stretch>
        </p:blipFill>
        <p:spPr bwMode="auto">
          <a:xfrm>
            <a:off x="4876800" y="1548039"/>
            <a:ext cx="3662161" cy="3749894"/>
          </a:xfrm>
          <a:prstGeom prst="rect">
            <a:avLst/>
          </a:prstGeom>
          <a:noFill/>
        </p:spPr>
      </p:pic>
      <p:sp>
        <p:nvSpPr>
          <p:cNvPr id="17" name="Rectangle 16">
            <a:extLst>
              <a:ext uri="{FF2B5EF4-FFF2-40B4-BE49-F238E27FC236}">
                <a16:creationId xmlns:a16="http://schemas.microsoft.com/office/drawing/2014/main" id="{F32C8C35-BF44-4CFB-9754-81F07C98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95F1BCFC-6657-4E16-DE9E-5EE9FE5F0B31}"/>
              </a:ext>
            </a:extLst>
          </p:cNvPr>
          <p:cNvSpPr>
            <a:spLocks noGrp="1"/>
          </p:cNvSpPr>
          <p:nvPr>
            <p:ph type="sldNum" sz="quarter" idx="12"/>
          </p:nvPr>
        </p:nvSpPr>
        <p:spPr/>
        <p:txBody>
          <a:bodyPr/>
          <a:lstStyle/>
          <a:p>
            <a:fld id="{A29BDA75-041B-4674-9472-622CAF4C5DB2}" type="slidenum">
              <a:rPr lang="en-US" smtClean="0"/>
              <a:t>1</a:t>
            </a:fld>
            <a:endParaRPr lang="en-US"/>
          </a:p>
        </p:txBody>
      </p:sp>
    </p:spTree>
    <p:extLst>
      <p:ext uri="{BB962C8B-B14F-4D97-AF65-F5344CB8AC3E}">
        <p14:creationId xmlns:p14="http://schemas.microsoft.com/office/powerpoint/2010/main" val="367096492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64108"/>
            <a:ext cx="2457835" cy="5120639"/>
          </a:xfrm>
        </p:spPr>
        <p:txBody>
          <a:bodyPr vert="horz" lIns="91440" tIns="45720" rIns="91440" bIns="45720" rtlCol="0" anchor="ctr">
            <a:normAutofit/>
          </a:bodyPr>
          <a:lstStyle/>
          <a:p>
            <a:r>
              <a:rPr lang="en-US" sz="3600" dirty="0">
                <a:solidFill>
                  <a:schemeClr val="tx1">
                    <a:lumMod val="85000"/>
                    <a:lumOff val="15000"/>
                  </a:schemeClr>
                </a:solidFill>
              </a:rPr>
              <a:t>Audit Report</a:t>
            </a:r>
          </a:p>
        </p:txBody>
      </p:sp>
      <p:sp>
        <p:nvSpPr>
          <p:cNvPr id="3" name="Content Placeholder 2"/>
          <p:cNvSpPr>
            <a:spLocks noGrp="1"/>
          </p:cNvSpPr>
          <p:nvPr>
            <p:ph type="body" idx="4294967295"/>
          </p:nvPr>
        </p:nvSpPr>
        <p:spPr>
          <a:xfrm>
            <a:off x="2743200" y="762000"/>
            <a:ext cx="6013851" cy="5380182"/>
          </a:xfrm>
        </p:spPr>
        <p:txBody>
          <a:bodyPr vert="horz" lIns="91440" tIns="45720" rIns="91440" bIns="45720" rtlCol="0" anchor="ctr">
            <a:noAutofit/>
          </a:bodyPr>
          <a:lstStyle/>
          <a:p>
            <a:pPr marL="182563" indent="-182563"/>
            <a:r>
              <a:rPr lang="en-US" sz="2000" dirty="0"/>
              <a:t>Audit report is on pages 1-3 and is on UHY letterhead as it is prepared by us and renders our opinion on the financial statement prepared by management</a:t>
            </a:r>
          </a:p>
          <a:p>
            <a:pPr marL="182563" indent="-182563"/>
            <a:r>
              <a:rPr lang="en-US" sz="2000" dirty="0"/>
              <a:t>Components of the audit opinion:</a:t>
            </a:r>
          </a:p>
          <a:p>
            <a:pPr marL="341313" lvl="2" indent="-165100">
              <a:spcBef>
                <a:spcPts val="1200"/>
              </a:spcBef>
            </a:pPr>
            <a:r>
              <a:rPr lang="en-US" sz="1800" dirty="0"/>
              <a:t>Opinion and our basis for the opinion – I’m pleased to report that the Association received a “clean” unmodified audit opinion</a:t>
            </a:r>
          </a:p>
          <a:p>
            <a:pPr marL="341313" lvl="2" indent="-165100">
              <a:spcBef>
                <a:spcPts val="1200"/>
              </a:spcBef>
            </a:pPr>
            <a:r>
              <a:rPr lang="en-US" sz="1800" dirty="0"/>
              <a:t>Discusses what management is responsible for, including preparation and fair presentation</a:t>
            </a:r>
          </a:p>
          <a:p>
            <a:pPr marL="341313" lvl="2" indent="-165100">
              <a:spcBef>
                <a:spcPts val="1200"/>
              </a:spcBef>
            </a:pPr>
            <a:r>
              <a:rPr lang="en-US" sz="1800" dirty="0"/>
              <a:t>The auditor responsibility is to perform procedures to obtain audit evidence to express an opinion on the financial statements.  Audit was conducted in accordance with auditing standards generally accepted in the United States that require us to plan and perform the audit to obtain reasonable assurance that the financials are free from material misstatement</a:t>
            </a:r>
          </a:p>
          <a:p>
            <a:pPr marL="341313" lvl="2" indent="-165100">
              <a:spcBef>
                <a:spcPts val="1200"/>
              </a:spcBef>
            </a:pPr>
            <a:r>
              <a:rPr lang="en-US" sz="1800" dirty="0"/>
              <a:t>Procedures for supplementary information and required supplementary information</a:t>
            </a:r>
          </a:p>
        </p:txBody>
      </p:sp>
      <p:sp>
        <p:nvSpPr>
          <p:cNvPr id="4" name="Slide Number Placeholder 3">
            <a:extLst>
              <a:ext uri="{FF2B5EF4-FFF2-40B4-BE49-F238E27FC236}">
                <a16:creationId xmlns:a16="http://schemas.microsoft.com/office/drawing/2014/main" id="{A172C5F9-C899-6C2E-9AD4-5911655EA1CE}"/>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defTabSz="457200">
              <a:spcAft>
                <a:spcPts val="600"/>
              </a:spcAft>
            </a:pPr>
            <a:fld id="{1B09B6B0-3224-437D-BE4C-07884B43B4D4}" type="slidenum">
              <a:rPr lang="en-US" sz="1200" b="1" kern="1200" dirty="0">
                <a:solidFill>
                  <a:schemeClr val="accent1"/>
                </a:solidFill>
                <a:latin typeface="+mn-lt"/>
                <a:ea typeface="+mn-ea"/>
                <a:cs typeface="+mn-cs"/>
              </a:rPr>
              <a:pPr defTabSz="457200">
                <a:spcAft>
                  <a:spcPts val="600"/>
                </a:spcAft>
              </a:pPr>
              <a:t>10</a:t>
            </a:fld>
            <a:endParaRPr lang="en-US" sz="1200" b="1" kern="1200" dirty="0">
              <a:solidFill>
                <a:schemeClr val="accent1"/>
              </a:solidFill>
              <a:latin typeface="+mn-lt"/>
              <a:ea typeface="+mn-ea"/>
              <a:cs typeface="+mn-cs"/>
            </a:endParaRPr>
          </a:p>
        </p:txBody>
      </p:sp>
    </p:spTree>
    <p:extLst>
      <p:ext uri="{BB962C8B-B14F-4D97-AF65-F5344CB8AC3E}">
        <p14:creationId xmlns:p14="http://schemas.microsoft.com/office/powerpoint/2010/main" val="4054409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33087"/>
            <a:ext cx="2381635" cy="5120639"/>
          </a:xfrm>
        </p:spPr>
        <p:txBody>
          <a:bodyPr vert="horz" lIns="91440" tIns="45720" rIns="91440" bIns="45720" rtlCol="0" anchor="ctr">
            <a:normAutofit/>
          </a:bodyPr>
          <a:lstStyle/>
          <a:p>
            <a:r>
              <a:rPr lang="en-US" sz="3600" dirty="0">
                <a:solidFill>
                  <a:schemeClr val="tx1">
                    <a:lumMod val="85000"/>
                    <a:lumOff val="15000"/>
                  </a:schemeClr>
                </a:solidFill>
              </a:rPr>
              <a:t>Quick overview of procedures</a:t>
            </a:r>
          </a:p>
        </p:txBody>
      </p:sp>
      <p:sp>
        <p:nvSpPr>
          <p:cNvPr id="3" name="Content Placeholder 2"/>
          <p:cNvSpPr>
            <a:spLocks noGrp="1"/>
          </p:cNvSpPr>
          <p:nvPr>
            <p:ph idx="4294967295"/>
          </p:nvPr>
        </p:nvSpPr>
        <p:spPr>
          <a:xfrm>
            <a:off x="2667000" y="864108"/>
            <a:ext cx="6090057" cy="5120640"/>
          </a:xfrm>
        </p:spPr>
        <p:txBody>
          <a:bodyPr vert="horz" lIns="91440" tIns="45720" rIns="91440" bIns="45720" rtlCol="0" anchor="ctr">
            <a:normAutofit/>
          </a:bodyPr>
          <a:lstStyle/>
          <a:p>
            <a:pPr marL="0" indent="0">
              <a:buNone/>
            </a:pPr>
            <a:r>
              <a:rPr lang="en-US" sz="2000" dirty="0"/>
              <a:t>Timeline of procedures:</a:t>
            </a:r>
          </a:p>
          <a:p>
            <a:r>
              <a:rPr lang="en-US" sz="2000" dirty="0"/>
              <a:t>Late April – Planning, internal control documentation, risk assessments</a:t>
            </a:r>
          </a:p>
          <a:p>
            <a:r>
              <a:rPr lang="en-US" sz="2000" dirty="0"/>
              <a:t>April 30 - Perform sample test counts of inventory at various locations.  Also, send out year end cash confirmations to financial institutions.</a:t>
            </a:r>
          </a:p>
          <a:p>
            <a:r>
              <a:rPr lang="en-US" sz="2000" dirty="0"/>
              <a:t>End of May/early June – year end fieldwork, balance sheet and income statement testing of accounts and transactions.</a:t>
            </a:r>
          </a:p>
          <a:p>
            <a:r>
              <a:rPr lang="en-US" sz="2000" dirty="0"/>
              <a:t>July/July – Wrap up procedures and financial statement preparation and review.</a:t>
            </a:r>
          </a:p>
          <a:p>
            <a:r>
              <a:rPr lang="en-US" sz="2000" dirty="0"/>
              <a:t>Today’s annual meeting.</a:t>
            </a:r>
            <a:endParaRPr lang="en-US" dirty="0"/>
          </a:p>
        </p:txBody>
      </p:sp>
      <p:sp>
        <p:nvSpPr>
          <p:cNvPr id="4" name="Slide Number Placeholder 3">
            <a:extLst>
              <a:ext uri="{FF2B5EF4-FFF2-40B4-BE49-F238E27FC236}">
                <a16:creationId xmlns:a16="http://schemas.microsoft.com/office/drawing/2014/main" id="{067C11C5-3479-365C-6DEB-AE43FAAFAC6F}"/>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defTabSz="457200">
              <a:spcAft>
                <a:spcPts val="600"/>
              </a:spcAft>
            </a:pPr>
            <a:fld id="{A29BDA75-041B-4674-9472-622CAF4C5DB2}" type="slidenum">
              <a:rPr lang="en-US" sz="1200" b="1" kern="1200" dirty="0">
                <a:solidFill>
                  <a:schemeClr val="accent1"/>
                </a:solidFill>
                <a:latin typeface="+mn-lt"/>
                <a:ea typeface="+mn-ea"/>
                <a:cs typeface="+mn-cs"/>
              </a:rPr>
              <a:pPr defTabSz="457200">
                <a:spcAft>
                  <a:spcPts val="600"/>
                </a:spcAft>
              </a:pPr>
              <a:t>11</a:t>
            </a:fld>
            <a:endParaRPr lang="en-US" sz="1200" b="1" kern="1200" dirty="0">
              <a:solidFill>
                <a:schemeClr val="accent1"/>
              </a:solidFill>
              <a:latin typeface="+mn-lt"/>
              <a:ea typeface="+mn-ea"/>
              <a:cs typeface="+mn-cs"/>
            </a:endParaRPr>
          </a:p>
        </p:txBody>
      </p:sp>
    </p:spTree>
    <p:extLst>
      <p:ext uri="{BB962C8B-B14F-4D97-AF65-F5344CB8AC3E}">
        <p14:creationId xmlns:p14="http://schemas.microsoft.com/office/powerpoint/2010/main" val="325064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1143000"/>
            <a:ext cx="6756400" cy="2960980"/>
          </a:xfrm>
        </p:spPr>
        <p:txBody>
          <a:bodyPr anchor="b">
            <a:normAutofit/>
          </a:bodyPr>
          <a:lstStyle/>
          <a:p>
            <a:pPr algn="ctr"/>
            <a:r>
              <a:rPr lang="en-US" sz="5700" b="1" dirty="0">
                <a:solidFill>
                  <a:schemeClr val="tx1"/>
                </a:solidFill>
                <a:latin typeface="Century Gothic" panose="020B0502020202020204" pitchFamily="34" charset="0"/>
              </a:rPr>
              <a:t>President’s Annual Report</a:t>
            </a:r>
            <a:br>
              <a:rPr lang="en-US" sz="1800" dirty="0">
                <a:solidFill>
                  <a:schemeClr val="tx1"/>
                </a:solidFill>
                <a:effectLst/>
                <a:latin typeface="Calibri" panose="020F0502020204030204" pitchFamily="34" charset="0"/>
                <a:ea typeface="Calibri" panose="020F0502020204030204" pitchFamily="34" charset="0"/>
              </a:rPr>
            </a:br>
            <a:endParaRPr lang="en-US" sz="2400" b="1"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1270000" y="4572000"/>
            <a:ext cx="4267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rPr>
              <a:t>Doug Parks</a:t>
            </a:r>
            <a:br>
              <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rPr>
            </a:br>
            <a:endPar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B6A7AF08-B2BF-716B-6B34-7997FF00E1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BDA75-041B-4674-9472-622CAF4C5DB2}" type="slidenum">
              <a:rPr kumimoji="0" lang="en-US" sz="11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7624183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4109"/>
            <a:ext cx="2743200" cy="5120639"/>
          </a:xfrm>
        </p:spPr>
        <p:txBody>
          <a:bodyPr vert="horz" lIns="91440" tIns="45720" rIns="91440" bIns="45720" rtlCol="0" anchor="ctr">
            <a:normAutofit/>
          </a:bodyPr>
          <a:lstStyle/>
          <a:p>
            <a:r>
              <a:rPr lang="en-US" sz="2600" b="1" dirty="0">
                <a:solidFill>
                  <a:schemeClr val="tx1">
                    <a:lumMod val="85000"/>
                    <a:lumOff val="15000"/>
                  </a:schemeClr>
                </a:solidFill>
              </a:rPr>
              <a:t>Significant Accomplishments of the Board This Year</a:t>
            </a:r>
          </a:p>
        </p:txBody>
      </p:sp>
      <p:sp>
        <p:nvSpPr>
          <p:cNvPr id="3" name="Content Placeholder 2"/>
          <p:cNvSpPr>
            <a:spLocks noGrp="1"/>
          </p:cNvSpPr>
          <p:nvPr>
            <p:ph type="body" idx="4294967295"/>
          </p:nvPr>
        </p:nvSpPr>
        <p:spPr>
          <a:xfrm>
            <a:off x="3047999" y="829559"/>
            <a:ext cx="5323003" cy="5155189"/>
          </a:xfrm>
        </p:spPr>
        <p:txBody>
          <a:bodyPr vert="horz" lIns="91440" tIns="45720" rIns="91440" bIns="45720" rtlCol="0" anchor="ctr">
            <a:normAutofit/>
          </a:bodyPr>
          <a:lstStyle/>
          <a:p>
            <a:pPr marL="230188" lvl="2" indent="-230188"/>
            <a:r>
              <a:rPr lang="en-US" sz="2400" dirty="0"/>
              <a:t>Worked with GM and B&amp;F Committee and approved fiscal budget</a:t>
            </a:r>
          </a:p>
          <a:p>
            <a:pPr marL="230188" lvl="2" indent="-230188"/>
            <a:r>
              <a:rPr lang="en-US" sz="2400" dirty="0"/>
              <a:t>Jenkins Point project support</a:t>
            </a:r>
          </a:p>
          <a:p>
            <a:pPr marL="230188" lvl="2" indent="-230188"/>
            <a:r>
              <a:rPr lang="en-US" sz="2400" dirty="0"/>
              <a:t>Authorized repairs and upgrades to dock and gas pier at the Yacht Club</a:t>
            </a:r>
          </a:p>
          <a:p>
            <a:pPr marL="230188" lvl="2" indent="-230188"/>
            <a:r>
              <a:rPr lang="en-US" sz="2400" dirty="0"/>
              <a:t>Hired new law firm to represent the Association</a:t>
            </a:r>
          </a:p>
          <a:p>
            <a:pPr marL="230188" lvl="2" indent="-230188"/>
            <a:r>
              <a:rPr lang="en-US" sz="2400" dirty="0"/>
              <a:t>Extended MOC contract for food and beverage services</a:t>
            </a:r>
          </a:p>
          <a:p>
            <a:pPr marL="1028700" lvl="3"/>
            <a:endParaRPr lang="en-US" dirty="0"/>
          </a:p>
          <a:p>
            <a:pPr lvl="3"/>
            <a:endParaRPr lang="en-US" dirty="0"/>
          </a:p>
          <a:p>
            <a:pPr lvl="1"/>
            <a:endParaRPr lang="en-US" dirty="0"/>
          </a:p>
        </p:txBody>
      </p:sp>
      <p:sp>
        <p:nvSpPr>
          <p:cNvPr id="4" name="Slide Number Placeholder 3">
            <a:extLst>
              <a:ext uri="{FF2B5EF4-FFF2-40B4-BE49-F238E27FC236}">
                <a16:creationId xmlns:a16="http://schemas.microsoft.com/office/drawing/2014/main" id="{98DECA3A-1260-C68F-DA56-6C4EDB0425D4}"/>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29BDA75-041B-4674-9472-622CAF4C5DB2}"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2717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4109"/>
            <a:ext cx="2667000" cy="5120639"/>
          </a:xfrm>
        </p:spPr>
        <p:txBody>
          <a:bodyPr vert="horz" lIns="91440" tIns="45720" rIns="91440" bIns="45720" rtlCol="0" anchor="ctr">
            <a:normAutofit/>
          </a:bodyPr>
          <a:lstStyle/>
          <a:p>
            <a:r>
              <a:rPr lang="en-US" sz="2600" b="1" dirty="0">
                <a:solidFill>
                  <a:schemeClr val="tx1">
                    <a:lumMod val="85000"/>
                    <a:lumOff val="15000"/>
                  </a:schemeClr>
                </a:solidFill>
              </a:rPr>
              <a:t>Significant Accomplishments of the Board This Year</a:t>
            </a:r>
          </a:p>
        </p:txBody>
      </p:sp>
      <p:sp>
        <p:nvSpPr>
          <p:cNvPr id="3" name="Content Placeholder 2"/>
          <p:cNvSpPr>
            <a:spLocks noGrp="1"/>
          </p:cNvSpPr>
          <p:nvPr>
            <p:ph type="body" idx="4294967295"/>
          </p:nvPr>
        </p:nvSpPr>
        <p:spPr>
          <a:xfrm>
            <a:off x="3047999" y="829559"/>
            <a:ext cx="5323003" cy="5155189"/>
          </a:xfrm>
        </p:spPr>
        <p:txBody>
          <a:bodyPr vert="horz" lIns="91440" tIns="45720" rIns="91440" bIns="45720" rtlCol="0" anchor="ctr">
            <a:normAutofit/>
          </a:bodyPr>
          <a:lstStyle/>
          <a:p>
            <a:pPr marL="230188" lvl="2" indent="-230188"/>
            <a:r>
              <a:rPr lang="en-US" sz="2400" dirty="0"/>
              <a:t>Authorized changes recommended by the GM to compensation package for police officers</a:t>
            </a:r>
          </a:p>
          <a:p>
            <a:pPr marL="230188" lvl="2" indent="-230188"/>
            <a:r>
              <a:rPr lang="en-US" sz="2400" dirty="0"/>
              <a:t>Approved purchase of body cameras for police officers</a:t>
            </a:r>
          </a:p>
          <a:p>
            <a:pPr marL="230188" lvl="2" indent="-230188"/>
            <a:r>
              <a:rPr lang="en-US" sz="2400" dirty="0"/>
              <a:t>Approved purchase of 3 new police vehicles</a:t>
            </a:r>
          </a:p>
          <a:p>
            <a:pPr marL="230188" lvl="2" indent="-230188"/>
            <a:r>
              <a:rPr lang="en-US" sz="2400" dirty="0"/>
              <a:t>Coordinated with GM in hiring process for Chief of Police</a:t>
            </a:r>
          </a:p>
          <a:p>
            <a:pPr marL="1028700" lvl="3"/>
            <a:endParaRPr lang="en-US" dirty="0"/>
          </a:p>
          <a:p>
            <a:pPr lvl="3"/>
            <a:endParaRPr lang="en-US" dirty="0"/>
          </a:p>
          <a:p>
            <a:pPr lvl="1"/>
            <a:endParaRPr lang="en-US" dirty="0"/>
          </a:p>
        </p:txBody>
      </p:sp>
      <p:sp>
        <p:nvSpPr>
          <p:cNvPr id="4" name="Slide Number Placeholder 3">
            <a:extLst>
              <a:ext uri="{FF2B5EF4-FFF2-40B4-BE49-F238E27FC236}">
                <a16:creationId xmlns:a16="http://schemas.microsoft.com/office/drawing/2014/main" id="{98DECA3A-1260-C68F-DA56-6C4EDB0425D4}"/>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29BDA75-041B-4674-9472-622CAF4C5DB2}"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13326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C386B-FBEE-434F-B519-2A935AF42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ctrTitle"/>
          </p:nvPr>
        </p:nvSpPr>
        <p:spPr>
          <a:xfrm>
            <a:off x="1149047" y="1315541"/>
            <a:ext cx="4948258" cy="2122767"/>
          </a:xfrm>
        </p:spPr>
        <p:txBody>
          <a:bodyPr anchor="b">
            <a:normAutofit/>
          </a:bodyPr>
          <a:lstStyle/>
          <a:p>
            <a:r>
              <a:rPr lang="en-US" sz="3600" b="1" dirty="0">
                <a:solidFill>
                  <a:schemeClr val="tx1"/>
                </a:solidFill>
                <a:latin typeface="Century Gothic" panose="020B0502020202020204" pitchFamily="34" charset="0"/>
              </a:rPr>
              <a:t>Special thanks to the following for their service to the Ocean Pines Association:</a:t>
            </a:r>
          </a:p>
        </p:txBody>
      </p:sp>
      <p:sp>
        <p:nvSpPr>
          <p:cNvPr id="11" name="Rectangle 10">
            <a:extLst>
              <a:ext uri="{FF2B5EF4-FFF2-40B4-BE49-F238E27FC236}">
                <a16:creationId xmlns:a16="http://schemas.microsoft.com/office/drawing/2014/main" id="{66085C62-ADF2-4CC0-B14D-F4B678F11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2832"/>
            <a:ext cx="895964"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034EF5D1-2322-4C79-BA38-EDD477732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2588" y="758952"/>
            <a:ext cx="2087344"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Slide Number Placeholder 4">
            <a:extLst>
              <a:ext uri="{FF2B5EF4-FFF2-40B4-BE49-F238E27FC236}">
                <a16:creationId xmlns:a16="http://schemas.microsoft.com/office/drawing/2014/main" id="{766858F2-17B4-C83A-75E6-D92E74F4BC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BDA75-041B-4674-9472-622CAF4C5DB2}" type="slidenum">
              <a:rPr kumimoji="0" lang="en-US" sz="11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3C497E99-B319-1B5A-8740-960FEB761D5B}"/>
              </a:ext>
            </a:extLst>
          </p:cNvPr>
          <p:cNvSpPr txBox="1"/>
          <p:nvPr/>
        </p:nvSpPr>
        <p:spPr>
          <a:xfrm>
            <a:off x="1149047" y="3962401"/>
            <a:ext cx="57150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40BAD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Director Frank Daly</a:t>
            </a:r>
          </a:p>
          <a:p>
            <a:pPr marL="285750" marR="0" lvl="0" indent="-285750" algn="l" defTabSz="914400" rtl="0" eaLnBrk="1" fontAlgn="auto" latinLnBrk="0" hangingPunct="1">
              <a:lnSpc>
                <a:spcPct val="100000"/>
              </a:lnSpc>
              <a:spcBef>
                <a:spcPts val="0"/>
              </a:spcBef>
              <a:spcAft>
                <a:spcPts val="0"/>
              </a:spcAft>
              <a:buClr>
                <a:srgbClr val="40BAD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Director Colette Horn</a:t>
            </a:r>
          </a:p>
          <a:p>
            <a:pPr marL="285750" marR="0" lvl="0" indent="-285750" algn="l" defTabSz="914400" rtl="0" eaLnBrk="1" fontAlgn="auto" latinLnBrk="0" hangingPunct="1">
              <a:lnSpc>
                <a:spcPct val="100000"/>
              </a:lnSpc>
              <a:spcBef>
                <a:spcPts val="0"/>
              </a:spcBef>
              <a:spcAft>
                <a:spcPts val="0"/>
              </a:spcAft>
              <a:buClr>
                <a:srgbClr val="40BAD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Advisory Committee members</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933454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685800"/>
            <a:ext cx="6705600" cy="2960980"/>
          </a:xfrm>
        </p:spPr>
        <p:txBody>
          <a:bodyPr anchor="b">
            <a:normAutofit/>
          </a:bodyPr>
          <a:lstStyle/>
          <a:p>
            <a:pPr algn="ctr"/>
            <a:r>
              <a:rPr lang="en-US" sz="5400" b="1" dirty="0">
                <a:solidFill>
                  <a:schemeClr val="tx1"/>
                </a:solidFill>
                <a:latin typeface="Century Gothic" panose="020B0502020202020204" pitchFamily="34" charset="0"/>
              </a:rPr>
              <a:t>General Manager’s</a:t>
            </a:r>
            <a:br>
              <a:rPr lang="en-US" sz="5400" b="1" dirty="0">
                <a:solidFill>
                  <a:schemeClr val="tx1"/>
                </a:solidFill>
                <a:latin typeface="Century Gothic" panose="020B0502020202020204" pitchFamily="34" charset="0"/>
              </a:rPr>
            </a:br>
            <a:r>
              <a:rPr lang="en-US" sz="5400" b="1" dirty="0">
                <a:solidFill>
                  <a:schemeClr val="tx1"/>
                </a:solidFill>
                <a:latin typeface="Century Gothic" panose="020B0502020202020204" pitchFamily="34" charset="0"/>
              </a:rPr>
              <a:t>(Team) Report</a:t>
            </a:r>
            <a:br>
              <a:rPr lang="en-US" sz="5400" b="1" dirty="0">
                <a:latin typeface="Century Gothic" panose="020B0502020202020204" pitchFamily="34" charset="0"/>
              </a:rPr>
            </a:br>
            <a:endParaRPr lang="en-US" sz="5400" b="1" dirty="0">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1771650" y="3213876"/>
            <a:ext cx="3314700" cy="830997"/>
          </a:xfrm>
          <a:prstGeom prst="rect">
            <a:avLst/>
          </a:prstGeom>
          <a:noFill/>
        </p:spPr>
        <p:txBody>
          <a:bodyPr wrap="square" rtlCol="0">
            <a:spAutoFit/>
          </a:bodyPr>
          <a:lstStyle/>
          <a:p>
            <a:pPr algn="ctr"/>
            <a:r>
              <a:rPr lang="en-US" sz="4800" dirty="0"/>
              <a:t>John Viola</a:t>
            </a:r>
          </a:p>
        </p:txBody>
      </p:sp>
      <p:sp>
        <p:nvSpPr>
          <p:cNvPr id="6" name="Slide Number Placeholder 5">
            <a:extLst>
              <a:ext uri="{FF2B5EF4-FFF2-40B4-BE49-F238E27FC236}">
                <a16:creationId xmlns:a16="http://schemas.microsoft.com/office/drawing/2014/main" id="{86881252-D32C-BD7F-5564-85893A51921A}"/>
              </a:ext>
            </a:extLst>
          </p:cNvPr>
          <p:cNvSpPr>
            <a:spLocks noGrp="1"/>
          </p:cNvSpPr>
          <p:nvPr>
            <p:ph type="sldNum" sz="quarter" idx="12"/>
          </p:nvPr>
        </p:nvSpPr>
        <p:spPr/>
        <p:txBody>
          <a:bodyPr/>
          <a:lstStyle/>
          <a:p>
            <a:fld id="{A29BDA75-041B-4674-9472-622CAF4C5DB2}" type="slidenum">
              <a:rPr lang="en-US" smtClean="0"/>
              <a:t>16</a:t>
            </a:fld>
            <a:endParaRPr lang="en-US"/>
          </a:p>
        </p:txBody>
      </p:sp>
      <p:sp>
        <p:nvSpPr>
          <p:cNvPr id="4" name="TextBox 3">
            <a:extLst>
              <a:ext uri="{FF2B5EF4-FFF2-40B4-BE49-F238E27FC236}">
                <a16:creationId xmlns:a16="http://schemas.microsoft.com/office/drawing/2014/main" id="{BEDD3F4E-A446-8BBE-8299-879B65244834}"/>
              </a:ext>
            </a:extLst>
          </p:cNvPr>
          <p:cNvSpPr txBox="1"/>
          <p:nvPr/>
        </p:nvSpPr>
        <p:spPr>
          <a:xfrm>
            <a:off x="3505200" y="5334000"/>
            <a:ext cx="3886200" cy="707886"/>
          </a:xfrm>
          <a:prstGeom prst="rect">
            <a:avLst/>
          </a:prstGeom>
          <a:noFill/>
        </p:spPr>
        <p:txBody>
          <a:bodyPr wrap="square" rtlCol="0">
            <a:spAutoFit/>
          </a:bodyPr>
          <a:lstStyle/>
          <a:p>
            <a:pPr algn="ctr"/>
            <a:r>
              <a:rPr lang="en-US" sz="2000" dirty="0"/>
              <a:t>Michelle Ross</a:t>
            </a:r>
          </a:p>
          <a:p>
            <a:pPr algn="ctr"/>
            <a:r>
              <a:rPr lang="en-US" sz="2000" dirty="0"/>
              <a:t>Administrative Assistant</a:t>
            </a:r>
          </a:p>
        </p:txBody>
      </p:sp>
      <p:pic>
        <p:nvPicPr>
          <p:cNvPr id="7" name="Picture 6" descr="A person wearing glasses and smiling&#10;&#10;Description automatically generated">
            <a:extLst>
              <a:ext uri="{FF2B5EF4-FFF2-40B4-BE49-F238E27FC236}">
                <a16:creationId xmlns:a16="http://schemas.microsoft.com/office/drawing/2014/main" id="{1E092370-4EE3-C3E0-6D85-0D84C8EED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136351"/>
            <a:ext cx="898237" cy="1197649"/>
          </a:xfrm>
          <a:prstGeom prst="rect">
            <a:avLst/>
          </a:prstGeom>
        </p:spPr>
      </p:pic>
    </p:spTree>
    <p:extLst>
      <p:ext uri="{BB962C8B-B14F-4D97-AF65-F5344CB8AC3E}">
        <p14:creationId xmlns:p14="http://schemas.microsoft.com/office/powerpoint/2010/main" val="84388497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9">
            <a:extLst>
              <a:ext uri="{FF2B5EF4-FFF2-40B4-BE49-F238E27FC236}">
                <a16:creationId xmlns:a16="http://schemas.microsoft.com/office/drawing/2014/main" id="{A8760136-DD71-4E4F-83AC-18143769E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81101"/>
            <a:ext cx="6248400" cy="7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591F32-7A89-4CD9-AB7E-AFF937601A4A}"/>
              </a:ext>
            </a:extLst>
          </p:cNvPr>
          <p:cNvSpPr txBox="1"/>
          <p:nvPr/>
        </p:nvSpPr>
        <p:spPr>
          <a:xfrm>
            <a:off x="3124200" y="2516122"/>
            <a:ext cx="5732417" cy="584775"/>
          </a:xfrm>
          <a:prstGeom prst="rect">
            <a:avLst/>
          </a:prstGeom>
          <a:noFill/>
        </p:spPr>
        <p:txBody>
          <a:bodyPr wrap="square">
            <a:spAutoFit/>
          </a:bodyPr>
          <a:lstStyle/>
          <a:p>
            <a:pPr marL="817245" marR="0" eaLnBrk="0" hangingPunct="0">
              <a:spcBef>
                <a:spcPts val="0"/>
              </a:spcBef>
              <a:spcAft>
                <a:spcPts val="0"/>
              </a:spcAft>
            </a:pPr>
            <a:r>
              <a:rPr lang="en-US" sz="3200" u="none" strike="noStrike" dirty="0">
                <a:solidFill>
                  <a:srgbClr val="409AA4"/>
                </a:solidFill>
                <a:effectLst/>
                <a:latin typeface="Lucida Sans" panose="020B0602030504020204" pitchFamily="34" charset="0"/>
                <a:ea typeface="Times New Roman" panose="02020603050405020304" pitchFamily="18" charset="0"/>
                <a:cs typeface="Lucida Sans" panose="020B0602030504020204" pitchFamily="34" charset="0"/>
                <a:hlinkClick r:id="rId3">
                  <a:extLst>
                    <a:ext uri="{A12FA001-AC4F-418D-AE19-62706E023703}">
                      <ahyp:hlinkClr xmlns:ahyp="http://schemas.microsoft.com/office/drawing/2018/hyperlinkcolor" val="tx"/>
                    </a:ext>
                  </a:extLst>
                </a:hlinkClick>
              </a:rPr>
              <a:t>info@oceanpines.org</a:t>
            </a:r>
            <a:endParaRPr lang="en-US" sz="1000" dirty="0">
              <a:solidFill>
                <a:srgbClr val="409AA4"/>
              </a:solidFill>
              <a:effectLst/>
              <a:latin typeface="Lucida Sans" panose="020B0602030504020204" pitchFamily="34" charset="0"/>
              <a:ea typeface="Times New Roman" panose="02020603050405020304" pitchFamily="18" charset="0"/>
              <a:cs typeface="Lucida Sans" panose="020B0602030504020204" pitchFamily="34" charset="0"/>
            </a:endParaRPr>
          </a:p>
        </p:txBody>
      </p:sp>
      <p:grpSp>
        <p:nvGrpSpPr>
          <p:cNvPr id="26" name="Group 30">
            <a:extLst>
              <a:ext uri="{FF2B5EF4-FFF2-40B4-BE49-F238E27FC236}">
                <a16:creationId xmlns:a16="http://schemas.microsoft.com/office/drawing/2014/main" id="{6DAC4A82-3228-44A0-AA30-E53C95E1B0C2}"/>
              </a:ext>
            </a:extLst>
          </p:cNvPr>
          <p:cNvGrpSpPr>
            <a:grpSpLocks noChangeAspect="1"/>
          </p:cNvGrpSpPr>
          <p:nvPr/>
        </p:nvGrpSpPr>
        <p:grpSpPr bwMode="auto">
          <a:xfrm>
            <a:off x="2775510" y="2076560"/>
            <a:ext cx="1005840" cy="1005840"/>
            <a:chOff x="394" y="-26"/>
            <a:chExt cx="829" cy="828"/>
          </a:xfrm>
        </p:grpSpPr>
        <p:sp>
          <p:nvSpPr>
            <p:cNvPr id="27" name="Freeform 31">
              <a:extLst>
                <a:ext uri="{FF2B5EF4-FFF2-40B4-BE49-F238E27FC236}">
                  <a16:creationId xmlns:a16="http://schemas.microsoft.com/office/drawing/2014/main" id="{CABB1ED3-ADE9-4B43-ACDF-0AB097998780}"/>
                </a:ext>
              </a:extLst>
            </p:cNvPr>
            <p:cNvSpPr>
              <a:spLocks/>
            </p:cNvSpPr>
            <p:nvPr/>
          </p:nvSpPr>
          <p:spPr bwMode="auto">
            <a:xfrm>
              <a:off x="394" y="204"/>
              <a:ext cx="829" cy="599"/>
            </a:xfrm>
            <a:custGeom>
              <a:avLst/>
              <a:gdLst>
                <a:gd name="T0" fmla="*/ 736 w 829"/>
                <a:gd name="T1" fmla="*/ 598 h 599"/>
                <a:gd name="T2" fmla="*/ 92 w 829"/>
                <a:gd name="T3" fmla="*/ 598 h 599"/>
                <a:gd name="T4" fmla="*/ 56 w 829"/>
                <a:gd name="T5" fmla="*/ 591 h 599"/>
                <a:gd name="T6" fmla="*/ 26 w 829"/>
                <a:gd name="T7" fmla="*/ 571 h 599"/>
                <a:gd name="T8" fmla="*/ 7 w 829"/>
                <a:gd name="T9" fmla="*/ 542 h 599"/>
                <a:gd name="T10" fmla="*/ 0 w 829"/>
                <a:gd name="T11" fmla="*/ 506 h 599"/>
                <a:gd name="T12" fmla="*/ 0 w 829"/>
                <a:gd name="T13" fmla="*/ 92 h 599"/>
                <a:gd name="T14" fmla="*/ 7 w 829"/>
                <a:gd name="T15" fmla="*/ 56 h 599"/>
                <a:gd name="T16" fmla="*/ 26 w 829"/>
                <a:gd name="T17" fmla="*/ 26 h 599"/>
                <a:gd name="T18" fmla="*/ 56 w 829"/>
                <a:gd name="T19" fmla="*/ 7 h 599"/>
                <a:gd name="T20" fmla="*/ 92 w 829"/>
                <a:gd name="T21" fmla="*/ 0 h 599"/>
                <a:gd name="T22" fmla="*/ 736 w 829"/>
                <a:gd name="T23" fmla="*/ 0 h 599"/>
                <a:gd name="T24" fmla="*/ 772 w 829"/>
                <a:gd name="T25" fmla="*/ 7 h 599"/>
                <a:gd name="T26" fmla="*/ 801 w 829"/>
                <a:gd name="T27" fmla="*/ 26 h 599"/>
                <a:gd name="T28" fmla="*/ 821 w 829"/>
                <a:gd name="T29" fmla="*/ 56 h 599"/>
                <a:gd name="T30" fmla="*/ 828 w 829"/>
                <a:gd name="T31" fmla="*/ 92 h 599"/>
                <a:gd name="T32" fmla="*/ 828 w 829"/>
                <a:gd name="T33" fmla="*/ 506 h 599"/>
                <a:gd name="T34" fmla="*/ 821 w 829"/>
                <a:gd name="T35" fmla="*/ 542 h 599"/>
                <a:gd name="T36" fmla="*/ 801 w 829"/>
                <a:gd name="T37" fmla="*/ 571 h 599"/>
                <a:gd name="T38" fmla="*/ 772 w 829"/>
                <a:gd name="T39" fmla="*/ 591 h 599"/>
                <a:gd name="T40" fmla="*/ 736 w 829"/>
                <a:gd name="T41" fmla="*/ 59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9" h="599">
                  <a:moveTo>
                    <a:pt x="736" y="598"/>
                  </a:moveTo>
                  <a:lnTo>
                    <a:pt x="92" y="598"/>
                  </a:lnTo>
                  <a:lnTo>
                    <a:pt x="56" y="591"/>
                  </a:lnTo>
                  <a:lnTo>
                    <a:pt x="26" y="571"/>
                  </a:lnTo>
                  <a:lnTo>
                    <a:pt x="7" y="542"/>
                  </a:lnTo>
                  <a:lnTo>
                    <a:pt x="0" y="506"/>
                  </a:lnTo>
                  <a:lnTo>
                    <a:pt x="0" y="92"/>
                  </a:lnTo>
                  <a:lnTo>
                    <a:pt x="7" y="56"/>
                  </a:lnTo>
                  <a:lnTo>
                    <a:pt x="26" y="26"/>
                  </a:lnTo>
                  <a:lnTo>
                    <a:pt x="56" y="7"/>
                  </a:lnTo>
                  <a:lnTo>
                    <a:pt x="92" y="0"/>
                  </a:lnTo>
                  <a:lnTo>
                    <a:pt x="736" y="0"/>
                  </a:lnTo>
                  <a:lnTo>
                    <a:pt x="772" y="7"/>
                  </a:lnTo>
                  <a:lnTo>
                    <a:pt x="801" y="26"/>
                  </a:lnTo>
                  <a:lnTo>
                    <a:pt x="821" y="56"/>
                  </a:lnTo>
                  <a:lnTo>
                    <a:pt x="828" y="92"/>
                  </a:lnTo>
                  <a:lnTo>
                    <a:pt x="828" y="506"/>
                  </a:lnTo>
                  <a:lnTo>
                    <a:pt x="821" y="542"/>
                  </a:lnTo>
                  <a:lnTo>
                    <a:pt x="801" y="571"/>
                  </a:lnTo>
                  <a:lnTo>
                    <a:pt x="772" y="591"/>
                  </a:lnTo>
                  <a:lnTo>
                    <a:pt x="736" y="598"/>
                  </a:lnTo>
                  <a:close/>
                </a:path>
              </a:pathLst>
            </a:custGeom>
            <a:solidFill>
              <a:srgbClr val="CCD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93CA2064-97F6-4D94-A6C5-81A2FA459DD5}"/>
                </a:ext>
              </a:extLst>
            </p:cNvPr>
            <p:cNvSpPr>
              <a:spLocks/>
            </p:cNvSpPr>
            <p:nvPr/>
          </p:nvSpPr>
          <p:spPr bwMode="auto">
            <a:xfrm>
              <a:off x="394" y="204"/>
              <a:ext cx="829" cy="586"/>
            </a:xfrm>
            <a:custGeom>
              <a:avLst/>
              <a:gdLst>
                <a:gd name="T0" fmla="*/ 828 w 829"/>
                <a:gd name="T1" fmla="*/ 92 h 586"/>
                <a:gd name="T2" fmla="*/ 821 w 829"/>
                <a:gd name="T3" fmla="*/ 56 h 586"/>
                <a:gd name="T4" fmla="*/ 801 w 829"/>
                <a:gd name="T5" fmla="*/ 26 h 586"/>
                <a:gd name="T6" fmla="*/ 772 w 829"/>
                <a:gd name="T7" fmla="*/ 7 h 586"/>
                <a:gd name="T8" fmla="*/ 736 w 829"/>
                <a:gd name="T9" fmla="*/ 0 h 586"/>
                <a:gd name="T10" fmla="*/ 92 w 829"/>
                <a:gd name="T11" fmla="*/ 0 h 586"/>
                <a:gd name="T12" fmla="*/ 56 w 829"/>
                <a:gd name="T13" fmla="*/ 7 h 586"/>
                <a:gd name="T14" fmla="*/ 26 w 829"/>
                <a:gd name="T15" fmla="*/ 26 h 586"/>
                <a:gd name="T16" fmla="*/ 7 w 829"/>
                <a:gd name="T17" fmla="*/ 56 h 586"/>
                <a:gd name="T18" fmla="*/ 0 w 829"/>
                <a:gd name="T19" fmla="*/ 92 h 586"/>
                <a:gd name="T20" fmla="*/ 0 w 829"/>
                <a:gd name="T21" fmla="*/ 115 h 586"/>
                <a:gd name="T22" fmla="*/ 225 w 829"/>
                <a:gd name="T23" fmla="*/ 340 h 586"/>
                <a:gd name="T24" fmla="*/ 14 w 829"/>
                <a:gd name="T25" fmla="*/ 551 h 586"/>
                <a:gd name="T26" fmla="*/ 13 w 829"/>
                <a:gd name="T27" fmla="*/ 552 h 586"/>
                <a:gd name="T28" fmla="*/ 13 w 829"/>
                <a:gd name="T29" fmla="*/ 553 h 586"/>
                <a:gd name="T30" fmla="*/ 19 w 829"/>
                <a:gd name="T31" fmla="*/ 562 h 586"/>
                <a:gd name="T32" fmla="*/ 27 w 829"/>
                <a:gd name="T33" fmla="*/ 571 h 586"/>
                <a:gd name="T34" fmla="*/ 35 w 829"/>
                <a:gd name="T35" fmla="*/ 578 h 586"/>
                <a:gd name="T36" fmla="*/ 45 w 829"/>
                <a:gd name="T37" fmla="*/ 585 h 586"/>
                <a:gd name="T38" fmla="*/ 45 w 829"/>
                <a:gd name="T39" fmla="*/ 584 h 586"/>
                <a:gd name="T40" fmla="*/ 46 w 829"/>
                <a:gd name="T41" fmla="*/ 584 h 586"/>
                <a:gd name="T42" fmla="*/ 257 w 829"/>
                <a:gd name="T43" fmla="*/ 373 h 586"/>
                <a:gd name="T44" fmla="*/ 334 w 829"/>
                <a:gd name="T45" fmla="*/ 449 h 586"/>
                <a:gd name="T46" fmla="*/ 371 w 829"/>
                <a:gd name="T47" fmla="*/ 473 h 586"/>
                <a:gd name="T48" fmla="*/ 413 w 829"/>
                <a:gd name="T49" fmla="*/ 482 h 586"/>
                <a:gd name="T50" fmla="*/ 455 w 829"/>
                <a:gd name="T51" fmla="*/ 473 h 586"/>
                <a:gd name="T52" fmla="*/ 492 w 829"/>
                <a:gd name="T53" fmla="*/ 449 h 586"/>
                <a:gd name="T54" fmla="*/ 570 w 829"/>
                <a:gd name="T55" fmla="*/ 372 h 586"/>
                <a:gd name="T56" fmla="*/ 781 w 829"/>
                <a:gd name="T57" fmla="*/ 584 h 586"/>
                <a:gd name="T58" fmla="*/ 782 w 829"/>
                <a:gd name="T59" fmla="*/ 584 h 586"/>
                <a:gd name="T60" fmla="*/ 783 w 829"/>
                <a:gd name="T61" fmla="*/ 585 h 586"/>
                <a:gd name="T62" fmla="*/ 792 w 829"/>
                <a:gd name="T63" fmla="*/ 578 h 586"/>
                <a:gd name="T64" fmla="*/ 801 w 829"/>
                <a:gd name="T65" fmla="*/ 571 h 586"/>
                <a:gd name="T66" fmla="*/ 808 w 829"/>
                <a:gd name="T67" fmla="*/ 562 h 586"/>
                <a:gd name="T68" fmla="*/ 815 w 829"/>
                <a:gd name="T69" fmla="*/ 553 h 586"/>
                <a:gd name="T70" fmla="*/ 814 w 829"/>
                <a:gd name="T71" fmla="*/ 552 h 586"/>
                <a:gd name="T72" fmla="*/ 814 w 829"/>
                <a:gd name="T73" fmla="*/ 551 h 586"/>
                <a:gd name="T74" fmla="*/ 602 w 829"/>
                <a:gd name="T75" fmla="*/ 340 h 586"/>
                <a:gd name="T76" fmla="*/ 828 w 829"/>
                <a:gd name="T77" fmla="*/ 115 h 586"/>
                <a:gd name="T78" fmla="*/ 828 w 829"/>
                <a:gd name="T79" fmla="*/ 9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9" h="586">
                  <a:moveTo>
                    <a:pt x="828" y="92"/>
                  </a:moveTo>
                  <a:lnTo>
                    <a:pt x="821" y="56"/>
                  </a:lnTo>
                  <a:lnTo>
                    <a:pt x="801" y="26"/>
                  </a:lnTo>
                  <a:lnTo>
                    <a:pt x="772" y="7"/>
                  </a:lnTo>
                  <a:lnTo>
                    <a:pt x="736" y="0"/>
                  </a:lnTo>
                  <a:lnTo>
                    <a:pt x="92" y="0"/>
                  </a:lnTo>
                  <a:lnTo>
                    <a:pt x="56" y="7"/>
                  </a:lnTo>
                  <a:lnTo>
                    <a:pt x="26" y="26"/>
                  </a:lnTo>
                  <a:lnTo>
                    <a:pt x="7" y="56"/>
                  </a:lnTo>
                  <a:lnTo>
                    <a:pt x="0" y="92"/>
                  </a:lnTo>
                  <a:lnTo>
                    <a:pt x="0" y="115"/>
                  </a:lnTo>
                  <a:lnTo>
                    <a:pt x="225" y="340"/>
                  </a:lnTo>
                  <a:lnTo>
                    <a:pt x="14" y="551"/>
                  </a:lnTo>
                  <a:lnTo>
                    <a:pt x="13" y="552"/>
                  </a:lnTo>
                  <a:lnTo>
                    <a:pt x="13" y="553"/>
                  </a:lnTo>
                  <a:lnTo>
                    <a:pt x="19" y="562"/>
                  </a:lnTo>
                  <a:lnTo>
                    <a:pt x="27" y="571"/>
                  </a:lnTo>
                  <a:lnTo>
                    <a:pt x="35" y="578"/>
                  </a:lnTo>
                  <a:lnTo>
                    <a:pt x="45" y="585"/>
                  </a:lnTo>
                  <a:lnTo>
                    <a:pt x="45" y="584"/>
                  </a:lnTo>
                  <a:lnTo>
                    <a:pt x="46" y="584"/>
                  </a:lnTo>
                  <a:lnTo>
                    <a:pt x="257" y="373"/>
                  </a:lnTo>
                  <a:lnTo>
                    <a:pt x="334" y="449"/>
                  </a:lnTo>
                  <a:lnTo>
                    <a:pt x="371" y="473"/>
                  </a:lnTo>
                  <a:lnTo>
                    <a:pt x="413" y="482"/>
                  </a:lnTo>
                  <a:lnTo>
                    <a:pt x="455" y="473"/>
                  </a:lnTo>
                  <a:lnTo>
                    <a:pt x="492" y="449"/>
                  </a:lnTo>
                  <a:lnTo>
                    <a:pt x="570" y="372"/>
                  </a:lnTo>
                  <a:lnTo>
                    <a:pt x="781" y="584"/>
                  </a:lnTo>
                  <a:lnTo>
                    <a:pt x="782" y="584"/>
                  </a:lnTo>
                  <a:lnTo>
                    <a:pt x="783" y="585"/>
                  </a:lnTo>
                  <a:lnTo>
                    <a:pt x="792" y="578"/>
                  </a:lnTo>
                  <a:lnTo>
                    <a:pt x="801" y="571"/>
                  </a:lnTo>
                  <a:lnTo>
                    <a:pt x="808" y="562"/>
                  </a:lnTo>
                  <a:lnTo>
                    <a:pt x="815" y="553"/>
                  </a:lnTo>
                  <a:lnTo>
                    <a:pt x="814" y="552"/>
                  </a:lnTo>
                  <a:lnTo>
                    <a:pt x="814" y="551"/>
                  </a:lnTo>
                  <a:lnTo>
                    <a:pt x="602" y="340"/>
                  </a:lnTo>
                  <a:lnTo>
                    <a:pt x="828" y="115"/>
                  </a:lnTo>
                  <a:lnTo>
                    <a:pt x="828" y="92"/>
                  </a:lnTo>
                  <a:close/>
                </a:path>
              </a:pathLst>
            </a:custGeom>
            <a:solidFill>
              <a:srgbClr val="99A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DC6CE2DE-80EB-4AC8-8F1C-C3BAB0A78061}"/>
                </a:ext>
              </a:extLst>
            </p:cNvPr>
            <p:cNvSpPr>
              <a:spLocks/>
            </p:cNvSpPr>
            <p:nvPr/>
          </p:nvSpPr>
          <p:spPr bwMode="auto">
            <a:xfrm>
              <a:off x="403" y="204"/>
              <a:ext cx="810" cy="420"/>
            </a:xfrm>
            <a:custGeom>
              <a:avLst/>
              <a:gdLst>
                <a:gd name="T0" fmla="*/ 404 w 810"/>
                <a:gd name="T1" fmla="*/ 419 h 420"/>
                <a:gd name="T2" fmla="*/ 370 w 810"/>
                <a:gd name="T3" fmla="*/ 412 h 420"/>
                <a:gd name="T4" fmla="*/ 339 w 810"/>
                <a:gd name="T5" fmla="*/ 392 h 420"/>
                <a:gd name="T6" fmla="*/ 0 w 810"/>
                <a:gd name="T7" fmla="*/ 52 h 420"/>
                <a:gd name="T8" fmla="*/ 14 w 810"/>
                <a:gd name="T9" fmla="*/ 31 h 420"/>
                <a:gd name="T10" fmla="*/ 33 w 810"/>
                <a:gd name="T11" fmla="*/ 14 h 420"/>
                <a:gd name="T12" fmla="*/ 56 w 810"/>
                <a:gd name="T13" fmla="*/ 3 h 420"/>
                <a:gd name="T14" fmla="*/ 82 w 810"/>
                <a:gd name="T15" fmla="*/ 0 h 420"/>
                <a:gd name="T16" fmla="*/ 727 w 810"/>
                <a:gd name="T17" fmla="*/ 0 h 420"/>
                <a:gd name="T18" fmla="*/ 753 w 810"/>
                <a:gd name="T19" fmla="*/ 3 h 420"/>
                <a:gd name="T20" fmla="*/ 776 w 810"/>
                <a:gd name="T21" fmla="*/ 14 h 420"/>
                <a:gd name="T22" fmla="*/ 795 w 810"/>
                <a:gd name="T23" fmla="*/ 31 h 420"/>
                <a:gd name="T24" fmla="*/ 809 w 810"/>
                <a:gd name="T25" fmla="*/ 52 h 420"/>
                <a:gd name="T26" fmla="*/ 470 w 810"/>
                <a:gd name="T27" fmla="*/ 392 h 420"/>
                <a:gd name="T28" fmla="*/ 439 w 810"/>
                <a:gd name="T29" fmla="*/ 412 h 420"/>
                <a:gd name="T30" fmla="*/ 404 w 810"/>
                <a:gd name="T31" fmla="*/ 41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420">
                  <a:moveTo>
                    <a:pt x="404" y="419"/>
                  </a:moveTo>
                  <a:lnTo>
                    <a:pt x="370" y="412"/>
                  </a:lnTo>
                  <a:lnTo>
                    <a:pt x="339" y="392"/>
                  </a:lnTo>
                  <a:lnTo>
                    <a:pt x="0" y="52"/>
                  </a:lnTo>
                  <a:lnTo>
                    <a:pt x="14" y="31"/>
                  </a:lnTo>
                  <a:lnTo>
                    <a:pt x="33" y="14"/>
                  </a:lnTo>
                  <a:lnTo>
                    <a:pt x="56" y="3"/>
                  </a:lnTo>
                  <a:lnTo>
                    <a:pt x="82" y="0"/>
                  </a:lnTo>
                  <a:lnTo>
                    <a:pt x="727" y="0"/>
                  </a:lnTo>
                  <a:lnTo>
                    <a:pt x="753" y="3"/>
                  </a:lnTo>
                  <a:lnTo>
                    <a:pt x="776" y="14"/>
                  </a:lnTo>
                  <a:lnTo>
                    <a:pt x="795" y="31"/>
                  </a:lnTo>
                  <a:lnTo>
                    <a:pt x="809" y="52"/>
                  </a:lnTo>
                  <a:lnTo>
                    <a:pt x="470" y="392"/>
                  </a:lnTo>
                  <a:lnTo>
                    <a:pt x="439" y="412"/>
                  </a:lnTo>
                  <a:lnTo>
                    <a:pt x="404" y="419"/>
                  </a:lnTo>
                  <a:close/>
                </a:path>
              </a:pathLst>
            </a:custGeom>
            <a:solidFill>
              <a:srgbClr val="E1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
              <a:extLst>
                <a:ext uri="{FF2B5EF4-FFF2-40B4-BE49-F238E27FC236}">
                  <a16:creationId xmlns:a16="http://schemas.microsoft.com/office/drawing/2014/main" id="{7CAF9CAE-F2DA-4A04-8074-0B7275F5328B}"/>
                </a:ext>
              </a:extLst>
            </p:cNvPr>
            <p:cNvSpPr>
              <a:spLocks/>
            </p:cNvSpPr>
            <p:nvPr/>
          </p:nvSpPr>
          <p:spPr bwMode="auto">
            <a:xfrm>
              <a:off x="579" y="-26"/>
              <a:ext cx="456" cy="391"/>
            </a:xfrm>
            <a:custGeom>
              <a:avLst/>
              <a:gdLst>
                <a:gd name="T0" fmla="*/ 227 w 456"/>
                <a:gd name="T1" fmla="*/ 391 h 391"/>
                <a:gd name="T2" fmla="*/ 208 w 456"/>
                <a:gd name="T3" fmla="*/ 387 h 391"/>
                <a:gd name="T4" fmla="*/ 191 w 456"/>
                <a:gd name="T5" fmla="*/ 376 h 391"/>
                <a:gd name="T6" fmla="*/ 10 w 456"/>
                <a:gd name="T7" fmla="*/ 195 h 391"/>
                <a:gd name="T8" fmla="*/ 0 w 456"/>
                <a:gd name="T9" fmla="*/ 181 h 391"/>
                <a:gd name="T10" fmla="*/ 0 w 456"/>
                <a:gd name="T11" fmla="*/ 170 h 391"/>
                <a:gd name="T12" fmla="*/ 8 w 456"/>
                <a:gd name="T13" fmla="*/ 163 h 391"/>
                <a:gd name="T14" fmla="*/ 25 w 456"/>
                <a:gd name="T15" fmla="*/ 161 h 391"/>
                <a:gd name="T16" fmla="*/ 137 w 456"/>
                <a:gd name="T17" fmla="*/ 161 h 391"/>
                <a:gd name="T18" fmla="*/ 137 w 456"/>
                <a:gd name="T19" fmla="*/ 46 h 391"/>
                <a:gd name="T20" fmla="*/ 140 w 456"/>
                <a:gd name="T21" fmla="*/ 28 h 391"/>
                <a:gd name="T22" fmla="*/ 150 w 456"/>
                <a:gd name="T23" fmla="*/ 13 h 391"/>
                <a:gd name="T24" fmla="*/ 165 w 456"/>
                <a:gd name="T25" fmla="*/ 3 h 391"/>
                <a:gd name="T26" fmla="*/ 183 w 456"/>
                <a:gd name="T27" fmla="*/ 0 h 391"/>
                <a:gd name="T28" fmla="*/ 275 w 456"/>
                <a:gd name="T29" fmla="*/ 0 h 391"/>
                <a:gd name="T30" fmla="*/ 293 w 456"/>
                <a:gd name="T31" fmla="*/ 3 h 391"/>
                <a:gd name="T32" fmla="*/ 307 w 456"/>
                <a:gd name="T33" fmla="*/ 13 h 391"/>
                <a:gd name="T34" fmla="*/ 317 w 456"/>
                <a:gd name="T35" fmla="*/ 28 h 391"/>
                <a:gd name="T36" fmla="*/ 321 w 456"/>
                <a:gd name="T37" fmla="*/ 46 h 391"/>
                <a:gd name="T38" fmla="*/ 321 w 456"/>
                <a:gd name="T39" fmla="*/ 161 h 391"/>
                <a:gd name="T40" fmla="*/ 429 w 456"/>
                <a:gd name="T41" fmla="*/ 161 h 391"/>
                <a:gd name="T42" fmla="*/ 446 w 456"/>
                <a:gd name="T43" fmla="*/ 163 h 391"/>
                <a:gd name="T44" fmla="*/ 455 w 456"/>
                <a:gd name="T45" fmla="*/ 170 h 391"/>
                <a:gd name="T46" fmla="*/ 454 w 456"/>
                <a:gd name="T47" fmla="*/ 181 h 391"/>
                <a:gd name="T48" fmla="*/ 444 w 456"/>
                <a:gd name="T49" fmla="*/ 195 h 391"/>
                <a:gd name="T50" fmla="*/ 263 w 456"/>
                <a:gd name="T51" fmla="*/ 376 h 391"/>
                <a:gd name="T52" fmla="*/ 246 w 456"/>
                <a:gd name="T53" fmla="*/ 387 h 391"/>
                <a:gd name="T54" fmla="*/ 227 w 456"/>
                <a:gd name="T5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6" h="391">
                  <a:moveTo>
                    <a:pt x="227" y="391"/>
                  </a:moveTo>
                  <a:lnTo>
                    <a:pt x="208" y="387"/>
                  </a:lnTo>
                  <a:lnTo>
                    <a:pt x="191" y="376"/>
                  </a:lnTo>
                  <a:lnTo>
                    <a:pt x="10" y="195"/>
                  </a:lnTo>
                  <a:lnTo>
                    <a:pt x="0" y="181"/>
                  </a:lnTo>
                  <a:lnTo>
                    <a:pt x="0" y="170"/>
                  </a:lnTo>
                  <a:lnTo>
                    <a:pt x="8" y="163"/>
                  </a:lnTo>
                  <a:lnTo>
                    <a:pt x="25" y="161"/>
                  </a:lnTo>
                  <a:lnTo>
                    <a:pt x="137" y="161"/>
                  </a:lnTo>
                  <a:lnTo>
                    <a:pt x="137" y="46"/>
                  </a:lnTo>
                  <a:lnTo>
                    <a:pt x="140" y="28"/>
                  </a:lnTo>
                  <a:lnTo>
                    <a:pt x="150" y="13"/>
                  </a:lnTo>
                  <a:lnTo>
                    <a:pt x="165" y="3"/>
                  </a:lnTo>
                  <a:lnTo>
                    <a:pt x="183" y="0"/>
                  </a:lnTo>
                  <a:lnTo>
                    <a:pt x="275" y="0"/>
                  </a:lnTo>
                  <a:lnTo>
                    <a:pt x="293" y="3"/>
                  </a:lnTo>
                  <a:lnTo>
                    <a:pt x="307" y="13"/>
                  </a:lnTo>
                  <a:lnTo>
                    <a:pt x="317" y="28"/>
                  </a:lnTo>
                  <a:lnTo>
                    <a:pt x="321" y="46"/>
                  </a:lnTo>
                  <a:lnTo>
                    <a:pt x="321" y="161"/>
                  </a:lnTo>
                  <a:lnTo>
                    <a:pt x="429" y="161"/>
                  </a:lnTo>
                  <a:lnTo>
                    <a:pt x="446" y="163"/>
                  </a:lnTo>
                  <a:lnTo>
                    <a:pt x="455" y="170"/>
                  </a:lnTo>
                  <a:lnTo>
                    <a:pt x="454" y="181"/>
                  </a:lnTo>
                  <a:lnTo>
                    <a:pt x="444" y="195"/>
                  </a:lnTo>
                  <a:lnTo>
                    <a:pt x="263" y="376"/>
                  </a:lnTo>
                  <a:lnTo>
                    <a:pt x="246" y="387"/>
                  </a:lnTo>
                  <a:lnTo>
                    <a:pt x="227" y="391"/>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5">
            <a:extLst>
              <a:ext uri="{FF2B5EF4-FFF2-40B4-BE49-F238E27FC236}">
                <a16:creationId xmlns:a16="http://schemas.microsoft.com/office/drawing/2014/main" id="{BE1D3E5E-8DDF-4EE9-AD1F-E396D663780F}"/>
              </a:ext>
            </a:extLst>
          </p:cNvPr>
          <p:cNvGrpSpPr>
            <a:grpSpLocks noChangeAspect="1"/>
          </p:cNvGrpSpPr>
          <p:nvPr/>
        </p:nvGrpSpPr>
        <p:grpSpPr bwMode="auto">
          <a:xfrm>
            <a:off x="2819038" y="4271424"/>
            <a:ext cx="734209" cy="914400"/>
            <a:chOff x="467" y="587"/>
            <a:chExt cx="682" cy="851"/>
          </a:xfrm>
        </p:grpSpPr>
        <p:pic>
          <p:nvPicPr>
            <p:cNvPr id="2084" name="Picture 36">
              <a:extLst>
                <a:ext uri="{FF2B5EF4-FFF2-40B4-BE49-F238E27FC236}">
                  <a16:creationId xmlns:a16="http://schemas.microsoft.com/office/drawing/2014/main" id="{C9C1A982-4CBF-4D59-81F4-EC12DAC4D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176"/>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a:extLst>
                <a:ext uri="{FF2B5EF4-FFF2-40B4-BE49-F238E27FC236}">
                  <a16:creationId xmlns:a16="http://schemas.microsoft.com/office/drawing/2014/main" id="{8623D2A7-8B81-41F4-9340-504F97345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 y="587"/>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a:extLst>
                <a:ext uri="{FF2B5EF4-FFF2-40B4-BE49-F238E27FC236}">
                  <a16:creationId xmlns:a16="http://schemas.microsoft.com/office/drawing/2014/main" id="{97E825A9-C75E-4C41-80FB-2FD150B2B9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 y="728"/>
              <a:ext cx="32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 name="Group 39">
              <a:extLst>
                <a:ext uri="{FF2B5EF4-FFF2-40B4-BE49-F238E27FC236}">
                  <a16:creationId xmlns:a16="http://schemas.microsoft.com/office/drawing/2014/main" id="{2B060A9F-DD2B-454A-BFD2-BBB8655BC1A4}"/>
                </a:ext>
              </a:extLst>
            </p:cNvPr>
            <p:cNvGrpSpPr>
              <a:grpSpLocks/>
            </p:cNvGrpSpPr>
            <p:nvPr/>
          </p:nvGrpSpPr>
          <p:grpSpPr bwMode="auto">
            <a:xfrm>
              <a:off x="467" y="617"/>
              <a:ext cx="627" cy="820"/>
              <a:chOff x="467" y="617"/>
              <a:chExt cx="627" cy="820"/>
            </a:xfrm>
          </p:grpSpPr>
          <p:sp>
            <p:nvSpPr>
              <p:cNvPr id="2049" name="Freeform 40">
                <a:extLst>
                  <a:ext uri="{FF2B5EF4-FFF2-40B4-BE49-F238E27FC236}">
                    <a16:creationId xmlns:a16="http://schemas.microsoft.com/office/drawing/2014/main" id="{84866AE3-7D48-405B-9A47-E6F3775DFD7D}"/>
                  </a:ext>
                </a:extLst>
              </p:cNvPr>
              <p:cNvSpPr>
                <a:spLocks/>
              </p:cNvSpPr>
              <p:nvPr/>
            </p:nvSpPr>
            <p:spPr bwMode="auto">
              <a:xfrm>
                <a:off x="467" y="617"/>
                <a:ext cx="627" cy="820"/>
              </a:xfrm>
              <a:custGeom>
                <a:avLst/>
                <a:gdLst>
                  <a:gd name="T0" fmla="*/ 456 w 627"/>
                  <a:gd name="T1" fmla="*/ 817 h 820"/>
                  <a:gd name="T2" fmla="*/ 414 w 627"/>
                  <a:gd name="T3" fmla="*/ 803 h 820"/>
                  <a:gd name="T4" fmla="*/ 377 w 627"/>
                  <a:gd name="T5" fmla="*/ 778 h 820"/>
                  <a:gd name="T6" fmla="*/ 349 w 627"/>
                  <a:gd name="T7" fmla="*/ 756 h 820"/>
                  <a:gd name="T8" fmla="*/ 323 w 627"/>
                  <a:gd name="T9" fmla="*/ 733 h 820"/>
                  <a:gd name="T10" fmla="*/ 281 w 627"/>
                  <a:gd name="T11" fmla="*/ 692 h 820"/>
                  <a:gd name="T12" fmla="*/ 243 w 627"/>
                  <a:gd name="T13" fmla="*/ 647 h 820"/>
                  <a:gd name="T14" fmla="*/ 210 w 627"/>
                  <a:gd name="T15" fmla="*/ 605 h 820"/>
                  <a:gd name="T16" fmla="*/ 180 w 627"/>
                  <a:gd name="T17" fmla="*/ 561 h 820"/>
                  <a:gd name="T18" fmla="*/ 167 w 627"/>
                  <a:gd name="T19" fmla="*/ 543 h 820"/>
                  <a:gd name="T20" fmla="*/ 147 w 627"/>
                  <a:gd name="T21" fmla="*/ 513 h 820"/>
                  <a:gd name="T22" fmla="*/ 135 w 627"/>
                  <a:gd name="T23" fmla="*/ 495 h 820"/>
                  <a:gd name="T24" fmla="*/ 106 w 627"/>
                  <a:gd name="T25" fmla="*/ 450 h 820"/>
                  <a:gd name="T26" fmla="*/ 79 w 627"/>
                  <a:gd name="T27" fmla="*/ 404 h 820"/>
                  <a:gd name="T28" fmla="*/ 53 w 627"/>
                  <a:gd name="T29" fmla="*/ 352 h 820"/>
                  <a:gd name="T30" fmla="*/ 30 w 627"/>
                  <a:gd name="T31" fmla="*/ 298 h 820"/>
                  <a:gd name="T32" fmla="*/ 18 w 627"/>
                  <a:gd name="T33" fmla="*/ 264 h 820"/>
                  <a:gd name="T34" fmla="*/ 8 w 627"/>
                  <a:gd name="T35" fmla="*/ 231 h 820"/>
                  <a:gd name="T36" fmla="*/ 0 w 627"/>
                  <a:gd name="T37" fmla="*/ 187 h 820"/>
                  <a:gd name="T38" fmla="*/ 3 w 627"/>
                  <a:gd name="T39" fmla="*/ 143 h 820"/>
                  <a:gd name="T40" fmla="*/ 18 w 627"/>
                  <a:gd name="T41" fmla="*/ 103 h 820"/>
                  <a:gd name="T42" fmla="*/ 39 w 627"/>
                  <a:gd name="T43" fmla="*/ 67 h 820"/>
                  <a:gd name="T44" fmla="*/ 51 w 627"/>
                  <a:gd name="T45" fmla="*/ 50 h 820"/>
                  <a:gd name="T46" fmla="*/ 63 w 627"/>
                  <a:gd name="T47" fmla="*/ 34 h 820"/>
                  <a:gd name="T48" fmla="*/ 79 w 627"/>
                  <a:gd name="T49" fmla="*/ 16 h 820"/>
                  <a:gd name="T50" fmla="*/ 97 w 627"/>
                  <a:gd name="T51" fmla="*/ 0 h 820"/>
                  <a:gd name="T52" fmla="*/ 67 w 627"/>
                  <a:gd name="T53" fmla="*/ 137 h 820"/>
                  <a:gd name="T54" fmla="*/ 45 w 627"/>
                  <a:gd name="T55" fmla="*/ 146 h 820"/>
                  <a:gd name="T56" fmla="*/ 36 w 627"/>
                  <a:gd name="T57" fmla="*/ 168 h 820"/>
                  <a:gd name="T58" fmla="*/ 45 w 627"/>
                  <a:gd name="T59" fmla="*/ 190 h 820"/>
                  <a:gd name="T60" fmla="*/ 67 w 627"/>
                  <a:gd name="T61" fmla="*/ 199 h 820"/>
                  <a:gd name="T62" fmla="*/ 197 w 627"/>
                  <a:gd name="T63" fmla="*/ 206 h 820"/>
                  <a:gd name="T64" fmla="*/ 179 w 627"/>
                  <a:gd name="T65" fmla="*/ 228 h 820"/>
                  <a:gd name="T66" fmla="*/ 170 w 627"/>
                  <a:gd name="T67" fmla="*/ 255 h 820"/>
                  <a:gd name="T68" fmla="*/ 171 w 627"/>
                  <a:gd name="T69" fmla="*/ 284 h 820"/>
                  <a:gd name="T70" fmla="*/ 179 w 627"/>
                  <a:gd name="T71" fmla="*/ 313 h 820"/>
                  <a:gd name="T72" fmla="*/ 192 w 627"/>
                  <a:gd name="T73" fmla="*/ 344 h 820"/>
                  <a:gd name="T74" fmla="*/ 206 w 627"/>
                  <a:gd name="T75" fmla="*/ 375 h 820"/>
                  <a:gd name="T76" fmla="*/ 218 w 627"/>
                  <a:gd name="T77" fmla="*/ 397 h 820"/>
                  <a:gd name="T78" fmla="*/ 231 w 627"/>
                  <a:gd name="T79" fmla="*/ 419 h 820"/>
                  <a:gd name="T80" fmla="*/ 244 w 627"/>
                  <a:gd name="T81" fmla="*/ 440 h 820"/>
                  <a:gd name="T82" fmla="*/ 265 w 627"/>
                  <a:gd name="T83" fmla="*/ 471 h 820"/>
                  <a:gd name="T84" fmla="*/ 272 w 627"/>
                  <a:gd name="T85" fmla="*/ 482 h 820"/>
                  <a:gd name="T86" fmla="*/ 287 w 627"/>
                  <a:gd name="T87" fmla="*/ 502 h 820"/>
                  <a:gd name="T88" fmla="*/ 302 w 627"/>
                  <a:gd name="T89" fmla="*/ 522 h 820"/>
                  <a:gd name="T90" fmla="*/ 319 w 627"/>
                  <a:gd name="T91" fmla="*/ 542 h 820"/>
                  <a:gd name="T92" fmla="*/ 341 w 627"/>
                  <a:gd name="T93" fmla="*/ 567 h 820"/>
                  <a:gd name="T94" fmla="*/ 365 w 627"/>
                  <a:gd name="T95" fmla="*/ 590 h 820"/>
                  <a:gd name="T96" fmla="*/ 389 w 627"/>
                  <a:gd name="T97" fmla="*/ 608 h 820"/>
                  <a:gd name="T98" fmla="*/ 416 w 627"/>
                  <a:gd name="T99" fmla="*/ 621 h 820"/>
                  <a:gd name="T100" fmla="*/ 517 w 627"/>
                  <a:gd name="T101" fmla="*/ 623 h 820"/>
                  <a:gd name="T102" fmla="*/ 615 w 627"/>
                  <a:gd name="T103" fmla="*/ 790 h 820"/>
                  <a:gd name="T104" fmla="*/ 592 w 627"/>
                  <a:gd name="T105" fmla="*/ 800 h 820"/>
                  <a:gd name="T106" fmla="*/ 571 w 627"/>
                  <a:gd name="T107" fmla="*/ 806 h 820"/>
                  <a:gd name="T108" fmla="*/ 551 w 627"/>
                  <a:gd name="T109" fmla="*/ 810 h 820"/>
                  <a:gd name="T110" fmla="*/ 520 w 627"/>
                  <a:gd name="T111" fmla="*/ 816 h 820"/>
                  <a:gd name="T112" fmla="*/ 478 w 627"/>
                  <a:gd name="T113" fmla="*/ 81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7" h="820">
                    <a:moveTo>
                      <a:pt x="478" y="819"/>
                    </a:moveTo>
                    <a:lnTo>
                      <a:pt x="456" y="817"/>
                    </a:lnTo>
                    <a:lnTo>
                      <a:pt x="435" y="812"/>
                    </a:lnTo>
                    <a:lnTo>
                      <a:pt x="414" y="803"/>
                    </a:lnTo>
                    <a:lnTo>
                      <a:pt x="395" y="791"/>
                    </a:lnTo>
                    <a:lnTo>
                      <a:pt x="377" y="778"/>
                    </a:lnTo>
                    <a:lnTo>
                      <a:pt x="363" y="767"/>
                    </a:lnTo>
                    <a:lnTo>
                      <a:pt x="349" y="756"/>
                    </a:lnTo>
                    <a:lnTo>
                      <a:pt x="336" y="745"/>
                    </a:lnTo>
                    <a:lnTo>
                      <a:pt x="323" y="733"/>
                    </a:lnTo>
                    <a:lnTo>
                      <a:pt x="302" y="713"/>
                    </a:lnTo>
                    <a:lnTo>
                      <a:pt x="281" y="692"/>
                    </a:lnTo>
                    <a:lnTo>
                      <a:pt x="262" y="670"/>
                    </a:lnTo>
                    <a:lnTo>
                      <a:pt x="243" y="647"/>
                    </a:lnTo>
                    <a:lnTo>
                      <a:pt x="226" y="626"/>
                    </a:lnTo>
                    <a:lnTo>
                      <a:pt x="210" y="605"/>
                    </a:lnTo>
                    <a:lnTo>
                      <a:pt x="195" y="583"/>
                    </a:lnTo>
                    <a:lnTo>
                      <a:pt x="180" y="561"/>
                    </a:lnTo>
                    <a:lnTo>
                      <a:pt x="174" y="553"/>
                    </a:lnTo>
                    <a:lnTo>
                      <a:pt x="167" y="543"/>
                    </a:lnTo>
                    <a:lnTo>
                      <a:pt x="157" y="528"/>
                    </a:lnTo>
                    <a:lnTo>
                      <a:pt x="147" y="513"/>
                    </a:lnTo>
                    <a:lnTo>
                      <a:pt x="140" y="503"/>
                    </a:lnTo>
                    <a:lnTo>
                      <a:pt x="135" y="495"/>
                    </a:lnTo>
                    <a:lnTo>
                      <a:pt x="119" y="471"/>
                    </a:lnTo>
                    <a:lnTo>
                      <a:pt x="106" y="450"/>
                    </a:lnTo>
                    <a:lnTo>
                      <a:pt x="92" y="427"/>
                    </a:lnTo>
                    <a:lnTo>
                      <a:pt x="79" y="404"/>
                    </a:lnTo>
                    <a:lnTo>
                      <a:pt x="65" y="378"/>
                    </a:lnTo>
                    <a:lnTo>
                      <a:pt x="53" y="352"/>
                    </a:lnTo>
                    <a:lnTo>
                      <a:pt x="41" y="325"/>
                    </a:lnTo>
                    <a:lnTo>
                      <a:pt x="30" y="298"/>
                    </a:lnTo>
                    <a:lnTo>
                      <a:pt x="24" y="281"/>
                    </a:lnTo>
                    <a:lnTo>
                      <a:pt x="18" y="264"/>
                    </a:lnTo>
                    <a:lnTo>
                      <a:pt x="13" y="248"/>
                    </a:lnTo>
                    <a:lnTo>
                      <a:pt x="8" y="231"/>
                    </a:lnTo>
                    <a:lnTo>
                      <a:pt x="3" y="209"/>
                    </a:lnTo>
                    <a:lnTo>
                      <a:pt x="0" y="187"/>
                    </a:lnTo>
                    <a:lnTo>
                      <a:pt x="0" y="165"/>
                    </a:lnTo>
                    <a:lnTo>
                      <a:pt x="3" y="143"/>
                    </a:lnTo>
                    <a:lnTo>
                      <a:pt x="9" y="122"/>
                    </a:lnTo>
                    <a:lnTo>
                      <a:pt x="18" y="103"/>
                    </a:lnTo>
                    <a:lnTo>
                      <a:pt x="28" y="85"/>
                    </a:lnTo>
                    <a:lnTo>
                      <a:pt x="39" y="67"/>
                    </a:lnTo>
                    <a:lnTo>
                      <a:pt x="45" y="59"/>
                    </a:lnTo>
                    <a:lnTo>
                      <a:pt x="51" y="50"/>
                    </a:lnTo>
                    <a:lnTo>
                      <a:pt x="57" y="42"/>
                    </a:lnTo>
                    <a:lnTo>
                      <a:pt x="63" y="34"/>
                    </a:lnTo>
                    <a:lnTo>
                      <a:pt x="71" y="25"/>
                    </a:lnTo>
                    <a:lnTo>
                      <a:pt x="79" y="16"/>
                    </a:lnTo>
                    <a:lnTo>
                      <a:pt x="88" y="8"/>
                    </a:lnTo>
                    <a:lnTo>
                      <a:pt x="97" y="0"/>
                    </a:lnTo>
                    <a:lnTo>
                      <a:pt x="190" y="137"/>
                    </a:lnTo>
                    <a:lnTo>
                      <a:pt x="67" y="137"/>
                    </a:lnTo>
                    <a:lnTo>
                      <a:pt x="55" y="140"/>
                    </a:lnTo>
                    <a:lnTo>
                      <a:pt x="45" y="146"/>
                    </a:lnTo>
                    <a:lnTo>
                      <a:pt x="39" y="156"/>
                    </a:lnTo>
                    <a:lnTo>
                      <a:pt x="36" y="168"/>
                    </a:lnTo>
                    <a:lnTo>
                      <a:pt x="39" y="180"/>
                    </a:lnTo>
                    <a:lnTo>
                      <a:pt x="45" y="190"/>
                    </a:lnTo>
                    <a:lnTo>
                      <a:pt x="55" y="197"/>
                    </a:lnTo>
                    <a:lnTo>
                      <a:pt x="67" y="199"/>
                    </a:lnTo>
                    <a:lnTo>
                      <a:pt x="204" y="199"/>
                    </a:lnTo>
                    <a:lnTo>
                      <a:pt x="197" y="206"/>
                    </a:lnTo>
                    <a:lnTo>
                      <a:pt x="187" y="216"/>
                    </a:lnTo>
                    <a:lnTo>
                      <a:pt x="179" y="228"/>
                    </a:lnTo>
                    <a:lnTo>
                      <a:pt x="173" y="241"/>
                    </a:lnTo>
                    <a:lnTo>
                      <a:pt x="170" y="255"/>
                    </a:lnTo>
                    <a:lnTo>
                      <a:pt x="170" y="270"/>
                    </a:lnTo>
                    <a:lnTo>
                      <a:pt x="171" y="284"/>
                    </a:lnTo>
                    <a:lnTo>
                      <a:pt x="174" y="299"/>
                    </a:lnTo>
                    <a:lnTo>
                      <a:pt x="179" y="313"/>
                    </a:lnTo>
                    <a:lnTo>
                      <a:pt x="185" y="329"/>
                    </a:lnTo>
                    <a:lnTo>
                      <a:pt x="192" y="344"/>
                    </a:lnTo>
                    <a:lnTo>
                      <a:pt x="199" y="360"/>
                    </a:lnTo>
                    <a:lnTo>
                      <a:pt x="206" y="375"/>
                    </a:lnTo>
                    <a:lnTo>
                      <a:pt x="212" y="386"/>
                    </a:lnTo>
                    <a:lnTo>
                      <a:pt x="218" y="397"/>
                    </a:lnTo>
                    <a:lnTo>
                      <a:pt x="225" y="408"/>
                    </a:lnTo>
                    <a:lnTo>
                      <a:pt x="231" y="419"/>
                    </a:lnTo>
                    <a:lnTo>
                      <a:pt x="237" y="430"/>
                    </a:lnTo>
                    <a:lnTo>
                      <a:pt x="244" y="440"/>
                    </a:lnTo>
                    <a:lnTo>
                      <a:pt x="251" y="451"/>
                    </a:lnTo>
                    <a:lnTo>
                      <a:pt x="265" y="471"/>
                    </a:lnTo>
                    <a:lnTo>
                      <a:pt x="265" y="471"/>
                    </a:lnTo>
                    <a:lnTo>
                      <a:pt x="272" y="482"/>
                    </a:lnTo>
                    <a:lnTo>
                      <a:pt x="279" y="492"/>
                    </a:lnTo>
                    <a:lnTo>
                      <a:pt x="287" y="502"/>
                    </a:lnTo>
                    <a:lnTo>
                      <a:pt x="294" y="512"/>
                    </a:lnTo>
                    <a:lnTo>
                      <a:pt x="302" y="522"/>
                    </a:lnTo>
                    <a:lnTo>
                      <a:pt x="310" y="532"/>
                    </a:lnTo>
                    <a:lnTo>
                      <a:pt x="319" y="542"/>
                    </a:lnTo>
                    <a:lnTo>
                      <a:pt x="330" y="554"/>
                    </a:lnTo>
                    <a:lnTo>
                      <a:pt x="341" y="567"/>
                    </a:lnTo>
                    <a:lnTo>
                      <a:pt x="353" y="579"/>
                    </a:lnTo>
                    <a:lnTo>
                      <a:pt x="365" y="590"/>
                    </a:lnTo>
                    <a:lnTo>
                      <a:pt x="377" y="600"/>
                    </a:lnTo>
                    <a:lnTo>
                      <a:pt x="389" y="608"/>
                    </a:lnTo>
                    <a:lnTo>
                      <a:pt x="402" y="615"/>
                    </a:lnTo>
                    <a:lnTo>
                      <a:pt x="416" y="621"/>
                    </a:lnTo>
                    <a:lnTo>
                      <a:pt x="430" y="623"/>
                    </a:lnTo>
                    <a:lnTo>
                      <a:pt x="517" y="623"/>
                    </a:lnTo>
                    <a:lnTo>
                      <a:pt x="626" y="785"/>
                    </a:lnTo>
                    <a:lnTo>
                      <a:pt x="615" y="790"/>
                    </a:lnTo>
                    <a:lnTo>
                      <a:pt x="603" y="795"/>
                    </a:lnTo>
                    <a:lnTo>
                      <a:pt x="592" y="800"/>
                    </a:lnTo>
                    <a:lnTo>
                      <a:pt x="581" y="803"/>
                    </a:lnTo>
                    <a:lnTo>
                      <a:pt x="571" y="806"/>
                    </a:lnTo>
                    <a:lnTo>
                      <a:pt x="561" y="808"/>
                    </a:lnTo>
                    <a:lnTo>
                      <a:pt x="551" y="810"/>
                    </a:lnTo>
                    <a:lnTo>
                      <a:pt x="541" y="812"/>
                    </a:lnTo>
                    <a:lnTo>
                      <a:pt x="520" y="816"/>
                    </a:lnTo>
                    <a:lnTo>
                      <a:pt x="499" y="819"/>
                    </a:lnTo>
                    <a:lnTo>
                      <a:pt x="478" y="81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Freeform 41">
                <a:extLst>
                  <a:ext uri="{FF2B5EF4-FFF2-40B4-BE49-F238E27FC236}">
                    <a16:creationId xmlns:a16="http://schemas.microsoft.com/office/drawing/2014/main" id="{EF32DB7D-5376-4787-B159-061B519F7931}"/>
                  </a:ext>
                </a:extLst>
              </p:cNvPr>
              <p:cNvSpPr>
                <a:spLocks/>
              </p:cNvSpPr>
              <p:nvPr/>
            </p:nvSpPr>
            <p:spPr bwMode="auto">
              <a:xfrm>
                <a:off x="467" y="617"/>
                <a:ext cx="627" cy="820"/>
              </a:xfrm>
              <a:custGeom>
                <a:avLst/>
                <a:gdLst>
                  <a:gd name="T0" fmla="*/ 204 w 627"/>
                  <a:gd name="T1" fmla="*/ 199 h 820"/>
                  <a:gd name="T2" fmla="*/ 67 w 627"/>
                  <a:gd name="T3" fmla="*/ 199 h 820"/>
                  <a:gd name="T4" fmla="*/ 80 w 627"/>
                  <a:gd name="T5" fmla="*/ 197 h 820"/>
                  <a:gd name="T6" fmla="*/ 90 w 627"/>
                  <a:gd name="T7" fmla="*/ 190 h 820"/>
                  <a:gd name="T8" fmla="*/ 96 w 627"/>
                  <a:gd name="T9" fmla="*/ 180 h 820"/>
                  <a:gd name="T10" fmla="*/ 99 w 627"/>
                  <a:gd name="T11" fmla="*/ 168 h 820"/>
                  <a:gd name="T12" fmla="*/ 96 w 627"/>
                  <a:gd name="T13" fmla="*/ 156 h 820"/>
                  <a:gd name="T14" fmla="*/ 90 w 627"/>
                  <a:gd name="T15" fmla="*/ 146 h 820"/>
                  <a:gd name="T16" fmla="*/ 80 w 627"/>
                  <a:gd name="T17" fmla="*/ 140 h 820"/>
                  <a:gd name="T18" fmla="*/ 67 w 627"/>
                  <a:gd name="T19" fmla="*/ 137 h 820"/>
                  <a:gd name="T20" fmla="*/ 190 w 627"/>
                  <a:gd name="T21" fmla="*/ 137 h 820"/>
                  <a:gd name="T22" fmla="*/ 225 w 627"/>
                  <a:gd name="T23" fmla="*/ 189 h 820"/>
                  <a:gd name="T24" fmla="*/ 215 w 627"/>
                  <a:gd name="T25" fmla="*/ 193 h 820"/>
                  <a:gd name="T26" fmla="*/ 205 w 627"/>
                  <a:gd name="T27" fmla="*/ 199 h 820"/>
                  <a:gd name="T28" fmla="*/ 204 w 627"/>
                  <a:gd name="T29" fmla="*/ 19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7" h="820">
                    <a:moveTo>
                      <a:pt x="204" y="199"/>
                    </a:moveTo>
                    <a:lnTo>
                      <a:pt x="67" y="199"/>
                    </a:lnTo>
                    <a:lnTo>
                      <a:pt x="80" y="197"/>
                    </a:lnTo>
                    <a:lnTo>
                      <a:pt x="90" y="190"/>
                    </a:lnTo>
                    <a:lnTo>
                      <a:pt x="96" y="180"/>
                    </a:lnTo>
                    <a:lnTo>
                      <a:pt x="99" y="168"/>
                    </a:lnTo>
                    <a:lnTo>
                      <a:pt x="96" y="156"/>
                    </a:lnTo>
                    <a:lnTo>
                      <a:pt x="90" y="146"/>
                    </a:lnTo>
                    <a:lnTo>
                      <a:pt x="80" y="140"/>
                    </a:lnTo>
                    <a:lnTo>
                      <a:pt x="67" y="137"/>
                    </a:lnTo>
                    <a:lnTo>
                      <a:pt x="190" y="137"/>
                    </a:lnTo>
                    <a:lnTo>
                      <a:pt x="225" y="189"/>
                    </a:lnTo>
                    <a:lnTo>
                      <a:pt x="215" y="193"/>
                    </a:lnTo>
                    <a:lnTo>
                      <a:pt x="205" y="199"/>
                    </a:lnTo>
                    <a:lnTo>
                      <a:pt x="204" y="19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42">
                <a:extLst>
                  <a:ext uri="{FF2B5EF4-FFF2-40B4-BE49-F238E27FC236}">
                    <a16:creationId xmlns:a16="http://schemas.microsoft.com/office/drawing/2014/main" id="{7B464DAF-F5A6-4179-BCC5-BA4269EB6C04}"/>
                  </a:ext>
                </a:extLst>
              </p:cNvPr>
              <p:cNvSpPr>
                <a:spLocks/>
              </p:cNvSpPr>
              <p:nvPr/>
            </p:nvSpPr>
            <p:spPr bwMode="auto">
              <a:xfrm>
                <a:off x="467" y="617"/>
                <a:ext cx="627" cy="820"/>
              </a:xfrm>
              <a:custGeom>
                <a:avLst/>
                <a:gdLst>
                  <a:gd name="T0" fmla="*/ 517 w 627"/>
                  <a:gd name="T1" fmla="*/ 623 h 820"/>
                  <a:gd name="T2" fmla="*/ 430 w 627"/>
                  <a:gd name="T3" fmla="*/ 623 h 820"/>
                  <a:gd name="T4" fmla="*/ 445 w 627"/>
                  <a:gd name="T5" fmla="*/ 623 h 820"/>
                  <a:gd name="T6" fmla="*/ 458 w 627"/>
                  <a:gd name="T7" fmla="*/ 620 h 820"/>
                  <a:gd name="T8" fmla="*/ 472 w 627"/>
                  <a:gd name="T9" fmla="*/ 615 h 820"/>
                  <a:gd name="T10" fmla="*/ 482 w 627"/>
                  <a:gd name="T11" fmla="*/ 610 h 820"/>
                  <a:gd name="T12" fmla="*/ 490 w 627"/>
                  <a:gd name="T13" fmla="*/ 603 h 820"/>
                  <a:gd name="T14" fmla="*/ 498 w 627"/>
                  <a:gd name="T15" fmla="*/ 596 h 820"/>
                  <a:gd name="T16" fmla="*/ 517 w 627"/>
                  <a:gd name="T17" fmla="*/ 62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820">
                    <a:moveTo>
                      <a:pt x="517" y="623"/>
                    </a:moveTo>
                    <a:lnTo>
                      <a:pt x="430" y="623"/>
                    </a:lnTo>
                    <a:lnTo>
                      <a:pt x="445" y="623"/>
                    </a:lnTo>
                    <a:lnTo>
                      <a:pt x="458" y="620"/>
                    </a:lnTo>
                    <a:lnTo>
                      <a:pt x="472" y="615"/>
                    </a:lnTo>
                    <a:lnTo>
                      <a:pt x="482" y="610"/>
                    </a:lnTo>
                    <a:lnTo>
                      <a:pt x="490" y="603"/>
                    </a:lnTo>
                    <a:lnTo>
                      <a:pt x="498" y="596"/>
                    </a:lnTo>
                    <a:lnTo>
                      <a:pt x="517" y="623"/>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7" name="TextBox 46">
            <a:extLst>
              <a:ext uri="{FF2B5EF4-FFF2-40B4-BE49-F238E27FC236}">
                <a16:creationId xmlns:a16="http://schemas.microsoft.com/office/drawing/2014/main" id="{84DE5B39-BD51-47CE-A86F-AF007D321CD6}"/>
              </a:ext>
            </a:extLst>
          </p:cNvPr>
          <p:cNvSpPr txBox="1"/>
          <p:nvPr/>
        </p:nvSpPr>
        <p:spPr>
          <a:xfrm>
            <a:off x="3657600" y="3902642"/>
            <a:ext cx="4998719" cy="1636345"/>
          </a:xfrm>
          <a:prstGeom prst="rect">
            <a:avLst/>
          </a:prstGeom>
          <a:noFill/>
        </p:spPr>
        <p:txBody>
          <a:bodyPr wrap="square">
            <a:spAutoFit/>
          </a:bodyPr>
          <a:lstStyle/>
          <a:p>
            <a:pPr marL="815975" marR="0" indent="-815975" eaLnBrk="0" hangingPunct="0">
              <a:lnSpc>
                <a:spcPct val="150000"/>
              </a:lnSpc>
              <a:spcBef>
                <a:spcPts val="565"/>
              </a:spcBef>
              <a:spcAft>
                <a:spcPts val="0"/>
              </a:spcAft>
            </a:pPr>
            <a:r>
              <a:rPr lang="en-US" sz="2800" dirty="0">
                <a:solidFill>
                  <a:srgbClr val="409AA4"/>
                </a:solidFill>
                <a:effectLst/>
                <a:latin typeface="Lucida Sans" panose="020B0602030504020204" pitchFamily="34" charset="0"/>
                <a:ea typeface="Times New Roman" panose="02020603050405020304" pitchFamily="18" charset="0"/>
                <a:cs typeface="Lucida Sans" panose="020B0602030504020204" pitchFamily="34" charset="0"/>
              </a:rPr>
              <a:t>CALL</a:t>
            </a:r>
            <a:endParaRPr lang="en-US" sz="900" dirty="0">
              <a:solidFill>
                <a:srgbClr val="409AA4"/>
              </a:solidFill>
              <a:latin typeface="Lucida Sans" panose="020B0602030504020204" pitchFamily="34" charset="0"/>
              <a:ea typeface="Times New Roman" panose="02020603050405020304" pitchFamily="18" charset="0"/>
              <a:cs typeface="Lucida Sans" panose="020B0602030504020204" pitchFamily="34" charset="0"/>
            </a:endParaRPr>
          </a:p>
          <a:p>
            <a:pPr marL="815975" marR="0" indent="-815975" eaLnBrk="0" hangingPunct="0">
              <a:lnSpc>
                <a:spcPts val="1625"/>
              </a:lnSpc>
              <a:spcBef>
                <a:spcPts val="565"/>
              </a:spcBef>
              <a:spcAft>
                <a:spcPts val="0"/>
              </a:spcAft>
            </a:pPr>
            <a:r>
              <a:rPr lang="en-US" sz="2800" dirty="0">
                <a:effectLst/>
                <a:latin typeface="Lucida Sans" panose="020B0602030504020204" pitchFamily="34" charset="0"/>
                <a:ea typeface="Times New Roman" panose="02020603050405020304" pitchFamily="18" charset="0"/>
                <a:cs typeface="Lucida Sans" panose="020B0602030504020204" pitchFamily="34" charset="0"/>
              </a:rPr>
              <a:t>410-641-7717</a:t>
            </a:r>
            <a:endParaRPr lang="en-US" sz="900" dirty="0">
              <a:effectLst/>
              <a:latin typeface="Lucida Sans" panose="020B0602030504020204" pitchFamily="34" charset="0"/>
              <a:ea typeface="Times New Roman" panose="02020603050405020304" pitchFamily="18" charset="0"/>
              <a:cs typeface="Lucida Sans" panose="020B0602030504020204" pitchFamily="34" charset="0"/>
            </a:endParaRPr>
          </a:p>
          <a:p>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After</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hours,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call</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Ocean</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Pines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Police</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at</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410-641-7747</a:t>
            </a:r>
            <a:endParaRPr lang="en-US" sz="2000" dirty="0"/>
          </a:p>
        </p:txBody>
      </p:sp>
      <p:sp>
        <p:nvSpPr>
          <p:cNvPr id="2" name="Slide Number Placeholder 1">
            <a:extLst>
              <a:ext uri="{FF2B5EF4-FFF2-40B4-BE49-F238E27FC236}">
                <a16:creationId xmlns:a16="http://schemas.microsoft.com/office/drawing/2014/main" id="{96340551-43DA-90B6-1408-4C2306E490E9}"/>
              </a:ext>
            </a:extLst>
          </p:cNvPr>
          <p:cNvSpPr>
            <a:spLocks noGrp="1"/>
          </p:cNvSpPr>
          <p:nvPr>
            <p:ph type="sldNum" sz="quarter" idx="12"/>
          </p:nvPr>
        </p:nvSpPr>
        <p:spPr/>
        <p:txBody>
          <a:bodyPr/>
          <a:lstStyle/>
          <a:p>
            <a:fld id="{1B09B6B0-3224-437D-BE4C-07884B43B4D4}"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766407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006C1-B969-4868-953A-25EACAE20BAB}"/>
              </a:ext>
            </a:extLst>
          </p:cNvPr>
          <p:cNvSpPr txBox="1"/>
          <p:nvPr/>
        </p:nvSpPr>
        <p:spPr>
          <a:xfrm>
            <a:off x="2790769" y="548815"/>
            <a:ext cx="6182360" cy="6432530"/>
          </a:xfrm>
          <a:prstGeom prst="rect">
            <a:avLst/>
          </a:prstGeom>
          <a:noFill/>
        </p:spPr>
        <p:txBody>
          <a:bodyPr wrap="square" rtlCol="0">
            <a:spAutoFit/>
          </a:bodyPr>
          <a:lstStyle/>
          <a:p>
            <a:pPr algn="ctr" fontAlgn="b"/>
            <a:r>
              <a:rPr lang="en-US" sz="2400" u="sng" dirty="0">
                <a:solidFill>
                  <a:prstClr val="black"/>
                </a:solidFill>
                <a:latin typeface="Corbel" panose="020B0503020204020204" pitchFamily="34" charset="0"/>
                <a:cs typeface="Times New Roman" pitchFamily="18" charset="0"/>
              </a:rPr>
              <a:t>Amenities</a:t>
            </a:r>
          </a:p>
          <a:p>
            <a:pPr algn="ctr" fontAlgn="b"/>
            <a:endParaRPr lang="en-US" sz="1000" u="sng" dirty="0">
              <a:solidFill>
                <a:prstClr val="black"/>
              </a:solidFill>
              <a:latin typeface="Corbel" panose="020B0503020204020204" pitchFamily="34" charset="0"/>
              <a:cs typeface="Times New Roman" pitchFamily="18" charset="0"/>
            </a:endParaRP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Aquatics</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Beach Club</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Clubhouse </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Golf</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Marina</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Racquet Sports</a:t>
            </a:r>
          </a:p>
          <a:p>
            <a:pPr marL="457200" indent="-457200"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Yacht Club</a:t>
            </a:r>
          </a:p>
          <a:p>
            <a:pPr fontAlgn="b"/>
            <a:endParaRPr lang="en-US" sz="800" dirty="0">
              <a:solidFill>
                <a:prstClr val="black"/>
              </a:solidFill>
              <a:latin typeface="Corbel" panose="020B0503020204020204" pitchFamily="34" charset="0"/>
              <a:cs typeface="Times New Roman" pitchFamily="18" charset="0"/>
            </a:endParaRPr>
          </a:p>
          <a:p>
            <a:pPr algn="ctr" fontAlgn="b"/>
            <a:r>
              <a:rPr lang="en-US" sz="2400" u="sng" dirty="0">
                <a:solidFill>
                  <a:prstClr val="black"/>
                </a:solidFill>
                <a:latin typeface="Corbel" panose="020B0503020204020204" pitchFamily="34" charset="0"/>
                <a:cs typeface="Times New Roman" pitchFamily="18" charset="0"/>
              </a:rPr>
              <a:t>Support</a:t>
            </a:r>
            <a:endParaRPr lang="en-US" sz="2800" u="sng" dirty="0">
              <a:solidFill>
                <a:prstClr val="black"/>
              </a:solidFill>
              <a:latin typeface="Corbel" panose="020B0503020204020204" pitchFamily="34" charset="0"/>
              <a:cs typeface="Times New Roman" pitchFamily="18" charset="0"/>
            </a:endParaRPr>
          </a:p>
          <a:p>
            <a:pPr algn="ctr" fontAlgn="b"/>
            <a:endParaRPr lang="en-US" sz="1000" dirty="0">
              <a:solidFill>
                <a:prstClr val="black"/>
              </a:solidFill>
              <a:latin typeface="Corbel" panose="020B0503020204020204" pitchFamily="34" charset="0"/>
              <a:cs typeface="Times New Roman" pitchFamily="18" charset="0"/>
            </a:endParaRPr>
          </a:p>
          <a:p>
            <a:pPr marL="461963" indent="-461963"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Finance</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Audit</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Budget FY 2023/2024</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NorthStar</a:t>
            </a:r>
          </a:p>
          <a:p>
            <a:pPr marL="461963" indent="-461963"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Fire/EMS</a:t>
            </a:r>
          </a:p>
          <a:p>
            <a:pPr marL="461963" indent="-461963"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Police</a:t>
            </a:r>
          </a:p>
          <a:p>
            <a:pPr marL="461963" indent="-461963" fontAlgn="b">
              <a:buFont typeface="Wingdings" panose="05000000000000000000" pitchFamily="2" charset="2"/>
              <a:buChar char="v"/>
            </a:pPr>
            <a:r>
              <a:rPr lang="en-US" sz="2000" dirty="0">
                <a:solidFill>
                  <a:prstClr val="black"/>
                </a:solidFill>
                <a:latin typeface="Corbel" panose="020B0503020204020204" pitchFamily="34" charset="0"/>
                <a:cs typeface="Times New Roman" pitchFamily="18" charset="0"/>
              </a:rPr>
              <a:t>Public Works</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Bulkheads</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Drainage</a:t>
            </a:r>
          </a:p>
          <a:p>
            <a:pPr marL="919163" lvl="1" indent="-461963" fontAlgn="b">
              <a:buFont typeface="Wingdings" panose="05000000000000000000" pitchFamily="2" charset="2"/>
              <a:buChar char="Ø"/>
            </a:pPr>
            <a:r>
              <a:rPr lang="en-US" sz="1600" dirty="0">
                <a:solidFill>
                  <a:prstClr val="black"/>
                </a:solidFill>
                <a:latin typeface="Corbel" panose="020B0503020204020204" pitchFamily="34" charset="0"/>
                <a:cs typeface="Times New Roman" pitchFamily="18" charset="0"/>
              </a:rPr>
              <a:t>Roads</a:t>
            </a:r>
          </a:p>
          <a:p>
            <a:pPr fontAlgn="b"/>
            <a:endParaRPr lang="en-US" sz="800" dirty="0">
              <a:solidFill>
                <a:prstClr val="black"/>
              </a:solidFill>
              <a:latin typeface="Corbel" panose="020B0503020204020204" pitchFamily="34" charset="0"/>
              <a:cs typeface="Times New Roman"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Corbel" panose="020B0503020204020204" pitchFamily="34" charset="0"/>
              <a:cs typeface="Times New Roman" pitchFamily="18" charset="0"/>
            </a:endParaRPr>
          </a:p>
        </p:txBody>
      </p:sp>
      <p:sp>
        <p:nvSpPr>
          <p:cNvPr id="7" name="Date Placeholder 5">
            <a:extLst>
              <a:ext uri="{FF2B5EF4-FFF2-40B4-BE49-F238E27FC236}">
                <a16:creationId xmlns:a16="http://schemas.microsoft.com/office/drawing/2014/main" id="{7640F528-660F-480A-9BFD-D7271359A6CC}"/>
              </a:ext>
            </a:extLst>
          </p:cNvPr>
          <p:cNvSpPr txBox="1">
            <a:spLocks/>
          </p:cNvSpPr>
          <p:nvPr/>
        </p:nvSpPr>
        <p:spPr>
          <a:xfrm>
            <a:off x="5715000" y="6608765"/>
            <a:ext cx="2838450" cy="249235"/>
          </a:xfrm>
          <a:prstGeom prst="rect">
            <a:avLst/>
          </a:prstGeom>
        </p:spPr>
        <p:txBody>
          <a:bodyPr vert="horz" lIns="91440" tIns="45720" rIns="91440" bIns="45720" rtlCol="0" anchor="ctr"/>
          <a:lstStyle>
            <a:defPPr>
              <a:defRPr lang="en-US"/>
            </a:defPPr>
            <a:lvl1pPr marL="0" algn="r" defTabSz="914400" rtl="0" eaLnBrk="1" latinLnBrk="0" hangingPunct="1">
              <a:defRPr sz="2800" kern="1200" cap="all" baseline="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25513B-675B-4974-9B8B-29E073421085}" type="datetime1">
              <a:rPr lang="en-US" sz="1100" smtClean="0">
                <a:solidFill>
                  <a:schemeClr val="bg1"/>
                </a:solidFill>
              </a:rPr>
              <a:pPr/>
              <a:t>8/25/2023</a:t>
            </a:fld>
            <a:endParaRPr lang="en-US" dirty="0">
              <a:solidFill>
                <a:schemeClr val="bg1"/>
              </a:solidFill>
            </a:endParaRPr>
          </a:p>
        </p:txBody>
      </p:sp>
      <p:sp>
        <p:nvSpPr>
          <p:cNvPr id="8" name="Slide Number Placeholder 6">
            <a:extLst>
              <a:ext uri="{FF2B5EF4-FFF2-40B4-BE49-F238E27FC236}">
                <a16:creationId xmlns:a16="http://schemas.microsoft.com/office/drawing/2014/main" id="{227BEF98-BACE-47F5-AB62-01CBDC70599A}"/>
              </a:ext>
            </a:extLst>
          </p:cNvPr>
          <p:cNvSpPr txBox="1">
            <a:spLocks/>
          </p:cNvSpPr>
          <p:nvPr/>
        </p:nvSpPr>
        <p:spPr>
          <a:xfrm>
            <a:off x="8524663" y="6477000"/>
            <a:ext cx="680390" cy="498470"/>
          </a:xfrm>
          <a:prstGeom prst="rect">
            <a:avLst/>
          </a:prstGeom>
        </p:spPr>
        <p:txBody>
          <a:bodyPr vert="horz" lIns="91440" tIns="45720" rIns="91440" bIns="45720" rtlCol="0" anchor="ctr"/>
          <a:lstStyle>
            <a:defPPr>
              <a:defRPr lang="en-US"/>
            </a:defPPr>
            <a:lvl1pPr marL="0" algn="ctr" defTabSz="914400" rtl="0" eaLnBrk="1" latinLnBrk="0" hangingPunct="1">
              <a:defRPr sz="2800" kern="1200" cap="all" baseline="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bg1"/>
                </a:solidFill>
              </a:rPr>
              <a:t>Pg. </a:t>
            </a:r>
            <a:fld id="{A29BDA75-041B-4674-9472-622CAF4C5DB2}" type="slidenum">
              <a:rPr lang="en-US" sz="1100" smtClean="0">
                <a:solidFill>
                  <a:schemeClr val="bg1"/>
                </a:solidFill>
              </a:rPr>
              <a:pPr/>
              <a:t>18</a:t>
            </a:fld>
            <a:endParaRPr lang="en-US" dirty="0">
              <a:solidFill>
                <a:schemeClr val="bg1"/>
              </a:solidFill>
            </a:endParaRPr>
          </a:p>
        </p:txBody>
      </p:sp>
      <p:sp>
        <p:nvSpPr>
          <p:cNvPr id="3" name="Slide Number Placeholder 2">
            <a:extLst>
              <a:ext uri="{FF2B5EF4-FFF2-40B4-BE49-F238E27FC236}">
                <a16:creationId xmlns:a16="http://schemas.microsoft.com/office/drawing/2014/main" id="{2398B2B8-26BA-705E-1D51-48331BD791FC}"/>
              </a:ext>
            </a:extLst>
          </p:cNvPr>
          <p:cNvSpPr>
            <a:spLocks noGrp="1"/>
          </p:cNvSpPr>
          <p:nvPr>
            <p:ph type="sldNum" sz="quarter" idx="12"/>
          </p:nvPr>
        </p:nvSpPr>
        <p:spPr/>
        <p:txBody>
          <a:bodyPr/>
          <a:lstStyle/>
          <a:p>
            <a:fld id="{A29BDA75-041B-4674-9472-622CAF4C5DB2}" type="slidenum">
              <a:rPr lang="en-US" smtClean="0"/>
              <a:t>18</a:t>
            </a:fld>
            <a:endParaRPr lang="en-US" dirty="0"/>
          </a:p>
        </p:txBody>
      </p:sp>
      <p:sp>
        <p:nvSpPr>
          <p:cNvPr id="4" name="TextBox 3">
            <a:extLst>
              <a:ext uri="{FF2B5EF4-FFF2-40B4-BE49-F238E27FC236}">
                <a16:creationId xmlns:a16="http://schemas.microsoft.com/office/drawing/2014/main" id="{C2430C1F-0159-BB29-9926-D90702026B24}"/>
              </a:ext>
            </a:extLst>
          </p:cNvPr>
          <p:cNvSpPr txBox="1"/>
          <p:nvPr/>
        </p:nvSpPr>
        <p:spPr>
          <a:xfrm>
            <a:off x="152400" y="2514600"/>
            <a:ext cx="2286000"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OPERATIONAL</a:t>
            </a:r>
          </a:p>
        </p:txBody>
      </p:sp>
    </p:spTree>
    <p:extLst>
      <p:ext uri="{BB962C8B-B14F-4D97-AF65-F5344CB8AC3E}">
        <p14:creationId xmlns:p14="http://schemas.microsoft.com/office/powerpoint/2010/main" val="2898447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006C1-B969-4868-953A-25EACAE20BAB}"/>
              </a:ext>
            </a:extLst>
          </p:cNvPr>
          <p:cNvSpPr txBox="1"/>
          <p:nvPr/>
        </p:nvSpPr>
        <p:spPr>
          <a:xfrm>
            <a:off x="2790769" y="548815"/>
            <a:ext cx="6182360" cy="400110"/>
          </a:xfrm>
          <a:prstGeom prst="rect">
            <a:avLst/>
          </a:prstGeom>
          <a:noFill/>
        </p:spPr>
        <p:txBody>
          <a:bodyPr wrap="square" rtlCol="0">
            <a:spAutoFit/>
          </a:bodyPr>
          <a:lstStyle/>
          <a:p>
            <a:pPr fontAlgn="b"/>
            <a:endParaRPr lang="en-US" sz="800" dirty="0">
              <a:solidFill>
                <a:prstClr val="black"/>
              </a:solidFill>
              <a:latin typeface="Corbel" panose="020B0503020204020204" pitchFamily="34" charset="0"/>
              <a:cs typeface="Times New Roman"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cs typeface="Times New Roman" pitchFamily="18" charset="0"/>
            </a:endParaRPr>
          </a:p>
        </p:txBody>
      </p:sp>
      <p:sp>
        <p:nvSpPr>
          <p:cNvPr id="7" name="Date Placeholder 5">
            <a:extLst>
              <a:ext uri="{FF2B5EF4-FFF2-40B4-BE49-F238E27FC236}">
                <a16:creationId xmlns:a16="http://schemas.microsoft.com/office/drawing/2014/main" id="{7640F528-660F-480A-9BFD-D7271359A6CC}"/>
              </a:ext>
            </a:extLst>
          </p:cNvPr>
          <p:cNvSpPr txBox="1">
            <a:spLocks/>
          </p:cNvSpPr>
          <p:nvPr/>
        </p:nvSpPr>
        <p:spPr>
          <a:xfrm>
            <a:off x="5715000" y="6608765"/>
            <a:ext cx="2838450" cy="249235"/>
          </a:xfrm>
          <a:prstGeom prst="rect">
            <a:avLst/>
          </a:prstGeom>
        </p:spPr>
        <p:txBody>
          <a:bodyPr vert="horz" lIns="91440" tIns="45720" rIns="91440" bIns="45720" rtlCol="0" anchor="ctr"/>
          <a:lstStyle>
            <a:defPPr>
              <a:defRPr lang="en-US"/>
            </a:defPPr>
            <a:lvl1pPr marL="0" algn="r" defTabSz="914400" rtl="0" eaLnBrk="1" latinLnBrk="0" hangingPunct="1">
              <a:defRPr sz="2800" kern="1200" cap="all" baseline="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25513B-675B-4974-9B8B-29E073421085}" type="datetime1">
              <a:rPr lang="en-US" sz="1100" smtClean="0">
                <a:solidFill>
                  <a:schemeClr val="bg1"/>
                </a:solidFill>
              </a:rPr>
              <a:pPr/>
              <a:t>8/25/2023</a:t>
            </a:fld>
            <a:endParaRPr lang="en-US" dirty="0">
              <a:solidFill>
                <a:schemeClr val="bg1"/>
              </a:solidFill>
            </a:endParaRPr>
          </a:p>
        </p:txBody>
      </p:sp>
      <p:sp>
        <p:nvSpPr>
          <p:cNvPr id="8" name="Slide Number Placeholder 6">
            <a:extLst>
              <a:ext uri="{FF2B5EF4-FFF2-40B4-BE49-F238E27FC236}">
                <a16:creationId xmlns:a16="http://schemas.microsoft.com/office/drawing/2014/main" id="{227BEF98-BACE-47F5-AB62-01CBDC70599A}"/>
              </a:ext>
            </a:extLst>
          </p:cNvPr>
          <p:cNvSpPr txBox="1">
            <a:spLocks/>
          </p:cNvSpPr>
          <p:nvPr/>
        </p:nvSpPr>
        <p:spPr>
          <a:xfrm>
            <a:off x="8524663" y="6477000"/>
            <a:ext cx="680390" cy="498470"/>
          </a:xfrm>
          <a:prstGeom prst="rect">
            <a:avLst/>
          </a:prstGeom>
        </p:spPr>
        <p:txBody>
          <a:bodyPr vert="horz" lIns="91440" tIns="45720" rIns="91440" bIns="45720" rtlCol="0" anchor="ctr"/>
          <a:lstStyle>
            <a:defPPr>
              <a:defRPr lang="en-US"/>
            </a:defPPr>
            <a:lvl1pPr marL="0" algn="ctr" defTabSz="914400" rtl="0" eaLnBrk="1" latinLnBrk="0" hangingPunct="1">
              <a:defRPr sz="2800" kern="1200" cap="all" baseline="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bg1"/>
                </a:solidFill>
              </a:rPr>
              <a:t>Pg. </a:t>
            </a:r>
            <a:fld id="{A29BDA75-041B-4674-9472-622CAF4C5DB2}" type="slidenum">
              <a:rPr lang="en-US" sz="1100" smtClean="0">
                <a:solidFill>
                  <a:schemeClr val="bg1"/>
                </a:solidFill>
              </a:rPr>
              <a:pPr/>
              <a:t>19</a:t>
            </a:fld>
            <a:endParaRPr lang="en-US" dirty="0">
              <a:solidFill>
                <a:schemeClr val="bg1"/>
              </a:solidFill>
            </a:endParaRPr>
          </a:p>
        </p:txBody>
      </p:sp>
      <p:sp>
        <p:nvSpPr>
          <p:cNvPr id="3" name="Slide Number Placeholder 2">
            <a:extLst>
              <a:ext uri="{FF2B5EF4-FFF2-40B4-BE49-F238E27FC236}">
                <a16:creationId xmlns:a16="http://schemas.microsoft.com/office/drawing/2014/main" id="{2398B2B8-26BA-705E-1D51-48331BD791FC}"/>
              </a:ext>
            </a:extLst>
          </p:cNvPr>
          <p:cNvSpPr>
            <a:spLocks noGrp="1"/>
          </p:cNvSpPr>
          <p:nvPr>
            <p:ph type="sldNum" sz="quarter" idx="12"/>
          </p:nvPr>
        </p:nvSpPr>
        <p:spPr/>
        <p:txBody>
          <a:bodyPr/>
          <a:lstStyle/>
          <a:p>
            <a:fld id="{A29BDA75-041B-4674-9472-622CAF4C5DB2}" type="slidenum">
              <a:rPr lang="en-US" smtClean="0"/>
              <a:t>19</a:t>
            </a:fld>
            <a:endParaRPr lang="en-US" dirty="0"/>
          </a:p>
        </p:txBody>
      </p:sp>
      <p:sp>
        <p:nvSpPr>
          <p:cNvPr id="4" name="TextBox 3">
            <a:extLst>
              <a:ext uri="{FF2B5EF4-FFF2-40B4-BE49-F238E27FC236}">
                <a16:creationId xmlns:a16="http://schemas.microsoft.com/office/drawing/2014/main" id="{C2430C1F-0159-BB29-9926-D90702026B24}"/>
              </a:ext>
            </a:extLst>
          </p:cNvPr>
          <p:cNvSpPr txBox="1"/>
          <p:nvPr/>
        </p:nvSpPr>
        <p:spPr>
          <a:xfrm>
            <a:off x="152400" y="2514600"/>
            <a:ext cx="2286000"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OPERATIONAL</a:t>
            </a:r>
          </a:p>
        </p:txBody>
      </p:sp>
      <p:sp>
        <p:nvSpPr>
          <p:cNvPr id="6" name="TextBox 5">
            <a:extLst>
              <a:ext uri="{FF2B5EF4-FFF2-40B4-BE49-F238E27FC236}">
                <a16:creationId xmlns:a16="http://schemas.microsoft.com/office/drawing/2014/main" id="{656AA6DC-45FE-6C2D-11A6-522211E83323}"/>
              </a:ext>
            </a:extLst>
          </p:cNvPr>
          <p:cNvSpPr txBox="1"/>
          <p:nvPr/>
        </p:nvSpPr>
        <p:spPr>
          <a:xfrm>
            <a:off x="2790769" y="914289"/>
            <a:ext cx="4604326" cy="3600986"/>
          </a:xfrm>
          <a:prstGeom prst="rect">
            <a:avLst/>
          </a:prstGeom>
          <a:noFill/>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Work Groups</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endParaRP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Fire House</a:t>
            </a: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Racquet Sports Building Evaluation</a:t>
            </a: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endParaRPr lang="en-US" sz="2000" dirty="0">
              <a:solidFill>
                <a:prstClr val="black"/>
              </a:solidFill>
              <a:latin typeface="Corbel" panose="020B0503020204020204" pitchFamily="34" charset="0"/>
              <a:cs typeface="Times New Roman"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Infrastructure</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endParaRP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Admin Building Maintenance</a:t>
            </a: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prstClr val="black"/>
                </a:solidFill>
                <a:latin typeface="Corbel" panose="020B0503020204020204" pitchFamily="34" charset="0"/>
                <a:cs typeface="Times New Roman" pitchFamily="18" charset="0"/>
              </a:rPr>
              <a:t>Beautification</a:t>
            </a: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Times New Roman" pitchFamily="18" charset="0"/>
              </a:rPr>
              <a:t>Mailboxes</a:t>
            </a: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prstClr val="black"/>
                </a:solidFill>
                <a:latin typeface="Corbel" panose="020B0503020204020204" pitchFamily="34" charset="0"/>
                <a:cs typeface="Times New Roman" pitchFamily="18" charset="0"/>
              </a:rPr>
              <a:t>North Gate Bridge</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61963" marR="0" lvl="0" indent="-461963" algn="l" defTabSz="914400" rtl="0" eaLnBrk="1" fontAlgn="b"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10611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C386B-FBEE-434F-B519-2A935AF42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37263" y="772833"/>
            <a:ext cx="4948258" cy="3840384"/>
          </a:xfrm>
        </p:spPr>
        <p:txBody>
          <a:bodyPr anchor="b">
            <a:normAutofit/>
          </a:bodyPr>
          <a:lstStyle/>
          <a:p>
            <a:r>
              <a:rPr lang="en-US" sz="5200" b="1" dirty="0">
                <a:solidFill>
                  <a:schemeClr val="tx1"/>
                </a:solidFill>
                <a:latin typeface="Century Gothic" panose="020B0502020202020204" pitchFamily="34" charset="0"/>
              </a:rPr>
              <a:t>Call to order</a:t>
            </a:r>
            <a:br>
              <a:rPr lang="en-US" sz="5200" b="1" dirty="0">
                <a:solidFill>
                  <a:schemeClr val="tx1"/>
                </a:solidFill>
                <a:latin typeface="Century Gothic" panose="020B0502020202020204" pitchFamily="34" charset="0"/>
              </a:rPr>
            </a:br>
            <a:br>
              <a:rPr lang="en-US" sz="5200" b="1" dirty="0">
                <a:solidFill>
                  <a:schemeClr val="tx1"/>
                </a:solidFill>
                <a:latin typeface="Century Gothic" panose="020B0502020202020204" pitchFamily="34" charset="0"/>
              </a:rPr>
            </a:br>
            <a:r>
              <a:rPr lang="en-US" sz="5200" b="1" dirty="0">
                <a:solidFill>
                  <a:schemeClr val="tx1"/>
                </a:solidFill>
                <a:latin typeface="Century Gothic" panose="020B0502020202020204" pitchFamily="34" charset="0"/>
              </a:rPr>
              <a:t>Pledge of allegiance</a:t>
            </a:r>
          </a:p>
        </p:txBody>
      </p:sp>
      <p:sp>
        <p:nvSpPr>
          <p:cNvPr id="11" name="Rectangle 10">
            <a:extLst>
              <a:ext uri="{FF2B5EF4-FFF2-40B4-BE49-F238E27FC236}">
                <a16:creationId xmlns:a16="http://schemas.microsoft.com/office/drawing/2014/main" id="{66085C62-ADF2-4CC0-B14D-F4B678F11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2832"/>
            <a:ext cx="895964"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034EF5D1-2322-4C79-BA38-EDD477732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2588" y="758952"/>
            <a:ext cx="2087344"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766858F2-17B4-C83A-75E6-D92E74F4BCCD}"/>
              </a:ext>
            </a:extLst>
          </p:cNvPr>
          <p:cNvSpPr>
            <a:spLocks noGrp="1"/>
          </p:cNvSpPr>
          <p:nvPr>
            <p:ph type="sldNum" sz="quarter" idx="12"/>
          </p:nvPr>
        </p:nvSpPr>
        <p:spPr/>
        <p:txBody>
          <a:bodyPr/>
          <a:lstStyle/>
          <a:p>
            <a:fld id="{A29BDA75-041B-4674-9472-622CAF4C5DB2}" type="slidenum">
              <a:rPr lang="en-US" smtClean="0"/>
              <a:t>2</a:t>
            </a:fld>
            <a:endParaRPr lang="en-US"/>
          </a:p>
        </p:txBody>
      </p:sp>
    </p:spTree>
    <p:extLst>
      <p:ext uri="{BB962C8B-B14F-4D97-AF65-F5344CB8AC3E}">
        <p14:creationId xmlns:p14="http://schemas.microsoft.com/office/powerpoint/2010/main" val="15877540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2386" y="4590661"/>
            <a:ext cx="7543845" cy="895739"/>
          </a:xfrm>
          <a:prstGeom prst="rect">
            <a:avLst/>
          </a:prstGeom>
        </p:spPr>
        <p:txBody>
          <a:bodyPr vert="horz" lIns="91440" tIns="45720" rIns="91440" bIns="45720" rtlCol="0" anchor="b">
            <a:normAutofit/>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Aquatics</a:t>
            </a:r>
            <a:endParaRPr kumimoji="0" lang="en-US"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20</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Picture 4" descr="A building with a fence and grass&#10;&#10;Description automatically generated">
            <a:extLst>
              <a:ext uri="{FF2B5EF4-FFF2-40B4-BE49-F238E27FC236}">
                <a16:creationId xmlns:a16="http://schemas.microsoft.com/office/drawing/2014/main" id="{7344DCE2-EC89-66BB-5C7D-A18CAA4097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00"/>
          <a:stretch/>
        </p:blipFill>
        <p:spPr>
          <a:xfrm>
            <a:off x="2741838" y="79022"/>
            <a:ext cx="3707465" cy="2062206"/>
          </a:xfrm>
          <a:prstGeom prst="rect">
            <a:avLst/>
          </a:prstGeom>
        </p:spPr>
      </p:pic>
      <p:pic>
        <p:nvPicPr>
          <p:cNvPr id="7" name="Picture 6" descr="A fence with umbrellas and plants&#10;&#10;Description automatically generated">
            <a:extLst>
              <a:ext uri="{FF2B5EF4-FFF2-40B4-BE49-F238E27FC236}">
                <a16:creationId xmlns:a16="http://schemas.microsoft.com/office/drawing/2014/main" id="{C966A060-E92A-97C3-8088-28785FBD4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444" y="2189241"/>
            <a:ext cx="3839539" cy="2160158"/>
          </a:xfrm>
          <a:prstGeom prst="rect">
            <a:avLst/>
          </a:prstGeom>
        </p:spPr>
      </p:pic>
      <p:pic>
        <p:nvPicPr>
          <p:cNvPr id="9" name="Picture 8" descr="A fenced in area with a building behind it&#10;&#10;Description automatically generated">
            <a:extLst>
              <a:ext uri="{FF2B5EF4-FFF2-40B4-BE49-F238E27FC236}">
                <a16:creationId xmlns:a16="http://schemas.microsoft.com/office/drawing/2014/main" id="{F229F2F7-F94F-A3E0-2D5E-EECE1CB981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69" y="2159882"/>
            <a:ext cx="3832167" cy="2171277"/>
          </a:xfrm>
          <a:prstGeom prst="rect">
            <a:avLst/>
          </a:prstGeom>
        </p:spPr>
      </p:pic>
      <p:sp>
        <p:nvSpPr>
          <p:cNvPr id="10" name="TextBox 9">
            <a:extLst>
              <a:ext uri="{FF2B5EF4-FFF2-40B4-BE49-F238E27FC236}">
                <a16:creationId xmlns:a16="http://schemas.microsoft.com/office/drawing/2014/main" id="{96EA6496-3F53-A006-9FB1-EC30BF40D914}"/>
              </a:ext>
            </a:extLst>
          </p:cNvPr>
          <p:cNvSpPr txBox="1"/>
          <p:nvPr/>
        </p:nvSpPr>
        <p:spPr>
          <a:xfrm>
            <a:off x="6489955" y="297774"/>
            <a:ext cx="1905000" cy="584775"/>
          </a:xfrm>
          <a:prstGeom prst="rect">
            <a:avLst/>
          </a:prstGeom>
          <a:noFill/>
        </p:spPr>
        <p:txBody>
          <a:bodyPr wrap="square" rtlCol="0">
            <a:spAutoFit/>
          </a:bodyPr>
          <a:lstStyle/>
          <a:p>
            <a:pPr algn="ctr"/>
            <a:r>
              <a:rPr lang="en-US" sz="1600" dirty="0"/>
              <a:t>Swim &amp; Racquet</a:t>
            </a:r>
          </a:p>
          <a:p>
            <a:pPr algn="ctr"/>
            <a:r>
              <a:rPr lang="en-US" sz="1600" dirty="0"/>
              <a:t>New Roof</a:t>
            </a:r>
          </a:p>
        </p:txBody>
      </p:sp>
      <p:sp>
        <p:nvSpPr>
          <p:cNvPr id="12" name="TextBox 11">
            <a:extLst>
              <a:ext uri="{FF2B5EF4-FFF2-40B4-BE49-F238E27FC236}">
                <a16:creationId xmlns:a16="http://schemas.microsoft.com/office/drawing/2014/main" id="{5E263832-4C44-B23B-4F42-8DC3B3DB5F4D}"/>
              </a:ext>
            </a:extLst>
          </p:cNvPr>
          <p:cNvSpPr txBox="1"/>
          <p:nvPr/>
        </p:nvSpPr>
        <p:spPr>
          <a:xfrm>
            <a:off x="3904258" y="2808808"/>
            <a:ext cx="1078564" cy="830997"/>
          </a:xfrm>
          <a:prstGeom prst="rect">
            <a:avLst/>
          </a:prstGeom>
          <a:noFill/>
        </p:spPr>
        <p:txBody>
          <a:bodyPr wrap="square" rtlCol="0">
            <a:spAutoFit/>
          </a:bodyPr>
          <a:lstStyle/>
          <a:p>
            <a:pPr algn="ctr"/>
            <a:r>
              <a:rPr lang="en-US" sz="1600" dirty="0"/>
              <a:t>Yacht Club Pool</a:t>
            </a:r>
          </a:p>
          <a:p>
            <a:pPr algn="ctr"/>
            <a:r>
              <a:rPr lang="en-US" sz="1600" dirty="0"/>
              <a:t>Fencing</a:t>
            </a:r>
          </a:p>
        </p:txBody>
      </p:sp>
      <p:sp>
        <p:nvSpPr>
          <p:cNvPr id="13" name="TextBox 12">
            <a:extLst>
              <a:ext uri="{FF2B5EF4-FFF2-40B4-BE49-F238E27FC236}">
                <a16:creationId xmlns:a16="http://schemas.microsoft.com/office/drawing/2014/main" id="{5D07F884-C11E-6749-3D44-D162DCF476D3}"/>
              </a:ext>
            </a:extLst>
          </p:cNvPr>
          <p:cNvSpPr txBox="1"/>
          <p:nvPr/>
        </p:nvSpPr>
        <p:spPr>
          <a:xfrm>
            <a:off x="1562100" y="4367639"/>
            <a:ext cx="838200" cy="338554"/>
          </a:xfrm>
          <a:prstGeom prst="rect">
            <a:avLst/>
          </a:prstGeom>
          <a:noFill/>
        </p:spPr>
        <p:txBody>
          <a:bodyPr wrap="square" rtlCol="0">
            <a:spAutoFit/>
          </a:bodyPr>
          <a:lstStyle/>
          <a:p>
            <a:r>
              <a:rPr lang="en-US" sz="1600" dirty="0"/>
              <a:t>Before</a:t>
            </a:r>
          </a:p>
        </p:txBody>
      </p:sp>
      <p:sp>
        <p:nvSpPr>
          <p:cNvPr id="14" name="TextBox 13">
            <a:extLst>
              <a:ext uri="{FF2B5EF4-FFF2-40B4-BE49-F238E27FC236}">
                <a16:creationId xmlns:a16="http://schemas.microsoft.com/office/drawing/2014/main" id="{CB614545-4138-C817-7FBB-FE86414110BF}"/>
              </a:ext>
            </a:extLst>
          </p:cNvPr>
          <p:cNvSpPr txBox="1"/>
          <p:nvPr/>
        </p:nvSpPr>
        <p:spPr>
          <a:xfrm>
            <a:off x="6595948" y="4378670"/>
            <a:ext cx="713497" cy="338554"/>
          </a:xfrm>
          <a:prstGeom prst="rect">
            <a:avLst/>
          </a:prstGeom>
          <a:noFill/>
        </p:spPr>
        <p:txBody>
          <a:bodyPr wrap="square" rtlCol="0">
            <a:spAutoFit/>
          </a:bodyPr>
          <a:lstStyle/>
          <a:p>
            <a:r>
              <a:rPr lang="en-US" sz="1600" dirty="0"/>
              <a:t>After</a:t>
            </a:r>
            <a:endParaRPr lang="en-US" dirty="0"/>
          </a:p>
        </p:txBody>
      </p:sp>
    </p:spTree>
    <p:extLst>
      <p:ext uri="{BB962C8B-B14F-4D97-AF65-F5344CB8AC3E}">
        <p14:creationId xmlns:p14="http://schemas.microsoft.com/office/powerpoint/2010/main" val="1218364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3293268" y="4567999"/>
            <a:ext cx="2193988" cy="895739"/>
          </a:xfrm>
          <a:prstGeom prst="rect">
            <a:avLst/>
          </a:prstGeom>
        </p:spPr>
        <p:txBody>
          <a:bodyPr vert="horz" lIns="91440" tIns="45720" rIns="91440" bIns="45720" rtlCol="0" anchor="b">
            <a:normAutofit/>
          </a:bodyPr>
          <a:lstStyle/>
          <a:p>
            <a:pPr marL="0" marR="0" lvl="0" indent="0" algn="ctr" fontAlgn="b">
              <a:lnSpc>
                <a:spcPct val="90000"/>
              </a:lnSpc>
              <a:spcBef>
                <a:spcPct val="0"/>
              </a:spcBef>
              <a:spcAft>
                <a:spcPts val="600"/>
              </a:spcAft>
              <a:buClrTx/>
              <a:buSzTx/>
              <a:tabLst/>
              <a:defRPr/>
            </a:pPr>
            <a:r>
              <a:rPr lang="en-US" sz="2800" b="1" spc="-100" dirty="0">
                <a:latin typeface="Century Gothic" panose="020B0502020202020204" pitchFamily="34" charset="0"/>
                <a:ea typeface="+mj-ea"/>
                <a:cs typeface="+mj-cs"/>
              </a:rPr>
              <a:t>Beach Club</a:t>
            </a:r>
            <a:endParaRPr kumimoji="0" lang="en-US" sz="2800" b="1" i="0" u="none" strike="noStrike" cap="none" spc="-100" normalizeH="0" noProof="0" dirty="0">
              <a:ln>
                <a:noFill/>
              </a:ln>
              <a:effectLst/>
              <a:uLnTx/>
              <a:uFillTx/>
              <a:latin typeface="Century Gothic" panose="020B0502020202020204" pitchFamily="34" charset="0"/>
              <a:ea typeface="+mj-ea"/>
              <a:cs typeface="+mj-cs"/>
            </a:endParaRP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21</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8" name="Picture 7" descr="A deck with wood planks and a bench&#10;&#10;Description automatically generated with medium confidence">
            <a:extLst>
              <a:ext uri="{FF2B5EF4-FFF2-40B4-BE49-F238E27FC236}">
                <a16:creationId xmlns:a16="http://schemas.microsoft.com/office/drawing/2014/main" id="{528976F7-3C56-D743-134F-E99B1275C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43501" y="829443"/>
            <a:ext cx="3783054" cy="2837291"/>
          </a:xfrm>
          <a:prstGeom prst="rect">
            <a:avLst/>
          </a:prstGeom>
        </p:spPr>
      </p:pic>
      <p:pic>
        <p:nvPicPr>
          <p:cNvPr id="10" name="Picture 9" descr="A person walking on a deck&#10;&#10;Description automatically generated">
            <a:extLst>
              <a:ext uri="{FF2B5EF4-FFF2-40B4-BE49-F238E27FC236}">
                <a16:creationId xmlns:a16="http://schemas.microsoft.com/office/drawing/2014/main" id="{A747FEAD-ABE1-7F19-15FE-8C6C635E5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4282" y="829442"/>
            <a:ext cx="3783053" cy="2837290"/>
          </a:xfrm>
          <a:prstGeom prst="rect">
            <a:avLst/>
          </a:prstGeom>
        </p:spPr>
      </p:pic>
      <p:pic>
        <p:nvPicPr>
          <p:cNvPr id="13" name="Picture 12" descr="A deck with palm trees and a blue sky&#10;&#10;Description automatically generated">
            <a:extLst>
              <a:ext uri="{FF2B5EF4-FFF2-40B4-BE49-F238E27FC236}">
                <a16:creationId xmlns:a16="http://schemas.microsoft.com/office/drawing/2014/main" id="{7C505C84-E8FA-6AEB-256D-21A125089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474" y="548516"/>
            <a:ext cx="2693324" cy="3591098"/>
          </a:xfrm>
          <a:prstGeom prst="rect">
            <a:avLst/>
          </a:prstGeom>
        </p:spPr>
      </p:pic>
      <p:sp>
        <p:nvSpPr>
          <p:cNvPr id="14" name="TextBox 13">
            <a:extLst>
              <a:ext uri="{FF2B5EF4-FFF2-40B4-BE49-F238E27FC236}">
                <a16:creationId xmlns:a16="http://schemas.microsoft.com/office/drawing/2014/main" id="{8995183B-7052-678F-EE6D-D96BBC0D37FD}"/>
              </a:ext>
            </a:extLst>
          </p:cNvPr>
          <p:cNvSpPr txBox="1"/>
          <p:nvPr/>
        </p:nvSpPr>
        <p:spPr>
          <a:xfrm>
            <a:off x="860897" y="4068961"/>
            <a:ext cx="1447800" cy="369332"/>
          </a:xfrm>
          <a:prstGeom prst="rect">
            <a:avLst/>
          </a:prstGeom>
          <a:noFill/>
        </p:spPr>
        <p:txBody>
          <a:bodyPr wrap="square" rtlCol="0">
            <a:spAutoFit/>
          </a:bodyPr>
          <a:lstStyle/>
          <a:p>
            <a:r>
              <a:rPr lang="en-US" dirty="0"/>
              <a:t>Maintenance</a:t>
            </a:r>
          </a:p>
        </p:txBody>
      </p:sp>
      <p:sp>
        <p:nvSpPr>
          <p:cNvPr id="15" name="TextBox 14">
            <a:extLst>
              <a:ext uri="{FF2B5EF4-FFF2-40B4-BE49-F238E27FC236}">
                <a16:creationId xmlns:a16="http://schemas.microsoft.com/office/drawing/2014/main" id="{AD041936-CD42-30B1-A97E-19260A6F7028}"/>
              </a:ext>
            </a:extLst>
          </p:cNvPr>
          <p:cNvSpPr txBox="1"/>
          <p:nvPr/>
        </p:nvSpPr>
        <p:spPr>
          <a:xfrm>
            <a:off x="3886264" y="4098487"/>
            <a:ext cx="1447800" cy="369332"/>
          </a:xfrm>
          <a:prstGeom prst="rect">
            <a:avLst/>
          </a:prstGeom>
          <a:noFill/>
        </p:spPr>
        <p:txBody>
          <a:bodyPr wrap="square" rtlCol="0">
            <a:spAutoFit/>
          </a:bodyPr>
          <a:lstStyle/>
          <a:p>
            <a:r>
              <a:rPr lang="en-US" dirty="0"/>
              <a:t>Palm Trees</a:t>
            </a:r>
          </a:p>
        </p:txBody>
      </p:sp>
      <p:sp>
        <p:nvSpPr>
          <p:cNvPr id="16" name="TextBox 15">
            <a:extLst>
              <a:ext uri="{FF2B5EF4-FFF2-40B4-BE49-F238E27FC236}">
                <a16:creationId xmlns:a16="http://schemas.microsoft.com/office/drawing/2014/main" id="{69F03DEA-499A-2000-091D-A11A6D2E6AE8}"/>
              </a:ext>
            </a:extLst>
          </p:cNvPr>
          <p:cNvSpPr txBox="1"/>
          <p:nvPr/>
        </p:nvSpPr>
        <p:spPr>
          <a:xfrm>
            <a:off x="6878611" y="4079920"/>
            <a:ext cx="1047188" cy="369332"/>
          </a:xfrm>
          <a:prstGeom prst="rect">
            <a:avLst/>
          </a:prstGeom>
          <a:noFill/>
        </p:spPr>
        <p:txBody>
          <a:bodyPr wrap="square" rtlCol="0">
            <a:spAutoFit/>
          </a:bodyPr>
          <a:lstStyle/>
          <a:p>
            <a:r>
              <a:rPr lang="en-US" dirty="0"/>
              <a:t>Repairs</a:t>
            </a:r>
          </a:p>
        </p:txBody>
      </p:sp>
    </p:spTree>
    <p:extLst>
      <p:ext uri="{BB962C8B-B14F-4D97-AF65-F5344CB8AC3E}">
        <p14:creationId xmlns:p14="http://schemas.microsoft.com/office/powerpoint/2010/main" val="2686459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2386" y="4590661"/>
            <a:ext cx="7543845" cy="895739"/>
          </a:xfrm>
          <a:prstGeom prst="rect">
            <a:avLst/>
          </a:prstGeom>
        </p:spPr>
        <p:txBody>
          <a:bodyPr vert="horz" lIns="91440" tIns="45720" rIns="91440" bIns="45720" rtlCol="0" anchor="b">
            <a:normAutofit/>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Clubhouse</a:t>
            </a: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22</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7" name="Picture 6" descr="A room with tables and chairs&#10;&#10;Description automatically generated with medium confidence">
            <a:extLst>
              <a:ext uri="{FF2B5EF4-FFF2-40B4-BE49-F238E27FC236}">
                <a16:creationId xmlns:a16="http://schemas.microsoft.com/office/drawing/2014/main" id="{069ABCB5-CFAA-30D3-D2D5-8AC6C0EEF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01" y="258036"/>
            <a:ext cx="4661403" cy="3102095"/>
          </a:xfrm>
          <a:prstGeom prst="rect">
            <a:avLst/>
          </a:prstGeom>
        </p:spPr>
      </p:pic>
      <p:sp>
        <p:nvSpPr>
          <p:cNvPr id="13" name="TextBox 12">
            <a:extLst>
              <a:ext uri="{FF2B5EF4-FFF2-40B4-BE49-F238E27FC236}">
                <a16:creationId xmlns:a16="http://schemas.microsoft.com/office/drawing/2014/main" id="{88964076-A87B-1229-31E1-667EDEFFA941}"/>
              </a:ext>
            </a:extLst>
          </p:cNvPr>
          <p:cNvSpPr txBox="1"/>
          <p:nvPr/>
        </p:nvSpPr>
        <p:spPr>
          <a:xfrm>
            <a:off x="552913" y="3429000"/>
            <a:ext cx="1828800" cy="369332"/>
          </a:xfrm>
          <a:prstGeom prst="rect">
            <a:avLst/>
          </a:prstGeom>
          <a:noFill/>
        </p:spPr>
        <p:txBody>
          <a:bodyPr wrap="square" rtlCol="0">
            <a:spAutoFit/>
          </a:bodyPr>
          <a:lstStyle/>
          <a:p>
            <a:r>
              <a:rPr lang="en-US" dirty="0"/>
              <a:t>Acoustic Panels</a:t>
            </a:r>
          </a:p>
        </p:txBody>
      </p:sp>
      <p:pic>
        <p:nvPicPr>
          <p:cNvPr id="15" name="Picture 14" descr="A room with a wood floor and a wood floor&#10;&#10;Description automatically generated">
            <a:extLst>
              <a:ext uri="{FF2B5EF4-FFF2-40B4-BE49-F238E27FC236}">
                <a16:creationId xmlns:a16="http://schemas.microsoft.com/office/drawing/2014/main" id="{EA192B10-44EA-3B04-14FD-98268E0C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75031" y="579293"/>
            <a:ext cx="4329539" cy="3247154"/>
          </a:xfrm>
          <a:prstGeom prst="rect">
            <a:avLst/>
          </a:prstGeom>
        </p:spPr>
      </p:pic>
      <p:sp>
        <p:nvSpPr>
          <p:cNvPr id="16" name="TextBox 15">
            <a:extLst>
              <a:ext uri="{FF2B5EF4-FFF2-40B4-BE49-F238E27FC236}">
                <a16:creationId xmlns:a16="http://schemas.microsoft.com/office/drawing/2014/main" id="{74902D44-1DBC-1122-A628-6847EB7FF09B}"/>
              </a:ext>
            </a:extLst>
          </p:cNvPr>
          <p:cNvSpPr txBox="1"/>
          <p:nvPr/>
        </p:nvSpPr>
        <p:spPr>
          <a:xfrm>
            <a:off x="4405111" y="3926641"/>
            <a:ext cx="914400" cy="369332"/>
          </a:xfrm>
          <a:prstGeom prst="rect">
            <a:avLst/>
          </a:prstGeom>
          <a:noFill/>
        </p:spPr>
        <p:txBody>
          <a:bodyPr wrap="square" rtlCol="0">
            <a:spAutoFit/>
          </a:bodyPr>
          <a:lstStyle/>
          <a:p>
            <a:r>
              <a:rPr lang="en-US" dirty="0"/>
              <a:t>Lobby</a:t>
            </a:r>
          </a:p>
        </p:txBody>
      </p:sp>
    </p:spTree>
    <p:extLst>
      <p:ext uri="{BB962C8B-B14F-4D97-AF65-F5344CB8AC3E}">
        <p14:creationId xmlns:p14="http://schemas.microsoft.com/office/powerpoint/2010/main" val="387838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138302" y="4953000"/>
            <a:ext cx="8503920" cy="523220"/>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Golf</a:t>
            </a:r>
          </a:p>
        </p:txBody>
      </p:sp>
      <p:sp>
        <p:nvSpPr>
          <p:cNvPr id="13" name="TextBox 12">
            <a:extLst>
              <a:ext uri="{FF2B5EF4-FFF2-40B4-BE49-F238E27FC236}">
                <a16:creationId xmlns:a16="http://schemas.microsoft.com/office/drawing/2014/main" id="{D7FD1E8F-BEDA-892D-B3D5-F98CF3E42A5C}"/>
              </a:ext>
            </a:extLst>
          </p:cNvPr>
          <p:cNvSpPr txBox="1"/>
          <p:nvPr/>
        </p:nvSpPr>
        <p:spPr>
          <a:xfrm>
            <a:off x="833238" y="2966813"/>
            <a:ext cx="135139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Verticutting</a:t>
            </a:r>
          </a:p>
        </p:txBody>
      </p:sp>
      <p:pic>
        <p:nvPicPr>
          <p:cNvPr id="4" name="Picture 3" descr="A tractor mowing the grass&#10;&#10;Description automatically generated">
            <a:extLst>
              <a:ext uri="{FF2B5EF4-FFF2-40B4-BE49-F238E27FC236}">
                <a16:creationId xmlns:a16="http://schemas.microsoft.com/office/drawing/2014/main" id="{E6F0DEA7-A36C-A2A3-2FA2-BDCC12B19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 y="0"/>
            <a:ext cx="3383460" cy="2964343"/>
          </a:xfrm>
          <a:prstGeom prst="rect">
            <a:avLst/>
          </a:prstGeom>
        </p:spPr>
      </p:pic>
      <p:sp>
        <p:nvSpPr>
          <p:cNvPr id="7" name="TextBox 6">
            <a:extLst>
              <a:ext uri="{FF2B5EF4-FFF2-40B4-BE49-F238E27FC236}">
                <a16:creationId xmlns:a16="http://schemas.microsoft.com/office/drawing/2014/main" id="{981E6EBD-A915-83A5-DAB8-A35BD55DC327}"/>
              </a:ext>
            </a:extLst>
          </p:cNvPr>
          <p:cNvSpPr txBox="1"/>
          <p:nvPr/>
        </p:nvSpPr>
        <p:spPr>
          <a:xfrm>
            <a:off x="6696767" y="3074446"/>
            <a:ext cx="1981199" cy="369332"/>
          </a:xfrm>
          <a:prstGeom prst="rect">
            <a:avLst/>
          </a:prstGeom>
          <a:noFill/>
        </p:spPr>
        <p:txBody>
          <a:bodyPr wrap="square" rtlCol="0">
            <a:spAutoFit/>
          </a:bodyPr>
          <a:lstStyle/>
          <a:p>
            <a:pPr algn="r"/>
            <a:r>
              <a:rPr lang="en-US" dirty="0"/>
              <a:t>Iconic Golf Gazebo</a:t>
            </a:r>
          </a:p>
        </p:txBody>
      </p:sp>
      <p:pic>
        <p:nvPicPr>
          <p:cNvPr id="9" name="Picture 8" descr="A truck parked in a yard&#10;&#10;Description automatically generated">
            <a:extLst>
              <a:ext uri="{FF2B5EF4-FFF2-40B4-BE49-F238E27FC236}">
                <a16:creationId xmlns:a16="http://schemas.microsoft.com/office/drawing/2014/main" id="{B1ACA645-7C46-25CD-653D-1E65EFED7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99991" y="458103"/>
            <a:ext cx="4146514" cy="3180756"/>
          </a:xfrm>
          <a:prstGeom prst="rect">
            <a:avLst/>
          </a:prstGeom>
        </p:spPr>
      </p:pic>
      <p:sp>
        <p:nvSpPr>
          <p:cNvPr id="17" name="TextBox 16">
            <a:extLst>
              <a:ext uri="{FF2B5EF4-FFF2-40B4-BE49-F238E27FC236}">
                <a16:creationId xmlns:a16="http://schemas.microsoft.com/office/drawing/2014/main" id="{4D7BFE0E-92E1-C759-F5B7-C8148B79E18E}"/>
              </a:ext>
            </a:extLst>
          </p:cNvPr>
          <p:cNvSpPr txBox="1"/>
          <p:nvPr/>
        </p:nvSpPr>
        <p:spPr>
          <a:xfrm>
            <a:off x="3876566" y="4073889"/>
            <a:ext cx="1646625" cy="369332"/>
          </a:xfrm>
          <a:prstGeom prst="rect">
            <a:avLst/>
          </a:prstGeom>
          <a:noFill/>
        </p:spPr>
        <p:txBody>
          <a:bodyPr wrap="square" rtlCol="0">
            <a:spAutoFit/>
          </a:bodyPr>
          <a:lstStyle/>
          <a:p>
            <a:r>
              <a:rPr lang="en-US" dirty="0"/>
              <a:t>New Golf Carts</a:t>
            </a:r>
          </a:p>
        </p:txBody>
      </p:sp>
      <p:pic>
        <p:nvPicPr>
          <p:cNvPr id="3" name="Picture 2">
            <a:extLst>
              <a:ext uri="{FF2B5EF4-FFF2-40B4-BE49-F238E27FC236}">
                <a16:creationId xmlns:a16="http://schemas.microsoft.com/office/drawing/2014/main" id="{A6EC8C59-6DA7-7F0A-C5DE-7BC243AC77FE}"/>
              </a:ext>
            </a:extLst>
          </p:cNvPr>
          <p:cNvPicPr>
            <a:picLocks noChangeAspect="1"/>
          </p:cNvPicPr>
          <p:nvPr/>
        </p:nvPicPr>
        <p:blipFill>
          <a:blip r:embed="rId4"/>
          <a:stretch>
            <a:fillRect/>
          </a:stretch>
        </p:blipFill>
        <p:spPr>
          <a:xfrm>
            <a:off x="6230737" y="23405"/>
            <a:ext cx="2913261" cy="3024596"/>
          </a:xfrm>
          <a:prstGeom prst="rect">
            <a:avLst/>
          </a:prstGeom>
        </p:spPr>
      </p:pic>
      <p:pic>
        <p:nvPicPr>
          <p:cNvPr id="10" name="Picture 9" descr="A person standing in front of a fountain&#10;&#10;Description automatically generated">
            <a:extLst>
              <a:ext uri="{FF2B5EF4-FFF2-40B4-BE49-F238E27FC236}">
                <a16:creationId xmlns:a16="http://schemas.microsoft.com/office/drawing/2014/main" id="{3CB32E33-C206-B983-0487-823DF0AE7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46970"/>
            <a:ext cx="2842061" cy="1878339"/>
          </a:xfrm>
          <a:prstGeom prst="rect">
            <a:avLst/>
          </a:prstGeom>
        </p:spPr>
      </p:pic>
      <p:pic>
        <p:nvPicPr>
          <p:cNvPr id="16" name="Picture 15" descr="A person wearing a hat and sunglasses&#10;&#10;Description automatically generated">
            <a:extLst>
              <a:ext uri="{FF2B5EF4-FFF2-40B4-BE49-F238E27FC236}">
                <a16:creationId xmlns:a16="http://schemas.microsoft.com/office/drawing/2014/main" id="{F73A6276-92B0-34D8-7934-22B7AB9A2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2436" y="4355201"/>
            <a:ext cx="2842061" cy="1861876"/>
          </a:xfrm>
          <a:prstGeom prst="rect">
            <a:avLst/>
          </a:prstGeom>
        </p:spPr>
      </p:pic>
      <p:pic>
        <p:nvPicPr>
          <p:cNvPr id="19" name="Picture 18" descr="A person with his arms crossed&#10;&#10;Description automatically generated">
            <a:extLst>
              <a:ext uri="{FF2B5EF4-FFF2-40B4-BE49-F238E27FC236}">
                <a16:creationId xmlns:a16="http://schemas.microsoft.com/office/drawing/2014/main" id="{ED212FB1-99C6-2A26-7B51-BB74AFF884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0307" y="4952999"/>
            <a:ext cx="1321998" cy="1904999"/>
          </a:xfrm>
          <a:prstGeom prst="rect">
            <a:avLst/>
          </a:prstGeom>
        </p:spPr>
      </p:pic>
      <p:sp>
        <p:nvSpPr>
          <p:cNvPr id="20" name="TextBox 19">
            <a:extLst>
              <a:ext uri="{FF2B5EF4-FFF2-40B4-BE49-F238E27FC236}">
                <a16:creationId xmlns:a16="http://schemas.microsoft.com/office/drawing/2014/main" id="{E0248B6C-09A2-25B2-8B4E-5FD22001657D}"/>
              </a:ext>
            </a:extLst>
          </p:cNvPr>
          <p:cNvSpPr txBox="1"/>
          <p:nvPr/>
        </p:nvSpPr>
        <p:spPr>
          <a:xfrm>
            <a:off x="165666" y="6249819"/>
            <a:ext cx="1614298" cy="584775"/>
          </a:xfrm>
          <a:prstGeom prst="rect">
            <a:avLst/>
          </a:prstGeom>
          <a:noFill/>
        </p:spPr>
        <p:txBody>
          <a:bodyPr wrap="square" rtlCol="0">
            <a:spAutoFit/>
          </a:bodyPr>
          <a:lstStyle/>
          <a:p>
            <a:r>
              <a:rPr lang="en-US" sz="1600" dirty="0"/>
              <a:t>Bob Beckelman</a:t>
            </a:r>
          </a:p>
          <a:p>
            <a:r>
              <a:rPr lang="en-US" sz="1600" dirty="0"/>
              <a:t>Director of Golf</a:t>
            </a:r>
          </a:p>
        </p:txBody>
      </p:sp>
      <p:sp>
        <p:nvSpPr>
          <p:cNvPr id="21" name="TextBox 20">
            <a:extLst>
              <a:ext uri="{FF2B5EF4-FFF2-40B4-BE49-F238E27FC236}">
                <a16:creationId xmlns:a16="http://schemas.microsoft.com/office/drawing/2014/main" id="{DE1C4269-2308-0C2F-C2B3-D895944D54F1}"/>
              </a:ext>
            </a:extLst>
          </p:cNvPr>
          <p:cNvSpPr txBox="1"/>
          <p:nvPr/>
        </p:nvSpPr>
        <p:spPr>
          <a:xfrm>
            <a:off x="6019801" y="6249819"/>
            <a:ext cx="2760724" cy="584775"/>
          </a:xfrm>
          <a:prstGeom prst="rect">
            <a:avLst/>
          </a:prstGeom>
          <a:noFill/>
        </p:spPr>
        <p:txBody>
          <a:bodyPr wrap="square" rtlCol="0">
            <a:spAutoFit/>
          </a:bodyPr>
          <a:lstStyle/>
          <a:p>
            <a:pPr algn="ctr"/>
            <a:r>
              <a:rPr lang="en-US" sz="1600" dirty="0"/>
              <a:t>Justin Hartshorne</a:t>
            </a:r>
          </a:p>
          <a:p>
            <a:pPr algn="ctr"/>
            <a:r>
              <a:rPr lang="en-US" sz="1600" dirty="0"/>
              <a:t>Director of Golf Maintenance</a:t>
            </a:r>
          </a:p>
        </p:txBody>
      </p:sp>
      <p:sp>
        <p:nvSpPr>
          <p:cNvPr id="22" name="TextBox 21">
            <a:extLst>
              <a:ext uri="{FF2B5EF4-FFF2-40B4-BE49-F238E27FC236}">
                <a16:creationId xmlns:a16="http://schemas.microsoft.com/office/drawing/2014/main" id="{9B2A56B0-8666-8AA8-88AD-E35B7920BA18}"/>
              </a:ext>
            </a:extLst>
          </p:cNvPr>
          <p:cNvSpPr txBox="1"/>
          <p:nvPr/>
        </p:nvSpPr>
        <p:spPr>
          <a:xfrm>
            <a:off x="3926221" y="6237013"/>
            <a:ext cx="1407779" cy="584775"/>
          </a:xfrm>
          <a:prstGeom prst="rect">
            <a:avLst/>
          </a:prstGeom>
          <a:noFill/>
        </p:spPr>
        <p:txBody>
          <a:bodyPr wrap="square" rtlCol="0">
            <a:spAutoFit/>
          </a:bodyPr>
          <a:lstStyle/>
          <a:p>
            <a:pPr algn="ctr"/>
            <a:r>
              <a:rPr lang="en-US" sz="1600" dirty="0"/>
              <a:t>Matt Ruggiere</a:t>
            </a:r>
          </a:p>
          <a:p>
            <a:pPr algn="ctr"/>
            <a:r>
              <a:rPr lang="en-US" sz="1600" dirty="0"/>
              <a:t>Instructor</a:t>
            </a:r>
          </a:p>
        </p:txBody>
      </p:sp>
    </p:spTree>
    <p:extLst>
      <p:ext uri="{BB962C8B-B14F-4D97-AF65-F5344CB8AC3E}">
        <p14:creationId xmlns:p14="http://schemas.microsoft.com/office/powerpoint/2010/main" val="217579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2386" y="4590661"/>
            <a:ext cx="7543845" cy="895739"/>
          </a:xfrm>
          <a:prstGeom prst="rect">
            <a:avLst/>
          </a:prstGeom>
        </p:spPr>
        <p:txBody>
          <a:bodyPr vert="horz" lIns="91440" tIns="45720" rIns="91440" bIns="45720" rtlCol="0" anchor="b">
            <a:normAutofit/>
          </a:bodyPr>
          <a:lstStyle/>
          <a:p>
            <a:pPr marL="0" marR="0" lvl="0" indent="0" algn="ctr" fontAlgn="b">
              <a:lnSpc>
                <a:spcPct val="90000"/>
              </a:lnSpc>
              <a:spcBef>
                <a:spcPct val="0"/>
              </a:spcBef>
              <a:spcAft>
                <a:spcPts val="600"/>
              </a:spcAft>
              <a:buClrTx/>
              <a:buSzTx/>
              <a:tabLst/>
              <a:defRPr/>
            </a:pPr>
            <a:r>
              <a:rPr kumimoji="0" lang="en-US" sz="2800" b="1" i="0" u="none" strike="noStrike" cap="none" spc="-100" normalizeH="0" noProof="0" dirty="0">
                <a:ln>
                  <a:noFill/>
                </a:ln>
                <a:effectLst/>
                <a:uLnTx/>
                <a:uFillTx/>
                <a:latin typeface="Century Gothic" panose="020B0502020202020204" pitchFamily="34" charset="0"/>
                <a:ea typeface="+mj-ea"/>
                <a:cs typeface="+mj-cs"/>
              </a:rPr>
              <a:t>Marina T Docks</a:t>
            </a: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24</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8" name="Picture 7" descr="A group of people working on a construction site&#10;&#10;Description automatically generated with low confidence">
            <a:extLst>
              <a:ext uri="{FF2B5EF4-FFF2-40B4-BE49-F238E27FC236}">
                <a16:creationId xmlns:a16="http://schemas.microsoft.com/office/drawing/2014/main" id="{3E01BDD9-7481-451D-6FAF-25E709D7D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740" y="677472"/>
            <a:ext cx="3988523" cy="2991392"/>
          </a:xfrm>
          <a:prstGeom prst="rect">
            <a:avLst/>
          </a:prstGeom>
        </p:spPr>
      </p:pic>
      <p:pic>
        <p:nvPicPr>
          <p:cNvPr id="10" name="Picture 9" descr="A picture containing outdoor, ground, boat&#10;&#10;Description automatically generated">
            <a:extLst>
              <a:ext uri="{FF2B5EF4-FFF2-40B4-BE49-F238E27FC236}">
                <a16:creationId xmlns:a16="http://schemas.microsoft.com/office/drawing/2014/main" id="{C8727243-79BE-32D0-7226-70A4268A9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739" y="688124"/>
            <a:ext cx="3988523" cy="2991392"/>
          </a:xfrm>
          <a:prstGeom prst="rect">
            <a:avLst/>
          </a:prstGeom>
        </p:spPr>
      </p:pic>
    </p:spTree>
    <p:extLst>
      <p:ext uri="{BB962C8B-B14F-4D97-AF65-F5344CB8AC3E}">
        <p14:creationId xmlns:p14="http://schemas.microsoft.com/office/powerpoint/2010/main" val="111175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2386" y="4590661"/>
            <a:ext cx="7543845" cy="895739"/>
          </a:xfrm>
          <a:prstGeom prst="rect">
            <a:avLst/>
          </a:prstGeom>
        </p:spPr>
        <p:txBody>
          <a:bodyPr vert="horz" lIns="91440" tIns="45720" rIns="91440" bIns="45720" rtlCol="0" anchor="b">
            <a:normAutofit/>
          </a:bodyPr>
          <a:lstStyle/>
          <a:p>
            <a:pPr marL="0" marR="0" lvl="0" indent="0" algn="ctr" fontAlgn="b">
              <a:lnSpc>
                <a:spcPct val="90000"/>
              </a:lnSpc>
              <a:spcBef>
                <a:spcPct val="0"/>
              </a:spcBef>
              <a:spcAft>
                <a:spcPts val="600"/>
              </a:spcAft>
              <a:buClrTx/>
              <a:buSzTx/>
              <a:tabLst/>
              <a:defRPr/>
            </a:pPr>
            <a:r>
              <a:rPr kumimoji="0" lang="en-US" sz="2800" b="1" i="0" u="none" strike="noStrike" cap="none" spc="-100" normalizeH="0" noProof="0" dirty="0">
                <a:ln>
                  <a:noFill/>
                </a:ln>
                <a:effectLst/>
                <a:uLnTx/>
                <a:uFillTx/>
                <a:latin typeface="Century Gothic" panose="020B0502020202020204" pitchFamily="34" charset="0"/>
                <a:ea typeface="+mj-ea"/>
                <a:cs typeface="+mj-cs"/>
              </a:rPr>
              <a:t>Marina C (Gas) Docks</a:t>
            </a: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25</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3" name="TextBox 2">
            <a:extLst>
              <a:ext uri="{FF2B5EF4-FFF2-40B4-BE49-F238E27FC236}">
                <a16:creationId xmlns:a16="http://schemas.microsoft.com/office/drawing/2014/main" id="{88608E29-A14F-4EE7-4CEE-BEAA452BB409}"/>
              </a:ext>
            </a:extLst>
          </p:cNvPr>
          <p:cNvSpPr txBox="1"/>
          <p:nvPr/>
        </p:nvSpPr>
        <p:spPr>
          <a:xfrm>
            <a:off x="30667" y="3965465"/>
            <a:ext cx="3581400" cy="338554"/>
          </a:xfrm>
          <a:prstGeom prst="rect">
            <a:avLst/>
          </a:prstGeom>
          <a:noFill/>
        </p:spPr>
        <p:txBody>
          <a:bodyPr wrap="square" rtlCol="0">
            <a:spAutoFit/>
          </a:bodyPr>
          <a:lstStyle/>
          <a:p>
            <a:r>
              <a:rPr lang="en-US" sz="1600" dirty="0"/>
              <a:t>Constructing New Gas Pier Building</a:t>
            </a:r>
          </a:p>
        </p:txBody>
      </p:sp>
      <p:pic>
        <p:nvPicPr>
          <p:cNvPr id="7" name="Picture 6" descr="A house with a dock in the water&#10;&#10;Description automatically generated">
            <a:extLst>
              <a:ext uri="{FF2B5EF4-FFF2-40B4-BE49-F238E27FC236}">
                <a16:creationId xmlns:a16="http://schemas.microsoft.com/office/drawing/2014/main" id="{ECFE2E06-5E0B-A043-B6F3-2226416EB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7722" y="546924"/>
            <a:ext cx="3840978" cy="2880734"/>
          </a:xfrm>
          <a:prstGeom prst="rect">
            <a:avLst/>
          </a:prstGeom>
        </p:spPr>
      </p:pic>
      <p:pic>
        <p:nvPicPr>
          <p:cNvPr id="9" name="Picture 8" descr="A dock with boats on the water&#10;&#10;Description automatically generated">
            <a:extLst>
              <a:ext uri="{FF2B5EF4-FFF2-40B4-BE49-F238E27FC236}">
                <a16:creationId xmlns:a16="http://schemas.microsoft.com/office/drawing/2014/main" id="{C7FC2F11-2281-8BAE-0A76-9F1E179E7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0603" y="546922"/>
            <a:ext cx="3840979" cy="2880735"/>
          </a:xfrm>
          <a:prstGeom prst="rect">
            <a:avLst/>
          </a:prstGeom>
        </p:spPr>
      </p:pic>
      <p:sp>
        <p:nvSpPr>
          <p:cNvPr id="12" name="TextBox 11">
            <a:extLst>
              <a:ext uri="{FF2B5EF4-FFF2-40B4-BE49-F238E27FC236}">
                <a16:creationId xmlns:a16="http://schemas.microsoft.com/office/drawing/2014/main" id="{7064E500-4850-622C-BB3C-53E4E527D5C2}"/>
              </a:ext>
            </a:extLst>
          </p:cNvPr>
          <p:cNvSpPr txBox="1"/>
          <p:nvPr/>
        </p:nvSpPr>
        <p:spPr>
          <a:xfrm>
            <a:off x="3357064" y="3961524"/>
            <a:ext cx="2814296" cy="338554"/>
          </a:xfrm>
          <a:prstGeom prst="rect">
            <a:avLst/>
          </a:prstGeom>
          <a:noFill/>
        </p:spPr>
        <p:txBody>
          <a:bodyPr wrap="square">
            <a:spAutoFit/>
          </a:bodyPr>
          <a:lstStyle/>
          <a:p>
            <a:r>
              <a:rPr lang="en-US" sz="1600" dirty="0"/>
              <a:t>New C Dock being Installed</a:t>
            </a:r>
          </a:p>
        </p:txBody>
      </p:sp>
      <p:pic>
        <p:nvPicPr>
          <p:cNvPr id="4" name="Picture 3" descr="A picture containing outdoor, water, building, ship&#10;&#10;Description automatically generated">
            <a:extLst>
              <a:ext uri="{FF2B5EF4-FFF2-40B4-BE49-F238E27FC236}">
                <a16:creationId xmlns:a16="http://schemas.microsoft.com/office/drawing/2014/main" id="{C742AE58-6870-A57D-51E4-A865F11A0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93484" y="562646"/>
            <a:ext cx="3823009" cy="2867257"/>
          </a:xfrm>
          <a:prstGeom prst="rect">
            <a:avLst/>
          </a:prstGeom>
        </p:spPr>
      </p:pic>
      <p:sp>
        <p:nvSpPr>
          <p:cNvPr id="6" name="TextBox 5">
            <a:extLst>
              <a:ext uri="{FF2B5EF4-FFF2-40B4-BE49-F238E27FC236}">
                <a16:creationId xmlns:a16="http://schemas.microsoft.com/office/drawing/2014/main" id="{3B369A72-6CD0-583C-64F3-B30FB5C3F3CB}"/>
              </a:ext>
            </a:extLst>
          </p:cNvPr>
          <p:cNvSpPr txBox="1"/>
          <p:nvPr/>
        </p:nvSpPr>
        <p:spPr>
          <a:xfrm>
            <a:off x="6257804" y="3960823"/>
            <a:ext cx="2777228" cy="338554"/>
          </a:xfrm>
          <a:prstGeom prst="rect">
            <a:avLst/>
          </a:prstGeom>
          <a:noFill/>
        </p:spPr>
        <p:txBody>
          <a:bodyPr wrap="square">
            <a:spAutoFit/>
          </a:bodyPr>
          <a:lstStyle/>
          <a:p>
            <a:r>
              <a:rPr lang="en-US" sz="1600" dirty="0"/>
              <a:t>New C Dock &amp; Gas Completed</a:t>
            </a:r>
          </a:p>
        </p:txBody>
      </p:sp>
      <p:pic>
        <p:nvPicPr>
          <p:cNvPr id="5" name="Picture 4" descr="A dock with boats on the water&#10;&#10;Description automatically generated">
            <a:extLst>
              <a:ext uri="{FF2B5EF4-FFF2-40B4-BE49-F238E27FC236}">
                <a16:creationId xmlns:a16="http://schemas.microsoft.com/office/drawing/2014/main" id="{84640DC3-F211-0DF1-066D-352AB670B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1757" y="546922"/>
            <a:ext cx="3840979" cy="2880735"/>
          </a:xfrm>
          <a:prstGeom prst="rect">
            <a:avLst/>
          </a:prstGeom>
        </p:spPr>
      </p:pic>
    </p:spTree>
    <p:extLst>
      <p:ext uri="{BB962C8B-B14F-4D97-AF65-F5344CB8AC3E}">
        <p14:creationId xmlns:p14="http://schemas.microsoft.com/office/powerpoint/2010/main" val="1016058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38200" y="4672013"/>
            <a:ext cx="7543845" cy="990600"/>
          </a:xfrm>
          <a:prstGeom prst="rect">
            <a:avLst/>
          </a:prstGeom>
        </p:spPr>
        <p:txBody>
          <a:bodyPr vert="horz" lIns="91440" tIns="45720" rIns="91440" bIns="45720" rtlCol="0" anchor="b">
            <a:normAutofit/>
          </a:bodyPr>
          <a:lstStyle/>
          <a:p>
            <a:pPr marL="0" marR="0" lvl="0" indent="0" algn="ctr" fontAlgn="b">
              <a:lnSpc>
                <a:spcPct val="90000"/>
              </a:lnSpc>
              <a:spcBef>
                <a:spcPct val="0"/>
              </a:spcBef>
              <a:spcAft>
                <a:spcPts val="600"/>
              </a:spcAft>
              <a:buClrTx/>
              <a:buSzTx/>
              <a:tabLst/>
              <a:defRPr/>
            </a:pPr>
            <a:r>
              <a:rPr kumimoji="0" lang="en-US" sz="2800" b="1" i="0" u="none" strike="noStrike" cap="none" spc="-100" normalizeH="0" noProof="0" dirty="0">
                <a:ln>
                  <a:noFill/>
                </a:ln>
                <a:effectLst/>
                <a:uLnTx/>
                <a:uFillTx/>
                <a:latin typeface="Century Gothic" panose="020B0502020202020204" pitchFamily="34" charset="0"/>
                <a:ea typeface="+mj-ea"/>
                <a:cs typeface="+mj-cs"/>
              </a:rPr>
              <a:t>Racquet Sports</a:t>
            </a: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26</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8" name="Picture 3">
            <a:extLst>
              <a:ext uri="{FF2B5EF4-FFF2-40B4-BE49-F238E27FC236}">
                <a16:creationId xmlns:a16="http://schemas.microsoft.com/office/drawing/2014/main" id="{8A091FC1-2C0C-45DC-7DD0-9E3BC95F84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43697"/>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09B3B69-7301-D956-95F7-DE2797949F18}"/>
              </a:ext>
            </a:extLst>
          </p:cNvPr>
          <p:cNvSpPr txBox="1"/>
          <p:nvPr/>
        </p:nvSpPr>
        <p:spPr>
          <a:xfrm>
            <a:off x="457200" y="3979810"/>
            <a:ext cx="4576618" cy="313932"/>
          </a:xfrm>
          <a:prstGeom prst="rect">
            <a:avLst/>
          </a:prstGeom>
          <a:noFill/>
        </p:spPr>
        <p:txBody>
          <a:bodyPr wrap="square">
            <a:spAutoFit/>
          </a:bodyPr>
          <a:lstStyle/>
          <a:p>
            <a:pPr marL="0" marR="0" lvl="0" indent="0" algn="ctr" fontAlgn="b">
              <a:lnSpc>
                <a:spcPct val="90000"/>
              </a:lnSpc>
              <a:spcBef>
                <a:spcPct val="0"/>
              </a:spcBef>
              <a:spcAft>
                <a:spcPts val="600"/>
              </a:spcAft>
              <a:buClrTx/>
              <a:buSzTx/>
              <a:tabLst/>
              <a:defRPr/>
            </a:pPr>
            <a:r>
              <a:rPr kumimoji="0" lang="en-US" sz="1600" i="0" u="none" strike="noStrike" cap="none" spc="-100" normalizeH="0" noProof="0" dirty="0">
                <a:ln>
                  <a:noFill/>
                </a:ln>
                <a:effectLst/>
                <a:uLnTx/>
                <a:uFillTx/>
                <a:latin typeface="Century Gothic" panose="020B0502020202020204" pitchFamily="34" charset="0"/>
                <a:ea typeface="+mj-ea"/>
                <a:cs typeface="+mj-cs"/>
              </a:rPr>
              <a:t>New Pickleball Courts</a:t>
            </a:r>
          </a:p>
        </p:txBody>
      </p:sp>
      <p:pic>
        <p:nvPicPr>
          <p:cNvPr id="9" name="Picture 8" descr="A person holding tennis rackets&#10;&#10;Description automatically generated">
            <a:extLst>
              <a:ext uri="{FF2B5EF4-FFF2-40B4-BE49-F238E27FC236}">
                <a16:creationId xmlns:a16="http://schemas.microsoft.com/office/drawing/2014/main" id="{7371E9BE-43C7-25AB-30CF-F493AFF80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12" r="46349" b="24723"/>
          <a:stretch/>
        </p:blipFill>
        <p:spPr>
          <a:xfrm>
            <a:off x="5925127" y="359023"/>
            <a:ext cx="2819400" cy="2773869"/>
          </a:xfrm>
          <a:prstGeom prst="rect">
            <a:avLst/>
          </a:prstGeom>
        </p:spPr>
      </p:pic>
      <p:sp>
        <p:nvSpPr>
          <p:cNvPr id="10" name="TextBox 9">
            <a:extLst>
              <a:ext uri="{FF2B5EF4-FFF2-40B4-BE49-F238E27FC236}">
                <a16:creationId xmlns:a16="http://schemas.microsoft.com/office/drawing/2014/main" id="{16ADCC0F-236C-31AD-9F64-20F69ED7ADBA}"/>
              </a:ext>
            </a:extLst>
          </p:cNvPr>
          <p:cNvSpPr txBox="1"/>
          <p:nvPr/>
        </p:nvSpPr>
        <p:spPr>
          <a:xfrm>
            <a:off x="6019800" y="3215770"/>
            <a:ext cx="2590799" cy="584775"/>
          </a:xfrm>
          <a:prstGeom prst="rect">
            <a:avLst/>
          </a:prstGeom>
          <a:noFill/>
        </p:spPr>
        <p:txBody>
          <a:bodyPr wrap="square" rtlCol="0">
            <a:spAutoFit/>
          </a:bodyPr>
          <a:lstStyle/>
          <a:p>
            <a:pPr algn="ctr"/>
            <a:r>
              <a:rPr lang="en-US" sz="1600" dirty="0"/>
              <a:t>Tim Johnson</a:t>
            </a:r>
          </a:p>
          <a:p>
            <a:pPr algn="ctr"/>
            <a:r>
              <a:rPr lang="en-US" sz="1600" dirty="0"/>
              <a:t>Racquet Sports Manager</a:t>
            </a:r>
          </a:p>
        </p:txBody>
      </p:sp>
    </p:spTree>
    <p:extLst>
      <p:ext uri="{BB962C8B-B14F-4D97-AF65-F5344CB8AC3E}">
        <p14:creationId xmlns:p14="http://schemas.microsoft.com/office/powerpoint/2010/main" val="2751567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0076" y="4674860"/>
            <a:ext cx="7543845" cy="914212"/>
          </a:xfrm>
          <a:prstGeom prst="rect">
            <a:avLst/>
          </a:prstGeom>
        </p:spPr>
        <p:txBody>
          <a:bodyPr vert="horz" lIns="91440" tIns="45720" rIns="91440" bIns="45720" rtlCol="0" anchor="b">
            <a:normAutofit fontScale="85000" lnSpcReduction="20000"/>
          </a:bodyPr>
          <a:lstStyle/>
          <a:p>
            <a:pPr marL="0" marR="0" lvl="0" indent="0" algn="ctr" defTabSz="914400" rtl="0" eaLnBrk="1" fontAlgn="b" latinLnBrk="0" hangingPunct="1">
              <a:lnSpc>
                <a:spcPct val="90000"/>
              </a:lnSpc>
              <a:spcBef>
                <a:spcPct val="0"/>
              </a:spcBef>
              <a:spcAft>
                <a:spcPts val="600"/>
              </a:spcAft>
              <a:buClrTx/>
              <a:buSzTx/>
              <a:buFontTx/>
              <a:buNone/>
              <a:tabLst/>
              <a:defRPr/>
            </a:pPr>
            <a:r>
              <a:rPr kumimoji="0" lang="en-US" sz="3300" b="1" i="0" u="none" strike="noStrike" kern="1200" cap="none" spc="-100" normalizeH="0" baseline="0" noProof="0" dirty="0">
                <a:ln>
                  <a:noFill/>
                </a:ln>
                <a:solidFill>
                  <a:srgbClr val="000000"/>
                </a:solidFill>
                <a:effectLst/>
                <a:uLnTx/>
                <a:uFillTx/>
                <a:latin typeface="Century Gothic" panose="020B0502020202020204" pitchFamily="34" charset="0"/>
                <a:ea typeface="+mn-ea"/>
                <a:cs typeface="+mn-cs"/>
              </a:rPr>
              <a:t>Racquet Sports</a:t>
            </a:r>
          </a:p>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Existing Pickleball Courts</a:t>
            </a:r>
          </a:p>
          <a:p>
            <a:pPr marL="0" marR="0" lvl="0" indent="0" algn="ctr" defTabSz="685800" rtl="0" eaLnBrk="1" fontAlgn="b" latinLnBrk="0" hangingPunct="1">
              <a:lnSpc>
                <a:spcPct val="100000"/>
              </a:lnSpc>
              <a:spcBef>
                <a:spcPts val="0"/>
              </a:spcBef>
              <a:spcAft>
                <a:spcPts val="0"/>
              </a:spcAft>
              <a:buClrTx/>
              <a:buSzTx/>
              <a:buFontTx/>
              <a:buNone/>
              <a:tabLst/>
              <a:defRPr/>
            </a:pPr>
            <a:r>
              <a:rPr lang="en-US" sz="2100" dirty="0">
                <a:solidFill>
                  <a:prstClr val="black"/>
                </a:solidFill>
                <a:latin typeface="Century Gothic" panose="020B0502020202020204" pitchFamily="34" charset="0"/>
                <a:cs typeface="Times New Roman" pitchFamily="18" charset="0"/>
              </a:rPr>
              <a:t>Maintenance (Program</a:t>
            </a:r>
            <a:r>
              <a:rPr lang="en-US" sz="2000" dirty="0">
                <a:solidFill>
                  <a:prstClr val="black"/>
                </a:solidFill>
                <a:latin typeface="Century Gothic" panose="020B0502020202020204" pitchFamily="34" charset="0"/>
                <a:cs typeface="Times New Roman" pitchFamily="18" charset="0"/>
              </a:rPr>
              <a:t>)</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27</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3" name="Picture 2" descr="A picture containing ground, outdoor, street, curb&#10;&#10;Description automatically generated">
            <a:extLst>
              <a:ext uri="{FF2B5EF4-FFF2-40B4-BE49-F238E27FC236}">
                <a16:creationId xmlns:a16="http://schemas.microsoft.com/office/drawing/2014/main" id="{2902ACE4-7B84-8E75-41B6-BD258039C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84" y="228600"/>
            <a:ext cx="3167350" cy="2375513"/>
          </a:xfrm>
          <a:prstGeom prst="rect">
            <a:avLst/>
          </a:prstGeom>
        </p:spPr>
      </p:pic>
      <p:pic>
        <p:nvPicPr>
          <p:cNvPr id="6" name="Picture 5" descr="A picture containing fence, sky, outdoor, tree&#10;&#10;Description automatically generated">
            <a:extLst>
              <a:ext uri="{FF2B5EF4-FFF2-40B4-BE49-F238E27FC236}">
                <a16:creationId xmlns:a16="http://schemas.microsoft.com/office/drawing/2014/main" id="{E843426A-B258-C758-E45E-6E16AEC23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266" y="228600"/>
            <a:ext cx="3198950" cy="2399212"/>
          </a:xfrm>
          <a:prstGeom prst="rect">
            <a:avLst/>
          </a:prstGeom>
        </p:spPr>
      </p:pic>
      <p:pic>
        <p:nvPicPr>
          <p:cNvPr id="4" name="Picture 3">
            <a:extLst>
              <a:ext uri="{FF2B5EF4-FFF2-40B4-BE49-F238E27FC236}">
                <a16:creationId xmlns:a16="http://schemas.microsoft.com/office/drawing/2014/main" id="{18A51F2F-B1EC-8DE9-20DA-60BC052B9F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40"/>
          <a:stretch/>
        </p:blipFill>
        <p:spPr>
          <a:xfrm rot="5400000">
            <a:off x="3174793" y="1393576"/>
            <a:ext cx="2974886" cy="2725590"/>
          </a:xfrm>
          <a:prstGeom prst="rect">
            <a:avLst/>
          </a:prstGeom>
        </p:spPr>
      </p:pic>
    </p:spTree>
    <p:extLst>
      <p:ext uri="{BB962C8B-B14F-4D97-AF65-F5344CB8AC3E}">
        <p14:creationId xmlns:p14="http://schemas.microsoft.com/office/powerpoint/2010/main" val="3801178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802386" y="4590661"/>
            <a:ext cx="7543845" cy="895739"/>
          </a:xfrm>
          <a:prstGeom prst="rect">
            <a:avLst/>
          </a:prstGeom>
        </p:spPr>
        <p:txBody>
          <a:bodyPr vert="horz" lIns="91440" tIns="45720" rIns="91440" bIns="45720" rtlCol="0" anchor="b">
            <a:normAutofit/>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Yacht Club</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28</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3" name="Picture 2">
            <a:extLst>
              <a:ext uri="{FF2B5EF4-FFF2-40B4-BE49-F238E27FC236}">
                <a16:creationId xmlns:a16="http://schemas.microsoft.com/office/drawing/2014/main" id="{02C108AC-BC84-C15D-FA68-7217ED236244}"/>
              </a:ext>
            </a:extLst>
          </p:cNvPr>
          <p:cNvPicPr>
            <a:picLocks noChangeAspect="1"/>
          </p:cNvPicPr>
          <p:nvPr/>
        </p:nvPicPr>
        <p:blipFill>
          <a:blip r:embed="rId2"/>
          <a:stretch>
            <a:fillRect/>
          </a:stretch>
        </p:blipFill>
        <p:spPr>
          <a:xfrm>
            <a:off x="4674772" y="114945"/>
            <a:ext cx="4347099" cy="2553470"/>
          </a:xfrm>
          <a:prstGeom prst="rect">
            <a:avLst/>
          </a:prstGeom>
        </p:spPr>
      </p:pic>
      <p:pic>
        <p:nvPicPr>
          <p:cNvPr id="6" name="Picture 5" descr="A metal roof with white beams&#10;&#10;Description automatically generated with medium confidence">
            <a:extLst>
              <a:ext uri="{FF2B5EF4-FFF2-40B4-BE49-F238E27FC236}">
                <a16:creationId xmlns:a16="http://schemas.microsoft.com/office/drawing/2014/main" id="{0C355CAD-79D4-73D3-6B92-F9E7BD0B6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945"/>
            <a:ext cx="3105150" cy="2371725"/>
          </a:xfrm>
          <a:prstGeom prst="rect">
            <a:avLst/>
          </a:prstGeom>
        </p:spPr>
      </p:pic>
      <p:pic>
        <p:nvPicPr>
          <p:cNvPr id="10" name="Picture 9" descr="A building with a white roof&#10;&#10;Description automatically generated">
            <a:extLst>
              <a:ext uri="{FF2B5EF4-FFF2-40B4-BE49-F238E27FC236}">
                <a16:creationId xmlns:a16="http://schemas.microsoft.com/office/drawing/2014/main" id="{D77E7F2A-5613-366E-2CA6-D895977D8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63915" y="764917"/>
            <a:ext cx="4252694" cy="2952750"/>
          </a:xfrm>
          <a:prstGeom prst="rect">
            <a:avLst/>
          </a:prstGeom>
        </p:spPr>
      </p:pic>
      <p:sp>
        <p:nvSpPr>
          <p:cNvPr id="12" name="TextBox 11">
            <a:extLst>
              <a:ext uri="{FF2B5EF4-FFF2-40B4-BE49-F238E27FC236}">
                <a16:creationId xmlns:a16="http://schemas.microsoft.com/office/drawing/2014/main" id="{FEB15DD6-7494-A947-60BD-5D63C0E73E06}"/>
              </a:ext>
            </a:extLst>
          </p:cNvPr>
          <p:cNvSpPr txBox="1"/>
          <p:nvPr/>
        </p:nvSpPr>
        <p:spPr>
          <a:xfrm>
            <a:off x="176807" y="2582248"/>
            <a:ext cx="1651019" cy="338554"/>
          </a:xfrm>
          <a:prstGeom prst="rect">
            <a:avLst/>
          </a:prstGeom>
          <a:noFill/>
        </p:spPr>
        <p:txBody>
          <a:bodyPr wrap="square" rtlCol="0">
            <a:spAutoFit/>
          </a:bodyPr>
          <a:lstStyle/>
          <a:p>
            <a:r>
              <a:rPr lang="en-US" sz="1600" dirty="0"/>
              <a:t>Entrance Before</a:t>
            </a:r>
            <a:endParaRPr lang="en-US" dirty="0"/>
          </a:p>
        </p:txBody>
      </p:sp>
      <p:sp>
        <p:nvSpPr>
          <p:cNvPr id="14" name="TextBox 13">
            <a:extLst>
              <a:ext uri="{FF2B5EF4-FFF2-40B4-BE49-F238E27FC236}">
                <a16:creationId xmlns:a16="http://schemas.microsoft.com/office/drawing/2014/main" id="{54C87E1C-736F-6D85-E998-4C2EC67259D6}"/>
              </a:ext>
            </a:extLst>
          </p:cNvPr>
          <p:cNvSpPr txBox="1"/>
          <p:nvPr/>
        </p:nvSpPr>
        <p:spPr>
          <a:xfrm>
            <a:off x="1488784" y="3971319"/>
            <a:ext cx="1750291" cy="338554"/>
          </a:xfrm>
          <a:prstGeom prst="rect">
            <a:avLst/>
          </a:prstGeom>
          <a:noFill/>
        </p:spPr>
        <p:txBody>
          <a:bodyPr wrap="square">
            <a:spAutoFit/>
          </a:bodyPr>
          <a:lstStyle/>
          <a:p>
            <a:r>
              <a:rPr lang="en-US" sz="1600" dirty="0"/>
              <a:t>Entrance After</a:t>
            </a:r>
          </a:p>
        </p:txBody>
      </p:sp>
      <p:sp>
        <p:nvSpPr>
          <p:cNvPr id="15" name="TextBox 14">
            <a:extLst>
              <a:ext uri="{FF2B5EF4-FFF2-40B4-BE49-F238E27FC236}">
                <a16:creationId xmlns:a16="http://schemas.microsoft.com/office/drawing/2014/main" id="{D6493A85-5287-C751-29B1-2FC7D1E39EE0}"/>
              </a:ext>
            </a:extLst>
          </p:cNvPr>
          <p:cNvSpPr txBox="1"/>
          <p:nvPr/>
        </p:nvSpPr>
        <p:spPr>
          <a:xfrm>
            <a:off x="6705600" y="2751525"/>
            <a:ext cx="1066800" cy="338554"/>
          </a:xfrm>
          <a:prstGeom prst="rect">
            <a:avLst/>
          </a:prstGeom>
          <a:noFill/>
        </p:spPr>
        <p:txBody>
          <a:bodyPr wrap="square" rtlCol="0">
            <a:spAutoFit/>
          </a:bodyPr>
          <a:lstStyle/>
          <a:p>
            <a:r>
              <a:rPr lang="en-US" sz="1600" dirty="0"/>
              <a:t>Ballroom</a:t>
            </a:r>
          </a:p>
        </p:txBody>
      </p:sp>
    </p:spTree>
    <p:extLst>
      <p:ext uri="{BB962C8B-B14F-4D97-AF65-F5344CB8AC3E}">
        <p14:creationId xmlns:p14="http://schemas.microsoft.com/office/powerpoint/2010/main" val="2704593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138302" y="4953000"/>
            <a:ext cx="8503920" cy="954107"/>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Police Department</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pic>
        <p:nvPicPr>
          <p:cNvPr id="16" name="Picture 15" descr="A person shaking hands with another person&#10;&#10;Description automatically generated">
            <a:extLst>
              <a:ext uri="{FF2B5EF4-FFF2-40B4-BE49-F238E27FC236}">
                <a16:creationId xmlns:a16="http://schemas.microsoft.com/office/drawing/2014/main" id="{3C8FD274-201F-9633-F12B-8472FB732C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57" r="4802"/>
          <a:stretch/>
        </p:blipFill>
        <p:spPr>
          <a:xfrm>
            <a:off x="362132" y="2206962"/>
            <a:ext cx="2773332" cy="2183035"/>
          </a:xfrm>
          <a:prstGeom prst="rect">
            <a:avLst/>
          </a:prstGeom>
        </p:spPr>
      </p:pic>
      <p:pic>
        <p:nvPicPr>
          <p:cNvPr id="19" name="Picture 18" descr="A police car parked on the side of a road&#10;&#10;Description automatically generated">
            <a:extLst>
              <a:ext uri="{FF2B5EF4-FFF2-40B4-BE49-F238E27FC236}">
                <a16:creationId xmlns:a16="http://schemas.microsoft.com/office/drawing/2014/main" id="{0E42B25E-D8A0-7493-0BD0-B45F298BFBD5}"/>
              </a:ext>
            </a:extLst>
          </p:cNvPr>
          <p:cNvPicPr>
            <a:picLocks noChangeAspect="1"/>
          </p:cNvPicPr>
          <p:nvPr/>
        </p:nvPicPr>
        <p:blipFill rotWithShape="1">
          <a:blip r:embed="rId3">
            <a:extLst>
              <a:ext uri="{28A0092B-C50C-407E-A947-70E740481C1C}">
                <a14:useLocalDpi xmlns:a14="http://schemas.microsoft.com/office/drawing/2010/main" val="0"/>
              </a:ext>
            </a:extLst>
          </a:blip>
          <a:srcRect b="13068"/>
          <a:stretch/>
        </p:blipFill>
        <p:spPr>
          <a:xfrm>
            <a:off x="6043173" y="2206962"/>
            <a:ext cx="2738695" cy="2178228"/>
          </a:xfrm>
          <a:prstGeom prst="rect">
            <a:avLst/>
          </a:prstGeom>
        </p:spPr>
      </p:pic>
      <p:pic>
        <p:nvPicPr>
          <p:cNvPr id="21" name="Picture 20" descr="Close-up of a paper with blue text&#10;&#10;Description automatically generated">
            <a:extLst>
              <a:ext uri="{FF2B5EF4-FFF2-40B4-BE49-F238E27FC236}">
                <a16:creationId xmlns:a16="http://schemas.microsoft.com/office/drawing/2014/main" id="{B5CF44B5-814B-A820-E592-ECDE68153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437" y="12748"/>
            <a:ext cx="3973124" cy="2183035"/>
          </a:xfrm>
          <a:prstGeom prst="rect">
            <a:avLst/>
          </a:prstGeom>
        </p:spPr>
      </p:pic>
      <p:sp>
        <p:nvSpPr>
          <p:cNvPr id="22" name="TextBox 21">
            <a:extLst>
              <a:ext uri="{FF2B5EF4-FFF2-40B4-BE49-F238E27FC236}">
                <a16:creationId xmlns:a16="http://schemas.microsoft.com/office/drawing/2014/main" id="{A030C60B-3785-BE74-B4DE-9730040AF370}"/>
              </a:ext>
            </a:extLst>
          </p:cNvPr>
          <p:cNvSpPr txBox="1"/>
          <p:nvPr/>
        </p:nvSpPr>
        <p:spPr>
          <a:xfrm>
            <a:off x="3352800" y="2362200"/>
            <a:ext cx="2514600" cy="369332"/>
          </a:xfrm>
          <a:prstGeom prst="rect">
            <a:avLst/>
          </a:prstGeom>
          <a:noFill/>
        </p:spPr>
        <p:txBody>
          <a:bodyPr wrap="square" rtlCol="0">
            <a:spAutoFit/>
          </a:bodyPr>
          <a:lstStyle/>
          <a:p>
            <a:pPr algn="ctr"/>
            <a:r>
              <a:rPr lang="en-US" dirty="0"/>
              <a:t>Pension Plan Equivalent</a:t>
            </a:r>
          </a:p>
        </p:txBody>
      </p:sp>
      <p:sp>
        <p:nvSpPr>
          <p:cNvPr id="23" name="TextBox 22">
            <a:extLst>
              <a:ext uri="{FF2B5EF4-FFF2-40B4-BE49-F238E27FC236}">
                <a16:creationId xmlns:a16="http://schemas.microsoft.com/office/drawing/2014/main" id="{D9F6B6CB-3E95-5461-EDCE-AA6DB2D13262}"/>
              </a:ext>
            </a:extLst>
          </p:cNvPr>
          <p:cNvSpPr txBox="1"/>
          <p:nvPr/>
        </p:nvSpPr>
        <p:spPr>
          <a:xfrm>
            <a:off x="1066800" y="4376708"/>
            <a:ext cx="1518637" cy="646331"/>
          </a:xfrm>
          <a:prstGeom prst="rect">
            <a:avLst/>
          </a:prstGeom>
          <a:noFill/>
        </p:spPr>
        <p:txBody>
          <a:bodyPr wrap="square" rtlCol="0">
            <a:spAutoFit/>
          </a:bodyPr>
          <a:lstStyle/>
          <a:p>
            <a:pPr algn="ctr"/>
            <a:r>
              <a:rPr lang="en-US" dirty="0"/>
              <a:t>Tim Robinson</a:t>
            </a:r>
          </a:p>
          <a:p>
            <a:pPr algn="ctr"/>
            <a:r>
              <a:rPr lang="en-US" dirty="0"/>
              <a:t>New Chief</a:t>
            </a:r>
          </a:p>
        </p:txBody>
      </p:sp>
      <p:sp>
        <p:nvSpPr>
          <p:cNvPr id="24" name="TextBox 23">
            <a:extLst>
              <a:ext uri="{FF2B5EF4-FFF2-40B4-BE49-F238E27FC236}">
                <a16:creationId xmlns:a16="http://schemas.microsoft.com/office/drawing/2014/main" id="{5D1DE307-24B4-9A1D-99E9-37F0B115AA3F}"/>
              </a:ext>
            </a:extLst>
          </p:cNvPr>
          <p:cNvSpPr txBox="1"/>
          <p:nvPr/>
        </p:nvSpPr>
        <p:spPr>
          <a:xfrm>
            <a:off x="6477000" y="4419600"/>
            <a:ext cx="2165222" cy="369332"/>
          </a:xfrm>
          <a:prstGeom prst="rect">
            <a:avLst/>
          </a:prstGeom>
          <a:noFill/>
        </p:spPr>
        <p:txBody>
          <a:bodyPr wrap="square" rtlCol="0">
            <a:spAutoFit/>
          </a:bodyPr>
          <a:lstStyle/>
          <a:p>
            <a:r>
              <a:rPr lang="en-US" dirty="0"/>
              <a:t>Take Home Vehicles</a:t>
            </a:r>
          </a:p>
        </p:txBody>
      </p:sp>
    </p:spTree>
    <p:extLst>
      <p:ext uri="{BB962C8B-B14F-4D97-AF65-F5344CB8AC3E}">
        <p14:creationId xmlns:p14="http://schemas.microsoft.com/office/powerpoint/2010/main" val="250255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6" y="752748"/>
            <a:ext cx="751111"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0320" y="761999"/>
            <a:ext cx="3156367"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09600" y="1469136"/>
            <a:ext cx="6172200" cy="3255264"/>
          </a:xfrm>
        </p:spPr>
        <p:txBody>
          <a:bodyPr>
            <a:normAutofit fontScale="90000"/>
          </a:bodyPr>
          <a:lstStyle/>
          <a:p>
            <a:pPr marL="228600" marR="0">
              <a:lnSpc>
                <a:spcPct val="150000"/>
              </a:lnSpc>
              <a:spcBef>
                <a:spcPts val="0"/>
              </a:spcBef>
            </a:pPr>
            <a:r>
              <a:rPr lang="en-US" sz="2600" b="1" dirty="0">
                <a:solidFill>
                  <a:schemeClr val="tx1"/>
                </a:solidFill>
                <a:latin typeface="Century Gothic" panose="020B0502020202020204" pitchFamily="34" charset="0"/>
              </a:rPr>
              <a:t>Appointments</a:t>
            </a:r>
            <a:br>
              <a:rPr lang="en-US" sz="2600" b="1" dirty="0">
                <a:solidFill>
                  <a:schemeClr val="tx1"/>
                </a:solidFill>
                <a:latin typeface="Century Gothic" panose="020B0502020202020204" pitchFamily="34" charset="0"/>
              </a:rPr>
            </a:br>
            <a:r>
              <a:rPr lang="en-US" sz="2600" dirty="0">
                <a:solidFill>
                  <a:schemeClr val="tx1"/>
                </a:solidFill>
                <a:effectLst/>
                <a:latin typeface="Century Gothic" panose="020B0502020202020204" pitchFamily="34" charset="0"/>
                <a:ea typeface="Times New Roman" panose="02020603050405020304" pitchFamily="18" charset="0"/>
              </a:rPr>
              <a:t>Recorder – </a:t>
            </a:r>
            <a:r>
              <a:rPr lang="en-US" sz="2600" dirty="0">
                <a:solidFill>
                  <a:schemeClr val="tx1"/>
                </a:solidFill>
                <a:latin typeface="Century Gothic" panose="020B0502020202020204" pitchFamily="34" charset="0"/>
                <a:ea typeface="Times New Roman" panose="02020603050405020304" pitchFamily="18" charset="0"/>
              </a:rPr>
              <a:t>Linda Martin</a:t>
            </a:r>
            <a:br>
              <a:rPr lang="en-US" sz="2600" dirty="0">
                <a:solidFill>
                  <a:schemeClr val="tx1"/>
                </a:solidFill>
                <a:effectLst/>
                <a:latin typeface="Century Gothic" panose="020B0502020202020204" pitchFamily="34" charset="0"/>
                <a:ea typeface="Times New Roman" panose="02020603050405020304" pitchFamily="18" charset="0"/>
              </a:rPr>
            </a:br>
            <a:r>
              <a:rPr lang="en-US" sz="2600" dirty="0">
                <a:solidFill>
                  <a:schemeClr val="tx1"/>
                </a:solidFill>
                <a:effectLst/>
                <a:latin typeface="Century Gothic" panose="020B0502020202020204" pitchFamily="34" charset="0"/>
                <a:ea typeface="Times New Roman" panose="02020603050405020304" pitchFamily="18" charset="0"/>
              </a:rPr>
              <a:t>Parliamentarian – Bruce Bright</a:t>
            </a:r>
            <a:br>
              <a:rPr lang="en-US" sz="2600" dirty="0">
                <a:solidFill>
                  <a:schemeClr val="tx1"/>
                </a:solidFill>
                <a:effectLst/>
                <a:latin typeface="Century Gothic" panose="020B0502020202020204" pitchFamily="34" charset="0"/>
                <a:ea typeface="Times New Roman" panose="02020603050405020304" pitchFamily="18" charset="0"/>
              </a:rPr>
            </a:br>
            <a:r>
              <a:rPr lang="en-US" sz="2600" dirty="0">
                <a:solidFill>
                  <a:schemeClr val="tx1"/>
                </a:solidFill>
                <a:effectLst/>
                <a:latin typeface="Century Gothic" panose="020B0502020202020204" pitchFamily="34" charset="0"/>
                <a:ea typeface="Times New Roman" panose="02020603050405020304" pitchFamily="18" charset="0"/>
              </a:rPr>
              <a:t>Timekeeper – Tom Schwartz</a:t>
            </a:r>
            <a:br>
              <a:rPr lang="en-US" sz="2600" dirty="0">
                <a:solidFill>
                  <a:schemeClr val="tx1"/>
                </a:solidFill>
                <a:effectLst/>
                <a:latin typeface="Century Gothic" panose="020B0502020202020204" pitchFamily="34" charset="0"/>
                <a:ea typeface="Times New Roman" panose="02020603050405020304" pitchFamily="18" charset="0"/>
              </a:rPr>
            </a:br>
            <a:r>
              <a:rPr lang="en-US" sz="2600" dirty="0">
                <a:solidFill>
                  <a:schemeClr val="tx1"/>
                </a:solidFill>
                <a:effectLst/>
                <a:latin typeface="Century Gothic" panose="020B0502020202020204" pitchFamily="34" charset="0"/>
                <a:ea typeface="Times New Roman" panose="02020603050405020304" pitchFamily="18" charset="0"/>
              </a:rPr>
              <a:t>Sergeant-at-Arms – </a:t>
            </a:r>
            <a:r>
              <a:rPr lang="en-US" sz="2600" dirty="0">
                <a:solidFill>
                  <a:schemeClr val="tx1"/>
                </a:solidFill>
                <a:latin typeface="Century Gothic" panose="020B0502020202020204" pitchFamily="34" charset="0"/>
                <a:ea typeface="Times New Roman" panose="02020603050405020304" pitchFamily="18" charset="0"/>
              </a:rPr>
              <a:t>Chief Tim Robinson</a:t>
            </a:r>
            <a:br>
              <a:rPr lang="en-US" sz="2600" dirty="0">
                <a:solidFill>
                  <a:schemeClr val="tx1"/>
                </a:solidFill>
                <a:effectLst/>
                <a:latin typeface="Century Gothic" panose="020B0502020202020204" pitchFamily="34" charset="0"/>
                <a:ea typeface="Times New Roman" panose="02020603050405020304" pitchFamily="18" charset="0"/>
              </a:rPr>
            </a:br>
            <a:r>
              <a:rPr lang="en-US" sz="2600" dirty="0">
                <a:solidFill>
                  <a:schemeClr val="tx1"/>
                </a:solidFill>
                <a:effectLst/>
                <a:latin typeface="Century Gothic" panose="020B0502020202020204" pitchFamily="34" charset="0"/>
                <a:ea typeface="Times New Roman" panose="02020603050405020304" pitchFamily="18" charset="0"/>
              </a:rPr>
              <a:t>Teller – Tom Piatti</a:t>
            </a:r>
            <a:endParaRPr lang="en-US" sz="2600" b="1" dirty="0">
              <a:solidFill>
                <a:schemeClr val="tx1"/>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D58C6C24-29A7-D40C-37AC-AFBB353CCD25}"/>
              </a:ext>
            </a:extLst>
          </p:cNvPr>
          <p:cNvSpPr>
            <a:spLocks noGrp="1"/>
          </p:cNvSpPr>
          <p:nvPr>
            <p:ph type="sldNum" sz="quarter" idx="12"/>
          </p:nvPr>
        </p:nvSpPr>
        <p:spPr/>
        <p:txBody>
          <a:bodyPr/>
          <a:lstStyle/>
          <a:p>
            <a:fld id="{A29BDA75-041B-4674-9472-622CAF4C5DB2}" type="slidenum">
              <a:rPr lang="en-US" smtClean="0"/>
              <a:t>3</a:t>
            </a:fld>
            <a:endParaRPr lang="en-US"/>
          </a:p>
        </p:txBody>
      </p:sp>
    </p:spTree>
    <p:extLst>
      <p:ext uri="{BB962C8B-B14F-4D97-AF65-F5344CB8AC3E}">
        <p14:creationId xmlns:p14="http://schemas.microsoft.com/office/powerpoint/2010/main" val="20785259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832CC95D-9AF0-9769-BE88-136C8F742EE7}"/>
              </a:ext>
            </a:extLst>
          </p:cNvPr>
          <p:cNvSpPr txBox="1"/>
          <p:nvPr/>
        </p:nvSpPr>
        <p:spPr>
          <a:xfrm>
            <a:off x="487737" y="5032122"/>
            <a:ext cx="8061961" cy="523220"/>
          </a:xfrm>
          <a:prstGeom prst="rect">
            <a:avLst/>
          </a:prstGeom>
          <a:noFill/>
        </p:spPr>
        <p:txBody>
          <a:bodyPr wrap="square" rtlCol="0">
            <a:spAutoFit/>
          </a:bodyPr>
          <a:lstStyle/>
          <a:p>
            <a:pPr algn="ctr" fontAlgn="b"/>
            <a:r>
              <a:rPr lang="en-US" sz="2800" b="1" dirty="0">
                <a:solidFill>
                  <a:prstClr val="black"/>
                </a:solidFill>
                <a:latin typeface="Century Gothic" panose="020B0502020202020204" pitchFamily="34" charset="0"/>
                <a:cs typeface="Times New Roman" pitchFamily="18" charset="0"/>
              </a:rPr>
              <a:t>Bulkheads</a:t>
            </a:r>
            <a:endParaRPr lang="en-US" dirty="0">
              <a:solidFill>
                <a:prstClr val="black"/>
              </a:solidFill>
              <a:latin typeface="Century Gothic" panose="020B0502020202020204" pitchFamily="34" charset="0"/>
              <a:cs typeface="Times New Roman" pitchFamily="18" charset="0"/>
            </a:endParaRPr>
          </a:p>
        </p:txBody>
      </p:sp>
      <p:pic>
        <p:nvPicPr>
          <p:cNvPr id="6" name="Picture 5" descr="A dirt on the shore of a lake&#10;&#10;Description automatically generated">
            <a:extLst>
              <a:ext uri="{FF2B5EF4-FFF2-40B4-BE49-F238E27FC236}">
                <a16:creationId xmlns:a16="http://schemas.microsoft.com/office/drawing/2014/main" id="{CF2B1B3E-11BD-276E-6850-023BEAFD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924" y="66865"/>
            <a:ext cx="4800599" cy="4233909"/>
          </a:xfrm>
          <a:prstGeom prst="rect">
            <a:avLst/>
          </a:prstGeom>
        </p:spPr>
      </p:pic>
    </p:spTree>
    <p:extLst>
      <p:ext uri="{BB962C8B-B14F-4D97-AF65-F5344CB8AC3E}">
        <p14:creationId xmlns:p14="http://schemas.microsoft.com/office/powerpoint/2010/main" val="3704686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E1849DAC-BF19-561A-13F8-00274A90379B}"/>
              </a:ext>
            </a:extLst>
          </p:cNvPr>
          <p:cNvSpPr txBox="1"/>
          <p:nvPr/>
        </p:nvSpPr>
        <p:spPr>
          <a:xfrm>
            <a:off x="353750" y="4993508"/>
            <a:ext cx="7942325" cy="954107"/>
          </a:xfrm>
          <a:prstGeom prst="rect">
            <a:avLst/>
          </a:prstGeom>
          <a:noFill/>
        </p:spPr>
        <p:txBody>
          <a:bodyPr wrap="square" rtlCol="0">
            <a:spAutoFit/>
          </a:bodyPr>
          <a:lstStyle/>
          <a:p>
            <a:pPr algn="ctr" fontAlgn="b"/>
            <a:r>
              <a:rPr lang="en-US" sz="2800" b="1" dirty="0">
                <a:solidFill>
                  <a:prstClr val="black"/>
                </a:solidFill>
                <a:latin typeface="Century Gothic" panose="020B0502020202020204" pitchFamily="34" charset="0"/>
                <a:cs typeface="Times New Roman" pitchFamily="18" charset="0"/>
              </a:rPr>
              <a:t>Drainage</a:t>
            </a:r>
          </a:p>
          <a:p>
            <a:pPr algn="ctr" fontAlgn="b"/>
            <a:r>
              <a:rPr lang="en-US" sz="2800" b="1" dirty="0">
                <a:solidFill>
                  <a:prstClr val="black"/>
                </a:solidFill>
                <a:latin typeface="Century Gothic" panose="020B0502020202020204" pitchFamily="34" charset="0"/>
                <a:cs typeface="Times New Roman" pitchFamily="18" charset="0"/>
              </a:rPr>
              <a:t>Maintenance</a:t>
            </a:r>
            <a:endParaRPr lang="en-US" dirty="0">
              <a:solidFill>
                <a:prstClr val="black"/>
              </a:solidFill>
              <a:latin typeface="Century Gothic" panose="020B0502020202020204" pitchFamily="34" charset="0"/>
              <a:cs typeface="Times New Roman" pitchFamily="18" charset="0"/>
            </a:endParaRPr>
          </a:p>
        </p:txBody>
      </p:sp>
      <p:graphicFrame>
        <p:nvGraphicFramePr>
          <p:cNvPr id="5" name="Table 4">
            <a:extLst>
              <a:ext uri="{FF2B5EF4-FFF2-40B4-BE49-F238E27FC236}">
                <a16:creationId xmlns:a16="http://schemas.microsoft.com/office/drawing/2014/main" id="{B0B22D91-3395-2E6C-3264-30EF046BEC32}"/>
              </a:ext>
            </a:extLst>
          </p:cNvPr>
          <p:cNvGraphicFramePr>
            <a:graphicFrameLocks noGrp="1"/>
          </p:cNvGraphicFramePr>
          <p:nvPr>
            <p:extLst>
              <p:ext uri="{D42A27DB-BD31-4B8C-83A1-F6EECF244321}">
                <p14:modId xmlns:p14="http://schemas.microsoft.com/office/powerpoint/2010/main" val="1083416239"/>
              </p:ext>
            </p:extLst>
          </p:nvPr>
        </p:nvGraphicFramePr>
        <p:xfrm>
          <a:off x="238929" y="134750"/>
          <a:ext cx="2895600" cy="4062184"/>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359221461"/>
                    </a:ext>
                  </a:extLst>
                </a:gridCol>
                <a:gridCol w="1447800">
                  <a:extLst>
                    <a:ext uri="{9D8B030D-6E8A-4147-A177-3AD203B41FA5}">
                      <a16:colId xmlns:a16="http://schemas.microsoft.com/office/drawing/2014/main" val="483515630"/>
                    </a:ext>
                  </a:extLst>
                </a:gridCol>
              </a:tblGrid>
              <a:tr h="338252">
                <a:tc>
                  <a:txBody>
                    <a:bodyPr/>
                    <a:lstStyle/>
                    <a:p>
                      <a:pPr algn="ctr"/>
                      <a:r>
                        <a:rPr lang="en-US" sz="1100" dirty="0"/>
                        <a:t>Year</a:t>
                      </a:r>
                    </a:p>
                  </a:txBody>
                  <a:tcPr marL="51435" marR="51435" marT="25718" marB="25718"/>
                </a:tc>
                <a:tc>
                  <a:txBody>
                    <a:bodyPr/>
                    <a:lstStyle/>
                    <a:p>
                      <a:pPr algn="ctr"/>
                      <a:r>
                        <a:rPr lang="en-US" sz="1100" dirty="0"/>
                        <a:t>Spent</a:t>
                      </a:r>
                    </a:p>
                  </a:txBody>
                  <a:tcPr marL="51435" marR="51435" marT="25718" marB="25718"/>
                </a:tc>
                <a:extLst>
                  <a:ext uri="{0D108BD9-81ED-4DB2-BD59-A6C34878D82A}">
                    <a16:rowId xmlns:a16="http://schemas.microsoft.com/office/drawing/2014/main" val="1127629921"/>
                  </a:ext>
                </a:extLst>
              </a:tr>
              <a:tr h="341412">
                <a:tc>
                  <a:txBody>
                    <a:bodyPr/>
                    <a:lstStyle/>
                    <a:p>
                      <a:pPr algn="ctr"/>
                      <a:r>
                        <a:rPr lang="en-US" sz="1100" dirty="0"/>
                        <a:t>FY 2023-2024</a:t>
                      </a:r>
                    </a:p>
                  </a:txBody>
                  <a:tcPr marL="51435" marR="51435" marT="25718" marB="25718"/>
                </a:tc>
                <a:tc>
                  <a:txBody>
                    <a:bodyPr/>
                    <a:lstStyle/>
                    <a:p>
                      <a:pPr marL="0" indent="169863"/>
                      <a:r>
                        <a:rPr lang="en-US" sz="1100" dirty="0"/>
                        <a:t>$425,000 (est)</a:t>
                      </a:r>
                    </a:p>
                  </a:txBody>
                  <a:tcPr marL="51435" marR="51435" marT="25718" marB="25718"/>
                </a:tc>
                <a:extLst>
                  <a:ext uri="{0D108BD9-81ED-4DB2-BD59-A6C34878D82A}">
                    <a16:rowId xmlns:a16="http://schemas.microsoft.com/office/drawing/2014/main" val="2334972243"/>
                  </a:ext>
                </a:extLst>
              </a:tr>
              <a:tr h="338252">
                <a:tc>
                  <a:txBody>
                    <a:bodyPr/>
                    <a:lstStyle/>
                    <a:p>
                      <a:pPr algn="ctr"/>
                      <a:r>
                        <a:rPr lang="en-US" sz="1100" dirty="0"/>
                        <a:t>FY 2022-2023</a:t>
                      </a:r>
                    </a:p>
                  </a:txBody>
                  <a:tcPr marL="51435" marR="51435" marT="25718" marB="25718"/>
                </a:tc>
                <a:tc>
                  <a:txBody>
                    <a:bodyPr/>
                    <a:lstStyle/>
                    <a:p>
                      <a:pPr marL="0" indent="169863"/>
                      <a:r>
                        <a:rPr lang="en-US" sz="1100" dirty="0"/>
                        <a:t>$767,565</a:t>
                      </a:r>
                    </a:p>
                  </a:txBody>
                  <a:tcPr marL="51435" marR="51435" marT="25718" marB="25718"/>
                </a:tc>
                <a:extLst>
                  <a:ext uri="{0D108BD9-81ED-4DB2-BD59-A6C34878D82A}">
                    <a16:rowId xmlns:a16="http://schemas.microsoft.com/office/drawing/2014/main" val="274775195"/>
                  </a:ext>
                </a:extLst>
              </a:tr>
              <a:tr h="338252">
                <a:tc>
                  <a:txBody>
                    <a:bodyPr/>
                    <a:lstStyle/>
                    <a:p>
                      <a:pPr algn="ctr"/>
                      <a:r>
                        <a:rPr lang="en-US" sz="1100" dirty="0"/>
                        <a:t>FY 2021-2022</a:t>
                      </a:r>
                    </a:p>
                  </a:txBody>
                  <a:tcPr marL="51435" marR="51435" marT="25718" marB="25718"/>
                </a:tc>
                <a:tc>
                  <a:txBody>
                    <a:bodyPr/>
                    <a:lstStyle/>
                    <a:p>
                      <a:pPr marL="0" indent="169863"/>
                      <a:r>
                        <a:rPr lang="en-US" sz="1100" dirty="0"/>
                        <a:t>$437,602</a:t>
                      </a:r>
                    </a:p>
                  </a:txBody>
                  <a:tcPr marL="51435" marR="51435" marT="25718" marB="25718"/>
                </a:tc>
                <a:extLst>
                  <a:ext uri="{0D108BD9-81ED-4DB2-BD59-A6C34878D82A}">
                    <a16:rowId xmlns:a16="http://schemas.microsoft.com/office/drawing/2014/main" val="678203115"/>
                  </a:ext>
                </a:extLst>
              </a:tr>
              <a:tr h="338252">
                <a:tc>
                  <a:txBody>
                    <a:bodyPr/>
                    <a:lstStyle/>
                    <a:p>
                      <a:pPr algn="ctr"/>
                      <a:r>
                        <a:rPr lang="en-US" sz="1100" dirty="0"/>
                        <a:t>FY 2020-2021</a:t>
                      </a:r>
                    </a:p>
                  </a:txBody>
                  <a:tcPr marL="51435" marR="51435" marT="25718" marB="25718"/>
                </a:tc>
                <a:tc>
                  <a:txBody>
                    <a:bodyPr/>
                    <a:lstStyle/>
                    <a:p>
                      <a:pPr marL="0" indent="169863"/>
                      <a:r>
                        <a:rPr lang="en-US" sz="1100" dirty="0"/>
                        <a:t>$392,896</a:t>
                      </a:r>
                    </a:p>
                  </a:txBody>
                  <a:tcPr marL="51435" marR="51435" marT="25718" marB="25718"/>
                </a:tc>
                <a:extLst>
                  <a:ext uri="{0D108BD9-81ED-4DB2-BD59-A6C34878D82A}">
                    <a16:rowId xmlns:a16="http://schemas.microsoft.com/office/drawing/2014/main" val="1691523895"/>
                  </a:ext>
                </a:extLst>
              </a:tr>
              <a:tr h="338252">
                <a:tc>
                  <a:txBody>
                    <a:bodyPr/>
                    <a:lstStyle/>
                    <a:p>
                      <a:pPr algn="ctr"/>
                      <a:r>
                        <a:rPr lang="en-US" sz="1100" dirty="0"/>
                        <a:t>FY 2019-2020</a:t>
                      </a:r>
                    </a:p>
                  </a:txBody>
                  <a:tcPr marL="51435" marR="51435" marT="25718" marB="25718"/>
                </a:tc>
                <a:tc>
                  <a:txBody>
                    <a:bodyPr/>
                    <a:lstStyle/>
                    <a:p>
                      <a:pPr marL="0" indent="169863"/>
                      <a:r>
                        <a:rPr lang="en-US" sz="1100" dirty="0"/>
                        <a:t>$611,983</a:t>
                      </a:r>
                    </a:p>
                  </a:txBody>
                  <a:tcPr marL="51435" marR="51435" marT="25718" marB="25718"/>
                </a:tc>
                <a:extLst>
                  <a:ext uri="{0D108BD9-81ED-4DB2-BD59-A6C34878D82A}">
                    <a16:rowId xmlns:a16="http://schemas.microsoft.com/office/drawing/2014/main" val="3813725659"/>
                  </a:ext>
                </a:extLst>
              </a:tr>
              <a:tr h="338252">
                <a:tc>
                  <a:txBody>
                    <a:bodyPr/>
                    <a:lstStyle/>
                    <a:p>
                      <a:pPr algn="ctr"/>
                      <a:r>
                        <a:rPr lang="en-US" sz="1100" dirty="0"/>
                        <a:t>FY 2018-2019</a:t>
                      </a:r>
                    </a:p>
                  </a:txBody>
                  <a:tcPr marL="51435" marR="51435" marT="25718" marB="25718"/>
                </a:tc>
                <a:tc>
                  <a:txBody>
                    <a:bodyPr/>
                    <a:lstStyle/>
                    <a:p>
                      <a:pPr marL="0" indent="169863"/>
                      <a:r>
                        <a:rPr lang="en-US" sz="1100" dirty="0"/>
                        <a:t>$33,985</a:t>
                      </a:r>
                    </a:p>
                  </a:txBody>
                  <a:tcPr marL="51435" marR="51435" marT="25718" marB="25718"/>
                </a:tc>
                <a:extLst>
                  <a:ext uri="{0D108BD9-81ED-4DB2-BD59-A6C34878D82A}">
                    <a16:rowId xmlns:a16="http://schemas.microsoft.com/office/drawing/2014/main" val="3546764075"/>
                  </a:ext>
                </a:extLst>
              </a:tr>
              <a:tr h="338252">
                <a:tc>
                  <a:txBody>
                    <a:bodyPr/>
                    <a:lstStyle/>
                    <a:p>
                      <a:pPr algn="ctr"/>
                      <a:r>
                        <a:rPr lang="en-US" sz="1100" dirty="0"/>
                        <a:t>FY 2017-2018</a:t>
                      </a:r>
                    </a:p>
                  </a:txBody>
                  <a:tcPr marL="51435" marR="51435" marT="25718" marB="25718"/>
                </a:tc>
                <a:tc>
                  <a:txBody>
                    <a:bodyPr/>
                    <a:lstStyle/>
                    <a:p>
                      <a:pPr marL="0" indent="169863"/>
                      <a:r>
                        <a:rPr lang="en-US" sz="1100" dirty="0"/>
                        <a:t>$18,835</a:t>
                      </a:r>
                    </a:p>
                  </a:txBody>
                  <a:tcPr marL="51435" marR="51435" marT="25718" marB="25718"/>
                </a:tc>
                <a:extLst>
                  <a:ext uri="{0D108BD9-81ED-4DB2-BD59-A6C34878D82A}">
                    <a16:rowId xmlns:a16="http://schemas.microsoft.com/office/drawing/2014/main" val="643729339"/>
                  </a:ext>
                </a:extLst>
              </a:tr>
              <a:tr h="338252">
                <a:tc>
                  <a:txBody>
                    <a:bodyPr/>
                    <a:lstStyle/>
                    <a:p>
                      <a:pPr algn="ctr"/>
                      <a:r>
                        <a:rPr lang="en-US" sz="1100" dirty="0"/>
                        <a:t>FY 2016-2017</a:t>
                      </a:r>
                    </a:p>
                  </a:txBody>
                  <a:tcPr marL="51435" marR="51435" marT="25718" marB="25718"/>
                </a:tc>
                <a:tc>
                  <a:txBody>
                    <a:bodyPr/>
                    <a:lstStyle/>
                    <a:p>
                      <a:pPr marL="0" indent="169863"/>
                      <a:r>
                        <a:rPr lang="en-US" sz="1100" dirty="0"/>
                        <a:t>$4,194</a:t>
                      </a:r>
                    </a:p>
                  </a:txBody>
                  <a:tcPr marL="51435" marR="51435" marT="25718" marB="25718"/>
                </a:tc>
                <a:extLst>
                  <a:ext uri="{0D108BD9-81ED-4DB2-BD59-A6C34878D82A}">
                    <a16:rowId xmlns:a16="http://schemas.microsoft.com/office/drawing/2014/main" val="181876970"/>
                  </a:ext>
                </a:extLst>
              </a:tr>
              <a:tr h="338252">
                <a:tc>
                  <a:txBody>
                    <a:bodyPr/>
                    <a:lstStyle/>
                    <a:p>
                      <a:pPr algn="ctr"/>
                      <a:r>
                        <a:rPr lang="en-US" sz="1100" dirty="0"/>
                        <a:t>FY 2015-2016</a:t>
                      </a:r>
                    </a:p>
                  </a:txBody>
                  <a:tcPr marL="51435" marR="51435" marT="25718" marB="25718"/>
                </a:tc>
                <a:tc>
                  <a:txBody>
                    <a:bodyPr/>
                    <a:lstStyle/>
                    <a:p>
                      <a:pPr marL="0" indent="169863"/>
                      <a:r>
                        <a:rPr lang="en-US" sz="1100" dirty="0"/>
                        <a:t>$29,292</a:t>
                      </a:r>
                    </a:p>
                  </a:txBody>
                  <a:tcPr marL="51435" marR="51435" marT="25718" marB="25718"/>
                </a:tc>
                <a:extLst>
                  <a:ext uri="{0D108BD9-81ED-4DB2-BD59-A6C34878D82A}">
                    <a16:rowId xmlns:a16="http://schemas.microsoft.com/office/drawing/2014/main" val="402954427"/>
                  </a:ext>
                </a:extLst>
              </a:tr>
              <a:tr h="338252">
                <a:tc>
                  <a:txBody>
                    <a:bodyPr/>
                    <a:lstStyle/>
                    <a:p>
                      <a:pPr algn="ctr"/>
                      <a:r>
                        <a:rPr lang="en-US" sz="1100" dirty="0"/>
                        <a:t>FY 2014-2015</a:t>
                      </a:r>
                    </a:p>
                  </a:txBody>
                  <a:tcPr marL="51435" marR="51435" marT="25718" marB="25718"/>
                </a:tc>
                <a:tc>
                  <a:txBody>
                    <a:bodyPr/>
                    <a:lstStyle/>
                    <a:p>
                      <a:pPr marL="0" indent="169863"/>
                      <a:r>
                        <a:rPr lang="en-US" sz="1100" dirty="0"/>
                        <a:t>$22,553</a:t>
                      </a:r>
                    </a:p>
                  </a:txBody>
                  <a:tcPr marL="51435" marR="51435" marT="25718" marB="25718"/>
                </a:tc>
                <a:extLst>
                  <a:ext uri="{0D108BD9-81ED-4DB2-BD59-A6C34878D82A}">
                    <a16:rowId xmlns:a16="http://schemas.microsoft.com/office/drawing/2014/main" val="2292814612"/>
                  </a:ext>
                </a:extLst>
              </a:tr>
              <a:tr h="338252">
                <a:tc>
                  <a:txBody>
                    <a:bodyPr/>
                    <a:lstStyle/>
                    <a:p>
                      <a:pPr algn="ctr"/>
                      <a:r>
                        <a:rPr lang="en-US" sz="1100" dirty="0"/>
                        <a:t>FY 2013-2014</a:t>
                      </a:r>
                    </a:p>
                  </a:txBody>
                  <a:tcPr marL="51435" marR="51435" marT="25718" marB="25718"/>
                </a:tc>
                <a:tc>
                  <a:txBody>
                    <a:bodyPr/>
                    <a:lstStyle/>
                    <a:p>
                      <a:pPr marL="0" indent="169863"/>
                      <a:r>
                        <a:rPr lang="en-US" sz="1100" dirty="0"/>
                        <a:t>$11,494</a:t>
                      </a:r>
                    </a:p>
                  </a:txBody>
                  <a:tcPr marL="51435" marR="51435" marT="25718" marB="25718"/>
                </a:tc>
                <a:extLst>
                  <a:ext uri="{0D108BD9-81ED-4DB2-BD59-A6C34878D82A}">
                    <a16:rowId xmlns:a16="http://schemas.microsoft.com/office/drawing/2014/main" val="1814285453"/>
                  </a:ext>
                </a:extLst>
              </a:tr>
            </a:tbl>
          </a:graphicData>
        </a:graphic>
      </p:graphicFrame>
      <p:sp>
        <p:nvSpPr>
          <p:cNvPr id="7" name="TextBox 6">
            <a:extLst>
              <a:ext uri="{FF2B5EF4-FFF2-40B4-BE49-F238E27FC236}">
                <a16:creationId xmlns:a16="http://schemas.microsoft.com/office/drawing/2014/main" id="{2D048D4F-E62E-31B8-81B3-888C2BBF4F12}"/>
              </a:ext>
            </a:extLst>
          </p:cNvPr>
          <p:cNvSpPr txBox="1"/>
          <p:nvPr/>
        </p:nvSpPr>
        <p:spPr>
          <a:xfrm>
            <a:off x="349621" y="4320120"/>
            <a:ext cx="2895600" cy="553998"/>
          </a:xfrm>
          <a:prstGeom prst="rect">
            <a:avLst/>
          </a:prstGeom>
          <a:noFill/>
        </p:spPr>
        <p:txBody>
          <a:bodyPr wrap="square">
            <a:spAutoFit/>
          </a:bodyPr>
          <a:lstStyle/>
          <a:p>
            <a:r>
              <a:rPr lang="en-US" sz="1000" dirty="0"/>
              <a:t>* Numbers above do not include Public Work’s salaries, which could be estimated at approx. $80,000</a:t>
            </a:r>
          </a:p>
        </p:txBody>
      </p:sp>
      <p:pic>
        <p:nvPicPr>
          <p:cNvPr id="10" name="Picture 9" descr="A couple of men digging in a ditch&#10;&#10;Description automatically generated">
            <a:extLst>
              <a:ext uri="{FF2B5EF4-FFF2-40B4-BE49-F238E27FC236}">
                <a16:creationId xmlns:a16="http://schemas.microsoft.com/office/drawing/2014/main" id="{0199FB19-D574-AFDF-610E-74D9858E6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457" y="1687366"/>
            <a:ext cx="1902867" cy="2680273"/>
          </a:xfrm>
          <a:prstGeom prst="rect">
            <a:avLst/>
          </a:prstGeom>
        </p:spPr>
      </p:pic>
      <p:sp>
        <p:nvSpPr>
          <p:cNvPr id="13" name="TextBox 12">
            <a:extLst>
              <a:ext uri="{FF2B5EF4-FFF2-40B4-BE49-F238E27FC236}">
                <a16:creationId xmlns:a16="http://schemas.microsoft.com/office/drawing/2014/main" id="{7F69DAA7-1055-1D70-AA4C-87D9159D7D6A}"/>
              </a:ext>
            </a:extLst>
          </p:cNvPr>
          <p:cNvSpPr txBox="1"/>
          <p:nvPr/>
        </p:nvSpPr>
        <p:spPr>
          <a:xfrm>
            <a:off x="3373457" y="593333"/>
            <a:ext cx="1427143" cy="369332"/>
          </a:xfrm>
          <a:prstGeom prst="rect">
            <a:avLst/>
          </a:prstGeom>
          <a:noFill/>
        </p:spPr>
        <p:txBody>
          <a:bodyPr wrap="square">
            <a:spAutoFit/>
          </a:bodyPr>
          <a:lstStyle/>
          <a:p>
            <a:pPr algn="ctr"/>
            <a:r>
              <a:rPr lang="en-US" dirty="0">
                <a:solidFill>
                  <a:prstClr val="black"/>
                </a:solidFill>
              </a:rPr>
              <a:t>Pipe Lining</a:t>
            </a:r>
          </a:p>
        </p:txBody>
      </p:sp>
      <p:sp>
        <p:nvSpPr>
          <p:cNvPr id="15" name="TextBox 14">
            <a:extLst>
              <a:ext uri="{FF2B5EF4-FFF2-40B4-BE49-F238E27FC236}">
                <a16:creationId xmlns:a16="http://schemas.microsoft.com/office/drawing/2014/main" id="{302CEE77-AF95-445A-F430-C04DF672AFD0}"/>
              </a:ext>
            </a:extLst>
          </p:cNvPr>
          <p:cNvSpPr txBox="1"/>
          <p:nvPr/>
        </p:nvSpPr>
        <p:spPr>
          <a:xfrm>
            <a:off x="5217152" y="2782668"/>
            <a:ext cx="1460699" cy="646331"/>
          </a:xfrm>
          <a:prstGeom prst="rect">
            <a:avLst/>
          </a:prstGeom>
          <a:noFill/>
        </p:spPr>
        <p:txBody>
          <a:bodyPr wrap="square">
            <a:spAutoFit/>
          </a:bodyPr>
          <a:lstStyle/>
          <a:p>
            <a:pPr algn="ctr"/>
            <a:r>
              <a:rPr lang="en-US" dirty="0">
                <a:solidFill>
                  <a:prstClr val="black"/>
                </a:solidFill>
              </a:rPr>
              <a:t>Ditch</a:t>
            </a:r>
          </a:p>
          <a:p>
            <a:pPr algn="ctr"/>
            <a:r>
              <a:rPr lang="en-US" dirty="0">
                <a:solidFill>
                  <a:prstClr val="black"/>
                </a:solidFill>
              </a:rPr>
              <a:t>Maintenance</a:t>
            </a:r>
          </a:p>
        </p:txBody>
      </p:sp>
      <p:pic>
        <p:nvPicPr>
          <p:cNvPr id="8" name="Picture 7" descr="A picture containing reptile&#10;&#10;Description automatically generated">
            <a:extLst>
              <a:ext uri="{FF2B5EF4-FFF2-40B4-BE49-F238E27FC236}">
                <a16:creationId xmlns:a16="http://schemas.microsoft.com/office/drawing/2014/main" id="{FD1D07D3-FD4B-2A77-4BD1-1F78D0570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83" y="32732"/>
            <a:ext cx="2711116" cy="2033339"/>
          </a:xfrm>
          <a:prstGeom prst="rect">
            <a:avLst/>
          </a:prstGeom>
        </p:spPr>
      </p:pic>
      <p:pic>
        <p:nvPicPr>
          <p:cNvPr id="12" name="Picture 11" descr="A white machine on the road">
            <a:extLst>
              <a:ext uri="{FF2B5EF4-FFF2-40B4-BE49-F238E27FC236}">
                <a16:creationId xmlns:a16="http://schemas.microsoft.com/office/drawing/2014/main" id="{CED66B6A-C9A5-4685-3D82-F2FBD68D4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678" y="2066071"/>
            <a:ext cx="2512900" cy="2301568"/>
          </a:xfrm>
          <a:prstGeom prst="rect">
            <a:avLst/>
          </a:prstGeom>
        </p:spPr>
      </p:pic>
    </p:spTree>
    <p:extLst>
      <p:ext uri="{BB962C8B-B14F-4D97-AF65-F5344CB8AC3E}">
        <p14:creationId xmlns:p14="http://schemas.microsoft.com/office/powerpoint/2010/main" val="173329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32</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E1849DAC-BF19-561A-13F8-00274A90379B}"/>
              </a:ext>
            </a:extLst>
          </p:cNvPr>
          <p:cNvSpPr txBox="1"/>
          <p:nvPr/>
        </p:nvSpPr>
        <p:spPr>
          <a:xfrm>
            <a:off x="667297" y="4672261"/>
            <a:ext cx="7942325" cy="1077218"/>
          </a:xfrm>
          <a:prstGeom prst="rect">
            <a:avLst/>
          </a:prstGeom>
          <a:noFill/>
        </p:spPr>
        <p:txBody>
          <a:bodyPr wrap="square" rtlCol="0">
            <a:spAutoFit/>
          </a:bodyPr>
          <a:lstStyle/>
          <a:p>
            <a:pPr algn="ctr" fontAlgn="b"/>
            <a:r>
              <a:rPr lang="en-US" sz="2800" b="1" dirty="0">
                <a:solidFill>
                  <a:prstClr val="black"/>
                </a:solidFill>
                <a:latin typeface="Century Gothic" panose="020B0502020202020204" pitchFamily="34" charset="0"/>
                <a:cs typeface="Times New Roman" pitchFamily="18" charset="0"/>
              </a:rPr>
              <a:t>Roads</a:t>
            </a:r>
          </a:p>
          <a:p>
            <a:pPr algn="ctr" fontAlgn="b"/>
            <a:r>
              <a:rPr lang="en-US" dirty="0">
                <a:solidFill>
                  <a:prstClr val="black"/>
                </a:solidFill>
                <a:latin typeface="Century Gothic" panose="020B0502020202020204" pitchFamily="34" charset="0"/>
                <a:cs typeface="Times New Roman" pitchFamily="18" charset="0"/>
              </a:rPr>
              <a:t>Line Striping</a:t>
            </a:r>
          </a:p>
          <a:p>
            <a:pPr algn="ctr" fontAlgn="b"/>
            <a:r>
              <a:rPr lang="en-US" dirty="0">
                <a:solidFill>
                  <a:prstClr val="black"/>
                </a:solidFill>
                <a:latin typeface="Century Gothic" panose="020B0502020202020204" pitchFamily="34" charset="0"/>
                <a:cs typeface="Times New Roman" pitchFamily="18" charset="0"/>
              </a:rPr>
              <a:t>3 Miles Resurfacing</a:t>
            </a:r>
          </a:p>
        </p:txBody>
      </p:sp>
      <p:pic>
        <p:nvPicPr>
          <p:cNvPr id="12" name="Picture 11" descr="A road with trees on the side&#10;&#10;Description automatically generated with medium confidence">
            <a:extLst>
              <a:ext uri="{FF2B5EF4-FFF2-40B4-BE49-F238E27FC236}">
                <a16:creationId xmlns:a16="http://schemas.microsoft.com/office/drawing/2014/main" id="{0CAD666C-927A-21FD-982F-0DA6414B7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97" y="638174"/>
            <a:ext cx="3859946" cy="3173123"/>
          </a:xfrm>
          <a:prstGeom prst="rect">
            <a:avLst/>
          </a:prstGeom>
        </p:spPr>
      </p:pic>
      <p:pic>
        <p:nvPicPr>
          <p:cNvPr id="14" name="Picture 13">
            <a:extLst>
              <a:ext uri="{FF2B5EF4-FFF2-40B4-BE49-F238E27FC236}">
                <a16:creationId xmlns:a16="http://schemas.microsoft.com/office/drawing/2014/main" id="{B3053034-55D9-92AF-F652-3F95810DA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34050" y="623490"/>
            <a:ext cx="3210068" cy="3165547"/>
          </a:xfrm>
          <a:prstGeom prst="rect">
            <a:avLst/>
          </a:prstGeom>
        </p:spPr>
      </p:pic>
    </p:spTree>
    <p:extLst>
      <p:ext uri="{BB962C8B-B14F-4D97-AF65-F5344CB8AC3E}">
        <p14:creationId xmlns:p14="http://schemas.microsoft.com/office/powerpoint/2010/main" val="1623175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2590800" y="4836958"/>
            <a:ext cx="3765422" cy="523220"/>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Workgroups</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4" name="TextBox 3">
            <a:extLst>
              <a:ext uri="{FF2B5EF4-FFF2-40B4-BE49-F238E27FC236}">
                <a16:creationId xmlns:a16="http://schemas.microsoft.com/office/drawing/2014/main" id="{18FD5306-273A-E1E8-9699-0A9BB524DDE2}"/>
              </a:ext>
            </a:extLst>
          </p:cNvPr>
          <p:cNvSpPr txBox="1"/>
          <p:nvPr/>
        </p:nvSpPr>
        <p:spPr>
          <a:xfrm>
            <a:off x="6400800" y="990600"/>
            <a:ext cx="2514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Fire House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Racquet Sports Building Evaluation</a:t>
            </a:r>
          </a:p>
        </p:txBody>
      </p:sp>
      <p:pic>
        <p:nvPicPr>
          <p:cNvPr id="7" name="Picture 6" descr="A group of people sitting around a table&#10;&#10;Description automatically generated">
            <a:extLst>
              <a:ext uri="{FF2B5EF4-FFF2-40B4-BE49-F238E27FC236}">
                <a16:creationId xmlns:a16="http://schemas.microsoft.com/office/drawing/2014/main" id="{9E7B67AB-8FA2-06AB-D2B7-1CF246DA5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14313"/>
            <a:ext cx="5943600" cy="3962400"/>
          </a:xfrm>
          <a:prstGeom prst="rect">
            <a:avLst/>
          </a:prstGeom>
        </p:spPr>
      </p:pic>
    </p:spTree>
    <p:extLst>
      <p:ext uri="{BB962C8B-B14F-4D97-AF65-F5344CB8AC3E}">
        <p14:creationId xmlns:p14="http://schemas.microsoft.com/office/powerpoint/2010/main" val="2291658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B3EE1932-875B-D668-AF34-025B1FA20D2E}"/>
              </a:ext>
            </a:extLst>
          </p:cNvPr>
          <p:cNvSpPr txBox="1"/>
          <p:nvPr/>
        </p:nvSpPr>
        <p:spPr>
          <a:xfrm>
            <a:off x="797769" y="4627113"/>
            <a:ext cx="7543845" cy="895739"/>
          </a:xfrm>
          <a:prstGeom prst="rect">
            <a:avLst/>
          </a:prstGeom>
        </p:spPr>
        <p:txBody>
          <a:bodyPr vert="horz" lIns="91440" tIns="45720" rIns="91440" bIns="45720" rtlCol="0" anchor="b">
            <a:normAutofit/>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Admin Building Maintenance</a:t>
            </a:r>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chemeClr val="accent1"/>
                </a:solidFill>
                <a:effectLst/>
                <a:uLnTx/>
                <a:uFillTx/>
                <a:latin typeface="+mn-lt"/>
                <a:ea typeface="+mn-ea"/>
                <a:cs typeface="+mn-cs"/>
              </a:rPr>
              <a:pPr marR="0" lvl="0" indent="0" defTabSz="457200" fontAlgn="auto">
                <a:spcBef>
                  <a:spcPts val="0"/>
                </a:spcBef>
                <a:spcAft>
                  <a:spcPts val="600"/>
                </a:spcAft>
                <a:buClrTx/>
                <a:buSzTx/>
                <a:buFontTx/>
                <a:buNone/>
                <a:tabLst/>
                <a:defRPr/>
              </a:pPr>
              <a:t>34</a:t>
            </a:fld>
            <a:endParaRPr kumimoji="0" lang="en-US" sz="1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3" name="Picture 2" descr="A person kneeling on the floor&#10;&#10;Description automatically generated">
            <a:extLst>
              <a:ext uri="{FF2B5EF4-FFF2-40B4-BE49-F238E27FC236}">
                <a16:creationId xmlns:a16="http://schemas.microsoft.com/office/drawing/2014/main" id="{FFDC581F-BD86-B129-CEDB-F808F1AD2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221" y="337498"/>
            <a:ext cx="3388838" cy="3697261"/>
          </a:xfrm>
          <a:prstGeom prst="rect">
            <a:avLst/>
          </a:prstGeom>
        </p:spPr>
      </p:pic>
      <p:pic>
        <p:nvPicPr>
          <p:cNvPr id="4" name="Picture 3">
            <a:extLst>
              <a:ext uri="{FF2B5EF4-FFF2-40B4-BE49-F238E27FC236}">
                <a16:creationId xmlns:a16="http://schemas.microsoft.com/office/drawing/2014/main" id="{B8699150-F22B-F549-69F2-000BDABBD99F}"/>
              </a:ext>
            </a:extLst>
          </p:cNvPr>
          <p:cNvPicPr>
            <a:picLocks noChangeAspect="1"/>
          </p:cNvPicPr>
          <p:nvPr/>
        </p:nvPicPr>
        <p:blipFill>
          <a:blip r:embed="rId3"/>
          <a:stretch>
            <a:fillRect/>
          </a:stretch>
        </p:blipFill>
        <p:spPr>
          <a:xfrm>
            <a:off x="609600" y="306473"/>
            <a:ext cx="3390181" cy="3728286"/>
          </a:xfrm>
          <a:prstGeom prst="rect">
            <a:avLst/>
          </a:prstGeom>
        </p:spPr>
      </p:pic>
      <p:sp>
        <p:nvSpPr>
          <p:cNvPr id="5" name="TextBox 4">
            <a:extLst>
              <a:ext uri="{FF2B5EF4-FFF2-40B4-BE49-F238E27FC236}">
                <a16:creationId xmlns:a16="http://schemas.microsoft.com/office/drawing/2014/main" id="{39B0233C-D007-59E1-6AA5-F0D9EB407BF6}"/>
              </a:ext>
            </a:extLst>
          </p:cNvPr>
          <p:cNvSpPr txBox="1"/>
          <p:nvPr/>
        </p:nvSpPr>
        <p:spPr>
          <a:xfrm>
            <a:off x="1295400" y="4016533"/>
            <a:ext cx="2384762" cy="369332"/>
          </a:xfrm>
          <a:prstGeom prst="rect">
            <a:avLst/>
          </a:prstGeom>
          <a:noFill/>
        </p:spPr>
        <p:txBody>
          <a:bodyPr wrap="square" rtlCol="0">
            <a:spAutoFit/>
          </a:bodyPr>
          <a:lstStyle/>
          <a:p>
            <a:r>
              <a:rPr lang="en-US" dirty="0"/>
              <a:t>HVAC Replacement</a:t>
            </a:r>
          </a:p>
        </p:txBody>
      </p:sp>
      <p:sp>
        <p:nvSpPr>
          <p:cNvPr id="6" name="TextBox 5">
            <a:extLst>
              <a:ext uri="{FF2B5EF4-FFF2-40B4-BE49-F238E27FC236}">
                <a16:creationId xmlns:a16="http://schemas.microsoft.com/office/drawing/2014/main" id="{891B82E7-CD19-BC3E-76AC-A8FBC320F552}"/>
              </a:ext>
            </a:extLst>
          </p:cNvPr>
          <p:cNvSpPr txBox="1"/>
          <p:nvPr/>
        </p:nvSpPr>
        <p:spPr>
          <a:xfrm>
            <a:off x="5364941" y="4034759"/>
            <a:ext cx="3007392" cy="369332"/>
          </a:xfrm>
          <a:prstGeom prst="rect">
            <a:avLst/>
          </a:prstGeom>
          <a:noFill/>
        </p:spPr>
        <p:txBody>
          <a:bodyPr wrap="square" rtlCol="0">
            <a:spAutoFit/>
          </a:bodyPr>
          <a:lstStyle/>
          <a:p>
            <a:r>
              <a:rPr lang="en-US" dirty="0"/>
              <a:t>Paint and Floors Maintenance</a:t>
            </a:r>
          </a:p>
        </p:txBody>
      </p:sp>
    </p:spTree>
    <p:extLst>
      <p:ext uri="{BB962C8B-B14F-4D97-AF65-F5344CB8AC3E}">
        <p14:creationId xmlns:p14="http://schemas.microsoft.com/office/powerpoint/2010/main" val="3446662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138302" y="4953000"/>
            <a:ext cx="8503920" cy="523220"/>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Beautification</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13" name="TextBox 12">
            <a:extLst>
              <a:ext uri="{FF2B5EF4-FFF2-40B4-BE49-F238E27FC236}">
                <a16:creationId xmlns:a16="http://schemas.microsoft.com/office/drawing/2014/main" id="{D7FD1E8F-BEDA-892D-B3D5-F98CF3E42A5C}"/>
              </a:ext>
            </a:extLst>
          </p:cNvPr>
          <p:cNvSpPr txBox="1"/>
          <p:nvPr/>
        </p:nvSpPr>
        <p:spPr>
          <a:xfrm>
            <a:off x="3295438" y="2715743"/>
            <a:ext cx="225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Cherry Blossom Trees around the ponds</a:t>
            </a:r>
          </a:p>
        </p:txBody>
      </p:sp>
      <p:sp>
        <p:nvSpPr>
          <p:cNvPr id="15" name="TextBox 14">
            <a:extLst>
              <a:ext uri="{FF2B5EF4-FFF2-40B4-BE49-F238E27FC236}">
                <a16:creationId xmlns:a16="http://schemas.microsoft.com/office/drawing/2014/main" id="{4F3D6B9A-D3B1-95B2-6999-97F2AD3F0897}"/>
              </a:ext>
            </a:extLst>
          </p:cNvPr>
          <p:cNvSpPr txBox="1"/>
          <p:nvPr/>
        </p:nvSpPr>
        <p:spPr>
          <a:xfrm>
            <a:off x="6381308" y="3623204"/>
            <a:ext cx="26921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Landscaping on the Parkway</a:t>
            </a:r>
          </a:p>
        </p:txBody>
      </p:sp>
      <p:sp>
        <p:nvSpPr>
          <p:cNvPr id="17" name="TextBox 16">
            <a:extLst>
              <a:ext uri="{FF2B5EF4-FFF2-40B4-BE49-F238E27FC236}">
                <a16:creationId xmlns:a16="http://schemas.microsoft.com/office/drawing/2014/main" id="{FA501D1D-625D-8372-18B2-C99026C915D8}"/>
              </a:ext>
            </a:extLst>
          </p:cNvPr>
          <p:cNvSpPr txBox="1"/>
          <p:nvPr/>
        </p:nvSpPr>
        <p:spPr>
          <a:xfrm>
            <a:off x="296909" y="3608924"/>
            <a:ext cx="244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“Weeding” a never-ending job</a:t>
            </a:r>
          </a:p>
        </p:txBody>
      </p:sp>
      <p:pic>
        <p:nvPicPr>
          <p:cNvPr id="23" name="Picture 22" descr="A person in a yellow shirt&#10;&#10;Description automatically generated">
            <a:extLst>
              <a:ext uri="{FF2B5EF4-FFF2-40B4-BE49-F238E27FC236}">
                <a16:creationId xmlns:a16="http://schemas.microsoft.com/office/drawing/2014/main" id="{D2E2E0F5-D73C-FE67-B03F-9476660157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0" y="1192526"/>
            <a:ext cx="3164998" cy="2373748"/>
          </a:xfrm>
          <a:prstGeom prst="rect">
            <a:avLst/>
          </a:prstGeom>
        </p:spPr>
      </p:pic>
      <p:pic>
        <p:nvPicPr>
          <p:cNvPr id="25" name="Picture 24" descr="A tree with flowers around it&#10;&#10;Description automatically generated">
            <a:extLst>
              <a:ext uri="{FF2B5EF4-FFF2-40B4-BE49-F238E27FC236}">
                <a16:creationId xmlns:a16="http://schemas.microsoft.com/office/drawing/2014/main" id="{46A95662-F9AA-1E86-C34B-76AB3D16E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124"/>
          <a:stretch/>
        </p:blipFill>
        <p:spPr>
          <a:xfrm>
            <a:off x="5945042" y="1231891"/>
            <a:ext cx="3146165" cy="2373748"/>
          </a:xfrm>
          <a:prstGeom prst="rect">
            <a:avLst/>
          </a:prstGeom>
        </p:spPr>
      </p:pic>
      <p:pic>
        <p:nvPicPr>
          <p:cNvPr id="21" name="Picture 20" descr="A group of trees with pink flowers&#10;&#10;Description automatically generated">
            <a:extLst>
              <a:ext uri="{FF2B5EF4-FFF2-40B4-BE49-F238E27FC236}">
                <a16:creationId xmlns:a16="http://schemas.microsoft.com/office/drawing/2014/main" id="{F33EF0CA-5CCD-5BD3-94FA-805F554B7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873" y="11536"/>
            <a:ext cx="3661979" cy="2440709"/>
          </a:xfrm>
          <a:prstGeom prst="rect">
            <a:avLst/>
          </a:prstGeom>
        </p:spPr>
      </p:pic>
    </p:spTree>
    <p:extLst>
      <p:ext uri="{BB962C8B-B14F-4D97-AF65-F5344CB8AC3E}">
        <p14:creationId xmlns:p14="http://schemas.microsoft.com/office/powerpoint/2010/main" val="107964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36</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138302" y="4953000"/>
            <a:ext cx="8503920" cy="523220"/>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Mailboxes</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15" name="TextBox 14">
            <a:extLst>
              <a:ext uri="{FF2B5EF4-FFF2-40B4-BE49-F238E27FC236}">
                <a16:creationId xmlns:a16="http://schemas.microsoft.com/office/drawing/2014/main" id="{39AB8D4B-D29E-6F60-6B26-EA74E3D3E78B}"/>
              </a:ext>
            </a:extLst>
          </p:cNvPr>
          <p:cNvSpPr txBox="1"/>
          <p:nvPr/>
        </p:nvSpPr>
        <p:spPr>
          <a:xfrm>
            <a:off x="2139512" y="3747859"/>
            <a:ext cx="4501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New Mailboxes and Pedestals</a:t>
            </a:r>
            <a:endParaRPr kumimoji="0" lang="en-US" sz="1800" b="0" i="0" u="none" strike="noStrike" kern="1200" cap="none" spc="0" normalizeH="0" baseline="0" noProof="0" dirty="0">
              <a:ln>
                <a:noFill/>
              </a:ln>
              <a:solidFill>
                <a:srgbClr val="000000"/>
              </a:solidFill>
              <a:effectLst/>
              <a:uLnTx/>
              <a:uFillTx/>
              <a:ea typeface="+mn-ea"/>
              <a:cs typeface="+mn-cs"/>
            </a:endParaRPr>
          </a:p>
        </p:txBody>
      </p:sp>
      <p:pic>
        <p:nvPicPr>
          <p:cNvPr id="3" name="Picture 2" descr="A group of mailboxes in a park&#10;&#10;Description automatically generated">
            <a:extLst>
              <a:ext uri="{FF2B5EF4-FFF2-40B4-BE49-F238E27FC236}">
                <a16:creationId xmlns:a16="http://schemas.microsoft.com/office/drawing/2014/main" id="{4664D145-2867-E2D9-77C7-77DC87412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022" y="251722"/>
            <a:ext cx="4150503" cy="3115138"/>
          </a:xfrm>
          <a:prstGeom prst="rect">
            <a:avLst/>
          </a:prstGeom>
        </p:spPr>
      </p:pic>
      <p:pic>
        <p:nvPicPr>
          <p:cNvPr id="6" name="Picture 5" descr="A group of mailboxes on a sidewalk&#10;&#10;Description automatically generated">
            <a:extLst>
              <a:ext uri="{FF2B5EF4-FFF2-40B4-BE49-F238E27FC236}">
                <a16:creationId xmlns:a16="http://schemas.microsoft.com/office/drawing/2014/main" id="{8BBE3CD3-F911-A9DA-4BAE-260489893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08" y="251722"/>
            <a:ext cx="4153188" cy="3115138"/>
          </a:xfrm>
          <a:prstGeom prst="rect">
            <a:avLst/>
          </a:prstGeom>
        </p:spPr>
      </p:pic>
      <p:sp>
        <p:nvSpPr>
          <p:cNvPr id="4" name="TextBox 3">
            <a:extLst>
              <a:ext uri="{FF2B5EF4-FFF2-40B4-BE49-F238E27FC236}">
                <a16:creationId xmlns:a16="http://schemas.microsoft.com/office/drawing/2014/main" id="{D26875E7-89C0-6314-837E-368C54036CA7}"/>
              </a:ext>
            </a:extLst>
          </p:cNvPr>
          <p:cNvSpPr txBox="1"/>
          <p:nvPr/>
        </p:nvSpPr>
        <p:spPr>
          <a:xfrm>
            <a:off x="1346806" y="3405584"/>
            <a:ext cx="1880992" cy="307777"/>
          </a:xfrm>
          <a:prstGeom prst="rect">
            <a:avLst/>
          </a:prstGeom>
          <a:noFill/>
        </p:spPr>
        <p:txBody>
          <a:bodyPr wrap="square" rtlCol="0">
            <a:spAutoFit/>
          </a:bodyPr>
          <a:lstStyle/>
          <a:p>
            <a:r>
              <a:rPr lang="en-US" sz="1400" dirty="0"/>
              <a:t>White Horse Park</a:t>
            </a:r>
          </a:p>
        </p:txBody>
      </p:sp>
      <p:sp>
        <p:nvSpPr>
          <p:cNvPr id="5" name="TextBox 4">
            <a:extLst>
              <a:ext uri="{FF2B5EF4-FFF2-40B4-BE49-F238E27FC236}">
                <a16:creationId xmlns:a16="http://schemas.microsoft.com/office/drawing/2014/main" id="{AC62BA8F-0BB6-8C98-781E-44CFD63CBD99}"/>
              </a:ext>
            </a:extLst>
          </p:cNvPr>
          <p:cNvSpPr txBox="1"/>
          <p:nvPr/>
        </p:nvSpPr>
        <p:spPr>
          <a:xfrm>
            <a:off x="6451786" y="3476191"/>
            <a:ext cx="1803401" cy="307777"/>
          </a:xfrm>
          <a:prstGeom prst="rect">
            <a:avLst/>
          </a:prstGeom>
          <a:noFill/>
        </p:spPr>
        <p:txBody>
          <a:bodyPr wrap="square" rtlCol="0">
            <a:spAutoFit/>
          </a:bodyPr>
          <a:lstStyle/>
          <a:p>
            <a:r>
              <a:rPr lang="en-US" sz="1400" dirty="0"/>
              <a:t>Offshore Lane</a:t>
            </a:r>
          </a:p>
        </p:txBody>
      </p:sp>
    </p:spTree>
    <p:extLst>
      <p:ext uri="{BB962C8B-B14F-4D97-AF65-F5344CB8AC3E}">
        <p14:creationId xmlns:p14="http://schemas.microsoft.com/office/powerpoint/2010/main" val="2365632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8331437-C2CC-7242-D6BC-50A06B1BD7B5}"/>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8B5F13F-7E1A-4580-A55C-09F2476A26E1}"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B3EE1932-875B-D668-AF34-025B1FA20D2E}"/>
              </a:ext>
            </a:extLst>
          </p:cNvPr>
          <p:cNvSpPr txBox="1"/>
          <p:nvPr/>
        </p:nvSpPr>
        <p:spPr>
          <a:xfrm>
            <a:off x="138302" y="5017996"/>
            <a:ext cx="8503920" cy="954107"/>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North Gate Bridge</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endParaRPr>
          </a:p>
        </p:txBody>
      </p:sp>
      <p:sp>
        <p:nvSpPr>
          <p:cNvPr id="13" name="TextBox 12">
            <a:extLst>
              <a:ext uri="{FF2B5EF4-FFF2-40B4-BE49-F238E27FC236}">
                <a16:creationId xmlns:a16="http://schemas.microsoft.com/office/drawing/2014/main" id="{D7FD1E8F-BEDA-892D-B3D5-F98CF3E42A5C}"/>
              </a:ext>
            </a:extLst>
          </p:cNvPr>
          <p:cNvSpPr txBox="1"/>
          <p:nvPr/>
        </p:nvSpPr>
        <p:spPr>
          <a:xfrm>
            <a:off x="1060619" y="4985205"/>
            <a:ext cx="26235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pitchFamily="34" charset="0"/>
              </a:rPr>
              <a:t>Bridge Trim July 2023</a:t>
            </a:r>
          </a:p>
        </p:txBody>
      </p:sp>
      <p:sp>
        <p:nvSpPr>
          <p:cNvPr id="15" name="TextBox 14">
            <a:extLst>
              <a:ext uri="{FF2B5EF4-FFF2-40B4-BE49-F238E27FC236}">
                <a16:creationId xmlns:a16="http://schemas.microsoft.com/office/drawing/2014/main" id="{8C680C30-13DB-42FB-589E-93A4A12F5BDB}"/>
              </a:ext>
            </a:extLst>
          </p:cNvPr>
          <p:cNvSpPr txBox="1"/>
          <p:nvPr/>
        </p:nvSpPr>
        <p:spPr>
          <a:xfrm>
            <a:off x="5994779" y="4989601"/>
            <a:ext cx="3733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Raised Flower Box</a:t>
            </a:r>
          </a:p>
        </p:txBody>
      </p:sp>
      <p:sp>
        <p:nvSpPr>
          <p:cNvPr id="18" name="TextBox 17">
            <a:extLst>
              <a:ext uri="{FF2B5EF4-FFF2-40B4-BE49-F238E27FC236}">
                <a16:creationId xmlns:a16="http://schemas.microsoft.com/office/drawing/2014/main" id="{9AB3B466-3141-A3E2-7C71-364EDCFEBA41}"/>
              </a:ext>
            </a:extLst>
          </p:cNvPr>
          <p:cNvSpPr txBox="1"/>
          <p:nvPr/>
        </p:nvSpPr>
        <p:spPr>
          <a:xfrm>
            <a:off x="88691" y="2324331"/>
            <a:ext cx="3498448"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pitchFamily="34" charset="0"/>
              </a:rPr>
              <a:t>New Lights – </a:t>
            </a:r>
            <a:r>
              <a:rPr lang="en-US" dirty="0">
                <a:solidFill>
                  <a:srgbClr val="000000"/>
                </a:solidFill>
                <a:latin typeface="Corbel" panose="020B0503020204020204" pitchFamily="34" charset="0"/>
              </a:rPr>
              <a:t>Installed </a:t>
            </a:r>
            <a:r>
              <a:rPr kumimoji="0" lang="en-US" sz="1800" b="0" i="0" u="none" strike="noStrike" kern="1200" cap="none" spc="0" normalizeH="0" baseline="0" noProof="0" dirty="0">
                <a:ln>
                  <a:noFill/>
                </a:ln>
                <a:solidFill>
                  <a:srgbClr val="000000"/>
                </a:solidFill>
                <a:effectLst/>
                <a:uLnTx/>
                <a:uFillTx/>
                <a:latin typeface="Corbel" panose="020B0503020204020204" pitchFamily="34" charset="0"/>
              </a:rPr>
              <a:t>August 2022</a:t>
            </a:r>
          </a:p>
        </p:txBody>
      </p:sp>
      <p:pic>
        <p:nvPicPr>
          <p:cNvPr id="8" name="Picture 7" descr="A group of palm trees in a fenced area&#10;&#10;Description automatically generated">
            <a:extLst>
              <a:ext uri="{FF2B5EF4-FFF2-40B4-BE49-F238E27FC236}">
                <a16:creationId xmlns:a16="http://schemas.microsoft.com/office/drawing/2014/main" id="{F3650B2D-6E6B-3D83-8467-E9B6D9879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475" y="64407"/>
            <a:ext cx="3826161" cy="2268075"/>
          </a:xfrm>
          <a:prstGeom prst="rect">
            <a:avLst/>
          </a:prstGeom>
        </p:spPr>
      </p:pic>
      <p:pic>
        <p:nvPicPr>
          <p:cNvPr id="7" name="Picture 6" descr="A wooden planter box with plants and flowers&#10;&#10;Description automatically generated">
            <a:extLst>
              <a:ext uri="{FF2B5EF4-FFF2-40B4-BE49-F238E27FC236}">
                <a16:creationId xmlns:a16="http://schemas.microsoft.com/office/drawing/2014/main" id="{F5A0097A-89D6-4BC9-9024-3DBC9B50A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236" y="2727881"/>
            <a:ext cx="3833026" cy="2268075"/>
          </a:xfrm>
          <a:prstGeom prst="rect">
            <a:avLst/>
          </a:prstGeom>
        </p:spPr>
      </p:pic>
      <p:pic>
        <p:nvPicPr>
          <p:cNvPr id="12" name="Picture 11" descr="A wooden bridge over a river&#10;&#10;Description automatically generated">
            <a:extLst>
              <a:ext uri="{FF2B5EF4-FFF2-40B4-BE49-F238E27FC236}">
                <a16:creationId xmlns:a16="http://schemas.microsoft.com/office/drawing/2014/main" id="{23DD08B2-D046-AA68-FF2C-3430EE186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238" y="2712634"/>
            <a:ext cx="3802490" cy="2268075"/>
          </a:xfrm>
          <a:prstGeom prst="rect">
            <a:avLst/>
          </a:prstGeom>
        </p:spPr>
      </p:pic>
      <p:sp>
        <p:nvSpPr>
          <p:cNvPr id="3" name="TextBox 2">
            <a:extLst>
              <a:ext uri="{FF2B5EF4-FFF2-40B4-BE49-F238E27FC236}">
                <a16:creationId xmlns:a16="http://schemas.microsoft.com/office/drawing/2014/main" id="{133568EA-06A3-1A7B-EC57-77947CF50DCD}"/>
              </a:ext>
            </a:extLst>
          </p:cNvPr>
          <p:cNvSpPr txBox="1"/>
          <p:nvPr/>
        </p:nvSpPr>
        <p:spPr>
          <a:xfrm>
            <a:off x="6856214" y="2345515"/>
            <a:ext cx="1308574" cy="369332"/>
          </a:xfrm>
          <a:prstGeom prst="rect">
            <a:avLst/>
          </a:prstGeom>
          <a:noFill/>
        </p:spPr>
        <p:txBody>
          <a:bodyPr wrap="square" rtlCol="0">
            <a:spAutoFit/>
          </a:bodyPr>
          <a:lstStyle/>
          <a:p>
            <a:r>
              <a:rPr lang="en-US" dirty="0"/>
              <a:t>Palm Trees</a:t>
            </a:r>
          </a:p>
        </p:txBody>
      </p:sp>
      <p:pic>
        <p:nvPicPr>
          <p:cNvPr id="9" name="Picture 8" descr="A road with a bridge and trees&#10;&#10;Description automatically generated with medium confidence">
            <a:extLst>
              <a:ext uri="{FF2B5EF4-FFF2-40B4-BE49-F238E27FC236}">
                <a16:creationId xmlns:a16="http://schemas.microsoft.com/office/drawing/2014/main" id="{BF139E5B-DB17-8F39-3EED-F3CC4BAE9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17" y="59789"/>
            <a:ext cx="3790945" cy="2273763"/>
          </a:xfrm>
          <a:prstGeom prst="rect">
            <a:avLst/>
          </a:prstGeom>
        </p:spPr>
      </p:pic>
    </p:spTree>
    <p:extLst>
      <p:ext uri="{BB962C8B-B14F-4D97-AF65-F5344CB8AC3E}">
        <p14:creationId xmlns:p14="http://schemas.microsoft.com/office/powerpoint/2010/main" val="4124614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F01FE2-4727-4A6C-A2E9-18CDACFA05E8}"/>
              </a:ext>
            </a:extLst>
          </p:cNvPr>
          <p:cNvSpPr>
            <a:spLocks noGrp="1"/>
          </p:cNvSpPr>
          <p:nvPr>
            <p:ph type="sldNum" sz="quarter" idx="12"/>
          </p:nvPr>
        </p:nvSpPr>
        <p:spPr/>
        <p:txBody>
          <a:bodyPr/>
          <a:lstStyle/>
          <a:p>
            <a:r>
              <a:rPr lang="en-US" sz="1100" dirty="0">
                <a:solidFill>
                  <a:schemeClr val="bg1"/>
                </a:solidFill>
              </a:rPr>
              <a:t>Pg. </a:t>
            </a:r>
            <a:fld id="{A29BDA75-041B-4674-9472-622CAF4C5DB2}" type="slidenum">
              <a:rPr lang="en-US" sz="1100" smtClean="0">
                <a:solidFill>
                  <a:schemeClr val="bg1"/>
                </a:solidFill>
              </a:rPr>
              <a:t>38</a:t>
            </a:fld>
            <a:endParaRPr lang="en-US" sz="1100" dirty="0">
              <a:solidFill>
                <a:schemeClr val="bg1"/>
              </a:solidFill>
            </a:endParaRPr>
          </a:p>
        </p:txBody>
      </p:sp>
      <p:sp>
        <p:nvSpPr>
          <p:cNvPr id="4" name="TextBox 3">
            <a:extLst>
              <a:ext uri="{FF2B5EF4-FFF2-40B4-BE49-F238E27FC236}">
                <a16:creationId xmlns:a16="http://schemas.microsoft.com/office/drawing/2014/main" id="{D184DB53-5554-478A-A59B-9D26E3733069}"/>
              </a:ext>
            </a:extLst>
          </p:cNvPr>
          <p:cNvSpPr txBox="1"/>
          <p:nvPr/>
        </p:nvSpPr>
        <p:spPr>
          <a:xfrm>
            <a:off x="2614470" y="25360"/>
            <a:ext cx="6477000" cy="6832640"/>
          </a:xfrm>
          <a:prstGeom prst="rect">
            <a:avLst/>
          </a:prstGeom>
          <a:noFill/>
        </p:spPr>
        <p:txBody>
          <a:bodyPr wrap="square" rtlCol="0">
            <a:spAutoFit/>
          </a:bodyPr>
          <a:lstStyle/>
          <a:p>
            <a:pPr algn="ctr" fontAlgn="b"/>
            <a:r>
              <a:rPr lang="en-US" sz="2000" b="1" dirty="0">
                <a:solidFill>
                  <a:prstClr val="black"/>
                </a:solidFill>
                <a:latin typeface="+mj-lt"/>
                <a:cs typeface="Times New Roman" pitchFamily="18" charset="0"/>
              </a:rPr>
              <a:t>Summary</a:t>
            </a:r>
          </a:p>
          <a:p>
            <a:pPr algn="ctr" fontAlgn="b"/>
            <a:endParaRPr lang="en-US" sz="800" b="1" dirty="0">
              <a:solidFill>
                <a:prstClr val="black"/>
              </a:solidFill>
              <a:latin typeface="+mj-lt"/>
              <a:cs typeface="Times New Roman" pitchFamily="18" charset="0"/>
            </a:endParaRPr>
          </a:p>
          <a:p>
            <a:pPr fontAlgn="b"/>
            <a:r>
              <a:rPr lang="en-US" sz="1600" b="1" u="sng" dirty="0">
                <a:solidFill>
                  <a:prstClr val="black"/>
                </a:solidFill>
                <a:cs typeface="Times New Roman" pitchFamily="18" charset="0"/>
              </a:rPr>
              <a:t>Where were we prior to 5 years ago?</a:t>
            </a:r>
          </a:p>
          <a:p>
            <a:pPr marL="285750" indent="-285750" fontAlgn="b">
              <a:buFont typeface="Arial" panose="020B0604020202020204" pitchFamily="34" charset="0"/>
              <a:buChar char="•"/>
            </a:pPr>
            <a:r>
              <a:rPr lang="en-US" sz="1600" dirty="0">
                <a:solidFill>
                  <a:prstClr val="black"/>
                </a:solidFill>
                <a:cs typeface="Times New Roman" pitchFamily="18" charset="0"/>
              </a:rPr>
              <a:t>Operating deficit approx. $1.6 mil</a:t>
            </a:r>
          </a:p>
          <a:p>
            <a:pPr marL="285750" indent="-285750" fontAlgn="b">
              <a:buFont typeface="Arial" panose="020B0604020202020204" pitchFamily="34" charset="0"/>
              <a:buChar char="•"/>
            </a:pPr>
            <a:r>
              <a:rPr lang="en-US" sz="1600" dirty="0">
                <a:solidFill>
                  <a:prstClr val="black"/>
                </a:solidFill>
                <a:cs typeface="Times New Roman" pitchFamily="18" charset="0"/>
              </a:rPr>
              <a:t>Bulkheads, drainage and roads were not on track</a:t>
            </a:r>
          </a:p>
          <a:p>
            <a:pPr marL="285750" indent="-285750" fontAlgn="b">
              <a:buFont typeface="Arial" panose="020B0604020202020204" pitchFamily="34" charset="0"/>
              <a:buChar char="•"/>
            </a:pPr>
            <a:r>
              <a:rPr lang="en-US" sz="1600" dirty="0">
                <a:solidFill>
                  <a:prstClr val="black"/>
                </a:solidFill>
                <a:cs typeface="Times New Roman" pitchFamily="18" charset="0"/>
              </a:rPr>
              <a:t>Golf, Aquatics, Food &amp; Beverage and Racquet Sports – operating losses</a:t>
            </a:r>
          </a:p>
          <a:p>
            <a:pPr marL="285750" indent="-285750" fontAlgn="b">
              <a:buFont typeface="Arial" panose="020B0604020202020204" pitchFamily="34" charset="0"/>
              <a:buChar char="•"/>
            </a:pPr>
            <a:r>
              <a:rPr lang="en-US" sz="1600" dirty="0">
                <a:solidFill>
                  <a:prstClr val="black"/>
                </a:solidFill>
                <a:cs typeface="Times New Roman" pitchFamily="18" charset="0"/>
              </a:rPr>
              <a:t>Infrastructure – Golf Clubhouse, Police and Admin needed overhaul </a:t>
            </a:r>
          </a:p>
          <a:p>
            <a:pPr fontAlgn="b"/>
            <a:endParaRPr lang="en-US" sz="1000" dirty="0">
              <a:solidFill>
                <a:prstClr val="black"/>
              </a:solidFill>
              <a:cs typeface="Times New Roman" pitchFamily="18" charset="0"/>
            </a:endParaRPr>
          </a:p>
          <a:p>
            <a:pPr fontAlgn="b"/>
            <a:r>
              <a:rPr lang="en-US" sz="1600" b="1" u="sng" dirty="0">
                <a:solidFill>
                  <a:prstClr val="black"/>
                </a:solidFill>
                <a:cs typeface="Times New Roman" pitchFamily="18" charset="0"/>
              </a:rPr>
              <a:t>Where are we today?</a:t>
            </a:r>
          </a:p>
          <a:p>
            <a:pPr marL="285750" indent="-285750" fontAlgn="b">
              <a:buFont typeface="Arial" panose="020B0604020202020204" pitchFamily="34" charset="0"/>
              <a:buChar char="•"/>
            </a:pPr>
            <a:r>
              <a:rPr lang="en-US" sz="1600" dirty="0">
                <a:solidFill>
                  <a:prstClr val="black"/>
                </a:solidFill>
                <a:cs typeface="Times New Roman" pitchFamily="18" charset="0"/>
              </a:rPr>
              <a:t>Operating surplus – Reallocated to drainage, new capital (pickleball courts) and assessment</a:t>
            </a:r>
          </a:p>
          <a:p>
            <a:pPr marL="285750" indent="-285750" fontAlgn="b">
              <a:buFont typeface="Arial" panose="020B0604020202020204" pitchFamily="34" charset="0"/>
              <a:buChar char="•"/>
            </a:pPr>
            <a:r>
              <a:rPr lang="en-US" sz="1600" dirty="0">
                <a:solidFill>
                  <a:prstClr val="black"/>
                </a:solidFill>
                <a:cs typeface="Times New Roman" pitchFamily="18" charset="0"/>
              </a:rPr>
              <a:t>Drainage and mailbox replacement spend has increased</a:t>
            </a:r>
          </a:p>
          <a:p>
            <a:pPr marL="285750" indent="-285750" fontAlgn="b">
              <a:buFont typeface="Arial" panose="020B0604020202020204" pitchFamily="34" charset="0"/>
              <a:buChar char="•"/>
            </a:pPr>
            <a:r>
              <a:rPr lang="en-US" sz="1600" dirty="0">
                <a:solidFill>
                  <a:prstClr val="black"/>
                </a:solidFill>
                <a:cs typeface="Times New Roman" pitchFamily="18" charset="0"/>
              </a:rPr>
              <a:t>Bulkheads and roads part of a strategic plan (costs have been controlled.</a:t>
            </a:r>
          </a:p>
          <a:p>
            <a:pPr marL="285750" indent="-285750" fontAlgn="b">
              <a:buFont typeface="Arial" panose="020B0604020202020204" pitchFamily="34" charset="0"/>
              <a:buChar char="•"/>
            </a:pPr>
            <a:endParaRPr lang="en-US" sz="1000" dirty="0">
              <a:solidFill>
                <a:prstClr val="black"/>
              </a:solidFill>
              <a:cs typeface="Times New Roman" pitchFamily="18" charset="0"/>
            </a:endParaRPr>
          </a:p>
          <a:p>
            <a:pPr fontAlgn="b"/>
            <a:r>
              <a:rPr lang="en-US" sz="1600" b="1" u="sng" dirty="0">
                <a:solidFill>
                  <a:prstClr val="black"/>
                </a:solidFill>
                <a:cs typeface="Times New Roman" pitchFamily="18" charset="0"/>
              </a:rPr>
              <a:t>How are we trending?</a:t>
            </a:r>
          </a:p>
          <a:p>
            <a:pPr marL="285750" indent="-285750" fontAlgn="b">
              <a:buFont typeface="Arial" panose="020B0604020202020204" pitchFamily="34" charset="0"/>
              <a:buChar char="•"/>
            </a:pPr>
            <a:r>
              <a:rPr lang="en-US" sz="1600" dirty="0">
                <a:solidFill>
                  <a:prstClr val="black"/>
                </a:solidFill>
                <a:cs typeface="Times New Roman" pitchFamily="18" charset="0"/>
              </a:rPr>
              <a:t>We are trending favorable to budget (as of July 31</a:t>
            </a:r>
            <a:r>
              <a:rPr lang="en-US" sz="1600" baseline="30000" dirty="0">
                <a:solidFill>
                  <a:prstClr val="black"/>
                </a:solidFill>
                <a:cs typeface="Times New Roman" pitchFamily="18" charset="0"/>
              </a:rPr>
              <a:t>st</a:t>
            </a:r>
            <a:r>
              <a:rPr lang="en-US" sz="1600" dirty="0">
                <a:solidFill>
                  <a:prstClr val="black"/>
                </a:solidFill>
                <a:cs typeface="Times New Roman" pitchFamily="18" charset="0"/>
              </a:rPr>
              <a:t> $302,000)</a:t>
            </a:r>
          </a:p>
          <a:p>
            <a:pPr marL="285750" indent="-285750" fontAlgn="b">
              <a:buFont typeface="Arial" panose="020B0604020202020204" pitchFamily="34" charset="0"/>
              <a:buChar char="•"/>
            </a:pPr>
            <a:r>
              <a:rPr lang="en-US" sz="1600" dirty="0">
                <a:solidFill>
                  <a:prstClr val="black"/>
                </a:solidFill>
                <a:cs typeface="Times New Roman" pitchFamily="18" charset="0"/>
              </a:rPr>
              <a:t>Golf, Aquatics, Racquet Sports and Food &amp; Beverage are all trending    to the upside</a:t>
            </a:r>
          </a:p>
          <a:p>
            <a:pPr marL="285750" indent="-285750" fontAlgn="b">
              <a:buFont typeface="Arial" panose="020B0604020202020204" pitchFamily="34" charset="0"/>
              <a:buChar char="•"/>
            </a:pPr>
            <a:r>
              <a:rPr lang="en-US" sz="1600" dirty="0">
                <a:solidFill>
                  <a:prstClr val="black"/>
                </a:solidFill>
                <a:cs typeface="Times New Roman" pitchFamily="18" charset="0"/>
              </a:rPr>
              <a:t>We have an operating surplus</a:t>
            </a:r>
          </a:p>
          <a:p>
            <a:pPr marL="285750" indent="-285750" fontAlgn="b">
              <a:buFont typeface="Arial" panose="020B0604020202020204" pitchFamily="34" charset="0"/>
              <a:buChar char="•"/>
            </a:pPr>
            <a:endParaRPr lang="en-US" sz="1000" dirty="0">
              <a:solidFill>
                <a:prstClr val="black"/>
              </a:solidFill>
              <a:cs typeface="Times New Roman" pitchFamily="18" charset="0"/>
            </a:endParaRPr>
          </a:p>
          <a:p>
            <a:pPr fontAlgn="b"/>
            <a:r>
              <a:rPr lang="en-US" sz="1600" b="1" u="sng" dirty="0">
                <a:solidFill>
                  <a:prstClr val="black"/>
                </a:solidFill>
                <a:cs typeface="Times New Roman" pitchFamily="18" charset="0"/>
              </a:rPr>
              <a:t>We are addressing</a:t>
            </a:r>
          </a:p>
          <a:p>
            <a:pPr marL="285750" indent="-285750" fontAlgn="b">
              <a:buFont typeface="Arial" panose="020B0604020202020204" pitchFamily="34" charset="0"/>
              <a:buChar char="•"/>
            </a:pPr>
            <a:r>
              <a:rPr lang="en-US" sz="1600" dirty="0">
                <a:solidFill>
                  <a:prstClr val="black"/>
                </a:solidFill>
                <a:cs typeface="Times New Roman" pitchFamily="18" charset="0"/>
              </a:rPr>
              <a:t>Firehouse</a:t>
            </a:r>
          </a:p>
          <a:p>
            <a:pPr marL="285750" indent="-285750" fontAlgn="b">
              <a:buFont typeface="Arial" panose="020B0604020202020204" pitchFamily="34" charset="0"/>
              <a:buChar char="•"/>
            </a:pPr>
            <a:r>
              <a:rPr lang="en-US" sz="1600" dirty="0">
                <a:solidFill>
                  <a:prstClr val="black"/>
                </a:solidFill>
                <a:cs typeface="Times New Roman" pitchFamily="18" charset="0"/>
              </a:rPr>
              <a:t>Irrigation System for Golf</a:t>
            </a:r>
          </a:p>
          <a:p>
            <a:pPr marL="285750" indent="-285750" fontAlgn="b">
              <a:buFont typeface="Arial" panose="020B0604020202020204" pitchFamily="34" charset="0"/>
              <a:buChar char="•"/>
            </a:pPr>
            <a:r>
              <a:rPr lang="en-US" sz="1600" dirty="0">
                <a:solidFill>
                  <a:prstClr val="black"/>
                </a:solidFill>
                <a:cs typeface="Times New Roman" pitchFamily="18" charset="0"/>
              </a:rPr>
              <a:t>“Ongoing” advisory committee lists</a:t>
            </a:r>
          </a:p>
          <a:p>
            <a:pPr marL="285750" indent="-285750" fontAlgn="b">
              <a:buFont typeface="Arial" panose="020B0604020202020204" pitchFamily="34" charset="0"/>
              <a:buChar char="•"/>
            </a:pPr>
            <a:r>
              <a:rPr lang="en-US" sz="1600" dirty="0">
                <a:solidFill>
                  <a:prstClr val="black"/>
                </a:solidFill>
                <a:cs typeface="Times New Roman" pitchFamily="18" charset="0"/>
              </a:rPr>
              <a:t>Shade structures, walkways and patios for Racquet Sports</a:t>
            </a:r>
          </a:p>
          <a:p>
            <a:pPr marL="285750" indent="-285750" fontAlgn="b">
              <a:buFont typeface="Arial" panose="020B0604020202020204" pitchFamily="34" charset="0"/>
              <a:buChar char="•"/>
            </a:pPr>
            <a:r>
              <a:rPr lang="en-US" sz="1600" dirty="0">
                <a:solidFill>
                  <a:prstClr val="black"/>
                </a:solidFill>
                <a:cs typeface="Times New Roman" pitchFamily="18" charset="0"/>
              </a:rPr>
              <a:t>Next stage drainage, bulkheads, and roads</a:t>
            </a:r>
          </a:p>
          <a:p>
            <a:pPr marL="285750" indent="-285750" fontAlgn="b">
              <a:buFont typeface="Arial" panose="020B0604020202020204" pitchFamily="34" charset="0"/>
              <a:buChar char="•"/>
            </a:pPr>
            <a:r>
              <a:rPr lang="en-US" sz="1600" dirty="0">
                <a:solidFill>
                  <a:prstClr val="black"/>
                </a:solidFill>
                <a:cs typeface="Times New Roman" pitchFamily="18" charset="0"/>
              </a:rPr>
              <a:t>Racquet Sports building evaluation</a:t>
            </a:r>
          </a:p>
          <a:p>
            <a:pPr marL="285750" indent="-285750" fontAlgn="b">
              <a:buFont typeface="Arial" panose="020B0604020202020204" pitchFamily="34" charset="0"/>
              <a:buChar char="•"/>
            </a:pPr>
            <a:r>
              <a:rPr lang="en-US" sz="1600" dirty="0">
                <a:solidFill>
                  <a:prstClr val="black"/>
                </a:solidFill>
                <a:cs typeface="Times New Roman" pitchFamily="18" charset="0"/>
              </a:rPr>
              <a:t>Team Backup and Succession (Training)</a:t>
            </a:r>
          </a:p>
        </p:txBody>
      </p:sp>
    </p:spTree>
    <p:extLst>
      <p:ext uri="{BB962C8B-B14F-4D97-AF65-F5344CB8AC3E}">
        <p14:creationId xmlns:p14="http://schemas.microsoft.com/office/powerpoint/2010/main" val="1045264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1713" y="1885951"/>
            <a:ext cx="3286125" cy="1665551"/>
          </a:xfrm>
        </p:spPr>
        <p:txBody>
          <a:bodyPr anchor="b">
            <a:normAutofit/>
          </a:bodyPr>
          <a:lstStyle/>
          <a:p>
            <a:pPr algn="ctr"/>
            <a:r>
              <a:rPr lang="en-US" b="1" dirty="0">
                <a:solidFill>
                  <a:schemeClr val="tx1"/>
                </a:solidFill>
                <a:latin typeface="Century Gothic" panose="020B0502020202020204" pitchFamily="34" charset="0"/>
              </a:rPr>
              <a:t>2023</a:t>
            </a:r>
            <a:br>
              <a:rPr lang="en-US" b="1" dirty="0">
                <a:solidFill>
                  <a:schemeClr val="tx1"/>
                </a:solidFill>
                <a:latin typeface="Century Gothic" panose="020B0502020202020204" pitchFamily="34" charset="0"/>
              </a:rPr>
            </a:br>
            <a:r>
              <a:rPr lang="en-US" b="1" dirty="0">
                <a:solidFill>
                  <a:schemeClr val="tx1"/>
                </a:solidFill>
                <a:latin typeface="Century Gothic" panose="020B0502020202020204" pitchFamily="34" charset="0"/>
              </a:rPr>
              <a:t>Financial Report</a:t>
            </a:r>
            <a:br>
              <a:rPr lang="en-US" sz="3206" b="1" dirty="0">
                <a:latin typeface="Century Gothic" panose="020B0502020202020204" pitchFamily="34" charset="0"/>
              </a:rPr>
            </a:br>
            <a:endParaRPr lang="en-US" sz="3206" b="1"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CDFD883B-CA90-6DB9-9015-E11B94CF51B5}"/>
              </a:ext>
            </a:extLst>
          </p:cNvPr>
          <p:cNvSpPr>
            <a:spLocks noGrp="1"/>
          </p:cNvSpPr>
          <p:nvPr>
            <p:ph type="sldNum" sz="quarter" idx="12"/>
          </p:nvPr>
        </p:nvSpPr>
        <p:spPr/>
        <p:txBody>
          <a:bodyPr/>
          <a:lstStyle/>
          <a:p>
            <a:pPr defTabSz="514350"/>
            <a:fld id="{A29BDA75-041B-4674-9472-622CAF4C5DB2}" type="slidenum">
              <a:rPr lang="en-US">
                <a:solidFill>
                  <a:srgbClr val="40BAD2"/>
                </a:solidFill>
                <a:latin typeface="Corbel" panose="020B0503020204020204"/>
              </a:rPr>
              <a:pPr defTabSz="514350"/>
              <a:t>39</a:t>
            </a:fld>
            <a:endParaRPr lang="en-US">
              <a:solidFill>
                <a:srgbClr val="40BAD2"/>
              </a:solidFill>
              <a:latin typeface="Corbel" panose="020B0503020204020204"/>
            </a:endParaRPr>
          </a:p>
        </p:txBody>
      </p:sp>
      <p:sp>
        <p:nvSpPr>
          <p:cNvPr id="3" name="TextBox 2">
            <a:extLst>
              <a:ext uri="{FF2B5EF4-FFF2-40B4-BE49-F238E27FC236}">
                <a16:creationId xmlns:a16="http://schemas.microsoft.com/office/drawing/2014/main" id="{CC5FD4BD-AD2B-AF2B-274F-DA14761A4420}"/>
              </a:ext>
            </a:extLst>
          </p:cNvPr>
          <p:cNvSpPr txBox="1"/>
          <p:nvPr/>
        </p:nvSpPr>
        <p:spPr>
          <a:xfrm>
            <a:off x="4572000" y="4724400"/>
            <a:ext cx="2057400" cy="1200329"/>
          </a:xfrm>
          <a:prstGeom prst="rect">
            <a:avLst/>
          </a:prstGeom>
          <a:noFill/>
        </p:spPr>
        <p:txBody>
          <a:bodyPr wrap="square" rtlCol="0">
            <a:spAutoFit/>
          </a:bodyPr>
          <a:lstStyle/>
          <a:p>
            <a:pPr algn="r"/>
            <a:r>
              <a:rPr lang="en-US" sz="2400" dirty="0"/>
              <a:t>John Viola</a:t>
            </a:r>
          </a:p>
          <a:p>
            <a:pPr algn="r"/>
            <a:r>
              <a:rPr lang="en-US" sz="2400" dirty="0"/>
              <a:t>Steve Phillips</a:t>
            </a:r>
          </a:p>
          <a:p>
            <a:pPr algn="r"/>
            <a:r>
              <a:rPr lang="en-US" sz="2400" dirty="0"/>
              <a:t>Linda Martin</a:t>
            </a:r>
          </a:p>
        </p:txBody>
      </p:sp>
    </p:spTree>
    <p:extLst>
      <p:ext uri="{BB962C8B-B14F-4D97-AF65-F5344CB8AC3E}">
        <p14:creationId xmlns:p14="http://schemas.microsoft.com/office/powerpoint/2010/main" val="567699796"/>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0"/>
            <a:ext cx="5029200" cy="3124200"/>
          </a:xfrm>
        </p:spPr>
        <p:txBody>
          <a:bodyPr anchor="b">
            <a:noAutofit/>
          </a:bodyPr>
          <a:lstStyle/>
          <a:p>
            <a:pPr algn="ctr"/>
            <a:r>
              <a:rPr lang="en-US" sz="5400" b="1" dirty="0">
                <a:solidFill>
                  <a:schemeClr val="tx1"/>
                </a:solidFill>
                <a:latin typeface="Century Gothic" panose="020B0502020202020204" pitchFamily="34" charset="0"/>
              </a:rPr>
              <a:t>Presentation – </a:t>
            </a:r>
            <a:br>
              <a:rPr lang="en-US" sz="5400" b="1" dirty="0">
                <a:solidFill>
                  <a:schemeClr val="tx1"/>
                </a:solidFill>
                <a:latin typeface="Century Gothic" panose="020B0502020202020204" pitchFamily="34" charset="0"/>
              </a:rPr>
            </a:br>
            <a:r>
              <a:rPr lang="en-US" sz="5400" b="1" dirty="0">
                <a:solidFill>
                  <a:schemeClr val="tx1"/>
                </a:solidFill>
                <a:latin typeface="Century Gothic" panose="020B0502020202020204" pitchFamily="34" charset="0"/>
              </a:rPr>
              <a:t>Sam Wilkinson Volunteer Award</a:t>
            </a:r>
          </a:p>
        </p:txBody>
      </p:sp>
      <p:sp>
        <p:nvSpPr>
          <p:cNvPr id="5" name="TextBox 4">
            <a:extLst>
              <a:ext uri="{FF2B5EF4-FFF2-40B4-BE49-F238E27FC236}">
                <a16:creationId xmlns:a16="http://schemas.microsoft.com/office/drawing/2014/main" id="{0CBE3BBB-5E4D-4249-95A9-E5C8C1138B1E}"/>
              </a:ext>
            </a:extLst>
          </p:cNvPr>
          <p:cNvSpPr txBox="1"/>
          <p:nvPr/>
        </p:nvSpPr>
        <p:spPr>
          <a:xfrm>
            <a:off x="152400" y="4495800"/>
            <a:ext cx="6553200" cy="646331"/>
          </a:xfrm>
          <a:prstGeom prst="rect">
            <a:avLst/>
          </a:prstGeom>
          <a:noFill/>
        </p:spPr>
        <p:txBody>
          <a:bodyPr wrap="square" rtlCol="0">
            <a:spAutoFit/>
          </a:bodyPr>
          <a:lstStyle/>
          <a:p>
            <a:pPr algn="ctr"/>
            <a:r>
              <a:rPr lang="en-US" sz="3600" dirty="0"/>
              <a:t>Debbie Donahue</a:t>
            </a:r>
          </a:p>
        </p:txBody>
      </p:sp>
      <p:sp>
        <p:nvSpPr>
          <p:cNvPr id="3" name="Slide Number Placeholder 2">
            <a:extLst>
              <a:ext uri="{FF2B5EF4-FFF2-40B4-BE49-F238E27FC236}">
                <a16:creationId xmlns:a16="http://schemas.microsoft.com/office/drawing/2014/main" id="{14C33DB3-A550-90F1-7910-947583F91029}"/>
              </a:ext>
            </a:extLst>
          </p:cNvPr>
          <p:cNvSpPr>
            <a:spLocks noGrp="1"/>
          </p:cNvSpPr>
          <p:nvPr>
            <p:ph type="sldNum" sz="quarter" idx="12"/>
          </p:nvPr>
        </p:nvSpPr>
        <p:spPr/>
        <p:txBody>
          <a:bodyPr/>
          <a:lstStyle/>
          <a:p>
            <a:fld id="{A29BDA75-041B-4674-9472-622CAF4C5DB2}" type="slidenum">
              <a:rPr lang="en-US" smtClean="0"/>
              <a:t>4</a:t>
            </a:fld>
            <a:endParaRPr lang="en-US"/>
          </a:p>
        </p:txBody>
      </p:sp>
    </p:spTree>
    <p:extLst>
      <p:ext uri="{BB962C8B-B14F-4D97-AF65-F5344CB8AC3E}">
        <p14:creationId xmlns:p14="http://schemas.microsoft.com/office/powerpoint/2010/main" val="75070430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83030" y="1028701"/>
            <a:ext cx="6377940" cy="507831"/>
          </a:xfrm>
          <a:prstGeom prst="rect">
            <a:avLst/>
          </a:prstGeom>
          <a:noFill/>
        </p:spPr>
        <p:txBody>
          <a:bodyPr wrap="square" rtlCol="0">
            <a:spAutoFit/>
          </a:bodyPr>
          <a:lstStyle/>
          <a:p>
            <a:pPr algn="ctr" defTabSz="685800" fontAlgn="b"/>
            <a:r>
              <a:rPr lang="en-US" sz="1350" b="1" dirty="0">
                <a:solidFill>
                  <a:prstClr val="black"/>
                </a:solidFill>
                <a:latin typeface="Century Gothic" panose="020B0502020202020204" pitchFamily="34" charset="0"/>
                <a:cs typeface="Times New Roman" pitchFamily="18" charset="0"/>
              </a:rPr>
              <a:t>SUMMARY OF OPERATING FUND AUDITED FINANCIAL RESULTS</a:t>
            </a:r>
          </a:p>
          <a:p>
            <a:pPr algn="ctr" defTabSz="685800" fontAlgn="b"/>
            <a:r>
              <a:rPr lang="en-US" sz="1350" b="1" dirty="0">
                <a:solidFill>
                  <a:prstClr val="black"/>
                </a:solidFill>
                <a:latin typeface="Century Gothic" panose="020B0502020202020204" pitchFamily="34" charset="0"/>
                <a:cs typeface="Times New Roman" pitchFamily="18" charset="0"/>
              </a:rPr>
              <a:t>FISCAL YEAR 2023 ACTUAL COMPARED TO BUDGET</a:t>
            </a:r>
            <a:endParaRPr lang="en-US" sz="1350" dirty="0">
              <a:solidFill>
                <a:prstClr val="black"/>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1BD8CA79-961C-66F8-AC27-C24BD8033E71}"/>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40</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AF3AA5EB-754B-5C31-43C5-84489EC6EFD8}"/>
              </a:ext>
            </a:extLst>
          </p:cNvPr>
          <p:cNvPicPr>
            <a:picLocks noChangeAspect="1"/>
          </p:cNvPicPr>
          <p:nvPr/>
        </p:nvPicPr>
        <p:blipFill>
          <a:blip r:embed="rId3"/>
          <a:stretch>
            <a:fillRect/>
          </a:stretch>
        </p:blipFill>
        <p:spPr>
          <a:xfrm>
            <a:off x="2436019" y="2000251"/>
            <a:ext cx="4271963" cy="3350419"/>
          </a:xfrm>
          <a:prstGeom prst="rect">
            <a:avLst/>
          </a:prstGeom>
        </p:spPr>
      </p:pic>
    </p:spTree>
    <p:extLst>
      <p:ext uri="{BB962C8B-B14F-4D97-AF65-F5344CB8AC3E}">
        <p14:creationId xmlns:p14="http://schemas.microsoft.com/office/powerpoint/2010/main" val="1225079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83030" y="914401"/>
            <a:ext cx="6377940" cy="507831"/>
          </a:xfrm>
          <a:prstGeom prst="rect">
            <a:avLst/>
          </a:prstGeom>
          <a:noFill/>
        </p:spPr>
        <p:txBody>
          <a:bodyPr wrap="square" rtlCol="0">
            <a:spAutoFit/>
          </a:bodyPr>
          <a:lstStyle/>
          <a:p>
            <a:pPr algn="ctr" defTabSz="685800" fontAlgn="b"/>
            <a:r>
              <a:rPr lang="en-US" sz="1350" b="1" dirty="0">
                <a:solidFill>
                  <a:prstClr val="black"/>
                </a:solidFill>
                <a:latin typeface="Century Gothic" panose="020B0502020202020204" pitchFamily="34" charset="0"/>
                <a:cs typeface="Times New Roman" pitchFamily="18" charset="0"/>
              </a:rPr>
              <a:t>AMENITIES SUMMARY OF OPERATING FUND AUDITED FINANCIAL RESULTS</a:t>
            </a:r>
          </a:p>
          <a:p>
            <a:pPr algn="ctr" defTabSz="685800" fontAlgn="b"/>
            <a:r>
              <a:rPr lang="en-US" sz="1350" b="1" dirty="0">
                <a:solidFill>
                  <a:prstClr val="black"/>
                </a:solidFill>
                <a:latin typeface="Century Gothic" panose="020B0502020202020204" pitchFamily="34" charset="0"/>
                <a:cs typeface="Times New Roman" pitchFamily="18" charset="0"/>
              </a:rPr>
              <a:t>FISCAL YEAR 2023 ACTUAL COMPARED TO BUDGET</a:t>
            </a:r>
            <a:endParaRPr lang="en-US" sz="1350" dirty="0">
              <a:solidFill>
                <a:prstClr val="black"/>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7893A4AD-A1D6-622F-682C-53D99F2F728D}"/>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41</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C97FBA8B-3CF5-568C-AFE6-F9374311DBB7}"/>
              </a:ext>
            </a:extLst>
          </p:cNvPr>
          <p:cNvPicPr>
            <a:picLocks noChangeAspect="1"/>
          </p:cNvPicPr>
          <p:nvPr/>
        </p:nvPicPr>
        <p:blipFill>
          <a:blip r:embed="rId3"/>
          <a:stretch>
            <a:fillRect/>
          </a:stretch>
        </p:blipFill>
        <p:spPr>
          <a:xfrm>
            <a:off x="2171701" y="1714500"/>
            <a:ext cx="4953001" cy="3200400"/>
          </a:xfrm>
          <a:prstGeom prst="rect">
            <a:avLst/>
          </a:prstGeom>
        </p:spPr>
      </p:pic>
    </p:spTree>
    <p:extLst>
      <p:ext uri="{BB962C8B-B14F-4D97-AF65-F5344CB8AC3E}">
        <p14:creationId xmlns:p14="http://schemas.microsoft.com/office/powerpoint/2010/main" val="3975915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83030" y="1028701"/>
            <a:ext cx="6377940" cy="507831"/>
          </a:xfrm>
          <a:prstGeom prst="rect">
            <a:avLst/>
          </a:prstGeom>
          <a:noFill/>
        </p:spPr>
        <p:txBody>
          <a:bodyPr wrap="square" rtlCol="0">
            <a:spAutoFit/>
          </a:bodyPr>
          <a:lstStyle/>
          <a:p>
            <a:pPr algn="ctr" defTabSz="685800" fontAlgn="b"/>
            <a:r>
              <a:rPr lang="en-US" sz="1350" b="1" dirty="0">
                <a:solidFill>
                  <a:prstClr val="black"/>
                </a:solidFill>
                <a:latin typeface="Century Gothic" panose="020B0502020202020204" pitchFamily="34" charset="0"/>
                <a:cs typeface="Times New Roman" pitchFamily="18" charset="0"/>
              </a:rPr>
              <a:t>SUMMARY OF OPERATING FUND AUDITED FINANCIAL RESULTS</a:t>
            </a:r>
          </a:p>
          <a:p>
            <a:pPr algn="ctr" defTabSz="685800" fontAlgn="b"/>
            <a:r>
              <a:rPr lang="en-US" sz="1350" b="1" dirty="0">
                <a:solidFill>
                  <a:prstClr val="black"/>
                </a:solidFill>
                <a:latin typeface="Century Gothic" panose="020B0502020202020204" pitchFamily="34" charset="0"/>
                <a:cs typeface="Times New Roman" pitchFamily="18" charset="0"/>
              </a:rPr>
              <a:t>FISCAL YEAR 2023 ACTUAL COMPARED TO FY 2022 ACTUAL</a:t>
            </a:r>
            <a:endParaRPr lang="en-US" sz="1350" dirty="0">
              <a:solidFill>
                <a:prstClr val="black"/>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60A16FB7-46D2-4575-C111-18266EFC37D3}"/>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42</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D916D3F7-7D7E-81CD-1538-165089D88A7B}"/>
              </a:ext>
            </a:extLst>
          </p:cNvPr>
          <p:cNvPicPr>
            <a:picLocks noChangeAspect="1"/>
          </p:cNvPicPr>
          <p:nvPr/>
        </p:nvPicPr>
        <p:blipFill>
          <a:blip r:embed="rId3"/>
          <a:stretch>
            <a:fillRect/>
          </a:stretch>
        </p:blipFill>
        <p:spPr>
          <a:xfrm>
            <a:off x="2286000" y="2000251"/>
            <a:ext cx="4629150" cy="3086099"/>
          </a:xfrm>
          <a:prstGeom prst="rect">
            <a:avLst/>
          </a:prstGeom>
        </p:spPr>
      </p:pic>
    </p:spTree>
    <p:extLst>
      <p:ext uri="{BB962C8B-B14F-4D97-AF65-F5344CB8AC3E}">
        <p14:creationId xmlns:p14="http://schemas.microsoft.com/office/powerpoint/2010/main" val="4074130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83030" y="1143001"/>
            <a:ext cx="6377940" cy="507831"/>
          </a:xfrm>
          <a:prstGeom prst="rect">
            <a:avLst/>
          </a:prstGeom>
          <a:noFill/>
        </p:spPr>
        <p:txBody>
          <a:bodyPr wrap="square" rtlCol="0">
            <a:spAutoFit/>
          </a:bodyPr>
          <a:lstStyle/>
          <a:p>
            <a:pPr algn="ctr" defTabSz="685800" fontAlgn="b"/>
            <a:r>
              <a:rPr lang="en-US" sz="1350" b="1" dirty="0">
                <a:solidFill>
                  <a:prstClr val="black"/>
                </a:solidFill>
                <a:latin typeface="Century Gothic" panose="020B0502020202020204" pitchFamily="34" charset="0"/>
                <a:cs typeface="Times New Roman" pitchFamily="18" charset="0"/>
              </a:rPr>
              <a:t>AMENITIES SUMMARY OF OPERATING FUND AUDITED FINANCIAL RESULTS</a:t>
            </a:r>
          </a:p>
          <a:p>
            <a:pPr algn="ctr" defTabSz="685800" fontAlgn="b"/>
            <a:r>
              <a:rPr lang="en-US" sz="1350" b="1" dirty="0">
                <a:solidFill>
                  <a:prstClr val="black"/>
                </a:solidFill>
                <a:latin typeface="Century Gothic" panose="020B0502020202020204" pitchFamily="34" charset="0"/>
                <a:cs typeface="Times New Roman" pitchFamily="18" charset="0"/>
              </a:rPr>
              <a:t>FISCAL YEAR 2023 ACTUAL COMPARED TO FY 2022 ACTUAL</a:t>
            </a:r>
            <a:endParaRPr lang="en-US" sz="1350" dirty="0">
              <a:solidFill>
                <a:prstClr val="black"/>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D04C3538-3591-441B-4147-51022B75B474}"/>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43</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4A8053A5-C017-F756-1854-E800B76B8010}"/>
              </a:ext>
            </a:extLst>
          </p:cNvPr>
          <p:cNvPicPr>
            <a:picLocks noChangeAspect="1"/>
          </p:cNvPicPr>
          <p:nvPr/>
        </p:nvPicPr>
        <p:blipFill>
          <a:blip r:embed="rId3"/>
          <a:stretch>
            <a:fillRect/>
          </a:stretch>
        </p:blipFill>
        <p:spPr>
          <a:xfrm>
            <a:off x="2171700" y="1885950"/>
            <a:ext cx="4800600" cy="3314700"/>
          </a:xfrm>
          <a:prstGeom prst="rect">
            <a:avLst/>
          </a:prstGeom>
        </p:spPr>
      </p:pic>
    </p:spTree>
    <p:extLst>
      <p:ext uri="{BB962C8B-B14F-4D97-AF65-F5344CB8AC3E}">
        <p14:creationId xmlns:p14="http://schemas.microsoft.com/office/powerpoint/2010/main" val="1416998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04881-7F28-4EF2-B458-93E748D969C3}"/>
              </a:ext>
            </a:extLst>
          </p:cNvPr>
          <p:cNvSpPr txBox="1"/>
          <p:nvPr/>
        </p:nvSpPr>
        <p:spPr>
          <a:xfrm>
            <a:off x="1485900" y="971551"/>
            <a:ext cx="6172200" cy="507831"/>
          </a:xfrm>
          <a:prstGeom prst="rect">
            <a:avLst/>
          </a:prstGeom>
          <a:noFill/>
          <a:ln>
            <a:noFill/>
          </a:ln>
        </p:spPr>
        <p:txBody>
          <a:bodyPr wrap="square" rtlCol="0">
            <a:spAutoFit/>
          </a:bodyPr>
          <a:lstStyle/>
          <a:p>
            <a:pPr algn="ctr" defTabSz="685800" fontAlgn="b"/>
            <a:r>
              <a:rPr lang="en-US" sz="1350" b="1" dirty="0">
                <a:solidFill>
                  <a:srgbClr val="000000"/>
                </a:solidFill>
                <a:latin typeface="Century Gothic" panose="020B0502020202020204" pitchFamily="34" charset="0"/>
                <a:cs typeface="Times New Roman" pitchFamily="18" charset="0"/>
              </a:rPr>
              <a:t>SUMMARY OF DISTRIBUTION OF ANNUAL BASE ASSESSMENT</a:t>
            </a:r>
          </a:p>
          <a:p>
            <a:pPr algn="ctr" defTabSz="685800" fontAlgn="b"/>
            <a:r>
              <a:rPr lang="en-US" sz="1350" b="1" dirty="0">
                <a:solidFill>
                  <a:srgbClr val="000000"/>
                </a:solidFill>
                <a:latin typeface="Century Gothic" panose="020B0502020202020204" pitchFamily="34" charset="0"/>
                <a:cs typeface="Times New Roman" pitchFamily="18" charset="0"/>
              </a:rPr>
              <a:t>FISCAL YEAR 2023 ACTUAL COMPARED TO BUDGET &amp; 2022 ACTUAL</a:t>
            </a:r>
          </a:p>
        </p:txBody>
      </p:sp>
      <p:sp>
        <p:nvSpPr>
          <p:cNvPr id="3" name="Slide Number Placeholder 2">
            <a:extLst>
              <a:ext uri="{FF2B5EF4-FFF2-40B4-BE49-F238E27FC236}">
                <a16:creationId xmlns:a16="http://schemas.microsoft.com/office/drawing/2014/main" id="{B71FFC08-BA6D-791D-6147-62953D436EDC}"/>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44</a:t>
            </a:fld>
            <a:endParaRPr lang="en-US">
              <a:solidFill>
                <a:srgbClr val="40BAD2"/>
              </a:solidFill>
              <a:latin typeface="Corbel" panose="020B0503020204020204"/>
            </a:endParaRPr>
          </a:p>
        </p:txBody>
      </p:sp>
      <p:pic>
        <p:nvPicPr>
          <p:cNvPr id="6" name="Picture 5">
            <a:extLst>
              <a:ext uri="{FF2B5EF4-FFF2-40B4-BE49-F238E27FC236}">
                <a16:creationId xmlns:a16="http://schemas.microsoft.com/office/drawing/2014/main" id="{FE5F0758-47CD-9FFC-7D6E-6E3E397BC406}"/>
              </a:ext>
            </a:extLst>
          </p:cNvPr>
          <p:cNvPicPr>
            <a:picLocks noChangeAspect="1"/>
          </p:cNvPicPr>
          <p:nvPr/>
        </p:nvPicPr>
        <p:blipFill>
          <a:blip r:embed="rId3"/>
          <a:stretch>
            <a:fillRect/>
          </a:stretch>
        </p:blipFill>
        <p:spPr>
          <a:xfrm>
            <a:off x="2171700" y="1943100"/>
            <a:ext cx="4953002" cy="3314700"/>
          </a:xfrm>
          <a:prstGeom prst="rect">
            <a:avLst/>
          </a:prstGeom>
        </p:spPr>
      </p:pic>
    </p:spTree>
    <p:extLst>
      <p:ext uri="{BB962C8B-B14F-4D97-AF65-F5344CB8AC3E}">
        <p14:creationId xmlns:p14="http://schemas.microsoft.com/office/powerpoint/2010/main" val="2183366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71A5F7-48A1-47E4-8EEB-FA0592BAA9A3}"/>
              </a:ext>
            </a:extLst>
          </p:cNvPr>
          <p:cNvSpPr txBox="1"/>
          <p:nvPr/>
        </p:nvSpPr>
        <p:spPr>
          <a:xfrm>
            <a:off x="1485900" y="971551"/>
            <a:ext cx="6172200" cy="507831"/>
          </a:xfrm>
          <a:prstGeom prst="rect">
            <a:avLst/>
          </a:prstGeom>
          <a:noFill/>
          <a:ln>
            <a:noFill/>
          </a:ln>
        </p:spPr>
        <p:txBody>
          <a:bodyPr wrap="square" rtlCol="0">
            <a:spAutoFit/>
          </a:bodyPr>
          <a:lstStyle/>
          <a:p>
            <a:pPr algn="ctr" defTabSz="685800" fontAlgn="b"/>
            <a:r>
              <a:rPr lang="en-US" sz="1350" b="1" dirty="0">
                <a:solidFill>
                  <a:srgbClr val="000000"/>
                </a:solidFill>
                <a:latin typeface="Century Gothic" panose="020B0502020202020204" pitchFamily="34" charset="0"/>
                <a:cs typeface="Times New Roman" pitchFamily="18" charset="0"/>
              </a:rPr>
              <a:t>OPERATING DEPARTMENTS DISTRIBUTION OF ANNUAL BASE ASSESSMENT FISCAL YEAR 2023 ACTUAL TO BUDGET &amp; 2022 ACTUAL</a:t>
            </a:r>
          </a:p>
        </p:txBody>
      </p:sp>
      <p:sp>
        <p:nvSpPr>
          <p:cNvPr id="2" name="Slide Number Placeholder 1">
            <a:extLst>
              <a:ext uri="{FF2B5EF4-FFF2-40B4-BE49-F238E27FC236}">
                <a16:creationId xmlns:a16="http://schemas.microsoft.com/office/drawing/2014/main" id="{30CED591-A20D-2244-6071-8F0752895244}"/>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45</a:t>
            </a:fld>
            <a:endParaRPr lang="en-US">
              <a:solidFill>
                <a:srgbClr val="40BAD2"/>
              </a:solidFill>
              <a:latin typeface="Corbel" panose="020B0503020204020204"/>
            </a:endParaRPr>
          </a:p>
        </p:txBody>
      </p:sp>
      <p:pic>
        <p:nvPicPr>
          <p:cNvPr id="4" name="Picture 3">
            <a:extLst>
              <a:ext uri="{FF2B5EF4-FFF2-40B4-BE49-F238E27FC236}">
                <a16:creationId xmlns:a16="http://schemas.microsoft.com/office/drawing/2014/main" id="{1EE5BAF6-76E6-103D-3D3F-BC7FCC813F04}"/>
              </a:ext>
            </a:extLst>
          </p:cNvPr>
          <p:cNvPicPr>
            <a:picLocks noChangeAspect="1"/>
          </p:cNvPicPr>
          <p:nvPr/>
        </p:nvPicPr>
        <p:blipFill>
          <a:blip r:embed="rId3"/>
          <a:stretch>
            <a:fillRect/>
          </a:stretch>
        </p:blipFill>
        <p:spPr>
          <a:xfrm>
            <a:off x="2000250" y="2000250"/>
            <a:ext cx="5124452" cy="3257550"/>
          </a:xfrm>
          <a:prstGeom prst="rect">
            <a:avLst/>
          </a:prstGeom>
        </p:spPr>
      </p:pic>
    </p:spTree>
    <p:extLst>
      <p:ext uri="{BB962C8B-B14F-4D97-AF65-F5344CB8AC3E}">
        <p14:creationId xmlns:p14="http://schemas.microsoft.com/office/powerpoint/2010/main" val="497051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485903" y="1122333"/>
          <a:ext cx="6172198" cy="435958"/>
        </p:xfrm>
        <a:graphic>
          <a:graphicData uri="http://schemas.openxmlformats.org/drawingml/2006/table">
            <a:tbl>
              <a:tblPr/>
              <a:tblGrid>
                <a:gridCol w="6172198">
                  <a:extLst>
                    <a:ext uri="{9D8B030D-6E8A-4147-A177-3AD203B41FA5}">
                      <a16:colId xmlns:a16="http://schemas.microsoft.com/office/drawing/2014/main" val="20000"/>
                    </a:ext>
                  </a:extLst>
                </a:gridCol>
              </a:tblGrid>
              <a:tr h="210359">
                <a:tc>
                  <a:txBody>
                    <a:bodyPr/>
                    <a:lstStyle/>
                    <a:p>
                      <a:pPr algn="ctr" fontAlgn="b"/>
                      <a:r>
                        <a:rPr lang="en-US" sz="1400" b="1" i="0" u="none" strike="noStrike" dirty="0">
                          <a:solidFill>
                            <a:srgbClr val="000000"/>
                          </a:solidFill>
                          <a:latin typeface="Century Gothic" panose="020B0502020202020204" pitchFamily="34" charset="0"/>
                          <a:cs typeface="Times New Roman" pitchFamily="18" charset="0"/>
                        </a:rPr>
                        <a:t>AMENITIES DISTRIBUTION OF ANNUAL BASE ASSESSMENT</a:t>
                      </a:r>
                    </a:p>
                  </a:txBody>
                  <a:tcPr marL="4619" marR="4619" marT="4619" marB="0">
                    <a:lnL>
                      <a:noFill/>
                    </a:lnL>
                    <a:lnR>
                      <a:noFill/>
                    </a:lnR>
                    <a:lnT>
                      <a:noFill/>
                    </a:lnT>
                    <a:lnB>
                      <a:noFill/>
                    </a:lnB>
                  </a:tcPr>
                </a:tc>
                <a:extLst>
                  <a:ext uri="{0D108BD9-81ED-4DB2-BD59-A6C34878D82A}">
                    <a16:rowId xmlns:a16="http://schemas.microsoft.com/office/drawing/2014/main" val="10000"/>
                  </a:ext>
                </a:extLst>
              </a:tr>
              <a:tr h="210359">
                <a:tc>
                  <a:txBody>
                    <a:bodyPr/>
                    <a:lstStyle/>
                    <a:p>
                      <a:pPr algn="ctr" fontAlgn="b"/>
                      <a:r>
                        <a:rPr lang="en-US" sz="1400" b="1" i="0" u="none" strike="noStrike" dirty="0">
                          <a:solidFill>
                            <a:srgbClr val="000000"/>
                          </a:solidFill>
                          <a:latin typeface="Century Gothic" panose="020B0502020202020204" pitchFamily="34" charset="0"/>
                          <a:cs typeface="Times New Roman" pitchFamily="18" charset="0"/>
                        </a:rPr>
                        <a:t>FISCAL YEAR 2023 ACTUAL COMPARED TO BUDGET &amp; 2022 ACTUAL</a:t>
                      </a:r>
                    </a:p>
                  </a:txBody>
                  <a:tcPr marL="4619" marR="4619" marT="4619"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C7AD0A03-4659-8121-95DC-096BA7AA52CE}"/>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46</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B1C83475-0086-4FBA-484B-9586A909EFF8}"/>
              </a:ext>
            </a:extLst>
          </p:cNvPr>
          <p:cNvPicPr>
            <a:picLocks noChangeAspect="1"/>
          </p:cNvPicPr>
          <p:nvPr/>
        </p:nvPicPr>
        <p:blipFill>
          <a:blip r:embed="rId3"/>
          <a:stretch>
            <a:fillRect/>
          </a:stretch>
        </p:blipFill>
        <p:spPr>
          <a:xfrm>
            <a:off x="2171700" y="2171700"/>
            <a:ext cx="4857750" cy="2914650"/>
          </a:xfrm>
          <a:prstGeom prst="rect">
            <a:avLst/>
          </a:prstGeom>
        </p:spPr>
      </p:pic>
    </p:spTree>
    <p:extLst>
      <p:ext uri="{BB962C8B-B14F-4D97-AF65-F5344CB8AC3E}">
        <p14:creationId xmlns:p14="http://schemas.microsoft.com/office/powerpoint/2010/main" val="839161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485902" y="944071"/>
          <a:ext cx="6172200" cy="492299"/>
        </p:xfrm>
        <a:graphic>
          <a:graphicData uri="http://schemas.openxmlformats.org/drawingml/2006/table">
            <a:tbl>
              <a:tblPr/>
              <a:tblGrid>
                <a:gridCol w="6172200">
                  <a:extLst>
                    <a:ext uri="{9D8B030D-6E8A-4147-A177-3AD203B41FA5}">
                      <a16:colId xmlns:a16="http://schemas.microsoft.com/office/drawing/2014/main" val="20000"/>
                    </a:ext>
                  </a:extLst>
                </a:gridCol>
              </a:tblGrid>
              <a:tr h="210359">
                <a:tc>
                  <a:txBody>
                    <a:bodyPr/>
                    <a:lstStyle/>
                    <a:p>
                      <a:pPr algn="ctr" fontAlgn="b"/>
                      <a:r>
                        <a:rPr lang="en-US" sz="1400" b="1" i="0" u="none" strike="noStrike" dirty="0">
                          <a:solidFill>
                            <a:srgbClr val="000000"/>
                          </a:solidFill>
                          <a:latin typeface="Century Gothic" panose="020B0502020202020204" pitchFamily="34" charset="0"/>
                          <a:cs typeface="Times New Roman" pitchFamily="18" charset="0"/>
                        </a:rPr>
                        <a:t>OPERATING</a:t>
                      </a:r>
                      <a:r>
                        <a:rPr lang="en-US" sz="1400" b="1" i="0" u="none" strike="noStrike" baseline="0" dirty="0">
                          <a:solidFill>
                            <a:srgbClr val="000000"/>
                          </a:solidFill>
                          <a:latin typeface="Century Gothic" panose="020B0502020202020204" pitchFamily="34" charset="0"/>
                          <a:cs typeface="Times New Roman" pitchFamily="18" charset="0"/>
                        </a:rPr>
                        <a:t> FUND PERFORMANCE HISTORY </a:t>
                      </a:r>
                      <a:endParaRPr lang="en-US" sz="1400" b="1" i="0" u="none" strike="noStrike" dirty="0">
                        <a:solidFill>
                          <a:srgbClr val="000000"/>
                        </a:solidFill>
                        <a:latin typeface="Century Gothic" panose="020B0502020202020204" pitchFamily="34" charset="0"/>
                        <a:cs typeface="Times New Roman" pitchFamily="18" charset="0"/>
                      </a:endParaRPr>
                    </a:p>
                  </a:txBody>
                  <a:tcPr marL="4619" marR="4619" marT="4619" marB="0" anchor="ctr">
                    <a:lnL>
                      <a:noFill/>
                    </a:lnL>
                    <a:lnR>
                      <a:noFill/>
                    </a:lnR>
                    <a:lnT>
                      <a:noFill/>
                    </a:lnT>
                    <a:lnB>
                      <a:noFill/>
                    </a:lnB>
                  </a:tcPr>
                </a:tc>
                <a:extLst>
                  <a:ext uri="{0D108BD9-81ED-4DB2-BD59-A6C34878D82A}">
                    <a16:rowId xmlns:a16="http://schemas.microsoft.com/office/drawing/2014/main" val="10000"/>
                  </a:ext>
                </a:extLst>
              </a:tr>
              <a:tr h="2743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latin typeface="Century Gothic" panose="020B0502020202020204" pitchFamily="34" charset="0"/>
                          <a:cs typeface="Times New Roman" pitchFamily="18" charset="0"/>
                        </a:rPr>
                        <a:t>FY 2017 – FY 2023</a:t>
                      </a:r>
                    </a:p>
                  </a:txBody>
                  <a:tcPr marL="4619" marR="4619" marT="4619" marB="0"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0BC39E60-D7E2-3CB2-A76C-91E32AD7AE44}"/>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47</a:t>
            </a:fld>
            <a:endParaRPr lang="en-US">
              <a:solidFill>
                <a:srgbClr val="40BAD2"/>
              </a:solidFill>
              <a:latin typeface="Corbel" panose="020B0503020204020204"/>
            </a:endParaRPr>
          </a:p>
        </p:txBody>
      </p:sp>
      <p:pic>
        <p:nvPicPr>
          <p:cNvPr id="7" name="Picture 6">
            <a:extLst>
              <a:ext uri="{FF2B5EF4-FFF2-40B4-BE49-F238E27FC236}">
                <a16:creationId xmlns:a16="http://schemas.microsoft.com/office/drawing/2014/main" id="{725B9A64-4401-86CB-E9AF-A08F10BF191E}"/>
              </a:ext>
            </a:extLst>
          </p:cNvPr>
          <p:cNvPicPr>
            <a:picLocks noChangeAspect="1"/>
          </p:cNvPicPr>
          <p:nvPr/>
        </p:nvPicPr>
        <p:blipFill>
          <a:blip r:embed="rId3"/>
          <a:stretch>
            <a:fillRect/>
          </a:stretch>
        </p:blipFill>
        <p:spPr>
          <a:xfrm>
            <a:off x="2343150" y="1885950"/>
            <a:ext cx="4514850" cy="3486150"/>
          </a:xfrm>
          <a:prstGeom prst="rect">
            <a:avLst/>
          </a:prstGeom>
        </p:spPr>
      </p:pic>
    </p:spTree>
    <p:extLst>
      <p:ext uri="{BB962C8B-B14F-4D97-AF65-F5344CB8AC3E}">
        <p14:creationId xmlns:p14="http://schemas.microsoft.com/office/powerpoint/2010/main" val="209426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485900" y="914401"/>
            <a:ext cx="6172200" cy="507831"/>
          </a:xfrm>
          <a:prstGeom prst="rect">
            <a:avLst/>
          </a:prstGeom>
          <a:noFill/>
        </p:spPr>
        <p:txBody>
          <a:bodyPr wrap="square" rtlCol="0">
            <a:spAutoFit/>
          </a:bodyPr>
          <a:lstStyle/>
          <a:p>
            <a:pPr algn="ctr" defTabSz="685800"/>
            <a:r>
              <a:rPr lang="en-US" sz="1350" b="1" dirty="0">
                <a:solidFill>
                  <a:prstClr val="black"/>
                </a:solidFill>
                <a:latin typeface="Century Gothic" panose="020B0502020202020204" pitchFamily="34" charset="0"/>
                <a:cs typeface="Times New Roman" pitchFamily="18" charset="0"/>
              </a:rPr>
              <a:t>ANNUAL ASSESSMENT HISTORY</a:t>
            </a:r>
          </a:p>
          <a:p>
            <a:pPr algn="ctr" defTabSz="685800"/>
            <a:r>
              <a:rPr lang="en-US" sz="1350" b="1" dirty="0">
                <a:solidFill>
                  <a:prstClr val="black"/>
                </a:solidFill>
                <a:latin typeface="Century Gothic" panose="020B0502020202020204" pitchFamily="34" charset="0"/>
                <a:cs typeface="Times New Roman" pitchFamily="18" charset="0"/>
              </a:rPr>
              <a:t>FY 2018 - 2024</a:t>
            </a:r>
          </a:p>
        </p:txBody>
      </p:sp>
      <p:sp>
        <p:nvSpPr>
          <p:cNvPr id="5" name="Slide Number Placeholder 4">
            <a:extLst>
              <a:ext uri="{FF2B5EF4-FFF2-40B4-BE49-F238E27FC236}">
                <a16:creationId xmlns:a16="http://schemas.microsoft.com/office/drawing/2014/main" id="{39B2BA54-1B0A-A49F-9306-4EA7EC6A7CD3}"/>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48</a:t>
            </a:fld>
            <a:endParaRPr lang="en-US">
              <a:solidFill>
                <a:srgbClr val="40BAD2"/>
              </a:solidFill>
              <a:latin typeface="Corbel" panose="020B0503020204020204"/>
            </a:endParaRPr>
          </a:p>
        </p:txBody>
      </p:sp>
      <p:pic>
        <p:nvPicPr>
          <p:cNvPr id="3" name="Picture 2">
            <a:extLst>
              <a:ext uri="{FF2B5EF4-FFF2-40B4-BE49-F238E27FC236}">
                <a16:creationId xmlns:a16="http://schemas.microsoft.com/office/drawing/2014/main" id="{DB716F52-EDB2-4523-47A5-B9E1FBFA7A85}"/>
              </a:ext>
            </a:extLst>
          </p:cNvPr>
          <p:cNvPicPr>
            <a:picLocks noChangeAspect="1"/>
          </p:cNvPicPr>
          <p:nvPr/>
        </p:nvPicPr>
        <p:blipFill>
          <a:blip r:embed="rId3"/>
          <a:stretch>
            <a:fillRect/>
          </a:stretch>
        </p:blipFill>
        <p:spPr>
          <a:xfrm>
            <a:off x="2857500" y="2286000"/>
            <a:ext cx="3486150" cy="2688945"/>
          </a:xfrm>
          <a:prstGeom prst="rect">
            <a:avLst/>
          </a:prstGeom>
        </p:spPr>
      </p:pic>
    </p:spTree>
    <p:extLst>
      <p:ext uri="{BB962C8B-B14F-4D97-AF65-F5344CB8AC3E}">
        <p14:creationId xmlns:p14="http://schemas.microsoft.com/office/powerpoint/2010/main" val="2362334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485902" y="944071"/>
          <a:ext cx="6172200" cy="492299"/>
        </p:xfrm>
        <a:graphic>
          <a:graphicData uri="http://schemas.openxmlformats.org/drawingml/2006/table">
            <a:tbl>
              <a:tblPr/>
              <a:tblGrid>
                <a:gridCol w="6172200">
                  <a:extLst>
                    <a:ext uri="{9D8B030D-6E8A-4147-A177-3AD203B41FA5}">
                      <a16:colId xmlns:a16="http://schemas.microsoft.com/office/drawing/2014/main" val="20000"/>
                    </a:ext>
                  </a:extLst>
                </a:gridCol>
              </a:tblGrid>
              <a:tr h="210359">
                <a:tc>
                  <a:txBody>
                    <a:bodyPr/>
                    <a:lstStyle/>
                    <a:p>
                      <a:pPr algn="ctr" fontAlgn="b"/>
                      <a:r>
                        <a:rPr lang="en-US" sz="1400" b="1" i="0" u="none" strike="noStrike" dirty="0">
                          <a:solidFill>
                            <a:srgbClr val="000000"/>
                          </a:solidFill>
                          <a:latin typeface="Century Gothic" panose="020B0502020202020204" pitchFamily="34" charset="0"/>
                          <a:cs typeface="Times New Roman" pitchFamily="18" charset="0"/>
                        </a:rPr>
                        <a:t>FIXED ASSETS SUMMARY</a:t>
                      </a:r>
                      <a:r>
                        <a:rPr lang="en-US" sz="1400" b="1" i="0" u="none" strike="noStrike" baseline="0" dirty="0">
                          <a:solidFill>
                            <a:srgbClr val="000000"/>
                          </a:solidFill>
                          <a:latin typeface="Century Gothic" panose="020B0502020202020204" pitchFamily="34" charset="0"/>
                          <a:cs typeface="Times New Roman" pitchFamily="18" charset="0"/>
                        </a:rPr>
                        <a:t> </a:t>
                      </a:r>
                      <a:endParaRPr lang="en-US" sz="1400" b="1" i="0" u="none" strike="noStrike" dirty="0">
                        <a:solidFill>
                          <a:srgbClr val="000000"/>
                        </a:solidFill>
                        <a:latin typeface="Century Gothic" panose="020B0502020202020204" pitchFamily="34" charset="0"/>
                        <a:cs typeface="Times New Roman" pitchFamily="18" charset="0"/>
                      </a:endParaRPr>
                    </a:p>
                  </a:txBody>
                  <a:tcPr marL="4619" marR="4619" marT="4619" marB="0" anchor="ctr">
                    <a:lnL>
                      <a:noFill/>
                    </a:lnL>
                    <a:lnR>
                      <a:noFill/>
                    </a:lnR>
                    <a:lnT>
                      <a:noFill/>
                    </a:lnT>
                    <a:lnB>
                      <a:noFill/>
                    </a:lnB>
                  </a:tcPr>
                </a:tc>
                <a:extLst>
                  <a:ext uri="{0D108BD9-81ED-4DB2-BD59-A6C34878D82A}">
                    <a16:rowId xmlns:a16="http://schemas.microsoft.com/office/drawing/2014/main" val="10000"/>
                  </a:ext>
                </a:extLst>
              </a:tr>
              <a:tr h="2743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latin typeface="Century Gothic" panose="020B0502020202020204" pitchFamily="34" charset="0"/>
                          <a:cs typeface="Times New Roman" pitchFamily="18" charset="0"/>
                        </a:rPr>
                        <a:t>FY 2023</a:t>
                      </a:r>
                    </a:p>
                  </a:txBody>
                  <a:tcPr marL="4619" marR="4619" marT="4619" marB="0"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08000107-3076-4C2A-8EB0-0CCFD0A35B86}"/>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49</a:t>
            </a:fld>
            <a:endParaRPr lang="en-US">
              <a:solidFill>
                <a:srgbClr val="40BAD2"/>
              </a:solidFill>
              <a:latin typeface="Corbel" panose="020B0503020204020204"/>
            </a:endParaRPr>
          </a:p>
        </p:txBody>
      </p:sp>
      <p:pic>
        <p:nvPicPr>
          <p:cNvPr id="5" name="Picture 4">
            <a:extLst>
              <a:ext uri="{FF2B5EF4-FFF2-40B4-BE49-F238E27FC236}">
                <a16:creationId xmlns:a16="http://schemas.microsoft.com/office/drawing/2014/main" id="{833CE356-2F9E-6192-04A2-F63DC43F940C}"/>
              </a:ext>
            </a:extLst>
          </p:cNvPr>
          <p:cNvPicPr>
            <a:picLocks noChangeAspect="1"/>
          </p:cNvPicPr>
          <p:nvPr/>
        </p:nvPicPr>
        <p:blipFill>
          <a:blip r:embed="rId3"/>
          <a:stretch>
            <a:fillRect/>
          </a:stretch>
        </p:blipFill>
        <p:spPr>
          <a:xfrm>
            <a:off x="2171700" y="2000250"/>
            <a:ext cx="4800600" cy="2800350"/>
          </a:xfrm>
          <a:prstGeom prst="rect">
            <a:avLst/>
          </a:prstGeom>
        </p:spPr>
      </p:pic>
    </p:spTree>
    <p:extLst>
      <p:ext uri="{BB962C8B-B14F-4D97-AF65-F5344CB8AC3E}">
        <p14:creationId xmlns:p14="http://schemas.microsoft.com/office/powerpoint/2010/main" val="31414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200" y="685800"/>
            <a:ext cx="4978400" cy="2960980"/>
          </a:xfrm>
        </p:spPr>
        <p:txBody>
          <a:bodyPr anchor="b">
            <a:normAutofit/>
          </a:bodyPr>
          <a:lstStyle/>
          <a:p>
            <a:pPr algn="ctr"/>
            <a:r>
              <a:rPr lang="en-US" b="1" dirty="0">
                <a:solidFill>
                  <a:schemeClr val="tx1"/>
                </a:solidFill>
                <a:latin typeface="Century Gothic" panose="020B0502020202020204" pitchFamily="34" charset="0"/>
              </a:rPr>
              <a:t>Ascertainment of Quorum</a:t>
            </a:r>
            <a:br>
              <a:rPr lang="en-US" sz="4400" b="1" dirty="0">
                <a:latin typeface="Century Gothic" panose="020B0502020202020204" pitchFamily="34" charset="0"/>
              </a:rPr>
            </a:br>
            <a:endParaRPr lang="en-US" sz="4400" b="1" dirty="0">
              <a:latin typeface="Century Gothic" panose="020B0502020202020204" pitchFamily="34" charset="0"/>
            </a:endParaRPr>
          </a:p>
        </p:txBody>
      </p:sp>
      <p:sp>
        <p:nvSpPr>
          <p:cNvPr id="4" name="TextBox 3">
            <a:extLst>
              <a:ext uri="{FF2B5EF4-FFF2-40B4-BE49-F238E27FC236}">
                <a16:creationId xmlns:a16="http://schemas.microsoft.com/office/drawing/2014/main" id="{BA1BBAB0-6C81-44FD-AA8F-65F9BCA3A0B3}"/>
              </a:ext>
            </a:extLst>
          </p:cNvPr>
          <p:cNvSpPr txBox="1"/>
          <p:nvPr/>
        </p:nvSpPr>
        <p:spPr>
          <a:xfrm>
            <a:off x="2082800" y="4038600"/>
            <a:ext cx="2743200" cy="646331"/>
          </a:xfrm>
          <a:prstGeom prst="rect">
            <a:avLst/>
          </a:prstGeom>
          <a:noFill/>
        </p:spPr>
        <p:txBody>
          <a:bodyPr wrap="square" rtlCol="0">
            <a:spAutoFit/>
          </a:bodyPr>
          <a:lstStyle/>
          <a:p>
            <a:pPr algn="ctr"/>
            <a:r>
              <a:rPr lang="en-US" sz="3600" dirty="0"/>
              <a:t>Doug Parks</a:t>
            </a:r>
          </a:p>
        </p:txBody>
      </p:sp>
      <p:sp>
        <p:nvSpPr>
          <p:cNvPr id="3" name="Slide Number Placeholder 2">
            <a:extLst>
              <a:ext uri="{FF2B5EF4-FFF2-40B4-BE49-F238E27FC236}">
                <a16:creationId xmlns:a16="http://schemas.microsoft.com/office/drawing/2014/main" id="{163CD482-E54E-0D20-2435-1DEBFFCBD655}"/>
              </a:ext>
            </a:extLst>
          </p:cNvPr>
          <p:cNvSpPr>
            <a:spLocks noGrp="1"/>
          </p:cNvSpPr>
          <p:nvPr>
            <p:ph type="sldNum" sz="quarter" idx="12"/>
          </p:nvPr>
        </p:nvSpPr>
        <p:spPr/>
        <p:txBody>
          <a:bodyPr/>
          <a:lstStyle/>
          <a:p>
            <a:fld id="{A29BDA75-041B-4674-9472-622CAF4C5DB2}" type="slidenum">
              <a:rPr lang="en-US" smtClean="0"/>
              <a:t>5</a:t>
            </a:fld>
            <a:endParaRPr lang="en-US"/>
          </a:p>
        </p:txBody>
      </p:sp>
    </p:spTree>
    <p:extLst>
      <p:ext uri="{BB962C8B-B14F-4D97-AF65-F5344CB8AC3E}">
        <p14:creationId xmlns:p14="http://schemas.microsoft.com/office/powerpoint/2010/main" val="4177403329"/>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485902" y="944071"/>
          <a:ext cx="6172200" cy="492299"/>
        </p:xfrm>
        <a:graphic>
          <a:graphicData uri="http://schemas.openxmlformats.org/drawingml/2006/table">
            <a:tbl>
              <a:tblPr/>
              <a:tblGrid>
                <a:gridCol w="6172200">
                  <a:extLst>
                    <a:ext uri="{9D8B030D-6E8A-4147-A177-3AD203B41FA5}">
                      <a16:colId xmlns:a16="http://schemas.microsoft.com/office/drawing/2014/main" val="20000"/>
                    </a:ext>
                  </a:extLst>
                </a:gridCol>
              </a:tblGrid>
              <a:tr h="210359">
                <a:tc>
                  <a:txBody>
                    <a:bodyPr/>
                    <a:lstStyle/>
                    <a:p>
                      <a:pPr algn="ctr" fontAlgn="b"/>
                      <a:r>
                        <a:rPr lang="en-US" sz="1400" b="1" i="0" u="none" strike="noStrike" dirty="0">
                          <a:solidFill>
                            <a:srgbClr val="000000"/>
                          </a:solidFill>
                          <a:latin typeface="Century Gothic" panose="020B0502020202020204" pitchFamily="34" charset="0"/>
                          <a:cs typeface="Times New Roman" pitchFamily="18" charset="0"/>
                        </a:rPr>
                        <a:t>UNAUDITED ESTIMATE OF FY 2024</a:t>
                      </a:r>
                      <a:r>
                        <a:rPr lang="en-US" sz="1400" b="1" i="0" u="none" strike="noStrike" baseline="0" dirty="0">
                          <a:solidFill>
                            <a:srgbClr val="000000"/>
                          </a:solidFill>
                          <a:latin typeface="Century Gothic" panose="020B0502020202020204" pitchFamily="34" charset="0"/>
                          <a:cs typeface="Times New Roman" pitchFamily="18" charset="0"/>
                        </a:rPr>
                        <a:t> </a:t>
                      </a:r>
                      <a:endParaRPr lang="en-US" sz="1400" b="1" i="0" u="none" strike="noStrike" dirty="0">
                        <a:solidFill>
                          <a:srgbClr val="000000"/>
                        </a:solidFill>
                        <a:latin typeface="Century Gothic" panose="020B0502020202020204" pitchFamily="34" charset="0"/>
                        <a:cs typeface="Times New Roman" pitchFamily="18" charset="0"/>
                      </a:endParaRPr>
                    </a:p>
                  </a:txBody>
                  <a:tcPr marL="4619" marR="4619" marT="4619" marB="0" anchor="ctr">
                    <a:lnL>
                      <a:noFill/>
                    </a:lnL>
                    <a:lnR>
                      <a:noFill/>
                    </a:lnR>
                    <a:lnT>
                      <a:noFill/>
                    </a:lnT>
                    <a:lnB>
                      <a:noFill/>
                    </a:lnB>
                  </a:tcPr>
                </a:tc>
                <a:extLst>
                  <a:ext uri="{0D108BD9-81ED-4DB2-BD59-A6C34878D82A}">
                    <a16:rowId xmlns:a16="http://schemas.microsoft.com/office/drawing/2014/main" val="10000"/>
                  </a:ext>
                </a:extLst>
              </a:tr>
              <a:tr h="2743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latin typeface="Century Gothic" panose="020B0502020202020204" pitchFamily="34" charset="0"/>
                          <a:cs typeface="Times New Roman" pitchFamily="18" charset="0"/>
                        </a:rPr>
                        <a:t>RESERVES ACTIVITY</a:t>
                      </a:r>
                    </a:p>
                  </a:txBody>
                  <a:tcPr marL="4619" marR="4619" marT="4619" marB="0"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BBE598C6-A264-B819-34B9-8E7D64AB73D7}"/>
              </a:ext>
            </a:extLst>
          </p:cNvPr>
          <p:cNvSpPr>
            <a:spLocks noGrp="1"/>
          </p:cNvSpPr>
          <p:nvPr>
            <p:ph type="sldNum" sz="quarter" idx="12"/>
          </p:nvPr>
        </p:nvSpPr>
        <p:spPr/>
        <p:txBody>
          <a:bodyPr/>
          <a:lstStyle/>
          <a:p>
            <a:pPr defTabSz="685800"/>
            <a:fld id="{A29BDA75-041B-4674-9472-622CAF4C5DB2}" type="slidenum">
              <a:rPr lang="en-US">
                <a:solidFill>
                  <a:srgbClr val="40BAD2"/>
                </a:solidFill>
                <a:latin typeface="Corbel" panose="020B0503020204020204"/>
              </a:rPr>
              <a:pPr defTabSz="685800"/>
              <a:t>50</a:t>
            </a:fld>
            <a:endParaRPr lang="en-US">
              <a:solidFill>
                <a:srgbClr val="40BAD2"/>
              </a:solidFill>
              <a:latin typeface="Corbel" panose="020B0503020204020204"/>
            </a:endParaRPr>
          </a:p>
        </p:txBody>
      </p:sp>
      <p:graphicFrame>
        <p:nvGraphicFramePr>
          <p:cNvPr id="6" name="Object 5">
            <a:extLst>
              <a:ext uri="{FF2B5EF4-FFF2-40B4-BE49-F238E27FC236}">
                <a16:creationId xmlns:a16="http://schemas.microsoft.com/office/drawing/2014/main" id="{E2B0845F-5B84-25D1-4356-63CBC9C4015E}"/>
              </a:ext>
            </a:extLst>
          </p:cNvPr>
          <p:cNvGraphicFramePr>
            <a:graphicFrameLocks noChangeAspect="1"/>
          </p:cNvGraphicFramePr>
          <p:nvPr/>
        </p:nvGraphicFramePr>
        <p:xfrm>
          <a:off x="2038350" y="1574008"/>
          <a:ext cx="5067301" cy="4050506"/>
        </p:xfrm>
        <a:graphic>
          <a:graphicData uri="http://schemas.openxmlformats.org/presentationml/2006/ole">
            <mc:AlternateContent xmlns:mc="http://schemas.openxmlformats.org/markup-compatibility/2006">
              <mc:Choice xmlns:v="urn:schemas-microsoft-com:vml" Requires="v">
                <p:oleObj name="Worksheet" r:id="rId3" imgW="5391274" imgH="5400851" progId="Excel.Sheet.12">
                  <p:embed/>
                </p:oleObj>
              </mc:Choice>
              <mc:Fallback>
                <p:oleObj name="Worksheet" r:id="rId3" imgW="5391274" imgH="5400851" progId="Excel.Sheet.12">
                  <p:embed/>
                  <p:pic>
                    <p:nvPicPr>
                      <p:cNvPr id="6" name="Object 5">
                        <a:extLst>
                          <a:ext uri="{FF2B5EF4-FFF2-40B4-BE49-F238E27FC236}">
                            <a16:creationId xmlns:a16="http://schemas.microsoft.com/office/drawing/2014/main" id="{E2B0845F-5B84-25D1-4356-63CBC9C4015E}"/>
                          </a:ext>
                        </a:extLst>
                      </p:cNvPr>
                      <p:cNvPicPr/>
                      <p:nvPr/>
                    </p:nvPicPr>
                    <p:blipFill>
                      <a:blip r:embed="rId4"/>
                      <a:stretch>
                        <a:fillRect/>
                      </a:stretch>
                    </p:blipFill>
                    <p:spPr>
                      <a:xfrm>
                        <a:off x="2038350" y="1574008"/>
                        <a:ext cx="5067301" cy="4050506"/>
                      </a:xfrm>
                      <a:prstGeom prst="rect">
                        <a:avLst/>
                      </a:prstGeom>
                    </p:spPr>
                  </p:pic>
                </p:oleObj>
              </mc:Fallback>
            </mc:AlternateContent>
          </a:graphicData>
        </a:graphic>
      </p:graphicFrame>
    </p:spTree>
    <p:extLst>
      <p:ext uri="{BB962C8B-B14F-4D97-AF65-F5344CB8AC3E}">
        <p14:creationId xmlns:p14="http://schemas.microsoft.com/office/powerpoint/2010/main" val="2436641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85800"/>
            <a:ext cx="6400800" cy="2960980"/>
          </a:xfrm>
        </p:spPr>
        <p:txBody>
          <a:bodyPr anchor="b">
            <a:normAutofit/>
          </a:bodyPr>
          <a:lstStyle/>
          <a:p>
            <a:pPr algn="ctr"/>
            <a:r>
              <a:rPr lang="en-US" sz="5400" b="1" dirty="0">
                <a:solidFill>
                  <a:schemeClr val="tx1"/>
                </a:solidFill>
                <a:latin typeface="Century Gothic" panose="020B0502020202020204" pitchFamily="34" charset="0"/>
              </a:rPr>
              <a:t>Unfinished</a:t>
            </a:r>
            <a:br>
              <a:rPr lang="en-US" sz="5400" b="1" dirty="0">
                <a:solidFill>
                  <a:schemeClr val="tx1"/>
                </a:solidFill>
                <a:latin typeface="Century Gothic" panose="020B0502020202020204" pitchFamily="34" charset="0"/>
              </a:rPr>
            </a:br>
            <a:r>
              <a:rPr lang="en-US" sz="5400" b="1" dirty="0">
                <a:solidFill>
                  <a:schemeClr val="tx1"/>
                </a:solidFill>
                <a:latin typeface="Century Gothic" panose="020B0502020202020204" pitchFamily="34" charset="0"/>
              </a:rPr>
              <a:t>Business</a:t>
            </a:r>
            <a:br>
              <a:rPr lang="en-US" sz="5400" b="1" dirty="0">
                <a:latin typeface="Century Gothic" panose="020B0502020202020204" pitchFamily="34" charset="0"/>
              </a:rPr>
            </a:br>
            <a:endParaRPr lang="en-US" sz="5400" b="1" dirty="0">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2133600" y="3733800"/>
            <a:ext cx="2362200" cy="584775"/>
          </a:xfrm>
          <a:prstGeom prst="rect">
            <a:avLst/>
          </a:prstGeom>
          <a:noFill/>
        </p:spPr>
        <p:txBody>
          <a:bodyPr wrap="square" rtlCol="0">
            <a:spAutoFit/>
          </a:bodyPr>
          <a:lstStyle/>
          <a:p>
            <a:pPr algn="ctr"/>
            <a:r>
              <a:rPr lang="en-US" sz="3200" dirty="0"/>
              <a:t>None</a:t>
            </a:r>
          </a:p>
        </p:txBody>
      </p:sp>
      <p:sp>
        <p:nvSpPr>
          <p:cNvPr id="6" name="Slide Number Placeholder 5">
            <a:extLst>
              <a:ext uri="{FF2B5EF4-FFF2-40B4-BE49-F238E27FC236}">
                <a16:creationId xmlns:a16="http://schemas.microsoft.com/office/drawing/2014/main" id="{6D5296AD-F97F-8331-FD13-077D9E16FA90}"/>
              </a:ext>
            </a:extLst>
          </p:cNvPr>
          <p:cNvSpPr>
            <a:spLocks noGrp="1"/>
          </p:cNvSpPr>
          <p:nvPr>
            <p:ph type="sldNum" sz="quarter" idx="12"/>
          </p:nvPr>
        </p:nvSpPr>
        <p:spPr/>
        <p:txBody>
          <a:bodyPr/>
          <a:lstStyle/>
          <a:p>
            <a:fld id="{A29BDA75-041B-4674-9472-622CAF4C5DB2}" type="slidenum">
              <a:rPr lang="en-US" smtClean="0"/>
              <a:t>51</a:t>
            </a:fld>
            <a:endParaRPr lang="en-US"/>
          </a:p>
        </p:txBody>
      </p:sp>
    </p:spTree>
    <p:extLst>
      <p:ext uri="{BB962C8B-B14F-4D97-AF65-F5344CB8AC3E}">
        <p14:creationId xmlns:p14="http://schemas.microsoft.com/office/powerpoint/2010/main" val="1131252004"/>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200" y="838200"/>
            <a:ext cx="4902200" cy="2808580"/>
          </a:xfrm>
        </p:spPr>
        <p:txBody>
          <a:bodyPr anchor="b">
            <a:normAutofit/>
          </a:bodyPr>
          <a:lstStyle/>
          <a:p>
            <a:pPr algn="ctr"/>
            <a:r>
              <a:rPr lang="en-US" sz="5400" b="1" dirty="0">
                <a:solidFill>
                  <a:schemeClr val="tx1"/>
                </a:solidFill>
                <a:latin typeface="Century Gothic" panose="020B0502020202020204" pitchFamily="34" charset="0"/>
              </a:rPr>
              <a:t>New</a:t>
            </a:r>
            <a:br>
              <a:rPr lang="en-US" sz="5400" b="1" dirty="0">
                <a:solidFill>
                  <a:schemeClr val="tx1"/>
                </a:solidFill>
                <a:latin typeface="Century Gothic" panose="020B0502020202020204" pitchFamily="34" charset="0"/>
              </a:rPr>
            </a:br>
            <a:r>
              <a:rPr lang="en-US" sz="5400" b="1" dirty="0">
                <a:solidFill>
                  <a:schemeClr val="tx1"/>
                </a:solidFill>
                <a:latin typeface="Century Gothic" panose="020B0502020202020204" pitchFamily="34" charset="0"/>
              </a:rPr>
              <a:t>Business</a:t>
            </a:r>
            <a:br>
              <a:rPr lang="en-US" sz="5400" b="1" dirty="0">
                <a:latin typeface="Century Gothic" panose="020B0502020202020204" pitchFamily="34" charset="0"/>
              </a:rPr>
            </a:br>
            <a:endParaRPr lang="en-US" sz="5400" b="1" dirty="0">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2235200" y="3886200"/>
            <a:ext cx="2362200" cy="584775"/>
          </a:xfrm>
          <a:prstGeom prst="rect">
            <a:avLst/>
          </a:prstGeom>
          <a:noFill/>
        </p:spPr>
        <p:txBody>
          <a:bodyPr wrap="square" rtlCol="0">
            <a:spAutoFit/>
          </a:bodyPr>
          <a:lstStyle/>
          <a:p>
            <a:pPr algn="ctr"/>
            <a:r>
              <a:rPr lang="en-US" sz="3200" dirty="0"/>
              <a:t>None</a:t>
            </a:r>
          </a:p>
        </p:txBody>
      </p:sp>
      <p:sp>
        <p:nvSpPr>
          <p:cNvPr id="6" name="Slide Number Placeholder 5">
            <a:extLst>
              <a:ext uri="{FF2B5EF4-FFF2-40B4-BE49-F238E27FC236}">
                <a16:creationId xmlns:a16="http://schemas.microsoft.com/office/drawing/2014/main" id="{AD1BADE6-B00E-BB84-3AD4-C6BA7A3733F1}"/>
              </a:ext>
            </a:extLst>
          </p:cNvPr>
          <p:cNvSpPr>
            <a:spLocks noGrp="1"/>
          </p:cNvSpPr>
          <p:nvPr>
            <p:ph type="sldNum" sz="quarter" idx="12"/>
          </p:nvPr>
        </p:nvSpPr>
        <p:spPr/>
        <p:txBody>
          <a:bodyPr/>
          <a:lstStyle/>
          <a:p>
            <a:fld id="{A29BDA75-041B-4674-9472-622CAF4C5DB2}" type="slidenum">
              <a:rPr lang="en-US" smtClean="0"/>
              <a:t>52</a:t>
            </a:fld>
            <a:endParaRPr lang="en-US"/>
          </a:p>
        </p:txBody>
      </p:sp>
    </p:spTree>
    <p:extLst>
      <p:ext uri="{BB962C8B-B14F-4D97-AF65-F5344CB8AC3E}">
        <p14:creationId xmlns:p14="http://schemas.microsoft.com/office/powerpoint/2010/main" val="702428699"/>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85800"/>
            <a:ext cx="6553200" cy="3021012"/>
          </a:xfrm>
        </p:spPr>
        <p:txBody>
          <a:bodyPr>
            <a:noAutofit/>
          </a:bodyPr>
          <a:lstStyle/>
          <a:p>
            <a:pPr algn="ctr"/>
            <a:r>
              <a:rPr lang="en-US" sz="5400" b="1" dirty="0">
                <a:solidFill>
                  <a:schemeClr val="tx1"/>
                </a:solidFill>
                <a:latin typeface="Century Gothic" panose="020B0502020202020204" pitchFamily="34" charset="0"/>
              </a:rPr>
              <a:t>Election Committee</a:t>
            </a:r>
            <a:br>
              <a:rPr lang="en-US" sz="5400" b="1" dirty="0">
                <a:solidFill>
                  <a:schemeClr val="tx1"/>
                </a:solidFill>
                <a:latin typeface="Century Gothic" panose="020B0502020202020204" pitchFamily="34" charset="0"/>
              </a:rPr>
            </a:br>
            <a:r>
              <a:rPr lang="en-US" sz="5400" b="1" dirty="0">
                <a:solidFill>
                  <a:schemeClr val="tx1"/>
                </a:solidFill>
                <a:latin typeface="Century Gothic" panose="020B0502020202020204" pitchFamily="34" charset="0"/>
              </a:rPr>
              <a:t>Report &amp; Validation</a:t>
            </a:r>
            <a:br>
              <a:rPr lang="en-US" sz="5400" b="1" dirty="0">
                <a:latin typeface="Century Gothic" panose="020B0502020202020204" pitchFamily="34" charset="0"/>
              </a:rPr>
            </a:br>
            <a:br>
              <a:rPr lang="en-US" sz="5400" b="1" dirty="0">
                <a:latin typeface="Century Gothic" panose="020B0502020202020204" pitchFamily="34" charset="0"/>
              </a:rPr>
            </a:br>
            <a:endParaRPr lang="en-US" sz="2400" b="1" dirty="0">
              <a:solidFill>
                <a:schemeClr val="tx1"/>
              </a:solidFill>
              <a:latin typeface="+mn-lt"/>
            </a:endParaRPr>
          </a:p>
        </p:txBody>
      </p:sp>
      <p:sp>
        <p:nvSpPr>
          <p:cNvPr id="5" name="TextBox 4">
            <a:extLst>
              <a:ext uri="{FF2B5EF4-FFF2-40B4-BE49-F238E27FC236}">
                <a16:creationId xmlns:a16="http://schemas.microsoft.com/office/drawing/2014/main" id="{13D07277-F89A-4075-A142-AFA916838981}"/>
              </a:ext>
            </a:extLst>
          </p:cNvPr>
          <p:cNvSpPr txBox="1"/>
          <p:nvPr/>
        </p:nvSpPr>
        <p:spPr>
          <a:xfrm>
            <a:off x="2133600" y="3505200"/>
            <a:ext cx="1988820" cy="584775"/>
          </a:xfrm>
          <a:prstGeom prst="rect">
            <a:avLst/>
          </a:prstGeom>
          <a:noFill/>
        </p:spPr>
        <p:txBody>
          <a:bodyPr wrap="square" rtlCol="0">
            <a:spAutoFit/>
          </a:bodyPr>
          <a:lstStyle/>
          <a:p>
            <a:pPr algn="r"/>
            <a:r>
              <a:rPr lang="en-US" sz="3200" dirty="0">
                <a:solidFill>
                  <a:schemeClr val="tx1"/>
                </a:solidFill>
                <a:latin typeface="+mn-lt"/>
              </a:rPr>
              <a:t>Tom Piatti</a:t>
            </a:r>
            <a:endParaRPr lang="en-US" sz="3200" dirty="0"/>
          </a:p>
        </p:txBody>
      </p:sp>
      <p:sp>
        <p:nvSpPr>
          <p:cNvPr id="3" name="Slide Number Placeholder 2">
            <a:extLst>
              <a:ext uri="{FF2B5EF4-FFF2-40B4-BE49-F238E27FC236}">
                <a16:creationId xmlns:a16="http://schemas.microsoft.com/office/drawing/2014/main" id="{19666808-0AEA-6CAD-64C4-32124D4991B7}"/>
              </a:ext>
            </a:extLst>
          </p:cNvPr>
          <p:cNvSpPr>
            <a:spLocks noGrp="1"/>
          </p:cNvSpPr>
          <p:nvPr>
            <p:ph type="sldNum" sz="quarter" idx="12"/>
          </p:nvPr>
        </p:nvSpPr>
        <p:spPr/>
        <p:txBody>
          <a:bodyPr/>
          <a:lstStyle/>
          <a:p>
            <a:fld id="{A29BDA75-041B-4674-9472-622CAF4C5DB2}" type="slidenum">
              <a:rPr lang="en-US" smtClean="0"/>
              <a:t>53</a:t>
            </a:fld>
            <a:endParaRPr lang="en-US"/>
          </a:p>
        </p:txBody>
      </p:sp>
    </p:spTree>
    <p:extLst>
      <p:ext uri="{BB962C8B-B14F-4D97-AF65-F5344CB8AC3E}">
        <p14:creationId xmlns:p14="http://schemas.microsoft.com/office/powerpoint/2010/main" val="3356755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2386" y="1298448"/>
            <a:ext cx="5369814" cy="2892552"/>
          </a:xfrm>
        </p:spPr>
        <p:txBody>
          <a:bodyPr vert="horz" lIns="91440" tIns="45720" rIns="91440" bIns="45720" rtlCol="0" anchor="b">
            <a:normAutofit/>
          </a:bodyPr>
          <a:lstStyle/>
          <a:p>
            <a:pPr algn="ctr"/>
            <a:r>
              <a:rPr lang="en-US" sz="5900" b="1" spc="-100" dirty="0">
                <a:solidFill>
                  <a:schemeClr val="tx1"/>
                </a:solidFill>
              </a:rPr>
              <a:t>Public Comments</a:t>
            </a:r>
            <a:br>
              <a:rPr lang="en-US" sz="5900" b="1" spc="-100" dirty="0"/>
            </a:br>
            <a:endParaRPr lang="en-US" sz="5900" b="1" spc="-100" dirty="0"/>
          </a:p>
        </p:txBody>
      </p:sp>
      <p:sp>
        <p:nvSpPr>
          <p:cNvPr id="3" name="Slide Number Placeholder 2">
            <a:extLst>
              <a:ext uri="{FF2B5EF4-FFF2-40B4-BE49-F238E27FC236}">
                <a16:creationId xmlns:a16="http://schemas.microsoft.com/office/drawing/2014/main" id="{99C85936-5375-EFB5-591B-FA990B4F5B0B}"/>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A29BDA75-041B-4674-9472-622CAF4C5DB2}" type="slidenum">
              <a:rPr lang="en-US" sz="1200" b="1" kern="1200" dirty="0">
                <a:solidFill>
                  <a:schemeClr val="accent1"/>
                </a:solidFill>
                <a:latin typeface="+mn-lt"/>
                <a:ea typeface="+mn-ea"/>
                <a:cs typeface="+mn-cs"/>
              </a:rPr>
              <a:pPr defTabSz="457200">
                <a:spcAft>
                  <a:spcPts val="600"/>
                </a:spcAft>
              </a:pPr>
              <a:t>54</a:t>
            </a:fld>
            <a:endParaRPr lang="en-US" sz="1200" b="1" kern="1200" dirty="0">
              <a:solidFill>
                <a:schemeClr val="accent1"/>
              </a:solidFill>
              <a:latin typeface="+mn-lt"/>
              <a:ea typeface="+mn-ea"/>
              <a:cs typeface="+mn-cs"/>
            </a:endParaRPr>
          </a:p>
        </p:txBody>
      </p:sp>
      <p:pic>
        <p:nvPicPr>
          <p:cNvPr id="6" name="Graphic 5" descr="Chat">
            <a:extLst>
              <a:ext uri="{FF2B5EF4-FFF2-40B4-BE49-F238E27FC236}">
                <a16:creationId xmlns:a16="http://schemas.microsoft.com/office/drawing/2014/main" id="{46B78F40-2679-46FE-88D4-9CDAA21D00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2392" y="3322042"/>
            <a:ext cx="2209801" cy="2209801"/>
          </a:xfrm>
          <a:prstGeom prst="rect">
            <a:avLst/>
          </a:prstGeom>
        </p:spPr>
      </p:pic>
    </p:spTree>
    <p:extLst>
      <p:ext uri="{BB962C8B-B14F-4D97-AF65-F5344CB8AC3E}">
        <p14:creationId xmlns:p14="http://schemas.microsoft.com/office/powerpoint/2010/main" val="15981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9373E92-F88D-4F0A-94DF-393703E7D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03" y="466531"/>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29DAA0-ADF6-43FD-9C99-483F722B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456966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522132" y="1588724"/>
            <a:ext cx="3529350" cy="2130552"/>
          </a:xfrm>
        </p:spPr>
        <p:txBody>
          <a:bodyPr vert="horz" lIns="91440" tIns="45720" rIns="91440" bIns="45720" rtlCol="0" anchor="b">
            <a:normAutofit/>
          </a:bodyPr>
          <a:lstStyle/>
          <a:p>
            <a:r>
              <a:rPr lang="en-US" sz="4600" b="1" dirty="0">
                <a:solidFill>
                  <a:schemeClr val="tx1"/>
                </a:solidFill>
              </a:rPr>
              <a:t>Adjournment</a:t>
            </a:r>
            <a:endParaRPr lang="en-US" sz="4600" b="1" dirty="0">
              <a:solidFill>
                <a:srgbClr val="FFFFFF"/>
              </a:solidFill>
            </a:endParaRPr>
          </a:p>
        </p:txBody>
      </p:sp>
      <p:pic>
        <p:nvPicPr>
          <p:cNvPr id="4" name="Picture 3">
            <a:extLst>
              <a:ext uri="{FF2B5EF4-FFF2-40B4-BE49-F238E27FC236}">
                <a16:creationId xmlns:a16="http://schemas.microsoft.com/office/drawing/2014/main" id="{A9E2DA17-0AC0-4C94-81DA-6661D165CD22}"/>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4938280" y="1588724"/>
            <a:ext cx="3611418" cy="3826094"/>
          </a:xfrm>
          <a:prstGeom prst="rect">
            <a:avLst/>
          </a:prstGeom>
        </p:spPr>
      </p:pic>
      <p:sp>
        <p:nvSpPr>
          <p:cNvPr id="18" name="Rectangle 17">
            <a:extLst>
              <a:ext uri="{FF2B5EF4-FFF2-40B4-BE49-F238E27FC236}">
                <a16:creationId xmlns:a16="http://schemas.microsoft.com/office/drawing/2014/main" id="{F32C8C35-BF44-4CFB-9754-81F07C98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5666FD18-E4FC-1D50-1ACB-12368723E578}"/>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defTabSz="457200">
              <a:spcAft>
                <a:spcPts val="600"/>
              </a:spcAft>
            </a:pPr>
            <a:fld id="{A29BDA75-041B-4674-9472-622CAF4C5DB2}" type="slidenum">
              <a:rPr lang="en-US" sz="1200" b="1" kern="1200" dirty="0">
                <a:solidFill>
                  <a:schemeClr val="accent1"/>
                </a:solidFill>
                <a:latin typeface="+mn-lt"/>
                <a:ea typeface="+mn-ea"/>
                <a:cs typeface="+mn-cs"/>
              </a:rPr>
              <a:pPr defTabSz="457200">
                <a:spcAft>
                  <a:spcPts val="600"/>
                </a:spcAft>
              </a:pPr>
              <a:t>55</a:t>
            </a:fld>
            <a:endParaRPr lang="en-US" sz="1200" b="1" kern="1200" dirty="0">
              <a:solidFill>
                <a:schemeClr val="accent1"/>
              </a:solidFill>
              <a:latin typeface="+mn-lt"/>
              <a:ea typeface="+mn-ea"/>
              <a:cs typeface="+mn-cs"/>
            </a:endParaRPr>
          </a:p>
        </p:txBody>
      </p:sp>
    </p:spTree>
    <p:extLst>
      <p:ext uri="{BB962C8B-B14F-4D97-AF65-F5344CB8AC3E}">
        <p14:creationId xmlns:p14="http://schemas.microsoft.com/office/powerpoint/2010/main" val="2337042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 y="990600"/>
            <a:ext cx="6355080" cy="4495800"/>
          </a:xfrm>
        </p:spPr>
        <p:txBody>
          <a:bodyPr anchor="b">
            <a:noAutofit/>
          </a:bodyPr>
          <a:lstStyle/>
          <a:p>
            <a:pPr algn="ctr"/>
            <a:r>
              <a:rPr lang="en-US" sz="4800" b="1" dirty="0">
                <a:solidFill>
                  <a:schemeClr val="tx1"/>
                </a:solidFill>
                <a:latin typeface="Century Gothic" panose="020B0502020202020204" pitchFamily="34" charset="0"/>
              </a:rPr>
              <a:t>Approval of Agenda</a:t>
            </a:r>
            <a:br>
              <a:rPr lang="en-US" sz="4800" b="1" dirty="0">
                <a:solidFill>
                  <a:schemeClr val="tx1"/>
                </a:solidFill>
                <a:latin typeface="Century Gothic" panose="020B0502020202020204" pitchFamily="34" charset="0"/>
              </a:rPr>
            </a:br>
            <a:br>
              <a:rPr lang="en-US" sz="4800" b="1" dirty="0">
                <a:solidFill>
                  <a:schemeClr val="tx1"/>
                </a:solidFill>
                <a:latin typeface="Century Gothic" panose="020B0502020202020204" pitchFamily="34" charset="0"/>
              </a:rPr>
            </a:br>
            <a:br>
              <a:rPr lang="en-US" sz="4800" b="1" dirty="0">
                <a:solidFill>
                  <a:schemeClr val="tx1"/>
                </a:solidFill>
                <a:latin typeface="Century Gothic" panose="020B0502020202020204" pitchFamily="34" charset="0"/>
              </a:rPr>
            </a:br>
            <a:r>
              <a:rPr lang="en-US" sz="4800" b="1" dirty="0">
                <a:solidFill>
                  <a:schemeClr val="tx1"/>
                </a:solidFill>
                <a:latin typeface="Century Gothic" panose="020B0502020202020204" pitchFamily="34" charset="0"/>
              </a:rPr>
              <a:t>Approval of Minutes of Annual Meeting –</a:t>
            </a:r>
            <a:br>
              <a:rPr lang="en-US" sz="4800" b="1" dirty="0">
                <a:solidFill>
                  <a:schemeClr val="tx1"/>
                </a:solidFill>
                <a:latin typeface="Century Gothic" panose="020B0502020202020204" pitchFamily="34" charset="0"/>
              </a:rPr>
            </a:br>
            <a:r>
              <a:rPr lang="en-US" sz="4800" b="1" dirty="0">
                <a:solidFill>
                  <a:schemeClr val="tx1"/>
                </a:solidFill>
                <a:latin typeface="Century Gothic" panose="020B0502020202020204" pitchFamily="34" charset="0"/>
              </a:rPr>
              <a:t>August 13, 2022</a:t>
            </a:r>
            <a:r>
              <a:rPr lang="en-US" sz="3200" b="1" dirty="0">
                <a:solidFill>
                  <a:schemeClr val="tx1"/>
                </a:solidFill>
                <a:latin typeface="Century Gothic" panose="020B0502020202020204" pitchFamily="34" charset="0"/>
              </a:rPr>
              <a:t>	</a:t>
            </a:r>
          </a:p>
        </p:txBody>
      </p:sp>
      <p:sp>
        <p:nvSpPr>
          <p:cNvPr id="5" name="Slide Number Placeholder 4">
            <a:extLst>
              <a:ext uri="{FF2B5EF4-FFF2-40B4-BE49-F238E27FC236}">
                <a16:creationId xmlns:a16="http://schemas.microsoft.com/office/drawing/2014/main" id="{929C3CB1-3521-D6B6-3F25-BF93501A3B8F}"/>
              </a:ext>
            </a:extLst>
          </p:cNvPr>
          <p:cNvSpPr>
            <a:spLocks noGrp="1"/>
          </p:cNvSpPr>
          <p:nvPr>
            <p:ph type="sldNum" sz="quarter" idx="12"/>
          </p:nvPr>
        </p:nvSpPr>
        <p:spPr/>
        <p:txBody>
          <a:bodyPr/>
          <a:lstStyle/>
          <a:p>
            <a:fld id="{A29BDA75-041B-4674-9472-622CAF4C5DB2}" type="slidenum">
              <a:rPr lang="en-US" smtClean="0"/>
              <a:t>6</a:t>
            </a:fld>
            <a:endParaRPr lang="en-US"/>
          </a:p>
        </p:txBody>
      </p:sp>
    </p:spTree>
    <p:extLst>
      <p:ext uri="{BB962C8B-B14F-4D97-AF65-F5344CB8AC3E}">
        <p14:creationId xmlns:p14="http://schemas.microsoft.com/office/powerpoint/2010/main" val="339222984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5410200" cy="2732380"/>
          </a:xfrm>
        </p:spPr>
        <p:txBody>
          <a:bodyPr anchor="b">
            <a:normAutofit/>
          </a:bodyPr>
          <a:lstStyle/>
          <a:p>
            <a:pPr algn="ctr"/>
            <a:r>
              <a:rPr lang="en-US" b="1" dirty="0">
                <a:solidFill>
                  <a:schemeClr val="tx1"/>
                </a:solidFill>
                <a:latin typeface="Century Gothic" panose="020B0502020202020204" pitchFamily="34" charset="0"/>
              </a:rPr>
              <a:t>2023 Legal</a:t>
            </a:r>
            <a:br>
              <a:rPr lang="en-US" b="1" dirty="0">
                <a:solidFill>
                  <a:schemeClr val="tx1"/>
                </a:solidFill>
                <a:latin typeface="Century Gothic" panose="020B0502020202020204" pitchFamily="34" charset="0"/>
              </a:rPr>
            </a:br>
            <a:r>
              <a:rPr lang="en-US" b="1" dirty="0">
                <a:solidFill>
                  <a:schemeClr val="tx1"/>
                </a:solidFill>
                <a:latin typeface="Century Gothic" panose="020B0502020202020204" pitchFamily="34" charset="0"/>
              </a:rPr>
              <a:t>Report</a:t>
            </a:r>
            <a:br>
              <a:rPr lang="en-US" sz="5700" b="1" dirty="0">
                <a:solidFill>
                  <a:schemeClr val="tx1"/>
                </a:solidFill>
                <a:latin typeface="Century Gothic" panose="020B0502020202020204" pitchFamily="34" charset="0"/>
              </a:rPr>
            </a:br>
            <a:endParaRPr lang="en-US" sz="5700" b="1"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1885950" y="4038600"/>
            <a:ext cx="3009900" cy="646331"/>
          </a:xfrm>
          <a:prstGeom prst="rect">
            <a:avLst/>
          </a:prstGeom>
          <a:noFill/>
        </p:spPr>
        <p:txBody>
          <a:bodyPr wrap="square" rtlCol="0">
            <a:spAutoFit/>
          </a:bodyPr>
          <a:lstStyle/>
          <a:p>
            <a:pPr algn="ctr"/>
            <a:r>
              <a:rPr lang="en-US" sz="3600" dirty="0"/>
              <a:t>Bruce Bright</a:t>
            </a:r>
          </a:p>
        </p:txBody>
      </p:sp>
      <p:sp>
        <p:nvSpPr>
          <p:cNvPr id="6" name="Slide Number Placeholder 5">
            <a:extLst>
              <a:ext uri="{FF2B5EF4-FFF2-40B4-BE49-F238E27FC236}">
                <a16:creationId xmlns:a16="http://schemas.microsoft.com/office/drawing/2014/main" id="{20659121-F87B-28D8-27F5-7A002DA24DAE}"/>
              </a:ext>
            </a:extLst>
          </p:cNvPr>
          <p:cNvSpPr>
            <a:spLocks noGrp="1"/>
          </p:cNvSpPr>
          <p:nvPr>
            <p:ph type="sldNum" sz="quarter" idx="12"/>
          </p:nvPr>
        </p:nvSpPr>
        <p:spPr/>
        <p:txBody>
          <a:bodyPr/>
          <a:lstStyle/>
          <a:p>
            <a:fld id="{A29BDA75-041B-4674-9472-622CAF4C5DB2}" type="slidenum">
              <a:rPr lang="en-US" smtClean="0"/>
              <a:t>7</a:t>
            </a:fld>
            <a:endParaRPr lang="en-US"/>
          </a:p>
        </p:txBody>
      </p:sp>
    </p:spTree>
    <p:extLst>
      <p:ext uri="{BB962C8B-B14F-4D97-AF65-F5344CB8AC3E}">
        <p14:creationId xmlns:p14="http://schemas.microsoft.com/office/powerpoint/2010/main" val="216347409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1143000"/>
            <a:ext cx="6756400" cy="2960980"/>
          </a:xfrm>
        </p:spPr>
        <p:txBody>
          <a:bodyPr anchor="b">
            <a:normAutofit/>
          </a:bodyPr>
          <a:lstStyle/>
          <a:p>
            <a:pPr algn="ctr"/>
            <a:r>
              <a:rPr lang="en-US" sz="5700" b="1" dirty="0">
                <a:solidFill>
                  <a:schemeClr val="tx1"/>
                </a:solidFill>
                <a:latin typeface="Century Gothic" panose="020B0502020202020204" pitchFamily="34" charset="0"/>
              </a:rPr>
              <a:t>From the Auditors</a:t>
            </a:r>
            <a:br>
              <a:rPr lang="en-US" sz="5700" b="1" dirty="0">
                <a:solidFill>
                  <a:schemeClr val="tx1"/>
                </a:solidFill>
                <a:latin typeface="Century Gothic" panose="020B0502020202020204" pitchFamily="34" charset="0"/>
              </a:rPr>
            </a:br>
            <a:r>
              <a:rPr lang="en-US" sz="4800" dirty="0">
                <a:solidFill>
                  <a:schemeClr val="tx1"/>
                </a:solidFill>
                <a:effectLst/>
                <a:latin typeface="Calibri" panose="020F0502020204030204" pitchFamily="34" charset="0"/>
                <a:ea typeface="Times New Roman" panose="02020603050405020304" pitchFamily="18" charset="0"/>
              </a:rPr>
              <a:t>UHY LLP</a:t>
            </a:r>
            <a:br>
              <a:rPr lang="en-US" sz="4400" dirty="0">
                <a:solidFill>
                  <a:schemeClr val="tx1"/>
                </a:solidFill>
                <a:effectLst/>
                <a:latin typeface="Calibri" panose="020F0502020204030204" pitchFamily="34" charset="0"/>
                <a:ea typeface="Times New Roman" panose="02020603050405020304" pitchFamily="18" charset="0"/>
              </a:rPr>
            </a:br>
            <a:endParaRPr lang="en-US" sz="2400" b="1"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221CBB3A-1E51-4974-ACB4-2C8234BF0117}"/>
              </a:ext>
            </a:extLst>
          </p:cNvPr>
          <p:cNvSpPr txBox="1"/>
          <p:nvPr/>
        </p:nvSpPr>
        <p:spPr>
          <a:xfrm>
            <a:off x="1270000" y="4572000"/>
            <a:ext cx="4267200" cy="1077218"/>
          </a:xfrm>
          <a:prstGeom prst="rect">
            <a:avLst/>
          </a:prstGeom>
          <a:noFill/>
        </p:spPr>
        <p:txBody>
          <a:bodyPr wrap="square" rtlCol="0">
            <a:spAutoFit/>
          </a:bodyPr>
          <a:lstStyle/>
          <a:p>
            <a:pPr algn="r"/>
            <a:r>
              <a:rPr lang="en-US" sz="3200" dirty="0"/>
              <a:t>Presented by Chris Hall</a:t>
            </a:r>
            <a:br>
              <a:rPr lang="en-US" sz="3200" dirty="0">
                <a:solidFill>
                  <a:schemeClr val="bg1"/>
                </a:solidFill>
              </a:rPr>
            </a:br>
            <a:endParaRPr lang="en-US" sz="3200" dirty="0">
              <a:solidFill>
                <a:schemeClr val="bg1"/>
              </a:solidFill>
            </a:endParaRPr>
          </a:p>
        </p:txBody>
      </p:sp>
      <p:sp>
        <p:nvSpPr>
          <p:cNvPr id="6" name="Slide Number Placeholder 5">
            <a:extLst>
              <a:ext uri="{FF2B5EF4-FFF2-40B4-BE49-F238E27FC236}">
                <a16:creationId xmlns:a16="http://schemas.microsoft.com/office/drawing/2014/main" id="{B6A7AF08-B2BF-716B-6B34-7997FF00E129}"/>
              </a:ext>
            </a:extLst>
          </p:cNvPr>
          <p:cNvSpPr>
            <a:spLocks noGrp="1"/>
          </p:cNvSpPr>
          <p:nvPr>
            <p:ph type="sldNum" sz="quarter" idx="12"/>
          </p:nvPr>
        </p:nvSpPr>
        <p:spPr/>
        <p:txBody>
          <a:bodyPr/>
          <a:lstStyle/>
          <a:p>
            <a:fld id="{A29BDA75-041B-4674-9472-622CAF4C5DB2}" type="slidenum">
              <a:rPr lang="en-US" smtClean="0"/>
              <a:t>8</a:t>
            </a:fld>
            <a:endParaRPr lang="en-US"/>
          </a:p>
        </p:txBody>
      </p:sp>
    </p:spTree>
    <p:extLst>
      <p:ext uri="{BB962C8B-B14F-4D97-AF65-F5344CB8AC3E}">
        <p14:creationId xmlns:p14="http://schemas.microsoft.com/office/powerpoint/2010/main" val="238253183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64109"/>
            <a:ext cx="2457835" cy="5120639"/>
          </a:xfrm>
        </p:spPr>
        <p:txBody>
          <a:bodyPr vert="horz" lIns="91440" tIns="45720" rIns="91440" bIns="45720" rtlCol="0" anchor="ctr">
            <a:normAutofit/>
          </a:bodyPr>
          <a:lstStyle/>
          <a:p>
            <a:r>
              <a:rPr lang="en-US" sz="3600" dirty="0">
                <a:solidFill>
                  <a:schemeClr val="tx1">
                    <a:lumMod val="85000"/>
                    <a:lumOff val="15000"/>
                  </a:schemeClr>
                </a:solidFill>
              </a:rPr>
              <a:t>Summary of Audit and Results</a:t>
            </a:r>
          </a:p>
        </p:txBody>
      </p:sp>
      <p:sp>
        <p:nvSpPr>
          <p:cNvPr id="3" name="Content Placeholder 2"/>
          <p:cNvSpPr>
            <a:spLocks noGrp="1"/>
          </p:cNvSpPr>
          <p:nvPr>
            <p:ph type="body" idx="4294967295"/>
          </p:nvPr>
        </p:nvSpPr>
        <p:spPr>
          <a:xfrm>
            <a:off x="2971800" y="864108"/>
            <a:ext cx="5428129" cy="5120640"/>
          </a:xfrm>
        </p:spPr>
        <p:txBody>
          <a:bodyPr vert="horz" lIns="91440" tIns="45720" rIns="91440" bIns="45720" rtlCol="0" anchor="ctr">
            <a:normAutofit/>
          </a:bodyPr>
          <a:lstStyle/>
          <a:p>
            <a:pPr marL="0" indent="0">
              <a:lnSpc>
                <a:spcPct val="100000"/>
              </a:lnSpc>
              <a:spcBef>
                <a:spcPts val="0"/>
              </a:spcBef>
              <a:spcAft>
                <a:spcPts val="600"/>
              </a:spcAft>
              <a:buNone/>
            </a:pPr>
            <a:r>
              <a:rPr lang="en-US" sz="2400" dirty="0"/>
              <a:t>UHY LLP as independent auditors is engaged to audit and render an opinion on the financial statements of the Association.  The financial statement which is the responsibility of management consists of 38 pages.  The components of the financial statement are as follows:</a:t>
            </a:r>
          </a:p>
          <a:p>
            <a:pPr marL="230188" lvl="2" indent="-230188"/>
            <a:r>
              <a:rPr lang="en-US" sz="2000" dirty="0"/>
              <a:t>Independent Audit report</a:t>
            </a:r>
          </a:p>
          <a:p>
            <a:pPr marL="230188" lvl="2" indent="-230188"/>
            <a:r>
              <a:rPr lang="en-US" sz="2000" dirty="0"/>
              <a:t>Basic financial statements</a:t>
            </a:r>
          </a:p>
          <a:p>
            <a:pPr marL="230188" lvl="2" indent="-230188"/>
            <a:r>
              <a:rPr lang="en-US" sz="2000" dirty="0"/>
              <a:t>Supplementary Information</a:t>
            </a:r>
          </a:p>
          <a:p>
            <a:pPr marL="230188" lvl="2" indent="-230188"/>
            <a:r>
              <a:rPr lang="en-US" sz="2000" dirty="0"/>
              <a:t>Required Supplementary Information</a:t>
            </a:r>
          </a:p>
          <a:p>
            <a:pPr marL="1028700" lvl="3"/>
            <a:endParaRPr lang="en-US" dirty="0"/>
          </a:p>
          <a:p>
            <a:pPr lvl="3"/>
            <a:endParaRPr lang="en-US" dirty="0"/>
          </a:p>
          <a:p>
            <a:pPr lvl="1"/>
            <a:endParaRPr lang="en-US" dirty="0"/>
          </a:p>
        </p:txBody>
      </p:sp>
      <p:sp>
        <p:nvSpPr>
          <p:cNvPr id="4" name="Slide Number Placeholder 3">
            <a:extLst>
              <a:ext uri="{FF2B5EF4-FFF2-40B4-BE49-F238E27FC236}">
                <a16:creationId xmlns:a16="http://schemas.microsoft.com/office/drawing/2014/main" id="{98DECA3A-1260-C68F-DA56-6C4EDB0425D4}"/>
              </a:ext>
            </a:extLst>
          </p:cNvPr>
          <p:cNvSpPr>
            <a:spLocks noGrp="1"/>
          </p:cNvSpPr>
          <p:nvPr>
            <p:ph type="sldNum" sz="quarter" idx="12"/>
          </p:nvPr>
        </p:nvSpPr>
        <p:spPr>
          <a:xfrm>
            <a:off x="7975601" y="6356350"/>
            <a:ext cx="1148195" cy="365125"/>
          </a:xfrm>
        </p:spPr>
        <p:txBody>
          <a:bodyPr vert="horz" lIns="91440" tIns="45720" rIns="91440" bIns="45720" rtlCol="0" anchor="ctr">
            <a:normAutofit/>
          </a:bodyPr>
          <a:lstStyle/>
          <a:p>
            <a:pPr defTabSz="457200">
              <a:spcAft>
                <a:spcPts val="600"/>
              </a:spcAft>
            </a:pPr>
            <a:fld id="{A29BDA75-041B-4674-9472-622CAF4C5DB2}" type="slidenum">
              <a:rPr lang="en-US" sz="1200" b="1" kern="1200" dirty="0">
                <a:solidFill>
                  <a:schemeClr val="accent1"/>
                </a:solidFill>
                <a:latin typeface="+mn-lt"/>
                <a:ea typeface="+mn-ea"/>
                <a:cs typeface="+mn-cs"/>
              </a:rPr>
              <a:pPr defTabSz="457200">
                <a:spcAft>
                  <a:spcPts val="600"/>
                </a:spcAft>
              </a:pPr>
              <a:t>9</a:t>
            </a:fld>
            <a:endParaRPr lang="en-US" sz="1200" b="1" kern="1200" dirty="0">
              <a:solidFill>
                <a:schemeClr val="accent1"/>
              </a:solidFill>
              <a:latin typeface="+mn-lt"/>
              <a:ea typeface="+mn-ea"/>
              <a:cs typeface="+mn-cs"/>
            </a:endParaRPr>
          </a:p>
        </p:txBody>
      </p:sp>
    </p:spTree>
    <p:extLst>
      <p:ext uri="{BB962C8B-B14F-4D97-AF65-F5344CB8AC3E}">
        <p14:creationId xmlns:p14="http://schemas.microsoft.com/office/powerpoint/2010/main" val="206481993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200611-D1C6-410F-93AE-353CD79CF576}">
  <ds:schemaRefs>
    <ds:schemaRef ds:uri="http://schemas.microsoft.com/office/infopath/2007/PartnerControls"/>
    <ds:schemaRef ds:uri="2410f877-682a-4a84-b4b9-52eb2a99858c"/>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005420c5-ce29-4fd8-9b0b-06107616db1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E02A077-0999-478C-9C60-4EFF11F4D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5EA83B-87B7-4501-80E8-67EA73D0A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20236</TotalTime>
  <Words>1253</Words>
  <Application>Microsoft Office PowerPoint</Application>
  <PresentationFormat>On-screen Show (4:3)</PresentationFormat>
  <Paragraphs>328</Paragraphs>
  <Slides>55</Slides>
  <Notes>13</Notes>
  <HiddenSlides>0</HiddenSlides>
  <MMClips>0</MMClips>
  <ScaleCrop>false</ScaleCrop>
  <HeadingPairs>
    <vt:vector size="4" baseType="variant">
      <vt:variant>
        <vt:lpstr>Theme</vt:lpstr>
      </vt:variant>
      <vt:variant>
        <vt:i4>3</vt:i4>
      </vt:variant>
      <vt:variant>
        <vt:lpstr>Slide Titles</vt:lpstr>
      </vt:variant>
      <vt:variant>
        <vt:i4>55</vt:i4>
      </vt:variant>
    </vt:vector>
  </HeadingPairs>
  <TitlesOfParts>
    <vt:vector size="58" baseType="lpstr">
      <vt:lpstr>Frame</vt:lpstr>
      <vt:lpstr>1_Frame</vt:lpstr>
      <vt:lpstr>2_Frame</vt:lpstr>
      <vt:lpstr>Ocean Pines Association Annual Membership Meeting</vt:lpstr>
      <vt:lpstr>Call to order  Pledge of allegiance</vt:lpstr>
      <vt:lpstr>Appointments Recorder – Linda Martin Parliamentarian – Bruce Bright Timekeeper – Tom Schwartz Sergeant-at-Arms – Chief Tim Robinson Teller – Tom Piatti</vt:lpstr>
      <vt:lpstr>Presentation –  Sam Wilkinson Volunteer Award</vt:lpstr>
      <vt:lpstr>Ascertainment of Quorum </vt:lpstr>
      <vt:lpstr>Approval of Agenda   Approval of Minutes of Annual Meeting – August 13, 2022 </vt:lpstr>
      <vt:lpstr>2023 Legal Report </vt:lpstr>
      <vt:lpstr>From the Auditors UHY LLP </vt:lpstr>
      <vt:lpstr>Summary of Audit and Results</vt:lpstr>
      <vt:lpstr>Audit Report</vt:lpstr>
      <vt:lpstr>Quick overview of procedures</vt:lpstr>
      <vt:lpstr>President’s Annual Report </vt:lpstr>
      <vt:lpstr>Significant Accomplishments of the Board This Year</vt:lpstr>
      <vt:lpstr>Significant Accomplishments of the Board This Year</vt:lpstr>
      <vt:lpstr>Special thanks to the following for their service to the Ocean Pines Association:</vt:lpstr>
      <vt:lpstr>General Manager’s (Team) Report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Financial Report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Unfinished Business </vt:lpstr>
      <vt:lpstr>New Business </vt:lpstr>
      <vt:lpstr>Election Committee Report &amp; Validation  </vt:lpstr>
      <vt:lpstr>Public Comments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Financial Report</dc:title>
  <dc:creator>Michelle Bennett</dc:creator>
  <cp:lastModifiedBy>Michelle Lane-Ross</cp:lastModifiedBy>
  <cp:revision>169</cp:revision>
  <cp:lastPrinted>2023-08-25T17:50:45Z</cp:lastPrinted>
  <dcterms:created xsi:type="dcterms:W3CDTF">2020-08-03T19:32:40Z</dcterms:created>
  <dcterms:modified xsi:type="dcterms:W3CDTF">2023-08-25T20:18:03Z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