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</p:sldMasterIdLst>
  <p:notesMasterIdLst>
    <p:notesMasterId r:id="rId45"/>
  </p:notesMasterIdLst>
  <p:handoutMasterIdLst>
    <p:handoutMasterId r:id="rId46"/>
  </p:handoutMasterIdLst>
  <p:sldIdLst>
    <p:sldId id="267" r:id="rId7"/>
    <p:sldId id="274" r:id="rId8"/>
    <p:sldId id="281" r:id="rId9"/>
    <p:sldId id="280" r:id="rId10"/>
    <p:sldId id="1397" r:id="rId11"/>
    <p:sldId id="1644" r:id="rId12"/>
    <p:sldId id="1671" r:id="rId13"/>
    <p:sldId id="1659" r:id="rId14"/>
    <p:sldId id="1666" r:id="rId15"/>
    <p:sldId id="1677" r:id="rId16"/>
    <p:sldId id="1667" r:id="rId17"/>
    <p:sldId id="1669" r:id="rId18"/>
    <p:sldId id="1675" r:id="rId19"/>
    <p:sldId id="1676" r:id="rId20"/>
    <p:sldId id="1670" r:id="rId21"/>
    <p:sldId id="1668" r:id="rId22"/>
    <p:sldId id="1673" r:id="rId23"/>
    <p:sldId id="1674" r:id="rId24"/>
    <p:sldId id="256" r:id="rId25"/>
    <p:sldId id="258" r:id="rId26"/>
    <p:sldId id="260" r:id="rId27"/>
    <p:sldId id="259" r:id="rId28"/>
    <p:sldId id="261" r:id="rId29"/>
    <p:sldId id="1672" r:id="rId30"/>
    <p:sldId id="654" r:id="rId31"/>
    <p:sldId id="1418" r:id="rId32"/>
    <p:sldId id="652" r:id="rId33"/>
    <p:sldId id="1441" r:id="rId34"/>
    <p:sldId id="668" r:id="rId35"/>
    <p:sldId id="669" r:id="rId36"/>
    <p:sldId id="670" r:id="rId37"/>
    <p:sldId id="582" r:id="rId38"/>
    <p:sldId id="623" r:id="rId39"/>
    <p:sldId id="1443" r:id="rId40"/>
    <p:sldId id="1640" r:id="rId41"/>
    <p:sldId id="1657" r:id="rId42"/>
    <p:sldId id="1658" r:id="rId43"/>
    <p:sldId id="291" r:id="rId4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D2B0"/>
    <a:srgbClr val="FF000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1218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2/16/2024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2/16/2024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2/16/2024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0" y="639097"/>
            <a:ext cx="4834654" cy="3781101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Board of Directors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7500" y="5280847"/>
            <a:ext cx="4834654" cy="7856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Franklin Gothic Medium"/>
              </a:rPr>
              <a:t>February 17,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3971C-807F-47EA-A77D-96DA0A524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6006" y="0"/>
            <a:ext cx="348799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4B07F1E-24B3-440B-8F89-104CA22D8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604" y="958640"/>
            <a:ext cx="2522798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80607E5A-D77F-43FC-8C0E-97F0202CB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6554" y="2376463"/>
            <a:ext cx="2075365" cy="20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721AD-BB8B-170C-3180-176C8020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0BEE-E3C4-8DF4-53C7-63906EBA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Ditch Maintenance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9543A30C-D1ED-706F-38B2-6E279857DD61}"/>
              </a:ext>
            </a:extLst>
          </p:cNvPr>
          <p:cNvSpPr txBox="1">
            <a:spLocks/>
          </p:cNvSpPr>
          <p:nvPr/>
        </p:nvSpPr>
        <p:spPr>
          <a:xfrm>
            <a:off x="342333" y="2050742"/>
            <a:ext cx="8495930" cy="110970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35 sections of “ditches” cleaned fiscal 2023/2024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cap="none" dirty="0">
                <a:solidFill>
                  <a:prstClr val="black"/>
                </a:solidFill>
                <a:latin typeface="Century Gothic" panose="020B0502020202020204"/>
              </a:rPr>
              <a:t>Outside contractors - $102,210.00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3" name="Content Placeholder 10" descr="A stream with trees in the background&#10;&#10;Description automatically generated">
            <a:extLst>
              <a:ext uri="{FF2B5EF4-FFF2-40B4-BE49-F238E27FC236}">
                <a16:creationId xmlns:a16="http://schemas.microsoft.com/office/drawing/2014/main" id="{90A002D1-90CC-55BB-D90D-653274869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3"/>
          <a:stretch/>
        </p:blipFill>
        <p:spPr>
          <a:xfrm>
            <a:off x="15" y="3849038"/>
            <a:ext cx="3000360" cy="30063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 descr="A muddy path with trees and grass&#10;&#10;Description automatically generated">
            <a:extLst>
              <a:ext uri="{FF2B5EF4-FFF2-40B4-BE49-F238E27FC236}">
                <a16:creationId xmlns:a16="http://schemas.microsoft.com/office/drawing/2014/main" id="{1B5EE9E5-1B03-1883-4234-5C448A72E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" b="22658"/>
          <a:stretch/>
        </p:blipFill>
        <p:spPr>
          <a:xfrm>
            <a:off x="3143251" y="3849039"/>
            <a:ext cx="2857499" cy="30062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A couple of men digging in a ditch&#10;&#10;Description automatically generated">
            <a:extLst>
              <a:ext uri="{FF2B5EF4-FFF2-40B4-BE49-F238E27FC236}">
                <a16:creationId xmlns:a16="http://schemas.microsoft.com/office/drawing/2014/main" id="{24D95EF9-1EFB-C8DA-BF72-CD28E7FD3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2"/>
          <a:stretch/>
        </p:blipFill>
        <p:spPr>
          <a:xfrm>
            <a:off x="6143610" y="3849031"/>
            <a:ext cx="3000375" cy="300630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3872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65B9-ED9F-EFFF-945F-862C86A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Maintenance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A59F492-D2C8-5C29-D7B5-40CE91630E62}"/>
              </a:ext>
            </a:extLst>
          </p:cNvPr>
          <p:cNvSpPr txBox="1">
            <a:spLocks/>
          </p:cNvSpPr>
          <p:nvPr/>
        </p:nvSpPr>
        <p:spPr>
          <a:xfrm>
            <a:off x="83870" y="1633493"/>
            <a:ext cx="5757638" cy="4918236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Yacht Club	</a:t>
            </a:r>
            <a:r>
              <a:rPr lang="en-US" sz="2000" i="1" cap="none" dirty="0">
                <a:solidFill>
                  <a:prstClr val="black"/>
                </a:solidFill>
                <a:latin typeface="Century Gothic" panose="020B0502020202020204"/>
              </a:rPr>
              <a:t>(see addendum)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Completed “punch list” provided by Matt Ortt Company (17 items – 14 in house; 3 outside contractors)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Beach Club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Refinished bar top (in house)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Repaired tile behind bar in snack area (in house)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Community Center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Filled in gaps in gym floor (in house)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Marlin/</a:t>
            </a:r>
            <a:r>
              <a:rPr lang="en-US" sz="1600" dirty="0" err="1">
                <a:solidFill>
                  <a:prstClr val="black"/>
                </a:solidFill>
                <a:ea typeface="+mj-ea"/>
                <a:cs typeface="+mj-cs"/>
              </a:rPr>
              <a:t>Foultz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Floor – to be redone 2/26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Restrooms – new countertops; stall doors sanded and painted (in house)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Hallway indoor restrooms and kitchen – outside cleaning company)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Next steps – Public Works to address White Horse Park maintenance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cap="none" dirty="0">
                <a:solidFill>
                  <a:prstClr val="black"/>
                </a:solidFill>
                <a:latin typeface="Century Gothic" panose="020B0502020202020204"/>
              </a:rPr>
              <a:t>Parks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Additional kayak racks installed at Pintail Park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Pools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Reported by Aquatics Advisory Committee Chair of potential safety hazard at pool slide – Public Works immediately addressed the issue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Picture 4" descr="A white pole with blue carpet&#10;&#10;Description automatically generated">
            <a:extLst>
              <a:ext uri="{FF2B5EF4-FFF2-40B4-BE49-F238E27FC236}">
                <a16:creationId xmlns:a16="http://schemas.microsoft.com/office/drawing/2014/main" id="{A9EBE21A-2B64-B5BB-D371-8D462560A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r="22120"/>
          <a:stretch/>
        </p:blipFill>
        <p:spPr>
          <a:xfrm>
            <a:off x="6413932" y="2488522"/>
            <a:ext cx="2264452" cy="1880956"/>
          </a:xfrm>
          <a:prstGeom prst="rect">
            <a:avLst/>
          </a:prstGeom>
        </p:spPr>
      </p:pic>
      <p:pic>
        <p:nvPicPr>
          <p:cNvPr id="7" name="Picture 6" descr="A white plastic tube on a white base&#10;&#10;Description automatically generated with medium confidence">
            <a:extLst>
              <a:ext uri="{FF2B5EF4-FFF2-40B4-BE49-F238E27FC236}">
                <a16:creationId xmlns:a16="http://schemas.microsoft.com/office/drawing/2014/main" id="{E5C08AEF-FDAF-8193-F21E-B7A20A0DC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r="14660"/>
          <a:stretch/>
        </p:blipFill>
        <p:spPr>
          <a:xfrm>
            <a:off x="5841508" y="4645039"/>
            <a:ext cx="3091738" cy="20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65B9-ED9F-EFFF-945F-862C86A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Tiki Bar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A59F492-D2C8-5C29-D7B5-40CE91630E62}"/>
              </a:ext>
            </a:extLst>
          </p:cNvPr>
          <p:cNvSpPr txBox="1">
            <a:spLocks/>
          </p:cNvSpPr>
          <p:nvPr/>
        </p:nvSpPr>
        <p:spPr>
          <a:xfrm>
            <a:off x="5779363" y="1908699"/>
            <a:ext cx="3112088" cy="461638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Tiki bar emptied in preparation of 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construction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Public Works running conduit for new electrical service for the tiki bar extension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Choptank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to install new transformer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County reviewing plans, with permit to be submitted after plan review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 descr="A white paper with a blueprint&#10;&#10;Description automatically generated">
            <a:extLst>
              <a:ext uri="{FF2B5EF4-FFF2-40B4-BE49-F238E27FC236}">
                <a16:creationId xmlns:a16="http://schemas.microsoft.com/office/drawing/2014/main" id="{C4D16D98-85FC-A8B4-467D-10E3BD79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28739" r="25145" b="19482"/>
          <a:stretch/>
        </p:blipFill>
        <p:spPr>
          <a:xfrm>
            <a:off x="86072" y="2325950"/>
            <a:ext cx="5673073" cy="3932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71ADB-D7F2-2F0E-C9AC-E766A88F1283}"/>
              </a:ext>
            </a:extLst>
          </p:cNvPr>
          <p:cNvSpPr txBox="1"/>
          <p:nvPr/>
        </p:nvSpPr>
        <p:spPr>
          <a:xfrm>
            <a:off x="0" y="4394447"/>
            <a:ext cx="3417903" cy="1864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57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954B8-79CE-5463-3D28-AA3559BC7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4054-0C48-D937-C4F9-7480B755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Racquet Sports Building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8D27A014-F2EC-F6AE-DE34-F8F3F068E5E5}"/>
              </a:ext>
            </a:extLst>
          </p:cNvPr>
          <p:cNvSpPr txBox="1">
            <a:spLocks/>
          </p:cNvSpPr>
          <p:nvPr/>
        </p:nvSpPr>
        <p:spPr>
          <a:xfrm>
            <a:off x="5197422" y="4030462"/>
            <a:ext cx="3777909" cy="129613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Vista preparing sketches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Will meet with contractor once completed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D8A0A-15BB-F5A7-2D71-A422595DC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5076" y="1892901"/>
            <a:ext cx="4932058" cy="49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2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2F4BC-8247-217C-1FB4-E89CDF5CC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9BF13-E5EC-F39C-081D-EAA000E1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Pavilion at Veterans Memorial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0A03375C-1078-7DF2-4849-A8F3B79E881F}"/>
              </a:ext>
            </a:extLst>
          </p:cNvPr>
          <p:cNvSpPr txBox="1">
            <a:spLocks/>
          </p:cNvSpPr>
          <p:nvPr/>
        </p:nvSpPr>
        <p:spPr>
          <a:xfrm>
            <a:off x="5175686" y="3349218"/>
            <a:ext cx="3777909" cy="2254929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GM and Team met with Whayland (contractor) on January 30</a:t>
            </a:r>
            <a:r>
              <a:rPr lang="en-US" sz="2000" cap="none" baseline="30000" dirty="0">
                <a:solidFill>
                  <a:prstClr val="black"/>
                </a:solidFill>
                <a:latin typeface="Century Gothic" panose="020B0502020202020204"/>
              </a:rPr>
              <a:t>th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 on design options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Next steps:  permit and build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Scheduled to be completed by May 10</a:t>
            </a:r>
            <a:r>
              <a:rPr lang="en-US" sz="2000" cap="none" baseline="30000" dirty="0">
                <a:solidFill>
                  <a:prstClr val="black"/>
                </a:solidFill>
                <a:latin typeface="Century Gothic" panose="020B0502020202020204"/>
              </a:rPr>
              <a:t>th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6" name="Picture 2" descr="Photo">
            <a:extLst>
              <a:ext uri="{FF2B5EF4-FFF2-40B4-BE49-F238E27FC236}">
                <a16:creationId xmlns:a16="http://schemas.microsoft.com/office/drawing/2014/main" id="{53D14B05-345D-9ECA-2F33-D99EC8436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t="25283" b="37436"/>
          <a:stretch/>
        </p:blipFill>
        <p:spPr bwMode="auto">
          <a:xfrm>
            <a:off x="328474" y="2416945"/>
            <a:ext cx="4580878" cy="41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64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65B9-ED9F-EFFF-945F-862C86A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Bulkhead Replacement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A59F492-D2C8-5C29-D7B5-40CE91630E62}"/>
              </a:ext>
            </a:extLst>
          </p:cNvPr>
          <p:cNvSpPr txBox="1">
            <a:spLocks/>
          </p:cNvSpPr>
          <p:nvPr/>
        </p:nvSpPr>
        <p:spPr>
          <a:xfrm>
            <a:off x="252546" y="2206483"/>
            <a:ext cx="8638903" cy="132682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Fisher Marine finishing up on 2023-2024 Bulkhead Replacement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Emergency bulkhead replacement at 35 &amp; 82 Wood Duck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Content Placeholder 4" descr="A dock with a dock in the water&#10;&#10;Description automatically generated with medium confidence">
            <a:extLst>
              <a:ext uri="{FF2B5EF4-FFF2-40B4-BE49-F238E27FC236}">
                <a16:creationId xmlns:a16="http://schemas.microsoft.com/office/drawing/2014/main" id="{9A6E34DF-31A2-3385-01F5-F6E6B6B4A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 r="3" b="12088"/>
          <a:stretch/>
        </p:blipFill>
        <p:spPr>
          <a:xfrm>
            <a:off x="491713" y="3279680"/>
            <a:ext cx="3085988" cy="3380370"/>
          </a:xfrm>
          <a:prstGeom prst="rect">
            <a:avLst/>
          </a:prstGeom>
        </p:spPr>
      </p:pic>
      <p:pic>
        <p:nvPicPr>
          <p:cNvPr id="8" name="Picture 7" descr="A group of people working on a dock&#10;&#10;Description automatically generated">
            <a:extLst>
              <a:ext uri="{FF2B5EF4-FFF2-40B4-BE49-F238E27FC236}">
                <a16:creationId xmlns:a16="http://schemas.microsoft.com/office/drawing/2014/main" id="{2D31BB72-3593-A410-736B-65EF3F44D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r="2" b="24374"/>
          <a:stretch/>
        </p:blipFill>
        <p:spPr>
          <a:xfrm>
            <a:off x="4987341" y="3279680"/>
            <a:ext cx="3664946" cy="33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4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65B9-ED9F-EFFF-945F-862C86A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Electronic Sign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A59F492-D2C8-5C29-D7B5-40CE91630E62}"/>
              </a:ext>
            </a:extLst>
          </p:cNvPr>
          <p:cNvSpPr txBox="1">
            <a:spLocks/>
          </p:cNvSpPr>
          <p:nvPr/>
        </p:nvSpPr>
        <p:spPr>
          <a:xfrm>
            <a:off x="252546" y="2206484"/>
            <a:ext cx="8638903" cy="1779590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Public Works moved the sign about six feet to satisfy permitting requirements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Photos of the new location were sent to the county for final approval</a:t>
            </a:r>
            <a:endParaRPr lang="en-US" sz="1800" cap="none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Once permitting is completed, the vendor estimates 4-6 weeks to have the sign installed</a:t>
            </a:r>
          </a:p>
        </p:txBody>
      </p:sp>
      <p:pic>
        <p:nvPicPr>
          <p:cNvPr id="5" name="Picture 4" descr="A red tractor with a crane in front of a sign&#10;&#10;Description automatically generated">
            <a:extLst>
              <a:ext uri="{FF2B5EF4-FFF2-40B4-BE49-F238E27FC236}">
                <a16:creationId xmlns:a16="http://schemas.microsoft.com/office/drawing/2014/main" id="{A21AAF43-A588-54BF-469E-5690D2675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43" y="3712191"/>
            <a:ext cx="2359357" cy="3145809"/>
          </a:xfrm>
          <a:prstGeom prst="rect">
            <a:avLst/>
          </a:prstGeom>
        </p:spPr>
      </p:pic>
      <p:pic>
        <p:nvPicPr>
          <p:cNvPr id="7" name="Picture 6" descr="A person using a machine to drill a tree&#10;&#10;Description automatically generated">
            <a:extLst>
              <a:ext uri="{FF2B5EF4-FFF2-40B4-BE49-F238E27FC236}">
                <a16:creationId xmlns:a16="http://schemas.microsoft.com/office/drawing/2014/main" id="{B8AA2F2D-0A25-C521-41F3-B9C912ED1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3" y="4065981"/>
            <a:ext cx="3907654" cy="27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60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DB550D-6A53-2D8D-872F-132E4977D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F481-F0D8-6890-879E-3C96A252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2E559DC1-499E-820F-5B5E-0B0DE824596D}"/>
              </a:ext>
            </a:extLst>
          </p:cNvPr>
          <p:cNvSpPr txBox="1">
            <a:spLocks/>
          </p:cNvSpPr>
          <p:nvPr/>
        </p:nvSpPr>
        <p:spPr>
          <a:xfrm>
            <a:off x="350202" y="2388285"/>
            <a:ext cx="8638903" cy="208143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GM forming work group to create a standard for signage on OPA-owned property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Current signage to be evaluated for 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mandate/policy on signs, possible replacement of signs, and if permits would be needed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Recommendations to be presented to the Board</a:t>
            </a: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330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E2FDB8-9293-27E3-FF44-BC147B639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2C03-DDB9-8EBC-06A9-5FD9222B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ADDENDUM</a:t>
            </a:r>
            <a:br>
              <a:rPr lang="en-US" dirty="0"/>
            </a:br>
            <a:r>
              <a:rPr lang="en-US" dirty="0"/>
              <a:t>Ditch Maintenance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CDB4B-5289-7786-C3ED-30C4F736C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48"/>
          <a:stretch/>
        </p:blipFill>
        <p:spPr>
          <a:xfrm>
            <a:off x="2241609" y="1896178"/>
            <a:ext cx="4660777" cy="496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6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6F5D0-7C37-16FA-BBE5-97B6FD0C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4DF8-8FB8-E5F6-B12A-789EBBB07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851" y="5350102"/>
            <a:ext cx="4607720" cy="1050300"/>
          </a:xfrm>
        </p:spPr>
        <p:txBody>
          <a:bodyPr wrap="square" anchor="b">
            <a:normAutofit fontScale="90000"/>
          </a:bodyPr>
          <a:lstStyle/>
          <a:p>
            <a:pPr algn="l"/>
            <a:r>
              <a:rPr lang="en-US" sz="4200" dirty="0">
                <a:solidFill>
                  <a:schemeClr val="tx1"/>
                </a:solidFill>
              </a:rPr>
              <a:t>Stormwater pond cleaned out </a:t>
            </a:r>
          </a:p>
        </p:txBody>
      </p:sp>
      <p:pic>
        <p:nvPicPr>
          <p:cNvPr id="5" name="Picture 4" descr="A person holding a yellow object in a puddle of water&#10;&#10;Description automatically generated">
            <a:extLst>
              <a:ext uri="{FF2B5EF4-FFF2-40B4-BE49-F238E27FC236}">
                <a16:creationId xmlns:a16="http://schemas.microsoft.com/office/drawing/2014/main" id="{C9706E8C-3995-020E-A348-BB7419F81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899"/>
          <a:stretch/>
        </p:blipFill>
        <p:spPr>
          <a:xfrm>
            <a:off x="15" y="857258"/>
            <a:ext cx="3000360" cy="3004450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7" name="Picture 6" descr="A person in a puddle with a yellow stick&#10;&#10;Description automatically generated">
            <a:extLst>
              <a:ext uri="{FF2B5EF4-FFF2-40B4-BE49-F238E27FC236}">
                <a16:creationId xmlns:a16="http://schemas.microsoft.com/office/drawing/2014/main" id="{CB074853-0592-BAEF-8C35-978B94957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3"/>
          <a:stretch/>
        </p:blipFill>
        <p:spPr>
          <a:xfrm>
            <a:off x="3143251" y="857258"/>
            <a:ext cx="2857499" cy="2938147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9" name="Picture 8" descr="A person standing in a pond with a stick&#10;&#10;Description automatically generated">
            <a:extLst>
              <a:ext uri="{FF2B5EF4-FFF2-40B4-BE49-F238E27FC236}">
                <a16:creationId xmlns:a16="http://schemas.microsoft.com/office/drawing/2014/main" id="{B8B116F5-53ED-B4C8-8EE8-D3AC1EB9D0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r="1" b="19349"/>
          <a:stretch/>
        </p:blipFill>
        <p:spPr>
          <a:xfrm>
            <a:off x="6143625" y="857257"/>
            <a:ext cx="3000375" cy="2969267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50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Approval of Agenda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9C9C-A616-283E-0F1E-0975BB43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1FCB-AA4A-C1BC-53CA-F0FC00FDF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Storm Water pond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1B0C2-8E50-CF46-C0CC-A307AF21C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800" b="1" dirty="0"/>
              <a:t>Stormwater Pond</a:t>
            </a:r>
          </a:p>
        </p:txBody>
      </p:sp>
      <p:pic>
        <p:nvPicPr>
          <p:cNvPr id="5" name="Content Placeholder 4" descr="A lawn with a river and trees&#10;&#10;Description automatically generated with medium confidence">
            <a:extLst>
              <a:ext uri="{FF2B5EF4-FFF2-40B4-BE49-F238E27FC236}">
                <a16:creationId xmlns:a16="http://schemas.microsoft.com/office/drawing/2014/main" id="{D4466B05-CD05-7A66-B64F-73514762C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 r="1" b="9351"/>
          <a:stretch/>
        </p:blipFill>
        <p:spPr>
          <a:xfrm>
            <a:off x="5" y="857249"/>
            <a:ext cx="4500562" cy="2933871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Picture 6" descr="A grassy area with trees and a pond&#10;&#10;Description automatically generated">
            <a:extLst>
              <a:ext uri="{FF2B5EF4-FFF2-40B4-BE49-F238E27FC236}">
                <a16:creationId xmlns:a16="http://schemas.microsoft.com/office/drawing/2014/main" id="{63410A89-7C70-80EA-D95E-563501332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r="1" b="401"/>
          <a:stretch/>
        </p:blipFill>
        <p:spPr>
          <a:xfrm>
            <a:off x="4643434" y="857249"/>
            <a:ext cx="4500563" cy="2991021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5585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08EA5-F2B7-0BA8-07EF-BB51587C4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B2D1E-A8E0-87D5-FD88-E536E7413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Storm Water pond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A2E0F-715A-E145-6553-7CEA6C6DD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800" b="1" dirty="0"/>
              <a:t>Stormwater Pond</a:t>
            </a:r>
          </a:p>
        </p:txBody>
      </p:sp>
      <p:pic>
        <p:nvPicPr>
          <p:cNvPr id="5" name="Content Placeholder 4" descr="A pond in a yard&#10;&#10;Description automatically generated">
            <a:extLst>
              <a:ext uri="{FF2B5EF4-FFF2-40B4-BE49-F238E27FC236}">
                <a16:creationId xmlns:a16="http://schemas.microsoft.com/office/drawing/2014/main" id="{4ABDD7D6-BEDD-494B-42AC-0EAFDD22B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82"/>
          <a:stretch/>
        </p:blipFill>
        <p:spPr>
          <a:xfrm>
            <a:off x="5" y="857249"/>
            <a:ext cx="4500562" cy="2933871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Picture 6" descr="A lawn next to a river&#10;&#10;Description automatically generated">
            <a:extLst>
              <a:ext uri="{FF2B5EF4-FFF2-40B4-BE49-F238E27FC236}">
                <a16:creationId xmlns:a16="http://schemas.microsoft.com/office/drawing/2014/main" id="{7516CA26-DF39-B19F-10A9-26772CBD57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r="1" b="1"/>
          <a:stretch/>
        </p:blipFill>
        <p:spPr>
          <a:xfrm>
            <a:off x="4643434" y="857249"/>
            <a:ext cx="4500563" cy="2991021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7244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9ABF6-B857-113D-1694-BA326E4D2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17A9-BD0E-8834-CA00-24BBF4D0B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Ditches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70DF1-43A4-35AF-97E7-410422318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800" b="1" dirty="0"/>
              <a:t>Ditches</a:t>
            </a:r>
          </a:p>
        </p:txBody>
      </p:sp>
      <p:pic>
        <p:nvPicPr>
          <p:cNvPr id="7" name="Picture 6" descr="A dirt path with trees and grass&#10;&#10;Description automatically generated">
            <a:extLst>
              <a:ext uri="{FF2B5EF4-FFF2-40B4-BE49-F238E27FC236}">
                <a16:creationId xmlns:a16="http://schemas.microsoft.com/office/drawing/2014/main" id="{B36693F3-25D5-02DF-B747-C809CBEED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4740"/>
          <a:stretch/>
        </p:blipFill>
        <p:spPr>
          <a:xfrm>
            <a:off x="15" y="857257"/>
            <a:ext cx="3000360" cy="292866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Content Placeholder 4" descr="A small stream in a forest&#10;&#10;Description automatically generated">
            <a:extLst>
              <a:ext uri="{FF2B5EF4-FFF2-40B4-BE49-F238E27FC236}">
                <a16:creationId xmlns:a16="http://schemas.microsoft.com/office/drawing/2014/main" id="{6ABF3331-C24A-CFD6-D5C8-1FCADC734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8" b="3214"/>
          <a:stretch/>
        </p:blipFill>
        <p:spPr>
          <a:xfrm>
            <a:off x="3143251" y="857258"/>
            <a:ext cx="2857499" cy="292866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Picture 8" descr="A stream in a forest&#10;&#10;Description automatically generated">
            <a:extLst>
              <a:ext uri="{FF2B5EF4-FFF2-40B4-BE49-F238E27FC236}">
                <a16:creationId xmlns:a16="http://schemas.microsoft.com/office/drawing/2014/main" id="{0B6C6E0C-BE00-C9E1-2FF5-97B0C3A48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2"/>
          <a:stretch/>
        </p:blipFill>
        <p:spPr>
          <a:xfrm>
            <a:off x="6143625" y="857250"/>
            <a:ext cx="3000375" cy="3006307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6433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C7391-26A8-6E7A-E641-08B00F9E5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5D7312F-CF89-D9DC-51E0-66F8844B7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800" b="1" dirty="0"/>
              <a:t>Ditches</a:t>
            </a:r>
          </a:p>
        </p:txBody>
      </p:sp>
      <p:pic>
        <p:nvPicPr>
          <p:cNvPr id="5" name="Content Placeholder 4" descr="A green trash can next to a road&#10;&#10;Description automatically generated">
            <a:extLst>
              <a:ext uri="{FF2B5EF4-FFF2-40B4-BE49-F238E27FC236}">
                <a16:creationId xmlns:a16="http://schemas.microsoft.com/office/drawing/2014/main" id="{A834609A-6F35-EFF9-FA0E-3475B304E2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4" r="-2" b="22963"/>
          <a:stretch/>
        </p:blipFill>
        <p:spPr>
          <a:xfrm>
            <a:off x="0" y="857250"/>
            <a:ext cx="4500563" cy="2933700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1" name="Picture 10" descr="A dirt path between trees&#10;&#10;Description automatically generated">
            <a:extLst>
              <a:ext uri="{FF2B5EF4-FFF2-40B4-BE49-F238E27FC236}">
                <a16:creationId xmlns:a16="http://schemas.microsoft.com/office/drawing/2014/main" id="{3D380DDB-E80F-FD3F-9EA4-66226C2B3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3" r="2" b="20304"/>
          <a:stretch/>
        </p:blipFill>
        <p:spPr>
          <a:xfrm>
            <a:off x="4643434" y="857249"/>
            <a:ext cx="4500563" cy="2991021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6658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027030-8360-3F30-8DF7-3E0D9DB04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49DF-3A0D-637D-A4C2-F3D143D89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ADDENDUM</a:t>
            </a:r>
            <a:br>
              <a:rPr lang="en-US" dirty="0"/>
            </a:br>
            <a:r>
              <a:rPr lang="en-US" dirty="0"/>
              <a:t>Yacht Club Maintenance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107B0D-0863-8B6E-E5A3-7BC1568E3670}"/>
              </a:ext>
            </a:extLst>
          </p:cNvPr>
          <p:cNvSpPr txBox="1">
            <a:spLocks/>
          </p:cNvSpPr>
          <p:nvPr/>
        </p:nvSpPr>
        <p:spPr>
          <a:xfrm>
            <a:off x="8878" y="2061280"/>
            <a:ext cx="8930936" cy="47834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Painting Dining area and remainer of downstairs not completed this fall.  </a:t>
            </a:r>
            <a:r>
              <a:rPr lang="en-US" sz="1100" b="1" i="1" dirty="0">
                <a:solidFill>
                  <a:schemeClr val="bg1"/>
                </a:solidFill>
              </a:rPr>
              <a:t>Contractor  2/12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Replaced Tile by loading dock hallway    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Replaced floor and tiles in upstairs storage room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Repaired cracks in drywall in stairwells in the lobby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Repaired grout throughout the dinning area  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Replaced signs on bride and groom suite to gender neutral signs.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Touch up paint in bridal and ball room       </a:t>
            </a:r>
            <a:r>
              <a:rPr lang="en-US" sz="1100" b="1" i="1" dirty="0">
                <a:solidFill>
                  <a:schemeClr val="bg1"/>
                </a:solidFill>
              </a:rPr>
              <a:t>Contractor 2/12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Professionally  had all flooring cleaned except kitchen     </a:t>
            </a:r>
            <a:r>
              <a:rPr lang="en-US" sz="1100" b="1" i="1" dirty="0">
                <a:solidFill>
                  <a:schemeClr val="bg1"/>
                </a:solidFill>
              </a:rPr>
              <a:t>Completed by contractor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Had ventilation and filters cleaned  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Repaired flooring in Cove lounge behind bar.  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Repaired rotten wall section in loading dock.  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Removed broken tiles and repaired by kitchen floor drain.  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Replaced all the ceiling tiles in foyer and all stained throughout the building.  </a:t>
            </a:r>
            <a:r>
              <a:rPr lang="en-US" sz="1100" b="1" i="1" dirty="0">
                <a:solidFill>
                  <a:schemeClr val="bg1"/>
                </a:solidFill>
              </a:rPr>
              <a:t>To be completed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Minin Splits have been cleaned and serviced      </a:t>
            </a:r>
            <a:r>
              <a:rPr lang="en-US" sz="1100" b="1" i="1" dirty="0">
                <a:solidFill>
                  <a:schemeClr val="bg1"/>
                </a:solidFill>
              </a:rPr>
              <a:t>Completed by Public Works and contractor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All ice makers filters have been changed.       </a:t>
            </a:r>
            <a:r>
              <a:rPr lang="en-US" sz="1100" b="1" i="1" dirty="0">
                <a:solidFill>
                  <a:schemeClr val="bg1"/>
                </a:solidFill>
              </a:rPr>
              <a:t>Completed in-house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Fire Sprinklers have been inspected and checked     </a:t>
            </a:r>
            <a:r>
              <a:rPr lang="en-US" sz="1100" b="1" i="1" dirty="0">
                <a:solidFill>
                  <a:schemeClr val="bg1"/>
                </a:solidFill>
              </a:rPr>
              <a:t>Contractor 2/12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Fire Marshall is scheduled for annual inspection.       </a:t>
            </a:r>
            <a:r>
              <a:rPr lang="en-US" sz="1100" b="1" i="1" dirty="0">
                <a:solidFill>
                  <a:schemeClr val="bg1"/>
                </a:solidFill>
              </a:rPr>
              <a:t>Within the next week or two</a:t>
            </a:r>
            <a:endParaRPr lang="en-US" sz="1100" dirty="0"/>
          </a:p>
        </p:txBody>
      </p:sp>
      <p:pic>
        <p:nvPicPr>
          <p:cNvPr id="13" name="Picture 12" descr="A tile floor with a black mat&#10;&#10;Description automatically generated">
            <a:extLst>
              <a:ext uri="{FF2B5EF4-FFF2-40B4-BE49-F238E27FC236}">
                <a16:creationId xmlns:a16="http://schemas.microsoft.com/office/drawing/2014/main" id="{E8F8EE62-F690-A2DC-BBAD-9897AD8A7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51" y="1957142"/>
            <a:ext cx="2492177" cy="1869132"/>
          </a:xfrm>
          <a:prstGeom prst="rect">
            <a:avLst/>
          </a:prstGeom>
        </p:spPr>
      </p:pic>
      <p:pic>
        <p:nvPicPr>
          <p:cNvPr id="14" name="Content Placeholder 4" descr="A tile floor with a black vent&#10;&#10;Description automatically generated">
            <a:extLst>
              <a:ext uri="{FF2B5EF4-FFF2-40B4-BE49-F238E27FC236}">
                <a16:creationId xmlns:a16="http://schemas.microsoft.com/office/drawing/2014/main" id="{E75E18BB-201B-6BBE-9932-4B8BB0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83" y="3881940"/>
            <a:ext cx="2232045" cy="29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5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January</a:t>
            </a:r>
            <a:endParaRPr lang="en-US" b="1" u="sng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94949"/>
              </p:ext>
            </p:extLst>
          </p:nvPr>
        </p:nvGraphicFramePr>
        <p:xfrm>
          <a:off x="109536" y="3091340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12/31/23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1/1/24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93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122598" y="2723080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45EED-5BDB-2387-3FB6-2B720D18D314}"/>
              </a:ext>
            </a:extLst>
          </p:cNvPr>
          <p:cNvSpPr txBox="1"/>
          <p:nvPr/>
        </p:nvSpPr>
        <p:spPr>
          <a:xfrm>
            <a:off x="122598" y="45098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93 violations initiated in January:  10 maintenance/trash/debris; 29 leaf placement; 19 no permit; 35 miscellaneous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 violations includes signs, stop work orders, trailers, unregistered/junk vehicles, and vehicle parking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97 violations complied out; 140 remain open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37 maintenance/trash/debris; 16 leaf placement; 35 no permit; 52 miscellaneous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January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232020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12/31/23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1/31/24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98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117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6AD777-9903-050C-60B7-A95C92E997D2}"/>
              </a:ext>
            </a:extLst>
          </p:cNvPr>
          <p:cNvSpPr txBox="1"/>
          <p:nvPr/>
        </p:nvSpPr>
        <p:spPr>
          <a:xfrm>
            <a:off x="1358434" y="4738046"/>
            <a:ext cx="6975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98 work orders initiated in January:  4 bulkhead;  40 drainage;                                       17 grounds/landscaping; 6 roads; 3 signs; 28 general maintenance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Majority still open in drainage (69):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23 – over 30 days; 12 – over 60 days</a:t>
            </a:r>
          </a:p>
          <a:p>
            <a:pPr marL="1200150" lvl="2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ill Sans MT" panose="020B0502020104020203"/>
              </a:rPr>
              <a:t>Average 1-4 work orders a day to complete depending upon severity</a:t>
            </a:r>
            <a:endParaRPr lang="en-US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January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22255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Received – Jan.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19" y="428827"/>
            <a:ext cx="5623560" cy="7735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“FLASH” UNAUDITED 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MONTH OF JANUARY 2024</a:t>
            </a: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67793"/>
              </p:ext>
            </p:extLst>
          </p:nvPr>
        </p:nvGraphicFramePr>
        <p:xfrm>
          <a:off x="1348740" y="2600335"/>
          <a:ext cx="6446519" cy="2293480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1971203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482008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1541150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452158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27263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January (In 000’s)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3407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Current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Favor/ (</a:t>
                      </a:r>
                      <a:r>
                        <a:rPr lang="en-US" sz="1200" u="none" strike="noStrike" dirty="0" err="1">
                          <a:effectLst/>
                        </a:rPr>
                        <a:t>Unfavor</a:t>
                      </a:r>
                      <a:r>
                        <a:rPr lang="en-US" sz="1200" u="none" strike="noStrike" dirty="0">
                          <a:effectLst/>
                        </a:rPr>
                        <a:t>) vs. 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23119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238558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387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Revenues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$167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$179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$12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Expenses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957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  943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Operating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($790)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($764)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$26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613067" y="48825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3177" y="825623"/>
            <a:ext cx="8377646" cy="4461357"/>
          </a:xfrm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5300" dirty="0">
                <a:solidFill>
                  <a:schemeClr val="bg1"/>
                </a:solidFill>
                <a:cs typeface="+mj-cs"/>
              </a:rPr>
              <a:t>Approval of Minutes</a:t>
            </a: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360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r>
              <a:rPr lang="en-US" sz="3200" b="0" dirty="0">
                <a:solidFill>
                  <a:schemeClr val="tx1"/>
                </a:solidFill>
                <a:cs typeface="+mj-cs"/>
              </a:rPr>
              <a:t>January 20, 2024 – Regular Meeting</a:t>
            </a: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cs typeface="+mj-cs"/>
              </a:rPr>
            </a:br>
            <a:br>
              <a:rPr lang="en-US" sz="2000" b="0" dirty="0"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highlight>
                  <a:srgbClr val="FFFF00"/>
                </a:highlight>
                <a:cs typeface="+mj-cs"/>
              </a:rPr>
            </a:br>
            <a:br>
              <a:rPr lang="en-US" sz="2000" dirty="0">
                <a:cs typeface="+mj-cs"/>
              </a:rPr>
            </a:br>
            <a:endParaRPr lang="en-US" sz="2000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30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219" y="424150"/>
            <a:ext cx="5707559" cy="10432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>
                <a:latin typeface="Century Gothic" panose="020B0502020202020204" pitchFamily="34" charset="0"/>
              </a:rPr>
              <a:t>“FLASH” UNAUDITED MONTH OF JANUARY</a:t>
            </a:r>
            <a:br>
              <a:rPr lang="en-US" sz="2100" dirty="0">
                <a:latin typeface="Century Gothic" panose="020B0502020202020204" pitchFamily="34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025" dirty="0">
                <a:latin typeface="Franklin Gothic Medium" panose="020B06030201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38124"/>
              </p:ext>
            </p:extLst>
          </p:nvPr>
        </p:nvGraphicFramePr>
        <p:xfrm>
          <a:off x="1907379" y="2603037"/>
          <a:ext cx="5329237" cy="2554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267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242970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28781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Department/Amenity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Favorable/(Unfavorable)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Police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950552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Golf Ops +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705006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Public Works/CPI/Gen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(29)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5141597"/>
                  </a:ext>
                </a:extLst>
              </a:tr>
              <a:tr h="37671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Yacht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200" dirty="0"/>
                        <a:t> (6)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585215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Other Net (Administration, Clubhouse Grille, Beach Club, Parking, Aquatics, Rec &amp; Parks, Racquet Sports, Marinas)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200" dirty="0"/>
                        <a:t> 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0162042"/>
                  </a:ext>
                </a:extLst>
              </a:tr>
              <a:tr h="409143">
                <a:tc>
                  <a:txBody>
                    <a:bodyPr/>
                    <a:lstStyle/>
                    <a:p>
                      <a:r>
                        <a:rPr lang="en-US" sz="1200" dirty="0"/>
                        <a:t>               </a:t>
                      </a:r>
                      <a:r>
                        <a:rPr lang="en-US" sz="1200" b="1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$26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28681" y="5685371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BB0CDF-5ABB-387D-8A08-0F31CC442672}"/>
              </a:ext>
            </a:extLst>
          </p:cNvPr>
          <p:cNvCxnSpPr>
            <a:cxnSpLocks/>
          </p:cNvCxnSpPr>
          <p:nvPr/>
        </p:nvCxnSpPr>
        <p:spPr>
          <a:xfrm>
            <a:off x="5779956" y="5511872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749" y="525878"/>
            <a:ext cx="5264627" cy="86874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Franklin Gothic Medium" panose="020B0603020102020204" pitchFamily="34" charset="0"/>
              </a:rPr>
              <a:t>UNAUDITED RESERVES JANUARY 2024 ($ 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384217"/>
              </p:ext>
            </p:extLst>
          </p:nvPr>
        </p:nvGraphicFramePr>
        <p:xfrm>
          <a:off x="1214846" y="2401649"/>
          <a:ext cx="6740435" cy="289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683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895836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038138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847695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970619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755009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583455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0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Franklin Gothic Medium" panose="020B0603020102020204" pitchFamily="34" charset="0"/>
                        </a:rPr>
                        <a:t>GeneralReplace</a:t>
                      </a:r>
                      <a:endParaRPr lang="en-US" sz="16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4/30/23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$0.5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$0.7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$6.6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2.1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 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3.4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0.5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(1.0)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(0.9)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(0.1)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(2.0)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1/31/24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$0.7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$8.5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54767" y="3162471"/>
            <a:ext cx="2335109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200" dirty="0">
                <a:solidFill>
                  <a:schemeClr val="bg1"/>
                </a:solidFill>
              </a:rPr>
              <a:t>Treasurer’s Report -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" y="2334827"/>
            <a:ext cx="3653817" cy="3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598625" y="1192641"/>
            <a:ext cx="5946749" cy="72783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dirty="0">
                <a:solidFill>
                  <a:prstClr val="black"/>
                </a:solidFill>
                <a:latin typeface="Calibri Light" panose="020F0302020204030204"/>
              </a:rPr>
              <a:t>Cash &amp; Short-Term Investments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u="sng" dirty="0">
                <a:solidFill>
                  <a:prstClr val="black"/>
                </a:solidFill>
                <a:latin typeface="Calibri Light" panose="020F0302020204030204"/>
              </a:rPr>
              <a:t>Month of January</a:t>
            </a:r>
            <a:endParaRPr lang="en-US" sz="1875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03081" y="2118904"/>
            <a:ext cx="3536708" cy="32232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As of January 31, 2023, the Association had Approximately (~) $14.9M in Cash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Increased ~ $1.0M from the Same Time Period Last Year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Decreased ~ ($0.8)M from December 2023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$10.4M Invested in CDAR’s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$53K in Interest Income Recognized for the Month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Remaining $4.5M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3666" y="2452005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9D93730-8C7D-423D-9137-597B5FA6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D45553-91A4-480A-9577-0E0FC0D91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" y="0"/>
            <a:ext cx="91405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D240F8A8-FEA1-42C2-B259-27A935127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7753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3A5A1C8-00CF-701D-EA7D-3359A7572C35}"/>
              </a:ext>
            </a:extLst>
          </p:cNvPr>
          <p:cNvSpPr txBox="1">
            <a:spLocks/>
          </p:cNvSpPr>
          <p:nvPr/>
        </p:nvSpPr>
        <p:spPr>
          <a:xfrm>
            <a:off x="123092" y="1741714"/>
            <a:ext cx="3165231" cy="41177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cs typeface="+mj-cs"/>
              </a:rPr>
              <a:t>Public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B8950-8F74-239B-41CF-6FD1FC123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892" y="1977277"/>
            <a:ext cx="4534154" cy="3077726"/>
          </a:xfrm>
        </p:spPr>
        <p:txBody>
          <a:bodyPr>
            <a:normAutofit/>
          </a:bodyPr>
          <a:lstStyle/>
          <a:p>
            <a:pPr marL="0" indent="0" algn="ctr" defTabSz="237744">
              <a:spcAft>
                <a:spcPts val="312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wishing to make comments must state their name and address</a:t>
            </a:r>
            <a:endParaRPr lang="en-US" sz="6000" dirty="0"/>
          </a:p>
        </p:txBody>
      </p:sp>
      <p:pic>
        <p:nvPicPr>
          <p:cNvPr id="2" name="Graphic 1" descr="Chat">
            <a:extLst>
              <a:ext uri="{FF2B5EF4-FFF2-40B4-BE49-F238E27FC236}">
                <a16:creationId xmlns:a16="http://schemas.microsoft.com/office/drawing/2014/main" id="{23C1B981-CA93-F970-C55C-554773AA2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609" y="4123900"/>
            <a:ext cx="1489888" cy="14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3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457157" y="2412808"/>
            <a:ext cx="3884023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26 Carriage Lane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147 Teal Circle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268 Windjammer Road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79 Crest Haven Drive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48 King Richard Road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CPI Violations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190FA-D61B-1DD3-5785-6AC678D9AD29}"/>
              </a:ext>
            </a:extLst>
          </p:cNvPr>
          <p:cNvSpPr txBox="1"/>
          <p:nvPr/>
        </p:nvSpPr>
        <p:spPr>
          <a:xfrm>
            <a:off x="4968494" y="2412808"/>
            <a:ext cx="3884023" cy="1720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298 Ocean Parkway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75 Ocean Parkway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29 Boston Drive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9107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687977" y="2412808"/>
            <a:ext cx="7768045" cy="292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Motion to approve the FY 2024-2025 Fiscal Budget – Monica Rakowski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First Reading of revisions to Resolution B-08 (Director Ethics and Conduct) – Steve Jacobs</a:t>
            </a: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Corporate Resolutions to change the resident agent and signees on liquor licenses for Ocean Pines – Rick Farr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Business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5187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94FE-CB9A-F120-62B3-100D26F9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Appointments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3A790-0CFC-161B-E7A8-D7E514D2D869}"/>
              </a:ext>
            </a:extLst>
          </p:cNvPr>
          <p:cNvSpPr txBox="1"/>
          <p:nvPr/>
        </p:nvSpPr>
        <p:spPr>
          <a:xfrm>
            <a:off x="809998" y="2626436"/>
            <a:ext cx="7524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Don Bonafede – 2</a:t>
            </a:r>
            <a:r>
              <a:rPr lang="en-US" sz="2400" baseline="30000" dirty="0">
                <a:solidFill>
                  <a:schemeClr val="bg1"/>
                </a:solidFill>
              </a:rPr>
              <a:t>nd</a:t>
            </a:r>
            <a:r>
              <a:rPr lang="en-US" sz="2400" dirty="0">
                <a:solidFill>
                  <a:schemeClr val="bg1"/>
                </a:solidFill>
              </a:rPr>
              <a:t> Term – Budget &amp; Finance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John </a:t>
            </a:r>
            <a:r>
              <a:rPr lang="en-US" sz="2400" dirty="0" err="1">
                <a:solidFill>
                  <a:schemeClr val="bg1"/>
                </a:solidFill>
              </a:rPr>
              <a:t>Cacchio</a:t>
            </a:r>
            <a:r>
              <a:rPr lang="en-US" sz="2400" dirty="0">
                <a:solidFill>
                  <a:schemeClr val="bg1"/>
                </a:solidFill>
              </a:rPr>
              <a:t>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Term – Marine Activities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Connie Corbett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Term – Communications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Cindy Hoffman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Term – Communications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Camilla Rogers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Term – Bylaws &amp; Resolutions</a:t>
            </a:r>
          </a:p>
        </p:txBody>
      </p:sp>
    </p:spTree>
    <p:extLst>
      <p:ext uri="{BB962C8B-B14F-4D97-AF65-F5344CB8AC3E}">
        <p14:creationId xmlns:p14="http://schemas.microsoft.com/office/powerpoint/2010/main" val="3955463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8830" y="4991339"/>
            <a:ext cx="7526337" cy="13118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Adjournment</a:t>
            </a:r>
          </a:p>
        </p:txBody>
      </p:sp>
      <p:pic>
        <p:nvPicPr>
          <p:cNvPr id="2" name="Picture 1" descr="NEWOceanPinesAssociation_Circle_logo small">
            <a:extLst>
              <a:ext uri="{FF2B5EF4-FFF2-40B4-BE49-F238E27FC236}">
                <a16:creationId xmlns:a16="http://schemas.microsoft.com/office/drawing/2014/main" id="{F18ADABF-7432-4728-6D3B-76390DF618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17074" y="397861"/>
            <a:ext cx="3709851" cy="3649937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9197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08831" y="2112885"/>
            <a:ext cx="3843068" cy="24671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>
                <a:cs typeface="+mj-cs"/>
              </a:rPr>
              <a:t>President’s Remarks</a:t>
            </a:r>
            <a:br>
              <a:rPr lang="en-US" sz="5000">
                <a:cs typeface="+mj-cs"/>
              </a:rPr>
            </a:br>
            <a:br>
              <a:rPr lang="en-US" sz="5000">
                <a:cs typeface="+mj-cs"/>
              </a:rPr>
            </a:br>
            <a:endParaRPr lang="en-US" sz="5000" dirty="0">
              <a:cs typeface="+mj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34520E3-4860-6C7B-CEA5-8FDAF7454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831" y="5408854"/>
            <a:ext cx="7526338" cy="596170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cs typeface="+mj-cs"/>
              </a:rPr>
              <a:t>Rick Farr</a:t>
            </a:r>
            <a:endParaRPr lang="en-US" sz="3600" b="1" dirty="0"/>
          </a:p>
        </p:txBody>
      </p:sp>
      <p:pic>
        <p:nvPicPr>
          <p:cNvPr id="13" name="Picture 12" descr="NEWOceanPinesAssociation_Circle_logo small">
            <a:extLst>
              <a:ext uri="{FF2B5EF4-FFF2-40B4-BE49-F238E27FC236}">
                <a16:creationId xmlns:a16="http://schemas.microsoft.com/office/drawing/2014/main" id="{4E5AF3F7-C08F-4FE3-A93B-8F4462A82E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04419" y="852976"/>
            <a:ext cx="3371942" cy="33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6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9B1620E3-8A0D-2662-CFE1-E56DA924A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b="20727"/>
          <a:stretch/>
        </p:blipFill>
        <p:spPr bwMode="auto">
          <a:xfrm>
            <a:off x="20" y="-1"/>
            <a:ext cx="9143980" cy="48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3" name="Freeform 9">
            <a:extLst>
              <a:ext uri="{FF2B5EF4-FFF2-40B4-BE49-F238E27FC236}">
                <a16:creationId xmlns:a16="http://schemas.microsoft.com/office/drawing/2014/main" id="{02AB05CC-4371-4DE4-AAE6-20E4B157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9144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26" y="5324330"/>
            <a:ext cx="7929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cs typeface="+mj-cs"/>
              </a:rPr>
              <a:t>GM Leadership Report – </a:t>
            </a:r>
            <a:br>
              <a:rPr lang="en-US" sz="2500" dirty="0">
                <a:cs typeface="+mj-cs"/>
              </a:rPr>
            </a:br>
            <a:r>
              <a:rPr lang="en-US" sz="2500" dirty="0">
                <a:cs typeface="+mj-cs"/>
              </a:rPr>
              <a:t>John Viola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A2EE5-12EC-AAF1-3BF9-F6A91DAD1493}"/>
              </a:ext>
            </a:extLst>
          </p:cNvPr>
          <p:cNvSpPr txBox="1"/>
          <p:nvPr/>
        </p:nvSpPr>
        <p:spPr>
          <a:xfrm>
            <a:off x="6968971" y="4547642"/>
            <a:ext cx="1961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by Bob McKinley</a:t>
            </a:r>
          </a:p>
        </p:txBody>
      </p:sp>
    </p:spTree>
    <p:extLst>
      <p:ext uri="{BB962C8B-B14F-4D97-AF65-F5344CB8AC3E}">
        <p14:creationId xmlns:p14="http://schemas.microsoft.com/office/powerpoint/2010/main" val="363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853883" y="310716"/>
            <a:ext cx="7228615" cy="583262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marL="0" lvl="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u="sng" dirty="0">
                <a:latin typeface="+mj-lt"/>
                <a:ea typeface="+mj-ea"/>
                <a:cs typeface="+mj-cs"/>
              </a:rPr>
              <a:t>Initiatives</a:t>
            </a:r>
            <a:endParaRPr lang="en-US" sz="2400" dirty="0">
              <a:latin typeface="+mj-lt"/>
              <a:ea typeface="+mj-ea"/>
              <a:cs typeface="+mj-cs"/>
            </a:endParaRP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Safety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Painted Crosswalks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Racquet Sports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Prototype Fence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Maintenance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Bridge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Ditches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Yacht Club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Beach Club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Community Center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Sports Core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Projects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Tiki Bar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Racquet Sports Building</a:t>
            </a:r>
          </a:p>
          <a:p>
            <a:pPr marL="1146175" lvl="2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+mj-lt"/>
                <a:ea typeface="+mj-ea"/>
                <a:cs typeface="+mj-cs"/>
              </a:rPr>
              <a:t>Pavilion at Veteran’s Memorial  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Bulkhead Replacement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Electronic Sign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Signs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M</a:t>
            </a:r>
            <a:r>
              <a:rPr lang="en-US" sz="2400" spc="0" baseline="0" dirty="0">
                <a:latin typeface="+mj-lt"/>
                <a:ea typeface="+mj-ea"/>
                <a:cs typeface="+mj-cs"/>
              </a:rPr>
              <a:t>etrics</a:t>
            </a: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65B9-ED9F-EFFF-945F-862C86A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Safety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A59F492-D2C8-5C29-D7B5-40CE91630E62}"/>
              </a:ext>
            </a:extLst>
          </p:cNvPr>
          <p:cNvSpPr txBox="1">
            <a:spLocks/>
          </p:cNvSpPr>
          <p:nvPr/>
        </p:nvSpPr>
        <p:spPr>
          <a:xfrm>
            <a:off x="197438" y="2837330"/>
            <a:ext cx="3131689" cy="107825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New Crosswalks and painted edge of road for Safety  </a:t>
            </a: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 descr="A crosswalk on a road&#10;&#10;Description automatically generated">
            <a:extLst>
              <a:ext uri="{FF2B5EF4-FFF2-40B4-BE49-F238E27FC236}">
                <a16:creationId xmlns:a16="http://schemas.microsoft.com/office/drawing/2014/main" id="{F0A4611D-F349-64E5-99C4-996B12883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012" y="4650713"/>
            <a:ext cx="2530757" cy="1888731"/>
          </a:xfrm>
          <a:prstGeom prst="rect">
            <a:avLst/>
          </a:prstGeom>
        </p:spPr>
      </p:pic>
      <p:pic>
        <p:nvPicPr>
          <p:cNvPr id="5" name="Picture 4" descr="A road with a car on it&#10;&#10;Description automatically generated">
            <a:extLst>
              <a:ext uri="{FF2B5EF4-FFF2-40B4-BE49-F238E27FC236}">
                <a16:creationId xmlns:a16="http://schemas.microsoft.com/office/drawing/2014/main" id="{83050455-E35E-F3CC-543D-A46E3FAEE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6884" y="4644440"/>
            <a:ext cx="2530757" cy="1888731"/>
          </a:xfrm>
          <a:prstGeom prst="rect">
            <a:avLst/>
          </a:prstGeom>
        </p:spPr>
      </p:pic>
      <p:pic>
        <p:nvPicPr>
          <p:cNvPr id="6" name="Picture 5" descr="A car driving on a road&#10;&#10;Description automatically generated">
            <a:extLst>
              <a:ext uri="{FF2B5EF4-FFF2-40B4-BE49-F238E27FC236}">
                <a16:creationId xmlns:a16="http://schemas.microsoft.com/office/drawing/2014/main" id="{F5620355-1FF9-BB18-18C5-7589600053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943" y="4644440"/>
            <a:ext cx="2530757" cy="1888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C9BCC-15E4-889B-B888-4B7857CBA51B}"/>
              </a:ext>
            </a:extLst>
          </p:cNvPr>
          <p:cNvSpPr txBox="1"/>
          <p:nvPr/>
        </p:nvSpPr>
        <p:spPr>
          <a:xfrm>
            <a:off x="257749" y="5964384"/>
            <a:ext cx="1406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/>
              <a:t>Cathell</a:t>
            </a:r>
            <a:r>
              <a:rPr lang="en-US" sz="1350" b="1" dirty="0"/>
              <a:t> and Ocean Parkway Cross walk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17B71-7110-7EE4-745C-A03884A5A09E}"/>
              </a:ext>
            </a:extLst>
          </p:cNvPr>
          <p:cNvSpPr txBox="1"/>
          <p:nvPr/>
        </p:nvSpPr>
        <p:spPr>
          <a:xfrm>
            <a:off x="2340222" y="5894482"/>
            <a:ext cx="1278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Manklin Racquet center  White lines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33549-C6E3-EFB9-58C4-680DF140096B}"/>
              </a:ext>
            </a:extLst>
          </p:cNvPr>
          <p:cNvSpPr txBox="1"/>
          <p:nvPr/>
        </p:nvSpPr>
        <p:spPr>
          <a:xfrm>
            <a:off x="4475545" y="5956841"/>
            <a:ext cx="11986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Camelot Walking trail  Crosswalk 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F812EAA-8646-F374-4D93-98F3E41CFDBD}"/>
              </a:ext>
            </a:extLst>
          </p:cNvPr>
          <p:cNvSpPr/>
          <p:nvPr/>
        </p:nvSpPr>
        <p:spPr>
          <a:xfrm>
            <a:off x="2248071" y="5614305"/>
            <a:ext cx="1535448" cy="70441"/>
          </a:xfrm>
          <a:prstGeom prst="left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 descr="Aerial view of a road with cars on it&#10;&#10;Description automatically generated">
            <a:extLst>
              <a:ext uri="{FF2B5EF4-FFF2-40B4-BE49-F238E27FC236}">
                <a16:creationId xmlns:a16="http://schemas.microsoft.com/office/drawing/2014/main" id="{479CC58E-EA5D-1784-F440-F9732E367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51" y="1902849"/>
            <a:ext cx="4234649" cy="23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Racquet Sports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2774175A-3BD3-8599-99FE-357AB4EF1797}"/>
              </a:ext>
            </a:extLst>
          </p:cNvPr>
          <p:cNvSpPr txBox="1">
            <a:spLocks/>
          </p:cNvSpPr>
          <p:nvPr/>
        </p:nvSpPr>
        <p:spPr>
          <a:xfrm>
            <a:off x="-26629" y="1605078"/>
            <a:ext cx="9188388" cy="319595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4163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Staffing:</a:t>
            </a:r>
          </a:p>
          <a:p>
            <a:pPr marL="741363" lvl="1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Ruth Ann Meyer will manage the front desk/pro shop</a:t>
            </a:r>
          </a:p>
          <a:p>
            <a:pPr marL="741363" lvl="1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Nobie Violante to manage the maintenance of the facility</a:t>
            </a:r>
          </a:p>
          <a:p>
            <a:pPr marL="741363" lvl="1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Debbie Donahue will continue to manage tournaments as she has done in the past</a:t>
            </a:r>
          </a:p>
          <a:p>
            <a:pPr marL="741363" lvl="1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We will have instructors in place for lessons (under Terry </a:t>
            </a:r>
            <a:r>
              <a:rPr lang="en-US" sz="1400" cap="none" dirty="0" err="1">
                <a:solidFill>
                  <a:prstClr val="black"/>
                </a:solidFill>
                <a:latin typeface="Century Gothic" panose="020B0502020202020204" pitchFamily="34" charset="0"/>
              </a:rPr>
              <a:t>Underkoffer</a:t>
            </a:r>
            <a:r>
              <a:rPr lang="en-US" sz="14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</a:p>
          <a:p>
            <a:pPr marL="284163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Fencing:</a:t>
            </a:r>
          </a:p>
          <a:p>
            <a:pPr marL="741363" lvl="1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Prototype fence was installed to prevent trespassers from entering along the fence line by the Manklin Creek baseball field to the Pickleball Courts – we will evaluate</a:t>
            </a:r>
          </a:p>
          <a:p>
            <a:pPr marL="741363" lvl="1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Team will present fencing option to RSAC for feedback</a:t>
            </a:r>
          </a:p>
          <a:p>
            <a:pPr marL="741363" lvl="1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Estimated cost:  $17,000-$22,000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 descr="A fenced area with trees and a fence&#10;&#10;Description automatically generated">
            <a:extLst>
              <a:ext uri="{FF2B5EF4-FFF2-40B4-BE49-F238E27FC236}">
                <a16:creationId xmlns:a16="http://schemas.microsoft.com/office/drawing/2014/main" id="{FCC78B36-4338-25CF-F601-229A41E0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1"/>
          <a:stretch/>
        </p:blipFill>
        <p:spPr>
          <a:xfrm>
            <a:off x="5692" y="4863183"/>
            <a:ext cx="2462300" cy="1994816"/>
          </a:xfrm>
          <a:prstGeom prst="rect">
            <a:avLst/>
          </a:prstGeom>
        </p:spPr>
      </p:pic>
      <p:pic>
        <p:nvPicPr>
          <p:cNvPr id="10" name="Picture 9" descr="A group of people working on a fence&#10;&#10;Description automatically generated">
            <a:extLst>
              <a:ext uri="{FF2B5EF4-FFF2-40B4-BE49-F238E27FC236}">
                <a16:creationId xmlns:a16="http://schemas.microsoft.com/office/drawing/2014/main" id="{D98DEDA1-B074-B7EE-6F60-C5627A4DF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94" y="4859614"/>
            <a:ext cx="2985010" cy="1989509"/>
          </a:xfrm>
          <a:prstGeom prst="rect">
            <a:avLst/>
          </a:prstGeom>
        </p:spPr>
      </p:pic>
      <p:pic>
        <p:nvPicPr>
          <p:cNvPr id="9" name="Picture 8" descr="Aerial view of a building&#10;&#10;Description automatically generated">
            <a:extLst>
              <a:ext uri="{FF2B5EF4-FFF2-40B4-BE49-F238E27FC236}">
                <a16:creationId xmlns:a16="http://schemas.microsoft.com/office/drawing/2014/main" id="{351FDEF2-476C-19E4-A2EA-B4F360EA2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68" y="4854307"/>
            <a:ext cx="3546340" cy="19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76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Bridge Maintenance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342333" y="2050742"/>
            <a:ext cx="8495930" cy="161573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cap="none" dirty="0">
                <a:solidFill>
                  <a:prstClr val="black"/>
                </a:solidFill>
                <a:latin typeface="Century Gothic" panose="020B0502020202020204"/>
              </a:rPr>
              <a:t>Addressed drainage issue on Ocean Parkway bridge (erosion)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Done in-house by Public Works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Work completed January 26</a:t>
            </a:r>
            <a:r>
              <a:rPr lang="en-US" sz="2000" cap="none" baseline="30000" dirty="0">
                <a:solidFill>
                  <a:prstClr val="black"/>
                </a:solidFill>
                <a:latin typeface="Century Gothic" panose="020B0502020202020204"/>
              </a:rPr>
              <a:t>th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 </a:t>
            </a:r>
          </a:p>
        </p:txBody>
      </p:sp>
      <p:pic>
        <p:nvPicPr>
          <p:cNvPr id="5" name="Picture 4" descr="A person in a blue jacket and yellow gloves looking at a person in a blue jacket&#10;&#10;Description automatically generated">
            <a:extLst>
              <a:ext uri="{FF2B5EF4-FFF2-40B4-BE49-F238E27FC236}">
                <a16:creationId xmlns:a16="http://schemas.microsoft.com/office/drawing/2014/main" id="{ECAA6769-F2FF-7E38-51AE-4687C4B8C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" y="3844024"/>
            <a:ext cx="2260480" cy="3013973"/>
          </a:xfrm>
          <a:prstGeom prst="rect">
            <a:avLst/>
          </a:prstGeom>
        </p:spPr>
      </p:pic>
      <p:pic>
        <p:nvPicPr>
          <p:cNvPr id="7" name="Picture 6" descr="A drain in the ground&#10;&#10;Description automatically generated">
            <a:extLst>
              <a:ext uri="{FF2B5EF4-FFF2-40B4-BE49-F238E27FC236}">
                <a16:creationId xmlns:a16="http://schemas.microsoft.com/office/drawing/2014/main" id="{11ED2780-A932-CA48-B50D-242D75F00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22" y="3844031"/>
            <a:ext cx="2260478" cy="3013970"/>
          </a:xfrm>
          <a:prstGeom prst="rect">
            <a:avLst/>
          </a:prstGeom>
        </p:spPr>
      </p:pic>
      <p:pic>
        <p:nvPicPr>
          <p:cNvPr id="9" name="Picture 8" descr="A person standing next to a pipe&#10;&#10;Description automatically generated">
            <a:extLst>
              <a:ext uri="{FF2B5EF4-FFF2-40B4-BE49-F238E27FC236}">
                <a16:creationId xmlns:a16="http://schemas.microsoft.com/office/drawing/2014/main" id="{8E2D4EA6-6E7E-F2BB-A26F-B88884EC2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25" y="3844025"/>
            <a:ext cx="2260478" cy="3013971"/>
          </a:xfrm>
          <a:prstGeom prst="rect">
            <a:avLst/>
          </a:prstGeom>
        </p:spPr>
      </p:pic>
      <p:pic>
        <p:nvPicPr>
          <p:cNvPr id="11" name="Picture 10" descr="A person digging a hole in the ground&#10;&#10;Description automatically generated">
            <a:extLst>
              <a:ext uri="{FF2B5EF4-FFF2-40B4-BE49-F238E27FC236}">
                <a16:creationId xmlns:a16="http://schemas.microsoft.com/office/drawing/2014/main" id="{771B8F22-0B48-63A0-4399-28D2C31F6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98" y="3844029"/>
            <a:ext cx="2260477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641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Props1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C4FE95-5FDD-4F38-A968-D37070C529A2}">
  <ds:schemaRefs>
    <ds:schemaRef ds:uri="http://purl.org/dc/terms/"/>
    <ds:schemaRef ds:uri="http://schemas.microsoft.com/office/infopath/2007/PartnerControls"/>
    <ds:schemaRef ds:uri="2410f877-682a-4a84-b4b9-52eb2a99858c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005420c5-ce29-4fd8-9b0b-06107616db1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166442</TotalTime>
  <Words>1434</Words>
  <Application>Microsoft Office PowerPoint</Application>
  <PresentationFormat>On-screen Show (4:3)</PresentationFormat>
  <Paragraphs>274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Times New Roman</vt:lpstr>
      <vt:lpstr>Wingdings</vt:lpstr>
      <vt:lpstr>Wingdings 2</vt:lpstr>
      <vt:lpstr>SIBSON CONSULTING Document</vt:lpstr>
      <vt:lpstr>Data slides</vt:lpstr>
      <vt:lpstr>Quotable</vt:lpstr>
      <vt:lpstr>Board of Directors Meeting</vt:lpstr>
      <vt:lpstr>Approval of Agenda</vt:lpstr>
      <vt:lpstr>Approval of Minutes      January 20, 2024 – Regular Meeting      </vt:lpstr>
      <vt:lpstr>President’s Remarks  </vt:lpstr>
      <vt:lpstr>GM Leadership Report –  John Viola</vt:lpstr>
      <vt:lpstr>PowerPoint Presentation</vt:lpstr>
      <vt:lpstr>Safety</vt:lpstr>
      <vt:lpstr>Racquet Sports</vt:lpstr>
      <vt:lpstr>Bridge Maintenance</vt:lpstr>
      <vt:lpstr>Ditch Maintenance</vt:lpstr>
      <vt:lpstr>Maintenance</vt:lpstr>
      <vt:lpstr>Tiki Bar</vt:lpstr>
      <vt:lpstr>Racquet Sports Building</vt:lpstr>
      <vt:lpstr>Pavilion at Veterans Memorial</vt:lpstr>
      <vt:lpstr>Bulkhead Replacement</vt:lpstr>
      <vt:lpstr>Electronic Sign</vt:lpstr>
      <vt:lpstr>Signs</vt:lpstr>
      <vt:lpstr>ADDENDUM Ditch Maintenance</vt:lpstr>
      <vt:lpstr>Stormwater pond cleaned out </vt:lpstr>
      <vt:lpstr>Storm Water pond </vt:lpstr>
      <vt:lpstr>Storm Water pond </vt:lpstr>
      <vt:lpstr>Ditches </vt:lpstr>
      <vt:lpstr>PowerPoint Presentation</vt:lpstr>
      <vt:lpstr>ADDENDUM Yacht Club Maintenance</vt:lpstr>
      <vt:lpstr>CPI Violation Dashboard January</vt:lpstr>
      <vt:lpstr>Work Orders January</vt:lpstr>
      <vt:lpstr>Customer Service Dashboard (from info@oceanpines.org) January</vt:lpstr>
      <vt:lpstr>Financials</vt:lpstr>
      <vt:lpstr>“FLASH” UNAUDITED  MONTH OF JANUARY 2024</vt:lpstr>
      <vt:lpstr>“FLASH” UNAUDITED MONTH OF JANUARY FAVOR/(UNFAVORABLE) VS. BUDGET (IN 000’s) </vt:lpstr>
      <vt:lpstr>UNAUDITED RESERVES JANUARY 2024 ($ MILLIONS)</vt:lpstr>
      <vt:lpstr>Treasurer’s Report -  Monica Rakowski</vt:lpstr>
      <vt:lpstr>PowerPoint Presentation</vt:lpstr>
      <vt:lpstr>PowerPoint Presentation</vt:lpstr>
      <vt:lpstr>PowerPoint Presentation</vt:lpstr>
      <vt:lpstr>PowerPoint Presentation</vt:lpstr>
      <vt:lpstr>Appointments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1282</cp:revision>
  <cp:lastPrinted>2024-02-16T18:09:57Z</cp:lastPrinted>
  <dcterms:created xsi:type="dcterms:W3CDTF">2021-01-13T14:26:54Z</dcterms:created>
  <dcterms:modified xsi:type="dcterms:W3CDTF">2024-02-16T20:43:16Z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