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9" r:id="rId1"/>
    <p:sldMasterId id="2147484343" r:id="rId2"/>
  </p:sldMasterIdLst>
  <p:notesMasterIdLst>
    <p:notesMasterId r:id="rId38"/>
  </p:notesMasterIdLst>
  <p:handoutMasterIdLst>
    <p:handoutMasterId r:id="rId39"/>
  </p:handoutMasterIdLst>
  <p:sldIdLst>
    <p:sldId id="267" r:id="rId3"/>
    <p:sldId id="274" r:id="rId4"/>
    <p:sldId id="281" r:id="rId5"/>
    <p:sldId id="280" r:id="rId6"/>
    <p:sldId id="556" r:id="rId7"/>
    <p:sldId id="279" r:id="rId8"/>
    <p:sldId id="565" r:id="rId9"/>
    <p:sldId id="568" r:id="rId10"/>
    <p:sldId id="300" r:id="rId11"/>
    <p:sldId id="569" r:id="rId12"/>
    <p:sldId id="571" r:id="rId13"/>
    <p:sldId id="572" r:id="rId14"/>
    <p:sldId id="573" r:id="rId15"/>
    <p:sldId id="574" r:id="rId16"/>
    <p:sldId id="566" r:id="rId17"/>
    <p:sldId id="552" r:id="rId18"/>
    <p:sldId id="553" r:id="rId19"/>
    <p:sldId id="278" r:id="rId20"/>
    <p:sldId id="531" r:id="rId21"/>
    <p:sldId id="551" r:id="rId22"/>
    <p:sldId id="266" r:id="rId23"/>
    <p:sldId id="547" r:id="rId24"/>
    <p:sldId id="284" r:id="rId25"/>
    <p:sldId id="285" r:id="rId26"/>
    <p:sldId id="570" r:id="rId27"/>
    <p:sldId id="579" r:id="rId28"/>
    <p:sldId id="580" r:id="rId29"/>
    <p:sldId id="575" r:id="rId30"/>
    <p:sldId id="576" r:id="rId31"/>
    <p:sldId id="577" r:id="rId32"/>
    <p:sldId id="286" r:id="rId33"/>
    <p:sldId id="287" r:id="rId34"/>
    <p:sldId id="567" r:id="rId35"/>
    <p:sldId id="290" r:id="rId36"/>
    <p:sldId id="291"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0" d="100"/>
          <a:sy n="110" d="100"/>
        </p:scale>
        <p:origin x="1542" y="108"/>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B6B8497-6B65-4BBB-9CF7-CCE77775B6E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D92A6B2-99C5-46A3-B8A9-5686CF357154}">
      <dgm:prSet/>
      <dgm:spPr/>
      <dgm:t>
        <a:bodyPr/>
        <a:lstStyle/>
        <a:p>
          <a:r>
            <a:rPr lang="en-US" b="0" i="0" baseline="0" dirty="0"/>
            <a:t>Financial Information with GM and Finance Lead</a:t>
          </a:r>
          <a:endParaRPr lang="en-US" dirty="0"/>
        </a:p>
      </dgm:t>
    </dgm:pt>
    <dgm:pt modelId="{55476604-8B33-44B0-9583-6F0FB0240A91}" type="parTrans" cxnId="{E780F9CA-192D-4F11-B250-ECC07BBF1250}">
      <dgm:prSet/>
      <dgm:spPr/>
      <dgm:t>
        <a:bodyPr/>
        <a:lstStyle/>
        <a:p>
          <a:endParaRPr lang="en-US"/>
        </a:p>
      </dgm:t>
    </dgm:pt>
    <dgm:pt modelId="{FE6DFBC0-4258-4079-8701-2331D3CC468A}" type="sibTrans" cxnId="{E780F9CA-192D-4F11-B250-ECC07BBF1250}">
      <dgm:prSet/>
      <dgm:spPr/>
      <dgm:t>
        <a:bodyPr/>
        <a:lstStyle/>
        <a:p>
          <a:endParaRPr lang="en-US"/>
        </a:p>
      </dgm:t>
    </dgm:pt>
    <dgm:pt modelId="{8739FBB2-80DF-469E-81C0-F12EABD31CCA}">
      <dgm:prSet/>
      <dgm:spPr/>
      <dgm:t>
        <a:bodyPr/>
        <a:lstStyle/>
        <a:p>
          <a:r>
            <a:rPr lang="en-US" b="0" i="0" baseline="0" dirty="0"/>
            <a:t>Monthly Bank Reconciliation</a:t>
          </a:r>
          <a:endParaRPr lang="en-US" dirty="0"/>
        </a:p>
      </dgm:t>
    </dgm:pt>
    <dgm:pt modelId="{57404181-6C91-481B-B2BB-B136ED8D57FD}" type="parTrans" cxnId="{5645DB91-31D6-43AD-9DE2-E2B3B0892161}">
      <dgm:prSet/>
      <dgm:spPr/>
      <dgm:t>
        <a:bodyPr/>
        <a:lstStyle/>
        <a:p>
          <a:endParaRPr lang="en-US"/>
        </a:p>
      </dgm:t>
    </dgm:pt>
    <dgm:pt modelId="{841933A3-000C-476E-BFFE-650EF78B9E32}" type="sibTrans" cxnId="{5645DB91-31D6-43AD-9DE2-E2B3B0892161}">
      <dgm:prSet/>
      <dgm:spPr/>
      <dgm:t>
        <a:bodyPr/>
        <a:lstStyle/>
        <a:p>
          <a:endParaRPr lang="en-US"/>
        </a:p>
      </dgm:t>
    </dgm:pt>
    <dgm:pt modelId="{5FC1198B-83B6-43B1-9A94-532D6EA3405E}">
      <dgm:prSet/>
      <dgm:spPr/>
      <dgm:t>
        <a:bodyPr/>
        <a:lstStyle/>
        <a:p>
          <a:r>
            <a:rPr lang="en-US" b="0" i="0" baseline="0" dirty="0"/>
            <a:t>Cash &amp; Short-Term Investments</a:t>
          </a:r>
          <a:endParaRPr lang="en-US" dirty="0"/>
        </a:p>
      </dgm:t>
    </dgm:pt>
    <dgm:pt modelId="{4B57FDFB-91E3-4086-805B-4D76D2ED057F}" type="parTrans" cxnId="{9303F8A6-DB2D-416F-AC06-5B4E8F6C2972}">
      <dgm:prSet/>
      <dgm:spPr/>
      <dgm:t>
        <a:bodyPr/>
        <a:lstStyle/>
        <a:p>
          <a:endParaRPr lang="en-US"/>
        </a:p>
      </dgm:t>
    </dgm:pt>
    <dgm:pt modelId="{18C2D21C-41AB-4B50-8342-B6A19A4AC1A5}" type="sibTrans" cxnId="{9303F8A6-DB2D-416F-AC06-5B4E8F6C2972}">
      <dgm:prSet/>
      <dgm:spPr/>
      <dgm:t>
        <a:bodyPr/>
        <a:lstStyle/>
        <a:p>
          <a:endParaRPr lang="en-US"/>
        </a:p>
      </dgm:t>
    </dgm:pt>
    <dgm:pt modelId="{3487F5EB-0919-4F24-BB9F-53878B7C867A}">
      <dgm:prSet/>
      <dgm:spPr/>
      <dgm:t>
        <a:bodyPr/>
        <a:lstStyle/>
        <a:p>
          <a:r>
            <a:rPr lang="en-US" b="0" i="0" baseline="0" dirty="0"/>
            <a:t>Large Disbursement</a:t>
          </a:r>
          <a:endParaRPr lang="en-US" dirty="0"/>
        </a:p>
      </dgm:t>
    </dgm:pt>
    <dgm:pt modelId="{961243ED-17D0-46D2-8E39-D071E94F9C23}" type="parTrans" cxnId="{93F2CAA5-1D07-4826-AEDA-E86C8E2A8723}">
      <dgm:prSet/>
      <dgm:spPr/>
      <dgm:t>
        <a:bodyPr/>
        <a:lstStyle/>
        <a:p>
          <a:endParaRPr lang="en-US"/>
        </a:p>
      </dgm:t>
    </dgm:pt>
    <dgm:pt modelId="{CC14591A-89A2-4B1D-893D-C034E3DD5D82}" type="sibTrans" cxnId="{93F2CAA5-1D07-4826-AEDA-E86C8E2A8723}">
      <dgm:prSet/>
      <dgm:spPr/>
      <dgm:t>
        <a:bodyPr/>
        <a:lstStyle/>
        <a:p>
          <a:endParaRPr lang="en-US"/>
        </a:p>
      </dgm:t>
    </dgm:pt>
    <dgm:pt modelId="{FB54546B-5A60-4412-B481-4DF53984F04E}">
      <dgm:prSet/>
      <dgm:spPr/>
      <dgm:t>
        <a:bodyPr/>
        <a:lstStyle/>
        <a:p>
          <a:r>
            <a:rPr lang="en-US" b="0" i="0" baseline="0"/>
            <a:t>Reserves (Forecasts)</a:t>
          </a:r>
          <a:endParaRPr lang="en-US"/>
        </a:p>
      </dgm:t>
    </dgm:pt>
    <dgm:pt modelId="{F54BE04A-0C41-4C6D-9057-603500B768D8}" type="parTrans" cxnId="{20A8E35C-C945-4E6A-9B9F-990F4DD7866E}">
      <dgm:prSet/>
      <dgm:spPr/>
      <dgm:t>
        <a:bodyPr/>
        <a:lstStyle/>
        <a:p>
          <a:endParaRPr lang="en-US"/>
        </a:p>
      </dgm:t>
    </dgm:pt>
    <dgm:pt modelId="{03AAEA64-EE25-4E21-B0A2-E266B3E3A5F1}" type="sibTrans" cxnId="{20A8E35C-C945-4E6A-9B9F-990F4DD7866E}">
      <dgm:prSet/>
      <dgm:spPr/>
      <dgm:t>
        <a:bodyPr/>
        <a:lstStyle/>
        <a:p>
          <a:endParaRPr lang="en-US"/>
        </a:p>
      </dgm:t>
    </dgm:pt>
    <dgm:pt modelId="{34EFD7E6-69DB-4086-9905-576611906CE1}" type="pres">
      <dgm:prSet presAssocID="{BB6B8497-6B65-4BBB-9CF7-CCE77775B6E5}" presName="root" presStyleCnt="0">
        <dgm:presLayoutVars>
          <dgm:dir/>
          <dgm:resizeHandles val="exact"/>
        </dgm:presLayoutVars>
      </dgm:prSet>
      <dgm:spPr/>
    </dgm:pt>
    <dgm:pt modelId="{201F576F-4AF8-432C-89BA-3DA44696B2AD}" type="pres">
      <dgm:prSet presAssocID="{3D92A6B2-99C5-46A3-B8A9-5686CF357154}" presName="compNode" presStyleCnt="0"/>
      <dgm:spPr/>
    </dgm:pt>
    <dgm:pt modelId="{17FA9D18-85E3-4FCB-BBDB-973D02D8F55B}" type="pres">
      <dgm:prSet presAssocID="{3D92A6B2-99C5-46A3-B8A9-5686CF357154}" presName="bgRect" presStyleLbl="bgShp" presStyleIdx="0" presStyleCnt="5"/>
      <dgm:spPr/>
    </dgm:pt>
    <dgm:pt modelId="{864D0645-82D7-4D36-A73A-BD1056D7F100}" type="pres">
      <dgm:prSet presAssocID="{3D92A6B2-99C5-46A3-B8A9-5686CF35715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nancial"/>
        </a:ext>
      </dgm:extLst>
    </dgm:pt>
    <dgm:pt modelId="{3D604426-D75A-40C9-AE9A-0C02EC81B2DF}" type="pres">
      <dgm:prSet presAssocID="{3D92A6B2-99C5-46A3-B8A9-5686CF357154}" presName="spaceRect" presStyleCnt="0"/>
      <dgm:spPr/>
    </dgm:pt>
    <dgm:pt modelId="{87CAA9ED-92AD-4522-AC63-3A803785EE4F}" type="pres">
      <dgm:prSet presAssocID="{3D92A6B2-99C5-46A3-B8A9-5686CF357154}" presName="parTx" presStyleLbl="revTx" presStyleIdx="0" presStyleCnt="5">
        <dgm:presLayoutVars>
          <dgm:chMax val="0"/>
          <dgm:chPref val="0"/>
        </dgm:presLayoutVars>
      </dgm:prSet>
      <dgm:spPr/>
    </dgm:pt>
    <dgm:pt modelId="{E95FDB02-C973-406D-9148-871B71A15DD6}" type="pres">
      <dgm:prSet presAssocID="{FE6DFBC0-4258-4079-8701-2331D3CC468A}" presName="sibTrans" presStyleCnt="0"/>
      <dgm:spPr/>
    </dgm:pt>
    <dgm:pt modelId="{38F022CE-7F50-42FA-8DBA-75ECE841DAA0}" type="pres">
      <dgm:prSet presAssocID="{8739FBB2-80DF-469E-81C0-F12EABD31CCA}" presName="compNode" presStyleCnt="0"/>
      <dgm:spPr/>
    </dgm:pt>
    <dgm:pt modelId="{C6DF6DFF-D314-4768-AD67-61E670670D8B}" type="pres">
      <dgm:prSet presAssocID="{8739FBB2-80DF-469E-81C0-F12EABD31CCA}" presName="bgRect" presStyleLbl="bgShp" presStyleIdx="1" presStyleCnt="5"/>
      <dgm:spPr/>
    </dgm:pt>
    <dgm:pt modelId="{4AF92101-B9D7-42CB-8E3D-791524AE6B41}" type="pres">
      <dgm:prSet presAssocID="{8739FBB2-80DF-469E-81C0-F12EABD31CC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avings"/>
        </a:ext>
      </dgm:extLst>
    </dgm:pt>
    <dgm:pt modelId="{E66AB2E7-EDF2-4F0B-AD34-CA9BD3C9EA2D}" type="pres">
      <dgm:prSet presAssocID="{8739FBB2-80DF-469E-81C0-F12EABD31CCA}" presName="spaceRect" presStyleCnt="0"/>
      <dgm:spPr/>
    </dgm:pt>
    <dgm:pt modelId="{CA547306-0913-405C-B3DB-4042B5B04EAF}" type="pres">
      <dgm:prSet presAssocID="{8739FBB2-80DF-469E-81C0-F12EABD31CCA}" presName="parTx" presStyleLbl="revTx" presStyleIdx="1" presStyleCnt="5">
        <dgm:presLayoutVars>
          <dgm:chMax val="0"/>
          <dgm:chPref val="0"/>
        </dgm:presLayoutVars>
      </dgm:prSet>
      <dgm:spPr/>
    </dgm:pt>
    <dgm:pt modelId="{29F06682-C958-4421-8CA3-41EFC3767310}" type="pres">
      <dgm:prSet presAssocID="{841933A3-000C-476E-BFFE-650EF78B9E32}" presName="sibTrans" presStyleCnt="0"/>
      <dgm:spPr/>
    </dgm:pt>
    <dgm:pt modelId="{62364D23-D425-4C78-9EEA-B98ACD0EC2C8}" type="pres">
      <dgm:prSet presAssocID="{5FC1198B-83B6-43B1-9A94-532D6EA3405E}" presName="compNode" presStyleCnt="0"/>
      <dgm:spPr/>
    </dgm:pt>
    <dgm:pt modelId="{E434783C-B270-4996-9534-86A749A65788}" type="pres">
      <dgm:prSet presAssocID="{5FC1198B-83B6-43B1-9A94-532D6EA3405E}" presName="bgRect" presStyleLbl="bgShp" presStyleIdx="2" presStyleCnt="5"/>
      <dgm:spPr/>
    </dgm:pt>
    <dgm:pt modelId="{9CC0D2BE-8E74-4BF3-9C51-7AB493B70EF9}" type="pres">
      <dgm:prSet presAssocID="{5FC1198B-83B6-43B1-9A94-532D6EA3405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a:ext>
      </dgm:extLst>
    </dgm:pt>
    <dgm:pt modelId="{81968786-B5D4-4A22-A57D-0E27053FF832}" type="pres">
      <dgm:prSet presAssocID="{5FC1198B-83B6-43B1-9A94-532D6EA3405E}" presName="spaceRect" presStyleCnt="0"/>
      <dgm:spPr/>
    </dgm:pt>
    <dgm:pt modelId="{D98E5E7C-6107-4285-8EE1-DB84D2B1EC78}" type="pres">
      <dgm:prSet presAssocID="{5FC1198B-83B6-43B1-9A94-532D6EA3405E}" presName="parTx" presStyleLbl="revTx" presStyleIdx="2" presStyleCnt="5">
        <dgm:presLayoutVars>
          <dgm:chMax val="0"/>
          <dgm:chPref val="0"/>
        </dgm:presLayoutVars>
      </dgm:prSet>
      <dgm:spPr/>
    </dgm:pt>
    <dgm:pt modelId="{F4DE7DFE-0DD6-42DF-AFEB-A2CA6ED73A9C}" type="pres">
      <dgm:prSet presAssocID="{18C2D21C-41AB-4B50-8342-B6A19A4AC1A5}" presName="sibTrans" presStyleCnt="0"/>
      <dgm:spPr/>
    </dgm:pt>
    <dgm:pt modelId="{47DFD65E-C9FC-4125-A639-26501DD876F9}" type="pres">
      <dgm:prSet presAssocID="{3487F5EB-0919-4F24-BB9F-53878B7C867A}" presName="compNode" presStyleCnt="0"/>
      <dgm:spPr/>
    </dgm:pt>
    <dgm:pt modelId="{94238E91-729F-48B2-82CA-63206915C485}" type="pres">
      <dgm:prSet presAssocID="{3487F5EB-0919-4F24-BB9F-53878B7C867A}" presName="bgRect" presStyleLbl="bgShp" presStyleIdx="3" presStyleCnt="5"/>
      <dgm:spPr/>
    </dgm:pt>
    <dgm:pt modelId="{82F54E7F-AA83-434A-95EC-998290D5A63E}" type="pres">
      <dgm:prSet presAssocID="{3487F5EB-0919-4F24-BB9F-53878B7C867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C"/>
        </a:ext>
      </dgm:extLst>
    </dgm:pt>
    <dgm:pt modelId="{5B1A76E5-B1BA-4B51-8AAB-BC6846421673}" type="pres">
      <dgm:prSet presAssocID="{3487F5EB-0919-4F24-BB9F-53878B7C867A}" presName="spaceRect" presStyleCnt="0"/>
      <dgm:spPr/>
    </dgm:pt>
    <dgm:pt modelId="{37782B99-F2F1-4CA0-8F5C-7797D7DC5A3C}" type="pres">
      <dgm:prSet presAssocID="{3487F5EB-0919-4F24-BB9F-53878B7C867A}" presName="parTx" presStyleLbl="revTx" presStyleIdx="3" presStyleCnt="5">
        <dgm:presLayoutVars>
          <dgm:chMax val="0"/>
          <dgm:chPref val="0"/>
        </dgm:presLayoutVars>
      </dgm:prSet>
      <dgm:spPr/>
    </dgm:pt>
    <dgm:pt modelId="{184E0302-7B46-43FF-BE3C-04F45E47A4DF}" type="pres">
      <dgm:prSet presAssocID="{CC14591A-89A2-4B1D-893D-C034E3DD5D82}" presName="sibTrans" presStyleCnt="0"/>
      <dgm:spPr/>
    </dgm:pt>
    <dgm:pt modelId="{7D9273AC-1B09-4733-A688-D6AD58E1E10B}" type="pres">
      <dgm:prSet presAssocID="{FB54546B-5A60-4412-B481-4DF53984F04E}" presName="compNode" presStyleCnt="0"/>
      <dgm:spPr/>
    </dgm:pt>
    <dgm:pt modelId="{5D376B8B-E594-444E-9BEE-8B5060AB0C29}" type="pres">
      <dgm:prSet presAssocID="{FB54546B-5A60-4412-B481-4DF53984F04E}" presName="bgRect" presStyleLbl="bgShp" presStyleIdx="4" presStyleCnt="5"/>
      <dgm:spPr/>
    </dgm:pt>
    <dgm:pt modelId="{0C448A44-557B-481A-B951-95F5E5C93BAA}" type="pres">
      <dgm:prSet presAssocID="{FB54546B-5A60-4412-B481-4DF53984F04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cipitation"/>
        </a:ext>
      </dgm:extLst>
    </dgm:pt>
    <dgm:pt modelId="{9DDCB8F0-F1F7-4267-AD9E-63D133C33198}" type="pres">
      <dgm:prSet presAssocID="{FB54546B-5A60-4412-B481-4DF53984F04E}" presName="spaceRect" presStyleCnt="0"/>
      <dgm:spPr/>
    </dgm:pt>
    <dgm:pt modelId="{44D1A1F0-1C19-447A-B52D-838DFF3DBB81}" type="pres">
      <dgm:prSet presAssocID="{FB54546B-5A60-4412-B481-4DF53984F04E}" presName="parTx" presStyleLbl="revTx" presStyleIdx="4" presStyleCnt="5">
        <dgm:presLayoutVars>
          <dgm:chMax val="0"/>
          <dgm:chPref val="0"/>
        </dgm:presLayoutVars>
      </dgm:prSet>
      <dgm:spPr/>
    </dgm:pt>
  </dgm:ptLst>
  <dgm:cxnLst>
    <dgm:cxn modelId="{926E6B5B-B4FA-43C6-8C65-ABC862E442B1}" type="presOf" srcId="{5FC1198B-83B6-43B1-9A94-532D6EA3405E}" destId="{D98E5E7C-6107-4285-8EE1-DB84D2B1EC78}" srcOrd="0" destOrd="0" presId="urn:microsoft.com/office/officeart/2018/2/layout/IconVerticalSolidList"/>
    <dgm:cxn modelId="{20A8E35C-C945-4E6A-9B9F-990F4DD7866E}" srcId="{BB6B8497-6B65-4BBB-9CF7-CCE77775B6E5}" destId="{FB54546B-5A60-4412-B481-4DF53984F04E}" srcOrd="4" destOrd="0" parTransId="{F54BE04A-0C41-4C6D-9057-603500B768D8}" sibTransId="{03AAEA64-EE25-4E21-B0A2-E266B3E3A5F1}"/>
    <dgm:cxn modelId="{52D89847-8FDA-41CD-953A-323B4B6D4FAB}" type="presOf" srcId="{BB6B8497-6B65-4BBB-9CF7-CCE77775B6E5}" destId="{34EFD7E6-69DB-4086-9905-576611906CE1}" srcOrd="0" destOrd="0" presId="urn:microsoft.com/office/officeart/2018/2/layout/IconVerticalSolidList"/>
    <dgm:cxn modelId="{43F5BE7A-BF97-4CD1-B66E-07BD3D0A7BBC}" type="presOf" srcId="{FB54546B-5A60-4412-B481-4DF53984F04E}" destId="{44D1A1F0-1C19-447A-B52D-838DFF3DBB81}" srcOrd="0" destOrd="0" presId="urn:microsoft.com/office/officeart/2018/2/layout/IconVerticalSolidList"/>
    <dgm:cxn modelId="{5645DB91-31D6-43AD-9DE2-E2B3B0892161}" srcId="{BB6B8497-6B65-4BBB-9CF7-CCE77775B6E5}" destId="{8739FBB2-80DF-469E-81C0-F12EABD31CCA}" srcOrd="1" destOrd="0" parTransId="{57404181-6C91-481B-B2BB-B136ED8D57FD}" sibTransId="{841933A3-000C-476E-BFFE-650EF78B9E32}"/>
    <dgm:cxn modelId="{93F2CAA5-1D07-4826-AEDA-E86C8E2A8723}" srcId="{BB6B8497-6B65-4BBB-9CF7-CCE77775B6E5}" destId="{3487F5EB-0919-4F24-BB9F-53878B7C867A}" srcOrd="3" destOrd="0" parTransId="{961243ED-17D0-46D2-8E39-D071E94F9C23}" sibTransId="{CC14591A-89A2-4B1D-893D-C034E3DD5D82}"/>
    <dgm:cxn modelId="{9303F8A6-DB2D-416F-AC06-5B4E8F6C2972}" srcId="{BB6B8497-6B65-4BBB-9CF7-CCE77775B6E5}" destId="{5FC1198B-83B6-43B1-9A94-532D6EA3405E}" srcOrd="2" destOrd="0" parTransId="{4B57FDFB-91E3-4086-805B-4D76D2ED057F}" sibTransId="{18C2D21C-41AB-4B50-8342-B6A19A4AC1A5}"/>
    <dgm:cxn modelId="{862800AE-536B-473F-AEAD-5B24D76829CC}" type="presOf" srcId="{8739FBB2-80DF-469E-81C0-F12EABD31CCA}" destId="{CA547306-0913-405C-B3DB-4042B5B04EAF}" srcOrd="0" destOrd="0" presId="urn:microsoft.com/office/officeart/2018/2/layout/IconVerticalSolidList"/>
    <dgm:cxn modelId="{E780F9CA-192D-4F11-B250-ECC07BBF1250}" srcId="{BB6B8497-6B65-4BBB-9CF7-CCE77775B6E5}" destId="{3D92A6B2-99C5-46A3-B8A9-5686CF357154}" srcOrd="0" destOrd="0" parTransId="{55476604-8B33-44B0-9583-6F0FB0240A91}" sibTransId="{FE6DFBC0-4258-4079-8701-2331D3CC468A}"/>
    <dgm:cxn modelId="{F6082CF7-F376-4258-B2A5-4963AEA6A2B2}" type="presOf" srcId="{3487F5EB-0919-4F24-BB9F-53878B7C867A}" destId="{37782B99-F2F1-4CA0-8F5C-7797D7DC5A3C}" srcOrd="0" destOrd="0" presId="urn:microsoft.com/office/officeart/2018/2/layout/IconVerticalSolidList"/>
    <dgm:cxn modelId="{94C3C0FA-285F-4A58-9CC4-A87212F5166E}" type="presOf" srcId="{3D92A6B2-99C5-46A3-B8A9-5686CF357154}" destId="{87CAA9ED-92AD-4522-AC63-3A803785EE4F}" srcOrd="0" destOrd="0" presId="urn:microsoft.com/office/officeart/2018/2/layout/IconVerticalSolidList"/>
    <dgm:cxn modelId="{CCACAFD4-9AC4-4DE7-8A26-F6FE82343F43}" type="presParOf" srcId="{34EFD7E6-69DB-4086-9905-576611906CE1}" destId="{201F576F-4AF8-432C-89BA-3DA44696B2AD}" srcOrd="0" destOrd="0" presId="urn:microsoft.com/office/officeart/2018/2/layout/IconVerticalSolidList"/>
    <dgm:cxn modelId="{2DD9612D-CA2B-440F-AEB5-EC0F14A441B3}" type="presParOf" srcId="{201F576F-4AF8-432C-89BA-3DA44696B2AD}" destId="{17FA9D18-85E3-4FCB-BBDB-973D02D8F55B}" srcOrd="0" destOrd="0" presId="urn:microsoft.com/office/officeart/2018/2/layout/IconVerticalSolidList"/>
    <dgm:cxn modelId="{BA83B44D-6D42-44C7-AD2C-EAF258E69C31}" type="presParOf" srcId="{201F576F-4AF8-432C-89BA-3DA44696B2AD}" destId="{864D0645-82D7-4D36-A73A-BD1056D7F100}" srcOrd="1" destOrd="0" presId="urn:microsoft.com/office/officeart/2018/2/layout/IconVerticalSolidList"/>
    <dgm:cxn modelId="{D8FA2F55-3628-479C-A8BE-5AEA64CD12B5}" type="presParOf" srcId="{201F576F-4AF8-432C-89BA-3DA44696B2AD}" destId="{3D604426-D75A-40C9-AE9A-0C02EC81B2DF}" srcOrd="2" destOrd="0" presId="urn:microsoft.com/office/officeart/2018/2/layout/IconVerticalSolidList"/>
    <dgm:cxn modelId="{35890A80-F22D-4ED0-856D-647D27E7ACDC}" type="presParOf" srcId="{201F576F-4AF8-432C-89BA-3DA44696B2AD}" destId="{87CAA9ED-92AD-4522-AC63-3A803785EE4F}" srcOrd="3" destOrd="0" presId="urn:microsoft.com/office/officeart/2018/2/layout/IconVerticalSolidList"/>
    <dgm:cxn modelId="{40FA4779-DEAF-4726-A2B7-6A4DDC56A55B}" type="presParOf" srcId="{34EFD7E6-69DB-4086-9905-576611906CE1}" destId="{E95FDB02-C973-406D-9148-871B71A15DD6}" srcOrd="1" destOrd="0" presId="urn:microsoft.com/office/officeart/2018/2/layout/IconVerticalSolidList"/>
    <dgm:cxn modelId="{A7AD6428-654C-4449-B953-1125E05CC715}" type="presParOf" srcId="{34EFD7E6-69DB-4086-9905-576611906CE1}" destId="{38F022CE-7F50-42FA-8DBA-75ECE841DAA0}" srcOrd="2" destOrd="0" presId="urn:microsoft.com/office/officeart/2018/2/layout/IconVerticalSolidList"/>
    <dgm:cxn modelId="{A3C9642A-09F0-4378-8BDB-8DD73C737CD3}" type="presParOf" srcId="{38F022CE-7F50-42FA-8DBA-75ECE841DAA0}" destId="{C6DF6DFF-D314-4768-AD67-61E670670D8B}" srcOrd="0" destOrd="0" presId="urn:microsoft.com/office/officeart/2018/2/layout/IconVerticalSolidList"/>
    <dgm:cxn modelId="{F3FB1C07-9604-41EF-8024-340A3BE4EC61}" type="presParOf" srcId="{38F022CE-7F50-42FA-8DBA-75ECE841DAA0}" destId="{4AF92101-B9D7-42CB-8E3D-791524AE6B41}" srcOrd="1" destOrd="0" presId="urn:microsoft.com/office/officeart/2018/2/layout/IconVerticalSolidList"/>
    <dgm:cxn modelId="{29E2889B-44B2-4A58-BC84-AB81FBDF2D43}" type="presParOf" srcId="{38F022CE-7F50-42FA-8DBA-75ECE841DAA0}" destId="{E66AB2E7-EDF2-4F0B-AD34-CA9BD3C9EA2D}" srcOrd="2" destOrd="0" presId="urn:microsoft.com/office/officeart/2018/2/layout/IconVerticalSolidList"/>
    <dgm:cxn modelId="{2014A066-03A4-4697-95F7-9A89DD4109D1}" type="presParOf" srcId="{38F022CE-7F50-42FA-8DBA-75ECE841DAA0}" destId="{CA547306-0913-405C-B3DB-4042B5B04EAF}" srcOrd="3" destOrd="0" presId="urn:microsoft.com/office/officeart/2018/2/layout/IconVerticalSolidList"/>
    <dgm:cxn modelId="{B02B120C-7976-4045-AB8E-3D4DF1575485}" type="presParOf" srcId="{34EFD7E6-69DB-4086-9905-576611906CE1}" destId="{29F06682-C958-4421-8CA3-41EFC3767310}" srcOrd="3" destOrd="0" presId="urn:microsoft.com/office/officeart/2018/2/layout/IconVerticalSolidList"/>
    <dgm:cxn modelId="{6E2D3B0B-25F5-4AC5-B21A-B98C1439D79F}" type="presParOf" srcId="{34EFD7E6-69DB-4086-9905-576611906CE1}" destId="{62364D23-D425-4C78-9EEA-B98ACD0EC2C8}" srcOrd="4" destOrd="0" presId="urn:microsoft.com/office/officeart/2018/2/layout/IconVerticalSolidList"/>
    <dgm:cxn modelId="{0A184BDF-97F5-4200-A636-9A7AB1C6ADB4}" type="presParOf" srcId="{62364D23-D425-4C78-9EEA-B98ACD0EC2C8}" destId="{E434783C-B270-4996-9534-86A749A65788}" srcOrd="0" destOrd="0" presId="urn:microsoft.com/office/officeart/2018/2/layout/IconVerticalSolidList"/>
    <dgm:cxn modelId="{472B497B-48FF-437B-8359-A29EA5DA5A10}" type="presParOf" srcId="{62364D23-D425-4C78-9EEA-B98ACD0EC2C8}" destId="{9CC0D2BE-8E74-4BF3-9C51-7AB493B70EF9}" srcOrd="1" destOrd="0" presId="urn:microsoft.com/office/officeart/2018/2/layout/IconVerticalSolidList"/>
    <dgm:cxn modelId="{D0BED98C-0E78-477E-9A71-4C5FB23BC11F}" type="presParOf" srcId="{62364D23-D425-4C78-9EEA-B98ACD0EC2C8}" destId="{81968786-B5D4-4A22-A57D-0E27053FF832}" srcOrd="2" destOrd="0" presId="urn:microsoft.com/office/officeart/2018/2/layout/IconVerticalSolidList"/>
    <dgm:cxn modelId="{B8C7F30B-D6A9-4AF8-AFCB-0E5A37AD7A9B}" type="presParOf" srcId="{62364D23-D425-4C78-9EEA-B98ACD0EC2C8}" destId="{D98E5E7C-6107-4285-8EE1-DB84D2B1EC78}" srcOrd="3" destOrd="0" presId="urn:microsoft.com/office/officeart/2018/2/layout/IconVerticalSolidList"/>
    <dgm:cxn modelId="{483474E3-CFCF-4497-A938-D0C4DADC3961}" type="presParOf" srcId="{34EFD7E6-69DB-4086-9905-576611906CE1}" destId="{F4DE7DFE-0DD6-42DF-AFEB-A2CA6ED73A9C}" srcOrd="5" destOrd="0" presId="urn:microsoft.com/office/officeart/2018/2/layout/IconVerticalSolidList"/>
    <dgm:cxn modelId="{8C52A63F-ADBA-4678-AA9B-4BF00B663EE0}" type="presParOf" srcId="{34EFD7E6-69DB-4086-9905-576611906CE1}" destId="{47DFD65E-C9FC-4125-A639-26501DD876F9}" srcOrd="6" destOrd="0" presId="urn:microsoft.com/office/officeart/2018/2/layout/IconVerticalSolidList"/>
    <dgm:cxn modelId="{F79681D6-250E-4004-AE89-876A7487B2C4}" type="presParOf" srcId="{47DFD65E-C9FC-4125-A639-26501DD876F9}" destId="{94238E91-729F-48B2-82CA-63206915C485}" srcOrd="0" destOrd="0" presId="urn:microsoft.com/office/officeart/2018/2/layout/IconVerticalSolidList"/>
    <dgm:cxn modelId="{E6D901B0-57F5-43D2-A703-595962DBA889}" type="presParOf" srcId="{47DFD65E-C9FC-4125-A639-26501DD876F9}" destId="{82F54E7F-AA83-434A-95EC-998290D5A63E}" srcOrd="1" destOrd="0" presId="urn:microsoft.com/office/officeart/2018/2/layout/IconVerticalSolidList"/>
    <dgm:cxn modelId="{B4ECDE77-B9DA-4346-94AB-37975D4F1A80}" type="presParOf" srcId="{47DFD65E-C9FC-4125-A639-26501DD876F9}" destId="{5B1A76E5-B1BA-4B51-8AAB-BC6846421673}" srcOrd="2" destOrd="0" presId="urn:microsoft.com/office/officeart/2018/2/layout/IconVerticalSolidList"/>
    <dgm:cxn modelId="{AAC0C5F5-E614-4B9C-BBF0-2ABE0EB9D70B}" type="presParOf" srcId="{47DFD65E-C9FC-4125-A639-26501DD876F9}" destId="{37782B99-F2F1-4CA0-8F5C-7797D7DC5A3C}" srcOrd="3" destOrd="0" presId="urn:microsoft.com/office/officeart/2018/2/layout/IconVerticalSolidList"/>
    <dgm:cxn modelId="{B79837A3-0CB3-46AD-8E84-91E8844DF1F2}" type="presParOf" srcId="{34EFD7E6-69DB-4086-9905-576611906CE1}" destId="{184E0302-7B46-43FF-BE3C-04F45E47A4DF}" srcOrd="7" destOrd="0" presId="urn:microsoft.com/office/officeart/2018/2/layout/IconVerticalSolidList"/>
    <dgm:cxn modelId="{BB345547-1BFB-4565-8CBD-4D7B34760466}" type="presParOf" srcId="{34EFD7E6-69DB-4086-9905-576611906CE1}" destId="{7D9273AC-1B09-4733-A688-D6AD58E1E10B}" srcOrd="8" destOrd="0" presId="urn:microsoft.com/office/officeart/2018/2/layout/IconVerticalSolidList"/>
    <dgm:cxn modelId="{09FCD9E4-D767-44EA-8A06-6B1B240B82ED}" type="presParOf" srcId="{7D9273AC-1B09-4733-A688-D6AD58E1E10B}" destId="{5D376B8B-E594-444E-9BEE-8B5060AB0C29}" srcOrd="0" destOrd="0" presId="urn:microsoft.com/office/officeart/2018/2/layout/IconVerticalSolidList"/>
    <dgm:cxn modelId="{B2D77B18-9596-48F9-9CA2-DDA63B6BD8CC}" type="presParOf" srcId="{7D9273AC-1B09-4733-A688-D6AD58E1E10B}" destId="{0C448A44-557B-481A-B951-95F5E5C93BAA}" srcOrd="1" destOrd="0" presId="urn:microsoft.com/office/officeart/2018/2/layout/IconVerticalSolidList"/>
    <dgm:cxn modelId="{625ED3D3-ECD3-4F04-9C33-D83C8E87B4C1}" type="presParOf" srcId="{7D9273AC-1B09-4733-A688-D6AD58E1E10B}" destId="{9DDCB8F0-F1F7-4267-AD9E-63D133C33198}" srcOrd="2" destOrd="0" presId="urn:microsoft.com/office/officeart/2018/2/layout/IconVerticalSolidList"/>
    <dgm:cxn modelId="{1B9BAF79-188F-48BC-9976-392DDA366A0E}" type="presParOf" srcId="{7D9273AC-1B09-4733-A688-D6AD58E1E10B}" destId="{44D1A1F0-1C19-447A-B52D-838DFF3DBB8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A9D18-85E3-4FCB-BBDB-973D02D8F55B}">
      <dsp:nvSpPr>
        <dsp:cNvPr id="0" name=""/>
        <dsp:cNvSpPr/>
      </dsp:nvSpPr>
      <dsp:spPr>
        <a:xfrm>
          <a:off x="0" y="3830"/>
          <a:ext cx="4296258" cy="81588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4D0645-82D7-4D36-A73A-BD1056D7F100}">
      <dsp:nvSpPr>
        <dsp:cNvPr id="0" name=""/>
        <dsp:cNvSpPr/>
      </dsp:nvSpPr>
      <dsp:spPr>
        <a:xfrm>
          <a:off x="246806" y="187405"/>
          <a:ext cx="448738" cy="44873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CAA9ED-92AD-4522-AC63-3A803785EE4F}">
      <dsp:nvSpPr>
        <dsp:cNvPr id="0" name=""/>
        <dsp:cNvSpPr/>
      </dsp:nvSpPr>
      <dsp:spPr>
        <a:xfrm>
          <a:off x="942350" y="383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Financial Information with GM and Finance Lead</a:t>
          </a:r>
          <a:endParaRPr lang="en-US" sz="1900" kern="1200" dirty="0"/>
        </a:p>
      </dsp:txBody>
      <dsp:txXfrm>
        <a:off x="942350" y="3830"/>
        <a:ext cx="3353907" cy="815888"/>
      </dsp:txXfrm>
    </dsp:sp>
    <dsp:sp modelId="{C6DF6DFF-D314-4768-AD67-61E670670D8B}">
      <dsp:nvSpPr>
        <dsp:cNvPr id="0" name=""/>
        <dsp:cNvSpPr/>
      </dsp:nvSpPr>
      <dsp:spPr>
        <a:xfrm>
          <a:off x="0" y="1023690"/>
          <a:ext cx="4296258" cy="81588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92101-B9D7-42CB-8E3D-791524AE6B41}">
      <dsp:nvSpPr>
        <dsp:cNvPr id="0" name=""/>
        <dsp:cNvSpPr/>
      </dsp:nvSpPr>
      <dsp:spPr>
        <a:xfrm>
          <a:off x="246806" y="1207265"/>
          <a:ext cx="448738" cy="44873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547306-0913-405C-B3DB-4042B5B04EAF}">
      <dsp:nvSpPr>
        <dsp:cNvPr id="0" name=""/>
        <dsp:cNvSpPr/>
      </dsp:nvSpPr>
      <dsp:spPr>
        <a:xfrm>
          <a:off x="942350" y="102369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Monthly Bank Reconciliation</a:t>
          </a:r>
          <a:endParaRPr lang="en-US" sz="1900" kern="1200" dirty="0"/>
        </a:p>
      </dsp:txBody>
      <dsp:txXfrm>
        <a:off x="942350" y="1023690"/>
        <a:ext cx="3353907" cy="815888"/>
      </dsp:txXfrm>
    </dsp:sp>
    <dsp:sp modelId="{E434783C-B270-4996-9534-86A749A65788}">
      <dsp:nvSpPr>
        <dsp:cNvPr id="0" name=""/>
        <dsp:cNvSpPr/>
      </dsp:nvSpPr>
      <dsp:spPr>
        <a:xfrm>
          <a:off x="0" y="2043550"/>
          <a:ext cx="4296258" cy="81588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0D2BE-8E74-4BF3-9C51-7AB493B70EF9}">
      <dsp:nvSpPr>
        <dsp:cNvPr id="0" name=""/>
        <dsp:cNvSpPr/>
      </dsp:nvSpPr>
      <dsp:spPr>
        <a:xfrm>
          <a:off x="246806" y="2227125"/>
          <a:ext cx="448738" cy="44873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E5E7C-6107-4285-8EE1-DB84D2B1EC78}">
      <dsp:nvSpPr>
        <dsp:cNvPr id="0" name=""/>
        <dsp:cNvSpPr/>
      </dsp:nvSpPr>
      <dsp:spPr>
        <a:xfrm>
          <a:off x="942350" y="2043550"/>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Cash &amp; Short-Term Investments</a:t>
          </a:r>
          <a:endParaRPr lang="en-US" sz="1900" kern="1200" dirty="0"/>
        </a:p>
      </dsp:txBody>
      <dsp:txXfrm>
        <a:off x="942350" y="2043550"/>
        <a:ext cx="3353907" cy="815888"/>
      </dsp:txXfrm>
    </dsp:sp>
    <dsp:sp modelId="{94238E91-729F-48B2-82CA-63206915C485}">
      <dsp:nvSpPr>
        <dsp:cNvPr id="0" name=""/>
        <dsp:cNvSpPr/>
      </dsp:nvSpPr>
      <dsp:spPr>
        <a:xfrm>
          <a:off x="0" y="3063411"/>
          <a:ext cx="4296258" cy="81588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F54E7F-AA83-434A-95EC-998290D5A63E}">
      <dsp:nvSpPr>
        <dsp:cNvPr id="0" name=""/>
        <dsp:cNvSpPr/>
      </dsp:nvSpPr>
      <dsp:spPr>
        <a:xfrm>
          <a:off x="246806" y="3246985"/>
          <a:ext cx="448738" cy="44873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782B99-F2F1-4CA0-8F5C-7797D7DC5A3C}">
      <dsp:nvSpPr>
        <dsp:cNvPr id="0" name=""/>
        <dsp:cNvSpPr/>
      </dsp:nvSpPr>
      <dsp:spPr>
        <a:xfrm>
          <a:off x="942350" y="3063411"/>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dirty="0"/>
            <a:t>Large Disbursement</a:t>
          </a:r>
          <a:endParaRPr lang="en-US" sz="1900" kern="1200" dirty="0"/>
        </a:p>
      </dsp:txBody>
      <dsp:txXfrm>
        <a:off x="942350" y="3063411"/>
        <a:ext cx="3353907" cy="815888"/>
      </dsp:txXfrm>
    </dsp:sp>
    <dsp:sp modelId="{5D376B8B-E594-444E-9BEE-8B5060AB0C29}">
      <dsp:nvSpPr>
        <dsp:cNvPr id="0" name=""/>
        <dsp:cNvSpPr/>
      </dsp:nvSpPr>
      <dsp:spPr>
        <a:xfrm>
          <a:off x="0" y="4083271"/>
          <a:ext cx="4296258" cy="815888"/>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448A44-557B-481A-B951-95F5E5C93BAA}">
      <dsp:nvSpPr>
        <dsp:cNvPr id="0" name=""/>
        <dsp:cNvSpPr/>
      </dsp:nvSpPr>
      <dsp:spPr>
        <a:xfrm>
          <a:off x="246806" y="4266846"/>
          <a:ext cx="448738" cy="44873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D1A1F0-1C19-447A-B52D-838DFF3DBB81}">
      <dsp:nvSpPr>
        <dsp:cNvPr id="0" name=""/>
        <dsp:cNvSpPr/>
      </dsp:nvSpPr>
      <dsp:spPr>
        <a:xfrm>
          <a:off x="942350" y="4083271"/>
          <a:ext cx="3353907" cy="81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348" tIns="86348" rIns="86348" bIns="86348" numCol="1" spcCol="1270" anchor="ctr" anchorCtr="0">
          <a:noAutofit/>
        </a:bodyPr>
        <a:lstStyle/>
        <a:p>
          <a:pPr marL="0" lvl="0" indent="0" algn="l" defTabSz="844550">
            <a:lnSpc>
              <a:spcPct val="90000"/>
            </a:lnSpc>
            <a:spcBef>
              <a:spcPct val="0"/>
            </a:spcBef>
            <a:spcAft>
              <a:spcPct val="35000"/>
            </a:spcAft>
            <a:buNone/>
          </a:pPr>
          <a:r>
            <a:rPr lang="en-US" sz="1900" b="0" i="0" kern="1200" baseline="0"/>
            <a:t>Reserves (Forecasts)</a:t>
          </a:r>
          <a:endParaRPr lang="en-US" sz="1900" kern="1200"/>
        </a:p>
      </dsp:txBody>
      <dsp:txXfrm>
        <a:off x="942350" y="4083271"/>
        <a:ext cx="3353907" cy="81588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37" tIns="46569" rIns="93137" bIns="4656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37" tIns="46569" rIns="93137" bIns="46569" rtlCol="0"/>
          <a:lstStyle>
            <a:lvl1pPr algn="r">
              <a:defRPr sz="1200"/>
            </a:lvl1pPr>
          </a:lstStyle>
          <a:p>
            <a:fld id="{20EA5F0D-C1DC-412F-A146-DDB3A74B588F}" type="datetimeFigureOut">
              <a:rPr lang="en-US"/>
              <a:t>12/4/2019</a:t>
            </a:fld>
            <a:endParaRPr/>
          </a:p>
        </p:txBody>
      </p:sp>
      <p:sp>
        <p:nvSpPr>
          <p:cNvPr id="4" name="Footer Placeholder 3"/>
          <p:cNvSpPr>
            <a:spLocks noGrp="1"/>
          </p:cNvSpPr>
          <p:nvPr>
            <p:ph type="ftr" sz="quarter" idx="2"/>
          </p:nvPr>
        </p:nvSpPr>
        <p:spPr>
          <a:xfrm>
            <a:off x="0" y="8829971"/>
            <a:ext cx="3037840" cy="466433"/>
          </a:xfrm>
          <a:prstGeom prst="rect">
            <a:avLst/>
          </a:prstGeom>
        </p:spPr>
        <p:txBody>
          <a:bodyPr vert="horz" lIns="93137" tIns="46569" rIns="93137" bIns="46569" rtlCol="0" anchor="b"/>
          <a:lstStyle>
            <a:lvl1pPr algn="l">
              <a:defRPr sz="1200"/>
            </a:lvl1pPr>
          </a:lstStyle>
          <a:p>
            <a:endParaRPr/>
          </a:p>
        </p:txBody>
      </p:sp>
      <p:sp>
        <p:nvSpPr>
          <p:cNvPr id="5" name="Slide Number Placeholder 4"/>
          <p:cNvSpPr>
            <a:spLocks noGrp="1"/>
          </p:cNvSpPr>
          <p:nvPr>
            <p:ph type="sldNum" sz="quarter" idx="3"/>
          </p:nvPr>
        </p:nvSpPr>
        <p:spPr>
          <a:xfrm>
            <a:off x="3970938" y="8829971"/>
            <a:ext cx="3037840" cy="466433"/>
          </a:xfrm>
          <a:prstGeom prst="rect">
            <a:avLst/>
          </a:prstGeom>
        </p:spPr>
        <p:txBody>
          <a:bodyPr vert="horz" lIns="93137" tIns="46569" rIns="93137" bIns="46569"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37" tIns="46569" rIns="93137" bIns="4656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37" tIns="46569" rIns="93137" bIns="46569" rtlCol="0"/>
          <a:lstStyle>
            <a:lvl1pPr algn="r">
              <a:defRPr sz="1200"/>
            </a:lvl1pPr>
          </a:lstStyle>
          <a:p>
            <a:fld id="{A8CDE508-72C8-4AB5-AA9C-1584D31690E0}" type="datetimeFigureOut">
              <a:rPr lang="en-US"/>
              <a:t>12/4/2019</a:t>
            </a:fld>
            <a:endParaRPr/>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37" tIns="46569" rIns="93137" bIns="46569" rtlCol="0" anchor="ctr"/>
          <a:lstStyle/>
          <a:p>
            <a:endParaRPr/>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37" tIns="46569" rIns="93137" bIns="4656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71"/>
            <a:ext cx="3037840" cy="466433"/>
          </a:xfrm>
          <a:prstGeom prst="rect">
            <a:avLst/>
          </a:prstGeom>
        </p:spPr>
        <p:txBody>
          <a:bodyPr vert="horz" lIns="93137" tIns="46569" rIns="93137" bIns="46569" rtlCol="0" anchor="b"/>
          <a:lstStyle>
            <a:lvl1pPr algn="l">
              <a:defRPr sz="1200"/>
            </a:lvl1pPr>
          </a:lstStyle>
          <a:p>
            <a:endParaRPr/>
          </a:p>
        </p:txBody>
      </p:sp>
      <p:sp>
        <p:nvSpPr>
          <p:cNvPr id="7" name="Slide Number Placeholder 6"/>
          <p:cNvSpPr>
            <a:spLocks noGrp="1"/>
          </p:cNvSpPr>
          <p:nvPr>
            <p:ph type="sldNum" sz="quarter" idx="5"/>
          </p:nvPr>
        </p:nvSpPr>
        <p:spPr>
          <a:xfrm>
            <a:off x="3970938" y="8829971"/>
            <a:ext cx="3037840" cy="466433"/>
          </a:xfrm>
          <a:prstGeom prst="rect">
            <a:avLst/>
          </a:prstGeom>
        </p:spPr>
        <p:txBody>
          <a:bodyPr vert="horz" lIns="93137" tIns="46569" rIns="93137" bIns="46569"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1A3203-E9EB-4456-A284-74E455C50AA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7916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1FE30-174F-462F-A92F-3CC5EC23FCD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A503EA1-6995-4665-BCA3-E769EB0D8C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15E3AFB-3AB7-46F3-B159-DFDBFE26D8AA}"/>
              </a:ext>
            </a:extLst>
          </p:cNvPr>
          <p:cNvSpPr>
            <a:spLocks noGrp="1"/>
          </p:cNvSpPr>
          <p:nvPr>
            <p:ph type="dt" sz="half" idx="10"/>
          </p:nvPr>
        </p:nvSpPr>
        <p:spPr/>
        <p:txBody>
          <a:bodyPr/>
          <a:lstStyle/>
          <a:p>
            <a:fld id="{50787A03-45D6-4577-8BEA-3F67C785EDEF}" type="datetime1">
              <a:rPr lang="en-US" smtClean="0"/>
              <a:t>12/4/2019</a:t>
            </a:fld>
            <a:endParaRPr lang="en-US"/>
          </a:p>
        </p:txBody>
      </p:sp>
      <p:sp>
        <p:nvSpPr>
          <p:cNvPr id="5" name="Footer Placeholder 4">
            <a:extLst>
              <a:ext uri="{FF2B5EF4-FFF2-40B4-BE49-F238E27FC236}">
                <a16:creationId xmlns:a16="http://schemas.microsoft.com/office/drawing/2014/main" id="{43FE129E-9257-45DB-99B5-172E7A820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300B0-3E7A-4E8A-B48E-113BC96EB8A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57548472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1812-0416-4968-97C6-2CFEDB941F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73C419-BA4C-4A9D-B4E2-0B05761EEF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EEFD0D-D8B4-4C21-9FC6-D7FF5E338F10}"/>
              </a:ext>
            </a:extLst>
          </p:cNvPr>
          <p:cNvSpPr>
            <a:spLocks noGrp="1"/>
          </p:cNvSpPr>
          <p:nvPr>
            <p:ph type="dt" sz="half" idx="10"/>
          </p:nvPr>
        </p:nvSpPr>
        <p:spPr/>
        <p:txBody>
          <a:bodyPr/>
          <a:lstStyle/>
          <a:p>
            <a:fld id="{F34C8A48-0E46-46E5-B04C-B40E686E373E}" type="datetime1">
              <a:rPr lang="en-US" smtClean="0"/>
              <a:t>12/4/2019</a:t>
            </a:fld>
            <a:endParaRPr lang="en-US"/>
          </a:p>
        </p:txBody>
      </p:sp>
      <p:sp>
        <p:nvSpPr>
          <p:cNvPr id="5" name="Footer Placeholder 4">
            <a:extLst>
              <a:ext uri="{FF2B5EF4-FFF2-40B4-BE49-F238E27FC236}">
                <a16:creationId xmlns:a16="http://schemas.microsoft.com/office/drawing/2014/main" id="{2A631955-384E-4D14-84E4-56F633898C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2B4D8-F234-4510-B301-E8936A6D0C9D}"/>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531235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CFEAEB-470E-4296-9A9C-CE3EDD55AE7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BC4C43-4DB1-46A2-82D2-E43D44DC8A2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C2235D-E0AD-46A5-A6B1-286C4A074ADE}"/>
              </a:ext>
            </a:extLst>
          </p:cNvPr>
          <p:cNvSpPr>
            <a:spLocks noGrp="1"/>
          </p:cNvSpPr>
          <p:nvPr>
            <p:ph type="dt" sz="half" idx="10"/>
          </p:nvPr>
        </p:nvSpPr>
        <p:spPr/>
        <p:txBody>
          <a:bodyPr/>
          <a:lstStyle/>
          <a:p>
            <a:fld id="{5501431F-F0EA-4ECD-B7D3-F34F3A826596}" type="datetime1">
              <a:rPr lang="en-US" smtClean="0"/>
              <a:t>12/4/2019</a:t>
            </a:fld>
            <a:endParaRPr lang="en-US"/>
          </a:p>
        </p:txBody>
      </p:sp>
      <p:sp>
        <p:nvSpPr>
          <p:cNvPr id="5" name="Footer Placeholder 4">
            <a:extLst>
              <a:ext uri="{FF2B5EF4-FFF2-40B4-BE49-F238E27FC236}">
                <a16:creationId xmlns:a16="http://schemas.microsoft.com/office/drawing/2014/main" id="{ECCDCA24-5B4D-4E9A-8050-5178E27D33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FDEEA-4F3E-4AB3-B227-5D90D3F64D22}"/>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699011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9"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2018 by The Segal Group, Inc. All rights reserved. </a:t>
            </a:r>
          </a:p>
        </p:txBody>
      </p:sp>
      <p:pic>
        <p:nvPicPr>
          <p:cNvPr id="11" name="Picture 10"/>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23903"/>
          <a:stretch/>
        </p:blipFill>
        <p:spPr bwMode="gray">
          <a:xfrm>
            <a:off x="4568646" y="3429000"/>
            <a:ext cx="4575354" cy="3429000"/>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4626" y="5989837"/>
            <a:ext cx="2676912" cy="368363"/>
          </a:xfrm>
          <a:prstGeom prst="rect">
            <a:avLst/>
          </a:prstGeom>
        </p:spPr>
      </p:pic>
      <p:sp>
        <p:nvSpPr>
          <p:cNvPr id="15" name="Picture Placeholder 2"/>
          <p:cNvSpPr>
            <a:spLocks noGrp="1"/>
          </p:cNvSpPr>
          <p:nvPr>
            <p:ph type="pic" sz="quarter" idx="10"/>
          </p:nvPr>
        </p:nvSpPr>
        <p:spPr bwMode="gray">
          <a:xfrm>
            <a:off x="0" y="0"/>
            <a:ext cx="9144000" cy="3429000"/>
          </a:xfrm>
          <a:noFill/>
          <a:ln>
            <a:noFill/>
          </a:ln>
        </p:spPr>
        <p:txBody>
          <a:bodyPr/>
          <a:lstStyle>
            <a:lvl1pPr marL="0" indent="0">
              <a:buFontTx/>
              <a:buNone/>
              <a:defRPr/>
            </a:lvl1pPr>
          </a:lstStyle>
          <a:p>
            <a:r>
              <a:rPr lang="en-US"/>
              <a:t>Click icon to add picture</a:t>
            </a:r>
            <a:endParaRPr lang="en-US" dirty="0"/>
          </a:p>
        </p:txBody>
      </p:sp>
      <p:sp>
        <p:nvSpPr>
          <p:cNvPr id="16" name="Title 6"/>
          <p:cNvSpPr>
            <a:spLocks noGrp="1"/>
          </p:cNvSpPr>
          <p:nvPr>
            <p:ph type="title"/>
          </p:nvPr>
        </p:nvSpPr>
        <p:spPr bwMode="gray">
          <a:xfrm>
            <a:off x="0" y="3429000"/>
            <a:ext cx="9144000" cy="1066800"/>
          </a:xfrm>
          <a:solidFill>
            <a:schemeClr val="accent5">
              <a:lumMod val="75000"/>
              <a:alpha val="64706"/>
            </a:schemeClr>
          </a:solidFill>
          <a:ln>
            <a:noFill/>
          </a:ln>
          <a:effec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a:t>Click to edit Master title style</a:t>
            </a:r>
            <a:endParaRPr lang="en-US" dirty="0"/>
          </a:p>
        </p:txBody>
      </p:sp>
      <p:sp>
        <p:nvSpPr>
          <p:cNvPr id="17"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a:t>Click to edit Master subtitle style</a:t>
            </a:r>
            <a:endParaRPr lang="en-US" noProof="0" dirty="0"/>
          </a:p>
        </p:txBody>
      </p:sp>
      <p:sp>
        <p:nvSpPr>
          <p:cNvPr id="10" name="Text Placeholder 3"/>
          <p:cNvSpPr>
            <a:spLocks noGrp="1"/>
          </p:cNvSpPr>
          <p:nvPr>
            <p:ph type="body" sz="quarter" idx="11" hasCustomPrompt="1"/>
          </p:nvPr>
        </p:nvSpPr>
        <p:spPr>
          <a:xfrm>
            <a:off x="0" y="5620334"/>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a:t>Click to edit DRAFT or Client Name</a:t>
            </a:r>
          </a:p>
        </p:txBody>
      </p:sp>
    </p:spTree>
    <p:extLst>
      <p:ext uri="{BB962C8B-B14F-4D97-AF65-F5344CB8AC3E}">
        <p14:creationId xmlns:p14="http://schemas.microsoft.com/office/powerpoint/2010/main" val="2557601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t="22752"/>
          <a:stretch/>
        </p:blipFill>
        <p:spPr bwMode="gray">
          <a:xfrm>
            <a:off x="4629551" y="3443954"/>
            <a:ext cx="4484537" cy="3414045"/>
          </a:xfrm>
          <a:prstGeom prst="rect">
            <a:avLst/>
          </a:prstGeom>
        </p:spPr>
      </p:pic>
      <p:sp>
        <p:nvSpPr>
          <p:cNvPr id="3" name="Picture Placeholder 2"/>
          <p:cNvSpPr>
            <a:spLocks noGrp="1"/>
          </p:cNvSpPr>
          <p:nvPr>
            <p:ph type="pic" sz="quarter" idx="10"/>
          </p:nvPr>
        </p:nvSpPr>
        <p:spPr bwMode="gray">
          <a:xfrm>
            <a:off x="0" y="0"/>
            <a:ext cx="9144000" cy="3429000"/>
          </a:xfrm>
          <a:noFill/>
          <a:ln>
            <a:noFill/>
          </a:ln>
        </p:spPr>
        <p:txBody>
          <a:bodyPr/>
          <a:lstStyle>
            <a:lvl1pPr marL="0" indent="0">
              <a:buFontTx/>
              <a:buNone/>
              <a:defRPr/>
            </a:lvl1pPr>
          </a:lstStyle>
          <a:p>
            <a:r>
              <a:rPr lang="en-US"/>
              <a:t>Click icon to add picture</a:t>
            </a:r>
            <a:endParaRPr lang="en-US" dirty="0"/>
          </a:p>
        </p:txBody>
      </p:sp>
      <p:sp>
        <p:nvSpPr>
          <p:cNvPr id="15" name="Title 6"/>
          <p:cNvSpPr>
            <a:spLocks noGrp="1"/>
          </p:cNvSpPr>
          <p:nvPr>
            <p:ph type="title"/>
          </p:nvPr>
        </p:nvSpPr>
        <p:spPr bwMode="gray">
          <a:xfrm>
            <a:off x="0" y="3429000"/>
            <a:ext cx="9144000" cy="1066800"/>
          </a:xfrm>
          <a:solidFill>
            <a:schemeClr val="accent5">
              <a:lumMod val="75000"/>
              <a:alpha val="64706"/>
            </a:schemeClr>
          </a:solidFill>
          <a:ln>
            <a:noFill/>
          </a:ln>
          <a:effec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a:t>Click to edit Master title style</a:t>
            </a:r>
            <a:endParaRPr lang="en-US" dirty="0"/>
          </a:p>
        </p:txBody>
      </p:sp>
      <p:sp>
        <p:nvSpPr>
          <p:cNvPr id="16"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a:t>Click to edit Master subtitle style</a:t>
            </a:r>
            <a:endParaRPr lang="en-US" noProof="0" dirty="0"/>
          </a:p>
        </p:txBody>
      </p:sp>
      <p:sp>
        <p:nvSpPr>
          <p:cNvPr id="4" name="Text Placeholder 3"/>
          <p:cNvSpPr>
            <a:spLocks noGrp="1"/>
          </p:cNvSpPr>
          <p:nvPr>
            <p:ph type="body" sz="quarter" idx="11" hasCustomPrompt="1"/>
          </p:nvPr>
        </p:nvSpPr>
        <p:spPr>
          <a:xfrm>
            <a:off x="0" y="5620334"/>
            <a:ext cx="4253472" cy="378565"/>
          </a:xfrm>
          <a:solidFill>
            <a:schemeClr val="accent4"/>
          </a:solidFill>
        </p:spPr>
        <p:txBody>
          <a:bodyPr wrap="none" lIns="201168" tIns="64008" rIns="201168" bIns="64008" anchor="ctr" anchorCtr="0">
            <a:spAutoFit/>
          </a:bodyPr>
          <a:lstStyle>
            <a:lvl1pPr marL="0" marR="0" indent="0" algn="l" defTabSz="914400" rtl="0" eaLnBrk="1" fontAlgn="base" latinLnBrk="0" hangingPunct="1">
              <a:lnSpc>
                <a:spcPct val="90000"/>
              </a:lnSpc>
              <a:spcBef>
                <a:spcPct val="65000"/>
              </a:spcBef>
              <a:spcAft>
                <a:spcPct val="0"/>
              </a:spcAft>
              <a:buClr>
                <a:schemeClr val="accent5"/>
              </a:buClr>
              <a:buSzTx/>
              <a:buFontTx/>
              <a:buNone/>
              <a:tabLst/>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a:t>Click to edit DRAFT or Client Name</a:t>
            </a:r>
          </a:p>
        </p:txBody>
      </p:sp>
      <p:sp>
        <p:nvSpPr>
          <p:cNvPr id="9"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2018 by The Segal Group, Inc. All rights reserved. </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7204" y="5993827"/>
            <a:ext cx="2674334" cy="368127"/>
          </a:xfrm>
          <a:prstGeom prst="rect">
            <a:avLst/>
          </a:prstGeom>
        </p:spPr>
      </p:pic>
    </p:spTree>
    <p:extLst>
      <p:ext uri="{BB962C8B-B14F-4D97-AF65-F5344CB8AC3E}">
        <p14:creationId xmlns:p14="http://schemas.microsoft.com/office/powerpoint/2010/main" val="2605268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2_Alt_Title Slide">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829"/>
          <a:stretch/>
        </p:blipFill>
        <p:spPr bwMode="gray">
          <a:xfrm flipV="1">
            <a:off x="4539274" y="0"/>
            <a:ext cx="4604726" cy="4572592"/>
          </a:xfrm>
          <a:prstGeom prst="rect">
            <a:avLst/>
          </a:prstGeom>
        </p:spPr>
      </p:pic>
      <p:sp>
        <p:nvSpPr>
          <p:cNvPr id="15"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2019 by The Segal Group, Inc. All rights reserved. </a:t>
            </a:r>
          </a:p>
        </p:txBody>
      </p:sp>
      <p:sp>
        <p:nvSpPr>
          <p:cNvPr id="7" name="Title 6"/>
          <p:cNvSpPr>
            <a:spLocks noGrp="1"/>
          </p:cNvSpPr>
          <p:nvPr>
            <p:ph type="title"/>
          </p:nvPr>
        </p:nvSpPr>
        <p:spPr bwMode="gray">
          <a:xfrm>
            <a:off x="0" y="1752600"/>
            <a:ext cx="9144000" cy="1066800"/>
          </a:xfrm>
          <a:solidFill>
            <a:schemeClr val="accent5">
              <a:lumMod val="75000"/>
              <a:alpha val="6470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a:t>Click to edit Master title style</a:t>
            </a:r>
            <a:endParaRPr lang="en-US" dirty="0"/>
          </a:p>
        </p:txBody>
      </p:sp>
      <p:sp>
        <p:nvSpPr>
          <p:cNvPr id="10" name="Rectangle 3"/>
          <p:cNvSpPr>
            <a:spLocks noGrp="1" noChangeArrowheads="1"/>
          </p:cNvSpPr>
          <p:nvPr>
            <p:ph type="subTitle" idx="1"/>
          </p:nvPr>
        </p:nvSpPr>
        <p:spPr bwMode="gray">
          <a:xfrm>
            <a:off x="120098" y="28194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a:t>Click to edit Master subtitle style</a:t>
            </a:r>
            <a:endParaRPr lang="en-US" noProof="0" dirty="0"/>
          </a:p>
        </p:txBody>
      </p:sp>
      <p:sp>
        <p:nvSpPr>
          <p:cNvPr id="4" name="Text Placeholder 3"/>
          <p:cNvSpPr>
            <a:spLocks noGrp="1"/>
          </p:cNvSpPr>
          <p:nvPr>
            <p:ph type="body" sz="quarter" idx="12" hasCustomPrompt="1"/>
          </p:nvPr>
        </p:nvSpPr>
        <p:spPr>
          <a:xfrm>
            <a:off x="120098" y="1050768"/>
            <a:ext cx="6065354" cy="701832"/>
          </a:xfrm>
          <a:noFill/>
        </p:spPr>
        <p:txBody>
          <a:bodyPr wrap="square" rtlCol="0" anchor="b" anchorCtr="0">
            <a:noAutofit/>
          </a:bodyPr>
          <a:lstStyle>
            <a:lvl1pPr marL="0" indent="0">
              <a:buNone/>
              <a:defRPr lang="en-US" sz="2200" b="1" kern="0" dirty="0">
                <a:solidFill>
                  <a:schemeClr val="accent4"/>
                </a:solidFill>
              </a:defRPr>
            </a:lvl1pPr>
          </a:lstStyle>
          <a:p>
            <a:pPr marL="0" lvl="0" defTabSz="914400" latinLnBrk="0"/>
            <a:r>
              <a:rPr lang="en-US" dirty="0"/>
              <a:t>Client or Plan Name</a:t>
            </a:r>
          </a:p>
        </p:txBody>
      </p:sp>
      <p:sp>
        <p:nvSpPr>
          <p:cNvPr id="12" name="Text Placeholder 3"/>
          <p:cNvSpPr>
            <a:spLocks noGrp="1"/>
          </p:cNvSpPr>
          <p:nvPr>
            <p:ph type="body" sz="quarter" idx="13" hasCustomPrompt="1"/>
          </p:nvPr>
        </p:nvSpPr>
        <p:spPr>
          <a:xfrm>
            <a:off x="120098" y="4191000"/>
            <a:ext cx="6065354" cy="1371600"/>
          </a:xfrm>
          <a:noFill/>
        </p:spPr>
        <p:txBody>
          <a:bodyPr wrap="square" rtlCol="0" anchor="t" anchorCtr="0">
            <a:noAutofit/>
          </a:bodyPr>
          <a:lstStyle>
            <a:lvl1pPr marL="0" indent="0">
              <a:buNone/>
              <a:defRPr lang="en-US" sz="1800" b="0" i="1" kern="0" dirty="0">
                <a:solidFill>
                  <a:schemeClr val="accent4"/>
                </a:solidFill>
              </a:defRPr>
            </a:lvl1pPr>
          </a:lstStyle>
          <a:p>
            <a:pPr marL="0" lvl="0" defTabSz="914400" latinLnBrk="0"/>
            <a:r>
              <a:rPr lang="en-US" dirty="0"/>
              <a:t>Presented by:</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4626" y="622237"/>
            <a:ext cx="2676912" cy="368363"/>
          </a:xfrm>
          <a:prstGeom prst="rect">
            <a:avLst/>
          </a:prstGeom>
        </p:spPr>
      </p:pic>
      <p:sp>
        <p:nvSpPr>
          <p:cNvPr id="16" name="Text Placeholder 3"/>
          <p:cNvSpPr>
            <a:spLocks noGrp="1"/>
          </p:cNvSpPr>
          <p:nvPr>
            <p:ph type="body" sz="quarter" idx="11" hasCustomPrompt="1"/>
          </p:nvPr>
        </p:nvSpPr>
        <p:spPr>
          <a:xfrm>
            <a:off x="0" y="3733800"/>
            <a:ext cx="4253472" cy="378565"/>
          </a:xfrm>
          <a:solidFill>
            <a:schemeClr val="accent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01168" tIns="64008" rIns="201168" bIns="64008" numCol="1" anchor="ctr" anchorCtr="0" compatLnSpc="1">
            <a:prstTxWarp prst="textNoShape">
              <a:avLst/>
            </a:prstTxWarp>
            <a:spAutoFit/>
          </a:bodyPr>
          <a:lstStyle>
            <a:lvl1pPr marL="0" indent="0">
              <a:buNone/>
              <a:defRPr lang="en-US" sz="1800" b="1" dirty="0">
                <a:solidFill>
                  <a:schemeClr val="bg1"/>
                </a:solidFill>
              </a:defRPr>
            </a:lvl1pPr>
          </a:lstStyle>
          <a:p>
            <a:pPr lvl="0"/>
            <a:r>
              <a:rPr lang="en-US" dirty="0"/>
              <a:t>Click to edit DRAFT or Client Name</a:t>
            </a:r>
          </a:p>
        </p:txBody>
      </p:sp>
    </p:spTree>
    <p:extLst>
      <p:ext uri="{BB962C8B-B14F-4D97-AF65-F5344CB8AC3E}">
        <p14:creationId xmlns:p14="http://schemas.microsoft.com/office/powerpoint/2010/main" val="705254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4_Alt_Title Slide">
    <p:spTree>
      <p:nvGrpSpPr>
        <p:cNvPr id="1" name=""/>
        <p:cNvGrpSpPr/>
        <p:nvPr/>
      </p:nvGrpSpPr>
      <p:grpSpPr>
        <a:xfrm>
          <a:off x="0" y="0"/>
          <a:ext cx="0" cy="0"/>
          <a:chOff x="0" y="0"/>
          <a:chExt cx="0" cy="0"/>
        </a:xfrm>
      </p:grpSpPr>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rot="16454853">
            <a:off x="4470200" y="-124166"/>
            <a:ext cx="4544556" cy="4478750"/>
          </a:xfrm>
          <a:prstGeom prst="rect">
            <a:avLst/>
          </a:prstGeom>
        </p:spPr>
      </p:pic>
      <p:sp>
        <p:nvSpPr>
          <p:cNvPr id="7" name="Title 6"/>
          <p:cNvSpPr>
            <a:spLocks noGrp="1"/>
          </p:cNvSpPr>
          <p:nvPr>
            <p:ph type="title"/>
          </p:nvPr>
        </p:nvSpPr>
        <p:spPr bwMode="gray">
          <a:xfrm>
            <a:off x="0" y="1752600"/>
            <a:ext cx="9144000" cy="1066800"/>
          </a:xfrm>
          <a:solidFill>
            <a:schemeClr val="accent5">
              <a:lumMod val="75000"/>
              <a:alpha val="64706"/>
            </a:schemeClr>
          </a:solidFill>
          <a:ln>
            <a:noFill/>
          </a:ln>
          <a:effec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a:t>Click to edit Master title style</a:t>
            </a:r>
            <a:endParaRPr lang="en-US" dirty="0"/>
          </a:p>
        </p:txBody>
      </p:sp>
      <p:sp>
        <p:nvSpPr>
          <p:cNvPr id="10" name="Rectangle 3"/>
          <p:cNvSpPr>
            <a:spLocks noGrp="1" noChangeArrowheads="1"/>
          </p:cNvSpPr>
          <p:nvPr>
            <p:ph type="subTitle" idx="1"/>
          </p:nvPr>
        </p:nvSpPr>
        <p:spPr bwMode="gray">
          <a:xfrm>
            <a:off x="120098" y="28194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a:t>Click to edit Master subtitle style</a:t>
            </a:r>
            <a:endParaRPr lang="en-US" noProof="0" dirty="0"/>
          </a:p>
        </p:txBody>
      </p:sp>
      <p:sp>
        <p:nvSpPr>
          <p:cNvPr id="4" name="Text Placeholder 3"/>
          <p:cNvSpPr>
            <a:spLocks noGrp="1"/>
          </p:cNvSpPr>
          <p:nvPr>
            <p:ph type="body" sz="quarter" idx="12" hasCustomPrompt="1"/>
          </p:nvPr>
        </p:nvSpPr>
        <p:spPr>
          <a:xfrm>
            <a:off x="120098" y="1050768"/>
            <a:ext cx="6065354" cy="701832"/>
          </a:xfrm>
          <a:noFill/>
        </p:spPr>
        <p:txBody>
          <a:bodyPr wrap="square" rtlCol="0" anchor="b" anchorCtr="0">
            <a:noAutofit/>
          </a:bodyPr>
          <a:lstStyle>
            <a:lvl1pPr marL="0" indent="0">
              <a:buNone/>
              <a:defRPr lang="en-US" sz="2200" b="1" kern="0" dirty="0">
                <a:solidFill>
                  <a:schemeClr val="accent4"/>
                </a:solidFill>
              </a:defRPr>
            </a:lvl1pPr>
          </a:lstStyle>
          <a:p>
            <a:pPr marL="0" lvl="0" defTabSz="914400" latinLnBrk="0"/>
            <a:r>
              <a:rPr lang="en-US" dirty="0"/>
              <a:t>Client or Plan Name</a:t>
            </a:r>
          </a:p>
        </p:txBody>
      </p:sp>
      <p:sp>
        <p:nvSpPr>
          <p:cNvPr id="12" name="Text Placeholder 3"/>
          <p:cNvSpPr>
            <a:spLocks noGrp="1"/>
          </p:cNvSpPr>
          <p:nvPr>
            <p:ph type="body" sz="quarter" idx="13" hasCustomPrompt="1"/>
          </p:nvPr>
        </p:nvSpPr>
        <p:spPr>
          <a:xfrm>
            <a:off x="120098" y="4191000"/>
            <a:ext cx="6065354" cy="1371600"/>
          </a:xfrm>
          <a:noFill/>
        </p:spPr>
        <p:txBody>
          <a:bodyPr wrap="square" rtlCol="0" anchor="t" anchorCtr="0">
            <a:noAutofit/>
          </a:bodyPr>
          <a:lstStyle>
            <a:lvl1pPr marL="0" indent="0">
              <a:buNone/>
              <a:defRPr lang="en-US" sz="1800" b="0" i="1" kern="0" dirty="0">
                <a:solidFill>
                  <a:schemeClr val="accent4"/>
                </a:solidFill>
              </a:defRPr>
            </a:lvl1pPr>
          </a:lstStyle>
          <a:p>
            <a:pPr marL="0" lvl="0" defTabSz="914400" latinLnBrk="0"/>
            <a:r>
              <a:rPr lang="en-US" dirty="0"/>
              <a:t>Presented by:</a:t>
            </a:r>
          </a:p>
        </p:txBody>
      </p:sp>
      <p:sp>
        <p:nvSpPr>
          <p:cNvPr id="11" name="Text Placeholder 3"/>
          <p:cNvSpPr>
            <a:spLocks noGrp="1"/>
          </p:cNvSpPr>
          <p:nvPr>
            <p:ph type="body" sz="quarter" idx="11" hasCustomPrompt="1"/>
          </p:nvPr>
        </p:nvSpPr>
        <p:spPr>
          <a:xfrm>
            <a:off x="0" y="3733800"/>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a:t>Click to edit DRAFT or Client Name</a:t>
            </a:r>
          </a:p>
        </p:txBody>
      </p:sp>
      <p:sp>
        <p:nvSpPr>
          <p:cNvPr id="14"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2018 by The Segal Group, Inc. All rights reserved. </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7204" y="615352"/>
            <a:ext cx="2674334" cy="368127"/>
          </a:xfrm>
          <a:prstGeom prst="rect">
            <a:avLst/>
          </a:prstGeom>
        </p:spPr>
      </p:pic>
    </p:spTree>
    <p:extLst>
      <p:ext uri="{BB962C8B-B14F-4D97-AF65-F5344CB8AC3E}">
        <p14:creationId xmlns:p14="http://schemas.microsoft.com/office/powerpoint/2010/main" val="1032457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1_Section_Page">
    <p:spTree>
      <p:nvGrpSpPr>
        <p:cNvPr id="1" name=""/>
        <p:cNvGrpSpPr/>
        <p:nvPr/>
      </p:nvGrpSpPr>
      <p:grpSpPr>
        <a:xfrm>
          <a:off x="0" y="0"/>
          <a:ext cx="0" cy="0"/>
          <a:chOff x="0" y="0"/>
          <a:chExt cx="0" cy="0"/>
        </a:xfrm>
      </p:grpSpPr>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sp>
        <p:nvSpPr>
          <p:cNvPr id="3" name="Text Placeholder 2"/>
          <p:cNvSpPr>
            <a:spLocks noGrp="1"/>
          </p:cNvSpPr>
          <p:nvPr>
            <p:ph type="body" sz="quarter" idx="10" hasCustomPrompt="1"/>
          </p:nvPr>
        </p:nvSpPr>
        <p:spPr>
          <a:xfrm>
            <a:off x="152399" y="1295400"/>
            <a:ext cx="8229601" cy="5078104"/>
          </a:xfrm>
        </p:spPr>
        <p:txBody>
          <a:bodyPr/>
          <a:lstStyle>
            <a:lvl1pPr marL="342900" indent="-342900">
              <a:buFont typeface="+mj-lt"/>
              <a:buNone/>
              <a:defRPr sz="2000" b="0">
                <a:latin typeface="Arial Black" pitchFamily="34" charset="0"/>
              </a:defRPr>
            </a:lvl1pPr>
            <a:lvl2pPr marL="569913" indent="-212725">
              <a:buClr>
                <a:schemeClr val="accent5"/>
              </a:buClr>
              <a:defRPr sz="2000" b="1"/>
            </a:lvl2pPr>
            <a:lvl3pPr marL="914400" indent="-223838">
              <a:buClr>
                <a:schemeClr val="accent5"/>
              </a:buClr>
              <a:defRPr sz="2000" b="1"/>
            </a:lvl3pPr>
            <a:lvl4pPr marL="1258888" indent="-231775">
              <a:buClr>
                <a:schemeClr val="accent5"/>
              </a:buClr>
              <a:defRPr sz="2000" b="1"/>
            </a:lvl4pPr>
            <a:lvl5pPr marL="1484313" indent="-225425">
              <a:buClr>
                <a:schemeClr val="accent5"/>
              </a:buClr>
              <a:defRPr sz="2000" b="1"/>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832221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54" y="990600"/>
            <a:ext cx="8915400" cy="5257800"/>
          </a:xfrm>
          <a:prstGeom prst="rect">
            <a:avLst/>
          </a:prstGeom>
        </p:spPr>
        <p:txBody>
          <a:bodyPr/>
          <a:lstStyle>
            <a:lvl1pPr>
              <a:buClr>
                <a:schemeClr val="accent5"/>
              </a:buCl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4" name="Straight Connector 3"/>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2684379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54" y="990600"/>
            <a:ext cx="4343400" cy="52117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5854" y="990600"/>
            <a:ext cx="4267200" cy="52117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6" name="Straight Connector 5"/>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76669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54" y="990600"/>
            <a:ext cx="4343400" cy="24685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5854" y="990600"/>
            <a:ext cx="4267200" cy="2459010"/>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10"/>
          </p:nvPr>
        </p:nvSpPr>
        <p:spPr>
          <a:xfrm>
            <a:off x="67654" y="3581400"/>
            <a:ext cx="4343400" cy="26670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1"/>
          </p:nvPr>
        </p:nvSpPr>
        <p:spPr>
          <a:xfrm>
            <a:off x="4715854" y="3581400"/>
            <a:ext cx="4267200" cy="26670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8" name="Straight Connector 7"/>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766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E1ED-410D-42D3-9431-B3F5E5DCB8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DF6BC-4DDA-45CC-9F55-B454F6652A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16EDCA-7806-40D1-9E9C-577F3F1053D5}"/>
              </a:ext>
            </a:extLst>
          </p:cNvPr>
          <p:cNvSpPr>
            <a:spLocks noGrp="1"/>
          </p:cNvSpPr>
          <p:nvPr>
            <p:ph type="dt" sz="half" idx="10"/>
          </p:nvPr>
        </p:nvSpPr>
        <p:spPr/>
        <p:txBody>
          <a:bodyPr/>
          <a:lstStyle/>
          <a:p>
            <a:fld id="{3D37DB63-47DF-413B-8CD5-9B0E267A20EE}" type="datetime1">
              <a:rPr lang="en-US" smtClean="0"/>
              <a:t>12/4/2019</a:t>
            </a:fld>
            <a:endParaRPr lang="en-US"/>
          </a:p>
        </p:txBody>
      </p:sp>
      <p:sp>
        <p:nvSpPr>
          <p:cNvPr id="5" name="Footer Placeholder 4">
            <a:extLst>
              <a:ext uri="{FF2B5EF4-FFF2-40B4-BE49-F238E27FC236}">
                <a16:creationId xmlns:a16="http://schemas.microsoft.com/office/drawing/2014/main" id="{4E50A395-A721-4176-B797-8F4E779B5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5BE0E-EC58-4DDD-A600-BB2DBD639D24}"/>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2729644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 name="Text Placeholder 2"/>
          <p:cNvSpPr>
            <a:spLocks noGrp="1"/>
          </p:cNvSpPr>
          <p:nvPr>
            <p:ph type="body" idx="1"/>
          </p:nvPr>
        </p:nvSpPr>
        <p:spPr>
          <a:xfrm>
            <a:off x="76200" y="990600"/>
            <a:ext cx="4361471" cy="639762"/>
          </a:xfrm>
          <a:prstGeom prst="rect">
            <a:avLst/>
          </a:prstGeom>
        </p:spPr>
        <p:txBody>
          <a:bodyPr anchor="b"/>
          <a:lstStyle>
            <a:lvl1pPr marL="214313" indent="-214313">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1" name="Content Placeholder 3"/>
          <p:cNvSpPr>
            <a:spLocks noGrp="1"/>
          </p:cNvSpPr>
          <p:nvPr>
            <p:ph sz="half" idx="2"/>
          </p:nvPr>
        </p:nvSpPr>
        <p:spPr>
          <a:xfrm>
            <a:off x="67654" y="1676400"/>
            <a:ext cx="4343400"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p:cNvSpPr>
            <a:spLocks noGrp="1"/>
          </p:cNvSpPr>
          <p:nvPr>
            <p:ph type="body" sz="quarter" idx="3"/>
          </p:nvPr>
        </p:nvSpPr>
        <p:spPr>
          <a:xfrm>
            <a:off x="4648200" y="990600"/>
            <a:ext cx="4370996" cy="639762"/>
          </a:xfrm>
          <a:prstGeom prst="rect">
            <a:avLst/>
          </a:prstGeom>
        </p:spPr>
        <p:txBody>
          <a:bodyPr anchor="b"/>
          <a:lstStyle>
            <a:lvl1pPr marL="204788" indent="-204788">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4"/>
          </p:nvPr>
        </p:nvSpPr>
        <p:spPr>
          <a:xfrm>
            <a:off x="4645025" y="1676400"/>
            <a:ext cx="4346575"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76963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4" name="Straight Connector 3"/>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80094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39793422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Title and Content">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3" name="Content Placeholder 2"/>
          <p:cNvSpPr>
            <a:spLocks noGrp="1"/>
          </p:cNvSpPr>
          <p:nvPr>
            <p:ph idx="1"/>
          </p:nvPr>
        </p:nvSpPr>
        <p:spPr>
          <a:xfrm>
            <a:off x="67654" y="990600"/>
            <a:ext cx="8915400" cy="5257800"/>
          </a:xfrm>
          <a:prstGeom prst="rect">
            <a:avLst/>
          </a:prstGeom>
        </p:spPr>
        <p:txBody>
          <a:bodyPr/>
          <a:lstStyle>
            <a:lvl1pPr>
              <a:buClr>
                <a:schemeClr val="accent5"/>
              </a:buCl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8" name="Straight Connector 7"/>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835708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3" name="Content Placeholder 2"/>
          <p:cNvSpPr>
            <a:spLocks noGrp="1"/>
          </p:cNvSpPr>
          <p:nvPr>
            <p:ph sz="half" idx="1"/>
          </p:nvPr>
        </p:nvSpPr>
        <p:spPr>
          <a:xfrm>
            <a:off x="67654" y="990600"/>
            <a:ext cx="4381500" cy="5334000"/>
          </a:xfr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01554" y="990600"/>
            <a:ext cx="4381500" cy="5334000"/>
          </a:xfr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11" name="Straight Connector 10"/>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490332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ustom Comparison">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12"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3" name="Text Placeholder 2"/>
          <p:cNvSpPr>
            <a:spLocks noGrp="1"/>
          </p:cNvSpPr>
          <p:nvPr>
            <p:ph type="body" idx="1"/>
          </p:nvPr>
        </p:nvSpPr>
        <p:spPr>
          <a:xfrm>
            <a:off x="76200" y="990600"/>
            <a:ext cx="4361471" cy="639762"/>
          </a:xfrm>
          <a:prstGeom prst="rect">
            <a:avLst/>
          </a:prstGeom>
        </p:spPr>
        <p:txBody>
          <a:bodyPr anchor="b"/>
          <a:lstStyle>
            <a:lvl1pPr marL="214313" indent="-214313">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4" name="Content Placeholder 3"/>
          <p:cNvSpPr>
            <a:spLocks noGrp="1"/>
          </p:cNvSpPr>
          <p:nvPr>
            <p:ph sz="half" idx="2"/>
          </p:nvPr>
        </p:nvSpPr>
        <p:spPr>
          <a:xfrm>
            <a:off x="67654" y="1676400"/>
            <a:ext cx="4343400"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4"/>
          <p:cNvSpPr>
            <a:spLocks noGrp="1"/>
          </p:cNvSpPr>
          <p:nvPr>
            <p:ph type="body" sz="quarter" idx="3"/>
          </p:nvPr>
        </p:nvSpPr>
        <p:spPr>
          <a:xfrm>
            <a:off x="4648200" y="990600"/>
            <a:ext cx="4370996" cy="639762"/>
          </a:xfrm>
          <a:prstGeom prst="rect">
            <a:avLst/>
          </a:prstGeom>
        </p:spPr>
        <p:txBody>
          <a:bodyPr anchor="b"/>
          <a:lstStyle>
            <a:lvl1pPr marL="204788" indent="-204788">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Content Placeholder 5"/>
          <p:cNvSpPr>
            <a:spLocks noGrp="1"/>
          </p:cNvSpPr>
          <p:nvPr>
            <p:ph sz="quarter" idx="4"/>
          </p:nvPr>
        </p:nvSpPr>
        <p:spPr>
          <a:xfrm>
            <a:off x="4645025" y="1676400"/>
            <a:ext cx="4346575"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7" name="Straight Connector 16"/>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89802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Four Content">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3" name="Content Placeholder 2"/>
          <p:cNvSpPr>
            <a:spLocks noGrp="1"/>
          </p:cNvSpPr>
          <p:nvPr>
            <p:ph sz="half" idx="1"/>
          </p:nvPr>
        </p:nvSpPr>
        <p:spPr>
          <a:xfrm>
            <a:off x="67654" y="990600"/>
            <a:ext cx="4343400" cy="2600865"/>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5854" y="990600"/>
            <a:ext cx="4267200" cy="2590800"/>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10"/>
          </p:nvPr>
        </p:nvSpPr>
        <p:spPr>
          <a:xfrm>
            <a:off x="67654" y="3733800"/>
            <a:ext cx="4343400" cy="2743200"/>
          </a:xfrm>
        </p:spPr>
        <p:txBody>
          <a:bodyPr/>
          <a:lstStyle>
            <a:lvl1pPr>
              <a:defRPr sz="1400"/>
            </a:lvl1pPr>
            <a:lvl2pPr>
              <a:buClr>
                <a:schemeClr val="accent5"/>
              </a:buCl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1"/>
          </p:nvPr>
        </p:nvSpPr>
        <p:spPr>
          <a:xfrm>
            <a:off x="4715854" y="3733800"/>
            <a:ext cx="4267200" cy="27432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sp>
        <p:nvSpPr>
          <p:cNvPr id="13"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14" name="Straight Connector 13"/>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58416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Title Only">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8"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cxnSp>
        <p:nvCxnSpPr>
          <p:cNvPr id="9" name="Straight Connector 8"/>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75102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Custom Blank">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7"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14103542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O_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304800" y="990600"/>
            <a:ext cx="4114800" cy="5486400"/>
          </a:xfrm>
        </p:spPr>
        <p:txBody>
          <a:bodyPr/>
          <a:lstStyle>
            <a:lvl1pPr marL="0" indent="0">
              <a:buNone/>
              <a:defRPr sz="1200">
                <a:latin typeface="Arial Narrow" panose="020B0606020202030204" pitchFamily="34" charset="0"/>
              </a:defRPr>
            </a:lvl1pPr>
            <a:lvl2pPr marL="153988" indent="-153988">
              <a:defRPr sz="1200">
                <a:latin typeface="Arial Narrow" panose="020B0606020202030204" pitchFamily="34" charset="0"/>
              </a:defRPr>
            </a:lvl2pPr>
            <a:lvl3pPr marL="325438" indent="-171450">
              <a:defRPr sz="1200">
                <a:latin typeface="Arial Narrow" panose="020B0606020202030204" pitchFamily="34" charset="0"/>
              </a:defRPr>
            </a:lvl3pPr>
            <a:lvl4pPr marL="461963" indent="-153988">
              <a:defRPr sz="1200">
                <a:latin typeface="Arial Narrow" panose="020B0606020202030204" pitchFamily="34" charset="0"/>
              </a:defRPr>
            </a:lvl4pPr>
            <a:lvl5pPr marL="581025" indent="-119063">
              <a:defRPr sz="1200">
                <a:latin typeface="Arial Narrow" panose="020B0606020202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1"/>
          </p:nvPr>
        </p:nvSpPr>
        <p:spPr>
          <a:xfrm>
            <a:off x="4724400" y="990600"/>
            <a:ext cx="4114800" cy="4495800"/>
          </a:xfrm>
        </p:spPr>
        <p:txBody>
          <a:bodyPr/>
          <a:lstStyle>
            <a:lvl1pPr marL="0" indent="0">
              <a:buNone/>
              <a:defRPr sz="1200">
                <a:latin typeface="Arial Narrow" panose="020B0606020202030204" pitchFamily="34" charset="0"/>
              </a:defRPr>
            </a:lvl1pPr>
            <a:lvl2pPr marL="161925" indent="-161925">
              <a:defRPr sz="1200">
                <a:latin typeface="Arial Narrow" panose="020B0606020202030204" pitchFamily="34" charset="0"/>
              </a:defRPr>
            </a:lvl2pPr>
            <a:lvl3pPr marL="307975" indent="-146050">
              <a:defRPr sz="1200">
                <a:latin typeface="Arial Narrow" panose="020B0606020202030204" pitchFamily="34" charset="0"/>
              </a:defRPr>
            </a:lvl3pPr>
            <a:lvl4pPr marL="427038" indent="-136525">
              <a:defRPr sz="1200">
                <a:latin typeface="Arial Narrow" panose="020B0606020202030204" pitchFamily="34" charset="0"/>
              </a:defRPr>
            </a:lvl4pPr>
            <a:lvl5pPr marL="530225" indent="-103188">
              <a:defRPr sz="1200">
                <a:latin typeface="Arial Narrow" panose="020B0606020202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p:cNvSpPr>
            <a:spLocks noGrp="1"/>
          </p:cNvSpPr>
          <p:nvPr>
            <p:ph type="body" sz="quarter" idx="12"/>
          </p:nvPr>
        </p:nvSpPr>
        <p:spPr>
          <a:xfrm>
            <a:off x="4724400" y="5562600"/>
            <a:ext cx="4114800" cy="914400"/>
          </a:xfrm>
        </p:spPr>
        <p:txBody>
          <a:bodyPr/>
          <a:lstStyle>
            <a:lvl1pPr marL="0" indent="0">
              <a:buNone/>
              <a:defRPr sz="1000">
                <a:solidFill>
                  <a:schemeClr val="accent4"/>
                </a:solidFill>
                <a:latin typeface="Arial Narrow" panose="020B0606020202030204" pitchFamily="34" charset="0"/>
              </a:defRPr>
            </a:lvl1pPr>
            <a:lvl2pPr marL="211138" indent="0">
              <a:buNone/>
              <a:defRPr sz="1000">
                <a:solidFill>
                  <a:schemeClr val="accent4"/>
                </a:solidFill>
                <a:latin typeface="Arial Narrow" panose="020B0606020202030204" pitchFamily="34" charset="0"/>
              </a:defRPr>
            </a:lvl2pPr>
            <a:lvl3pPr marL="396875" indent="0">
              <a:buNone/>
              <a:defRPr sz="1000">
                <a:solidFill>
                  <a:schemeClr val="accent4"/>
                </a:solidFill>
                <a:latin typeface="Arial Narrow" panose="020B0606020202030204" pitchFamily="34" charset="0"/>
              </a:defRPr>
            </a:lvl3pPr>
            <a:lvl4pPr marL="595313" indent="0">
              <a:buNone/>
              <a:defRPr sz="1000">
                <a:solidFill>
                  <a:schemeClr val="accent4"/>
                </a:solidFill>
                <a:latin typeface="Arial Narrow" panose="020B0606020202030204" pitchFamily="34" charset="0"/>
              </a:defRPr>
            </a:lvl4pPr>
            <a:lvl5pPr marL="793750" indent="0">
              <a:buNone/>
              <a:defRPr sz="1000">
                <a:solidFill>
                  <a:schemeClr val="accent4"/>
                </a:solidFill>
                <a:latin typeface="Arial Narrow" panose="020B0606020202030204" pitchFamily="34" charset="0"/>
              </a:defRPr>
            </a:lvl5pPr>
          </a:lstStyle>
          <a:p>
            <a:pPr lvl="0"/>
            <a:r>
              <a:rPr lang="en-US"/>
              <a:t>Edit Master text styles</a:t>
            </a:r>
          </a:p>
        </p:txBody>
      </p:sp>
      <p:cxnSp>
        <p:nvCxnSpPr>
          <p:cNvPr id="7" name="Straight Connector 6"/>
          <p:cNvCxnSpPr/>
          <p:nvPr/>
        </p:nvCxnSpPr>
        <p:spPr bwMode="auto">
          <a:xfrm>
            <a:off x="379562" y="855663"/>
            <a:ext cx="8764438" cy="0"/>
          </a:xfrm>
          <a:prstGeom prst="line">
            <a:avLst/>
          </a:prstGeom>
          <a:solidFill>
            <a:schemeClr val="accent1"/>
          </a:solidFill>
          <a:ln w="1905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2246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AEA2-E966-462E-8FFF-411677757C0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A1698A8-6A76-4F2C-BF81-3487095F703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1F78DB-39D7-4194-A022-FC3851077AE9}"/>
              </a:ext>
            </a:extLst>
          </p:cNvPr>
          <p:cNvSpPr>
            <a:spLocks noGrp="1"/>
          </p:cNvSpPr>
          <p:nvPr>
            <p:ph type="dt" sz="half" idx="10"/>
          </p:nvPr>
        </p:nvSpPr>
        <p:spPr/>
        <p:txBody>
          <a:bodyPr/>
          <a:lstStyle/>
          <a:p>
            <a:fld id="{9D74137F-3524-4C89-8B82-45CC525ACAA9}" type="datetime1">
              <a:rPr lang="en-US" smtClean="0"/>
              <a:t>12/4/2019</a:t>
            </a:fld>
            <a:endParaRPr lang="en-US"/>
          </a:p>
        </p:txBody>
      </p:sp>
      <p:sp>
        <p:nvSpPr>
          <p:cNvPr id="5" name="Footer Placeholder 4">
            <a:extLst>
              <a:ext uri="{FF2B5EF4-FFF2-40B4-BE49-F238E27FC236}">
                <a16:creationId xmlns:a16="http://schemas.microsoft.com/office/drawing/2014/main" id="{031A9019-7537-4177-9AF6-35315A9E4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8EEE5F-FAF0-4AD7-9562-71BB9AA933BB}"/>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06915138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C4F3-706B-40A0-9127-DCCEC01F97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D42DAE-8398-4D0C-ADBD-C632F59EAA4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E48A3E-D873-4436-B932-BE2AE3508F0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85A5BD-6E79-4E70-8BB3-99FB28044069}"/>
              </a:ext>
            </a:extLst>
          </p:cNvPr>
          <p:cNvSpPr>
            <a:spLocks noGrp="1"/>
          </p:cNvSpPr>
          <p:nvPr>
            <p:ph type="dt" sz="half" idx="10"/>
          </p:nvPr>
        </p:nvSpPr>
        <p:spPr/>
        <p:txBody>
          <a:bodyPr/>
          <a:lstStyle/>
          <a:p>
            <a:fld id="{03C6189A-452D-4DCC-A438-6EABC275FE8A}" type="datetime1">
              <a:rPr lang="en-US" smtClean="0"/>
              <a:t>12/4/2019</a:t>
            </a:fld>
            <a:endParaRPr lang="en-US"/>
          </a:p>
        </p:txBody>
      </p:sp>
      <p:sp>
        <p:nvSpPr>
          <p:cNvPr id="6" name="Footer Placeholder 5">
            <a:extLst>
              <a:ext uri="{FF2B5EF4-FFF2-40B4-BE49-F238E27FC236}">
                <a16:creationId xmlns:a16="http://schemas.microsoft.com/office/drawing/2014/main" id="{2DD69E47-5482-4643-8379-34111BB7D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1F475-6929-4EBC-8286-3ECC6775DB37}"/>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52469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283C3-36CC-4C04-9148-CC23ED86E8B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781BE7-6240-41A7-94BF-93789FB69AE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A49A6-B1A4-4D20-8CA4-6676A4437F4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FDBF1D-6D67-4E7D-9280-289B51422C4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C5D54-9082-4BC1-B8CA-9F51E3DE9E4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155219-3CD9-48B7-BD29-CFD58028EC3E}"/>
              </a:ext>
            </a:extLst>
          </p:cNvPr>
          <p:cNvSpPr>
            <a:spLocks noGrp="1"/>
          </p:cNvSpPr>
          <p:nvPr>
            <p:ph type="dt" sz="half" idx="10"/>
          </p:nvPr>
        </p:nvSpPr>
        <p:spPr/>
        <p:txBody>
          <a:bodyPr/>
          <a:lstStyle/>
          <a:p>
            <a:fld id="{66C4D73A-8D99-43FE-84D9-7B3B025A271D}" type="datetime1">
              <a:rPr lang="en-US" smtClean="0"/>
              <a:t>12/4/2019</a:t>
            </a:fld>
            <a:endParaRPr lang="en-US"/>
          </a:p>
        </p:txBody>
      </p:sp>
      <p:sp>
        <p:nvSpPr>
          <p:cNvPr id="8" name="Footer Placeholder 7">
            <a:extLst>
              <a:ext uri="{FF2B5EF4-FFF2-40B4-BE49-F238E27FC236}">
                <a16:creationId xmlns:a16="http://schemas.microsoft.com/office/drawing/2014/main" id="{AE05C308-E1A2-4FF0-A3C5-6725DDE1AC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F8A6-178E-4E96-8144-806892B3D685}"/>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0287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09A4A-F912-4B43-88EE-D5ED38E901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5ECCD8-0007-4713-844A-26A116A95C6C}"/>
              </a:ext>
            </a:extLst>
          </p:cNvPr>
          <p:cNvSpPr>
            <a:spLocks noGrp="1"/>
          </p:cNvSpPr>
          <p:nvPr>
            <p:ph type="dt" sz="half" idx="10"/>
          </p:nvPr>
        </p:nvSpPr>
        <p:spPr/>
        <p:txBody>
          <a:bodyPr/>
          <a:lstStyle/>
          <a:p>
            <a:fld id="{08E955EF-0B75-4C61-9716-C92FC7CAF4E7}" type="datetime1">
              <a:rPr lang="en-US" smtClean="0"/>
              <a:t>12/4/2019</a:t>
            </a:fld>
            <a:endParaRPr lang="en-US"/>
          </a:p>
        </p:txBody>
      </p:sp>
      <p:sp>
        <p:nvSpPr>
          <p:cNvPr id="4" name="Footer Placeholder 3">
            <a:extLst>
              <a:ext uri="{FF2B5EF4-FFF2-40B4-BE49-F238E27FC236}">
                <a16:creationId xmlns:a16="http://schemas.microsoft.com/office/drawing/2014/main" id="{FCAA29A5-B80D-4D54-8331-4DECAC6148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532DDE-417B-4BAA-B078-273F0B5DCCED}"/>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51618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94FDE7-3FCF-445E-9D80-0BFA8985F283}"/>
              </a:ext>
            </a:extLst>
          </p:cNvPr>
          <p:cNvSpPr>
            <a:spLocks noGrp="1"/>
          </p:cNvSpPr>
          <p:nvPr>
            <p:ph type="dt" sz="half" idx="10"/>
          </p:nvPr>
        </p:nvSpPr>
        <p:spPr/>
        <p:txBody>
          <a:bodyPr/>
          <a:lstStyle/>
          <a:p>
            <a:fld id="{366ECC77-2EAC-4783-A3D6-6C434E39319D}" type="datetime1">
              <a:rPr lang="en-US" smtClean="0"/>
              <a:t>12/4/2019</a:t>
            </a:fld>
            <a:endParaRPr lang="en-US"/>
          </a:p>
        </p:txBody>
      </p:sp>
      <p:sp>
        <p:nvSpPr>
          <p:cNvPr id="3" name="Footer Placeholder 2">
            <a:extLst>
              <a:ext uri="{FF2B5EF4-FFF2-40B4-BE49-F238E27FC236}">
                <a16:creationId xmlns:a16="http://schemas.microsoft.com/office/drawing/2014/main" id="{6EC638F6-C4C6-4B56-A37A-FC978A46D1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84BA99-CF87-4391-903D-53B54F9CB45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403010789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830A8-A35B-41AE-A8B0-A6ED3548B18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6302798-8E3A-4279-AAB5-8A70CA8D408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55C3BD-FEE5-4D32-9166-E9E92606C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F33243E-4BAC-4C06-822B-38433CA37117}"/>
              </a:ext>
            </a:extLst>
          </p:cNvPr>
          <p:cNvSpPr>
            <a:spLocks noGrp="1"/>
          </p:cNvSpPr>
          <p:nvPr>
            <p:ph type="dt" sz="half" idx="10"/>
          </p:nvPr>
        </p:nvSpPr>
        <p:spPr/>
        <p:txBody>
          <a:bodyPr/>
          <a:lstStyle/>
          <a:p>
            <a:fld id="{90F919DD-D7C3-4B3C-B3FF-AF07A263B641}" type="datetime1">
              <a:rPr lang="en-US" smtClean="0"/>
              <a:t>12/4/2019</a:t>
            </a:fld>
            <a:endParaRPr lang="en-US"/>
          </a:p>
        </p:txBody>
      </p:sp>
      <p:sp>
        <p:nvSpPr>
          <p:cNvPr id="6" name="Footer Placeholder 5">
            <a:extLst>
              <a:ext uri="{FF2B5EF4-FFF2-40B4-BE49-F238E27FC236}">
                <a16:creationId xmlns:a16="http://schemas.microsoft.com/office/drawing/2014/main" id="{57221F8E-EDEB-4B6F-8768-18C0421A70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E9DF3-0856-409E-9B88-4E26D875CE83}"/>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320927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CAFD-6E4E-4E59-8C42-768C0A6A0BA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9E608C4-D4FD-4335-A031-336012646A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CC78B1D-AFF7-46FA-997E-04E05238273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211EF5C-CCBA-4639-BAEB-50105F5C75E5}"/>
              </a:ext>
            </a:extLst>
          </p:cNvPr>
          <p:cNvSpPr>
            <a:spLocks noGrp="1"/>
          </p:cNvSpPr>
          <p:nvPr>
            <p:ph type="dt" sz="half" idx="10"/>
          </p:nvPr>
        </p:nvSpPr>
        <p:spPr/>
        <p:txBody>
          <a:bodyPr/>
          <a:lstStyle/>
          <a:p>
            <a:fld id="{6D367147-4177-44C6-B181-F97EA4FB1482}" type="datetime1">
              <a:rPr lang="en-US" smtClean="0"/>
              <a:t>12/4/2019</a:t>
            </a:fld>
            <a:endParaRPr lang="en-US"/>
          </a:p>
        </p:txBody>
      </p:sp>
      <p:sp>
        <p:nvSpPr>
          <p:cNvPr id="6" name="Footer Placeholder 5">
            <a:extLst>
              <a:ext uri="{FF2B5EF4-FFF2-40B4-BE49-F238E27FC236}">
                <a16:creationId xmlns:a16="http://schemas.microsoft.com/office/drawing/2014/main" id="{4E1EC198-71C1-4683-82AE-F684162080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BBE329-F7DB-4750-A9F4-7C840EC3E708}"/>
              </a:ext>
            </a:extLst>
          </p:cNvPr>
          <p:cNvSpPr>
            <a:spLocks noGrp="1"/>
          </p:cNvSpPr>
          <p:nvPr>
            <p:ph type="sldNum" sz="quarter" idx="12"/>
          </p:nvPr>
        </p:nvSpPr>
        <p:spPr/>
        <p:txBody>
          <a:bodyPr/>
          <a:lstStyle/>
          <a:p>
            <a:fld id="{98B5F13F-7E1A-4580-A55C-09F2476A26E1}" type="slidenum">
              <a:rPr lang="en-US" smtClean="0"/>
              <a:t>‹#›</a:t>
            </a:fld>
            <a:endParaRPr lang="en-US"/>
          </a:p>
        </p:txBody>
      </p:sp>
    </p:spTree>
    <p:extLst>
      <p:ext uri="{BB962C8B-B14F-4D97-AF65-F5344CB8AC3E}">
        <p14:creationId xmlns:p14="http://schemas.microsoft.com/office/powerpoint/2010/main" val="153264638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32DAB4-40ED-48EE-9D4A-95C95C53FD0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F4C448-8E1D-4052-B69A-99ACC397C0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FE59A-3606-45F7-95C1-17C2F9E8260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367147-4177-44C6-B181-F97EA4FB1482}" type="datetime1">
              <a:rPr lang="en-US" smtClean="0"/>
              <a:t>12/4/2019</a:t>
            </a:fld>
            <a:endParaRPr lang="en-US"/>
          </a:p>
        </p:txBody>
      </p:sp>
      <p:sp>
        <p:nvSpPr>
          <p:cNvPr id="5" name="Footer Placeholder 4">
            <a:extLst>
              <a:ext uri="{FF2B5EF4-FFF2-40B4-BE49-F238E27FC236}">
                <a16:creationId xmlns:a16="http://schemas.microsoft.com/office/drawing/2014/main" id="{C3FC7B3A-8842-4C62-8837-6BF7D10BD0A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5D6862-3E2B-42B1-80FA-9526D16A0A4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B5F13F-7E1A-4580-A55C-09F2476A26E1}" type="slidenum">
              <a:rPr lang="en-US" smtClean="0"/>
              <a:t>‹#›</a:t>
            </a:fld>
            <a:endParaRPr lang="en-US"/>
          </a:p>
        </p:txBody>
      </p:sp>
    </p:spTree>
    <p:extLst>
      <p:ext uri="{BB962C8B-B14F-4D97-AF65-F5344CB8AC3E}">
        <p14:creationId xmlns:p14="http://schemas.microsoft.com/office/powerpoint/2010/main" val="3130216003"/>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Rectangle 3"/>
          <p:cNvSpPr>
            <a:spLocks noGrp="1" noChangeArrowheads="1"/>
          </p:cNvSpPr>
          <p:nvPr>
            <p:ph type="body" idx="1"/>
          </p:nvPr>
        </p:nvSpPr>
        <p:spPr bwMode="auto">
          <a:xfrm>
            <a:off x="67654" y="990600"/>
            <a:ext cx="89154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8" name="Picture 7"/>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390357866"/>
      </p:ext>
    </p:extLst>
  </p:cSld>
  <p:clrMap bg1="lt1" tx1="dk1" bg2="lt2" tx2="dk2" accent1="accent1" accent2="accent2" accent3="accent3" accent4="accent4" accent5="accent5" accent6="accent6" hlink="hlink" folHlink="folHlink"/>
  <p:sldLayoutIdLst>
    <p:sldLayoutId id="2147484344"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 id="2147484355" r:id="rId12"/>
    <p:sldLayoutId id="2147484356" r:id="rId13"/>
    <p:sldLayoutId id="2147484357" r:id="rId14"/>
    <p:sldLayoutId id="2147484358" r:id="rId15"/>
    <p:sldLayoutId id="2147484359" r:id="rId16"/>
    <p:sldLayoutId id="2147484360" r:id="rId17"/>
    <p:sldLayoutId id="2147484361" r:id="rId18"/>
  </p:sldLayoutIdLst>
  <p:txStyles>
    <p:titleStyle>
      <a:lvl1pPr algn="l" rtl="0" eaLnBrk="1" fontAlgn="base" hangingPunct="1">
        <a:lnSpc>
          <a:spcPct val="90000"/>
        </a:lnSpc>
        <a:spcBef>
          <a:spcPct val="0"/>
        </a:spcBef>
        <a:spcAft>
          <a:spcPct val="0"/>
        </a:spcAft>
        <a:defRPr sz="2200" b="1">
          <a:solidFill>
            <a:schemeClr val="tx2"/>
          </a:solidFill>
          <a:latin typeface="+mj-lt"/>
          <a:ea typeface="+mj-ea"/>
          <a:cs typeface="+mj-cs"/>
        </a:defRPr>
      </a:lvl1pPr>
      <a:lvl2pPr algn="l" rtl="0" eaLnBrk="1" fontAlgn="base" hangingPunct="1">
        <a:lnSpc>
          <a:spcPct val="90000"/>
        </a:lnSpc>
        <a:spcBef>
          <a:spcPct val="0"/>
        </a:spcBef>
        <a:spcAft>
          <a:spcPct val="0"/>
        </a:spcAft>
        <a:defRPr sz="2200" b="1">
          <a:solidFill>
            <a:schemeClr val="tx2"/>
          </a:solidFill>
          <a:latin typeface="Arial" charset="0"/>
        </a:defRPr>
      </a:lvl2pPr>
      <a:lvl3pPr algn="l" rtl="0" eaLnBrk="1" fontAlgn="base" hangingPunct="1">
        <a:lnSpc>
          <a:spcPct val="90000"/>
        </a:lnSpc>
        <a:spcBef>
          <a:spcPct val="0"/>
        </a:spcBef>
        <a:spcAft>
          <a:spcPct val="0"/>
        </a:spcAft>
        <a:defRPr sz="2200" b="1">
          <a:solidFill>
            <a:schemeClr val="tx2"/>
          </a:solidFill>
          <a:latin typeface="Arial" charset="0"/>
        </a:defRPr>
      </a:lvl3pPr>
      <a:lvl4pPr algn="l" rtl="0" eaLnBrk="1" fontAlgn="base" hangingPunct="1">
        <a:lnSpc>
          <a:spcPct val="90000"/>
        </a:lnSpc>
        <a:spcBef>
          <a:spcPct val="0"/>
        </a:spcBef>
        <a:spcAft>
          <a:spcPct val="0"/>
        </a:spcAft>
        <a:defRPr sz="2200" b="1">
          <a:solidFill>
            <a:schemeClr val="tx2"/>
          </a:solidFill>
          <a:latin typeface="Arial" charset="0"/>
        </a:defRPr>
      </a:lvl4pPr>
      <a:lvl5pPr algn="l" rtl="0" eaLnBrk="1" fontAlgn="base" hangingPunct="1">
        <a:lnSpc>
          <a:spcPct val="90000"/>
        </a:lnSpc>
        <a:spcBef>
          <a:spcPct val="0"/>
        </a:spcBef>
        <a:spcAft>
          <a:spcPct val="0"/>
        </a:spcAft>
        <a:defRPr sz="2200" b="1">
          <a:solidFill>
            <a:schemeClr val="tx2"/>
          </a:solidFill>
          <a:latin typeface="Arial" charset="0"/>
        </a:defRPr>
      </a:lvl5pPr>
      <a:lvl6pPr marL="457200" algn="l" rtl="0" eaLnBrk="1" fontAlgn="base" hangingPunct="1">
        <a:lnSpc>
          <a:spcPct val="90000"/>
        </a:lnSpc>
        <a:spcBef>
          <a:spcPct val="0"/>
        </a:spcBef>
        <a:spcAft>
          <a:spcPct val="0"/>
        </a:spcAft>
        <a:defRPr sz="2200" b="1">
          <a:solidFill>
            <a:schemeClr val="tx2"/>
          </a:solidFill>
          <a:latin typeface="Arial" charset="0"/>
        </a:defRPr>
      </a:lvl6pPr>
      <a:lvl7pPr marL="914400" algn="l" rtl="0" eaLnBrk="1" fontAlgn="base" hangingPunct="1">
        <a:lnSpc>
          <a:spcPct val="90000"/>
        </a:lnSpc>
        <a:spcBef>
          <a:spcPct val="0"/>
        </a:spcBef>
        <a:spcAft>
          <a:spcPct val="0"/>
        </a:spcAft>
        <a:defRPr sz="2200" b="1">
          <a:solidFill>
            <a:schemeClr val="tx2"/>
          </a:solidFill>
          <a:latin typeface="Arial" charset="0"/>
        </a:defRPr>
      </a:lvl7pPr>
      <a:lvl8pPr marL="1371600" algn="l" rtl="0" eaLnBrk="1" fontAlgn="base" hangingPunct="1">
        <a:lnSpc>
          <a:spcPct val="90000"/>
        </a:lnSpc>
        <a:spcBef>
          <a:spcPct val="0"/>
        </a:spcBef>
        <a:spcAft>
          <a:spcPct val="0"/>
        </a:spcAft>
        <a:defRPr sz="2200" b="1">
          <a:solidFill>
            <a:schemeClr val="tx2"/>
          </a:solidFill>
          <a:latin typeface="Arial" charset="0"/>
        </a:defRPr>
      </a:lvl8pPr>
      <a:lvl9pPr marL="1828800" algn="l" rtl="0" eaLnBrk="1" fontAlgn="base" hangingPunct="1">
        <a:lnSpc>
          <a:spcPct val="90000"/>
        </a:lnSpc>
        <a:spcBef>
          <a:spcPct val="0"/>
        </a:spcBef>
        <a:spcAft>
          <a:spcPct val="0"/>
        </a:spcAft>
        <a:defRPr sz="2200" b="1">
          <a:solidFill>
            <a:schemeClr val="tx2"/>
          </a:solidFill>
          <a:latin typeface="Arial" charset="0"/>
        </a:defRPr>
      </a:lvl9pPr>
    </p:titleStyle>
    <p:bodyStyle>
      <a:lvl1pPr marL="209550" indent="-209550" algn="l" rtl="0" eaLnBrk="1" fontAlgn="base" hangingPunct="1">
        <a:lnSpc>
          <a:spcPct val="90000"/>
        </a:lnSpc>
        <a:spcBef>
          <a:spcPct val="65000"/>
        </a:spcBef>
        <a:spcAft>
          <a:spcPct val="0"/>
        </a:spcAft>
        <a:buClr>
          <a:schemeClr val="accent5"/>
        </a:buClr>
        <a:buFont typeface="Wingdings" pitchFamily="34" charset="2"/>
        <a:buChar char="Ø"/>
        <a:defRPr sz="1600">
          <a:solidFill>
            <a:schemeClr val="tx1"/>
          </a:solidFill>
          <a:latin typeface="+mn-lt"/>
          <a:ea typeface="+mn-ea"/>
          <a:cs typeface="+mn-cs"/>
        </a:defRPr>
      </a:lvl1pPr>
      <a:lvl2pPr marL="395288" indent="-184150" algn="l" rtl="0" eaLnBrk="1" fontAlgn="base" hangingPunct="1">
        <a:lnSpc>
          <a:spcPct val="90000"/>
        </a:lnSpc>
        <a:spcBef>
          <a:spcPct val="30000"/>
        </a:spcBef>
        <a:spcAft>
          <a:spcPct val="0"/>
        </a:spcAft>
        <a:buClr>
          <a:schemeClr val="accent5"/>
        </a:buClr>
        <a:buFont typeface="Symbol" pitchFamily="82" charset="2"/>
        <a:buChar char="·"/>
        <a:defRPr sz="1600">
          <a:solidFill>
            <a:schemeClr val="tx1"/>
          </a:solidFill>
          <a:latin typeface="+mn-lt"/>
        </a:defRPr>
      </a:lvl2pPr>
      <a:lvl3pPr marL="593725"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3pPr>
      <a:lvl4pPr marL="792163"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4pPr>
      <a:lvl5pPr marL="977900" indent="-184150" algn="l" rtl="0" eaLnBrk="1" fontAlgn="base" hangingPunct="1">
        <a:lnSpc>
          <a:spcPct val="90000"/>
        </a:lnSpc>
        <a:spcBef>
          <a:spcPct val="15000"/>
        </a:spcBef>
        <a:spcAft>
          <a:spcPct val="0"/>
        </a:spcAft>
        <a:buClr>
          <a:schemeClr val="accent5"/>
        </a:buClr>
        <a:buChar char="›"/>
        <a:defRPr sz="1600">
          <a:solidFill>
            <a:schemeClr val="tx1"/>
          </a:solidFill>
          <a:latin typeface="+mn-lt"/>
        </a:defRPr>
      </a:lvl5pPr>
      <a:lvl6pPr marL="14351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6pPr>
      <a:lvl7pPr marL="18923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7pPr>
      <a:lvl8pPr marL="23495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8pPr>
      <a:lvl9pPr marL="28067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10">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le 1"/>
          <p:cNvSpPr>
            <a:spLocks noGrp="1"/>
          </p:cNvSpPr>
          <p:nvPr>
            <p:ph type="ctrTitle"/>
          </p:nvPr>
        </p:nvSpPr>
        <p:spPr>
          <a:xfrm>
            <a:off x="306801" y="4058125"/>
            <a:ext cx="3604497" cy="972836"/>
          </a:xfrm>
        </p:spPr>
        <p:txBody>
          <a:bodyPr anchor="t">
            <a:normAutofit/>
          </a:bodyPr>
          <a:lstStyle/>
          <a:p>
            <a:pPr algn="l"/>
            <a:r>
              <a:rPr lang="en-US" sz="3100">
                <a:solidFill>
                  <a:srgbClr val="000000"/>
                </a:solidFill>
                <a:latin typeface="Franklin Gothic Medium" panose="020B0603020102020204" pitchFamily="34" charset="0"/>
              </a:rPr>
              <a:t>Board of Directors Meeting</a:t>
            </a:r>
          </a:p>
        </p:txBody>
      </p:sp>
      <p:sp>
        <p:nvSpPr>
          <p:cNvPr id="4" name="Subtitle 3"/>
          <p:cNvSpPr>
            <a:spLocks noGrp="1"/>
          </p:cNvSpPr>
          <p:nvPr>
            <p:ph type="subTitle" idx="1"/>
          </p:nvPr>
        </p:nvSpPr>
        <p:spPr>
          <a:xfrm>
            <a:off x="307030" y="3429000"/>
            <a:ext cx="3604268" cy="629123"/>
          </a:xfrm>
        </p:spPr>
        <p:txBody>
          <a:bodyPr anchor="b">
            <a:normAutofit/>
          </a:bodyPr>
          <a:lstStyle/>
          <a:p>
            <a:pPr algn="l"/>
            <a:r>
              <a:rPr lang="en-US" sz="2000" dirty="0">
                <a:solidFill>
                  <a:srgbClr val="000000"/>
                </a:solidFill>
                <a:latin typeface="Franklin Gothic Medium" panose="020B0603020102020204" pitchFamily="34" charset="0"/>
              </a:rPr>
              <a:t>December 4, 2019</a:t>
            </a:r>
          </a:p>
        </p:txBody>
      </p:sp>
      <p:sp>
        <p:nvSpPr>
          <p:cNvPr id="15"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8" name="Graphic 7" descr="Meeting">
            <a:extLst>
              <a:ext uri="{FF2B5EF4-FFF2-40B4-BE49-F238E27FC236}">
                <a16:creationId xmlns:a16="http://schemas.microsoft.com/office/drawing/2014/main" id="{80607E5A-D77F-43FC-8C0E-97F0202CBC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4681" y="2708150"/>
            <a:ext cx="3463967" cy="3463967"/>
          </a:xfrm>
          <a:prstGeom prst="rect">
            <a:avLst/>
          </a:prstGeom>
        </p:spPr>
      </p:pic>
    </p:spTree>
    <p:extLst>
      <p:ext uri="{BB962C8B-B14F-4D97-AF65-F5344CB8AC3E}">
        <p14:creationId xmlns:p14="http://schemas.microsoft.com/office/powerpoint/2010/main" val="547177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DBDD85C-FB79-491B-8C51-763CB3D916CC}"/>
              </a:ext>
            </a:extLst>
          </p:cNvPr>
          <p:cNvGraphicFramePr>
            <a:graphicFrameLocks noGrp="1"/>
          </p:cNvGraphicFramePr>
          <p:nvPr>
            <p:extLst>
              <p:ext uri="{D42A27DB-BD31-4B8C-83A1-F6EECF244321}">
                <p14:modId xmlns:p14="http://schemas.microsoft.com/office/powerpoint/2010/main" val="265591720"/>
              </p:ext>
            </p:extLst>
          </p:nvPr>
        </p:nvGraphicFramePr>
        <p:xfrm>
          <a:off x="320040" y="320038"/>
          <a:ext cx="8503920" cy="6217925"/>
        </p:xfrm>
        <a:graphic>
          <a:graphicData uri="http://schemas.openxmlformats.org/drawingml/2006/table">
            <a:tbl>
              <a:tblPr>
                <a:tableStyleId>{5C22544A-7EE6-4342-B048-85BDC9FD1C3A}</a:tableStyleId>
              </a:tblPr>
              <a:tblGrid>
                <a:gridCol w="3361164">
                  <a:extLst>
                    <a:ext uri="{9D8B030D-6E8A-4147-A177-3AD203B41FA5}">
                      <a16:colId xmlns:a16="http://schemas.microsoft.com/office/drawing/2014/main" val="1869635706"/>
                    </a:ext>
                  </a:extLst>
                </a:gridCol>
                <a:gridCol w="1074466">
                  <a:extLst>
                    <a:ext uri="{9D8B030D-6E8A-4147-A177-3AD203B41FA5}">
                      <a16:colId xmlns:a16="http://schemas.microsoft.com/office/drawing/2014/main" val="184127814"/>
                    </a:ext>
                  </a:extLst>
                </a:gridCol>
                <a:gridCol w="4068290">
                  <a:extLst>
                    <a:ext uri="{9D8B030D-6E8A-4147-A177-3AD203B41FA5}">
                      <a16:colId xmlns:a16="http://schemas.microsoft.com/office/drawing/2014/main" val="3107493886"/>
                    </a:ext>
                  </a:extLst>
                </a:gridCol>
              </a:tblGrid>
              <a:tr h="411669">
                <a:tc gridSpan="3">
                  <a:txBody>
                    <a:bodyPr/>
                    <a:lstStyle/>
                    <a:p>
                      <a:pPr algn="ctr" fontAlgn="b"/>
                      <a:r>
                        <a:rPr lang="en-US" sz="2400" u="none" strike="noStrike" dirty="0">
                          <a:effectLst/>
                        </a:rPr>
                        <a:t>OP Dashboard</a:t>
                      </a:r>
                      <a:endParaRPr lang="en-US" sz="2400" b="1" i="0" u="none" strike="noStrike" dirty="0">
                        <a:solidFill>
                          <a:srgbClr val="000000"/>
                        </a:solidFill>
                        <a:effectLst/>
                        <a:latin typeface="Franklin Gothic Book" panose="020B0503020102020204" pitchFamily="34" charset="0"/>
                      </a:endParaRPr>
                    </a:p>
                  </a:txBody>
                  <a:tcPr marL="8511" marR="8511" marT="8511"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3834801"/>
                  </a:ext>
                </a:extLst>
              </a:tr>
              <a:tr h="311093">
                <a:tc gridSpan="2">
                  <a:txBody>
                    <a:bodyPr/>
                    <a:lstStyle/>
                    <a:p>
                      <a:pPr algn="l" fontAlgn="b"/>
                      <a:r>
                        <a:rPr lang="en-US" sz="1800" u="none" strike="noStrike" dirty="0">
                          <a:effectLst/>
                        </a:rPr>
                        <a:t>Month of October 2019</a:t>
                      </a:r>
                      <a:endParaRPr lang="en-US" sz="1800" b="1" i="0" u="none" strike="noStrike" dirty="0">
                        <a:solidFill>
                          <a:srgbClr val="000000"/>
                        </a:solidFill>
                        <a:effectLst/>
                        <a:latin typeface="Franklin Gothic Book" panose="020B0503020102020204" pitchFamily="34" charset="0"/>
                      </a:endParaRPr>
                    </a:p>
                  </a:txBody>
                  <a:tcPr marL="8511" marR="8511" marT="8511" marB="0" anchor="b"/>
                </a:tc>
                <a:tc hMerge="1">
                  <a:txBody>
                    <a:bodyPr/>
                    <a:lstStyle/>
                    <a:p>
                      <a:endParaRPr lang="en-US"/>
                    </a:p>
                  </a:txBody>
                  <a:tcPr/>
                </a:tc>
                <a:tc>
                  <a:txBody>
                    <a:bodyPr/>
                    <a:lstStyle/>
                    <a:p>
                      <a:pPr algn="l" fontAlgn="b"/>
                      <a:r>
                        <a:rPr lang="en-US" sz="1800" u="none" strike="noStrike" dirty="0">
                          <a:effectLst/>
                        </a:rPr>
                        <a:t>Explanations</a:t>
                      </a:r>
                      <a:endParaRPr lang="en-US" sz="1800" b="1"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2897145618"/>
                  </a:ext>
                </a:extLst>
              </a:tr>
              <a:tr h="1082180">
                <a:tc>
                  <a:txBody>
                    <a:bodyPr/>
                    <a:lstStyle/>
                    <a:p>
                      <a:pPr algn="l" fontAlgn="ctr"/>
                      <a:r>
                        <a:rPr lang="en-US" sz="1600" u="none" strike="noStrike" dirty="0">
                          <a:effectLst/>
                        </a:rPr>
                        <a:t># of Customer Service Calls</a:t>
                      </a:r>
                      <a:endParaRPr lang="en-US" sz="1600" b="0" i="0" u="none" strike="noStrike" dirty="0">
                        <a:solidFill>
                          <a:srgbClr val="000000"/>
                        </a:solidFill>
                        <a:effectLst/>
                        <a:latin typeface="Franklin Gothic Book" panose="020B0503020102020204" pitchFamily="34" charset="0"/>
                      </a:endParaRPr>
                    </a:p>
                  </a:txBody>
                  <a:tcPr marL="8511" marR="8511" marT="8511" marB="0" anchor="ctr"/>
                </a:tc>
                <a:tc>
                  <a:txBody>
                    <a:bodyPr/>
                    <a:lstStyle/>
                    <a:p>
                      <a:pPr algn="ctr" fontAlgn="b"/>
                      <a:r>
                        <a:rPr lang="en-US" sz="1600" u="none" strike="noStrike" dirty="0">
                          <a:effectLst/>
                        </a:rPr>
                        <a:t>34</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r>
                        <a:rPr lang="en-US" sz="1600" u="none" strike="noStrike">
                          <a:effectLst/>
                        </a:rPr>
                        <a:t>Drainage, Bulkheads, Homeowner issues.  These were done by Director of Ops, PW Director and Operations manager through visits, calls &amp; emails.</a:t>
                      </a:r>
                      <a:endParaRPr lang="en-US" sz="1600" b="0" i="0" u="none" strike="noStrike">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059926855"/>
                  </a:ext>
                </a:extLst>
              </a:tr>
              <a:tr h="545771">
                <a:tc>
                  <a:txBody>
                    <a:bodyPr/>
                    <a:lstStyle/>
                    <a:p>
                      <a:pPr algn="l" fontAlgn="b"/>
                      <a:r>
                        <a:rPr lang="en-US" sz="1600" u="none" strike="noStrike" dirty="0">
                          <a:effectLst/>
                        </a:rPr>
                        <a:t># of Customer Service Call Responded to</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34</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75127128"/>
                  </a:ext>
                </a:extLst>
              </a:tr>
              <a:tr h="277567">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ctr"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1065425838"/>
                  </a:ext>
                </a:extLst>
              </a:tr>
              <a:tr h="277567">
                <a:tc>
                  <a:txBody>
                    <a:bodyPr/>
                    <a:lstStyle/>
                    <a:p>
                      <a:pPr algn="l" fontAlgn="b"/>
                      <a:r>
                        <a:rPr lang="en-US" sz="1600" u="none" strike="noStrike" dirty="0">
                          <a:effectLst/>
                        </a:rPr>
                        <a:t># of CPI Violations Reported/Visited</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39</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4067692273"/>
                  </a:ext>
                </a:extLst>
              </a:tr>
              <a:tr h="277567">
                <a:tc>
                  <a:txBody>
                    <a:bodyPr/>
                    <a:lstStyle/>
                    <a:p>
                      <a:pPr algn="l" fontAlgn="b"/>
                      <a:r>
                        <a:rPr lang="en-US" sz="1600" u="none" strike="noStrike">
                          <a:effectLst/>
                        </a:rPr>
                        <a:t># of CPI Violations Complied</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34</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35421249"/>
                  </a:ext>
                </a:extLst>
              </a:tr>
              <a:tr h="277567">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245224390"/>
                  </a:ext>
                </a:extLst>
              </a:tr>
              <a:tr h="277567">
                <a:tc>
                  <a:txBody>
                    <a:bodyPr/>
                    <a:lstStyle/>
                    <a:p>
                      <a:pPr algn="l" fontAlgn="b"/>
                      <a:r>
                        <a:rPr lang="en-US" sz="1600" u="none" strike="noStrike">
                          <a:effectLst/>
                        </a:rPr>
                        <a:t># of Work Orders Entered</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42</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r>
                        <a:rPr lang="en-US" sz="1600" u="none" strike="noStrike" dirty="0">
                          <a:effectLst/>
                        </a:rPr>
                        <a:t>Drainage, Staff requested</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570556574"/>
                  </a:ext>
                </a:extLst>
              </a:tr>
              <a:tr h="277567">
                <a:tc>
                  <a:txBody>
                    <a:bodyPr/>
                    <a:lstStyle/>
                    <a:p>
                      <a:pPr algn="l" fontAlgn="b"/>
                      <a:r>
                        <a:rPr lang="en-US" sz="1600" u="none" strike="noStrike">
                          <a:effectLst/>
                        </a:rPr>
                        <a:t># of Work Orders Completed</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48</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r>
                        <a:rPr lang="en-US" sz="1600" u="none" strike="noStrike" dirty="0">
                          <a:effectLst/>
                        </a:rPr>
                        <a:t>6 Carried over from previous month.</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4051187152"/>
                  </a:ext>
                </a:extLst>
              </a:tr>
              <a:tr h="277567">
                <a:tc>
                  <a:txBody>
                    <a:bodyPr/>
                    <a:lstStyle/>
                    <a:p>
                      <a:pPr algn="l" fontAlgn="b"/>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977681070"/>
                  </a:ext>
                </a:extLst>
              </a:tr>
              <a:tr h="277567">
                <a:tc>
                  <a:txBody>
                    <a:bodyPr/>
                    <a:lstStyle/>
                    <a:p>
                      <a:pPr algn="l" fontAlgn="b"/>
                      <a:r>
                        <a:rPr lang="en-US" sz="1600" u="sng" strike="noStrike">
                          <a:effectLst/>
                        </a:rPr>
                        <a:t>Bulkhead Spend to Date:</a:t>
                      </a:r>
                      <a:endParaRPr lang="en-US" sz="1600" b="0" i="0" u="sng"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520188748"/>
                  </a:ext>
                </a:extLst>
              </a:tr>
              <a:tr h="277567">
                <a:tc>
                  <a:txBody>
                    <a:bodyPr/>
                    <a:lstStyle/>
                    <a:p>
                      <a:pPr algn="l" fontAlgn="b"/>
                      <a:r>
                        <a:rPr lang="en-US" sz="1600" u="none" strike="noStrike">
                          <a:effectLst/>
                        </a:rPr>
                        <a:t>     Fiscal Year Budget</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 $1,619,057</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394020166"/>
                  </a:ext>
                </a:extLst>
              </a:tr>
              <a:tr h="545771">
                <a:tc>
                  <a:txBody>
                    <a:bodyPr/>
                    <a:lstStyle/>
                    <a:p>
                      <a:pPr algn="l" fontAlgn="b"/>
                      <a:r>
                        <a:rPr lang="en-US" sz="1600" u="none" strike="noStrike">
                          <a:effectLst/>
                        </a:rPr>
                        <a:t>     Current Contracts</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 $1,372,765 </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r>
                        <a:rPr lang="en-US" sz="1600" u="none" strike="noStrike" dirty="0">
                          <a:effectLst/>
                        </a:rPr>
                        <a:t>Contracts signed/requested current fiscal year</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2358123843"/>
                  </a:ext>
                </a:extLst>
              </a:tr>
              <a:tr h="545771">
                <a:tc>
                  <a:txBody>
                    <a:bodyPr/>
                    <a:lstStyle/>
                    <a:p>
                      <a:pPr algn="l" fontAlgn="b"/>
                      <a:r>
                        <a:rPr lang="en-US" sz="1600" u="none" strike="noStrike">
                          <a:effectLst/>
                        </a:rPr>
                        <a:t>Contract Totals carried over from fiscal year 2018/19</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 $   540,008</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2010470376"/>
                  </a:ext>
                </a:extLst>
              </a:tr>
              <a:tr h="277567">
                <a:tc>
                  <a:txBody>
                    <a:bodyPr/>
                    <a:lstStyle/>
                    <a:p>
                      <a:pPr algn="l" fontAlgn="b"/>
                      <a:r>
                        <a:rPr lang="en-US" sz="1600" u="none" strike="noStrike">
                          <a:effectLst/>
                        </a:rPr>
                        <a:t>     Spent to Date</a:t>
                      </a:r>
                      <a:endParaRPr lang="en-US" sz="1600" b="0" i="0" u="none" strike="noStrike">
                        <a:solidFill>
                          <a:srgbClr val="000000"/>
                        </a:solidFill>
                        <a:effectLst/>
                        <a:latin typeface="Franklin Gothic Book" panose="020B0503020102020204" pitchFamily="34" charset="0"/>
                      </a:endParaRPr>
                    </a:p>
                  </a:txBody>
                  <a:tcPr marL="8511" marR="8511" marT="8511" marB="0" anchor="b"/>
                </a:tc>
                <a:tc>
                  <a:txBody>
                    <a:bodyPr/>
                    <a:lstStyle/>
                    <a:p>
                      <a:pPr algn="ctr" fontAlgn="b"/>
                      <a:r>
                        <a:rPr lang="en-US" sz="1600" u="none" strike="noStrike" dirty="0">
                          <a:effectLst/>
                        </a:rPr>
                        <a:t> $   645,417</a:t>
                      </a:r>
                      <a:endParaRPr lang="en-US" sz="1600" b="0" i="0" u="none" strike="noStrike" dirty="0">
                        <a:solidFill>
                          <a:srgbClr val="000000"/>
                        </a:solidFill>
                        <a:effectLst/>
                        <a:latin typeface="Franklin Gothic Book" panose="020B0503020102020204" pitchFamily="34" charset="0"/>
                      </a:endParaRPr>
                    </a:p>
                  </a:txBody>
                  <a:tcPr marL="8511" marR="8511" marT="8511" marB="0" anchor="b"/>
                </a:tc>
                <a:tc>
                  <a:txBody>
                    <a:bodyPr/>
                    <a:lstStyle/>
                    <a:p>
                      <a:pPr algn="l" fontAlgn="b"/>
                      <a:endParaRPr lang="en-US" sz="1600" b="0" i="0" u="none" strike="noStrike" dirty="0">
                        <a:solidFill>
                          <a:srgbClr val="000000"/>
                        </a:solidFill>
                        <a:effectLst/>
                        <a:latin typeface="Franklin Gothic Book" panose="020B0503020102020204" pitchFamily="34" charset="0"/>
                      </a:endParaRPr>
                    </a:p>
                  </a:txBody>
                  <a:tcPr marL="8511" marR="8511" marT="8511" marB="0" anchor="b"/>
                </a:tc>
                <a:extLst>
                  <a:ext uri="{0D108BD9-81ED-4DB2-BD59-A6C34878D82A}">
                    <a16:rowId xmlns:a16="http://schemas.microsoft.com/office/drawing/2014/main" val="3375952859"/>
                  </a:ext>
                </a:extLst>
              </a:tr>
            </a:tbl>
          </a:graphicData>
        </a:graphic>
      </p:graphicFrame>
    </p:spTree>
    <p:extLst>
      <p:ext uri="{BB962C8B-B14F-4D97-AF65-F5344CB8AC3E}">
        <p14:creationId xmlns:p14="http://schemas.microsoft.com/office/powerpoint/2010/main" val="317262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7E26A3D-C445-4B48-B739-33F280951197}"/>
              </a:ext>
            </a:extLst>
          </p:cNvPr>
          <p:cNvGraphicFramePr>
            <a:graphicFrameLocks noGrp="1"/>
          </p:cNvGraphicFramePr>
          <p:nvPr>
            <p:extLst>
              <p:ext uri="{D42A27DB-BD31-4B8C-83A1-F6EECF244321}">
                <p14:modId xmlns:p14="http://schemas.microsoft.com/office/powerpoint/2010/main" val="579561410"/>
              </p:ext>
            </p:extLst>
          </p:nvPr>
        </p:nvGraphicFramePr>
        <p:xfrm>
          <a:off x="91440" y="2327002"/>
          <a:ext cx="9035143" cy="3175000"/>
        </p:xfrm>
        <a:graphic>
          <a:graphicData uri="http://schemas.openxmlformats.org/drawingml/2006/table">
            <a:tbl>
              <a:tblPr firstRow="1" bandRow="1">
                <a:tableStyleId>{5C22544A-7EE6-4342-B048-85BDC9FD1C3A}</a:tableStyleId>
              </a:tblPr>
              <a:tblGrid>
                <a:gridCol w="4332514">
                  <a:extLst>
                    <a:ext uri="{9D8B030D-6E8A-4147-A177-3AD203B41FA5}">
                      <a16:colId xmlns:a16="http://schemas.microsoft.com/office/drawing/2014/main" val="420754486"/>
                    </a:ext>
                  </a:extLst>
                </a:gridCol>
                <a:gridCol w="1402080">
                  <a:extLst>
                    <a:ext uri="{9D8B030D-6E8A-4147-A177-3AD203B41FA5}">
                      <a16:colId xmlns:a16="http://schemas.microsoft.com/office/drawing/2014/main" val="3002817107"/>
                    </a:ext>
                  </a:extLst>
                </a:gridCol>
                <a:gridCol w="1584960">
                  <a:extLst>
                    <a:ext uri="{9D8B030D-6E8A-4147-A177-3AD203B41FA5}">
                      <a16:colId xmlns:a16="http://schemas.microsoft.com/office/drawing/2014/main" val="3766651627"/>
                    </a:ext>
                  </a:extLst>
                </a:gridCol>
                <a:gridCol w="1715589">
                  <a:extLst>
                    <a:ext uri="{9D8B030D-6E8A-4147-A177-3AD203B41FA5}">
                      <a16:colId xmlns:a16="http://schemas.microsoft.com/office/drawing/2014/main" val="3177374428"/>
                    </a:ext>
                  </a:extLst>
                </a:gridCol>
              </a:tblGrid>
              <a:tr h="370840">
                <a:tc>
                  <a:txBody>
                    <a:bodyPr/>
                    <a:lstStyle/>
                    <a:p>
                      <a:endParaRPr lang="en-US" dirty="0">
                        <a:solidFill>
                          <a:schemeClr val="tx1"/>
                        </a:solidFill>
                      </a:endParaRPr>
                    </a:p>
                  </a:txBody>
                  <a:tcPr>
                    <a:noFill/>
                  </a:tcPr>
                </a:tc>
                <a:tc gridSpan="2">
                  <a:txBody>
                    <a:bodyPr/>
                    <a:lstStyle/>
                    <a:p>
                      <a:pPr algn="ctr"/>
                      <a:r>
                        <a:rPr lang="en-US" sz="2000" dirty="0">
                          <a:solidFill>
                            <a:schemeClr val="tx1"/>
                          </a:solidFill>
                          <a:latin typeface="Century Gothic" panose="020B0502020202020204" pitchFamily="34" charset="0"/>
                        </a:rPr>
                        <a:t>October</a:t>
                      </a: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a:txBody>
                    <a:bodyPr/>
                    <a:lstStyle/>
                    <a:p>
                      <a:pPr algn="ctr"/>
                      <a:endParaRPr lang="en-US" sz="2000" dirty="0">
                        <a:solidFill>
                          <a:schemeClr val="tx1"/>
                        </a:solidFill>
                        <a:latin typeface="Century Gothic" panose="020B0502020202020204" pitchFamily="34" charset="0"/>
                      </a:endParaRPr>
                    </a:p>
                  </a:txBody>
                  <a:tcPr>
                    <a:noFill/>
                  </a:tcPr>
                </a:tc>
                <a:extLst>
                  <a:ext uri="{0D108BD9-81ED-4DB2-BD59-A6C34878D82A}">
                    <a16:rowId xmlns:a16="http://schemas.microsoft.com/office/drawing/2014/main" val="2132282528"/>
                  </a:ext>
                </a:extLst>
              </a:tr>
              <a:tr h="370840">
                <a:tc>
                  <a:txBody>
                    <a:bodyPr/>
                    <a:lstStyle/>
                    <a:p>
                      <a:endParaRPr lang="en-US" dirty="0">
                        <a:solidFill>
                          <a:schemeClr val="tx1"/>
                        </a:solidFill>
                      </a:endParaRPr>
                    </a:p>
                  </a:txBody>
                  <a:tcPr>
                    <a:noFill/>
                  </a:tcPr>
                </a:tc>
                <a:tc>
                  <a:txBody>
                    <a:bodyPr/>
                    <a:lstStyle/>
                    <a:p>
                      <a:pPr algn="ctr"/>
                      <a:r>
                        <a:rPr lang="en-US" sz="2000" b="1" dirty="0">
                          <a:solidFill>
                            <a:schemeClr val="tx1"/>
                          </a:solidFill>
                          <a:latin typeface="Century Gothic" panose="020B0502020202020204" pitchFamily="34" charset="0"/>
                        </a:rPr>
                        <a:t>Prior</a:t>
                      </a:r>
                    </a:p>
                    <a:p>
                      <a:pPr algn="ctr"/>
                      <a:r>
                        <a:rPr lang="en-US" sz="2000" b="1" dirty="0">
                          <a:solidFill>
                            <a:schemeClr val="tx1"/>
                          </a:solidFill>
                          <a:latin typeface="Century Gothic" panose="020B0502020202020204" pitchFamily="34" charset="0"/>
                        </a:rPr>
                        <a:t>Year</a:t>
                      </a:r>
                    </a:p>
                  </a:txBody>
                  <a:tcPr>
                    <a:noFill/>
                  </a:tcPr>
                </a:tc>
                <a:tc>
                  <a:txBody>
                    <a:bodyPr/>
                    <a:lstStyle/>
                    <a:p>
                      <a:pPr algn="ctr"/>
                      <a:r>
                        <a:rPr lang="en-US" sz="2000" b="1" dirty="0">
                          <a:solidFill>
                            <a:schemeClr val="tx1"/>
                          </a:solidFill>
                          <a:latin typeface="Century Gothic" panose="020B0502020202020204" pitchFamily="34" charset="0"/>
                        </a:rPr>
                        <a:t>Current Year</a:t>
                      </a:r>
                    </a:p>
                  </a:txBody>
                  <a:tcPr>
                    <a:noFill/>
                  </a:tcPr>
                </a:tc>
                <a:tc>
                  <a:txBody>
                    <a:bodyPr/>
                    <a:lstStyle/>
                    <a:p>
                      <a:pPr algn="ctr"/>
                      <a:r>
                        <a:rPr lang="en-US" sz="2000" b="1" dirty="0">
                          <a:solidFill>
                            <a:schemeClr val="tx1"/>
                          </a:solidFill>
                          <a:latin typeface="Century Gothic" panose="020B0502020202020204" pitchFamily="34" charset="0"/>
                        </a:rPr>
                        <a:t>Increase/ (Decrease)</a:t>
                      </a:r>
                    </a:p>
                  </a:txBody>
                  <a:tcPr>
                    <a:noFill/>
                  </a:tcPr>
                </a:tc>
                <a:extLst>
                  <a:ext uri="{0D108BD9-81ED-4DB2-BD59-A6C34878D82A}">
                    <a16:rowId xmlns:a16="http://schemas.microsoft.com/office/drawing/2014/main" val="1588605521"/>
                  </a:ext>
                </a:extLst>
              </a:tr>
              <a:tr h="370840">
                <a:tc>
                  <a:txBody>
                    <a:bodyPr/>
                    <a:lstStyle/>
                    <a:p>
                      <a:r>
                        <a:rPr lang="en-US" sz="2200" dirty="0">
                          <a:solidFill>
                            <a:schemeClr val="tx1"/>
                          </a:solidFill>
                          <a:latin typeface="Century Gothic" panose="020B0502020202020204" pitchFamily="34" charset="0"/>
                        </a:rPr>
                        <a:t>Revenues over Budget</a:t>
                      </a:r>
                    </a:p>
                  </a:txBody>
                  <a:tcPr>
                    <a:noFill/>
                  </a:tcPr>
                </a:tc>
                <a:tc>
                  <a:txBody>
                    <a:bodyPr/>
                    <a:lstStyle/>
                    <a:p>
                      <a:pPr algn="ctr"/>
                      <a:r>
                        <a:rPr lang="en-US" sz="2200" dirty="0">
                          <a:solidFill>
                            <a:schemeClr val="tx1"/>
                          </a:solidFill>
                          <a:latin typeface="Century Gothic" panose="020B0502020202020204" pitchFamily="34" charset="0"/>
                        </a:rPr>
                        <a:t>$34,892</a:t>
                      </a:r>
                    </a:p>
                  </a:txBody>
                  <a:tcPr>
                    <a:noFill/>
                  </a:tcPr>
                </a:tc>
                <a:tc>
                  <a:txBody>
                    <a:bodyPr/>
                    <a:lstStyle/>
                    <a:p>
                      <a:pPr algn="ctr"/>
                      <a:r>
                        <a:rPr lang="en-US" sz="2200" dirty="0">
                          <a:solidFill>
                            <a:schemeClr val="tx1"/>
                          </a:solidFill>
                          <a:latin typeface="Century Gothic" panose="020B0502020202020204" pitchFamily="34" charset="0"/>
                        </a:rPr>
                        <a:t>$20,129</a:t>
                      </a:r>
                    </a:p>
                  </a:txBody>
                  <a:tcPr>
                    <a:noFill/>
                  </a:tcPr>
                </a:tc>
                <a:tc>
                  <a:txBody>
                    <a:bodyPr/>
                    <a:lstStyle/>
                    <a:p>
                      <a:pPr algn="ctr"/>
                      <a:r>
                        <a:rPr lang="en-US" sz="2200" dirty="0">
                          <a:solidFill>
                            <a:schemeClr val="tx1"/>
                          </a:solidFill>
                          <a:latin typeface="Century Gothic" panose="020B0502020202020204" pitchFamily="34" charset="0"/>
                        </a:rPr>
                        <a:t>($14,763)</a:t>
                      </a:r>
                    </a:p>
                  </a:txBody>
                  <a:tcPr>
                    <a:noFill/>
                  </a:tcPr>
                </a:tc>
                <a:extLst>
                  <a:ext uri="{0D108BD9-81ED-4DB2-BD59-A6C34878D82A}">
                    <a16:rowId xmlns:a16="http://schemas.microsoft.com/office/drawing/2014/main" val="2969963584"/>
                  </a:ext>
                </a:extLst>
              </a:tr>
              <a:tr h="370840">
                <a:tc>
                  <a:txBody>
                    <a:bodyPr/>
                    <a:lstStyle/>
                    <a:p>
                      <a:r>
                        <a:rPr lang="en-US" sz="2200" dirty="0">
                          <a:solidFill>
                            <a:schemeClr val="tx1"/>
                          </a:solidFill>
                          <a:latin typeface="Century Gothic" panose="020B0502020202020204" pitchFamily="34" charset="0"/>
                        </a:rPr>
                        <a:t>Expenses (over)/under Budget</a:t>
                      </a:r>
                    </a:p>
                  </a:txBody>
                  <a:tcPr>
                    <a:noFill/>
                  </a:tcPr>
                </a:tc>
                <a:tc>
                  <a:txBody>
                    <a:bodyPr/>
                    <a:lstStyle/>
                    <a:p>
                      <a:pPr algn="ctr"/>
                      <a:r>
                        <a:rPr lang="en-US" sz="2200" dirty="0">
                          <a:solidFill>
                            <a:schemeClr val="tx1"/>
                          </a:solidFill>
                          <a:latin typeface="Century Gothic" panose="020B0502020202020204" pitchFamily="34" charset="0"/>
                        </a:rPr>
                        <a:t>(6,263)</a:t>
                      </a:r>
                    </a:p>
                  </a:txBody>
                  <a:tcPr>
                    <a:lnB w="12700" cmpd="sng">
                      <a:noFill/>
                    </a:lnB>
                    <a:noFill/>
                  </a:tcPr>
                </a:tc>
                <a:tc>
                  <a:txBody>
                    <a:bodyPr/>
                    <a:lstStyle/>
                    <a:p>
                      <a:pPr algn="ctr"/>
                      <a:r>
                        <a:rPr lang="en-US" sz="2200" dirty="0">
                          <a:solidFill>
                            <a:schemeClr val="tx1"/>
                          </a:solidFill>
                          <a:latin typeface="Century Gothic" panose="020B0502020202020204" pitchFamily="34" charset="0"/>
                        </a:rPr>
                        <a:t>13,635</a:t>
                      </a:r>
                    </a:p>
                  </a:txBody>
                  <a:tcPr>
                    <a:lnB w="12700" cmpd="sng">
                      <a:noFill/>
                    </a:lnB>
                    <a:noFill/>
                  </a:tcPr>
                </a:tc>
                <a:tc>
                  <a:txBody>
                    <a:bodyPr/>
                    <a:lstStyle/>
                    <a:p>
                      <a:pPr algn="ctr"/>
                      <a:r>
                        <a:rPr lang="en-US" sz="2200" dirty="0">
                          <a:solidFill>
                            <a:schemeClr val="tx1"/>
                          </a:solidFill>
                          <a:latin typeface="Century Gothic" panose="020B0502020202020204" pitchFamily="34" charset="0"/>
                        </a:rPr>
                        <a:t>19,898</a:t>
                      </a:r>
                    </a:p>
                  </a:txBody>
                  <a:tcPr>
                    <a:lnB w="12700" cmpd="sng">
                      <a:noFill/>
                    </a:lnB>
                    <a:noFill/>
                  </a:tcPr>
                </a:tc>
                <a:extLst>
                  <a:ext uri="{0D108BD9-81ED-4DB2-BD59-A6C34878D82A}">
                    <a16:rowId xmlns:a16="http://schemas.microsoft.com/office/drawing/2014/main" val="2183337135"/>
                  </a:ext>
                </a:extLst>
              </a:tr>
              <a:tr h="370840">
                <a:tc>
                  <a:txBody>
                    <a:bodyPr/>
                    <a:lstStyle/>
                    <a:p>
                      <a:r>
                        <a:rPr lang="en-US" sz="2200" dirty="0">
                          <a:solidFill>
                            <a:schemeClr val="tx1"/>
                          </a:solidFill>
                          <a:latin typeface="Century Gothic" panose="020B0502020202020204" pitchFamily="34" charset="0"/>
                        </a:rPr>
                        <a:t>New Capital over Budget</a:t>
                      </a:r>
                    </a:p>
                  </a:txBody>
                  <a:tcPr>
                    <a:lnR w="12700" cmpd="sng">
                      <a:noFill/>
                    </a:ln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200" u="none" dirty="0">
                          <a:solidFill>
                            <a:schemeClr val="tx1"/>
                          </a:solidFill>
                          <a:latin typeface="Century Gothic" panose="020B0502020202020204" pitchFamily="34" charset="0"/>
                        </a:rPr>
                        <a:t>(5,778)   </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u="none" dirty="0">
                          <a:solidFill>
                            <a:schemeClr val="tx1"/>
                          </a:solidFill>
                          <a:latin typeface="Century Gothic" panose="020B0502020202020204"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u="none" dirty="0">
                          <a:solidFill>
                            <a:schemeClr val="tx1"/>
                          </a:solidFill>
                          <a:latin typeface="Century Gothic" panose="020B0502020202020204" pitchFamily="34" charset="0"/>
                        </a:rPr>
                        <a:t>5,778</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315394"/>
                  </a:ext>
                </a:extLst>
              </a:tr>
              <a:tr h="370840">
                <a:tc>
                  <a:txBody>
                    <a:bodyPr/>
                    <a:lstStyle/>
                    <a:p>
                      <a:r>
                        <a:rPr lang="en-US" sz="2200" dirty="0">
                          <a:solidFill>
                            <a:schemeClr val="tx1"/>
                          </a:solidFill>
                          <a:latin typeface="Century Gothic" panose="020B0502020202020204" pitchFamily="34" charset="0"/>
                        </a:rPr>
                        <a:t>Net Operating Favorable</a:t>
                      </a:r>
                    </a:p>
                  </a:txBody>
                  <a:tcPr>
                    <a:noFill/>
                  </a:tcPr>
                </a:tc>
                <a:tc>
                  <a:txBody>
                    <a:bodyPr/>
                    <a:lstStyle/>
                    <a:p>
                      <a:pPr algn="ctr"/>
                      <a:r>
                        <a:rPr lang="en-US" sz="2200" dirty="0">
                          <a:solidFill>
                            <a:schemeClr val="tx1"/>
                          </a:solidFill>
                          <a:latin typeface="Century Gothic" panose="020B0502020202020204" pitchFamily="34" charset="0"/>
                        </a:rPr>
                        <a:t>$22,851</a:t>
                      </a:r>
                    </a:p>
                  </a:txBody>
                  <a:tcPr>
                    <a:lnT w="12700" cap="flat" cmpd="sng" algn="ctr">
                      <a:noFill/>
                      <a:prstDash val="solid"/>
                      <a:round/>
                      <a:headEnd type="none" w="med" len="med"/>
                      <a:tailEnd type="none" w="med" len="med"/>
                    </a:lnT>
                    <a:noFill/>
                  </a:tcPr>
                </a:tc>
                <a:tc>
                  <a:txBody>
                    <a:bodyPr/>
                    <a:lstStyle/>
                    <a:p>
                      <a:pPr algn="ctr"/>
                      <a:r>
                        <a:rPr lang="en-US" sz="2200" dirty="0">
                          <a:solidFill>
                            <a:schemeClr val="tx1"/>
                          </a:solidFill>
                          <a:latin typeface="Century Gothic" panose="020B0502020202020204" pitchFamily="34" charset="0"/>
                        </a:rPr>
                        <a:t>$33,764</a:t>
                      </a:r>
                    </a:p>
                  </a:txBody>
                  <a:tcPr>
                    <a:lnT w="12700" cap="flat" cmpd="sng" algn="ctr">
                      <a:noFill/>
                      <a:prstDash val="solid"/>
                      <a:round/>
                      <a:headEnd type="none" w="med" len="med"/>
                      <a:tailEnd type="none" w="med" len="med"/>
                    </a:lnT>
                    <a:noFill/>
                  </a:tcPr>
                </a:tc>
                <a:tc>
                  <a:txBody>
                    <a:bodyPr/>
                    <a:lstStyle/>
                    <a:p>
                      <a:pPr algn="ctr"/>
                      <a:r>
                        <a:rPr lang="en-US" sz="2200" dirty="0">
                          <a:solidFill>
                            <a:schemeClr val="tx1"/>
                          </a:solidFill>
                          <a:latin typeface="Century Gothic" panose="020B0502020202020204" pitchFamily="34" charset="0"/>
                        </a:rPr>
                        <a:t>$10,913</a:t>
                      </a:r>
                    </a:p>
                  </a:txBody>
                  <a:tcPr>
                    <a:lnT w="12700" cap="flat" cmpd="sng" algn="ctr">
                      <a:noFill/>
                      <a:prstDash val="solid"/>
                      <a:round/>
                      <a:headEnd type="none" w="med" len="med"/>
                      <a:tailEnd type="none" w="med" len="med"/>
                    </a:lnT>
                    <a:noFill/>
                  </a:tcPr>
                </a:tc>
                <a:extLst>
                  <a:ext uri="{0D108BD9-81ED-4DB2-BD59-A6C34878D82A}">
                    <a16:rowId xmlns:a16="http://schemas.microsoft.com/office/drawing/2014/main" val="1701928707"/>
                  </a:ext>
                </a:extLst>
              </a:tr>
              <a:tr h="370840">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extLst>
                  <a:ext uri="{0D108BD9-81ED-4DB2-BD59-A6C34878D82A}">
                    <a16:rowId xmlns:a16="http://schemas.microsoft.com/office/drawing/2014/main" val="1510998862"/>
                  </a:ext>
                </a:extLst>
              </a:tr>
            </a:tbl>
          </a:graphicData>
        </a:graphic>
      </p:graphicFrame>
      <p:sp>
        <p:nvSpPr>
          <p:cNvPr id="2" name="Title 1"/>
          <p:cNvSpPr>
            <a:spLocks noGrp="1"/>
          </p:cNvSpPr>
          <p:nvPr>
            <p:ph type="title"/>
          </p:nvPr>
        </p:nvSpPr>
        <p:spPr>
          <a:xfrm>
            <a:off x="822960" y="319849"/>
            <a:ext cx="7498080" cy="1828800"/>
          </a:xfrm>
        </p:spPr>
        <p:txBody>
          <a:bodyPr>
            <a:normAutofit fontScale="90000"/>
          </a:bodyPr>
          <a:lstStyle/>
          <a:p>
            <a:pPr algn="ctr"/>
            <a:r>
              <a:rPr lang="en-US" sz="4400" b="1" dirty="0">
                <a:latin typeface="Century Gothic" panose="020B0502020202020204" pitchFamily="34" charset="0"/>
              </a:rPr>
              <a:t>Financial Change for the</a:t>
            </a:r>
            <a:br>
              <a:rPr lang="en-US" sz="4400" b="1" dirty="0">
                <a:latin typeface="Century Gothic" panose="020B0502020202020204" pitchFamily="34" charset="0"/>
              </a:rPr>
            </a:br>
            <a:r>
              <a:rPr lang="en-US" sz="4400" b="1" dirty="0">
                <a:latin typeface="Century Gothic" panose="020B0502020202020204" pitchFamily="34" charset="0"/>
              </a:rPr>
              <a:t>Month of October 2019</a:t>
            </a:r>
            <a:br>
              <a:rPr lang="en-US" sz="4400" dirty="0">
                <a:latin typeface="Franklin Gothic Medium" panose="020B0603020102020204" pitchFamily="34" charset="0"/>
              </a:rPr>
            </a:br>
            <a:br>
              <a:rPr lang="en-US" sz="2700" dirty="0">
                <a:latin typeface="Franklin Gothic Medium" panose="020B0603020102020204" pitchFamily="34" charset="0"/>
              </a:rPr>
            </a:br>
            <a:endParaRPr lang="en-US" sz="2700" dirty="0">
              <a:latin typeface="Franklin Gothic Medium" panose="020B0603020102020204" pitchFamily="34" charset="0"/>
            </a:endParaRPr>
          </a:p>
        </p:txBody>
      </p:sp>
      <p:cxnSp>
        <p:nvCxnSpPr>
          <p:cNvPr id="7" name="Straight Connector 6">
            <a:extLst>
              <a:ext uri="{FF2B5EF4-FFF2-40B4-BE49-F238E27FC236}">
                <a16:creationId xmlns:a16="http://schemas.microsoft.com/office/drawing/2014/main" id="{D19ACF42-5BEB-4299-9631-72DD2224A00B}"/>
              </a:ext>
            </a:extLst>
          </p:cNvPr>
          <p:cNvCxnSpPr/>
          <p:nvPr/>
        </p:nvCxnSpPr>
        <p:spPr>
          <a:xfrm>
            <a:off x="4696100" y="5146758"/>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F30552-D158-48E0-AFB6-1C3155C60EC0}"/>
              </a:ext>
            </a:extLst>
          </p:cNvPr>
          <p:cNvCxnSpPr/>
          <p:nvPr/>
        </p:nvCxnSpPr>
        <p:spPr>
          <a:xfrm>
            <a:off x="7818121" y="515546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2D13C71-C1F2-4B49-92BF-4C3FC2851D6D}"/>
              </a:ext>
            </a:extLst>
          </p:cNvPr>
          <p:cNvCxnSpPr/>
          <p:nvPr/>
        </p:nvCxnSpPr>
        <p:spPr>
          <a:xfrm>
            <a:off x="6176558" y="515546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AC7DE7A-6832-4896-A777-05987429B90A}"/>
              </a:ext>
            </a:extLst>
          </p:cNvPr>
          <p:cNvCxnSpPr/>
          <p:nvPr/>
        </p:nvCxnSpPr>
        <p:spPr>
          <a:xfrm>
            <a:off x="4696100" y="4689554"/>
            <a:ext cx="1097280" cy="0"/>
          </a:xfrm>
          <a:prstGeom prst="line">
            <a:avLst/>
          </a:prstGeom>
          <a:ln w="158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6C10394-6630-485E-80D6-A48BBB810253}"/>
              </a:ext>
            </a:extLst>
          </p:cNvPr>
          <p:cNvCxnSpPr/>
          <p:nvPr/>
        </p:nvCxnSpPr>
        <p:spPr>
          <a:xfrm>
            <a:off x="7818121" y="4698230"/>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0AB4247-9201-4ABF-9FB2-37F4F7E85370}"/>
              </a:ext>
            </a:extLst>
          </p:cNvPr>
          <p:cNvCxnSpPr/>
          <p:nvPr/>
        </p:nvCxnSpPr>
        <p:spPr>
          <a:xfrm>
            <a:off x="6159138" y="4698263"/>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7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89214"/>
            <a:ext cx="8042276" cy="1645920"/>
          </a:xfrm>
        </p:spPr>
        <p:txBody>
          <a:bodyPr>
            <a:normAutofit/>
          </a:bodyPr>
          <a:lstStyle/>
          <a:p>
            <a:pPr algn="ctr"/>
            <a:r>
              <a:rPr lang="en-US" sz="3600" b="1" dirty="0">
                <a:latin typeface="Century Gothic" panose="020B0502020202020204" pitchFamily="34" charset="0"/>
              </a:rPr>
              <a:t>Financial Change Year to Date</a:t>
            </a:r>
            <a:br>
              <a:rPr lang="en-US" sz="3600" b="1" dirty="0">
                <a:latin typeface="Century Gothic" panose="020B0502020202020204" pitchFamily="34" charset="0"/>
              </a:rPr>
            </a:br>
            <a:r>
              <a:rPr lang="en-US" sz="3600" b="1" dirty="0">
                <a:latin typeface="Century Gothic" panose="020B0502020202020204" pitchFamily="34" charset="0"/>
              </a:rPr>
              <a:t>5/1/19 – 10/31/19</a:t>
            </a:r>
            <a:br>
              <a:rPr lang="en-US" sz="4400" b="1" dirty="0">
                <a:latin typeface="Century Gothic" panose="020B0502020202020204" pitchFamily="34" charset="0"/>
              </a:rPr>
            </a:br>
            <a:r>
              <a:rPr lang="en-US" sz="2700" b="1" dirty="0">
                <a:latin typeface="Century Gothic" panose="020B0502020202020204" pitchFamily="34" charset="0"/>
              </a:rPr>
              <a:t>(6 months)</a:t>
            </a:r>
          </a:p>
        </p:txBody>
      </p:sp>
      <p:graphicFrame>
        <p:nvGraphicFramePr>
          <p:cNvPr id="7" name="Table 4">
            <a:extLst>
              <a:ext uri="{FF2B5EF4-FFF2-40B4-BE49-F238E27FC236}">
                <a16:creationId xmlns:a16="http://schemas.microsoft.com/office/drawing/2014/main" id="{9A541D08-5721-40CF-8EC1-43738C1169F3}"/>
              </a:ext>
            </a:extLst>
          </p:cNvPr>
          <p:cNvGraphicFramePr>
            <a:graphicFrameLocks noGrp="1"/>
          </p:cNvGraphicFramePr>
          <p:nvPr>
            <p:extLst>
              <p:ext uri="{D42A27DB-BD31-4B8C-83A1-F6EECF244321}">
                <p14:modId xmlns:p14="http://schemas.microsoft.com/office/powerpoint/2010/main" val="422635025"/>
              </p:ext>
            </p:extLst>
          </p:nvPr>
        </p:nvGraphicFramePr>
        <p:xfrm>
          <a:off x="91440" y="2327002"/>
          <a:ext cx="8961120" cy="3175000"/>
        </p:xfrm>
        <a:graphic>
          <a:graphicData uri="http://schemas.openxmlformats.org/drawingml/2006/table">
            <a:tbl>
              <a:tblPr firstRow="1" bandRow="1">
                <a:tableStyleId>{5C22544A-7EE6-4342-B048-85BDC9FD1C3A}</a:tableStyleId>
              </a:tblPr>
              <a:tblGrid>
                <a:gridCol w="4297680">
                  <a:extLst>
                    <a:ext uri="{9D8B030D-6E8A-4147-A177-3AD203B41FA5}">
                      <a16:colId xmlns:a16="http://schemas.microsoft.com/office/drawing/2014/main" val="420754486"/>
                    </a:ext>
                  </a:extLst>
                </a:gridCol>
                <a:gridCol w="1463040">
                  <a:extLst>
                    <a:ext uri="{9D8B030D-6E8A-4147-A177-3AD203B41FA5}">
                      <a16:colId xmlns:a16="http://schemas.microsoft.com/office/drawing/2014/main" val="3002817107"/>
                    </a:ext>
                  </a:extLst>
                </a:gridCol>
                <a:gridCol w="1371600">
                  <a:extLst>
                    <a:ext uri="{9D8B030D-6E8A-4147-A177-3AD203B41FA5}">
                      <a16:colId xmlns:a16="http://schemas.microsoft.com/office/drawing/2014/main" val="1799085162"/>
                    </a:ext>
                  </a:extLst>
                </a:gridCol>
                <a:gridCol w="365760">
                  <a:extLst>
                    <a:ext uri="{9D8B030D-6E8A-4147-A177-3AD203B41FA5}">
                      <a16:colId xmlns:a16="http://schemas.microsoft.com/office/drawing/2014/main" val="3177374428"/>
                    </a:ext>
                  </a:extLst>
                </a:gridCol>
                <a:gridCol w="1463040">
                  <a:extLst>
                    <a:ext uri="{9D8B030D-6E8A-4147-A177-3AD203B41FA5}">
                      <a16:colId xmlns:a16="http://schemas.microsoft.com/office/drawing/2014/main" val="3255943837"/>
                    </a:ext>
                  </a:extLst>
                </a:gridCol>
              </a:tblGrid>
              <a:tr h="370840">
                <a:tc>
                  <a:txBody>
                    <a:bodyPr/>
                    <a:lstStyle/>
                    <a:p>
                      <a:endParaRPr lang="en-US" dirty="0">
                        <a:solidFill>
                          <a:schemeClr val="tx1"/>
                        </a:solidFill>
                      </a:endParaRPr>
                    </a:p>
                  </a:txBody>
                  <a:tcPr>
                    <a:noFill/>
                  </a:tcPr>
                </a:tc>
                <a:tc gridSpan="3">
                  <a:txBody>
                    <a:bodyPr/>
                    <a:lstStyle/>
                    <a:p>
                      <a:pPr algn="ctr"/>
                      <a:r>
                        <a:rPr lang="en-US" sz="2000" dirty="0">
                          <a:solidFill>
                            <a:schemeClr val="tx1"/>
                          </a:solidFill>
                          <a:latin typeface="Century Gothic" panose="020B0502020202020204" pitchFamily="34" charset="0"/>
                        </a:rPr>
                        <a:t>YTD</a:t>
                      </a: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hMerge="1">
                  <a:txBody>
                    <a:bodyPr/>
                    <a:lstStyle/>
                    <a:p>
                      <a:pPr algn="ctr"/>
                      <a:endParaRPr lang="en-US" sz="2000" dirty="0">
                        <a:solidFill>
                          <a:schemeClr val="tx1"/>
                        </a:solidFill>
                        <a:latin typeface="Century Gothic" panose="020B0502020202020204" pitchFamily="34" charset="0"/>
                      </a:endParaRPr>
                    </a:p>
                  </a:txBody>
                  <a:tcPr>
                    <a:noFill/>
                  </a:tcPr>
                </a:tc>
                <a:tc>
                  <a:txBody>
                    <a:bodyPr/>
                    <a:lstStyle/>
                    <a:p>
                      <a:pPr algn="ctr"/>
                      <a:endParaRPr lang="en-US" sz="2000" dirty="0">
                        <a:solidFill>
                          <a:schemeClr val="tx1"/>
                        </a:solidFill>
                        <a:latin typeface="Century Gothic" panose="020B0502020202020204" pitchFamily="34" charset="0"/>
                      </a:endParaRPr>
                    </a:p>
                  </a:txBody>
                  <a:tcPr>
                    <a:noFill/>
                  </a:tcPr>
                </a:tc>
                <a:extLst>
                  <a:ext uri="{0D108BD9-81ED-4DB2-BD59-A6C34878D82A}">
                    <a16:rowId xmlns:a16="http://schemas.microsoft.com/office/drawing/2014/main" val="72080183"/>
                  </a:ext>
                </a:extLst>
              </a:tr>
              <a:tr h="370840">
                <a:tc>
                  <a:txBody>
                    <a:bodyPr/>
                    <a:lstStyle/>
                    <a:p>
                      <a:endParaRPr lang="en-US" dirty="0">
                        <a:solidFill>
                          <a:schemeClr val="tx1"/>
                        </a:solidFill>
                      </a:endParaRPr>
                    </a:p>
                  </a:txBody>
                  <a:tcPr>
                    <a:noFill/>
                  </a:tcPr>
                </a:tc>
                <a:tc>
                  <a:txBody>
                    <a:bodyPr/>
                    <a:lstStyle/>
                    <a:p>
                      <a:pPr algn="ctr"/>
                      <a:r>
                        <a:rPr lang="en-US" sz="2000" b="1" dirty="0">
                          <a:solidFill>
                            <a:schemeClr val="tx1"/>
                          </a:solidFill>
                          <a:latin typeface="Century Gothic" panose="020B0502020202020204" pitchFamily="34" charset="0"/>
                        </a:rPr>
                        <a:t>Prior</a:t>
                      </a:r>
                    </a:p>
                    <a:p>
                      <a:pPr algn="ctr"/>
                      <a:r>
                        <a:rPr lang="en-US" sz="2000" b="1" dirty="0">
                          <a:solidFill>
                            <a:schemeClr val="tx1"/>
                          </a:solidFill>
                          <a:latin typeface="Century Gothic" panose="020B0502020202020204" pitchFamily="34" charset="0"/>
                        </a:rPr>
                        <a:t>Year</a:t>
                      </a:r>
                    </a:p>
                  </a:txBody>
                  <a:tcPr>
                    <a:noFill/>
                  </a:tcPr>
                </a:tc>
                <a:tc>
                  <a:txBody>
                    <a:bodyPr/>
                    <a:lstStyle/>
                    <a:p>
                      <a:pPr algn="ctr"/>
                      <a:r>
                        <a:rPr lang="en-US" sz="2000" b="1" dirty="0">
                          <a:solidFill>
                            <a:schemeClr val="tx1"/>
                          </a:solidFill>
                          <a:latin typeface="Century Gothic" panose="020B0502020202020204" pitchFamily="34" charset="0"/>
                        </a:rPr>
                        <a:t>Current Year</a:t>
                      </a:r>
                    </a:p>
                  </a:txBody>
                  <a:tcPr>
                    <a:noFill/>
                  </a:tcPr>
                </a:tc>
                <a:tc gridSpan="2">
                  <a:txBody>
                    <a:bodyPr/>
                    <a:lstStyle/>
                    <a:p>
                      <a:pPr algn="ctr"/>
                      <a:r>
                        <a:rPr lang="en-US" sz="2000" b="1" dirty="0">
                          <a:solidFill>
                            <a:schemeClr val="tx1"/>
                          </a:solidFill>
                          <a:latin typeface="Century Gothic" panose="020B0502020202020204" pitchFamily="34" charset="0"/>
                        </a:rPr>
                        <a:t>Increase/ (Decrease)</a:t>
                      </a:r>
                    </a:p>
                  </a:txBody>
                  <a:tcPr>
                    <a:noFill/>
                  </a:tcPr>
                </a:tc>
                <a:tc hMerge="1">
                  <a:txBody>
                    <a:bodyPr/>
                    <a:lstStyle/>
                    <a:p>
                      <a:endParaRPr lang="en-US"/>
                    </a:p>
                  </a:txBody>
                  <a:tcPr/>
                </a:tc>
                <a:extLst>
                  <a:ext uri="{0D108BD9-81ED-4DB2-BD59-A6C34878D82A}">
                    <a16:rowId xmlns:a16="http://schemas.microsoft.com/office/drawing/2014/main" val="1588605521"/>
                  </a:ext>
                </a:extLst>
              </a:tr>
              <a:tr h="370840">
                <a:tc>
                  <a:txBody>
                    <a:bodyPr/>
                    <a:lstStyle/>
                    <a:p>
                      <a:r>
                        <a:rPr lang="en-US" sz="2200" dirty="0">
                          <a:solidFill>
                            <a:schemeClr val="tx1"/>
                          </a:solidFill>
                          <a:latin typeface="Century Gothic" panose="020B0502020202020204" pitchFamily="34" charset="0"/>
                        </a:rPr>
                        <a:t>Revenues over Budget</a:t>
                      </a:r>
                    </a:p>
                  </a:txBody>
                  <a:tcPr>
                    <a:noFill/>
                  </a:tcPr>
                </a:tc>
                <a:tc>
                  <a:txBody>
                    <a:bodyPr/>
                    <a:lstStyle/>
                    <a:p>
                      <a:pPr algn="ctr"/>
                      <a:r>
                        <a:rPr lang="en-US" sz="2200" dirty="0">
                          <a:solidFill>
                            <a:schemeClr val="tx1"/>
                          </a:solidFill>
                          <a:latin typeface="Century Gothic" panose="020B0502020202020204" pitchFamily="34" charset="0"/>
                        </a:rPr>
                        <a:t>$293,666</a:t>
                      </a:r>
                    </a:p>
                  </a:txBody>
                  <a:tcPr>
                    <a:noFill/>
                  </a:tcPr>
                </a:tc>
                <a:tc>
                  <a:txBody>
                    <a:bodyPr/>
                    <a:lstStyle/>
                    <a:p>
                      <a:pPr algn="ctr"/>
                      <a:r>
                        <a:rPr lang="en-US" sz="2200" dirty="0">
                          <a:solidFill>
                            <a:schemeClr val="tx1"/>
                          </a:solidFill>
                          <a:latin typeface="Century Gothic" panose="020B0502020202020204" pitchFamily="34" charset="0"/>
                        </a:rPr>
                        <a:t>$480,711</a:t>
                      </a:r>
                    </a:p>
                  </a:txBody>
                  <a:tcPr>
                    <a:noFill/>
                  </a:tcPr>
                </a:tc>
                <a:tc gridSpan="2">
                  <a:txBody>
                    <a:bodyPr/>
                    <a:lstStyle/>
                    <a:p>
                      <a:pPr algn="ctr"/>
                      <a:r>
                        <a:rPr lang="en-US" sz="2200" dirty="0">
                          <a:solidFill>
                            <a:schemeClr val="tx1"/>
                          </a:solidFill>
                          <a:latin typeface="Century Gothic" panose="020B0502020202020204" pitchFamily="34" charset="0"/>
                        </a:rPr>
                        <a:t>$187,045</a:t>
                      </a:r>
                    </a:p>
                  </a:txBody>
                  <a:tcPr>
                    <a:noFill/>
                  </a:tcPr>
                </a:tc>
                <a:tc hMerge="1">
                  <a:txBody>
                    <a:bodyPr/>
                    <a:lstStyle/>
                    <a:p>
                      <a:endParaRPr lang="en-US"/>
                    </a:p>
                  </a:txBody>
                  <a:tcPr/>
                </a:tc>
                <a:extLst>
                  <a:ext uri="{0D108BD9-81ED-4DB2-BD59-A6C34878D82A}">
                    <a16:rowId xmlns:a16="http://schemas.microsoft.com/office/drawing/2014/main" val="2969963584"/>
                  </a:ext>
                </a:extLst>
              </a:tr>
              <a:tr h="370840">
                <a:tc>
                  <a:txBody>
                    <a:bodyPr/>
                    <a:lstStyle/>
                    <a:p>
                      <a:r>
                        <a:rPr lang="en-US" sz="2200" dirty="0">
                          <a:solidFill>
                            <a:schemeClr val="tx1"/>
                          </a:solidFill>
                          <a:latin typeface="Century Gothic" panose="020B0502020202020204" pitchFamily="34" charset="0"/>
                        </a:rPr>
                        <a:t>Expenses under/(over) Budget</a:t>
                      </a:r>
                    </a:p>
                  </a:txBody>
                  <a:tcPr>
                    <a:noFill/>
                  </a:tcPr>
                </a:tc>
                <a:tc>
                  <a:txBody>
                    <a:bodyPr/>
                    <a:lstStyle/>
                    <a:p>
                      <a:pPr algn="ctr"/>
                      <a:r>
                        <a:rPr lang="en-US" sz="2200" dirty="0">
                          <a:solidFill>
                            <a:schemeClr val="tx1"/>
                          </a:solidFill>
                          <a:latin typeface="Century Gothic" panose="020B0502020202020204" pitchFamily="34" charset="0"/>
                        </a:rPr>
                        <a:t>(164,410)</a:t>
                      </a:r>
                    </a:p>
                  </a:txBody>
                  <a:tcPr>
                    <a:lnB w="12700" cmpd="sng">
                      <a:noFill/>
                    </a:lnB>
                    <a:noFill/>
                  </a:tcPr>
                </a:tc>
                <a:tc>
                  <a:txBody>
                    <a:bodyPr/>
                    <a:lstStyle/>
                    <a:p>
                      <a:pPr algn="ctr"/>
                      <a:r>
                        <a:rPr lang="en-US" sz="2200" dirty="0">
                          <a:solidFill>
                            <a:schemeClr val="tx1"/>
                          </a:solidFill>
                          <a:latin typeface="Century Gothic" panose="020B0502020202020204" pitchFamily="34" charset="0"/>
                        </a:rPr>
                        <a:t>70,664</a:t>
                      </a:r>
                    </a:p>
                  </a:txBody>
                  <a:tcPr>
                    <a:lnB w="12700" cmpd="sng">
                      <a:noFill/>
                    </a:lnB>
                    <a:noFill/>
                  </a:tcPr>
                </a:tc>
                <a:tc gridSpan="2">
                  <a:txBody>
                    <a:bodyPr/>
                    <a:lstStyle/>
                    <a:p>
                      <a:pPr algn="ctr"/>
                      <a:r>
                        <a:rPr lang="en-US" sz="2200" dirty="0">
                          <a:solidFill>
                            <a:schemeClr val="tx1"/>
                          </a:solidFill>
                          <a:latin typeface="Century Gothic" panose="020B0502020202020204" pitchFamily="34" charset="0"/>
                        </a:rPr>
                        <a:t>235,074</a:t>
                      </a:r>
                    </a:p>
                  </a:txBody>
                  <a:tcPr>
                    <a:lnB w="12700" cmpd="sng">
                      <a:noFill/>
                    </a:lnB>
                    <a:noFill/>
                  </a:tcPr>
                </a:tc>
                <a:tc hMerge="1">
                  <a:txBody>
                    <a:bodyPr/>
                    <a:lstStyle/>
                    <a:p>
                      <a:endParaRPr lang="en-US"/>
                    </a:p>
                  </a:txBody>
                  <a:tcPr/>
                </a:tc>
                <a:extLst>
                  <a:ext uri="{0D108BD9-81ED-4DB2-BD59-A6C34878D82A}">
                    <a16:rowId xmlns:a16="http://schemas.microsoft.com/office/drawing/2014/main" val="2183337135"/>
                  </a:ext>
                </a:extLst>
              </a:tr>
              <a:tr h="370840">
                <a:tc>
                  <a:txBody>
                    <a:bodyPr/>
                    <a:lstStyle/>
                    <a:p>
                      <a:r>
                        <a:rPr lang="en-US" sz="2200" dirty="0">
                          <a:solidFill>
                            <a:schemeClr val="tx1"/>
                          </a:solidFill>
                          <a:latin typeface="Century Gothic" panose="020B0502020202020204" pitchFamily="34" charset="0"/>
                        </a:rPr>
                        <a:t>New Capital over Budget</a:t>
                      </a:r>
                    </a:p>
                  </a:txBody>
                  <a:tcPr>
                    <a:lnR w="12700" cmpd="sng">
                      <a:noFill/>
                    </a:lnR>
                    <a:noFill/>
                  </a:tcPr>
                </a:tc>
                <a:tc>
                  <a:txBody>
                    <a:bodyPr/>
                    <a:lstStyle/>
                    <a:p>
                      <a:pPr algn="ctr"/>
                      <a:r>
                        <a:rPr lang="en-US" sz="2200" u="none" dirty="0">
                          <a:solidFill>
                            <a:schemeClr val="tx1"/>
                          </a:solidFill>
                          <a:latin typeface="Century Gothic" panose="020B0502020202020204" pitchFamily="34" charset="0"/>
                        </a:rPr>
                        <a:t>(11,113)</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u="none" dirty="0">
                          <a:solidFill>
                            <a:schemeClr val="tx1"/>
                          </a:solidFill>
                          <a:latin typeface="Century Gothic" panose="020B0502020202020204" pitchFamily="34" charset="0"/>
                        </a:rPr>
                        <a:t>-</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2200" u="none" dirty="0">
                          <a:solidFill>
                            <a:schemeClr val="tx1"/>
                          </a:solidFill>
                          <a:latin typeface="Century Gothic" panose="020B0502020202020204" pitchFamily="34" charset="0"/>
                        </a:rPr>
                        <a:t>11,113  </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593315394"/>
                  </a:ext>
                </a:extLst>
              </a:tr>
              <a:tr h="370840">
                <a:tc>
                  <a:txBody>
                    <a:bodyPr/>
                    <a:lstStyle/>
                    <a:p>
                      <a:r>
                        <a:rPr lang="en-US" sz="2200" dirty="0">
                          <a:solidFill>
                            <a:schemeClr val="tx1"/>
                          </a:solidFill>
                          <a:latin typeface="Century Gothic" panose="020B0502020202020204" pitchFamily="34" charset="0"/>
                        </a:rPr>
                        <a:t>Favorable to Budget</a:t>
                      </a:r>
                    </a:p>
                  </a:txBody>
                  <a:tcPr>
                    <a:noFill/>
                  </a:tcPr>
                </a:tc>
                <a:tc>
                  <a:txBody>
                    <a:bodyPr/>
                    <a:lstStyle/>
                    <a:p>
                      <a:pPr algn="ctr"/>
                      <a:r>
                        <a:rPr lang="en-US" sz="2200" dirty="0">
                          <a:solidFill>
                            <a:schemeClr val="tx1"/>
                          </a:solidFill>
                          <a:latin typeface="Century Gothic" panose="020B0502020202020204" pitchFamily="34" charset="0"/>
                        </a:rPr>
                        <a:t>$118,143</a:t>
                      </a:r>
                    </a:p>
                  </a:txBody>
                  <a:tcPr>
                    <a:lnT w="12700" cap="flat" cmpd="sng" algn="ctr">
                      <a:noFill/>
                      <a:prstDash val="solid"/>
                      <a:round/>
                      <a:headEnd type="none" w="med" len="med"/>
                      <a:tailEnd type="none" w="med" len="med"/>
                    </a:lnT>
                    <a:noFill/>
                  </a:tcPr>
                </a:tc>
                <a:tc>
                  <a:txBody>
                    <a:bodyPr/>
                    <a:lstStyle/>
                    <a:p>
                      <a:pPr algn="ctr"/>
                      <a:r>
                        <a:rPr lang="en-US" sz="2200" dirty="0">
                          <a:solidFill>
                            <a:schemeClr val="tx1"/>
                          </a:solidFill>
                          <a:latin typeface="Century Gothic" panose="020B0502020202020204" pitchFamily="34" charset="0"/>
                        </a:rPr>
                        <a:t>$551,375</a:t>
                      </a:r>
                    </a:p>
                  </a:txBody>
                  <a:tcPr>
                    <a:lnT w="12700" cap="flat" cmpd="sng" algn="ctr">
                      <a:noFill/>
                      <a:prstDash val="solid"/>
                      <a:round/>
                      <a:headEnd type="none" w="med" len="med"/>
                      <a:tailEnd type="none" w="med" len="med"/>
                    </a:lnT>
                    <a:noFill/>
                  </a:tcPr>
                </a:tc>
                <a:tc gridSpan="2">
                  <a:txBody>
                    <a:bodyPr/>
                    <a:lstStyle/>
                    <a:p>
                      <a:pPr algn="ctr"/>
                      <a:r>
                        <a:rPr lang="en-US" sz="2200" dirty="0">
                          <a:solidFill>
                            <a:schemeClr val="tx1"/>
                          </a:solidFill>
                          <a:latin typeface="Century Gothic" panose="020B0502020202020204" pitchFamily="34" charset="0"/>
                        </a:rPr>
                        <a:t>$433,232</a:t>
                      </a:r>
                    </a:p>
                  </a:txBody>
                  <a:tcPr>
                    <a:lnT w="12700" cap="flat" cmpd="sng" algn="ctr">
                      <a:noFill/>
                      <a:prstDash val="solid"/>
                      <a:round/>
                      <a:headEnd type="none" w="med" len="med"/>
                      <a:tailEnd type="none" w="med" len="med"/>
                    </a:lnT>
                    <a:noFill/>
                  </a:tcPr>
                </a:tc>
                <a:tc hMerge="1">
                  <a:txBody>
                    <a:bodyPr/>
                    <a:lstStyle/>
                    <a:p>
                      <a:endParaRPr lang="en-US"/>
                    </a:p>
                  </a:txBody>
                  <a:tcPr/>
                </a:tc>
                <a:extLst>
                  <a:ext uri="{0D108BD9-81ED-4DB2-BD59-A6C34878D82A}">
                    <a16:rowId xmlns:a16="http://schemas.microsoft.com/office/drawing/2014/main" val="1701928707"/>
                  </a:ext>
                </a:extLst>
              </a:tr>
              <a:tr h="370840">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a:txBody>
                    <a:bodyPr/>
                    <a:lstStyle/>
                    <a:p>
                      <a:endParaRPr lang="en-US" dirty="0">
                        <a:solidFill>
                          <a:schemeClr val="tx1"/>
                        </a:solidFill>
                      </a:endParaRPr>
                    </a:p>
                  </a:txBody>
                  <a:tcPr>
                    <a:noFill/>
                  </a:tcPr>
                </a:tc>
                <a:tc gridSpan="2">
                  <a:txBody>
                    <a:bodyPr/>
                    <a:lstStyle/>
                    <a:p>
                      <a:endParaRPr lang="en-US" dirty="0">
                        <a:solidFill>
                          <a:schemeClr val="tx1"/>
                        </a:solidFill>
                      </a:endParaRPr>
                    </a:p>
                  </a:txBody>
                  <a:tcPr>
                    <a:noFill/>
                  </a:tcPr>
                </a:tc>
                <a:tc hMerge="1">
                  <a:txBody>
                    <a:bodyPr/>
                    <a:lstStyle/>
                    <a:p>
                      <a:endParaRPr lang="en-US"/>
                    </a:p>
                  </a:txBody>
                  <a:tcPr/>
                </a:tc>
                <a:extLst>
                  <a:ext uri="{0D108BD9-81ED-4DB2-BD59-A6C34878D82A}">
                    <a16:rowId xmlns:a16="http://schemas.microsoft.com/office/drawing/2014/main" val="1510998862"/>
                  </a:ext>
                </a:extLst>
              </a:tr>
            </a:tbl>
          </a:graphicData>
        </a:graphic>
      </p:graphicFrame>
      <p:cxnSp>
        <p:nvCxnSpPr>
          <p:cNvPr id="8" name="Straight Connector 7">
            <a:extLst>
              <a:ext uri="{FF2B5EF4-FFF2-40B4-BE49-F238E27FC236}">
                <a16:creationId xmlns:a16="http://schemas.microsoft.com/office/drawing/2014/main" id="{C38BC0F6-E3C3-4742-A647-0B2F858675C4}"/>
              </a:ext>
            </a:extLst>
          </p:cNvPr>
          <p:cNvCxnSpPr/>
          <p:nvPr/>
        </p:nvCxnSpPr>
        <p:spPr>
          <a:xfrm>
            <a:off x="4572000" y="5115279"/>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D317BA9-0F2C-4EF2-9BF5-CBDDD2DA7EF1}"/>
              </a:ext>
            </a:extLst>
          </p:cNvPr>
          <p:cNvCxnSpPr/>
          <p:nvPr/>
        </p:nvCxnSpPr>
        <p:spPr>
          <a:xfrm>
            <a:off x="7607194" y="5115279"/>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E3D7148-E16E-4F2C-A76D-F8D07693F33B}"/>
              </a:ext>
            </a:extLst>
          </p:cNvPr>
          <p:cNvCxnSpPr/>
          <p:nvPr/>
        </p:nvCxnSpPr>
        <p:spPr>
          <a:xfrm>
            <a:off x="6004694" y="5116623"/>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D135A40-5E9B-4E3F-ACD3-3A17795B94B7}"/>
              </a:ext>
            </a:extLst>
          </p:cNvPr>
          <p:cNvCxnSpPr/>
          <p:nvPr/>
        </p:nvCxnSpPr>
        <p:spPr>
          <a:xfrm>
            <a:off x="4572000" y="4670627"/>
            <a:ext cx="1097280" cy="0"/>
          </a:xfrm>
          <a:prstGeom prst="line">
            <a:avLst/>
          </a:prstGeom>
          <a:ln w="158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EB4FC15-83AA-497D-84D3-DBBD694576F2}"/>
              </a:ext>
            </a:extLst>
          </p:cNvPr>
          <p:cNvCxnSpPr/>
          <p:nvPr/>
        </p:nvCxnSpPr>
        <p:spPr>
          <a:xfrm>
            <a:off x="7548151" y="4663402"/>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3147862-9B9D-4868-94C5-B22722F0EADA}"/>
              </a:ext>
            </a:extLst>
          </p:cNvPr>
          <p:cNvCxnSpPr/>
          <p:nvPr/>
        </p:nvCxnSpPr>
        <p:spPr>
          <a:xfrm>
            <a:off x="6004694" y="4670947"/>
            <a:ext cx="1097280" cy="0"/>
          </a:xfrm>
          <a:prstGeom prst="line">
            <a:avLst/>
          </a:prstGeom>
          <a:ln w="15875" cmpd="sng">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46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50A819-BF78-4F05-908A-98FA21C11019}"/>
              </a:ext>
            </a:extLst>
          </p:cNvPr>
          <p:cNvSpPr txBox="1"/>
          <p:nvPr/>
        </p:nvSpPr>
        <p:spPr>
          <a:xfrm>
            <a:off x="0" y="-3603"/>
            <a:ext cx="9144000" cy="1031051"/>
          </a:xfrm>
          <a:prstGeom prst="rect">
            <a:avLst/>
          </a:prstGeom>
          <a:solidFill>
            <a:schemeClr val="bg1"/>
          </a:solidFill>
        </p:spPr>
        <p:txBody>
          <a:bodyPr wrap="square" rtlCol="0">
            <a:noAutofit/>
          </a:bodyPr>
          <a:lstStyle/>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October 2019</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YTD Budget Variations vs. Prior Year</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a:t>
            </a:r>
            <a:r>
              <a:rPr lang="en-US" sz="1600" dirty="0">
                <a:solidFill>
                  <a:schemeClr val="bg1"/>
                </a:solidFill>
                <a:latin typeface="Franklin Gothic Medium" panose="020B0603020102020204" pitchFamily="34" charset="0"/>
              </a:rPr>
              <a:t>5</a:t>
            </a: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 months)</a:t>
            </a:r>
            <a:endParaRPr kumimoji="0" lang="en-US" sz="1800" b="0" i="0" u="none" strike="noStrike" kern="1200" cap="none" spc="0" normalizeH="0" baseline="0" noProof="0" dirty="0">
              <a:ln>
                <a:noFill/>
              </a:ln>
              <a:solidFill>
                <a:schemeClr val="bg1"/>
              </a:solidFill>
              <a:effectLst/>
              <a:uLnTx/>
              <a:uFillTx/>
              <a:latin typeface="Corbel" panose="020B0503020204020204"/>
              <a:ea typeface="+mn-ea"/>
              <a:cs typeface="+mn-cs"/>
            </a:endParaRPr>
          </a:p>
        </p:txBody>
      </p:sp>
      <p:cxnSp>
        <p:nvCxnSpPr>
          <p:cNvPr id="4" name="Straight Connector 3">
            <a:extLst>
              <a:ext uri="{FF2B5EF4-FFF2-40B4-BE49-F238E27FC236}">
                <a16:creationId xmlns:a16="http://schemas.microsoft.com/office/drawing/2014/main" id="{C7E7A185-A3E9-467C-B6CC-12C2AFA452EF}"/>
              </a:ext>
            </a:extLst>
          </p:cNvPr>
          <p:cNvCxnSpPr/>
          <p:nvPr/>
        </p:nvCxnSpPr>
        <p:spPr>
          <a:xfrm>
            <a:off x="7231268" y="63281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Table 6">
            <a:extLst>
              <a:ext uri="{FF2B5EF4-FFF2-40B4-BE49-F238E27FC236}">
                <a16:creationId xmlns:a16="http://schemas.microsoft.com/office/drawing/2014/main" id="{952ECCAE-E616-4281-B554-CA93AF4E4795}"/>
              </a:ext>
            </a:extLst>
          </p:cNvPr>
          <p:cNvGraphicFramePr>
            <a:graphicFrameLocks noGrp="1"/>
          </p:cNvGraphicFramePr>
          <p:nvPr/>
        </p:nvGraphicFramePr>
        <p:xfrm>
          <a:off x="91440" y="1349829"/>
          <a:ext cx="8961120" cy="5412229"/>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3622265642"/>
                    </a:ext>
                  </a:extLst>
                </a:gridCol>
                <a:gridCol w="1463040">
                  <a:extLst>
                    <a:ext uri="{9D8B030D-6E8A-4147-A177-3AD203B41FA5}">
                      <a16:colId xmlns:a16="http://schemas.microsoft.com/office/drawing/2014/main" val="2088537162"/>
                    </a:ext>
                  </a:extLst>
                </a:gridCol>
                <a:gridCol w="1463040">
                  <a:extLst>
                    <a:ext uri="{9D8B030D-6E8A-4147-A177-3AD203B41FA5}">
                      <a16:colId xmlns:a16="http://schemas.microsoft.com/office/drawing/2014/main" val="1502993266"/>
                    </a:ext>
                  </a:extLst>
                </a:gridCol>
                <a:gridCol w="2011680">
                  <a:extLst>
                    <a:ext uri="{9D8B030D-6E8A-4147-A177-3AD203B41FA5}">
                      <a16:colId xmlns:a16="http://schemas.microsoft.com/office/drawing/2014/main" val="2648827867"/>
                    </a:ext>
                  </a:extLst>
                </a:gridCol>
              </a:tblGrid>
              <a:tr h="840229">
                <a:tc>
                  <a:txBody>
                    <a:bodyPr/>
                    <a:lstStyle/>
                    <a:p>
                      <a:endParaRPr lang="en-US" sz="2400" dirty="0"/>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Oct. 2018</a:t>
                      </a:r>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Oct. 2019</a:t>
                      </a:r>
                    </a:p>
                  </a:txBody>
                  <a:tcPr anchor="b">
                    <a:solidFill>
                      <a:schemeClr val="bg1"/>
                    </a:solidFill>
                  </a:tcPr>
                </a:tc>
                <a:tc>
                  <a:txBody>
                    <a:bodyPr/>
                    <a:lstStyle/>
                    <a:p>
                      <a:pPr algn="ctr"/>
                      <a:r>
                        <a:rPr lang="en-US" sz="2400" dirty="0">
                          <a:solidFill>
                            <a:schemeClr val="tx1"/>
                          </a:solidFill>
                          <a:latin typeface="Century Gothic" panose="020B0502020202020204" pitchFamily="34" charset="0"/>
                        </a:rPr>
                        <a:t>Increase/</a:t>
                      </a:r>
                    </a:p>
                    <a:p>
                      <a:pPr algn="ctr"/>
                      <a:r>
                        <a:rPr lang="en-US" sz="2400" dirty="0">
                          <a:solidFill>
                            <a:schemeClr val="tx1"/>
                          </a:solidFill>
                          <a:latin typeface="Century Gothic" panose="020B0502020202020204" pitchFamily="34" charset="0"/>
                        </a:rPr>
                        <a:t>(Decrease)</a:t>
                      </a:r>
                    </a:p>
                  </a:txBody>
                  <a:tcPr anchor="b">
                    <a:solidFill>
                      <a:schemeClr val="bg1"/>
                    </a:solidFill>
                  </a:tcPr>
                </a:tc>
                <a:extLst>
                  <a:ext uri="{0D108BD9-81ED-4DB2-BD59-A6C34878D82A}">
                    <a16:rowId xmlns:a16="http://schemas.microsoft.com/office/drawing/2014/main" val="571848558"/>
                  </a:ext>
                </a:extLst>
              </a:tr>
              <a:tr h="365760">
                <a:tc>
                  <a:txBody>
                    <a:bodyPr/>
                    <a:lstStyle/>
                    <a:p>
                      <a:r>
                        <a:rPr lang="en-US" sz="2400" u="sng" dirty="0">
                          <a:latin typeface="Century Gothic" panose="020B0502020202020204" pitchFamily="34" charset="0"/>
                        </a:rPr>
                        <a:t>Amenities</a:t>
                      </a: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tc>
                  <a:txBody>
                    <a:bodyPr/>
                    <a:lstStyle/>
                    <a:p>
                      <a:pPr algn="ctr"/>
                      <a:endParaRPr lang="en-US" sz="2400" dirty="0">
                        <a:latin typeface="Century Gothic" panose="020B0502020202020204" pitchFamily="34" charset="0"/>
                      </a:endParaRPr>
                    </a:p>
                  </a:txBody>
                  <a:tcPr marL="45720" marR="45720" anchor="b">
                    <a:solidFill>
                      <a:schemeClr val="bg1"/>
                    </a:solidFill>
                  </a:tcPr>
                </a:tc>
                <a:extLst>
                  <a:ext uri="{0D108BD9-81ED-4DB2-BD59-A6C34878D82A}">
                    <a16:rowId xmlns:a16="http://schemas.microsoft.com/office/drawing/2014/main" val="424522326"/>
                  </a:ext>
                </a:extLst>
              </a:tr>
              <a:tr h="365760">
                <a:tc>
                  <a:txBody>
                    <a:bodyPr/>
                    <a:lstStyle/>
                    <a:p>
                      <a:r>
                        <a:rPr lang="en-US" sz="2400" dirty="0">
                          <a:latin typeface="Century Gothic" panose="020B0502020202020204" pitchFamily="34" charset="0"/>
                        </a:rPr>
                        <a:t>Yacht Club</a:t>
                      </a:r>
                    </a:p>
                  </a:txBody>
                  <a:tcPr anchor="b">
                    <a:solidFill>
                      <a:schemeClr val="bg1"/>
                    </a:solidFill>
                  </a:tcPr>
                </a:tc>
                <a:tc>
                  <a:txBody>
                    <a:bodyPr/>
                    <a:lstStyle/>
                    <a:p>
                      <a:pPr algn="ctr"/>
                      <a:r>
                        <a:rPr lang="en-US" sz="2400" dirty="0">
                          <a:latin typeface="Century Gothic" panose="020B0502020202020204" pitchFamily="34" charset="0"/>
                        </a:rPr>
                        <a:t>120.2</a:t>
                      </a:r>
                    </a:p>
                  </a:txBody>
                  <a:tcPr anchor="b">
                    <a:solidFill>
                      <a:schemeClr val="bg1"/>
                    </a:solidFill>
                  </a:tcPr>
                </a:tc>
                <a:tc>
                  <a:txBody>
                    <a:bodyPr/>
                    <a:lstStyle/>
                    <a:p>
                      <a:pPr algn="ctr"/>
                      <a:r>
                        <a:rPr lang="en-US" sz="2400" dirty="0">
                          <a:latin typeface="Century Gothic" panose="020B0502020202020204" pitchFamily="34" charset="0"/>
                        </a:rPr>
                        <a:t>186.0</a:t>
                      </a:r>
                    </a:p>
                  </a:txBody>
                  <a:tcPr anchor="b">
                    <a:solidFill>
                      <a:schemeClr val="bg1"/>
                    </a:solidFill>
                  </a:tcPr>
                </a:tc>
                <a:tc>
                  <a:txBody>
                    <a:bodyPr/>
                    <a:lstStyle/>
                    <a:p>
                      <a:pPr algn="ctr"/>
                      <a:r>
                        <a:rPr lang="en-US" sz="2400" dirty="0">
                          <a:latin typeface="Century Gothic" panose="020B0502020202020204" pitchFamily="34" charset="0"/>
                        </a:rPr>
                        <a:t>65.8</a:t>
                      </a:r>
                    </a:p>
                  </a:txBody>
                  <a:tcPr anchor="b">
                    <a:solidFill>
                      <a:schemeClr val="bg1"/>
                    </a:solidFill>
                  </a:tcPr>
                </a:tc>
                <a:extLst>
                  <a:ext uri="{0D108BD9-81ED-4DB2-BD59-A6C34878D82A}">
                    <a16:rowId xmlns:a16="http://schemas.microsoft.com/office/drawing/2014/main" val="3173856085"/>
                  </a:ext>
                </a:extLst>
              </a:tr>
              <a:tr h="365760">
                <a:tc>
                  <a:txBody>
                    <a:bodyPr/>
                    <a:lstStyle/>
                    <a:p>
                      <a:r>
                        <a:rPr lang="en-US" sz="2400" dirty="0">
                          <a:latin typeface="Century Gothic" panose="020B0502020202020204" pitchFamily="34" charset="0"/>
                        </a:rPr>
                        <a:t>Beach Parking</a:t>
                      </a:r>
                    </a:p>
                  </a:txBody>
                  <a:tcPr anchor="b">
                    <a:solidFill>
                      <a:schemeClr val="bg1"/>
                    </a:solidFill>
                  </a:tcPr>
                </a:tc>
                <a:tc>
                  <a:txBody>
                    <a:bodyPr/>
                    <a:lstStyle/>
                    <a:p>
                      <a:pPr algn="ctr"/>
                      <a:r>
                        <a:rPr lang="en-US" sz="2400" dirty="0">
                          <a:latin typeface="Century Gothic" panose="020B0502020202020204" pitchFamily="34" charset="0"/>
                        </a:rPr>
                        <a:t>48.9</a:t>
                      </a:r>
                    </a:p>
                  </a:txBody>
                  <a:tcPr anchor="b">
                    <a:solidFill>
                      <a:schemeClr val="bg1"/>
                    </a:solidFill>
                  </a:tcPr>
                </a:tc>
                <a:tc>
                  <a:txBody>
                    <a:bodyPr/>
                    <a:lstStyle/>
                    <a:p>
                      <a:pPr algn="ctr"/>
                      <a:r>
                        <a:rPr lang="en-US" sz="2400" dirty="0">
                          <a:latin typeface="Century Gothic" panose="020B0502020202020204" pitchFamily="34" charset="0"/>
                        </a:rPr>
                        <a:t>48.5</a:t>
                      </a:r>
                    </a:p>
                  </a:txBody>
                  <a:tcPr anchor="b">
                    <a:solidFill>
                      <a:schemeClr val="bg1"/>
                    </a:solidFill>
                  </a:tcPr>
                </a:tc>
                <a:tc>
                  <a:txBody>
                    <a:bodyPr/>
                    <a:lstStyle/>
                    <a:p>
                      <a:pPr algn="ctr"/>
                      <a:r>
                        <a:rPr lang="en-US" sz="2400" dirty="0">
                          <a:latin typeface="Century Gothic" panose="020B0502020202020204" pitchFamily="34" charset="0"/>
                        </a:rPr>
                        <a:t>(0.4)</a:t>
                      </a:r>
                    </a:p>
                  </a:txBody>
                  <a:tcPr anchor="b">
                    <a:solidFill>
                      <a:schemeClr val="bg1"/>
                    </a:solidFill>
                  </a:tcPr>
                </a:tc>
                <a:extLst>
                  <a:ext uri="{0D108BD9-81ED-4DB2-BD59-A6C34878D82A}">
                    <a16:rowId xmlns:a16="http://schemas.microsoft.com/office/drawing/2014/main" val="1613956271"/>
                  </a:ext>
                </a:extLst>
              </a:tr>
              <a:tr h="365760">
                <a:tc>
                  <a:txBody>
                    <a:bodyPr/>
                    <a:lstStyle/>
                    <a:p>
                      <a:r>
                        <a:rPr lang="en-US" sz="2400" dirty="0">
                          <a:latin typeface="Century Gothic" panose="020B0502020202020204" pitchFamily="34" charset="0"/>
                        </a:rPr>
                        <a:t>Beach Club</a:t>
                      </a:r>
                    </a:p>
                  </a:txBody>
                  <a:tcPr anchor="b">
                    <a:solidFill>
                      <a:schemeClr val="bg1"/>
                    </a:solidFill>
                  </a:tcPr>
                </a:tc>
                <a:tc>
                  <a:txBody>
                    <a:bodyPr/>
                    <a:lstStyle/>
                    <a:p>
                      <a:pPr algn="ctr"/>
                      <a:r>
                        <a:rPr lang="en-US" sz="2400" dirty="0">
                          <a:latin typeface="Century Gothic" panose="020B0502020202020204" pitchFamily="34" charset="0"/>
                        </a:rPr>
                        <a:t>16.8</a:t>
                      </a:r>
                    </a:p>
                  </a:txBody>
                  <a:tcPr anchor="b">
                    <a:solidFill>
                      <a:schemeClr val="bg1"/>
                    </a:solidFill>
                  </a:tcPr>
                </a:tc>
                <a:tc>
                  <a:txBody>
                    <a:bodyPr/>
                    <a:lstStyle/>
                    <a:p>
                      <a:pPr algn="ctr"/>
                      <a:r>
                        <a:rPr lang="en-US" sz="2400" dirty="0">
                          <a:latin typeface="Century Gothic" panose="020B0502020202020204" pitchFamily="34" charset="0"/>
                        </a:rPr>
                        <a:t>30.7</a:t>
                      </a:r>
                    </a:p>
                  </a:txBody>
                  <a:tcPr anchor="b">
                    <a:solidFill>
                      <a:schemeClr val="bg1"/>
                    </a:solidFill>
                  </a:tcPr>
                </a:tc>
                <a:tc>
                  <a:txBody>
                    <a:bodyPr/>
                    <a:lstStyle/>
                    <a:p>
                      <a:pPr algn="ctr"/>
                      <a:r>
                        <a:rPr lang="en-US" sz="2400" dirty="0">
                          <a:latin typeface="Century Gothic" panose="020B0502020202020204" pitchFamily="34" charset="0"/>
                        </a:rPr>
                        <a:t>13.9</a:t>
                      </a:r>
                    </a:p>
                  </a:txBody>
                  <a:tcPr anchor="b">
                    <a:solidFill>
                      <a:schemeClr val="bg1"/>
                    </a:solidFill>
                  </a:tcPr>
                </a:tc>
                <a:extLst>
                  <a:ext uri="{0D108BD9-81ED-4DB2-BD59-A6C34878D82A}">
                    <a16:rowId xmlns:a16="http://schemas.microsoft.com/office/drawing/2014/main" val="1390903861"/>
                  </a:ext>
                </a:extLst>
              </a:tr>
              <a:tr h="365760">
                <a:tc>
                  <a:txBody>
                    <a:bodyPr/>
                    <a:lstStyle/>
                    <a:p>
                      <a:r>
                        <a:rPr lang="en-US" sz="2400" dirty="0">
                          <a:latin typeface="Century Gothic" panose="020B0502020202020204" pitchFamily="34" charset="0"/>
                        </a:rPr>
                        <a:t>Marinas</a:t>
                      </a:r>
                    </a:p>
                  </a:txBody>
                  <a:tcPr anchor="b">
                    <a:solidFill>
                      <a:schemeClr val="bg1"/>
                    </a:solidFill>
                  </a:tcPr>
                </a:tc>
                <a:tc>
                  <a:txBody>
                    <a:bodyPr/>
                    <a:lstStyle/>
                    <a:p>
                      <a:pPr algn="ctr"/>
                      <a:r>
                        <a:rPr lang="en-US" sz="2400" dirty="0">
                          <a:latin typeface="Century Gothic" panose="020B0502020202020204" pitchFamily="34" charset="0"/>
                        </a:rPr>
                        <a:t>26.7</a:t>
                      </a:r>
                    </a:p>
                  </a:txBody>
                  <a:tcPr anchor="b">
                    <a:solidFill>
                      <a:schemeClr val="bg1"/>
                    </a:solidFill>
                  </a:tcPr>
                </a:tc>
                <a:tc>
                  <a:txBody>
                    <a:bodyPr/>
                    <a:lstStyle/>
                    <a:p>
                      <a:pPr algn="ctr"/>
                      <a:r>
                        <a:rPr lang="en-US" sz="2400" dirty="0">
                          <a:latin typeface="Century Gothic" panose="020B0502020202020204" pitchFamily="34" charset="0"/>
                        </a:rPr>
                        <a:t>45.1</a:t>
                      </a:r>
                    </a:p>
                  </a:txBody>
                  <a:tcPr anchor="b">
                    <a:solidFill>
                      <a:schemeClr val="bg1"/>
                    </a:solidFill>
                  </a:tcPr>
                </a:tc>
                <a:tc>
                  <a:txBody>
                    <a:bodyPr/>
                    <a:lstStyle/>
                    <a:p>
                      <a:pPr algn="ctr"/>
                      <a:r>
                        <a:rPr lang="en-US" sz="2400" dirty="0">
                          <a:latin typeface="Century Gothic" panose="020B0502020202020204" pitchFamily="34" charset="0"/>
                        </a:rPr>
                        <a:t>18.4</a:t>
                      </a:r>
                    </a:p>
                  </a:txBody>
                  <a:tcPr anchor="b">
                    <a:solidFill>
                      <a:schemeClr val="bg1"/>
                    </a:solidFill>
                  </a:tcPr>
                </a:tc>
                <a:extLst>
                  <a:ext uri="{0D108BD9-81ED-4DB2-BD59-A6C34878D82A}">
                    <a16:rowId xmlns:a16="http://schemas.microsoft.com/office/drawing/2014/main" val="2961962981"/>
                  </a:ext>
                </a:extLst>
              </a:tr>
              <a:tr h="365760">
                <a:tc>
                  <a:txBody>
                    <a:bodyPr/>
                    <a:lstStyle/>
                    <a:p>
                      <a:r>
                        <a:rPr lang="en-US" sz="2400" dirty="0">
                          <a:latin typeface="Century Gothic" panose="020B0502020202020204" pitchFamily="34" charset="0"/>
                        </a:rPr>
                        <a:t>Golf Ops/Maintenance</a:t>
                      </a:r>
                    </a:p>
                  </a:txBody>
                  <a:tcPr anchor="b">
                    <a:solidFill>
                      <a:schemeClr val="bg1"/>
                    </a:solidFill>
                  </a:tcPr>
                </a:tc>
                <a:tc>
                  <a:txBody>
                    <a:bodyPr/>
                    <a:lstStyle/>
                    <a:p>
                      <a:pPr algn="ctr"/>
                      <a:r>
                        <a:rPr lang="en-US" sz="2400" dirty="0">
                          <a:latin typeface="Century Gothic" panose="020B0502020202020204" pitchFamily="34" charset="0"/>
                        </a:rPr>
                        <a:t>17.1</a:t>
                      </a:r>
                    </a:p>
                  </a:txBody>
                  <a:tcPr anchor="b">
                    <a:solidFill>
                      <a:schemeClr val="bg1"/>
                    </a:solidFill>
                  </a:tcPr>
                </a:tc>
                <a:tc>
                  <a:txBody>
                    <a:bodyPr/>
                    <a:lstStyle/>
                    <a:p>
                      <a:pPr algn="ctr"/>
                      <a:r>
                        <a:rPr lang="en-US" sz="2400" dirty="0">
                          <a:latin typeface="Century Gothic" panose="020B0502020202020204" pitchFamily="34" charset="0"/>
                        </a:rPr>
                        <a:t>12.9</a:t>
                      </a:r>
                    </a:p>
                  </a:txBody>
                  <a:tcPr anchor="b">
                    <a:solidFill>
                      <a:schemeClr val="bg1"/>
                    </a:solidFill>
                  </a:tcPr>
                </a:tc>
                <a:tc>
                  <a:txBody>
                    <a:bodyPr/>
                    <a:lstStyle/>
                    <a:p>
                      <a:pPr algn="ctr"/>
                      <a:r>
                        <a:rPr lang="en-US" sz="2400" dirty="0">
                          <a:latin typeface="Century Gothic" panose="020B0502020202020204" pitchFamily="34" charset="0"/>
                        </a:rPr>
                        <a:t>(4.2)</a:t>
                      </a:r>
                    </a:p>
                  </a:txBody>
                  <a:tcPr anchor="b">
                    <a:solidFill>
                      <a:schemeClr val="bg1"/>
                    </a:solidFill>
                  </a:tcPr>
                </a:tc>
                <a:extLst>
                  <a:ext uri="{0D108BD9-81ED-4DB2-BD59-A6C34878D82A}">
                    <a16:rowId xmlns:a16="http://schemas.microsoft.com/office/drawing/2014/main" val="294233053"/>
                  </a:ext>
                </a:extLst>
              </a:tr>
              <a:tr h="365760">
                <a:tc>
                  <a:txBody>
                    <a:bodyPr/>
                    <a:lstStyle/>
                    <a:p>
                      <a:r>
                        <a:rPr lang="en-US" sz="2400" dirty="0">
                          <a:latin typeface="Century Gothic" panose="020B0502020202020204" pitchFamily="34" charset="0"/>
                        </a:rPr>
                        <a:t>Tern’s Grill</a:t>
                      </a:r>
                    </a:p>
                  </a:txBody>
                  <a:tcPr anchor="b">
                    <a:solidFill>
                      <a:schemeClr val="bg1"/>
                    </a:solidFill>
                  </a:tcPr>
                </a:tc>
                <a:tc>
                  <a:txBody>
                    <a:bodyPr/>
                    <a:lstStyle/>
                    <a:p>
                      <a:pPr algn="ctr"/>
                      <a:r>
                        <a:rPr lang="en-US" sz="2400" dirty="0">
                          <a:latin typeface="Century Gothic" panose="020B0502020202020204" pitchFamily="34" charset="0"/>
                        </a:rPr>
                        <a:t>1.9</a:t>
                      </a:r>
                    </a:p>
                  </a:txBody>
                  <a:tcPr anchor="b">
                    <a:solidFill>
                      <a:schemeClr val="bg1"/>
                    </a:solidFill>
                  </a:tcPr>
                </a:tc>
                <a:tc>
                  <a:txBody>
                    <a:bodyPr/>
                    <a:lstStyle/>
                    <a:p>
                      <a:pPr algn="ctr"/>
                      <a:r>
                        <a:rPr lang="en-US" sz="2400" dirty="0">
                          <a:latin typeface="Century Gothic" panose="020B0502020202020204" pitchFamily="34" charset="0"/>
                        </a:rPr>
                        <a:t>14.7</a:t>
                      </a:r>
                    </a:p>
                  </a:txBody>
                  <a:tcPr anchor="b">
                    <a:solidFill>
                      <a:schemeClr val="bg1"/>
                    </a:solidFill>
                  </a:tcPr>
                </a:tc>
                <a:tc>
                  <a:txBody>
                    <a:bodyPr/>
                    <a:lstStyle/>
                    <a:p>
                      <a:pPr algn="ctr"/>
                      <a:r>
                        <a:rPr lang="en-US" sz="2400" dirty="0">
                          <a:latin typeface="Century Gothic" panose="020B0502020202020204" pitchFamily="34" charset="0"/>
                        </a:rPr>
                        <a:t>12.8</a:t>
                      </a:r>
                    </a:p>
                  </a:txBody>
                  <a:tcPr anchor="b">
                    <a:solidFill>
                      <a:schemeClr val="bg1"/>
                    </a:solidFill>
                  </a:tcPr>
                </a:tc>
                <a:extLst>
                  <a:ext uri="{0D108BD9-81ED-4DB2-BD59-A6C34878D82A}">
                    <a16:rowId xmlns:a16="http://schemas.microsoft.com/office/drawing/2014/main" val="3820087050"/>
                  </a:ext>
                </a:extLst>
              </a:tr>
              <a:tr h="365760">
                <a:tc>
                  <a:txBody>
                    <a:bodyPr/>
                    <a:lstStyle/>
                    <a:p>
                      <a:r>
                        <a:rPr lang="en-US" sz="2400" dirty="0">
                          <a:latin typeface="Century Gothic" panose="020B0502020202020204" pitchFamily="34" charset="0"/>
                        </a:rPr>
                        <a:t>Racquet Sports</a:t>
                      </a:r>
                    </a:p>
                  </a:txBody>
                  <a:tcPr anchor="b">
                    <a:solidFill>
                      <a:schemeClr val="bg1"/>
                    </a:solidFill>
                  </a:tcPr>
                </a:tc>
                <a:tc>
                  <a:txBody>
                    <a:bodyPr/>
                    <a:lstStyle/>
                    <a:p>
                      <a:pPr algn="ctr"/>
                      <a:r>
                        <a:rPr lang="en-US" sz="2400" dirty="0">
                          <a:latin typeface="Century Gothic" panose="020B0502020202020204" pitchFamily="34" charset="0"/>
                        </a:rPr>
                        <a:t>4.4</a:t>
                      </a:r>
                    </a:p>
                  </a:txBody>
                  <a:tcPr anchor="b">
                    <a:solidFill>
                      <a:schemeClr val="bg1"/>
                    </a:solidFill>
                  </a:tcPr>
                </a:tc>
                <a:tc>
                  <a:txBody>
                    <a:bodyPr/>
                    <a:lstStyle/>
                    <a:p>
                      <a:pPr algn="ctr"/>
                      <a:r>
                        <a:rPr lang="en-US" sz="2400" dirty="0">
                          <a:latin typeface="Century Gothic" panose="020B0502020202020204" pitchFamily="34" charset="0"/>
                        </a:rPr>
                        <a:t>3.9</a:t>
                      </a:r>
                    </a:p>
                  </a:txBody>
                  <a:tcPr anchor="b">
                    <a:solidFill>
                      <a:schemeClr val="bg1"/>
                    </a:solidFill>
                  </a:tcPr>
                </a:tc>
                <a:tc>
                  <a:txBody>
                    <a:bodyPr/>
                    <a:lstStyle/>
                    <a:p>
                      <a:pPr algn="ctr"/>
                      <a:r>
                        <a:rPr lang="en-US" sz="2400" dirty="0">
                          <a:latin typeface="Century Gothic" panose="020B0502020202020204" pitchFamily="34" charset="0"/>
                        </a:rPr>
                        <a:t>(0.5)</a:t>
                      </a:r>
                    </a:p>
                  </a:txBody>
                  <a:tcPr anchor="b">
                    <a:solidFill>
                      <a:schemeClr val="bg1"/>
                    </a:solidFill>
                  </a:tcPr>
                </a:tc>
                <a:extLst>
                  <a:ext uri="{0D108BD9-81ED-4DB2-BD59-A6C34878D82A}">
                    <a16:rowId xmlns:a16="http://schemas.microsoft.com/office/drawing/2014/main" val="1728712124"/>
                  </a:ext>
                </a:extLst>
              </a:tr>
              <a:tr h="365760">
                <a:tc>
                  <a:txBody>
                    <a:bodyPr/>
                    <a:lstStyle/>
                    <a:p>
                      <a:r>
                        <a:rPr lang="en-US" sz="2400" dirty="0">
                          <a:latin typeface="Century Gothic" panose="020B0502020202020204" pitchFamily="34" charset="0"/>
                        </a:rPr>
                        <a:t>Aquatics</a:t>
                      </a:r>
                    </a:p>
                  </a:txBody>
                  <a:tcPr anchor="b">
                    <a:solidFill>
                      <a:schemeClr val="bg1"/>
                    </a:solidFill>
                  </a:tcPr>
                </a:tc>
                <a:tc>
                  <a:txBody>
                    <a:bodyPr/>
                    <a:lstStyle/>
                    <a:p>
                      <a:pPr algn="ctr"/>
                      <a:r>
                        <a:rPr lang="en-US" sz="2400" u="sng" dirty="0">
                          <a:latin typeface="Century Gothic" panose="020B0502020202020204" pitchFamily="34" charset="0"/>
                        </a:rPr>
                        <a:t>(69.5)</a:t>
                      </a:r>
                    </a:p>
                  </a:txBody>
                  <a:tcPr anchor="b">
                    <a:solidFill>
                      <a:schemeClr val="bg1"/>
                    </a:solidFill>
                  </a:tcPr>
                </a:tc>
                <a:tc>
                  <a:txBody>
                    <a:bodyPr/>
                    <a:lstStyle/>
                    <a:p>
                      <a:pPr algn="ctr"/>
                      <a:r>
                        <a:rPr lang="en-US" sz="2400" u="sng" dirty="0">
                          <a:latin typeface="Century Gothic" panose="020B0502020202020204" pitchFamily="34" charset="0"/>
                        </a:rPr>
                        <a:t>(14.1)</a:t>
                      </a:r>
                    </a:p>
                  </a:txBody>
                  <a:tcPr anchor="b">
                    <a:solidFill>
                      <a:schemeClr val="bg1"/>
                    </a:solidFill>
                  </a:tcPr>
                </a:tc>
                <a:tc>
                  <a:txBody>
                    <a:bodyPr/>
                    <a:lstStyle/>
                    <a:p>
                      <a:pPr algn="ctr"/>
                      <a:r>
                        <a:rPr lang="en-US" sz="2400" u="sng" dirty="0">
                          <a:latin typeface="Century Gothic" panose="020B0502020202020204" pitchFamily="34" charset="0"/>
                        </a:rPr>
                        <a:t>55.4</a:t>
                      </a:r>
                    </a:p>
                  </a:txBody>
                  <a:tcPr anchor="b">
                    <a:solidFill>
                      <a:schemeClr val="bg1"/>
                    </a:solidFill>
                  </a:tcPr>
                </a:tc>
                <a:extLst>
                  <a:ext uri="{0D108BD9-81ED-4DB2-BD59-A6C34878D82A}">
                    <a16:rowId xmlns:a16="http://schemas.microsoft.com/office/drawing/2014/main" val="3190875408"/>
                  </a:ext>
                </a:extLst>
              </a:tr>
              <a:tr h="365760">
                <a:tc>
                  <a:txBody>
                    <a:bodyPr/>
                    <a:lstStyle/>
                    <a:p>
                      <a:r>
                        <a:rPr lang="en-US" sz="2400" b="1" dirty="0">
                          <a:latin typeface="Century Gothic" panose="020B0502020202020204" pitchFamily="34" charset="0"/>
                        </a:rPr>
                        <a:t>      Sub-Total Amenities</a:t>
                      </a:r>
                    </a:p>
                  </a:txBody>
                  <a:tcPr anchor="b">
                    <a:solidFill>
                      <a:schemeClr val="bg1"/>
                    </a:solidFill>
                  </a:tcPr>
                </a:tc>
                <a:tc>
                  <a:txBody>
                    <a:bodyPr/>
                    <a:lstStyle/>
                    <a:p>
                      <a:pPr algn="ctr"/>
                      <a:r>
                        <a:rPr lang="en-US" sz="2400" dirty="0">
                          <a:latin typeface="Century Gothic" panose="020B0502020202020204" pitchFamily="34" charset="0"/>
                        </a:rPr>
                        <a:t>$166.5</a:t>
                      </a:r>
                    </a:p>
                  </a:txBody>
                  <a:tcPr anchor="b">
                    <a:solidFill>
                      <a:schemeClr val="bg1"/>
                    </a:solidFill>
                  </a:tcPr>
                </a:tc>
                <a:tc>
                  <a:txBody>
                    <a:bodyPr/>
                    <a:lstStyle/>
                    <a:p>
                      <a:pPr algn="ctr"/>
                      <a:r>
                        <a:rPr lang="en-US" sz="2400" dirty="0">
                          <a:latin typeface="Century Gothic" panose="020B0502020202020204" pitchFamily="34" charset="0"/>
                        </a:rPr>
                        <a:t>$327.7</a:t>
                      </a:r>
                    </a:p>
                  </a:txBody>
                  <a:tcPr anchor="b">
                    <a:solidFill>
                      <a:schemeClr val="bg1"/>
                    </a:solidFill>
                  </a:tcPr>
                </a:tc>
                <a:tc>
                  <a:txBody>
                    <a:bodyPr/>
                    <a:lstStyle/>
                    <a:p>
                      <a:pPr algn="ctr"/>
                      <a:r>
                        <a:rPr lang="en-US" sz="2400" dirty="0">
                          <a:latin typeface="Century Gothic" panose="020B0502020202020204" pitchFamily="34" charset="0"/>
                        </a:rPr>
                        <a:t>$161.2</a:t>
                      </a:r>
                    </a:p>
                  </a:txBody>
                  <a:tcPr anchor="b">
                    <a:solidFill>
                      <a:schemeClr val="bg1"/>
                    </a:solidFill>
                  </a:tcPr>
                </a:tc>
                <a:extLst>
                  <a:ext uri="{0D108BD9-81ED-4DB2-BD59-A6C34878D82A}">
                    <a16:rowId xmlns:a16="http://schemas.microsoft.com/office/drawing/2014/main" val="1124965164"/>
                  </a:ext>
                </a:extLst>
              </a:tr>
            </a:tbl>
          </a:graphicData>
        </a:graphic>
      </p:graphicFrame>
      <p:cxnSp>
        <p:nvCxnSpPr>
          <p:cNvPr id="5" name="Straight Connector 4">
            <a:extLst>
              <a:ext uri="{FF2B5EF4-FFF2-40B4-BE49-F238E27FC236}">
                <a16:creationId xmlns:a16="http://schemas.microsoft.com/office/drawing/2014/main" id="{E826AA79-EFA4-4FAD-B069-2AA3723CD355}"/>
              </a:ext>
            </a:extLst>
          </p:cNvPr>
          <p:cNvCxnSpPr/>
          <p:nvPr/>
        </p:nvCxnSpPr>
        <p:spPr>
          <a:xfrm>
            <a:off x="4304201" y="6670771"/>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1DC18C9-F4F7-4F28-B9DA-C5A3B83A271B}"/>
              </a:ext>
            </a:extLst>
          </p:cNvPr>
          <p:cNvCxnSpPr/>
          <p:nvPr/>
        </p:nvCxnSpPr>
        <p:spPr>
          <a:xfrm>
            <a:off x="7426224" y="6679474"/>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EB71113-E6FA-4A8D-B211-9DB44B676534}"/>
              </a:ext>
            </a:extLst>
          </p:cNvPr>
          <p:cNvCxnSpPr/>
          <p:nvPr/>
        </p:nvCxnSpPr>
        <p:spPr>
          <a:xfrm>
            <a:off x="5741117" y="6679474"/>
            <a:ext cx="109728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73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952ECCAE-E616-4281-B554-CA93AF4E4795}"/>
              </a:ext>
            </a:extLst>
          </p:cNvPr>
          <p:cNvGraphicFramePr>
            <a:graphicFrameLocks noGrp="1"/>
          </p:cNvGraphicFramePr>
          <p:nvPr/>
        </p:nvGraphicFramePr>
        <p:xfrm>
          <a:off x="91440" y="1615440"/>
          <a:ext cx="8961120" cy="493776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3622265642"/>
                    </a:ext>
                  </a:extLst>
                </a:gridCol>
                <a:gridCol w="1463040">
                  <a:extLst>
                    <a:ext uri="{9D8B030D-6E8A-4147-A177-3AD203B41FA5}">
                      <a16:colId xmlns:a16="http://schemas.microsoft.com/office/drawing/2014/main" val="1234858742"/>
                    </a:ext>
                  </a:extLst>
                </a:gridCol>
                <a:gridCol w="1463040">
                  <a:extLst>
                    <a:ext uri="{9D8B030D-6E8A-4147-A177-3AD203B41FA5}">
                      <a16:colId xmlns:a16="http://schemas.microsoft.com/office/drawing/2014/main" val="1502993266"/>
                    </a:ext>
                  </a:extLst>
                </a:gridCol>
                <a:gridCol w="2011680">
                  <a:extLst>
                    <a:ext uri="{9D8B030D-6E8A-4147-A177-3AD203B41FA5}">
                      <a16:colId xmlns:a16="http://schemas.microsoft.com/office/drawing/2014/main" val="2648827867"/>
                    </a:ext>
                  </a:extLst>
                </a:gridCol>
              </a:tblGrid>
              <a:tr h="301752">
                <a:tc>
                  <a:txBody>
                    <a:bodyPr/>
                    <a:lstStyle/>
                    <a:p>
                      <a:endParaRPr lang="en-US" sz="2400" dirty="0">
                        <a:latin typeface="Century Gothic" panose="020B0502020202020204" pitchFamily="34" charset="0"/>
                      </a:endParaRPr>
                    </a:p>
                  </a:txBody>
                  <a:tcPr>
                    <a:solidFill>
                      <a:schemeClr val="bg1"/>
                    </a:solidFill>
                  </a:tcPr>
                </a:tc>
                <a:tc>
                  <a:txBody>
                    <a:bodyPr/>
                    <a:lstStyle/>
                    <a:p>
                      <a:pPr algn="ctr"/>
                      <a:r>
                        <a:rPr lang="en-US" sz="2400" dirty="0">
                          <a:solidFill>
                            <a:schemeClr val="tx1"/>
                          </a:solidFill>
                          <a:latin typeface="Century Gothic" panose="020B0502020202020204" pitchFamily="34" charset="0"/>
                        </a:rPr>
                        <a:t>Oct. 2018</a:t>
                      </a:r>
                    </a:p>
                  </a:txBody>
                  <a:tcPr>
                    <a:solidFill>
                      <a:schemeClr val="bg1"/>
                    </a:solidFill>
                  </a:tcPr>
                </a:tc>
                <a:tc>
                  <a:txBody>
                    <a:bodyPr/>
                    <a:lstStyle/>
                    <a:p>
                      <a:pPr algn="ctr"/>
                      <a:r>
                        <a:rPr lang="en-US" sz="2400" dirty="0">
                          <a:solidFill>
                            <a:schemeClr val="tx1"/>
                          </a:solidFill>
                          <a:latin typeface="Century Gothic" panose="020B0502020202020204" pitchFamily="34" charset="0"/>
                        </a:rPr>
                        <a:t>Oct. 2019</a:t>
                      </a:r>
                    </a:p>
                  </a:txBody>
                  <a:tcPr>
                    <a:solidFill>
                      <a:schemeClr val="bg1"/>
                    </a:solidFill>
                  </a:tcPr>
                </a:tc>
                <a:tc>
                  <a:txBody>
                    <a:bodyPr/>
                    <a:lstStyle/>
                    <a:p>
                      <a:pPr algn="ctr"/>
                      <a:r>
                        <a:rPr lang="en-US" sz="2400" dirty="0">
                          <a:solidFill>
                            <a:schemeClr val="tx1"/>
                          </a:solidFill>
                          <a:latin typeface="Century Gothic" panose="020B0502020202020204" pitchFamily="34" charset="0"/>
                        </a:rPr>
                        <a:t>Increase/</a:t>
                      </a:r>
                    </a:p>
                    <a:p>
                      <a:pPr algn="ctr"/>
                      <a:r>
                        <a:rPr lang="en-US" sz="2400" dirty="0">
                          <a:solidFill>
                            <a:schemeClr val="tx1"/>
                          </a:solidFill>
                          <a:latin typeface="Century Gothic" panose="020B0502020202020204" pitchFamily="34" charset="0"/>
                        </a:rPr>
                        <a:t>(Decrease)</a:t>
                      </a:r>
                    </a:p>
                  </a:txBody>
                  <a:tcPr>
                    <a:solidFill>
                      <a:schemeClr val="bg1"/>
                    </a:solidFill>
                  </a:tcPr>
                </a:tc>
                <a:extLst>
                  <a:ext uri="{0D108BD9-81ED-4DB2-BD59-A6C34878D82A}">
                    <a16:rowId xmlns:a16="http://schemas.microsoft.com/office/drawing/2014/main" val="571848558"/>
                  </a:ext>
                </a:extLst>
              </a:tr>
              <a:tr h="301752">
                <a:tc>
                  <a:txBody>
                    <a:bodyPr/>
                    <a:lstStyle/>
                    <a:p>
                      <a:r>
                        <a:rPr lang="en-US" sz="2400" b="1" dirty="0">
                          <a:latin typeface="Century Gothic" panose="020B0502020202020204" pitchFamily="34" charset="0"/>
                        </a:rPr>
                        <a:t>Sub-Total Amenities</a:t>
                      </a:r>
                    </a:p>
                  </a:txBody>
                  <a:tcPr>
                    <a:solidFill>
                      <a:schemeClr val="bg1"/>
                    </a:solidFill>
                  </a:tcPr>
                </a:tc>
                <a:tc>
                  <a:txBody>
                    <a:bodyPr/>
                    <a:lstStyle/>
                    <a:p>
                      <a:pPr algn="ctr"/>
                      <a:r>
                        <a:rPr lang="en-US" sz="2400" dirty="0">
                          <a:latin typeface="Century Gothic" panose="020B0502020202020204" pitchFamily="34" charset="0"/>
                        </a:rPr>
                        <a:t>$166.5</a:t>
                      </a:r>
                    </a:p>
                  </a:txBody>
                  <a:tcPr>
                    <a:solidFill>
                      <a:schemeClr val="bg1"/>
                    </a:solidFill>
                  </a:tcPr>
                </a:tc>
                <a:tc>
                  <a:txBody>
                    <a:bodyPr/>
                    <a:lstStyle/>
                    <a:p>
                      <a:pPr algn="ctr"/>
                      <a:r>
                        <a:rPr lang="en-US" sz="2400" dirty="0">
                          <a:latin typeface="Century Gothic" panose="020B0502020202020204" pitchFamily="34" charset="0"/>
                        </a:rPr>
                        <a:t>$327.7</a:t>
                      </a:r>
                    </a:p>
                  </a:txBody>
                  <a:tcPr>
                    <a:solidFill>
                      <a:schemeClr val="bg1"/>
                    </a:solidFill>
                  </a:tcPr>
                </a:tc>
                <a:tc>
                  <a:txBody>
                    <a:bodyPr/>
                    <a:lstStyle/>
                    <a:p>
                      <a:pPr algn="ctr"/>
                      <a:r>
                        <a:rPr lang="en-US" sz="2400" dirty="0">
                          <a:latin typeface="Century Gothic" panose="020B0502020202020204" pitchFamily="34" charset="0"/>
                        </a:rPr>
                        <a:t>161.2</a:t>
                      </a:r>
                    </a:p>
                  </a:txBody>
                  <a:tcPr>
                    <a:solidFill>
                      <a:schemeClr val="bg1"/>
                    </a:solidFill>
                  </a:tcPr>
                </a:tc>
                <a:extLst>
                  <a:ext uri="{0D108BD9-81ED-4DB2-BD59-A6C34878D82A}">
                    <a16:rowId xmlns:a16="http://schemas.microsoft.com/office/drawing/2014/main" val="3190875408"/>
                  </a:ext>
                </a:extLst>
              </a:tr>
              <a:tr h="301752">
                <a:tc>
                  <a:txBody>
                    <a:bodyPr/>
                    <a:lstStyle/>
                    <a:p>
                      <a:r>
                        <a:rPr lang="en-US" sz="2400" dirty="0">
                          <a:latin typeface="Century Gothic" panose="020B0502020202020204" pitchFamily="34" charset="0"/>
                        </a:rPr>
                        <a:t>Recreation &amp; Parks</a:t>
                      </a:r>
                    </a:p>
                  </a:txBody>
                  <a:tcPr>
                    <a:solidFill>
                      <a:schemeClr val="bg1"/>
                    </a:solidFill>
                  </a:tcPr>
                </a:tc>
                <a:tc>
                  <a:txBody>
                    <a:bodyPr/>
                    <a:lstStyle/>
                    <a:p>
                      <a:pPr algn="ctr"/>
                      <a:r>
                        <a:rPr lang="en-US" sz="2400" dirty="0">
                          <a:latin typeface="Century Gothic" panose="020B0502020202020204" pitchFamily="34" charset="0"/>
                        </a:rPr>
                        <a:t>19.1</a:t>
                      </a:r>
                    </a:p>
                  </a:txBody>
                  <a:tcPr>
                    <a:solidFill>
                      <a:schemeClr val="bg1"/>
                    </a:solidFill>
                  </a:tcPr>
                </a:tc>
                <a:tc>
                  <a:txBody>
                    <a:bodyPr/>
                    <a:lstStyle/>
                    <a:p>
                      <a:pPr algn="ctr"/>
                      <a:r>
                        <a:rPr lang="en-US" sz="2400" dirty="0">
                          <a:latin typeface="Century Gothic" panose="020B0502020202020204" pitchFamily="34" charset="0"/>
                        </a:rPr>
                        <a:t>63.2</a:t>
                      </a:r>
                    </a:p>
                  </a:txBody>
                  <a:tcPr>
                    <a:solidFill>
                      <a:schemeClr val="bg1"/>
                    </a:solidFill>
                  </a:tcPr>
                </a:tc>
                <a:tc>
                  <a:txBody>
                    <a:bodyPr/>
                    <a:lstStyle/>
                    <a:p>
                      <a:pPr algn="ctr"/>
                      <a:r>
                        <a:rPr lang="en-US" sz="2400" dirty="0">
                          <a:latin typeface="Century Gothic" panose="020B0502020202020204" pitchFamily="34" charset="0"/>
                        </a:rPr>
                        <a:t>44.1</a:t>
                      </a:r>
                    </a:p>
                  </a:txBody>
                  <a:tcPr>
                    <a:solidFill>
                      <a:schemeClr val="bg1"/>
                    </a:solidFill>
                  </a:tcPr>
                </a:tc>
                <a:extLst>
                  <a:ext uri="{0D108BD9-81ED-4DB2-BD59-A6C34878D82A}">
                    <a16:rowId xmlns:a16="http://schemas.microsoft.com/office/drawing/2014/main" val="108622778"/>
                  </a:ext>
                </a:extLst>
              </a:tr>
              <a:tr h="301752">
                <a:tc>
                  <a:txBody>
                    <a:bodyPr/>
                    <a:lstStyle/>
                    <a:p>
                      <a:r>
                        <a:rPr lang="en-US" sz="2400" dirty="0">
                          <a:latin typeface="Century Gothic" panose="020B0502020202020204" pitchFamily="34" charset="0"/>
                        </a:rPr>
                        <a:t>Fire/EMS/Police</a:t>
                      </a:r>
                    </a:p>
                  </a:txBody>
                  <a:tcPr>
                    <a:solidFill>
                      <a:schemeClr val="bg1"/>
                    </a:solidFill>
                  </a:tcPr>
                </a:tc>
                <a:tc>
                  <a:txBody>
                    <a:bodyPr/>
                    <a:lstStyle/>
                    <a:p>
                      <a:pPr algn="ctr"/>
                      <a:r>
                        <a:rPr lang="en-US" sz="2400" dirty="0">
                          <a:latin typeface="Century Gothic" panose="020B0502020202020204" pitchFamily="34" charset="0"/>
                        </a:rPr>
                        <a:t>90.2</a:t>
                      </a:r>
                    </a:p>
                  </a:txBody>
                  <a:tcPr>
                    <a:solidFill>
                      <a:schemeClr val="bg1"/>
                    </a:solidFill>
                  </a:tcPr>
                </a:tc>
                <a:tc>
                  <a:txBody>
                    <a:bodyPr/>
                    <a:lstStyle/>
                    <a:p>
                      <a:pPr algn="ctr"/>
                      <a:r>
                        <a:rPr lang="en-US" sz="2400" dirty="0">
                          <a:latin typeface="Century Gothic" panose="020B0502020202020204" pitchFamily="34" charset="0"/>
                        </a:rPr>
                        <a:t>(15.1)</a:t>
                      </a:r>
                    </a:p>
                  </a:txBody>
                  <a:tcPr>
                    <a:solidFill>
                      <a:schemeClr val="bg1"/>
                    </a:solidFill>
                  </a:tcPr>
                </a:tc>
                <a:tc>
                  <a:txBody>
                    <a:bodyPr/>
                    <a:lstStyle/>
                    <a:p>
                      <a:pPr algn="ctr"/>
                      <a:r>
                        <a:rPr lang="en-US" sz="2400" dirty="0">
                          <a:latin typeface="Century Gothic" panose="020B0502020202020204" pitchFamily="34" charset="0"/>
                        </a:rPr>
                        <a:t>(105.3)</a:t>
                      </a:r>
                    </a:p>
                  </a:txBody>
                  <a:tcPr>
                    <a:solidFill>
                      <a:schemeClr val="bg1"/>
                    </a:solidFill>
                  </a:tcPr>
                </a:tc>
                <a:extLst>
                  <a:ext uri="{0D108BD9-81ED-4DB2-BD59-A6C34878D82A}">
                    <a16:rowId xmlns:a16="http://schemas.microsoft.com/office/drawing/2014/main" val="3000719363"/>
                  </a:ext>
                </a:extLst>
              </a:tr>
              <a:tr h="301752">
                <a:tc>
                  <a:txBody>
                    <a:bodyPr/>
                    <a:lstStyle/>
                    <a:p>
                      <a:r>
                        <a:rPr lang="en-US" sz="2400" dirty="0">
                          <a:latin typeface="Century Gothic" panose="020B0502020202020204" pitchFamily="34" charset="0"/>
                        </a:rPr>
                        <a:t>PW/Gen. </a:t>
                      </a:r>
                      <a:r>
                        <a:rPr lang="en-US" sz="2400" dirty="0" err="1">
                          <a:latin typeface="Century Gothic" panose="020B0502020202020204" pitchFamily="34" charset="0"/>
                        </a:rPr>
                        <a:t>Maint</a:t>
                      </a:r>
                      <a:r>
                        <a:rPr lang="en-US" sz="2400" dirty="0">
                          <a:latin typeface="Century Gothic" panose="020B0502020202020204" pitchFamily="34" charset="0"/>
                        </a:rPr>
                        <a:t>./CPI</a:t>
                      </a:r>
                    </a:p>
                  </a:txBody>
                  <a:tcPr>
                    <a:solidFill>
                      <a:schemeClr val="bg1"/>
                    </a:solidFill>
                  </a:tcPr>
                </a:tc>
                <a:tc>
                  <a:txBody>
                    <a:bodyPr/>
                    <a:lstStyle/>
                    <a:p>
                      <a:pPr algn="ctr"/>
                      <a:r>
                        <a:rPr lang="en-US" sz="2400" dirty="0">
                          <a:latin typeface="Century Gothic" panose="020B0502020202020204" pitchFamily="34" charset="0"/>
                        </a:rPr>
                        <a:t>(47.1)</a:t>
                      </a:r>
                    </a:p>
                  </a:txBody>
                  <a:tcPr>
                    <a:solidFill>
                      <a:schemeClr val="bg1"/>
                    </a:solidFill>
                  </a:tcPr>
                </a:tc>
                <a:tc>
                  <a:txBody>
                    <a:bodyPr/>
                    <a:lstStyle/>
                    <a:p>
                      <a:pPr algn="ctr"/>
                      <a:r>
                        <a:rPr lang="en-US" sz="2400" dirty="0">
                          <a:latin typeface="Century Gothic" panose="020B0502020202020204" pitchFamily="34" charset="0"/>
                        </a:rPr>
                        <a:t>126.5</a:t>
                      </a:r>
                    </a:p>
                  </a:txBody>
                  <a:tcPr>
                    <a:solidFill>
                      <a:schemeClr val="bg1"/>
                    </a:solidFill>
                  </a:tcPr>
                </a:tc>
                <a:tc>
                  <a:txBody>
                    <a:bodyPr/>
                    <a:lstStyle/>
                    <a:p>
                      <a:pPr algn="ctr"/>
                      <a:r>
                        <a:rPr lang="en-US" sz="2400" dirty="0">
                          <a:latin typeface="Century Gothic" panose="020B0502020202020204" pitchFamily="34" charset="0"/>
                        </a:rPr>
                        <a:t>173.6</a:t>
                      </a:r>
                    </a:p>
                  </a:txBody>
                  <a:tcPr>
                    <a:solidFill>
                      <a:schemeClr val="bg1"/>
                    </a:solidFill>
                  </a:tcPr>
                </a:tc>
                <a:extLst>
                  <a:ext uri="{0D108BD9-81ED-4DB2-BD59-A6C34878D82A}">
                    <a16:rowId xmlns:a16="http://schemas.microsoft.com/office/drawing/2014/main" val="3006018379"/>
                  </a:ext>
                </a:extLst>
              </a:tr>
              <a:tr h="301752">
                <a:tc>
                  <a:txBody>
                    <a:bodyPr/>
                    <a:lstStyle/>
                    <a:p>
                      <a:r>
                        <a:rPr lang="en-US" sz="2400" dirty="0">
                          <a:latin typeface="Century Gothic" panose="020B0502020202020204" pitchFamily="34" charset="0"/>
                        </a:rPr>
                        <a:t>Public Relations</a:t>
                      </a:r>
                    </a:p>
                  </a:txBody>
                  <a:tcPr>
                    <a:solidFill>
                      <a:schemeClr val="bg1"/>
                    </a:solidFill>
                  </a:tcPr>
                </a:tc>
                <a:tc>
                  <a:txBody>
                    <a:bodyPr/>
                    <a:lstStyle/>
                    <a:p>
                      <a:pPr algn="ctr"/>
                      <a:r>
                        <a:rPr lang="en-US" sz="2400" dirty="0">
                          <a:latin typeface="Century Gothic" panose="020B0502020202020204" pitchFamily="34" charset="0"/>
                        </a:rPr>
                        <a:t>0.1</a:t>
                      </a:r>
                    </a:p>
                  </a:txBody>
                  <a:tcPr>
                    <a:solidFill>
                      <a:schemeClr val="bg1"/>
                    </a:solidFill>
                  </a:tcPr>
                </a:tc>
                <a:tc>
                  <a:txBody>
                    <a:bodyPr/>
                    <a:lstStyle/>
                    <a:p>
                      <a:pPr algn="ctr"/>
                      <a:r>
                        <a:rPr lang="en-US" sz="2400" dirty="0">
                          <a:latin typeface="Century Gothic" panose="020B0502020202020204" pitchFamily="34" charset="0"/>
                        </a:rPr>
                        <a:t>(12.2)</a:t>
                      </a:r>
                    </a:p>
                  </a:txBody>
                  <a:tcPr>
                    <a:solidFill>
                      <a:schemeClr val="bg1"/>
                    </a:solidFill>
                  </a:tcPr>
                </a:tc>
                <a:tc>
                  <a:txBody>
                    <a:bodyPr/>
                    <a:lstStyle/>
                    <a:p>
                      <a:pPr algn="ctr"/>
                      <a:r>
                        <a:rPr lang="en-US" sz="2400" dirty="0">
                          <a:latin typeface="Century Gothic" panose="020B0502020202020204" pitchFamily="34" charset="0"/>
                        </a:rPr>
                        <a:t>(12.3)</a:t>
                      </a:r>
                    </a:p>
                  </a:txBody>
                  <a:tcPr>
                    <a:solidFill>
                      <a:schemeClr val="bg1"/>
                    </a:solidFill>
                  </a:tcPr>
                </a:tc>
                <a:extLst>
                  <a:ext uri="{0D108BD9-81ED-4DB2-BD59-A6C34878D82A}">
                    <a16:rowId xmlns:a16="http://schemas.microsoft.com/office/drawing/2014/main" val="1941042022"/>
                  </a:ext>
                </a:extLst>
              </a:tr>
              <a:tr h="301752">
                <a:tc>
                  <a:txBody>
                    <a:bodyPr/>
                    <a:lstStyle/>
                    <a:p>
                      <a:r>
                        <a:rPr lang="en-US" sz="2400" dirty="0">
                          <a:latin typeface="Century Gothic" panose="020B0502020202020204" pitchFamily="34" charset="0"/>
                        </a:rPr>
                        <a:t>Gen. Admin./GM Office</a:t>
                      </a:r>
                    </a:p>
                  </a:txBody>
                  <a:tcPr>
                    <a:solidFill>
                      <a:schemeClr val="bg1"/>
                    </a:solidFill>
                  </a:tcPr>
                </a:tc>
                <a:tc>
                  <a:txBody>
                    <a:bodyPr/>
                    <a:lstStyle/>
                    <a:p>
                      <a:pPr algn="ctr"/>
                      <a:r>
                        <a:rPr lang="en-US" sz="2400" dirty="0">
                          <a:latin typeface="Century Gothic" panose="020B0502020202020204" pitchFamily="34" charset="0"/>
                        </a:rPr>
                        <a:t>(127.0)</a:t>
                      </a:r>
                    </a:p>
                  </a:txBody>
                  <a:tcPr>
                    <a:solidFill>
                      <a:schemeClr val="bg1"/>
                    </a:solidFill>
                  </a:tcPr>
                </a:tc>
                <a:tc>
                  <a:txBody>
                    <a:bodyPr/>
                    <a:lstStyle/>
                    <a:p>
                      <a:pPr algn="ctr"/>
                      <a:r>
                        <a:rPr lang="en-US" sz="2400" dirty="0">
                          <a:latin typeface="Century Gothic" panose="020B0502020202020204" pitchFamily="34" charset="0"/>
                        </a:rPr>
                        <a:t>29.2</a:t>
                      </a:r>
                    </a:p>
                  </a:txBody>
                  <a:tcPr>
                    <a:solidFill>
                      <a:schemeClr val="bg1"/>
                    </a:solidFill>
                  </a:tcPr>
                </a:tc>
                <a:tc>
                  <a:txBody>
                    <a:bodyPr/>
                    <a:lstStyle/>
                    <a:p>
                      <a:pPr algn="ctr"/>
                      <a:r>
                        <a:rPr lang="en-US" sz="2400" dirty="0">
                          <a:latin typeface="Century Gothic" panose="020B0502020202020204" pitchFamily="34" charset="0"/>
                        </a:rPr>
                        <a:t>156.2</a:t>
                      </a:r>
                    </a:p>
                  </a:txBody>
                  <a:tcPr>
                    <a:solidFill>
                      <a:schemeClr val="bg1"/>
                    </a:solidFill>
                  </a:tcPr>
                </a:tc>
                <a:extLst>
                  <a:ext uri="{0D108BD9-81ED-4DB2-BD59-A6C34878D82A}">
                    <a16:rowId xmlns:a16="http://schemas.microsoft.com/office/drawing/2014/main" val="4141042880"/>
                  </a:ext>
                </a:extLst>
              </a:tr>
              <a:tr h="301752">
                <a:tc>
                  <a:txBody>
                    <a:bodyPr/>
                    <a:lstStyle/>
                    <a:p>
                      <a:r>
                        <a:rPr lang="en-US" sz="2400" dirty="0">
                          <a:latin typeface="Century Gothic" panose="020B0502020202020204" pitchFamily="34" charset="0"/>
                        </a:rPr>
                        <a:t>Finance/Membership</a:t>
                      </a:r>
                    </a:p>
                  </a:txBody>
                  <a:tcPr>
                    <a:solidFill>
                      <a:schemeClr val="bg1"/>
                    </a:solidFill>
                  </a:tcPr>
                </a:tc>
                <a:tc>
                  <a:txBody>
                    <a:bodyPr/>
                    <a:lstStyle/>
                    <a:p>
                      <a:pPr algn="ctr"/>
                      <a:r>
                        <a:rPr lang="en-US" sz="2400" dirty="0">
                          <a:latin typeface="Century Gothic" panose="020B0502020202020204" pitchFamily="34" charset="0"/>
                        </a:rPr>
                        <a:t>27.4</a:t>
                      </a:r>
                    </a:p>
                  </a:txBody>
                  <a:tcPr>
                    <a:solidFill>
                      <a:schemeClr val="bg1"/>
                    </a:solidFill>
                  </a:tcPr>
                </a:tc>
                <a:tc>
                  <a:txBody>
                    <a:bodyPr/>
                    <a:lstStyle/>
                    <a:p>
                      <a:pPr algn="ctr"/>
                      <a:r>
                        <a:rPr lang="en-US" sz="2400" dirty="0">
                          <a:latin typeface="Century Gothic" panose="020B0502020202020204" pitchFamily="34" charset="0"/>
                        </a:rPr>
                        <a:t>32.1</a:t>
                      </a:r>
                    </a:p>
                  </a:txBody>
                  <a:tcPr>
                    <a:solidFill>
                      <a:schemeClr val="bg1"/>
                    </a:solidFill>
                  </a:tcPr>
                </a:tc>
                <a:tc>
                  <a:txBody>
                    <a:bodyPr/>
                    <a:lstStyle/>
                    <a:p>
                      <a:pPr algn="ctr"/>
                      <a:r>
                        <a:rPr lang="en-US" sz="2400" dirty="0">
                          <a:latin typeface="Century Gothic" panose="020B0502020202020204" pitchFamily="34" charset="0"/>
                        </a:rPr>
                        <a:t>4.7</a:t>
                      </a:r>
                    </a:p>
                  </a:txBody>
                  <a:tcPr>
                    <a:solidFill>
                      <a:schemeClr val="bg1"/>
                    </a:solidFill>
                  </a:tcPr>
                </a:tc>
                <a:extLst>
                  <a:ext uri="{0D108BD9-81ED-4DB2-BD59-A6C34878D82A}">
                    <a16:rowId xmlns:a16="http://schemas.microsoft.com/office/drawing/2014/main" val="185700000"/>
                  </a:ext>
                </a:extLst>
              </a:tr>
              <a:tr h="301752">
                <a:tc>
                  <a:txBody>
                    <a:bodyPr/>
                    <a:lstStyle/>
                    <a:p>
                      <a:r>
                        <a:rPr lang="en-US" sz="2400" dirty="0">
                          <a:latin typeface="Century Gothic" panose="020B0502020202020204" pitchFamily="34" charset="0"/>
                        </a:rPr>
                        <a:t>New Capital</a:t>
                      </a:r>
                    </a:p>
                  </a:txBody>
                  <a:tcPr>
                    <a:solidFill>
                      <a:schemeClr val="bg1"/>
                    </a:solidFill>
                  </a:tcPr>
                </a:tc>
                <a:tc>
                  <a:txBody>
                    <a:bodyPr/>
                    <a:lstStyle/>
                    <a:p>
                      <a:pPr algn="ctr"/>
                      <a:r>
                        <a:rPr lang="en-US" sz="2400" u="sng" dirty="0">
                          <a:latin typeface="Century Gothic" panose="020B0502020202020204" pitchFamily="34" charset="0"/>
                        </a:rPr>
                        <a:t>(11.1)</a:t>
                      </a:r>
                    </a:p>
                  </a:txBody>
                  <a:tcPr>
                    <a:solidFill>
                      <a:schemeClr val="bg1"/>
                    </a:solidFill>
                  </a:tcPr>
                </a:tc>
                <a:tc>
                  <a:txBody>
                    <a:bodyPr/>
                    <a:lstStyle/>
                    <a:p>
                      <a:pPr algn="ctr"/>
                      <a:r>
                        <a:rPr lang="en-US" sz="2400" u="sng" dirty="0">
                          <a:latin typeface="Century Gothic" panose="020B0502020202020204" pitchFamily="34" charset="0"/>
                        </a:rPr>
                        <a:t>0</a:t>
                      </a:r>
                    </a:p>
                  </a:txBody>
                  <a:tcPr>
                    <a:solidFill>
                      <a:schemeClr val="bg1"/>
                    </a:solidFill>
                  </a:tcPr>
                </a:tc>
                <a:tc>
                  <a:txBody>
                    <a:bodyPr/>
                    <a:lstStyle/>
                    <a:p>
                      <a:pPr algn="ctr"/>
                      <a:r>
                        <a:rPr lang="en-US" sz="2400" u="sng" dirty="0">
                          <a:latin typeface="Century Gothic" panose="020B0502020202020204" pitchFamily="34" charset="0"/>
                        </a:rPr>
                        <a:t>11.1</a:t>
                      </a:r>
                    </a:p>
                  </a:txBody>
                  <a:tcPr>
                    <a:solidFill>
                      <a:schemeClr val="bg1"/>
                    </a:solidFill>
                  </a:tcPr>
                </a:tc>
                <a:extLst>
                  <a:ext uri="{0D108BD9-81ED-4DB2-BD59-A6C34878D82A}">
                    <a16:rowId xmlns:a16="http://schemas.microsoft.com/office/drawing/2014/main" val="2664646071"/>
                  </a:ext>
                </a:extLst>
              </a:tr>
              <a:tr h="301752">
                <a:tc>
                  <a:txBody>
                    <a:bodyPr/>
                    <a:lstStyle/>
                    <a:p>
                      <a:endParaRPr lang="en-US" sz="2400" dirty="0">
                        <a:latin typeface="Century Gothic" panose="020B0502020202020204" pitchFamily="34" charset="0"/>
                      </a:endParaRPr>
                    </a:p>
                  </a:txBody>
                  <a:tcPr>
                    <a:solidFill>
                      <a:schemeClr val="bg1"/>
                    </a:solidFill>
                  </a:tcPr>
                </a:tc>
                <a:tc>
                  <a:txBody>
                    <a:bodyPr/>
                    <a:lstStyle/>
                    <a:p>
                      <a:pPr algn="ctr"/>
                      <a:r>
                        <a:rPr lang="en-US" sz="2400" dirty="0">
                          <a:latin typeface="Century Gothic" panose="020B0502020202020204" pitchFamily="34" charset="0"/>
                        </a:rPr>
                        <a:t>$118.1</a:t>
                      </a:r>
                    </a:p>
                  </a:txBody>
                  <a:tcPr>
                    <a:solidFill>
                      <a:schemeClr val="bg1"/>
                    </a:solidFill>
                  </a:tcPr>
                </a:tc>
                <a:tc>
                  <a:txBody>
                    <a:bodyPr/>
                    <a:lstStyle/>
                    <a:p>
                      <a:pPr algn="ctr"/>
                      <a:r>
                        <a:rPr lang="en-US" sz="2400" dirty="0">
                          <a:latin typeface="Century Gothic" panose="020B0502020202020204" pitchFamily="34" charset="0"/>
                        </a:rPr>
                        <a:t>$551.4</a:t>
                      </a:r>
                    </a:p>
                  </a:txBody>
                  <a:tcPr>
                    <a:solidFill>
                      <a:schemeClr val="bg1"/>
                    </a:solidFill>
                  </a:tcPr>
                </a:tc>
                <a:tc>
                  <a:txBody>
                    <a:bodyPr/>
                    <a:lstStyle/>
                    <a:p>
                      <a:pPr algn="ctr"/>
                      <a:r>
                        <a:rPr lang="en-US" sz="2400" dirty="0">
                          <a:latin typeface="Century Gothic" panose="020B0502020202020204" pitchFamily="34" charset="0"/>
                        </a:rPr>
                        <a:t>$433.3</a:t>
                      </a:r>
                    </a:p>
                  </a:txBody>
                  <a:tcPr>
                    <a:solidFill>
                      <a:schemeClr val="bg1"/>
                    </a:solidFill>
                  </a:tcPr>
                </a:tc>
                <a:extLst>
                  <a:ext uri="{0D108BD9-81ED-4DB2-BD59-A6C34878D82A}">
                    <a16:rowId xmlns:a16="http://schemas.microsoft.com/office/drawing/2014/main" val="1580260481"/>
                  </a:ext>
                </a:extLst>
              </a:tr>
            </a:tbl>
          </a:graphicData>
        </a:graphic>
      </p:graphicFrame>
      <p:sp>
        <p:nvSpPr>
          <p:cNvPr id="2" name="TextBox 1">
            <a:extLst>
              <a:ext uri="{FF2B5EF4-FFF2-40B4-BE49-F238E27FC236}">
                <a16:creationId xmlns:a16="http://schemas.microsoft.com/office/drawing/2014/main" id="{5550A819-BF78-4F05-908A-98FA21C11019}"/>
              </a:ext>
            </a:extLst>
          </p:cNvPr>
          <p:cNvSpPr txBox="1"/>
          <p:nvPr/>
        </p:nvSpPr>
        <p:spPr>
          <a:xfrm>
            <a:off x="0" y="-3603"/>
            <a:ext cx="9144000" cy="1031051"/>
          </a:xfrm>
          <a:prstGeom prst="rect">
            <a:avLst/>
          </a:prstGeom>
          <a:solidFill>
            <a:schemeClr val="bg1"/>
          </a:solidFill>
        </p:spPr>
        <p:txBody>
          <a:bodyPr wrap="square" rtlCol="0">
            <a:noAutofit/>
          </a:bodyPr>
          <a:lstStyle/>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October 2019</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3600" b="1" i="0" u="none" strike="noStrike" kern="1200" cap="none" spc="0" normalizeH="0" baseline="0" noProof="0" dirty="0">
                <a:ln>
                  <a:noFill/>
                </a:ln>
                <a:effectLst/>
                <a:uLnTx/>
                <a:uFillTx/>
                <a:latin typeface="Century Gothic" panose="020B0502020202020204" pitchFamily="34" charset="0"/>
              </a:rPr>
              <a:t>YTD Budget Variations vs. Prior Year</a:t>
            </a:r>
          </a:p>
          <a:p>
            <a:pPr marL="0" marR="0" lvl="0" indent="0" algn="ctr" defTabSz="457200" rtl="0" eaLnBrk="1" fontAlgn="auto" latinLnBrk="0" hangingPunct="1">
              <a:lnSpc>
                <a:spcPct val="100000"/>
              </a:lnSpc>
              <a:spcBef>
                <a:spcPts val="30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a:t>
            </a:r>
            <a:r>
              <a:rPr lang="en-US" sz="1600" dirty="0">
                <a:solidFill>
                  <a:schemeClr val="bg1"/>
                </a:solidFill>
                <a:latin typeface="Franklin Gothic Medium" panose="020B0603020102020204" pitchFamily="34" charset="0"/>
              </a:rPr>
              <a:t>5</a:t>
            </a:r>
            <a:r>
              <a:rPr kumimoji="0" lang="en-US" sz="1600" b="0" i="0" u="none" strike="noStrike" kern="1200" cap="none" spc="0" normalizeH="0" baseline="0" noProof="0" dirty="0">
                <a:ln>
                  <a:noFill/>
                </a:ln>
                <a:solidFill>
                  <a:schemeClr val="bg1"/>
                </a:solidFill>
                <a:effectLst/>
                <a:uLnTx/>
                <a:uFillTx/>
                <a:latin typeface="Franklin Gothic Medium" panose="020B0603020102020204" pitchFamily="34" charset="0"/>
                <a:ea typeface="+mn-ea"/>
                <a:cs typeface="+mn-cs"/>
              </a:rPr>
              <a:t> months)</a:t>
            </a:r>
            <a:endParaRPr kumimoji="0" lang="en-US" sz="1800" b="0" i="0" u="none" strike="noStrike" kern="1200" cap="none" spc="0" normalizeH="0" baseline="0" noProof="0" dirty="0">
              <a:ln>
                <a:noFill/>
              </a:ln>
              <a:solidFill>
                <a:schemeClr val="bg1"/>
              </a:solidFill>
              <a:effectLst/>
              <a:uLnTx/>
              <a:uFillTx/>
              <a:latin typeface="Corbel" panose="020B0503020204020204"/>
              <a:ea typeface="+mn-ea"/>
              <a:cs typeface="+mn-cs"/>
            </a:endParaRPr>
          </a:p>
        </p:txBody>
      </p:sp>
      <p:cxnSp>
        <p:nvCxnSpPr>
          <p:cNvPr id="4" name="Straight Connector 3">
            <a:extLst>
              <a:ext uri="{FF2B5EF4-FFF2-40B4-BE49-F238E27FC236}">
                <a16:creationId xmlns:a16="http://schemas.microsoft.com/office/drawing/2014/main" id="{C7E7A185-A3E9-467C-B6CC-12C2AFA452EF}"/>
              </a:ext>
            </a:extLst>
          </p:cNvPr>
          <p:cNvCxnSpPr/>
          <p:nvPr/>
        </p:nvCxnSpPr>
        <p:spPr>
          <a:xfrm>
            <a:off x="7623153" y="64805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165C8B1-9B04-4F8B-994A-C59DD5CC92D4}"/>
              </a:ext>
            </a:extLst>
          </p:cNvPr>
          <p:cNvCxnSpPr/>
          <p:nvPr/>
        </p:nvCxnSpPr>
        <p:spPr>
          <a:xfrm>
            <a:off x="5859668" y="6481971"/>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23E13FE-FEE2-448B-95B0-CE1B5E094402}"/>
              </a:ext>
            </a:extLst>
          </p:cNvPr>
          <p:cNvCxnSpPr/>
          <p:nvPr/>
        </p:nvCxnSpPr>
        <p:spPr>
          <a:xfrm>
            <a:off x="4366148" y="6480574"/>
            <a:ext cx="9144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386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4796736" y="2507606"/>
            <a:ext cx="4180114" cy="1842787"/>
          </a:xfrm>
        </p:spPr>
        <p:txBody>
          <a:bodyPr vert="horz" lIns="91440" tIns="45720" rIns="91440" bIns="45720" rtlCol="0" anchor="b">
            <a:normAutofit fontScale="90000"/>
          </a:bodyPr>
          <a:lstStyle/>
          <a:p>
            <a:pPr defTabSz="914400"/>
            <a:r>
              <a:rPr lang="en-US" sz="4000" kern="1200" dirty="0">
                <a:solidFill>
                  <a:schemeClr val="bg1"/>
                </a:solidFill>
                <a:latin typeface="+mj-lt"/>
                <a:ea typeface="+mj-ea"/>
                <a:cs typeface="+mj-cs"/>
              </a:rPr>
              <a:t>Proposed Budget and </a:t>
            </a:r>
            <a:r>
              <a:rPr lang="en-US" sz="4000" kern="1200" dirty="0" err="1">
                <a:solidFill>
                  <a:schemeClr val="bg1"/>
                </a:solidFill>
                <a:latin typeface="+mj-lt"/>
                <a:ea typeface="+mj-ea"/>
                <a:cs typeface="+mj-cs"/>
              </a:rPr>
              <a:t>NorthStarUpdate</a:t>
            </a:r>
            <a:r>
              <a:rPr lang="en-US" sz="4000" kern="1200" dirty="0">
                <a:solidFill>
                  <a:schemeClr val="bg1"/>
                </a:solidFill>
                <a:latin typeface="+mj-lt"/>
                <a:ea typeface="+mj-ea"/>
                <a:cs typeface="+mj-cs"/>
              </a:rPr>
              <a:t> – Steve Phillips-Director of Finance and Operational Logistics</a:t>
            </a:r>
          </a:p>
        </p:txBody>
      </p:sp>
      <p:sp>
        <p:nvSpPr>
          <p:cNvPr id="31" name="Freeform: Shape 3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3617803-0051-4A79-B7E2-BA5BD7564C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352852"/>
            <a:ext cx="3035882" cy="2784125"/>
          </a:xfrm>
          <a:prstGeom prst="rect">
            <a:avLst/>
          </a:prstGeom>
        </p:spPr>
      </p:pic>
    </p:spTree>
    <p:extLst>
      <p:ext uri="{BB962C8B-B14F-4D97-AF65-F5344CB8AC3E}">
        <p14:creationId xmlns:p14="http://schemas.microsoft.com/office/powerpoint/2010/main" val="73543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6BC74-E6AA-4998-8C27-9989159A409B}"/>
              </a:ext>
            </a:extLst>
          </p:cNvPr>
          <p:cNvSpPr>
            <a:spLocks noGrp="1"/>
          </p:cNvSpPr>
          <p:nvPr>
            <p:ph type="title"/>
          </p:nvPr>
        </p:nvSpPr>
        <p:spPr>
          <a:xfrm>
            <a:off x="982132" y="163587"/>
            <a:ext cx="7704667" cy="750814"/>
          </a:xfrm>
        </p:spPr>
        <p:txBody>
          <a:bodyPr/>
          <a:lstStyle/>
          <a:p>
            <a:r>
              <a:rPr lang="en-US" sz="3600" dirty="0">
                <a:ln>
                  <a:noFill/>
                </a:ln>
                <a:solidFill>
                  <a:prstClr val="black"/>
                </a:solidFill>
                <a:latin typeface="Franklin Gothic Medium" panose="020B0603020102020204" pitchFamily="34" charset="0"/>
                <a:ea typeface="+mn-ea"/>
                <a:cs typeface="+mn-cs"/>
              </a:rPr>
              <a:t>FY 2021 Budget</a:t>
            </a:r>
          </a:p>
        </p:txBody>
      </p:sp>
      <p:sp>
        <p:nvSpPr>
          <p:cNvPr id="3" name="Content Placeholder 2">
            <a:extLst>
              <a:ext uri="{FF2B5EF4-FFF2-40B4-BE49-F238E27FC236}">
                <a16:creationId xmlns:a16="http://schemas.microsoft.com/office/drawing/2014/main" id="{BC13BD98-DF97-40DD-8805-83FE364297A1}"/>
              </a:ext>
            </a:extLst>
          </p:cNvPr>
          <p:cNvSpPr>
            <a:spLocks noGrp="1"/>
          </p:cNvSpPr>
          <p:nvPr>
            <p:ph idx="1"/>
          </p:nvPr>
        </p:nvSpPr>
        <p:spPr>
          <a:xfrm>
            <a:off x="457200" y="1126224"/>
            <a:ext cx="8229600" cy="5486400"/>
          </a:xfrm>
        </p:spPr>
        <p:txBody>
          <a:bodyPr>
            <a:normAutofit lnSpcReduction="10000"/>
          </a:bodyPr>
          <a:lstStyle/>
          <a:p>
            <a:r>
              <a:rPr lang="en-US" sz="2600" dirty="0"/>
              <a:t>Proposed Budget Currently Being Wrapped up in the Next Few Weeks </a:t>
            </a:r>
          </a:p>
          <a:p>
            <a:r>
              <a:rPr lang="en-US" sz="2600" dirty="0"/>
              <a:t>Internal “Bottoms-Up” Budget Process Kicked-Off in Early September</a:t>
            </a:r>
          </a:p>
          <a:p>
            <a:r>
              <a:rPr lang="en-US" sz="2600" dirty="0"/>
              <a:t>Various Renditions Have Been Submitted by Budget </a:t>
            </a:r>
            <a:r>
              <a:rPr lang="en-US" sz="2600" dirty="0" err="1"/>
              <a:t>Mgrs</a:t>
            </a:r>
            <a:r>
              <a:rPr lang="en-US" sz="2600" dirty="0"/>
              <a:t> &amp; Reviewed by GM &amp; Finance</a:t>
            </a:r>
          </a:p>
          <a:p>
            <a:r>
              <a:rPr lang="en-US" sz="2600" dirty="0"/>
              <a:t>Finance Works with Departments to Forecast Current Year Spending</a:t>
            </a:r>
          </a:p>
          <a:p>
            <a:r>
              <a:rPr lang="en-US" sz="2600" dirty="0"/>
              <a:t>In addition to Dept Operational Spend, Finance Analyzes &amp; Accounts for FY21 Admin, Capital &amp; Reserve Account Activity:</a:t>
            </a:r>
          </a:p>
          <a:p>
            <a:pPr marL="342900" lvl="1" indent="0">
              <a:buNone/>
            </a:pPr>
            <a:r>
              <a:rPr lang="en-US" sz="2200" dirty="0"/>
              <a:t>Depreciation, Interest, Reserve Balances, Benefit Costs, Utilities, Inflation Costs </a:t>
            </a:r>
          </a:p>
          <a:p>
            <a:r>
              <a:rPr lang="en-US" sz="2600" dirty="0"/>
              <a:t>Finance to Issue Consolidated Proposed Budget Package at End of Calendar Year in Advance of Jan 6 – 8 B&amp;F Meetings</a:t>
            </a:r>
          </a:p>
          <a:p>
            <a:endParaRPr lang="en-US" dirty="0"/>
          </a:p>
        </p:txBody>
      </p:sp>
    </p:spTree>
    <p:extLst>
      <p:ext uri="{BB962C8B-B14F-4D97-AF65-F5344CB8AC3E}">
        <p14:creationId xmlns:p14="http://schemas.microsoft.com/office/powerpoint/2010/main" val="3018520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6BC74-E6AA-4998-8C27-9989159A409B}"/>
              </a:ext>
            </a:extLst>
          </p:cNvPr>
          <p:cNvSpPr>
            <a:spLocks noGrp="1"/>
          </p:cNvSpPr>
          <p:nvPr>
            <p:ph type="title"/>
          </p:nvPr>
        </p:nvSpPr>
        <p:spPr>
          <a:xfrm>
            <a:off x="982132" y="163587"/>
            <a:ext cx="7704667" cy="750814"/>
          </a:xfrm>
        </p:spPr>
        <p:txBody>
          <a:bodyPr>
            <a:normAutofit fontScale="90000"/>
          </a:bodyPr>
          <a:lstStyle/>
          <a:p>
            <a:r>
              <a:rPr lang="en-US" sz="3600" dirty="0" err="1">
                <a:ln>
                  <a:noFill/>
                </a:ln>
                <a:solidFill>
                  <a:prstClr val="black"/>
                </a:solidFill>
                <a:latin typeface="Franklin Gothic Medium" panose="020B0603020102020204" pitchFamily="34" charset="0"/>
                <a:ea typeface="+mn-ea"/>
                <a:cs typeface="+mn-cs"/>
              </a:rPr>
              <a:t>Northstar</a:t>
            </a:r>
            <a:r>
              <a:rPr lang="en-US" sz="3600" dirty="0">
                <a:ln>
                  <a:noFill/>
                </a:ln>
                <a:solidFill>
                  <a:prstClr val="black"/>
                </a:solidFill>
                <a:latin typeface="Franklin Gothic Medium" panose="020B0603020102020204" pitchFamily="34" charset="0"/>
                <a:ea typeface="+mn-ea"/>
                <a:cs typeface="+mn-cs"/>
              </a:rPr>
              <a:t> (NS) Software Implementation</a:t>
            </a:r>
          </a:p>
        </p:txBody>
      </p:sp>
      <p:sp>
        <p:nvSpPr>
          <p:cNvPr id="3" name="Content Placeholder 2">
            <a:extLst>
              <a:ext uri="{FF2B5EF4-FFF2-40B4-BE49-F238E27FC236}">
                <a16:creationId xmlns:a16="http://schemas.microsoft.com/office/drawing/2014/main" id="{BC13BD98-DF97-40DD-8805-83FE364297A1}"/>
              </a:ext>
            </a:extLst>
          </p:cNvPr>
          <p:cNvSpPr>
            <a:spLocks noGrp="1"/>
          </p:cNvSpPr>
          <p:nvPr>
            <p:ph idx="1"/>
          </p:nvPr>
        </p:nvSpPr>
        <p:spPr>
          <a:xfrm>
            <a:off x="457201" y="1008018"/>
            <a:ext cx="8229600" cy="5486400"/>
          </a:xfrm>
        </p:spPr>
        <p:txBody>
          <a:bodyPr>
            <a:normAutofit lnSpcReduction="10000"/>
          </a:bodyPr>
          <a:lstStyle/>
          <a:p>
            <a:r>
              <a:rPr lang="en-US" sz="3000" dirty="0"/>
              <a:t>Northstar “Live” in Admin/Rec/Sports Core/Public Works</a:t>
            </a:r>
          </a:p>
          <a:p>
            <a:r>
              <a:rPr lang="en-US" sz="3000" dirty="0"/>
              <a:t>All Financial Processes Reviewed for Opportunities to Increase Efficiency &amp; Strengthen Internal Controls </a:t>
            </a:r>
          </a:p>
          <a:p>
            <a:r>
              <a:rPr lang="en-US" sz="3000" dirty="0"/>
              <a:t>Financial Reports for October Produced in New System</a:t>
            </a:r>
          </a:p>
          <a:p>
            <a:r>
              <a:rPr lang="en-US" sz="3000" dirty="0"/>
              <a:t>Yacht Club Training in January 2020 with “Go-Live” in February</a:t>
            </a:r>
          </a:p>
          <a:p>
            <a:r>
              <a:rPr lang="en-US" sz="3000" dirty="0"/>
              <a:t>Marina “Go-Live” prior to April 1</a:t>
            </a:r>
            <a:r>
              <a:rPr lang="en-US" sz="3000" baseline="30000" dirty="0"/>
              <a:t>st</a:t>
            </a:r>
            <a:r>
              <a:rPr lang="en-US" sz="3000" dirty="0"/>
              <a:t> Opening</a:t>
            </a:r>
          </a:p>
          <a:p>
            <a:r>
              <a:rPr lang="en-US" sz="3000" dirty="0"/>
              <a:t>Beach Club and Other Pools “Go-Live” in Late April</a:t>
            </a:r>
          </a:p>
          <a:p>
            <a:r>
              <a:rPr lang="en-US" sz="3000" dirty="0"/>
              <a:t>Project Spending is Forecasted to be Slightly Over Budget</a:t>
            </a:r>
          </a:p>
          <a:p>
            <a:endParaRPr lang="en-US" dirty="0"/>
          </a:p>
          <a:p>
            <a:endParaRPr lang="en-US" dirty="0"/>
          </a:p>
        </p:txBody>
      </p:sp>
    </p:spTree>
    <p:extLst>
      <p:ext uri="{BB962C8B-B14F-4D97-AF65-F5344CB8AC3E}">
        <p14:creationId xmlns:p14="http://schemas.microsoft.com/office/powerpoint/2010/main" val="1148645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7">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9">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0784" y="-3324"/>
            <a:ext cx="3543216"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0784" y="0"/>
            <a:ext cx="323928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itle 12"/>
          <p:cNvSpPr>
            <a:spLocks noGrp="1"/>
          </p:cNvSpPr>
          <p:nvPr>
            <p:ph type="title"/>
          </p:nvPr>
        </p:nvSpPr>
        <p:spPr>
          <a:xfrm>
            <a:off x="6166912" y="1122363"/>
            <a:ext cx="2481098" cy="2387600"/>
          </a:xfrm>
        </p:spPr>
        <p:txBody>
          <a:bodyPr vert="horz" lIns="91440" tIns="45720" rIns="91440" bIns="45720" rtlCol="0" anchor="b">
            <a:normAutofit/>
          </a:bodyPr>
          <a:lstStyle/>
          <a:p>
            <a:pPr defTabSz="914400"/>
            <a:r>
              <a:rPr lang="en-US" sz="3800" kern="1200">
                <a:solidFill>
                  <a:srgbClr val="FFFFFF"/>
                </a:solidFill>
                <a:latin typeface="+mj-lt"/>
                <a:ea typeface="+mj-ea"/>
                <a:cs typeface="+mj-cs"/>
              </a:rPr>
              <a:t>Treasurer’s Report</a:t>
            </a:r>
            <a:br>
              <a:rPr lang="en-US" sz="3800" kern="1200">
                <a:solidFill>
                  <a:srgbClr val="FFFFFF"/>
                </a:solidFill>
                <a:latin typeface="+mj-lt"/>
                <a:ea typeface="+mj-ea"/>
                <a:cs typeface="+mj-cs"/>
              </a:rPr>
            </a:br>
            <a:r>
              <a:rPr lang="en-US" sz="3800" kern="1200">
                <a:solidFill>
                  <a:srgbClr val="FFFFFF"/>
                </a:solidFill>
                <a:latin typeface="+mj-lt"/>
                <a:ea typeface="+mj-ea"/>
                <a:cs typeface="+mj-cs"/>
              </a:rPr>
              <a:t>Larry Perrone</a:t>
            </a:r>
          </a:p>
        </p:txBody>
      </p:sp>
      <p:pic>
        <p:nvPicPr>
          <p:cNvPr id="4" name="Picture 3">
            <a:extLst>
              <a:ext uri="{FF2B5EF4-FFF2-40B4-BE49-F238E27FC236}">
                <a16:creationId xmlns:a16="http://schemas.microsoft.com/office/drawing/2014/main" id="{C3617803-0051-4A79-B7E2-BA5BD7564C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935" y="1728454"/>
            <a:ext cx="4705722" cy="4315491"/>
          </a:xfrm>
          <a:prstGeom prst="rect">
            <a:avLst/>
          </a:prstGeom>
        </p:spPr>
      </p:pic>
    </p:spTree>
    <p:extLst>
      <p:ext uri="{BB962C8B-B14F-4D97-AF65-F5344CB8AC3E}">
        <p14:creationId xmlns:p14="http://schemas.microsoft.com/office/powerpoint/2010/main" val="325830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FF842A-92F4-4637-B96B-ABE0E1852D76}"/>
              </a:ext>
            </a:extLst>
          </p:cNvPr>
          <p:cNvSpPr txBox="1"/>
          <p:nvPr/>
        </p:nvSpPr>
        <p:spPr>
          <a:xfrm>
            <a:off x="481315" y="1687286"/>
            <a:ext cx="2452097" cy="3978017"/>
          </a:xfrm>
          <a:prstGeom prst="rect">
            <a:avLst/>
          </a:prstGeom>
        </p:spPr>
        <p:txBody>
          <a:bodyPr vert="horz" lIns="91440" tIns="45720" rIns="91440" bIns="45720" rtlCol="0" anchor="t">
            <a:normAutofit/>
          </a:bodyPr>
          <a:lstStyle/>
          <a:p>
            <a:pPr marL="0" marR="0" lvl="0" indent="0" algn="l" defTabSz="914400" rtl="0" eaLnBrk="1" fontAlgn="auto" latinLnBrk="0" hangingPunct="1">
              <a:lnSpc>
                <a:spcPct val="100000"/>
              </a:lnSpc>
              <a:spcBef>
                <a:spcPct val="0"/>
              </a:spcBef>
              <a:spcAft>
                <a:spcPts val="600"/>
              </a:spcAft>
              <a:buClrTx/>
              <a:buSzTx/>
              <a:buFontTx/>
              <a:buNone/>
              <a:tabLst/>
              <a:defRPr/>
            </a:pPr>
            <a:r>
              <a:rPr kumimoji="0" lang="en-US" sz="3800" b="1" i="0" u="none" strike="noStrike" kern="1200" cap="none" spc="0" normalizeH="0" baseline="0" noProof="0" dirty="0">
                <a:ln>
                  <a:noFill/>
                </a:ln>
                <a:effectLst/>
                <a:uLnTx/>
                <a:uFillTx/>
                <a:latin typeface="Calibri Light" panose="020F0302020204030204"/>
                <a:ea typeface="+mn-ea"/>
                <a:cs typeface="+mn-cs"/>
              </a:rPr>
              <a:t>Financial Oversight</a:t>
            </a:r>
            <a:endParaRPr kumimoji="0" lang="en-US" sz="3800" b="1" i="0" u="sng" strike="noStrike" kern="1200" cap="none" spc="0" normalizeH="0" baseline="0" noProof="0" dirty="0">
              <a:ln>
                <a:noFill/>
              </a:ln>
              <a:effectLst/>
              <a:uLnTx/>
              <a:uFillTx/>
              <a:latin typeface="Calibri Light" panose="020F0302020204030204"/>
              <a:ea typeface="+mn-ea"/>
              <a:cs typeface="+mn-cs"/>
            </a:endParaRPr>
          </a:p>
          <a:p>
            <a:pPr marL="0" marR="0" lvl="0" indent="0" algn="l" defTabSz="914400" rtl="0" eaLnBrk="1" fontAlgn="auto" latinLnBrk="0" hangingPunct="1">
              <a:lnSpc>
                <a:spcPct val="100000"/>
              </a:lnSpc>
              <a:spcBef>
                <a:spcPct val="0"/>
              </a:spcBef>
              <a:spcAft>
                <a:spcPts val="600"/>
              </a:spcAft>
              <a:buClrTx/>
              <a:buSzTx/>
              <a:buFontTx/>
              <a:buNone/>
              <a:tabLst/>
              <a:defRPr/>
            </a:pPr>
            <a:endParaRPr kumimoji="0" lang="en-US" sz="3800" b="1" i="0" u="none" strike="noStrike" kern="1200" cap="none" spc="0" normalizeH="0" baseline="0" noProof="0" dirty="0">
              <a:ln>
                <a:noFill/>
              </a:ln>
              <a:solidFill>
                <a:srgbClr val="FEFEFE"/>
              </a:solidFill>
              <a:effectLst/>
              <a:uLnTx/>
              <a:uFillTx/>
              <a:latin typeface="Calibri Light" panose="020F0302020204030204"/>
              <a:ea typeface="+mn-ea"/>
              <a:cs typeface="+mn-cs"/>
            </a:endParaRPr>
          </a:p>
        </p:txBody>
      </p:sp>
      <p:graphicFrame>
        <p:nvGraphicFramePr>
          <p:cNvPr id="16" name="Content Placeholder 2">
            <a:extLst>
              <a:ext uri="{FF2B5EF4-FFF2-40B4-BE49-F238E27FC236}">
                <a16:creationId xmlns:a16="http://schemas.microsoft.com/office/drawing/2014/main" id="{BE746AE0-C5DF-488D-8F01-4C1A5314E861}"/>
              </a:ext>
            </a:extLst>
          </p:cNvPr>
          <p:cNvGraphicFramePr/>
          <p:nvPr/>
        </p:nvGraphicFramePr>
        <p:xfrm>
          <a:off x="4131615" y="965200"/>
          <a:ext cx="4296258" cy="4902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23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5200" kern="1200">
                <a:solidFill>
                  <a:srgbClr val="FFFFFF"/>
                </a:solidFill>
                <a:latin typeface="+mj-lt"/>
                <a:ea typeface="+mj-ea"/>
                <a:cs typeface="+mj-cs"/>
              </a:rPr>
              <a:t>Approval of Agenda</a:t>
            </a:r>
          </a:p>
        </p:txBody>
      </p:sp>
    </p:spTree>
    <p:extLst>
      <p:ext uri="{BB962C8B-B14F-4D97-AF65-F5344CB8AC3E}">
        <p14:creationId xmlns:p14="http://schemas.microsoft.com/office/powerpoint/2010/main" val="478088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FF842A-92F4-4637-B96B-ABE0E1852D76}"/>
              </a:ext>
            </a:extLst>
          </p:cNvPr>
          <p:cNvSpPr txBox="1"/>
          <p:nvPr/>
        </p:nvSpPr>
        <p:spPr>
          <a:xfrm>
            <a:off x="607500" y="447188"/>
            <a:ext cx="7928998" cy="97045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500" b="1" i="0" u="none" strike="noStrike" kern="1200" cap="none" spc="0" normalizeH="0" baseline="0" noProof="0" dirty="0">
                <a:ln>
                  <a:noFill/>
                </a:ln>
                <a:solidFill>
                  <a:prstClr val="black"/>
                </a:solidFill>
                <a:effectLst/>
                <a:uLnTx/>
                <a:uFillTx/>
                <a:latin typeface="Calibri Light" panose="020F0302020204030204"/>
                <a:ea typeface="+mn-ea"/>
                <a:cs typeface="+mn-cs"/>
              </a:rPr>
              <a:t>Cash &amp; Short-Term Investments</a:t>
            </a: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500" b="1" i="0" u="sng" strike="noStrike" kern="1200" cap="none" spc="0" normalizeH="0" baseline="0" noProof="0" dirty="0">
                <a:ln>
                  <a:noFill/>
                </a:ln>
                <a:solidFill>
                  <a:prstClr val="black"/>
                </a:solidFill>
                <a:effectLst/>
                <a:uLnTx/>
                <a:uFillTx/>
                <a:latin typeface="Calibri Light" panose="020F0302020204030204"/>
                <a:ea typeface="+mn-ea"/>
                <a:cs typeface="+mn-cs"/>
              </a:rPr>
              <a:t>Activity for Month of October</a:t>
            </a:r>
            <a:endParaRPr kumimoji="0" lang="en-US" sz="2500" b="1" i="0" u="none" strike="noStrike" kern="1200" cap="none" spc="0" normalizeH="0" baseline="0" noProof="0" dirty="0">
              <a:ln>
                <a:noFill/>
              </a:ln>
              <a:solidFill>
                <a:srgbClr val="FEFEFE"/>
              </a:solidFill>
              <a:effectLst/>
              <a:uLnTx/>
              <a:uFillTx/>
              <a:latin typeface="Calibri Light" panose="020F0302020204030204"/>
              <a:ea typeface="+mn-ea"/>
              <a:cs typeface="+mn-cs"/>
            </a:endParaRPr>
          </a:p>
        </p:txBody>
      </p:sp>
      <p:sp>
        <p:nvSpPr>
          <p:cNvPr id="4" name="Content Placeholder 2"/>
          <p:cNvSpPr txBox="1">
            <a:spLocks/>
          </p:cNvSpPr>
          <p:nvPr/>
        </p:nvSpPr>
        <p:spPr>
          <a:xfrm>
            <a:off x="213439" y="2422434"/>
            <a:ext cx="4881075" cy="4297680"/>
          </a:xfrm>
          <a:prstGeom prst="rect">
            <a:avLst/>
          </a:prstGeom>
        </p:spPr>
        <p:txBody>
          <a:bodyPr vert="horz" lIns="91440" tIns="45720" rIns="91440" bIns="45720" rtlCol="0" anchor="ctr">
            <a:normAutofit fontScale="92500" lnSpcReduction="2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349250" marR="0" lvl="0" indent="-3492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Overall Laddered Investment Rate of Return for October Continues to be Approx. 2.5%</a:t>
            </a:r>
          </a:p>
          <a:p>
            <a:pPr marL="349250" marR="0" lvl="0" indent="-3492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October 31, 2019, the Association had approx. $14.3 million in cash</a:t>
            </a:r>
          </a:p>
          <a:p>
            <a:pPr marL="685800" marR="0" lvl="1" indent="-3365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Approx. $7.3 million invested in CDAR’s fully FDIC insured</a:t>
            </a:r>
          </a:p>
          <a:p>
            <a:pPr marL="685800" marR="0" lvl="1" indent="-336550" algn="l" defTabSz="457200" rtl="0" eaLnBrk="1" fontAlgn="auto" latinLnBrk="0" hangingPunct="1">
              <a:lnSpc>
                <a:spcPct val="90000"/>
              </a:lnSpc>
              <a:spcBef>
                <a:spcPct val="20000"/>
              </a:spcBef>
              <a:spcAft>
                <a:spcPts val="600"/>
              </a:spcAft>
              <a:buClr>
                <a:srgbClr val="4472C4"/>
              </a:buClr>
              <a:buSzPct val="110000"/>
              <a:buFont typeface="Wingdings 2" charset="2"/>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Approx. $7.0 million in Money Market (earning 2%) and other operating accounts fully insured</a:t>
            </a:r>
          </a:p>
        </p:txBody>
      </p:sp>
      <p:pic>
        <p:nvPicPr>
          <p:cNvPr id="8" name="Graphic 7" descr="Dollar">
            <a:extLst>
              <a:ext uri="{FF2B5EF4-FFF2-40B4-BE49-F238E27FC236}">
                <a16:creationId xmlns:a16="http://schemas.microsoft.com/office/drawing/2014/main" id="{4FEA77A1-BF0C-4E09-BE54-FF8A202F69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14222" y="2422434"/>
            <a:ext cx="3716338" cy="3716338"/>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952215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4C8E-759C-4538-9575-26595E557F40}"/>
              </a:ext>
            </a:extLst>
          </p:cNvPr>
          <p:cNvSpPr>
            <a:spLocks noGrp="1"/>
          </p:cNvSpPr>
          <p:nvPr>
            <p:ph type="title"/>
          </p:nvPr>
        </p:nvSpPr>
        <p:spPr>
          <a:xfrm>
            <a:off x="1310766" y="596017"/>
            <a:ext cx="7132320" cy="589220"/>
          </a:xfrm>
        </p:spPr>
        <p:txBody>
          <a:bodyPr>
            <a:noAutofit/>
          </a:bodyPr>
          <a:lstStyle/>
          <a:p>
            <a:pPr algn="ctr"/>
            <a:r>
              <a:rPr lang="en-US" sz="3600" dirty="0">
                <a:latin typeface="Franklin Gothic Medium" panose="020B0603020102020204" pitchFamily="34" charset="0"/>
              </a:rPr>
              <a:t>Reserves October 2019 ($Millions)</a:t>
            </a:r>
          </a:p>
        </p:txBody>
      </p:sp>
      <p:graphicFrame>
        <p:nvGraphicFramePr>
          <p:cNvPr id="4" name="Table 3">
            <a:extLst>
              <a:ext uri="{FF2B5EF4-FFF2-40B4-BE49-F238E27FC236}">
                <a16:creationId xmlns:a16="http://schemas.microsoft.com/office/drawing/2014/main" id="{56339740-C4C2-4E66-9638-BF57A372FE54}"/>
              </a:ext>
            </a:extLst>
          </p:cNvPr>
          <p:cNvGraphicFramePr>
            <a:graphicFrameLocks noGrp="1"/>
          </p:cNvGraphicFramePr>
          <p:nvPr>
            <p:extLst>
              <p:ext uri="{D42A27DB-BD31-4B8C-83A1-F6EECF244321}">
                <p14:modId xmlns:p14="http://schemas.microsoft.com/office/powerpoint/2010/main" val="3517046218"/>
              </p:ext>
            </p:extLst>
          </p:nvPr>
        </p:nvGraphicFramePr>
        <p:xfrm>
          <a:off x="274320" y="1853838"/>
          <a:ext cx="8595360" cy="4408144"/>
        </p:xfrm>
        <a:graphic>
          <a:graphicData uri="http://schemas.openxmlformats.org/drawingml/2006/table">
            <a:tbl>
              <a:tblPr firstRow="1" bandRow="1">
                <a:tableStyleId>{5C22544A-7EE6-4342-B048-85BDC9FD1C3A}</a:tableStyleId>
              </a:tblPr>
              <a:tblGrid>
                <a:gridCol w="2974719">
                  <a:extLst>
                    <a:ext uri="{9D8B030D-6E8A-4147-A177-3AD203B41FA5}">
                      <a16:colId xmlns:a16="http://schemas.microsoft.com/office/drawing/2014/main" val="1394482498"/>
                    </a:ext>
                  </a:extLst>
                </a:gridCol>
                <a:gridCol w="1864203">
                  <a:extLst>
                    <a:ext uri="{9D8B030D-6E8A-4147-A177-3AD203B41FA5}">
                      <a16:colId xmlns:a16="http://schemas.microsoft.com/office/drawing/2014/main" val="3016120161"/>
                    </a:ext>
                  </a:extLst>
                </a:gridCol>
                <a:gridCol w="1569857">
                  <a:extLst>
                    <a:ext uri="{9D8B030D-6E8A-4147-A177-3AD203B41FA5}">
                      <a16:colId xmlns:a16="http://schemas.microsoft.com/office/drawing/2014/main" val="3864248913"/>
                    </a:ext>
                  </a:extLst>
                </a:gridCol>
                <a:gridCol w="1009192">
                  <a:extLst>
                    <a:ext uri="{9D8B030D-6E8A-4147-A177-3AD203B41FA5}">
                      <a16:colId xmlns:a16="http://schemas.microsoft.com/office/drawing/2014/main" val="963910479"/>
                    </a:ext>
                  </a:extLst>
                </a:gridCol>
                <a:gridCol w="1177389">
                  <a:extLst>
                    <a:ext uri="{9D8B030D-6E8A-4147-A177-3AD203B41FA5}">
                      <a16:colId xmlns:a16="http://schemas.microsoft.com/office/drawing/2014/main" val="2085935011"/>
                    </a:ext>
                  </a:extLst>
                </a:gridCol>
              </a:tblGrid>
              <a:tr h="672429">
                <a:tc>
                  <a:txBody>
                    <a:bodyPr/>
                    <a:lstStyle/>
                    <a:p>
                      <a:endParaRPr lang="en-US" dirty="0">
                        <a:latin typeface="Franklin Gothic Medium" panose="020B0603020102020204" pitchFamily="34" charset="0"/>
                      </a:endParaRPr>
                    </a:p>
                  </a:txBody>
                  <a:tcPr marL="68580" marR="68580"/>
                </a:tc>
                <a:tc>
                  <a:txBody>
                    <a:bodyPr/>
                    <a:lstStyle/>
                    <a:p>
                      <a:pPr algn="ctr"/>
                      <a:r>
                        <a:rPr lang="en-US" sz="2100" dirty="0">
                          <a:latin typeface="Franklin Gothic Medium" panose="020B0603020102020204" pitchFamily="34" charset="0"/>
                        </a:rPr>
                        <a:t>Replacement</a:t>
                      </a:r>
                    </a:p>
                  </a:txBody>
                  <a:tcPr marL="68580" marR="68580" anchor="ctr"/>
                </a:tc>
                <a:tc>
                  <a:txBody>
                    <a:bodyPr/>
                    <a:lstStyle/>
                    <a:p>
                      <a:pPr algn="ctr"/>
                      <a:r>
                        <a:rPr lang="en-US" sz="2100" dirty="0">
                          <a:latin typeface="Franklin Gothic Medium" panose="020B0603020102020204" pitchFamily="34" charset="0"/>
                        </a:rPr>
                        <a:t>Bulkheads</a:t>
                      </a:r>
                    </a:p>
                  </a:txBody>
                  <a:tcPr marL="68580" marR="68580" anchor="ctr"/>
                </a:tc>
                <a:tc>
                  <a:txBody>
                    <a:bodyPr/>
                    <a:lstStyle/>
                    <a:p>
                      <a:pPr algn="ctr"/>
                      <a:r>
                        <a:rPr lang="en-US" sz="2100" dirty="0">
                          <a:latin typeface="Franklin Gothic Medium" panose="020B0603020102020204" pitchFamily="34" charset="0"/>
                        </a:rPr>
                        <a:t>Roads</a:t>
                      </a:r>
                    </a:p>
                  </a:txBody>
                  <a:tcPr marL="68580" marR="68580" anchor="ctr"/>
                </a:tc>
                <a:tc>
                  <a:txBody>
                    <a:bodyPr/>
                    <a:lstStyle/>
                    <a:p>
                      <a:pPr algn="ctr"/>
                      <a:r>
                        <a:rPr lang="en-US" sz="2100" dirty="0">
                          <a:latin typeface="Franklin Gothic Medium" panose="020B0603020102020204" pitchFamily="34" charset="0"/>
                        </a:rPr>
                        <a:t>Total</a:t>
                      </a:r>
                    </a:p>
                  </a:txBody>
                  <a:tcPr marL="68580" marR="68580" anchor="ctr"/>
                </a:tc>
                <a:extLst>
                  <a:ext uri="{0D108BD9-81ED-4DB2-BD59-A6C34878D82A}">
                    <a16:rowId xmlns:a16="http://schemas.microsoft.com/office/drawing/2014/main" val="3190847527"/>
                  </a:ext>
                </a:extLst>
              </a:tr>
              <a:tr h="747143">
                <a:tc>
                  <a:txBody>
                    <a:bodyPr/>
                    <a:lstStyle/>
                    <a:p>
                      <a:r>
                        <a:rPr lang="en-US" sz="2000" b="1" dirty="0">
                          <a:latin typeface="Franklin Gothic Medium" panose="020B0603020102020204" pitchFamily="34" charset="0"/>
                        </a:rPr>
                        <a:t>4/30/19 Balance</a:t>
                      </a:r>
                    </a:p>
                  </a:txBody>
                  <a:tcPr marL="68580" marR="68580" anchor="ctr"/>
                </a:tc>
                <a:tc>
                  <a:txBody>
                    <a:bodyPr/>
                    <a:lstStyle/>
                    <a:p>
                      <a:pPr algn="ctr"/>
                      <a:r>
                        <a:rPr lang="en-US" sz="2000" b="1" dirty="0">
                          <a:latin typeface="Franklin Gothic Medium" panose="020B0603020102020204" pitchFamily="34" charset="0"/>
                        </a:rPr>
                        <a:t>$5.2</a:t>
                      </a:r>
                    </a:p>
                  </a:txBody>
                  <a:tcPr marL="68580" marR="68580" anchor="ctr"/>
                </a:tc>
                <a:tc>
                  <a:txBody>
                    <a:bodyPr/>
                    <a:lstStyle/>
                    <a:p>
                      <a:pPr algn="ctr"/>
                      <a:r>
                        <a:rPr lang="en-US" sz="2000" b="1" dirty="0">
                          <a:latin typeface="Franklin Gothic Medium" panose="020B0603020102020204" pitchFamily="34" charset="0"/>
                        </a:rPr>
                        <a:t>$2.5</a:t>
                      </a:r>
                    </a:p>
                  </a:txBody>
                  <a:tcPr marL="68580" marR="68580" anchor="ctr"/>
                </a:tc>
                <a:tc>
                  <a:txBody>
                    <a:bodyPr/>
                    <a:lstStyle/>
                    <a:p>
                      <a:pPr algn="ctr"/>
                      <a:r>
                        <a:rPr lang="en-US" sz="2000" b="1" dirty="0">
                          <a:latin typeface="Franklin Gothic Medium" panose="020B0603020102020204" pitchFamily="34" charset="0"/>
                        </a:rPr>
                        <a:t>$1.1</a:t>
                      </a:r>
                    </a:p>
                  </a:txBody>
                  <a:tcPr marL="68580" marR="68580" anchor="ctr"/>
                </a:tc>
                <a:tc>
                  <a:txBody>
                    <a:bodyPr/>
                    <a:lstStyle/>
                    <a:p>
                      <a:pPr algn="ctr"/>
                      <a:r>
                        <a:rPr lang="en-US" sz="2000" b="1" dirty="0">
                          <a:latin typeface="Franklin Gothic Medium" panose="020B0603020102020204" pitchFamily="34" charset="0"/>
                        </a:rPr>
                        <a:t>$8.8</a:t>
                      </a:r>
                    </a:p>
                  </a:txBody>
                  <a:tcPr marL="68580" marR="68580" anchor="ctr"/>
                </a:tc>
                <a:extLst>
                  <a:ext uri="{0D108BD9-81ED-4DB2-BD59-A6C34878D82A}">
                    <a16:rowId xmlns:a16="http://schemas.microsoft.com/office/drawing/2014/main" val="2939790926"/>
                  </a:ext>
                </a:extLst>
              </a:tr>
              <a:tr h="747143">
                <a:tc>
                  <a:txBody>
                    <a:bodyPr/>
                    <a:lstStyle/>
                    <a:p>
                      <a:r>
                        <a:rPr lang="en-US" sz="2000" dirty="0">
                          <a:latin typeface="Franklin Gothic Medium" panose="020B0603020102020204" pitchFamily="34" charset="0"/>
                        </a:rPr>
                        <a:t>Assessments/Interest</a:t>
                      </a:r>
                    </a:p>
                  </a:txBody>
                  <a:tcPr marL="68580" marR="68580" anchor="ctr"/>
                </a:tc>
                <a:tc>
                  <a:txBody>
                    <a:bodyPr/>
                    <a:lstStyle/>
                    <a:p>
                      <a:pPr algn="ctr"/>
                      <a:r>
                        <a:rPr lang="en-US" sz="2000" dirty="0">
                          <a:latin typeface="Franklin Gothic Medium" panose="020B0603020102020204" pitchFamily="34" charset="0"/>
                        </a:rPr>
                        <a:t>  2.0</a:t>
                      </a:r>
                    </a:p>
                  </a:txBody>
                  <a:tcPr marL="68580" marR="68580" anchor="ctr"/>
                </a:tc>
                <a:tc>
                  <a:txBody>
                    <a:bodyPr/>
                    <a:lstStyle/>
                    <a:p>
                      <a:pPr algn="ctr"/>
                      <a:r>
                        <a:rPr lang="en-US" sz="2000" dirty="0">
                          <a:latin typeface="Franklin Gothic Medium" panose="020B0603020102020204" pitchFamily="34" charset="0"/>
                        </a:rPr>
                        <a:t>0.7</a:t>
                      </a:r>
                    </a:p>
                  </a:txBody>
                  <a:tcPr marL="68580" marR="68580" anchor="ctr"/>
                </a:tc>
                <a:tc>
                  <a:txBody>
                    <a:bodyPr/>
                    <a:lstStyle/>
                    <a:p>
                      <a:pPr algn="ctr"/>
                      <a:r>
                        <a:rPr lang="en-US" sz="2000" dirty="0">
                          <a:latin typeface="Franklin Gothic Medium" panose="020B0603020102020204" pitchFamily="34" charset="0"/>
                        </a:rPr>
                        <a:t>-</a:t>
                      </a:r>
                    </a:p>
                  </a:txBody>
                  <a:tcPr marL="68580" marR="68580" anchor="ctr"/>
                </a:tc>
                <a:tc>
                  <a:txBody>
                    <a:bodyPr/>
                    <a:lstStyle/>
                    <a:p>
                      <a:pPr algn="ctr"/>
                      <a:r>
                        <a:rPr lang="en-US" sz="2000" dirty="0">
                          <a:latin typeface="Franklin Gothic Medium" panose="020B0603020102020204" pitchFamily="34" charset="0"/>
                        </a:rPr>
                        <a:t>2.7</a:t>
                      </a:r>
                    </a:p>
                  </a:txBody>
                  <a:tcPr marL="68580" marR="68580" anchor="ctr"/>
                </a:tc>
                <a:extLst>
                  <a:ext uri="{0D108BD9-81ED-4DB2-BD59-A6C34878D82A}">
                    <a16:rowId xmlns:a16="http://schemas.microsoft.com/office/drawing/2014/main" val="823467776"/>
                  </a:ext>
                </a:extLst>
              </a:tr>
              <a:tr h="747143">
                <a:tc>
                  <a:txBody>
                    <a:bodyPr/>
                    <a:lstStyle/>
                    <a:p>
                      <a:r>
                        <a:rPr lang="en-US" sz="2000" dirty="0">
                          <a:latin typeface="Franklin Gothic Medium" panose="020B0603020102020204" pitchFamily="34" charset="0"/>
                        </a:rPr>
                        <a:t>Casino Funds</a:t>
                      </a:r>
                    </a:p>
                  </a:txBody>
                  <a:tcPr marL="68580" marR="68580" anchor="ctr"/>
                </a:tc>
                <a:tc>
                  <a:txBody>
                    <a:bodyPr/>
                    <a:lstStyle/>
                    <a:p>
                      <a:pPr algn="ctr"/>
                      <a:r>
                        <a:rPr lang="en-US" sz="2000" dirty="0">
                          <a:latin typeface="Franklin Gothic Medium" panose="020B0603020102020204" pitchFamily="34" charset="0"/>
                        </a:rPr>
                        <a:t> -</a:t>
                      </a:r>
                    </a:p>
                  </a:txBody>
                  <a:tcPr marL="68580" marR="68580" anchor="ctr"/>
                </a:tc>
                <a:tc>
                  <a:txBody>
                    <a:bodyPr/>
                    <a:lstStyle/>
                    <a:p>
                      <a:pPr algn="ctr"/>
                      <a:r>
                        <a:rPr lang="en-US" sz="2000" dirty="0">
                          <a:latin typeface="Franklin Gothic Medium" panose="020B0603020102020204" pitchFamily="34" charset="0"/>
                        </a:rPr>
                        <a:t>-</a:t>
                      </a:r>
                    </a:p>
                  </a:txBody>
                  <a:tcPr marL="68580" marR="68580" anchor="ctr"/>
                </a:tc>
                <a:tc>
                  <a:txBody>
                    <a:bodyPr/>
                    <a:lstStyle/>
                    <a:p>
                      <a:pPr algn="ctr"/>
                      <a:r>
                        <a:rPr lang="en-US" sz="2000" dirty="0">
                          <a:latin typeface="Franklin Gothic Medium" panose="020B0603020102020204" pitchFamily="34" charset="0"/>
                        </a:rPr>
                        <a:t>0.3</a:t>
                      </a:r>
                    </a:p>
                  </a:txBody>
                  <a:tcPr marL="68580" marR="68580" anchor="ctr"/>
                </a:tc>
                <a:tc>
                  <a:txBody>
                    <a:bodyPr/>
                    <a:lstStyle/>
                    <a:p>
                      <a:pPr algn="ctr"/>
                      <a:r>
                        <a:rPr lang="en-US" sz="2000" dirty="0">
                          <a:latin typeface="Franklin Gothic Medium" panose="020B0603020102020204" pitchFamily="34" charset="0"/>
                        </a:rPr>
                        <a:t>0.3</a:t>
                      </a:r>
                    </a:p>
                  </a:txBody>
                  <a:tcPr marL="68580" marR="68580" anchor="ctr"/>
                </a:tc>
                <a:extLst>
                  <a:ext uri="{0D108BD9-81ED-4DB2-BD59-A6C34878D82A}">
                    <a16:rowId xmlns:a16="http://schemas.microsoft.com/office/drawing/2014/main" val="3199560772"/>
                  </a:ext>
                </a:extLst>
              </a:tr>
              <a:tr h="747143">
                <a:tc>
                  <a:txBody>
                    <a:bodyPr/>
                    <a:lstStyle/>
                    <a:p>
                      <a:r>
                        <a:rPr lang="en-US" sz="2000" dirty="0">
                          <a:latin typeface="Franklin Gothic Medium" panose="020B0603020102020204" pitchFamily="34" charset="0"/>
                        </a:rPr>
                        <a:t>Transfer (Spend)</a:t>
                      </a:r>
                    </a:p>
                  </a:txBody>
                  <a:tcPr marL="68580" marR="68580" anchor="ctr"/>
                </a:tc>
                <a:tc>
                  <a:txBody>
                    <a:bodyPr/>
                    <a:lstStyle/>
                    <a:p>
                      <a:pPr algn="ctr"/>
                      <a:r>
                        <a:rPr lang="en-US" sz="2000" dirty="0">
                          <a:latin typeface="Franklin Gothic Medium" panose="020B0603020102020204" pitchFamily="34" charset="0"/>
                        </a:rPr>
                        <a:t>(1.2)</a:t>
                      </a:r>
                    </a:p>
                  </a:txBody>
                  <a:tcPr marL="68580" marR="68580" anchor="ctr"/>
                </a:tc>
                <a:tc>
                  <a:txBody>
                    <a:bodyPr/>
                    <a:lstStyle/>
                    <a:p>
                      <a:pPr algn="ctr"/>
                      <a:r>
                        <a:rPr lang="en-US" sz="2000" dirty="0">
                          <a:latin typeface="Franklin Gothic Medium" panose="020B0603020102020204" pitchFamily="34" charset="0"/>
                        </a:rPr>
                        <a:t>(0.7)</a:t>
                      </a:r>
                    </a:p>
                  </a:txBody>
                  <a:tcPr marL="68580" marR="68580" anchor="ctr"/>
                </a:tc>
                <a:tc>
                  <a:txBody>
                    <a:bodyPr/>
                    <a:lstStyle/>
                    <a:p>
                      <a:pPr algn="ctr"/>
                      <a:r>
                        <a:rPr lang="en-US" sz="2000" dirty="0">
                          <a:latin typeface="Franklin Gothic Medium" panose="020B0603020102020204" pitchFamily="34" charset="0"/>
                        </a:rPr>
                        <a:t>(0.4)</a:t>
                      </a:r>
                    </a:p>
                  </a:txBody>
                  <a:tcPr marL="68580" marR="68580" anchor="ctr"/>
                </a:tc>
                <a:tc>
                  <a:txBody>
                    <a:bodyPr/>
                    <a:lstStyle/>
                    <a:p>
                      <a:pPr algn="ctr"/>
                      <a:r>
                        <a:rPr lang="en-US" sz="2000" dirty="0">
                          <a:latin typeface="Franklin Gothic Medium" panose="020B0603020102020204" pitchFamily="34" charset="0"/>
                        </a:rPr>
                        <a:t>(2.3)</a:t>
                      </a:r>
                    </a:p>
                  </a:txBody>
                  <a:tcPr marL="68580" marR="68580" anchor="ctr"/>
                </a:tc>
                <a:extLst>
                  <a:ext uri="{0D108BD9-81ED-4DB2-BD59-A6C34878D82A}">
                    <a16:rowId xmlns:a16="http://schemas.microsoft.com/office/drawing/2014/main" val="2918661611"/>
                  </a:ext>
                </a:extLst>
              </a:tr>
              <a:tr h="747143">
                <a:tc>
                  <a:txBody>
                    <a:bodyPr/>
                    <a:lstStyle/>
                    <a:p>
                      <a:r>
                        <a:rPr lang="en-US" sz="2000" b="1" dirty="0">
                          <a:latin typeface="Franklin Gothic Medium" panose="020B0603020102020204" pitchFamily="34" charset="0"/>
                        </a:rPr>
                        <a:t>10/31/19 Balance</a:t>
                      </a:r>
                    </a:p>
                  </a:txBody>
                  <a:tcPr marL="68580" marR="68580" anchor="ctr"/>
                </a:tc>
                <a:tc>
                  <a:txBody>
                    <a:bodyPr/>
                    <a:lstStyle/>
                    <a:p>
                      <a:pPr algn="ctr"/>
                      <a:r>
                        <a:rPr lang="en-US" sz="2000" b="1" dirty="0">
                          <a:latin typeface="Franklin Gothic Medium" panose="020B0603020102020204" pitchFamily="34" charset="0"/>
                        </a:rPr>
                        <a:t>$6.0</a:t>
                      </a:r>
                    </a:p>
                  </a:txBody>
                  <a:tcPr marL="68580" marR="68580" anchor="ctr"/>
                </a:tc>
                <a:tc>
                  <a:txBody>
                    <a:bodyPr/>
                    <a:lstStyle/>
                    <a:p>
                      <a:pPr algn="ctr"/>
                      <a:r>
                        <a:rPr lang="en-US" sz="2000" b="1" dirty="0">
                          <a:latin typeface="Franklin Gothic Medium" panose="020B0603020102020204" pitchFamily="34" charset="0"/>
                        </a:rPr>
                        <a:t>$2.5</a:t>
                      </a:r>
                    </a:p>
                  </a:txBody>
                  <a:tcPr marL="68580" marR="68580" anchor="ctr"/>
                </a:tc>
                <a:tc>
                  <a:txBody>
                    <a:bodyPr/>
                    <a:lstStyle/>
                    <a:p>
                      <a:pPr algn="ctr"/>
                      <a:r>
                        <a:rPr lang="en-US" sz="2000" b="1" dirty="0">
                          <a:latin typeface="Franklin Gothic Medium" panose="020B0603020102020204" pitchFamily="34" charset="0"/>
                        </a:rPr>
                        <a:t>$1.0</a:t>
                      </a:r>
                    </a:p>
                  </a:txBody>
                  <a:tcPr marL="68580" marR="68580" anchor="ctr"/>
                </a:tc>
                <a:tc>
                  <a:txBody>
                    <a:bodyPr/>
                    <a:lstStyle/>
                    <a:p>
                      <a:pPr algn="ctr"/>
                      <a:r>
                        <a:rPr lang="en-US" sz="2000" b="1" dirty="0">
                          <a:latin typeface="Franklin Gothic Medium" panose="020B0603020102020204" pitchFamily="34" charset="0"/>
                        </a:rPr>
                        <a:t>$9.5</a:t>
                      </a:r>
                    </a:p>
                  </a:txBody>
                  <a:tcPr marL="68580" marR="68580" anchor="ctr"/>
                </a:tc>
                <a:extLst>
                  <a:ext uri="{0D108BD9-81ED-4DB2-BD59-A6C34878D82A}">
                    <a16:rowId xmlns:a16="http://schemas.microsoft.com/office/drawing/2014/main" val="1901422235"/>
                  </a:ext>
                </a:extLst>
              </a:tr>
            </a:tbl>
          </a:graphicData>
        </a:graphic>
      </p:graphicFrame>
    </p:spTree>
    <p:extLst>
      <p:ext uri="{BB962C8B-B14F-4D97-AF65-F5344CB8AC3E}">
        <p14:creationId xmlns:p14="http://schemas.microsoft.com/office/powerpoint/2010/main" val="19379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4C8E-759C-4538-9575-26595E557F40}"/>
              </a:ext>
            </a:extLst>
          </p:cNvPr>
          <p:cNvSpPr>
            <a:spLocks noGrp="1"/>
          </p:cNvSpPr>
          <p:nvPr>
            <p:ph type="title"/>
          </p:nvPr>
        </p:nvSpPr>
        <p:spPr>
          <a:xfrm>
            <a:off x="367903" y="303833"/>
            <a:ext cx="8408193" cy="744836"/>
          </a:xfrm>
          <a:solidFill>
            <a:schemeClr val="tx1"/>
          </a:solidFill>
        </p:spPr>
        <p:txBody>
          <a:bodyPr vert="horz" lIns="91440" tIns="45720" rIns="91440" bIns="45720" rtlCol="0" anchor="ctr">
            <a:normAutofit/>
          </a:bodyPr>
          <a:lstStyle/>
          <a:p>
            <a:pPr algn="ctr" defTabSz="914400"/>
            <a:r>
              <a:rPr lang="en-US" sz="2800" b="1" kern="1200" dirty="0">
                <a:solidFill>
                  <a:schemeClr val="bg1"/>
                </a:solidFill>
                <a:latin typeface="+mj-lt"/>
                <a:ea typeface="+mj-ea"/>
                <a:cs typeface="+mj-cs"/>
              </a:rPr>
              <a:t>Reserves 4/30/20 Forecasted</a:t>
            </a:r>
          </a:p>
        </p:txBody>
      </p:sp>
      <p:graphicFrame>
        <p:nvGraphicFramePr>
          <p:cNvPr id="4" name="Table 3">
            <a:extLst>
              <a:ext uri="{FF2B5EF4-FFF2-40B4-BE49-F238E27FC236}">
                <a16:creationId xmlns:a16="http://schemas.microsoft.com/office/drawing/2014/main" id="{56339740-C4C2-4E66-9638-BF57A372FE54}"/>
              </a:ext>
            </a:extLst>
          </p:cNvPr>
          <p:cNvGraphicFramePr>
            <a:graphicFrameLocks noGrp="1"/>
          </p:cNvGraphicFramePr>
          <p:nvPr>
            <p:extLst>
              <p:ext uri="{D42A27DB-BD31-4B8C-83A1-F6EECF244321}">
                <p14:modId xmlns:p14="http://schemas.microsoft.com/office/powerpoint/2010/main" val="2787544824"/>
              </p:ext>
            </p:extLst>
          </p:nvPr>
        </p:nvGraphicFramePr>
        <p:xfrm>
          <a:off x="367903" y="1048674"/>
          <a:ext cx="8408193" cy="5394960"/>
        </p:xfrm>
        <a:graphic>
          <a:graphicData uri="http://schemas.openxmlformats.org/drawingml/2006/table">
            <a:tbl>
              <a:tblPr firstRow="1" bandRow="1">
                <a:tableStyleId>{5C22544A-7EE6-4342-B048-85BDC9FD1C3A}</a:tableStyleId>
              </a:tblPr>
              <a:tblGrid>
                <a:gridCol w="3187840">
                  <a:extLst>
                    <a:ext uri="{9D8B030D-6E8A-4147-A177-3AD203B41FA5}">
                      <a16:colId xmlns:a16="http://schemas.microsoft.com/office/drawing/2014/main" val="1394482498"/>
                    </a:ext>
                  </a:extLst>
                </a:gridCol>
                <a:gridCol w="1144787">
                  <a:extLst>
                    <a:ext uri="{9D8B030D-6E8A-4147-A177-3AD203B41FA5}">
                      <a16:colId xmlns:a16="http://schemas.microsoft.com/office/drawing/2014/main" val="3016120161"/>
                    </a:ext>
                  </a:extLst>
                </a:gridCol>
                <a:gridCol w="1330575">
                  <a:extLst>
                    <a:ext uri="{9D8B030D-6E8A-4147-A177-3AD203B41FA5}">
                      <a16:colId xmlns:a16="http://schemas.microsoft.com/office/drawing/2014/main" val="3864248913"/>
                    </a:ext>
                  </a:extLst>
                </a:gridCol>
                <a:gridCol w="1238866">
                  <a:extLst>
                    <a:ext uri="{9D8B030D-6E8A-4147-A177-3AD203B41FA5}">
                      <a16:colId xmlns:a16="http://schemas.microsoft.com/office/drawing/2014/main" val="963910479"/>
                    </a:ext>
                  </a:extLst>
                </a:gridCol>
                <a:gridCol w="1506125">
                  <a:extLst>
                    <a:ext uri="{9D8B030D-6E8A-4147-A177-3AD203B41FA5}">
                      <a16:colId xmlns:a16="http://schemas.microsoft.com/office/drawing/2014/main" val="2085935011"/>
                    </a:ext>
                  </a:extLst>
                </a:gridCol>
              </a:tblGrid>
              <a:tr h="269748">
                <a:tc>
                  <a:txBody>
                    <a:bodyPr/>
                    <a:lstStyle/>
                    <a:p>
                      <a:pPr algn="l" fontAlgn="b"/>
                      <a:r>
                        <a:rPr lang="en-US" sz="1400" b="1" i="0" u="none" strike="noStrike" dirty="0">
                          <a:solidFill>
                            <a:srgbClr val="000000"/>
                          </a:solidFill>
                          <a:effectLst/>
                          <a:latin typeface="Franklin Gothic Medium" panose="020B0603020102020204" pitchFamily="34" charset="0"/>
                        </a:rPr>
                        <a:t>(in thousands)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b"/>
                      <a:endParaRPr lang="en-US" sz="1400" b="0" i="0" u="none" strike="noStrike" dirty="0">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90847527"/>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Balance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dirty="0">
                          <a:solidFill>
                            <a:srgbClr val="000000"/>
                          </a:solidFill>
                          <a:effectLst/>
                          <a:latin typeface="Franklin Gothic Medium" panose="020B0603020102020204" pitchFamily="34" charset="0"/>
                        </a:rPr>
                        <a:t>Projected Balance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823467776"/>
                  </a:ext>
                </a:extLst>
              </a:tr>
              <a:tr h="269748">
                <a:tc>
                  <a:txBody>
                    <a:bodyPr/>
                    <a:lstStyle/>
                    <a:p>
                      <a:pPr algn="l" fontAlgn="b"/>
                      <a:endParaRPr lang="en-US" sz="1400" b="0" i="0" u="none" strike="noStrike" dirty="0">
                        <a:solidFill>
                          <a:srgbClr val="000000"/>
                        </a:solidFill>
                        <a:effectLst/>
                        <a:latin typeface="Franklin Gothic Medium" panose="020B0603020102020204" pitchFamily="34" charset="0"/>
                      </a:endParaRP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4/30/2019</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Additions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a:solidFill>
                            <a:srgbClr val="000000"/>
                          </a:solidFill>
                          <a:effectLst/>
                          <a:latin typeface="Franklin Gothic Medium" panose="020B0603020102020204" pitchFamily="34" charset="0"/>
                        </a:rPr>
                        <a:t>Expenditures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400" b="1" i="0" u="none" strike="noStrike" dirty="0">
                          <a:solidFill>
                            <a:srgbClr val="000000"/>
                          </a:solidFill>
                          <a:effectLst/>
                          <a:latin typeface="Franklin Gothic Medium" panose="020B0603020102020204" pitchFamily="34" charset="0"/>
                        </a:rPr>
                        <a:t>4/30/2020</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99560772"/>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Major Maintenance &amp; Replacement:</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8661611"/>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Admin Police Renovation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(1,300)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1422235"/>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Country Club Renovation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(1,600)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71605903"/>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Cart Barn</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(430)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8637762"/>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Northstar</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(275)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3735571"/>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WHP Playground Equip</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(150)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362491"/>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Craft Building</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(100)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8501643"/>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Yacht Club + Beach Club</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(240)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6657525"/>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Golf Ops/Maintenance</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(185)</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312779"/>
                  </a:ext>
                </a:extLst>
              </a:tr>
              <a:tr h="269748">
                <a:tc>
                  <a:txBody>
                    <a:bodyPr/>
                    <a:lstStyle/>
                    <a:p>
                      <a:pPr algn="l" fontAlgn="b"/>
                      <a:r>
                        <a:rPr lang="en-US" sz="1400" b="0" i="0" u="none" strike="noStrike" dirty="0">
                          <a:solidFill>
                            <a:srgbClr val="000000"/>
                          </a:solidFill>
                          <a:effectLst/>
                          <a:latin typeface="Franklin Gothic Medium" panose="020B0603020102020204" pitchFamily="34" charset="0"/>
                        </a:rPr>
                        <a:t>       Aquatics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(180)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1737808"/>
                  </a:ext>
                </a:extLst>
              </a:tr>
              <a:tr h="269748">
                <a:tc>
                  <a:txBody>
                    <a:bodyPr/>
                    <a:lstStyle/>
                    <a:p>
                      <a:pPr algn="l" fontAlgn="b"/>
                      <a:r>
                        <a:rPr lang="en-US" sz="1400" b="1" i="0" u="none" strike="noStrike">
                          <a:solidFill>
                            <a:srgbClr val="000000"/>
                          </a:solidFill>
                          <a:effectLst/>
                          <a:latin typeface="Franklin Gothic Medium" panose="020B0603020102020204" pitchFamily="34" charset="0"/>
                        </a:rPr>
                        <a:t>                   Total</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5,257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1,980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(4,460)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2,777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7541083"/>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3002767"/>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Bulkheads &amp; Waterways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2,478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720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(2,078)</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1,120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6989499"/>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5900385"/>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Roads</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1,101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350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(882)</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569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010029"/>
                  </a:ext>
                </a:extLst>
              </a:tr>
              <a:tr h="269748">
                <a:tc>
                  <a:txBody>
                    <a:bodyPr/>
                    <a:lstStyle/>
                    <a:p>
                      <a:pPr algn="l" fontAlgn="b"/>
                      <a:r>
                        <a:rPr lang="en-US" sz="1400" b="0" i="0" u="none" strike="noStrike">
                          <a:solidFill>
                            <a:srgbClr val="000000"/>
                          </a:solidFill>
                          <a:effectLst/>
                          <a:latin typeface="Franklin Gothic Medium" panose="020B0603020102020204" pitchFamily="34" charset="0"/>
                        </a:rPr>
                        <a:t> </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0071085"/>
                  </a:ext>
                </a:extLst>
              </a:tr>
              <a:tr h="269748">
                <a:tc>
                  <a:txBody>
                    <a:bodyPr/>
                    <a:lstStyle/>
                    <a:p>
                      <a:pPr algn="l" fontAlgn="b"/>
                      <a:r>
                        <a:rPr lang="en-US" sz="1400" b="1" i="0" u="none" strike="noStrike">
                          <a:solidFill>
                            <a:srgbClr val="000000"/>
                          </a:solidFill>
                          <a:effectLst/>
                          <a:latin typeface="Franklin Gothic Medium" panose="020B0603020102020204" pitchFamily="34" charset="0"/>
                        </a:rPr>
                        <a:t>TOTAL 4/30/20</a:t>
                      </a:r>
                    </a:p>
                  </a:txBody>
                  <a:tcPr marL="4651" marR="4651" marT="4651" marB="0" anchor="b">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   8,836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a:solidFill>
                            <a:srgbClr val="000000"/>
                          </a:solidFill>
                          <a:effectLst/>
                          <a:latin typeface="Franklin Gothic Medium" panose="020B0603020102020204" pitchFamily="34" charset="0"/>
                        </a:rPr>
                        <a:t>  3,050 </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(7,420)</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1" i="0" u="none" strike="noStrike" dirty="0">
                          <a:solidFill>
                            <a:srgbClr val="000000"/>
                          </a:solidFill>
                          <a:effectLst/>
                          <a:latin typeface="Franklin Gothic Medium" panose="020B0603020102020204" pitchFamily="34" charset="0"/>
                        </a:rPr>
                        <a:t>4,466</a:t>
                      </a:r>
                    </a:p>
                  </a:txBody>
                  <a:tcPr marL="4651" marR="4651" marT="4651" marB="0" anchor="ctr">
                    <a:lnL w="12700" cap="flat" cmpd="sng" algn="ctr">
                      <a:solidFill>
                        <a:schemeClr val="accent1">
                          <a:lumMod val="20000"/>
                          <a:lumOff val="80000"/>
                        </a:schemeClr>
                      </a:solidFill>
                      <a:prstDash val="solid"/>
                      <a:round/>
                      <a:headEnd type="none" w="med" len="med"/>
                      <a:tailEnd type="none" w="med" len="med"/>
                    </a:lnL>
                    <a:lnR w="12700" cap="flat" cmpd="sng" algn="ctr">
                      <a:solidFill>
                        <a:schemeClr val="accent1">
                          <a:lumMod val="20000"/>
                          <a:lumOff val="80000"/>
                        </a:schemeClr>
                      </a:solidFill>
                      <a:prstDash val="solid"/>
                      <a:round/>
                      <a:headEnd type="none" w="med" len="med"/>
                      <a:tailEnd type="none" w="med" len="me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3093010"/>
                  </a:ext>
                </a:extLst>
              </a:tr>
            </a:tbl>
          </a:graphicData>
        </a:graphic>
      </p:graphicFrame>
    </p:spTree>
    <p:extLst>
      <p:ext uri="{BB962C8B-B14F-4D97-AF65-F5344CB8AC3E}">
        <p14:creationId xmlns:p14="http://schemas.microsoft.com/office/powerpoint/2010/main" val="201380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5059970" y="1783959"/>
            <a:ext cx="3657600" cy="2889114"/>
          </a:xfrm>
        </p:spPr>
        <p:txBody>
          <a:bodyPr vert="horz" lIns="91440" tIns="45720" rIns="91440" bIns="45720" rtlCol="0" anchor="b">
            <a:normAutofit/>
          </a:bodyPr>
          <a:lstStyle/>
          <a:p>
            <a:pPr defTabSz="914400"/>
            <a:r>
              <a:rPr lang="en-US" sz="6000" kern="1200" dirty="0">
                <a:solidFill>
                  <a:schemeClr val="bg1"/>
                </a:solidFill>
                <a:latin typeface="+mj-lt"/>
                <a:ea typeface="+mj-ea"/>
                <a:cs typeface="+mj-cs"/>
              </a:rPr>
              <a:t>Public Comments</a:t>
            </a:r>
          </a:p>
        </p:txBody>
      </p:sp>
      <p:sp>
        <p:nvSpPr>
          <p:cNvPr id="20" name="Freeform: Shape 1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3F20C1A7-8571-4030-A5A9-F08692D99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352852"/>
            <a:ext cx="3035882" cy="2784125"/>
          </a:xfrm>
          <a:prstGeom prst="rect">
            <a:avLst/>
          </a:prstGeom>
        </p:spPr>
      </p:pic>
    </p:spTree>
    <p:extLst>
      <p:ext uri="{BB962C8B-B14F-4D97-AF65-F5344CB8AC3E}">
        <p14:creationId xmlns:p14="http://schemas.microsoft.com/office/powerpoint/2010/main" val="1044316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635850" y="1051560"/>
            <a:ext cx="7869454" cy="4754880"/>
          </a:xfrm>
          <a:noFill/>
          <a:ln>
            <a:noFill/>
          </a:ln>
        </p:spPr>
        <p:txBody>
          <a:bodyPr vert="horz" lIns="91440" tIns="45720" rIns="91440" bIns="45720" rtlCol="0" anchor="ctr">
            <a:normAutofit fontScale="90000"/>
          </a:bodyPr>
          <a:lstStyle/>
          <a:p>
            <a:r>
              <a:rPr lang="en-US" sz="5200" kern="1200" dirty="0">
                <a:solidFill>
                  <a:srgbClr val="FFFFFF"/>
                </a:solidFill>
                <a:latin typeface="+mj-lt"/>
                <a:ea typeface="+mj-ea"/>
                <a:cs typeface="+mj-cs"/>
              </a:rPr>
              <a:t>Capital Purchase Requests –</a:t>
            </a:r>
            <a:br>
              <a:rPr lang="en-US" sz="5200" kern="1200" dirty="0">
                <a:solidFill>
                  <a:srgbClr val="FFFFFF"/>
                </a:solidFill>
                <a:latin typeface="+mj-lt"/>
                <a:ea typeface="+mj-ea"/>
                <a:cs typeface="+mj-cs"/>
              </a:rPr>
            </a:br>
            <a:r>
              <a:rPr lang="en-US" dirty="0">
                <a:solidFill>
                  <a:schemeClr val="bg1"/>
                </a:solidFill>
              </a:rPr>
              <a:t>Golf – Top Dresser &amp; Pro Gator</a:t>
            </a:r>
            <a:br>
              <a:rPr lang="en-US" dirty="0">
                <a:solidFill>
                  <a:schemeClr val="bg1"/>
                </a:solidFill>
              </a:rPr>
            </a:br>
            <a:r>
              <a:rPr lang="en-US" dirty="0">
                <a:solidFill>
                  <a:schemeClr val="bg1"/>
                </a:solidFill>
              </a:rPr>
              <a:t>Golf – Cart Path Repair</a:t>
            </a:r>
            <a:br>
              <a:rPr lang="en-US" dirty="0">
                <a:solidFill>
                  <a:schemeClr val="bg1"/>
                </a:solidFill>
              </a:rPr>
            </a:br>
            <a:r>
              <a:rPr lang="en-US" dirty="0">
                <a:solidFill>
                  <a:schemeClr val="bg1"/>
                </a:solidFill>
              </a:rPr>
              <a:t>Aquatics – Rubaroc replacement for Splash Pad &amp; Mumford’s Landing pool</a:t>
            </a:r>
            <a:br>
              <a:rPr lang="en-US" dirty="0">
                <a:solidFill>
                  <a:schemeClr val="bg1"/>
                </a:solidFill>
              </a:rPr>
            </a:br>
            <a:r>
              <a:rPr lang="en-US" dirty="0">
                <a:solidFill>
                  <a:schemeClr val="bg1"/>
                </a:solidFill>
              </a:rPr>
              <a:t>Bulkheads – Wood Duck II Mallard Dr. West</a:t>
            </a:r>
            <a:br>
              <a:rPr lang="en-US" dirty="0">
                <a:solidFill>
                  <a:schemeClr val="bg1"/>
                </a:solidFill>
              </a:rPr>
            </a:br>
            <a:r>
              <a:rPr lang="en-US" dirty="0">
                <a:solidFill>
                  <a:schemeClr val="bg1"/>
                </a:solidFill>
              </a:rPr>
              <a:t>Bulkheads – Wood Duck I/Ocean Pkwy. OPA Parcels</a:t>
            </a:r>
            <a:br>
              <a:rPr lang="en-US" dirty="0">
                <a:solidFill>
                  <a:schemeClr val="bg1"/>
                </a:solidFill>
              </a:rPr>
            </a:br>
            <a:r>
              <a:rPr lang="en-US" dirty="0">
                <a:solidFill>
                  <a:schemeClr val="bg1"/>
                </a:solidFill>
              </a:rPr>
              <a:t>P/R &amp; Marketing – Community Center Audio system </a:t>
            </a:r>
            <a:br>
              <a:rPr lang="en-US" dirty="0">
                <a:solidFill>
                  <a:schemeClr val="bg1"/>
                </a:solidFill>
              </a:rPr>
            </a:br>
            <a:endParaRPr lang="en-US" sz="5200" kern="1200" dirty="0">
              <a:solidFill>
                <a:srgbClr val="FFFFFF"/>
              </a:solidFill>
              <a:latin typeface="+mj-lt"/>
              <a:ea typeface="+mj-ea"/>
              <a:cs typeface="+mj-cs"/>
            </a:endParaRPr>
          </a:p>
        </p:txBody>
      </p:sp>
    </p:spTree>
    <p:extLst>
      <p:ext uri="{BB962C8B-B14F-4D97-AF65-F5344CB8AC3E}">
        <p14:creationId xmlns:p14="http://schemas.microsoft.com/office/powerpoint/2010/main" val="4147714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1200329"/>
          </a:xfrm>
          <a:prstGeom prst="rect">
            <a:avLst/>
          </a:prstGeom>
          <a:noFill/>
        </p:spPr>
        <p:txBody>
          <a:bodyPr wrap="square" rtlCol="0">
            <a:spAutoFit/>
          </a:bodyPr>
          <a:lstStyle/>
          <a:p>
            <a:pPr algn="ctr"/>
            <a:r>
              <a:rPr lang="en-US" sz="3600" b="1" dirty="0">
                <a:latin typeface="Century Gothic" panose="020B0502020202020204" pitchFamily="34" charset="0"/>
              </a:rPr>
              <a:t>Dakota 410 Turf Tender Top Dresser &amp; John Deere Pro Gator</a:t>
            </a: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2725786"/>
            <a:ext cx="8412480" cy="2778031"/>
          </a:xfrm>
        </p:spPr>
        <p:txBody>
          <a:bodyPr>
            <a:normAutofit/>
          </a:bodyPr>
          <a:lstStyle/>
          <a:p>
            <a:r>
              <a:rPr lang="en-US" sz="3200" dirty="0"/>
              <a:t>In the Budget for 2019/2020</a:t>
            </a:r>
          </a:p>
          <a:p>
            <a:r>
              <a:rPr lang="en-US" sz="3200" dirty="0"/>
              <a:t>Requesting Authorization to go Forward with purchase of Staff Recommendation from Finch Services, Inc. for $31, 444.90.</a:t>
            </a:r>
          </a:p>
        </p:txBody>
      </p:sp>
    </p:spTree>
    <p:extLst>
      <p:ext uri="{BB962C8B-B14F-4D97-AF65-F5344CB8AC3E}">
        <p14:creationId xmlns:p14="http://schemas.microsoft.com/office/powerpoint/2010/main" val="80546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646331"/>
          </a:xfrm>
          <a:prstGeom prst="rect">
            <a:avLst/>
          </a:prstGeom>
          <a:noFill/>
        </p:spPr>
        <p:txBody>
          <a:bodyPr wrap="square" rtlCol="0">
            <a:spAutoFit/>
          </a:bodyPr>
          <a:lstStyle/>
          <a:p>
            <a:pPr algn="ctr"/>
            <a:r>
              <a:rPr lang="en-US" sz="3600" b="1" dirty="0">
                <a:latin typeface="Century Gothic" panose="020B0502020202020204" pitchFamily="34" charset="0"/>
              </a:rPr>
              <a:t>Golf Cart Path Repair</a:t>
            </a: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1349830"/>
            <a:ext cx="8412480" cy="5333998"/>
          </a:xfrm>
        </p:spPr>
        <p:txBody>
          <a:bodyPr>
            <a:normAutofit/>
          </a:bodyPr>
          <a:lstStyle/>
          <a:p>
            <a:r>
              <a:rPr lang="en-US" sz="3200" dirty="0"/>
              <a:t>Not In the Budget</a:t>
            </a:r>
          </a:p>
          <a:p>
            <a:r>
              <a:rPr lang="en-US" sz="3200" dirty="0"/>
              <a:t>Requesting Authorization to go Forward with Staff Recommendation of $39,980 from Chesapeake Paving.</a:t>
            </a:r>
          </a:p>
          <a:p>
            <a:r>
              <a:rPr lang="en-US" sz="3200" dirty="0"/>
              <a:t>Chesapeake won the bid for the roads/paving coming in the lowest. Guaranteed same price as current. They can possibly do it this fall weather permitting. </a:t>
            </a:r>
          </a:p>
          <a:p>
            <a:r>
              <a:rPr lang="nl-NL" sz="3200" dirty="0"/>
              <a:t>Asphalt costs - Lynch is $191.60 per ton; Terra Firma is $110 per ton; Chesapeake is $100 per ton</a:t>
            </a:r>
            <a:endParaRPr lang="en-US" sz="3200" dirty="0"/>
          </a:p>
        </p:txBody>
      </p:sp>
    </p:spTree>
    <p:extLst>
      <p:ext uri="{BB962C8B-B14F-4D97-AF65-F5344CB8AC3E}">
        <p14:creationId xmlns:p14="http://schemas.microsoft.com/office/powerpoint/2010/main" val="1921929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1200329"/>
          </a:xfrm>
          <a:prstGeom prst="rect">
            <a:avLst/>
          </a:prstGeom>
          <a:noFill/>
        </p:spPr>
        <p:txBody>
          <a:bodyPr wrap="square" rtlCol="0">
            <a:spAutoFit/>
          </a:bodyPr>
          <a:lstStyle/>
          <a:p>
            <a:pPr algn="ctr"/>
            <a:r>
              <a:rPr lang="en-US" sz="3600" b="1" dirty="0">
                <a:latin typeface="Century Gothic" panose="020B0502020202020204" pitchFamily="34" charset="0"/>
              </a:rPr>
              <a:t>Rubaroc Replacement at Swim &amp; Racquet Splash Pad &amp; Mumford's Pool</a:t>
            </a: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1739538"/>
            <a:ext cx="8412480" cy="4269376"/>
          </a:xfrm>
        </p:spPr>
        <p:txBody>
          <a:bodyPr>
            <a:normAutofit/>
          </a:bodyPr>
          <a:lstStyle/>
          <a:p>
            <a:r>
              <a:rPr lang="en-US" dirty="0"/>
              <a:t>Not in Current Budget</a:t>
            </a:r>
          </a:p>
          <a:p>
            <a:r>
              <a:rPr lang="en-US" dirty="0"/>
              <a:t>Requesting Authorization to go Forward in 2019/2020 with Staff Recommendation of $31,805.00 from Rubaroc</a:t>
            </a:r>
          </a:p>
          <a:p>
            <a:r>
              <a:rPr lang="en-US" dirty="0"/>
              <a:t>The area around Mumford's and the Splash Pad have started to break apart causing tripping hazards. The Health Dept. has told us we need to repair prior to opening Summer of 2020. </a:t>
            </a:r>
          </a:p>
          <a:p>
            <a:r>
              <a:rPr lang="en-US" dirty="0"/>
              <a:t>NOTE: This is NOT currently budgeted, but in order to schedule them for this Spring we need to send half deposit. The other half will be budgeted in 2021 fiscal budget. </a:t>
            </a:r>
          </a:p>
        </p:txBody>
      </p:sp>
    </p:spTree>
    <p:extLst>
      <p:ext uri="{BB962C8B-B14F-4D97-AF65-F5344CB8AC3E}">
        <p14:creationId xmlns:p14="http://schemas.microsoft.com/office/powerpoint/2010/main" val="3182550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646331"/>
          </a:xfrm>
          <a:prstGeom prst="rect">
            <a:avLst/>
          </a:prstGeom>
          <a:noFill/>
        </p:spPr>
        <p:txBody>
          <a:bodyPr wrap="square" rtlCol="0">
            <a:spAutoFit/>
          </a:bodyPr>
          <a:lstStyle/>
          <a:p>
            <a:pPr algn="ctr"/>
            <a:r>
              <a:rPr lang="en-US" sz="3600" b="1">
                <a:latin typeface="Century Gothic" panose="020B0502020202020204" pitchFamily="34" charset="0"/>
              </a:rPr>
              <a:t>2019-2020 Bulkhead Replacement</a:t>
            </a:r>
            <a:endParaRPr lang="en-US" sz="3600" b="1" dirty="0">
              <a:latin typeface="Century Gothic" panose="020B0502020202020204" pitchFamily="34" charset="0"/>
            </a:endParaRP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1739538"/>
            <a:ext cx="8412480" cy="3378924"/>
          </a:xfrm>
        </p:spPr>
        <p:txBody>
          <a:bodyPr>
            <a:normAutofit/>
          </a:bodyPr>
          <a:lstStyle/>
          <a:p>
            <a:r>
              <a:rPr lang="en-US" sz="3200" dirty="0"/>
              <a:t>In the Budget for 2018/2019</a:t>
            </a:r>
          </a:p>
          <a:p>
            <a:r>
              <a:rPr lang="en-US" sz="3200" dirty="0"/>
              <a:t>Requesting Authorization to go Forward in 2019/2020 for Wood Duck with Staff Recommendation of $140,535.00 from McGinty for lots 2,4,6 &amp; 8 </a:t>
            </a:r>
          </a:p>
          <a:p>
            <a:r>
              <a:rPr lang="en-US" sz="3200" dirty="0"/>
              <a:t>No Other contractors available. Already booked for winter </a:t>
            </a:r>
          </a:p>
        </p:txBody>
      </p:sp>
    </p:spTree>
    <p:extLst>
      <p:ext uri="{BB962C8B-B14F-4D97-AF65-F5344CB8AC3E}">
        <p14:creationId xmlns:p14="http://schemas.microsoft.com/office/powerpoint/2010/main" val="1084289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646331"/>
          </a:xfrm>
          <a:prstGeom prst="rect">
            <a:avLst/>
          </a:prstGeom>
          <a:noFill/>
        </p:spPr>
        <p:txBody>
          <a:bodyPr wrap="square" rtlCol="0">
            <a:spAutoFit/>
          </a:bodyPr>
          <a:lstStyle/>
          <a:p>
            <a:pPr algn="ctr"/>
            <a:r>
              <a:rPr lang="en-US" sz="3600" b="1">
                <a:latin typeface="Century Gothic" panose="020B0502020202020204" pitchFamily="34" charset="0"/>
              </a:rPr>
              <a:t>2019-2020 Bulkhead Replacement</a:t>
            </a:r>
            <a:endParaRPr lang="en-US" sz="3600" b="1" dirty="0">
              <a:latin typeface="Century Gothic" panose="020B0502020202020204" pitchFamily="34" charset="0"/>
            </a:endParaRP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1349830"/>
            <a:ext cx="8412480" cy="5333998"/>
          </a:xfrm>
        </p:spPr>
        <p:txBody>
          <a:bodyPr>
            <a:normAutofit/>
          </a:bodyPr>
          <a:lstStyle/>
          <a:p>
            <a:r>
              <a:rPr lang="en-US" sz="3200" dirty="0"/>
              <a:t>In the Budget for 2018/2019</a:t>
            </a:r>
          </a:p>
          <a:p>
            <a:r>
              <a:rPr lang="en-US" sz="3200" dirty="0"/>
              <a:t>Requesting Authorization to go Forward in 2019/2020 with Staff Recommendation of $325,335.00 from Fisher Marine for Ocean Parkway (OPA Owned) </a:t>
            </a:r>
          </a:p>
          <a:p>
            <a:r>
              <a:rPr lang="en-US" sz="3200" dirty="0"/>
              <a:t>No Other contractors available. Already booked for winter </a:t>
            </a:r>
          </a:p>
        </p:txBody>
      </p:sp>
    </p:spTree>
    <p:extLst>
      <p:ext uri="{BB962C8B-B14F-4D97-AF65-F5344CB8AC3E}">
        <p14:creationId xmlns:p14="http://schemas.microsoft.com/office/powerpoint/2010/main" val="204613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4000" b="1" dirty="0">
                <a:solidFill>
                  <a:srgbClr val="FFFFFF"/>
                </a:solidFill>
              </a:rPr>
              <a:t>Approval of Minutes</a:t>
            </a:r>
            <a:br>
              <a:rPr lang="en-US" sz="2900" dirty="0">
                <a:solidFill>
                  <a:srgbClr val="FFFFFF"/>
                </a:solidFill>
              </a:rPr>
            </a:br>
            <a:r>
              <a:rPr lang="en-US" sz="3200" dirty="0">
                <a:solidFill>
                  <a:srgbClr val="FFFFFF"/>
                </a:solidFill>
              </a:rPr>
              <a:t>November 2, 2019 – Regular Meeting</a:t>
            </a:r>
            <a:br>
              <a:rPr lang="en-US" sz="2900" dirty="0">
                <a:solidFill>
                  <a:srgbClr val="FFFFFF"/>
                </a:solidFill>
              </a:rPr>
            </a:br>
            <a:endParaRPr lang="en-US" sz="2900" kern="1200" dirty="0">
              <a:solidFill>
                <a:srgbClr val="FFFFFF"/>
              </a:solidFill>
              <a:latin typeface="+mj-lt"/>
              <a:ea typeface="+mj-ea"/>
              <a:cs typeface="+mj-cs"/>
            </a:endParaRPr>
          </a:p>
        </p:txBody>
      </p:sp>
    </p:spTree>
    <p:extLst>
      <p:ext uri="{BB962C8B-B14F-4D97-AF65-F5344CB8AC3E}">
        <p14:creationId xmlns:p14="http://schemas.microsoft.com/office/powerpoint/2010/main" val="2710307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8F2007-E269-49A2-8EDA-BB6E9F72B972}"/>
              </a:ext>
            </a:extLst>
          </p:cNvPr>
          <p:cNvSpPr txBox="1"/>
          <p:nvPr/>
        </p:nvSpPr>
        <p:spPr>
          <a:xfrm>
            <a:off x="182880" y="357040"/>
            <a:ext cx="8778240" cy="646331"/>
          </a:xfrm>
          <a:prstGeom prst="rect">
            <a:avLst/>
          </a:prstGeom>
          <a:noFill/>
        </p:spPr>
        <p:txBody>
          <a:bodyPr wrap="square" rtlCol="0">
            <a:spAutoFit/>
          </a:bodyPr>
          <a:lstStyle/>
          <a:p>
            <a:pPr algn="ctr"/>
            <a:r>
              <a:rPr lang="en-US" sz="3600" b="1" dirty="0">
                <a:latin typeface="Century Gothic" panose="020B0502020202020204" pitchFamily="34" charset="0"/>
              </a:rPr>
              <a:t>Community Center Audio System</a:t>
            </a:r>
          </a:p>
        </p:txBody>
      </p:sp>
      <p:sp>
        <p:nvSpPr>
          <p:cNvPr id="6" name="Content Placeholder 2">
            <a:extLst>
              <a:ext uri="{FF2B5EF4-FFF2-40B4-BE49-F238E27FC236}">
                <a16:creationId xmlns:a16="http://schemas.microsoft.com/office/drawing/2014/main" id="{68719AF9-809D-46F9-94B7-56A323FD7711}"/>
              </a:ext>
            </a:extLst>
          </p:cNvPr>
          <p:cNvSpPr>
            <a:spLocks noGrp="1"/>
          </p:cNvSpPr>
          <p:nvPr>
            <p:ph idx="1"/>
          </p:nvPr>
        </p:nvSpPr>
        <p:spPr>
          <a:xfrm>
            <a:off x="365760" y="1349830"/>
            <a:ext cx="8412480" cy="5333998"/>
          </a:xfrm>
        </p:spPr>
        <p:txBody>
          <a:bodyPr>
            <a:normAutofit/>
          </a:bodyPr>
          <a:lstStyle/>
          <a:p>
            <a:r>
              <a:rPr lang="en-US" sz="3200" dirty="0"/>
              <a:t>Not In the Current Budget</a:t>
            </a:r>
          </a:p>
          <a:p>
            <a:r>
              <a:rPr lang="en-US" sz="3200" dirty="0"/>
              <a:t>Requesting Authorization to go Forward with Staff Recommendation of $16,788.15 from Mid-South Audio. </a:t>
            </a:r>
          </a:p>
        </p:txBody>
      </p:sp>
    </p:spTree>
    <p:extLst>
      <p:ext uri="{BB962C8B-B14F-4D97-AF65-F5344CB8AC3E}">
        <p14:creationId xmlns:p14="http://schemas.microsoft.com/office/powerpoint/2010/main" val="4102182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366487" y="1331232"/>
            <a:ext cx="4902200" cy="4195536"/>
          </a:xfrm>
        </p:spPr>
        <p:txBody>
          <a:bodyPr vert="horz" lIns="91440" tIns="45720" rIns="91440" bIns="45720" rtlCol="0" anchor="ctr">
            <a:normAutofit/>
          </a:bodyPr>
          <a:lstStyle/>
          <a:p>
            <a:pPr algn="r" defTabSz="914400"/>
            <a:r>
              <a:rPr lang="en-US" sz="3700" u="sng" kern="1200" dirty="0">
                <a:solidFill>
                  <a:schemeClr val="tx1"/>
                </a:solidFill>
                <a:latin typeface="+mj-lt"/>
                <a:ea typeface="+mj-ea"/>
                <a:cs typeface="+mj-cs"/>
              </a:rPr>
              <a:t>CPI Violations</a:t>
            </a:r>
            <a:br>
              <a:rPr lang="en-US" sz="3700" u="sng" kern="1200" dirty="0">
                <a:solidFill>
                  <a:schemeClr val="tx1"/>
                </a:solidFill>
                <a:latin typeface="+mj-lt"/>
                <a:ea typeface="+mj-ea"/>
                <a:cs typeface="+mj-cs"/>
              </a:rPr>
            </a:br>
            <a:r>
              <a:rPr lang="en-US" sz="3700" kern="1200" dirty="0">
                <a:solidFill>
                  <a:schemeClr val="tx1"/>
                </a:solidFill>
                <a:latin typeface="+mj-lt"/>
                <a:ea typeface="+mj-ea"/>
                <a:cs typeface="+mj-cs"/>
              </a:rPr>
              <a:t>None</a:t>
            </a:r>
          </a:p>
        </p:txBody>
      </p:sp>
      <p:sp>
        <p:nvSpPr>
          <p:cNvPr id="22" name="Rectangle 17">
            <a:extLst>
              <a:ext uri="{FF2B5EF4-FFF2-40B4-BE49-F238E27FC236}">
                <a16:creationId xmlns:a16="http://schemas.microsoft.com/office/drawing/2014/main" id="{793EF0C2-EE57-40DD-B754-BF1477FAB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1951" y="0"/>
            <a:ext cx="348204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418424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idx="4294967295"/>
          </p:nvPr>
        </p:nvSpPr>
        <p:spPr>
          <a:xfrm>
            <a:off x="840468" y="1122807"/>
            <a:ext cx="7465832" cy="4297680"/>
          </a:xfrm>
          <a:noFill/>
          <a:ln>
            <a:noFill/>
          </a:ln>
        </p:spPr>
        <p:txBody>
          <a:bodyPr vert="horz" lIns="91440" tIns="45720" rIns="91440" bIns="45720" rtlCol="0" anchor="ctr">
            <a:normAutofit/>
          </a:bodyPr>
          <a:lstStyle/>
          <a:p>
            <a:pPr algn="ctr" defTabSz="914400"/>
            <a:r>
              <a:rPr lang="en-US" sz="5200" dirty="0">
                <a:solidFill>
                  <a:srgbClr val="FFFFFF"/>
                </a:solidFill>
              </a:rPr>
              <a:t>Unfinished Business</a:t>
            </a:r>
            <a:br>
              <a:rPr lang="en-US" sz="5200" dirty="0">
                <a:solidFill>
                  <a:srgbClr val="FFFFFF"/>
                </a:solidFill>
              </a:rPr>
            </a:br>
            <a:br>
              <a:rPr lang="en-US" sz="5200" dirty="0">
                <a:solidFill>
                  <a:srgbClr val="FFFFFF"/>
                </a:solidFill>
              </a:rPr>
            </a:br>
            <a:r>
              <a:rPr lang="en-US" sz="4400" dirty="0">
                <a:solidFill>
                  <a:srgbClr val="FFFFFF"/>
                </a:solidFill>
              </a:rPr>
              <a:t>None</a:t>
            </a:r>
            <a:endParaRPr lang="en-US" sz="5200" kern="1200" dirty="0">
              <a:solidFill>
                <a:srgbClr val="FFFFFF"/>
              </a:solidFill>
              <a:latin typeface="+mj-lt"/>
              <a:ea typeface="+mj-ea"/>
              <a:cs typeface="+mj-cs"/>
            </a:endParaRPr>
          </a:p>
        </p:txBody>
      </p:sp>
    </p:spTree>
    <p:extLst>
      <p:ext uri="{BB962C8B-B14F-4D97-AF65-F5344CB8AC3E}">
        <p14:creationId xmlns:p14="http://schemas.microsoft.com/office/powerpoint/2010/main" val="1241298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itle 12"/>
          <p:cNvSpPr>
            <a:spLocks noGrp="1"/>
          </p:cNvSpPr>
          <p:nvPr>
            <p:ph type="title" idx="4294967295"/>
          </p:nvPr>
        </p:nvSpPr>
        <p:spPr>
          <a:xfrm>
            <a:off x="840468" y="1288270"/>
            <a:ext cx="7465832" cy="4297680"/>
          </a:xfrm>
          <a:noFill/>
          <a:ln>
            <a:noFill/>
          </a:ln>
        </p:spPr>
        <p:txBody>
          <a:bodyPr vert="horz" lIns="91440" tIns="45720" rIns="91440" bIns="45720" rtlCol="0" anchor="ctr">
            <a:normAutofit fontScale="90000"/>
          </a:bodyPr>
          <a:lstStyle/>
          <a:p>
            <a:pPr marL="227013" indent="-227013" defTabSz="914400"/>
            <a:r>
              <a:rPr lang="en-US" sz="5200" dirty="0">
                <a:solidFill>
                  <a:srgbClr val="FFFFFF"/>
                </a:solidFill>
              </a:rPr>
              <a:t>New Business</a:t>
            </a:r>
            <a:br>
              <a:rPr lang="en-US" sz="5200" dirty="0">
                <a:solidFill>
                  <a:srgbClr val="FFFFFF"/>
                </a:solidFill>
              </a:rPr>
            </a:br>
            <a:br>
              <a:rPr lang="en-US" sz="3600" dirty="0">
                <a:solidFill>
                  <a:srgbClr val="FFFFFF"/>
                </a:solidFill>
              </a:rPr>
            </a:br>
            <a:r>
              <a:rPr lang="en-US" sz="3600" dirty="0">
                <a:solidFill>
                  <a:srgbClr val="FFFFFF"/>
                </a:solidFill>
              </a:rPr>
              <a:t>Motion - To approve the Employment Contract for the General Manager – Doug Parks</a:t>
            </a:r>
            <a:br>
              <a:rPr lang="en-US" sz="3600" dirty="0">
                <a:solidFill>
                  <a:srgbClr val="FFFFFF"/>
                </a:solidFill>
              </a:rPr>
            </a:br>
            <a:r>
              <a:rPr lang="en-US" sz="3600" dirty="0">
                <a:solidFill>
                  <a:srgbClr val="FFFFFF"/>
                </a:solidFill>
              </a:rPr>
              <a:t> </a:t>
            </a:r>
            <a:br>
              <a:rPr lang="en-US" sz="3600" dirty="0">
                <a:solidFill>
                  <a:srgbClr val="FFFFFF"/>
                </a:solidFill>
              </a:rPr>
            </a:br>
            <a:r>
              <a:rPr lang="en-US" sz="3600" dirty="0">
                <a:solidFill>
                  <a:srgbClr val="FFFFFF"/>
                </a:solidFill>
              </a:rPr>
              <a:t>Proposed Topic for Discussion - Orientation to new Advisory Committee Chairs and Liaisons – Colette Horn</a:t>
            </a:r>
            <a:br>
              <a:rPr lang="en-US" sz="3600" dirty="0">
                <a:solidFill>
                  <a:srgbClr val="FFFFFF"/>
                </a:solidFill>
              </a:rPr>
            </a:br>
            <a:br>
              <a:rPr lang="en-US" sz="3600" dirty="0">
                <a:solidFill>
                  <a:srgbClr val="FFFFFF"/>
                </a:solidFill>
              </a:rPr>
            </a:br>
            <a:endParaRPr lang="en-US" sz="3600" kern="1200" dirty="0">
              <a:solidFill>
                <a:srgbClr val="FFFFFF"/>
              </a:solidFill>
              <a:latin typeface="+mj-lt"/>
              <a:ea typeface="+mj-ea"/>
              <a:cs typeface="+mj-cs"/>
            </a:endParaRPr>
          </a:p>
        </p:txBody>
      </p:sp>
    </p:spTree>
    <p:extLst>
      <p:ext uri="{BB962C8B-B14F-4D97-AF65-F5344CB8AC3E}">
        <p14:creationId xmlns:p14="http://schemas.microsoft.com/office/powerpoint/2010/main" val="2992627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0" y="1331232"/>
            <a:ext cx="5730240" cy="4195536"/>
          </a:xfrm>
        </p:spPr>
        <p:txBody>
          <a:bodyPr vert="horz" lIns="91440" tIns="45720" rIns="91440" bIns="45720" rtlCol="0" anchor="ctr">
            <a:normAutofit/>
          </a:bodyPr>
          <a:lstStyle/>
          <a:p>
            <a:pPr algn="ctr" defTabSz="914400"/>
            <a:r>
              <a:rPr lang="en-US" sz="4000" kern="1200" dirty="0">
                <a:solidFill>
                  <a:schemeClr val="tx1"/>
                </a:solidFill>
                <a:latin typeface="Arial" panose="020B0604020202020204" pitchFamily="34" charset="0"/>
                <a:cs typeface="Arial" panose="020B0604020202020204" pitchFamily="34" charset="0"/>
              </a:rPr>
              <a:t>Appointments</a:t>
            </a:r>
            <a:r>
              <a:rPr lang="en-US" sz="3700" kern="1200" dirty="0">
                <a:solidFill>
                  <a:schemeClr val="tx1"/>
                </a:solidFill>
                <a:latin typeface="Arial" panose="020B0604020202020204" pitchFamily="34" charset="0"/>
                <a:cs typeface="Arial" panose="020B0604020202020204" pitchFamily="34" charset="0"/>
              </a:rPr>
              <a:t>  </a:t>
            </a:r>
            <a:br>
              <a:rPr lang="en-US" sz="3700" kern="1200" dirty="0">
                <a:solidFill>
                  <a:schemeClr val="tx1"/>
                </a:solidFill>
                <a:latin typeface="Arial" panose="020B0604020202020204" pitchFamily="34" charset="0"/>
                <a:cs typeface="Arial" panose="020B0604020202020204" pitchFamily="34" charset="0"/>
              </a:rPr>
            </a:br>
            <a:br>
              <a:rPr lang="en-US" sz="3700" kern="1200" dirty="0">
                <a:solidFill>
                  <a:schemeClr val="tx1"/>
                </a:solidFill>
                <a:latin typeface="Arial" panose="020B0604020202020204" pitchFamily="34" charset="0"/>
                <a:cs typeface="Arial" panose="020B0604020202020204" pitchFamily="34" charset="0"/>
              </a:rPr>
            </a:br>
            <a:r>
              <a:rPr lang="en-US" sz="3700" kern="1200" dirty="0">
                <a:solidFill>
                  <a:schemeClr val="tx1"/>
                </a:solidFill>
                <a:latin typeface="Arial" panose="020B0604020202020204" pitchFamily="34" charset="0"/>
                <a:cs typeface="Arial" panose="020B0604020202020204" pitchFamily="34" charset="0"/>
              </a:rPr>
              <a:t>Donna Hickey - 3</a:t>
            </a:r>
            <a:r>
              <a:rPr lang="en-US" sz="3700" kern="1200" baseline="30000" dirty="0">
                <a:solidFill>
                  <a:schemeClr val="tx1"/>
                </a:solidFill>
                <a:latin typeface="Arial" panose="020B0604020202020204" pitchFamily="34" charset="0"/>
                <a:cs typeface="Arial" panose="020B0604020202020204" pitchFamily="34" charset="0"/>
              </a:rPr>
              <a:t>rd</a:t>
            </a:r>
            <a:r>
              <a:rPr lang="en-US" sz="3700" kern="1200" dirty="0">
                <a:solidFill>
                  <a:schemeClr val="tx1"/>
                </a:solidFill>
                <a:latin typeface="Arial" panose="020B0604020202020204" pitchFamily="34" charset="0"/>
                <a:cs typeface="Arial" panose="020B0604020202020204" pitchFamily="34" charset="0"/>
              </a:rPr>
              <a:t> Term – Clubs</a:t>
            </a:r>
            <a:br>
              <a:rPr lang="en-US" sz="3700" kern="1200" dirty="0">
                <a:solidFill>
                  <a:schemeClr val="tx1"/>
                </a:solidFill>
                <a:latin typeface="Arial" panose="020B0604020202020204" pitchFamily="34" charset="0"/>
                <a:cs typeface="Arial" panose="020B0604020202020204" pitchFamily="34" charset="0"/>
              </a:rPr>
            </a:br>
            <a:br>
              <a:rPr lang="en-US" sz="3700" kern="1200" dirty="0">
                <a:solidFill>
                  <a:schemeClr val="tx1"/>
                </a:solidFill>
                <a:latin typeface="Arial" panose="020B0604020202020204" pitchFamily="34" charset="0"/>
                <a:cs typeface="Arial" panose="020B0604020202020204" pitchFamily="34" charset="0"/>
              </a:rPr>
            </a:br>
            <a:r>
              <a:rPr lang="en-US" sz="3700" kern="1200" dirty="0">
                <a:solidFill>
                  <a:schemeClr val="tx1"/>
                </a:solidFill>
                <a:latin typeface="Arial" panose="020B0604020202020204" pitchFamily="34" charset="0"/>
                <a:cs typeface="Arial" panose="020B0604020202020204" pitchFamily="34" charset="0"/>
              </a:rPr>
              <a:t>Susan Holt – 1</a:t>
            </a:r>
            <a:r>
              <a:rPr lang="en-US" sz="3700" kern="1200" baseline="30000" dirty="0">
                <a:solidFill>
                  <a:schemeClr val="tx1"/>
                </a:solidFill>
                <a:latin typeface="Arial" panose="020B0604020202020204" pitchFamily="34" charset="0"/>
                <a:cs typeface="Arial" panose="020B0604020202020204" pitchFamily="34" charset="0"/>
              </a:rPr>
              <a:t>st</a:t>
            </a:r>
            <a:r>
              <a:rPr lang="en-US" sz="3700" kern="1200" dirty="0">
                <a:solidFill>
                  <a:schemeClr val="tx1"/>
                </a:solidFill>
                <a:latin typeface="Arial" panose="020B0604020202020204" pitchFamily="34" charset="0"/>
                <a:cs typeface="Arial" panose="020B0604020202020204" pitchFamily="34" charset="0"/>
              </a:rPr>
              <a:t> Term – Recreation &amp; Parks</a:t>
            </a:r>
            <a:br>
              <a:rPr lang="en-US" sz="3700" kern="1200" dirty="0">
                <a:solidFill>
                  <a:schemeClr val="tx1"/>
                </a:solidFill>
                <a:latin typeface="+mj-lt"/>
                <a:ea typeface="+mj-ea"/>
                <a:cs typeface="+mj-cs"/>
              </a:rPr>
            </a:br>
            <a:endParaRPr lang="en-US" sz="3700" kern="1200" dirty="0">
              <a:solidFill>
                <a:schemeClr val="tx1"/>
              </a:solidFill>
              <a:latin typeface="+mj-lt"/>
              <a:ea typeface="+mj-ea"/>
              <a:cs typeface="+mj-cs"/>
            </a:endParaRPr>
          </a:p>
        </p:txBody>
      </p:sp>
      <p:sp>
        <p:nvSpPr>
          <p:cNvPr id="27" name="Rectangle 26">
            <a:extLst>
              <a:ext uri="{FF2B5EF4-FFF2-40B4-BE49-F238E27FC236}">
                <a16:creationId xmlns:a16="http://schemas.microsoft.com/office/drawing/2014/main" id="{793EF0C2-EE57-40DD-B754-BF1477FAB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1951" y="0"/>
            <a:ext cx="3482049"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96420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7">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 up of a sign&#10;&#10;Description automatically generated">
            <a:extLst>
              <a:ext uri="{FF2B5EF4-FFF2-40B4-BE49-F238E27FC236}">
                <a16:creationId xmlns:a16="http://schemas.microsoft.com/office/drawing/2014/main" id="{13A16943-8C20-4DBE-8AF1-CE4F9AD67DA0}"/>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7281" b="17719"/>
          <a:stretch/>
        </p:blipFill>
        <p:spPr>
          <a:xfrm>
            <a:off x="20" y="1"/>
            <a:ext cx="9143980" cy="6857999"/>
          </a:xfrm>
          <a:prstGeom prst="rect">
            <a:avLst/>
          </a:prstGeom>
        </p:spPr>
      </p:pic>
      <p:sp>
        <p:nvSpPr>
          <p:cNvPr id="13" name="Title 12"/>
          <p:cNvSpPr>
            <a:spLocks noGrp="1"/>
          </p:cNvSpPr>
          <p:nvPr>
            <p:ph type="title"/>
          </p:nvPr>
        </p:nvSpPr>
        <p:spPr>
          <a:xfrm>
            <a:off x="3290511" y="1200152"/>
            <a:ext cx="5172879" cy="4457696"/>
          </a:xfrm>
        </p:spPr>
        <p:txBody>
          <a:bodyPr vert="horz" lIns="91440" tIns="45720" rIns="91440" bIns="45720" rtlCol="0" anchor="ctr">
            <a:normAutofit/>
          </a:bodyPr>
          <a:lstStyle/>
          <a:p>
            <a:pPr defTabSz="914400"/>
            <a:r>
              <a:rPr lang="en-US" sz="7000" b="1" kern="1200">
                <a:solidFill>
                  <a:srgbClr val="FFFFFF"/>
                </a:solidFill>
                <a:latin typeface="+mj-lt"/>
                <a:ea typeface="+mj-ea"/>
                <a:cs typeface="+mj-cs"/>
              </a:rPr>
              <a:t>Adjournment</a:t>
            </a:r>
          </a:p>
        </p:txBody>
      </p:sp>
      <p:cxnSp>
        <p:nvCxnSpPr>
          <p:cNvPr id="21" name="Straight Connector 19">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1918"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97286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3E1C3D-633C-4756-B09B-9AD080714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01" y="640080"/>
            <a:ext cx="8186439" cy="5263134"/>
          </a:xfrm>
          <a:prstGeom prst="rect">
            <a:avLst/>
          </a:prstGeom>
          <a:noFill/>
          <a:ln w="31750" cap="sq">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a:extLst>
              <a:ext uri="{FF2B5EF4-FFF2-40B4-BE49-F238E27FC236}">
                <a16:creationId xmlns:a16="http://schemas.microsoft.com/office/drawing/2014/main" id="{1295DAF8-54BC-4834-A4B1-7DD2F7AFE5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140" y="802767"/>
            <a:ext cx="7938874" cy="49377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840468" y="1122807"/>
            <a:ext cx="7465832" cy="4297680"/>
          </a:xfrm>
          <a:noFill/>
          <a:ln>
            <a:noFill/>
          </a:ln>
        </p:spPr>
        <p:txBody>
          <a:bodyPr vert="horz" lIns="91440" tIns="45720" rIns="91440" bIns="45720" rtlCol="0" anchor="ctr">
            <a:normAutofit/>
          </a:bodyPr>
          <a:lstStyle/>
          <a:p>
            <a:pPr algn="ctr" defTabSz="914400"/>
            <a:r>
              <a:rPr lang="en-US" sz="5200" b="1" kern="1200">
                <a:solidFill>
                  <a:srgbClr val="FFFFFF"/>
                </a:solidFill>
                <a:latin typeface="+mj-lt"/>
                <a:ea typeface="+mj-ea"/>
                <a:cs typeface="+mj-cs"/>
              </a:rPr>
              <a:t>President’s Remarks</a:t>
            </a:r>
            <a:br>
              <a:rPr lang="en-US" sz="5200" b="1" kern="1200">
                <a:solidFill>
                  <a:srgbClr val="FFFFFF"/>
                </a:solidFill>
                <a:latin typeface="+mj-lt"/>
                <a:ea typeface="+mj-ea"/>
                <a:cs typeface="+mj-cs"/>
              </a:rPr>
            </a:br>
            <a:br>
              <a:rPr lang="en-US" sz="5200" b="1" kern="1200">
                <a:solidFill>
                  <a:srgbClr val="FFFFFF"/>
                </a:solidFill>
                <a:latin typeface="+mj-lt"/>
                <a:ea typeface="+mj-ea"/>
                <a:cs typeface="+mj-cs"/>
              </a:rPr>
            </a:br>
            <a:r>
              <a:rPr lang="en-US" sz="5200" b="1" kern="1200">
                <a:solidFill>
                  <a:srgbClr val="FFFFFF"/>
                </a:solidFill>
                <a:latin typeface="+mj-lt"/>
                <a:ea typeface="+mj-ea"/>
                <a:cs typeface="+mj-cs"/>
              </a:rPr>
              <a:t>Doug Parks</a:t>
            </a:r>
          </a:p>
        </p:txBody>
      </p:sp>
    </p:spTree>
    <p:extLst>
      <p:ext uri="{BB962C8B-B14F-4D97-AF65-F5344CB8AC3E}">
        <p14:creationId xmlns:p14="http://schemas.microsoft.com/office/powerpoint/2010/main" val="401867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5059971" y="1783959"/>
            <a:ext cx="3483937" cy="2889114"/>
          </a:xfrm>
        </p:spPr>
        <p:txBody>
          <a:bodyPr vert="horz" lIns="91440" tIns="45720" rIns="91440" bIns="45720" rtlCol="0" anchor="b">
            <a:normAutofit fontScale="90000"/>
          </a:bodyPr>
          <a:lstStyle/>
          <a:p>
            <a:pPr defTabSz="914400"/>
            <a:r>
              <a:rPr lang="en-US" sz="5600" b="1" kern="1200" dirty="0">
                <a:solidFill>
                  <a:schemeClr val="bg1"/>
                </a:solidFill>
                <a:latin typeface="Century Gothic" panose="020B0502020202020204" pitchFamily="34" charset="0"/>
              </a:rPr>
              <a:t>GM Report</a:t>
            </a:r>
            <a:br>
              <a:rPr lang="en-US" sz="5600" b="1" kern="1200" dirty="0">
                <a:solidFill>
                  <a:schemeClr val="bg1"/>
                </a:solidFill>
                <a:latin typeface="Century Gothic" panose="020B0502020202020204" pitchFamily="34" charset="0"/>
              </a:rPr>
            </a:br>
            <a:br>
              <a:rPr lang="en-US" sz="5600" b="1" kern="1200" dirty="0">
                <a:solidFill>
                  <a:schemeClr val="bg1"/>
                </a:solidFill>
                <a:latin typeface="Century Gothic" panose="020B0502020202020204" pitchFamily="34" charset="0"/>
              </a:rPr>
            </a:br>
            <a:r>
              <a:rPr lang="en-US" sz="5600" b="1" kern="1200" dirty="0">
                <a:solidFill>
                  <a:schemeClr val="bg1"/>
                </a:solidFill>
                <a:latin typeface="Century Gothic" panose="020B0502020202020204" pitchFamily="34" charset="0"/>
              </a:rPr>
              <a:t>John Viola</a:t>
            </a:r>
          </a:p>
        </p:txBody>
      </p:sp>
      <p:sp>
        <p:nvSpPr>
          <p:cNvPr id="16" name="Freeform: Shape 15">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C2776948-18D0-4CDB-A838-AC6F41B2C9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352852"/>
            <a:ext cx="3035882" cy="2784125"/>
          </a:xfrm>
          <a:prstGeom prst="rect">
            <a:avLst/>
          </a:prstGeom>
        </p:spPr>
      </p:pic>
    </p:spTree>
    <p:extLst>
      <p:ext uri="{BB962C8B-B14F-4D97-AF65-F5344CB8AC3E}">
        <p14:creationId xmlns:p14="http://schemas.microsoft.com/office/powerpoint/2010/main" val="2512240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7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999C55-AFD3-4B77-B6E7-4C4A808F6548}"/>
              </a:ext>
            </a:extLst>
          </p:cNvPr>
          <p:cNvSpPr txBox="1"/>
          <p:nvPr/>
        </p:nvSpPr>
        <p:spPr>
          <a:xfrm>
            <a:off x="1780903" y="169111"/>
            <a:ext cx="5582194" cy="1200329"/>
          </a:xfrm>
          <a:prstGeom prst="rect">
            <a:avLst/>
          </a:prstGeom>
          <a:noFill/>
        </p:spPr>
        <p:txBody>
          <a:bodyPr wrap="square" rtlCol="0">
            <a:spAutoFit/>
          </a:bodyPr>
          <a:lstStyle/>
          <a:p>
            <a:pPr algn="ctr"/>
            <a:r>
              <a:rPr lang="en-US" sz="2400" b="1" dirty="0">
                <a:latin typeface="Century Gothic" panose="020B0502020202020204" pitchFamily="34" charset="0"/>
              </a:rPr>
              <a:t>GM Report</a:t>
            </a:r>
          </a:p>
          <a:p>
            <a:pPr algn="ctr"/>
            <a:r>
              <a:rPr lang="en-US" sz="2400" b="1" dirty="0">
                <a:latin typeface="Century Gothic" panose="020B0502020202020204" pitchFamily="34" charset="0"/>
              </a:rPr>
              <a:t>December 4, 2019</a:t>
            </a:r>
            <a:br>
              <a:rPr lang="en-US" sz="2400" b="1" dirty="0">
                <a:latin typeface="Century Gothic" panose="020B0502020202020204" pitchFamily="34" charset="0"/>
              </a:rPr>
            </a:br>
            <a:r>
              <a:rPr lang="en-US" sz="2400" b="1" dirty="0">
                <a:latin typeface="Century Gothic" panose="020B0502020202020204" pitchFamily="34" charset="0"/>
              </a:rPr>
              <a:t>John Viola</a:t>
            </a:r>
          </a:p>
        </p:txBody>
      </p:sp>
      <p:graphicFrame>
        <p:nvGraphicFramePr>
          <p:cNvPr id="6" name="Table 6">
            <a:extLst>
              <a:ext uri="{FF2B5EF4-FFF2-40B4-BE49-F238E27FC236}">
                <a16:creationId xmlns:a16="http://schemas.microsoft.com/office/drawing/2014/main" id="{F1BC7CE7-11B9-4C09-AD0A-760CD8DFDCD9}"/>
              </a:ext>
            </a:extLst>
          </p:cNvPr>
          <p:cNvGraphicFramePr>
            <a:graphicFrameLocks noGrp="1"/>
          </p:cNvGraphicFramePr>
          <p:nvPr>
            <p:extLst>
              <p:ext uri="{D42A27DB-BD31-4B8C-83A1-F6EECF244321}">
                <p14:modId xmlns:p14="http://schemas.microsoft.com/office/powerpoint/2010/main" val="805568828"/>
              </p:ext>
            </p:extLst>
          </p:nvPr>
        </p:nvGraphicFramePr>
        <p:xfrm>
          <a:off x="0" y="1884680"/>
          <a:ext cx="9143999" cy="4907280"/>
        </p:xfrm>
        <a:graphic>
          <a:graphicData uri="http://schemas.openxmlformats.org/drawingml/2006/table">
            <a:tbl>
              <a:tblPr firstRow="1" bandRow="1">
                <a:tableStyleId>{F5AB1C69-6EDB-4FF4-983F-18BD219EF322}</a:tableStyleId>
              </a:tblPr>
              <a:tblGrid>
                <a:gridCol w="2493818">
                  <a:extLst>
                    <a:ext uri="{9D8B030D-6E8A-4147-A177-3AD203B41FA5}">
                      <a16:colId xmlns:a16="http://schemas.microsoft.com/office/drawing/2014/main" val="1721263666"/>
                    </a:ext>
                  </a:extLst>
                </a:gridCol>
                <a:gridCol w="1662545">
                  <a:extLst>
                    <a:ext uri="{9D8B030D-6E8A-4147-A177-3AD203B41FA5}">
                      <a16:colId xmlns:a16="http://schemas.microsoft.com/office/drawing/2014/main" val="2752084062"/>
                    </a:ext>
                  </a:extLst>
                </a:gridCol>
                <a:gridCol w="1813686">
                  <a:extLst>
                    <a:ext uri="{9D8B030D-6E8A-4147-A177-3AD203B41FA5}">
                      <a16:colId xmlns:a16="http://schemas.microsoft.com/office/drawing/2014/main" val="549506831"/>
                    </a:ext>
                  </a:extLst>
                </a:gridCol>
                <a:gridCol w="1586975">
                  <a:extLst>
                    <a:ext uri="{9D8B030D-6E8A-4147-A177-3AD203B41FA5}">
                      <a16:colId xmlns:a16="http://schemas.microsoft.com/office/drawing/2014/main" val="2028246473"/>
                    </a:ext>
                  </a:extLst>
                </a:gridCol>
                <a:gridCol w="1586975">
                  <a:extLst>
                    <a:ext uri="{9D8B030D-6E8A-4147-A177-3AD203B41FA5}">
                      <a16:colId xmlns:a16="http://schemas.microsoft.com/office/drawing/2014/main" val="3125412527"/>
                    </a:ext>
                  </a:extLst>
                </a:gridCol>
              </a:tblGrid>
              <a:tr h="370840">
                <a:tc>
                  <a:txBody>
                    <a:bodyPr/>
                    <a:lstStyle/>
                    <a:p>
                      <a:r>
                        <a:rPr lang="en-US" sz="1800" u="sng" dirty="0">
                          <a:solidFill>
                            <a:schemeClr val="tx1"/>
                          </a:solidFill>
                          <a:latin typeface="Century Gothic" panose="020B0502020202020204" pitchFamily="34" charset="0"/>
                        </a:rPr>
                        <a:t>Initiatives</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u="none" dirty="0">
                          <a:solidFill>
                            <a:schemeClr val="tx1"/>
                          </a:solidFill>
                          <a:latin typeface="Century Gothic" panose="020B0502020202020204" pitchFamily="34" charset="0"/>
                        </a:rPr>
                        <a:t>Construction </a:t>
                      </a:r>
                      <a:r>
                        <a:rPr lang="en-US" sz="1800" u="sng" dirty="0">
                          <a:solidFill>
                            <a:schemeClr val="tx1"/>
                          </a:solidFill>
                          <a:latin typeface="Century Gothic" panose="020B0502020202020204" pitchFamily="34" charset="0"/>
                        </a:rPr>
                        <a:t>Status</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u="none" dirty="0">
                          <a:solidFill>
                            <a:schemeClr val="tx1"/>
                          </a:solidFill>
                          <a:latin typeface="Century Gothic" panose="020B0502020202020204" pitchFamily="34" charset="0"/>
                        </a:rPr>
                        <a:t>Projects Completion </a:t>
                      </a:r>
                      <a:r>
                        <a:rPr lang="en-US" sz="1800" u="sng" dirty="0">
                          <a:solidFill>
                            <a:schemeClr val="tx1"/>
                          </a:solidFill>
                          <a:latin typeface="Century Gothic" panose="020B0502020202020204" pitchFamily="34" charset="0"/>
                        </a:rPr>
                        <a:t>Date</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u="none" dirty="0">
                          <a:solidFill>
                            <a:schemeClr val="tx1"/>
                          </a:solidFill>
                          <a:latin typeface="Century Gothic" panose="020B0502020202020204" pitchFamily="34" charset="0"/>
                        </a:rPr>
                        <a:t>Estimated </a:t>
                      </a:r>
                      <a:r>
                        <a:rPr lang="en-US" sz="1800" u="sng" dirty="0">
                          <a:solidFill>
                            <a:schemeClr val="tx1"/>
                          </a:solidFill>
                          <a:latin typeface="Century Gothic" panose="020B0502020202020204" pitchFamily="34" charset="0"/>
                        </a:rPr>
                        <a:t>Cost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u="sng" dirty="0">
                          <a:solidFill>
                            <a:schemeClr val="tx1"/>
                          </a:solidFill>
                          <a:latin typeface="Century Gothic" panose="020B0502020202020204" pitchFamily="34" charset="0"/>
                        </a:rPr>
                        <a:t>Spend YTD</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88746410"/>
                  </a:ext>
                </a:extLst>
              </a:tr>
              <a:tr h="370840">
                <a:tc>
                  <a:txBody>
                    <a:bodyPr/>
                    <a:lstStyle/>
                    <a:p>
                      <a:r>
                        <a:rPr lang="en-US" sz="2000" dirty="0">
                          <a:latin typeface="Century Gothic" panose="020B0502020202020204" pitchFamily="34" charset="0"/>
                        </a:rPr>
                        <a:t>Clubhouse</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May 2020</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$1.6 mil</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$256,204</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5813639"/>
                  </a:ext>
                </a:extLst>
              </a:tr>
              <a:tr h="370840">
                <a:tc>
                  <a:txBody>
                    <a:bodyPr/>
                    <a:lstStyle/>
                    <a:p>
                      <a:r>
                        <a:rPr lang="en-US" sz="2000" dirty="0">
                          <a:latin typeface="Century Gothic" panose="020B0502020202020204" pitchFamily="34" charset="0"/>
                        </a:rPr>
                        <a:t>Cart Barn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January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$400,000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$118,248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8566331"/>
                  </a:ext>
                </a:extLst>
              </a:tr>
              <a:tr h="370840">
                <a:tc>
                  <a:txBody>
                    <a:bodyPr/>
                    <a:lstStyle/>
                    <a:p>
                      <a:r>
                        <a:rPr lang="en-US" sz="2000" dirty="0">
                          <a:latin typeface="Century Gothic" panose="020B0502020202020204" pitchFamily="34" charset="0"/>
                        </a:rPr>
                        <a:t>Craft Building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January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$85,000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$71,145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8627354"/>
                  </a:ext>
                </a:extLst>
              </a:tr>
              <a:tr h="370840">
                <a:tc>
                  <a:txBody>
                    <a:bodyPr/>
                    <a:lstStyle/>
                    <a:p>
                      <a:r>
                        <a:rPr lang="en-US" sz="2000" dirty="0">
                          <a:latin typeface="Century Gothic" panose="020B0502020202020204" pitchFamily="34" charset="0"/>
                        </a:rPr>
                        <a:t>Police Building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June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$1.3 mil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$107,204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36601589"/>
                  </a:ext>
                </a:extLst>
              </a:tr>
              <a:tr h="370840">
                <a:tc>
                  <a:txBody>
                    <a:bodyPr/>
                    <a:lstStyle/>
                    <a:p>
                      <a:r>
                        <a:rPr lang="en-US" sz="2000" dirty="0">
                          <a:latin typeface="Century Gothic" panose="020B0502020202020204" pitchFamily="34" charset="0"/>
                        </a:rPr>
                        <a:t>Northstar (Software Project)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May 2020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$400,000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$302,007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03391167"/>
                  </a:ext>
                </a:extLst>
              </a:tr>
              <a:tr h="370840">
                <a:tc>
                  <a:txBody>
                    <a:bodyPr/>
                    <a:lstStyle/>
                    <a:p>
                      <a:r>
                        <a:rPr lang="en-US" sz="2000" dirty="0">
                          <a:latin typeface="Century Gothic" panose="020B0502020202020204" pitchFamily="34" charset="0"/>
                        </a:rPr>
                        <a:t>Sibson Group (Compensation Study)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Completed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$50,000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2000"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8708948"/>
                  </a:ext>
                </a:extLst>
              </a:tr>
              <a:tr h="370840">
                <a:tc>
                  <a:txBody>
                    <a:bodyPr/>
                    <a:lstStyle/>
                    <a:p>
                      <a:r>
                        <a:rPr lang="en-US" sz="2000" dirty="0">
                          <a:latin typeface="Century Gothic" panose="020B0502020202020204" pitchFamily="34" charset="0"/>
                        </a:rPr>
                        <a:t>Budget FY 2020/21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On Track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000" dirty="0">
                          <a:latin typeface="Century Gothic" panose="020B0502020202020204" pitchFamily="34" charset="0"/>
                        </a:rPr>
                        <a:t>December 23, 2019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2000"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2000"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81001668"/>
                  </a:ext>
                </a:extLst>
              </a:tr>
            </a:tbl>
          </a:graphicData>
        </a:graphic>
      </p:graphicFrame>
    </p:spTree>
    <p:extLst>
      <p:ext uri="{BB962C8B-B14F-4D97-AF65-F5344CB8AC3E}">
        <p14:creationId xmlns:p14="http://schemas.microsoft.com/office/powerpoint/2010/main" val="1582420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62D851E-C3B4-4DFF-A010-4F427A0C4C0E}"/>
              </a:ext>
            </a:extLst>
          </p:cNvPr>
          <p:cNvSpPr txBox="1"/>
          <p:nvPr/>
        </p:nvSpPr>
        <p:spPr>
          <a:xfrm>
            <a:off x="182880" y="357040"/>
            <a:ext cx="8778240" cy="646331"/>
          </a:xfrm>
          <a:prstGeom prst="rect">
            <a:avLst/>
          </a:prstGeom>
          <a:noFill/>
        </p:spPr>
        <p:txBody>
          <a:bodyPr wrap="square" rtlCol="0">
            <a:spAutoFit/>
          </a:bodyPr>
          <a:lstStyle/>
          <a:p>
            <a:pPr algn="ctr"/>
            <a:r>
              <a:rPr lang="en-US" sz="3600" b="1" dirty="0">
                <a:latin typeface="Century Gothic" panose="020B0502020202020204" pitchFamily="34" charset="0"/>
              </a:rPr>
              <a:t>Compensation Study</a:t>
            </a:r>
          </a:p>
        </p:txBody>
      </p:sp>
      <p:sp>
        <p:nvSpPr>
          <p:cNvPr id="9" name="Content Placeholder 2">
            <a:extLst>
              <a:ext uri="{FF2B5EF4-FFF2-40B4-BE49-F238E27FC236}">
                <a16:creationId xmlns:a16="http://schemas.microsoft.com/office/drawing/2014/main" id="{77B05C4D-67A9-4C5D-B9FB-F875ADF9DE3A}"/>
              </a:ext>
            </a:extLst>
          </p:cNvPr>
          <p:cNvSpPr>
            <a:spLocks noGrp="1"/>
          </p:cNvSpPr>
          <p:nvPr>
            <p:ph idx="1"/>
          </p:nvPr>
        </p:nvSpPr>
        <p:spPr>
          <a:xfrm>
            <a:off x="365760" y="1349830"/>
            <a:ext cx="8412480" cy="5333998"/>
          </a:xfrm>
        </p:spPr>
        <p:txBody>
          <a:bodyPr>
            <a:normAutofit fontScale="77500" lnSpcReduction="20000"/>
          </a:bodyPr>
          <a:lstStyle/>
          <a:p>
            <a:r>
              <a:rPr lang="en-US" sz="3200" dirty="0"/>
              <a:t>Scope of Study was approximately 215 employees (non-seasonal, seasonal and Police)</a:t>
            </a:r>
          </a:p>
          <a:p>
            <a:endParaRPr lang="en-US" sz="3200" dirty="0"/>
          </a:p>
          <a:p>
            <a:r>
              <a:rPr lang="en-US" sz="3200" dirty="0"/>
              <a:t>Objective, Data Driven, Independent Study</a:t>
            </a:r>
          </a:p>
          <a:p>
            <a:endParaRPr lang="en-US" sz="3200" dirty="0"/>
          </a:p>
          <a:p>
            <a:r>
              <a:rPr lang="en-US" sz="3200" dirty="0"/>
              <a:t>Updated Job Descriptions, Organizational Chart, Phone Interviews with Department Heads and Performance Ratings</a:t>
            </a:r>
          </a:p>
          <a:p>
            <a:endParaRPr lang="en-US" sz="3200" dirty="0"/>
          </a:p>
          <a:p>
            <a:r>
              <a:rPr lang="en-US" sz="3200" dirty="0"/>
              <a:t>Constructed Salary Ranges (minimum, midpoint and maximum) (non-seasonal and Police)</a:t>
            </a:r>
          </a:p>
          <a:p>
            <a:endParaRPr lang="en-US" sz="3200" dirty="0"/>
          </a:p>
          <a:p>
            <a:r>
              <a:rPr lang="en-US" sz="3200" dirty="0"/>
              <a:t>Salary, Medical Plans and Retirement Plans</a:t>
            </a:r>
          </a:p>
          <a:p>
            <a:endParaRPr lang="en-US" sz="3200" dirty="0"/>
          </a:p>
          <a:p>
            <a:r>
              <a:rPr lang="en-US" sz="3200" dirty="0"/>
              <a:t>Results have been presented to the Budget &amp; Finance Committee</a:t>
            </a:r>
          </a:p>
        </p:txBody>
      </p:sp>
    </p:spTree>
    <p:extLst>
      <p:ext uri="{BB962C8B-B14F-4D97-AF65-F5344CB8AC3E}">
        <p14:creationId xmlns:p14="http://schemas.microsoft.com/office/powerpoint/2010/main" val="1298389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62D851E-C3B4-4DFF-A010-4F427A0C4C0E}"/>
              </a:ext>
            </a:extLst>
          </p:cNvPr>
          <p:cNvSpPr txBox="1"/>
          <p:nvPr/>
        </p:nvSpPr>
        <p:spPr>
          <a:xfrm>
            <a:off x="182880" y="357040"/>
            <a:ext cx="8778240" cy="646331"/>
          </a:xfrm>
          <a:prstGeom prst="rect">
            <a:avLst/>
          </a:prstGeom>
          <a:noFill/>
        </p:spPr>
        <p:txBody>
          <a:bodyPr wrap="square" rtlCol="0">
            <a:spAutoFit/>
          </a:bodyPr>
          <a:lstStyle/>
          <a:p>
            <a:pPr algn="ctr"/>
            <a:r>
              <a:rPr lang="en-US" sz="3600" b="1" dirty="0">
                <a:latin typeface="Century Gothic" panose="020B0502020202020204" pitchFamily="34" charset="0"/>
              </a:rPr>
              <a:t>Compensation Study cont’d.</a:t>
            </a:r>
          </a:p>
        </p:txBody>
      </p:sp>
      <p:sp>
        <p:nvSpPr>
          <p:cNvPr id="9" name="Content Placeholder 2">
            <a:extLst>
              <a:ext uri="{FF2B5EF4-FFF2-40B4-BE49-F238E27FC236}">
                <a16:creationId xmlns:a16="http://schemas.microsoft.com/office/drawing/2014/main" id="{77B05C4D-67A9-4C5D-B9FB-F875ADF9DE3A}"/>
              </a:ext>
            </a:extLst>
          </p:cNvPr>
          <p:cNvSpPr>
            <a:spLocks noGrp="1"/>
          </p:cNvSpPr>
          <p:nvPr>
            <p:ph idx="1"/>
          </p:nvPr>
        </p:nvSpPr>
        <p:spPr>
          <a:xfrm>
            <a:off x="365760" y="1349830"/>
            <a:ext cx="8412480" cy="5333998"/>
          </a:xfrm>
        </p:spPr>
        <p:txBody>
          <a:bodyPr>
            <a:normAutofit fontScale="77500" lnSpcReduction="20000"/>
          </a:bodyPr>
          <a:lstStyle/>
          <a:p>
            <a:pPr marL="0" indent="0">
              <a:buNone/>
            </a:pPr>
            <a:r>
              <a:rPr lang="en-US" sz="3000" u="sng" dirty="0"/>
              <a:t>Observations – </a:t>
            </a:r>
            <a:r>
              <a:rPr lang="en-US" sz="3000" dirty="0"/>
              <a:t>Total Cost to bring 22 incumbents (non-seasonal) to the minimum of the salary structure is $34,162. This cost ranges from a low of $74 to a high of $9,680.</a:t>
            </a:r>
          </a:p>
          <a:p>
            <a:pPr marL="0" indent="0">
              <a:buNone/>
            </a:pPr>
            <a:endParaRPr lang="en-US" sz="3000" dirty="0"/>
          </a:p>
          <a:p>
            <a:pPr marL="0" indent="0">
              <a:buNone/>
            </a:pPr>
            <a:r>
              <a:rPr lang="en-US" sz="3000" dirty="0"/>
              <a:t>Total cost to bring 8 incumbents to the minimum of the of the salary structure is $28,336. This cost range from a low of $1,270 to a high of $4,765.</a:t>
            </a:r>
          </a:p>
          <a:p>
            <a:pPr marL="0" indent="0">
              <a:buNone/>
            </a:pPr>
            <a:endParaRPr lang="en-US" sz="3000" dirty="0"/>
          </a:p>
          <a:p>
            <a:pPr marL="0" indent="0">
              <a:buNone/>
            </a:pPr>
            <a:r>
              <a:rPr lang="en-US" sz="3000" dirty="0"/>
              <a:t>The overall current base salary as compared to the 50</a:t>
            </a:r>
            <a:r>
              <a:rPr lang="en-US" sz="3000" baseline="30000" dirty="0"/>
              <a:t>th</a:t>
            </a:r>
            <a:r>
              <a:rPr lang="en-US" sz="3000" dirty="0"/>
              <a:t> percentile in aggregate is 84%. This is below the competitive range (defined as 90% to 110% of the market 50</a:t>
            </a:r>
            <a:r>
              <a:rPr lang="en-US" sz="3000" baseline="30000" dirty="0"/>
              <a:t>th</a:t>
            </a:r>
            <a:r>
              <a:rPr lang="en-US" sz="3000" dirty="0"/>
              <a:t> percentile.</a:t>
            </a:r>
          </a:p>
          <a:p>
            <a:pPr marL="0" indent="0">
              <a:buNone/>
            </a:pPr>
            <a:endParaRPr lang="en-US" sz="3000" dirty="0"/>
          </a:p>
          <a:p>
            <a:pPr marL="0" indent="0">
              <a:buNone/>
            </a:pPr>
            <a:r>
              <a:rPr lang="en-US" sz="3000" dirty="0"/>
              <a:t>Ocean Pines medical coverage was basically at the 50</a:t>
            </a:r>
            <a:r>
              <a:rPr lang="en-US" sz="3000" baseline="30000" dirty="0"/>
              <a:t>th</a:t>
            </a:r>
            <a:r>
              <a:rPr lang="en-US" sz="3000" dirty="0"/>
              <a:t> percentile.</a:t>
            </a:r>
          </a:p>
          <a:p>
            <a:pPr marL="0" indent="0">
              <a:buNone/>
            </a:pPr>
            <a:endParaRPr lang="en-US" sz="3000" dirty="0"/>
          </a:p>
          <a:p>
            <a:pPr marL="0" indent="0">
              <a:buNone/>
            </a:pPr>
            <a:r>
              <a:rPr lang="en-US" sz="3000" dirty="0"/>
              <a:t>Ocean Pines Retirement plan was also in the median. (note: Police are separate)</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827512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Market Assessment Results</a:t>
            </a:r>
            <a:br>
              <a:rPr lang="en-US" dirty="0"/>
            </a:br>
            <a:r>
              <a:rPr lang="en-US" b="0" i="1" dirty="0"/>
              <a:t>Custom Survey</a:t>
            </a:r>
          </a:p>
        </p:txBody>
      </p:sp>
      <p:sp>
        <p:nvSpPr>
          <p:cNvPr id="4" name="Content Placeholder 1"/>
          <p:cNvSpPr>
            <a:spLocks noGrp="1"/>
          </p:cNvSpPr>
          <p:nvPr>
            <p:ph idx="1"/>
          </p:nvPr>
        </p:nvSpPr>
        <p:spPr>
          <a:xfrm>
            <a:off x="176210" y="926869"/>
            <a:ext cx="8967789" cy="5257800"/>
          </a:xfrm>
        </p:spPr>
        <p:txBody>
          <a:bodyPr/>
          <a:lstStyle/>
          <a:p>
            <a:pPr>
              <a:spcBef>
                <a:spcPts val="600"/>
              </a:spcBef>
              <a:buClr>
                <a:srgbClr val="C00000"/>
              </a:buClr>
            </a:pPr>
            <a:r>
              <a:rPr lang="en-US" sz="1400" dirty="0" err="1"/>
              <a:t>OPA</a:t>
            </a:r>
            <a:r>
              <a:rPr lang="en-US" sz="1400" dirty="0"/>
              <a:t> partnered with Sibson to identify the following peer comparators as potential participants in the custom study. The questionnaire was sent to these organizations at the beginning of September, with receipt of data by the end of September. </a:t>
            </a:r>
          </a:p>
        </p:txBody>
      </p:sp>
      <p:graphicFrame>
        <p:nvGraphicFramePr>
          <p:cNvPr id="7" name="Table 6"/>
          <p:cNvGraphicFramePr>
            <a:graphicFrameLocks noGrp="1"/>
          </p:cNvGraphicFramePr>
          <p:nvPr/>
        </p:nvGraphicFramePr>
        <p:xfrm>
          <a:off x="2617794" y="1640750"/>
          <a:ext cx="4032233" cy="4005072"/>
        </p:xfrm>
        <a:graphic>
          <a:graphicData uri="http://schemas.openxmlformats.org/drawingml/2006/table">
            <a:tbl>
              <a:tblPr firstRow="1">
                <a:tableStyleId>{5C22544A-7EE6-4342-B048-85BDC9FD1C3A}</a:tableStyleId>
              </a:tblPr>
              <a:tblGrid>
                <a:gridCol w="2432033">
                  <a:extLst>
                    <a:ext uri="{9D8B030D-6E8A-4147-A177-3AD203B41FA5}">
                      <a16:colId xmlns:a16="http://schemas.microsoft.com/office/drawing/2014/main" val="4055267068"/>
                    </a:ext>
                  </a:extLst>
                </a:gridCol>
                <a:gridCol w="1600200">
                  <a:extLst>
                    <a:ext uri="{9D8B030D-6E8A-4147-A177-3AD203B41FA5}">
                      <a16:colId xmlns:a16="http://schemas.microsoft.com/office/drawing/2014/main" val="156126527"/>
                    </a:ext>
                  </a:extLst>
                </a:gridCol>
              </a:tblGrid>
              <a:tr h="202643">
                <a:tc>
                  <a:txBody>
                    <a:bodyPr/>
                    <a:lstStyle/>
                    <a:p>
                      <a:pPr algn="ctr"/>
                      <a:r>
                        <a:rPr lang="en-US" sz="1100" dirty="0">
                          <a:latin typeface="+mn-lt"/>
                        </a:rPr>
                        <a:t>Peer Comparator</a:t>
                      </a:r>
                    </a:p>
                  </a:txBody>
                  <a:tcPr marL="27432" marR="27432" marT="27432" marB="27432">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100" dirty="0">
                          <a:latin typeface="+mn-lt"/>
                        </a:rPr>
                        <a:t>Survey Participation</a:t>
                      </a:r>
                    </a:p>
                  </a:txBody>
                  <a:tcPr marL="27432" marR="27432" marT="27432" marB="27432">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777524170"/>
                  </a:ext>
                </a:extLst>
              </a:tr>
              <a:tr h="202643">
                <a:tc>
                  <a:txBody>
                    <a:bodyPr/>
                    <a:lstStyle/>
                    <a:p>
                      <a:pPr algn="l" fontAlgn="b"/>
                      <a:r>
                        <a:rPr lang="en-US" sz="1100" b="0" i="0" u="none" strike="noStrike" dirty="0">
                          <a:solidFill>
                            <a:srgbClr val="000000"/>
                          </a:solidFill>
                          <a:effectLst/>
                          <a:latin typeface="+mn-lt"/>
                        </a:rPr>
                        <a:t>Captain's Cove</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7583704"/>
                  </a:ext>
                </a:extLst>
              </a:tr>
              <a:tr h="202643">
                <a:tc>
                  <a:txBody>
                    <a:bodyPr/>
                    <a:lstStyle/>
                    <a:p>
                      <a:pPr algn="l" fontAlgn="b"/>
                      <a:r>
                        <a:rPr lang="en-US" sz="1100" b="0" i="0" u="none" strike="noStrike" dirty="0">
                          <a:solidFill>
                            <a:srgbClr val="000000"/>
                          </a:solidFill>
                          <a:effectLst/>
                          <a:latin typeface="+mn-lt"/>
                        </a:rPr>
                        <a:t>City of Pocomoke</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3210671"/>
                  </a:ext>
                </a:extLst>
              </a:tr>
              <a:tr h="202643">
                <a:tc>
                  <a:txBody>
                    <a:bodyPr/>
                    <a:lstStyle/>
                    <a:p>
                      <a:pPr algn="l" fontAlgn="b"/>
                      <a:r>
                        <a:rPr lang="en-US" sz="1100" b="0" i="0" u="none" strike="noStrike" dirty="0">
                          <a:solidFill>
                            <a:srgbClr val="000000"/>
                          </a:solidFill>
                          <a:effectLst/>
                          <a:latin typeface="+mn-lt"/>
                        </a:rPr>
                        <a:t>City of Rehoboth Beach</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7353466"/>
                  </a:ext>
                </a:extLst>
              </a:tr>
              <a:tr h="202643">
                <a:tc>
                  <a:txBody>
                    <a:bodyPr/>
                    <a:lstStyle/>
                    <a:p>
                      <a:pPr algn="l" fontAlgn="b"/>
                      <a:r>
                        <a:rPr lang="en-US" sz="1100" b="0" i="0" u="none" strike="noStrike" dirty="0">
                          <a:solidFill>
                            <a:srgbClr val="000000"/>
                          </a:solidFill>
                          <a:effectLst/>
                          <a:latin typeface="+mn-lt"/>
                        </a:rPr>
                        <a:t>City of Salisbury</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523380"/>
                  </a:ext>
                </a:extLst>
              </a:tr>
              <a:tr h="202643">
                <a:tc>
                  <a:txBody>
                    <a:bodyPr/>
                    <a:lstStyle/>
                    <a:p>
                      <a:pPr algn="l" fontAlgn="b"/>
                      <a:r>
                        <a:rPr lang="en-US" sz="1100" b="0" i="0" u="none" strike="noStrike" dirty="0">
                          <a:solidFill>
                            <a:srgbClr val="000000"/>
                          </a:solidFill>
                          <a:effectLst/>
                          <a:latin typeface="+mn-lt"/>
                        </a:rPr>
                        <a:t>Columbia Association</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9003295"/>
                  </a:ext>
                </a:extLst>
              </a:tr>
              <a:tr h="202643">
                <a:tc>
                  <a:txBody>
                    <a:bodyPr/>
                    <a:lstStyle/>
                    <a:p>
                      <a:pPr algn="l" fontAlgn="b"/>
                      <a:r>
                        <a:rPr lang="en-US" sz="1100" b="0" i="0" u="none" strike="noStrike" dirty="0">
                          <a:solidFill>
                            <a:srgbClr val="000000"/>
                          </a:solidFill>
                          <a:effectLst/>
                          <a:latin typeface="+mn-lt"/>
                        </a:rPr>
                        <a:t>Crofton Civic Association</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3880557"/>
                  </a:ext>
                </a:extLst>
              </a:tr>
              <a:tr h="202643">
                <a:tc>
                  <a:txBody>
                    <a:bodyPr/>
                    <a:lstStyle/>
                    <a:p>
                      <a:pPr algn="l" fontAlgn="b"/>
                      <a:r>
                        <a:rPr lang="en-US" sz="1100" b="0" i="0" u="none" strike="noStrike" dirty="0">
                          <a:solidFill>
                            <a:srgbClr val="000000"/>
                          </a:solidFill>
                          <a:effectLst/>
                          <a:latin typeface="+mn-lt"/>
                        </a:rPr>
                        <a:t>Ocean City</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3806239"/>
                  </a:ext>
                </a:extLst>
              </a:tr>
              <a:tr h="202643">
                <a:tc>
                  <a:txBody>
                    <a:bodyPr/>
                    <a:lstStyle/>
                    <a:p>
                      <a:pPr algn="l" fontAlgn="b"/>
                      <a:r>
                        <a:rPr lang="en-US" sz="1100" b="0" i="0" u="none" strike="noStrike" dirty="0">
                          <a:solidFill>
                            <a:srgbClr val="000000"/>
                          </a:solidFill>
                          <a:effectLst/>
                          <a:latin typeface="+mn-lt"/>
                        </a:rPr>
                        <a:t>Salisbury University</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2100240"/>
                  </a:ext>
                </a:extLst>
              </a:tr>
              <a:tr h="202643">
                <a:tc>
                  <a:txBody>
                    <a:bodyPr/>
                    <a:lstStyle/>
                    <a:p>
                      <a:pPr algn="l" fontAlgn="b"/>
                      <a:r>
                        <a:rPr lang="en-US" sz="1100" b="0" i="0" u="none" strike="noStrike" dirty="0">
                          <a:solidFill>
                            <a:srgbClr val="000000"/>
                          </a:solidFill>
                          <a:effectLst/>
                          <a:latin typeface="+mn-lt"/>
                        </a:rPr>
                        <a:t>Snow Hill</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5196183"/>
                  </a:ext>
                </a:extLst>
              </a:tr>
              <a:tr h="202643">
                <a:tc>
                  <a:txBody>
                    <a:bodyPr/>
                    <a:lstStyle/>
                    <a:p>
                      <a:pPr algn="l" fontAlgn="b"/>
                      <a:r>
                        <a:rPr lang="en-US" sz="1100" b="0" i="0" u="none" strike="noStrike" dirty="0">
                          <a:solidFill>
                            <a:srgbClr val="000000"/>
                          </a:solidFill>
                          <a:effectLst/>
                          <a:latin typeface="+mn-lt"/>
                        </a:rPr>
                        <a:t>State of Maryland</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6532887"/>
                  </a:ext>
                </a:extLst>
              </a:tr>
              <a:tr h="202643">
                <a:tc>
                  <a:txBody>
                    <a:bodyPr/>
                    <a:lstStyle/>
                    <a:p>
                      <a:pPr algn="l" fontAlgn="b"/>
                      <a:r>
                        <a:rPr lang="en-US" sz="1100" b="0" i="0" u="none" strike="noStrike" dirty="0">
                          <a:solidFill>
                            <a:srgbClr val="000000"/>
                          </a:solidFill>
                          <a:effectLst/>
                          <a:latin typeface="+mn-lt"/>
                        </a:rPr>
                        <a:t>Town of Berlin</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1800986"/>
                  </a:ext>
                </a:extLst>
              </a:tr>
              <a:tr h="202643">
                <a:tc>
                  <a:txBody>
                    <a:bodyPr/>
                    <a:lstStyle/>
                    <a:p>
                      <a:pPr algn="l" fontAlgn="b"/>
                      <a:r>
                        <a:rPr lang="en-US" sz="1100" b="0" i="0" u="none" strike="noStrike" dirty="0">
                          <a:solidFill>
                            <a:srgbClr val="000000"/>
                          </a:solidFill>
                          <a:effectLst/>
                          <a:latin typeface="+mn-lt"/>
                        </a:rPr>
                        <a:t>Town of Fenwick Island</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8401895"/>
                  </a:ext>
                </a:extLst>
              </a:tr>
              <a:tr h="202643">
                <a:tc>
                  <a:txBody>
                    <a:bodyPr/>
                    <a:lstStyle/>
                    <a:p>
                      <a:pPr algn="l" fontAlgn="b"/>
                      <a:r>
                        <a:rPr lang="en-US" sz="1100" b="0" i="0" u="none" strike="noStrike" dirty="0">
                          <a:solidFill>
                            <a:srgbClr val="000000"/>
                          </a:solidFill>
                          <a:effectLst/>
                          <a:latin typeface="+mn-lt"/>
                        </a:rPr>
                        <a:t>University of Maryland Eastern Shore</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sym typeface="Wingdings" panose="020B0603050302020204" pitchFamily="34" charset="2"/>
                        </a:rPr>
                        <a:t></a:t>
                      </a:r>
                      <a:endParaRPr lang="en-US" sz="1100" dirty="0">
                        <a:latin typeface="+mn-lt"/>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988576"/>
                  </a:ext>
                </a:extLst>
              </a:tr>
              <a:tr h="202643">
                <a:tc>
                  <a:txBody>
                    <a:bodyPr/>
                    <a:lstStyle/>
                    <a:p>
                      <a:pPr algn="l" fontAlgn="b"/>
                      <a:r>
                        <a:rPr lang="en-US" sz="1100" b="0" i="0" u="none" strike="noStrike" dirty="0">
                          <a:solidFill>
                            <a:srgbClr val="000000"/>
                          </a:solidFill>
                          <a:effectLst/>
                          <a:latin typeface="+mn-lt"/>
                        </a:rPr>
                        <a:t>Wicomico County*</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Arial"/>
                          <a:ea typeface="+mn-ea"/>
                          <a:cs typeface="+mn-cs"/>
                          <a:sym typeface="Wingdings" panose="020B0603050302020204" pitchFamily="34" charset="2"/>
                        </a:rPr>
                        <a:t></a:t>
                      </a:r>
                      <a:endParaRPr kumimoji="0" lang="en-US" sz="1100" b="0" i="0" u="none" strike="noStrike" kern="1200" cap="none" spc="0" normalizeH="0" baseline="0" noProof="0" dirty="0">
                        <a:ln>
                          <a:noFill/>
                        </a:ln>
                        <a:solidFill>
                          <a:prstClr val="black"/>
                        </a:solidFill>
                        <a:effectLst/>
                        <a:uLnTx/>
                        <a:uFillTx/>
                        <a:latin typeface="Arial"/>
                        <a:ea typeface="+mn-ea"/>
                        <a:cs typeface="+mn-cs"/>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5948134"/>
                  </a:ext>
                </a:extLst>
              </a:tr>
              <a:tr h="202643">
                <a:tc>
                  <a:txBody>
                    <a:bodyPr/>
                    <a:lstStyle/>
                    <a:p>
                      <a:pPr algn="l" fontAlgn="b"/>
                      <a:r>
                        <a:rPr lang="en-US" sz="1100" b="0" i="0" u="none" strike="noStrike" dirty="0">
                          <a:solidFill>
                            <a:srgbClr val="000000"/>
                          </a:solidFill>
                          <a:effectLst/>
                          <a:latin typeface="+mn-lt"/>
                        </a:rPr>
                        <a:t>Worcester County*</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sym typeface="Wingdings" panose="020B0603050302020204" pitchFamily="34" charset="2"/>
                        </a:rPr>
                        <a:t></a:t>
                      </a:r>
                      <a:endParaRPr kumimoji="0" lang="en-US" sz="1100" b="0" i="0" u="none" strike="noStrike" kern="1200" cap="none" spc="0" normalizeH="0" baseline="0" noProof="0" dirty="0">
                        <a:ln>
                          <a:noFill/>
                        </a:ln>
                        <a:solidFill>
                          <a:prstClr val="black"/>
                        </a:solidFill>
                        <a:effectLst/>
                        <a:uLnTx/>
                        <a:uFillTx/>
                        <a:latin typeface="Arial"/>
                        <a:ea typeface="+mn-ea"/>
                        <a:cs typeface="+mn-cs"/>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0489433"/>
                  </a:ext>
                </a:extLst>
              </a:tr>
              <a:tr h="202643">
                <a:tc>
                  <a:txBody>
                    <a:bodyPr/>
                    <a:lstStyle/>
                    <a:p>
                      <a:pPr algn="l" fontAlgn="b"/>
                      <a:r>
                        <a:rPr lang="en-US" sz="1100" b="0" i="0" u="none" strike="noStrike" dirty="0" err="1">
                          <a:solidFill>
                            <a:srgbClr val="000000"/>
                          </a:solidFill>
                          <a:effectLst/>
                          <a:latin typeface="+mn-lt"/>
                        </a:rPr>
                        <a:t>Wor-Wic</a:t>
                      </a:r>
                      <a:r>
                        <a:rPr lang="en-US" sz="1100" b="0" i="0" u="none" strike="noStrike" dirty="0">
                          <a:solidFill>
                            <a:srgbClr val="000000"/>
                          </a:solidFill>
                          <a:effectLst/>
                          <a:latin typeface="+mn-lt"/>
                        </a:rPr>
                        <a:t> Community College </a:t>
                      </a:r>
                    </a:p>
                  </a:txBody>
                  <a:tcPr marL="45720" marR="45720" marT="27432" marB="27432" anchor="b">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a:ea typeface="+mn-ea"/>
                          <a:cs typeface="+mn-cs"/>
                          <a:sym typeface="Wingdings" panose="020B0603050302020204" pitchFamily="34" charset="2"/>
                        </a:rPr>
                        <a:t></a:t>
                      </a:r>
                      <a:endParaRPr kumimoji="0" lang="en-US" sz="1100" b="0" i="0" u="none" strike="noStrike" kern="1200" cap="none" spc="0" normalizeH="0" baseline="0" noProof="0" dirty="0">
                        <a:ln>
                          <a:noFill/>
                        </a:ln>
                        <a:solidFill>
                          <a:prstClr val="black"/>
                        </a:solidFill>
                        <a:effectLst/>
                        <a:uLnTx/>
                        <a:uFillTx/>
                        <a:latin typeface="Arial"/>
                        <a:ea typeface="+mn-ea"/>
                        <a:cs typeface="+mn-cs"/>
                      </a:endParaRP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0796557"/>
                  </a:ext>
                </a:extLst>
              </a:tr>
              <a:tr h="202643">
                <a:tc>
                  <a:txBody>
                    <a:bodyPr/>
                    <a:lstStyle/>
                    <a:p>
                      <a:pPr algn="l" fontAlgn="ctr"/>
                      <a:endParaRPr lang="en-US" sz="1100" b="0" i="0" u="none" strike="noStrike" dirty="0">
                        <a:solidFill>
                          <a:srgbClr val="000000"/>
                        </a:solidFill>
                        <a:effectLst/>
                        <a:latin typeface="+mn-lt"/>
                      </a:endParaRPr>
                    </a:p>
                  </a:txBody>
                  <a:tcPr marL="27432" marR="27432" marT="27432" marB="27432" anchor="ct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latin typeface="+mn-lt"/>
                        </a:rPr>
                        <a:t>11*</a:t>
                      </a:r>
                    </a:p>
                  </a:txBody>
                  <a:tcPr marL="27432" marR="27432" marT="27432" marB="27432">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88405563"/>
                  </a:ext>
                </a:extLst>
              </a:tr>
            </a:tbl>
          </a:graphicData>
        </a:graphic>
      </p:graphicFrame>
      <p:sp>
        <p:nvSpPr>
          <p:cNvPr id="8" name="Rectangle 7"/>
          <p:cNvSpPr>
            <a:spLocks noChangeArrowheads="1"/>
          </p:cNvSpPr>
          <p:nvPr/>
        </p:nvSpPr>
        <p:spPr bwMode="ltGray">
          <a:xfrm>
            <a:off x="1787947" y="6227330"/>
            <a:ext cx="5559552" cy="323165"/>
          </a:xfrm>
          <a:prstGeom prst="rect">
            <a:avLst/>
          </a:prstGeom>
          <a:solidFill>
            <a:srgbClr val="C00000"/>
          </a:solidFill>
          <a:ln/>
        </p:spPr>
        <p:style>
          <a:lnRef idx="1">
            <a:schemeClr val="accent5"/>
          </a:lnRef>
          <a:fillRef idx="3">
            <a:schemeClr val="accent5"/>
          </a:fillRef>
          <a:effectRef idx="2">
            <a:schemeClr val="accent5"/>
          </a:effectRef>
          <a:fontRef idx="minor">
            <a:schemeClr val="lt1"/>
          </a:fontRef>
        </p:style>
        <p:txBody>
          <a:bodyPr wrap="square" lIns="64008" tIns="64008" rIns="64008" bIns="64008" anchor="ctr" anchorCtr="1">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altLang="en-US" sz="1400" b="1" i="0" u="none" strike="noStrike" kern="1200" cap="none" spc="0" normalizeH="0" baseline="0" noProof="0" dirty="0">
                <a:ln>
                  <a:noFill/>
                </a:ln>
                <a:solidFill>
                  <a:prstClr val="white"/>
                </a:solidFill>
                <a:effectLst/>
                <a:uLnTx/>
                <a:uFillTx/>
                <a:latin typeface="Arial"/>
                <a:ea typeface="+mn-ea"/>
                <a:cs typeface="+mn-cs"/>
              </a:rPr>
              <a:t>The participation rate was a healthy 68%. </a:t>
            </a:r>
          </a:p>
        </p:txBody>
      </p:sp>
      <p:sp>
        <p:nvSpPr>
          <p:cNvPr id="5" name="TextBox 4"/>
          <p:cNvSpPr txBox="1"/>
          <p:nvPr/>
        </p:nvSpPr>
        <p:spPr>
          <a:xfrm>
            <a:off x="2208369" y="5691361"/>
            <a:ext cx="532249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srgbClr val="C00000"/>
                </a:solidFill>
                <a:effectLst/>
                <a:uLnTx/>
                <a:uFillTx/>
                <a:latin typeface="Arial"/>
                <a:ea typeface="+mn-ea"/>
                <a:cs typeface="+mn-cs"/>
              </a:rPr>
              <a:t>*Wicomico and Worcester county did not participate in the custom study.  As  a proxy, Sibson used their market data from the Maryland Association of Counties survey.</a:t>
            </a:r>
          </a:p>
        </p:txBody>
      </p:sp>
    </p:spTree>
    <p:extLst>
      <p:ext uri="{BB962C8B-B14F-4D97-AF65-F5344CB8AC3E}">
        <p14:creationId xmlns:p14="http://schemas.microsoft.com/office/powerpoint/2010/main" val="17052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BSON CONSULTING Document">
  <a:themeElements>
    <a:clrScheme name="Sibson">
      <a:dk1>
        <a:sysClr val="windowText" lastClr="000000"/>
      </a:dk1>
      <a:lt1>
        <a:sysClr val="window" lastClr="FFFFFF"/>
      </a:lt1>
      <a:dk2>
        <a:srgbClr val="000000"/>
      </a:dk2>
      <a:lt2>
        <a:srgbClr val="B2B4B3"/>
      </a:lt2>
      <a:accent1>
        <a:srgbClr val="A0CFEB"/>
      </a:accent1>
      <a:accent2>
        <a:srgbClr val="0065BD"/>
      </a:accent2>
      <a:accent3>
        <a:srgbClr val="429C35"/>
      </a:accent3>
      <a:accent4>
        <a:srgbClr val="616365"/>
      </a:accent4>
      <a:accent5>
        <a:srgbClr val="C4262E"/>
      </a:accent5>
      <a:accent6>
        <a:srgbClr val="EEAF30"/>
      </a:accent6>
      <a:hlink>
        <a:srgbClr val="0065BD"/>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Segal Report 1">
        <a:dk1>
          <a:srgbClr val="000000"/>
        </a:dk1>
        <a:lt1>
          <a:srgbClr val="FFFFFF"/>
        </a:lt1>
        <a:dk2>
          <a:srgbClr val="000000"/>
        </a:dk2>
        <a:lt2>
          <a:srgbClr val="B2B4B3"/>
        </a:lt2>
        <a:accent1>
          <a:srgbClr val="A0CFEB"/>
        </a:accent1>
        <a:accent2>
          <a:srgbClr val="C4262E"/>
        </a:accent2>
        <a:accent3>
          <a:srgbClr val="FFFFFF"/>
        </a:accent3>
        <a:accent4>
          <a:srgbClr val="000000"/>
        </a:accent4>
        <a:accent5>
          <a:srgbClr val="CDE4F3"/>
        </a:accent5>
        <a:accent6>
          <a:srgbClr val="B12129"/>
        </a:accent6>
        <a:hlink>
          <a:srgbClr val="3F9C35"/>
        </a:hlink>
        <a:folHlink>
          <a:srgbClr val="0098D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IBSON CONSULTING Document" id="{8B48DD64-9FB5-4282-8588-7B21241C64BB}" vid="{85534FED-CE0B-46C2-A386-62A7B1E79165}"/>
    </a:ext>
  </a:extLst>
</a:theme>
</file>

<file path=ppt/theme/theme3.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Theme">
  <a:themeElements>
    <a:clrScheme name="Seashells">
      <a:dk1>
        <a:srgbClr val="634823"/>
      </a:dk1>
      <a:lt1>
        <a:sysClr val="window" lastClr="FFFFFF"/>
      </a:lt1>
      <a:dk2>
        <a:srgbClr val="000000"/>
      </a:dk2>
      <a:lt2>
        <a:srgbClr val="F9EDD7"/>
      </a:lt2>
      <a:accent1>
        <a:srgbClr val="803C63"/>
      </a:accent1>
      <a:accent2>
        <a:srgbClr val="5A95A4"/>
      </a:accent2>
      <a:accent3>
        <a:srgbClr val="EBB419"/>
      </a:accent3>
      <a:accent4>
        <a:srgbClr val="E1771F"/>
      </a:accent4>
      <a:accent5>
        <a:srgbClr val="648C7A"/>
      </a:accent5>
      <a:accent6>
        <a:srgbClr val="ACBB51"/>
      </a:accent6>
      <a:hlink>
        <a:srgbClr val="5A95A4"/>
      </a:hlink>
      <a:folHlink>
        <a:srgbClr val="E1771F"/>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1899</Words>
  <Application>Microsoft Office PowerPoint</Application>
  <PresentationFormat>On-screen Show (4:3)</PresentationFormat>
  <Paragraphs>447</Paragraphs>
  <Slides>35</Slides>
  <Notes>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35</vt:i4>
      </vt:variant>
    </vt:vector>
  </HeadingPairs>
  <TitlesOfParts>
    <vt:vector size="49" baseType="lpstr">
      <vt:lpstr>Arial</vt:lpstr>
      <vt:lpstr>Arial Black</vt:lpstr>
      <vt:lpstr>Arial Narrow</vt:lpstr>
      <vt:lpstr>Calibri</vt:lpstr>
      <vt:lpstr>Calibri Light</vt:lpstr>
      <vt:lpstr>Century Gothic</vt:lpstr>
      <vt:lpstr>Corbel</vt:lpstr>
      <vt:lpstr>Franklin Gothic Book</vt:lpstr>
      <vt:lpstr>Franklin Gothic Medium</vt:lpstr>
      <vt:lpstr>Symbol</vt:lpstr>
      <vt:lpstr>Wingdings</vt:lpstr>
      <vt:lpstr>Wingdings 2</vt:lpstr>
      <vt:lpstr>Office Theme</vt:lpstr>
      <vt:lpstr>SIBSON CONSULTING Document</vt:lpstr>
      <vt:lpstr>Board of Directors Meeting</vt:lpstr>
      <vt:lpstr>Approval of Agenda</vt:lpstr>
      <vt:lpstr>Approval of Minutes November 2, 2019 – Regular Meeting </vt:lpstr>
      <vt:lpstr>President’s Remarks  Doug Parks</vt:lpstr>
      <vt:lpstr>GM Report  John Viola</vt:lpstr>
      <vt:lpstr>PowerPoint Presentation</vt:lpstr>
      <vt:lpstr>PowerPoint Presentation</vt:lpstr>
      <vt:lpstr>PowerPoint Presentation</vt:lpstr>
      <vt:lpstr>Market Assessment Results Custom Survey</vt:lpstr>
      <vt:lpstr>PowerPoint Presentation</vt:lpstr>
      <vt:lpstr>Financial Change for the Month of October 2019  </vt:lpstr>
      <vt:lpstr>Financial Change Year to Date 5/1/19 – 10/31/19 (6 months)</vt:lpstr>
      <vt:lpstr>PowerPoint Presentation</vt:lpstr>
      <vt:lpstr>PowerPoint Presentation</vt:lpstr>
      <vt:lpstr>Proposed Budget and NorthStarUpdate – Steve Phillips-Director of Finance and Operational Logistics</vt:lpstr>
      <vt:lpstr>FY 2021 Budget</vt:lpstr>
      <vt:lpstr>Northstar (NS) Software Implementation</vt:lpstr>
      <vt:lpstr>Treasurer’s Report Larry Perrone</vt:lpstr>
      <vt:lpstr>PowerPoint Presentation</vt:lpstr>
      <vt:lpstr>PowerPoint Presentation</vt:lpstr>
      <vt:lpstr>Reserves October 2019 ($Millions)</vt:lpstr>
      <vt:lpstr>Reserves 4/30/20 Forecasted</vt:lpstr>
      <vt:lpstr>Public Comments</vt:lpstr>
      <vt:lpstr>Capital Purchase Requests – Golf – Top Dresser &amp; Pro Gator Golf – Cart Path Repair Aquatics – Rubaroc replacement for Splash Pad &amp; Mumford’s Landing pool Bulkheads – Wood Duck II Mallard Dr. West Bulkheads – Wood Duck I/Ocean Pkwy. OPA Parcels P/R &amp; Marketing – Community Center Audio system  </vt:lpstr>
      <vt:lpstr>PowerPoint Presentation</vt:lpstr>
      <vt:lpstr>PowerPoint Presentation</vt:lpstr>
      <vt:lpstr>PowerPoint Presentation</vt:lpstr>
      <vt:lpstr>PowerPoint Presentation</vt:lpstr>
      <vt:lpstr>PowerPoint Presentation</vt:lpstr>
      <vt:lpstr>PowerPoint Presentation</vt:lpstr>
      <vt:lpstr>CPI Violations None</vt:lpstr>
      <vt:lpstr>Unfinished Business  None</vt:lpstr>
      <vt:lpstr>New Business  Motion - To approve the Employment Contract for the General Manager – Doug Parks   Proposed Topic for Discussion - Orientation to new Advisory Committee Chairs and Liaisons – Colette Horn  </vt:lpstr>
      <vt:lpstr>Appointments    Donna Hickey - 3rd Term – Clubs  Susan Holt – 1st Term – Recreation &amp; Parks </vt:lpstr>
      <vt:lpstr>Adjournment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Directors Meeting</dc:title>
  <dc:creator>Michelle Bennett</dc:creator>
  <cp:lastModifiedBy>Michelle Bennett</cp:lastModifiedBy>
  <cp:revision>25</cp:revision>
  <cp:lastPrinted>2019-12-04T19:03:30Z</cp:lastPrinted>
  <dcterms:created xsi:type="dcterms:W3CDTF">2019-11-22T19:14:11Z</dcterms:created>
  <dcterms:modified xsi:type="dcterms:W3CDTF">2019-12-04T19:23:26Z</dcterms:modified>
</cp:coreProperties>
</file>