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503" r:id="rId6"/>
    <p:sldMasterId id="2147484519" r:id="rId7"/>
  </p:sldMasterIdLst>
  <p:notesMasterIdLst>
    <p:notesMasterId r:id="rId29"/>
  </p:notesMasterIdLst>
  <p:handoutMasterIdLst>
    <p:handoutMasterId r:id="rId30"/>
  </p:handoutMasterIdLst>
  <p:sldIdLst>
    <p:sldId id="1397" r:id="rId8"/>
    <p:sldId id="257" r:id="rId9"/>
    <p:sldId id="258" r:id="rId10"/>
    <p:sldId id="1644" r:id="rId11"/>
    <p:sldId id="1772" r:id="rId12"/>
    <p:sldId id="1771" r:id="rId13"/>
    <p:sldId id="1773" r:id="rId14"/>
    <p:sldId id="1775" r:id="rId15"/>
    <p:sldId id="1774" r:id="rId16"/>
    <p:sldId id="1768" r:id="rId17"/>
    <p:sldId id="1727" r:id="rId18"/>
    <p:sldId id="654" r:id="rId19"/>
    <p:sldId id="1418" r:id="rId20"/>
    <p:sldId id="652" r:id="rId21"/>
    <p:sldId id="1441" r:id="rId22"/>
    <p:sldId id="669" r:id="rId23"/>
    <p:sldId id="668" r:id="rId24"/>
    <p:sldId id="670" r:id="rId25"/>
    <p:sldId id="1442" r:id="rId26"/>
    <p:sldId id="582" r:id="rId27"/>
    <p:sldId id="623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D2B0"/>
    <a:srgbClr val="F5EADF"/>
    <a:srgbClr val="D4D1CC"/>
    <a:srgbClr val="5F5ACC"/>
    <a:srgbClr val="D65C00"/>
    <a:srgbClr val="E4E1DE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706" autoAdjust="0"/>
  </p:normalViewPr>
  <p:slideViewPr>
    <p:cSldViewPr snapToGrid="0">
      <p:cViewPr varScale="1">
        <p:scale>
          <a:sx n="78" d="100"/>
          <a:sy n="78" d="100"/>
        </p:scale>
        <p:origin x="1040" y="48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64B02-E536-4BF5-BCDE-64262B87177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2083B8-4C40-4208-9832-FA88C047F84A}">
      <dgm:prSet/>
      <dgm:spPr/>
      <dgm:t>
        <a:bodyPr/>
        <a:lstStyle/>
        <a:p>
          <a:r>
            <a:rPr lang="en-US"/>
            <a:t>“Share the Road Ocean Pines” Grant – through the MD Highway Safety Office </a:t>
          </a:r>
        </a:p>
      </dgm:t>
    </dgm:pt>
    <dgm:pt modelId="{138DCABA-4390-4C51-9509-5B6A9BA81F93}" type="parTrans" cxnId="{F59DD911-0429-415A-8E91-8509313D4C9A}">
      <dgm:prSet/>
      <dgm:spPr/>
      <dgm:t>
        <a:bodyPr/>
        <a:lstStyle/>
        <a:p>
          <a:endParaRPr lang="en-US"/>
        </a:p>
      </dgm:t>
    </dgm:pt>
    <dgm:pt modelId="{A0E68DC0-792A-444F-B0B2-7E8E0C94D8D1}" type="sibTrans" cxnId="{F59DD911-0429-415A-8E91-8509313D4C9A}">
      <dgm:prSet/>
      <dgm:spPr/>
      <dgm:t>
        <a:bodyPr/>
        <a:lstStyle/>
        <a:p>
          <a:endParaRPr lang="en-US"/>
        </a:p>
      </dgm:t>
    </dgm:pt>
    <dgm:pt modelId="{FE6894E3-76AB-4497-AA89-8CFD92427879}">
      <dgm:prSet/>
      <dgm:spPr/>
      <dgm:t>
        <a:bodyPr/>
        <a:lstStyle/>
        <a:p>
          <a:r>
            <a:rPr lang="en-US"/>
            <a:t>Reflector Bands, Small Blinking Lights, Bicycle Lights, Education Materials</a:t>
          </a:r>
        </a:p>
      </dgm:t>
    </dgm:pt>
    <dgm:pt modelId="{362C6F0B-8409-4545-9D7F-2CF2CBD2A7C6}" type="parTrans" cxnId="{860F4DF3-8B09-49CA-B87F-0BCB741E3ABE}">
      <dgm:prSet/>
      <dgm:spPr/>
      <dgm:t>
        <a:bodyPr/>
        <a:lstStyle/>
        <a:p>
          <a:endParaRPr lang="en-US"/>
        </a:p>
      </dgm:t>
    </dgm:pt>
    <dgm:pt modelId="{C433496C-9F50-4EE3-9EC9-8582B2B19066}" type="sibTrans" cxnId="{860F4DF3-8B09-49CA-B87F-0BCB741E3ABE}">
      <dgm:prSet/>
      <dgm:spPr/>
      <dgm:t>
        <a:bodyPr/>
        <a:lstStyle/>
        <a:p>
          <a:endParaRPr lang="en-US"/>
        </a:p>
      </dgm:t>
    </dgm:pt>
    <dgm:pt modelId="{7D76B6DF-F99F-4B07-A5E9-2C56DADFA507}">
      <dgm:prSet/>
      <dgm:spPr/>
      <dgm:t>
        <a:bodyPr/>
        <a:lstStyle/>
        <a:p>
          <a:r>
            <a:rPr lang="en-US"/>
            <a:t>Education</a:t>
          </a:r>
        </a:p>
      </dgm:t>
    </dgm:pt>
    <dgm:pt modelId="{E00C9AD8-4EB7-450A-ABE6-52E2F068BB99}" type="parTrans" cxnId="{0C6B9335-71AB-4592-9722-3E908F2E631E}">
      <dgm:prSet/>
      <dgm:spPr/>
      <dgm:t>
        <a:bodyPr/>
        <a:lstStyle/>
        <a:p>
          <a:endParaRPr lang="en-US"/>
        </a:p>
      </dgm:t>
    </dgm:pt>
    <dgm:pt modelId="{A4CA8A29-1DEE-43B9-A71E-44734C795DC1}" type="sibTrans" cxnId="{0C6B9335-71AB-4592-9722-3E908F2E631E}">
      <dgm:prSet/>
      <dgm:spPr/>
      <dgm:t>
        <a:bodyPr/>
        <a:lstStyle/>
        <a:p>
          <a:endParaRPr lang="en-US"/>
        </a:p>
      </dgm:t>
    </dgm:pt>
    <dgm:pt modelId="{05868EA7-38F1-4663-B7D8-563D1A972992}">
      <dgm:prSet/>
      <dgm:spPr/>
      <dgm:t>
        <a:bodyPr/>
        <a:lstStyle/>
        <a:p>
          <a:r>
            <a:rPr lang="en-US"/>
            <a:t>Autos / Bicyclists / Pedestrians</a:t>
          </a:r>
        </a:p>
      </dgm:t>
    </dgm:pt>
    <dgm:pt modelId="{3FABF7C1-3F88-44ED-8943-298FED62B251}" type="parTrans" cxnId="{0B16564F-47B7-4C85-A35C-A71034A487A9}">
      <dgm:prSet/>
      <dgm:spPr/>
      <dgm:t>
        <a:bodyPr/>
        <a:lstStyle/>
        <a:p>
          <a:endParaRPr lang="en-US"/>
        </a:p>
      </dgm:t>
    </dgm:pt>
    <dgm:pt modelId="{FC32E5DF-69C2-45C9-930F-F03D355688FF}" type="sibTrans" cxnId="{0B16564F-47B7-4C85-A35C-A71034A487A9}">
      <dgm:prSet/>
      <dgm:spPr/>
      <dgm:t>
        <a:bodyPr/>
        <a:lstStyle/>
        <a:p>
          <a:endParaRPr lang="en-US"/>
        </a:p>
      </dgm:t>
    </dgm:pt>
    <dgm:pt modelId="{0E2A4D16-C4E6-43F1-BA28-7309F9D3D29C}">
      <dgm:prSet/>
      <dgm:spPr/>
      <dgm:t>
        <a:bodyPr/>
        <a:lstStyle/>
        <a:p>
          <a:r>
            <a:rPr lang="en-US"/>
            <a:t>Enforcement</a:t>
          </a:r>
        </a:p>
      </dgm:t>
    </dgm:pt>
    <dgm:pt modelId="{51F2326A-9DAA-4B99-9A6D-47237020F4A9}" type="parTrans" cxnId="{014CC1F0-A84E-495A-B9CF-A72DE8F65301}">
      <dgm:prSet/>
      <dgm:spPr/>
      <dgm:t>
        <a:bodyPr/>
        <a:lstStyle/>
        <a:p>
          <a:endParaRPr lang="en-US"/>
        </a:p>
      </dgm:t>
    </dgm:pt>
    <dgm:pt modelId="{1409CA56-0A1C-4A9E-AAA9-36BF9332A388}" type="sibTrans" cxnId="{014CC1F0-A84E-495A-B9CF-A72DE8F65301}">
      <dgm:prSet/>
      <dgm:spPr/>
      <dgm:t>
        <a:bodyPr/>
        <a:lstStyle/>
        <a:p>
          <a:endParaRPr lang="en-US"/>
        </a:p>
      </dgm:t>
    </dgm:pt>
    <dgm:pt modelId="{4FBFE28D-D2BF-41A6-AD2F-03D1EB7018FF}" type="pres">
      <dgm:prSet presAssocID="{F6664B02-E536-4BF5-BCDE-64262B871774}" presName="Name0" presStyleCnt="0">
        <dgm:presLayoutVars>
          <dgm:dir/>
          <dgm:animLvl val="lvl"/>
          <dgm:resizeHandles val="exact"/>
        </dgm:presLayoutVars>
      </dgm:prSet>
      <dgm:spPr/>
    </dgm:pt>
    <dgm:pt modelId="{F8E0BC16-FAA5-40B9-A93A-3B2991C99D22}" type="pres">
      <dgm:prSet presAssocID="{202083B8-4C40-4208-9832-FA88C047F84A}" presName="linNode" presStyleCnt="0"/>
      <dgm:spPr/>
    </dgm:pt>
    <dgm:pt modelId="{6CAB5FBB-B0DB-4311-9D2D-2AD0AF6A5E26}" type="pres">
      <dgm:prSet presAssocID="{202083B8-4C40-4208-9832-FA88C047F84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06C8194-7264-4D49-8B0E-17A998113D30}" type="pres">
      <dgm:prSet presAssocID="{202083B8-4C40-4208-9832-FA88C047F84A}" presName="descendantText" presStyleLbl="alignAccFollowNode1" presStyleIdx="0" presStyleCnt="2">
        <dgm:presLayoutVars>
          <dgm:bulletEnabled val="1"/>
        </dgm:presLayoutVars>
      </dgm:prSet>
      <dgm:spPr/>
    </dgm:pt>
    <dgm:pt modelId="{558902CC-F17F-4F15-B2F8-5C29413252DC}" type="pres">
      <dgm:prSet presAssocID="{A0E68DC0-792A-444F-B0B2-7E8E0C94D8D1}" presName="sp" presStyleCnt="0"/>
      <dgm:spPr/>
    </dgm:pt>
    <dgm:pt modelId="{A30B6BE2-8FEE-46B5-8C4F-8A36318F3345}" type="pres">
      <dgm:prSet presAssocID="{7D76B6DF-F99F-4B07-A5E9-2C56DADFA507}" presName="linNode" presStyleCnt="0"/>
      <dgm:spPr/>
    </dgm:pt>
    <dgm:pt modelId="{C125CE29-D00C-4AAC-95E7-298A7278CF41}" type="pres">
      <dgm:prSet presAssocID="{7D76B6DF-F99F-4B07-A5E9-2C56DADFA50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6209DD3-5677-47E3-99E2-68726CCA274A}" type="pres">
      <dgm:prSet presAssocID="{7D76B6DF-F99F-4B07-A5E9-2C56DADFA507}" presName="descendantText" presStyleLbl="alignAccFollowNode1" presStyleIdx="1" presStyleCnt="2">
        <dgm:presLayoutVars>
          <dgm:bulletEnabled val="1"/>
        </dgm:presLayoutVars>
      </dgm:prSet>
      <dgm:spPr/>
    </dgm:pt>
    <dgm:pt modelId="{232069E9-5459-4AE0-B80B-47D97BC33392}" type="pres">
      <dgm:prSet presAssocID="{A4CA8A29-1DEE-43B9-A71E-44734C795DC1}" presName="sp" presStyleCnt="0"/>
      <dgm:spPr/>
    </dgm:pt>
    <dgm:pt modelId="{EE063EF5-5527-4163-B866-9FA8F3A832EC}" type="pres">
      <dgm:prSet presAssocID="{0E2A4D16-C4E6-43F1-BA28-7309F9D3D29C}" presName="linNode" presStyleCnt="0"/>
      <dgm:spPr/>
    </dgm:pt>
    <dgm:pt modelId="{ABB54F40-6FAE-4940-BDF3-E9BD56397E80}" type="pres">
      <dgm:prSet presAssocID="{0E2A4D16-C4E6-43F1-BA28-7309F9D3D29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097BA01-B603-46C2-9653-70147B23CD55}" type="presOf" srcId="{F6664B02-E536-4BF5-BCDE-64262B871774}" destId="{4FBFE28D-D2BF-41A6-AD2F-03D1EB7018FF}" srcOrd="0" destOrd="0" presId="urn:microsoft.com/office/officeart/2005/8/layout/vList5"/>
    <dgm:cxn modelId="{F59DD911-0429-415A-8E91-8509313D4C9A}" srcId="{F6664B02-E536-4BF5-BCDE-64262B871774}" destId="{202083B8-4C40-4208-9832-FA88C047F84A}" srcOrd="0" destOrd="0" parTransId="{138DCABA-4390-4C51-9509-5B6A9BA81F93}" sibTransId="{A0E68DC0-792A-444F-B0B2-7E8E0C94D8D1}"/>
    <dgm:cxn modelId="{8ACD591A-5947-4A10-8C4E-EE5218F1AD04}" type="presOf" srcId="{05868EA7-38F1-4663-B7D8-563D1A972992}" destId="{56209DD3-5677-47E3-99E2-68726CCA274A}" srcOrd="0" destOrd="0" presId="urn:microsoft.com/office/officeart/2005/8/layout/vList5"/>
    <dgm:cxn modelId="{D9C65527-3CC1-496D-9133-6C844249B9A5}" type="presOf" srcId="{202083B8-4C40-4208-9832-FA88C047F84A}" destId="{6CAB5FBB-B0DB-4311-9D2D-2AD0AF6A5E26}" srcOrd="0" destOrd="0" presId="urn:microsoft.com/office/officeart/2005/8/layout/vList5"/>
    <dgm:cxn modelId="{0C6B9335-71AB-4592-9722-3E908F2E631E}" srcId="{F6664B02-E536-4BF5-BCDE-64262B871774}" destId="{7D76B6DF-F99F-4B07-A5E9-2C56DADFA507}" srcOrd="1" destOrd="0" parTransId="{E00C9AD8-4EB7-450A-ABE6-52E2F068BB99}" sibTransId="{A4CA8A29-1DEE-43B9-A71E-44734C795DC1}"/>
    <dgm:cxn modelId="{0B16564F-47B7-4C85-A35C-A71034A487A9}" srcId="{7D76B6DF-F99F-4B07-A5E9-2C56DADFA507}" destId="{05868EA7-38F1-4663-B7D8-563D1A972992}" srcOrd="0" destOrd="0" parTransId="{3FABF7C1-3F88-44ED-8943-298FED62B251}" sibTransId="{FC32E5DF-69C2-45C9-930F-F03D355688FF}"/>
    <dgm:cxn modelId="{5FDAAD57-8B13-4394-824C-7987141ADD47}" type="presOf" srcId="{0E2A4D16-C4E6-43F1-BA28-7309F9D3D29C}" destId="{ABB54F40-6FAE-4940-BDF3-E9BD56397E80}" srcOrd="0" destOrd="0" presId="urn:microsoft.com/office/officeart/2005/8/layout/vList5"/>
    <dgm:cxn modelId="{5D9E579B-FCAA-40B0-9625-0045264F2A65}" type="presOf" srcId="{FE6894E3-76AB-4497-AA89-8CFD92427879}" destId="{A06C8194-7264-4D49-8B0E-17A998113D30}" srcOrd="0" destOrd="0" presId="urn:microsoft.com/office/officeart/2005/8/layout/vList5"/>
    <dgm:cxn modelId="{15D05EAA-2825-4C6B-BE75-F552C8106C42}" type="presOf" srcId="{7D76B6DF-F99F-4B07-A5E9-2C56DADFA507}" destId="{C125CE29-D00C-4AAC-95E7-298A7278CF41}" srcOrd="0" destOrd="0" presId="urn:microsoft.com/office/officeart/2005/8/layout/vList5"/>
    <dgm:cxn modelId="{014CC1F0-A84E-495A-B9CF-A72DE8F65301}" srcId="{F6664B02-E536-4BF5-BCDE-64262B871774}" destId="{0E2A4D16-C4E6-43F1-BA28-7309F9D3D29C}" srcOrd="2" destOrd="0" parTransId="{51F2326A-9DAA-4B99-9A6D-47237020F4A9}" sibTransId="{1409CA56-0A1C-4A9E-AAA9-36BF9332A388}"/>
    <dgm:cxn modelId="{860F4DF3-8B09-49CA-B87F-0BCB741E3ABE}" srcId="{202083B8-4C40-4208-9832-FA88C047F84A}" destId="{FE6894E3-76AB-4497-AA89-8CFD92427879}" srcOrd="0" destOrd="0" parTransId="{362C6F0B-8409-4545-9D7F-2CF2CBD2A7C6}" sibTransId="{C433496C-9F50-4EE3-9EC9-8582B2B19066}"/>
    <dgm:cxn modelId="{7ED06E7B-9A3B-4F11-9F15-B0CC2CA89A69}" type="presParOf" srcId="{4FBFE28D-D2BF-41A6-AD2F-03D1EB7018FF}" destId="{F8E0BC16-FAA5-40B9-A93A-3B2991C99D22}" srcOrd="0" destOrd="0" presId="urn:microsoft.com/office/officeart/2005/8/layout/vList5"/>
    <dgm:cxn modelId="{9D0F38BE-0AC3-4FDD-8AE0-81BE69E234F0}" type="presParOf" srcId="{F8E0BC16-FAA5-40B9-A93A-3B2991C99D22}" destId="{6CAB5FBB-B0DB-4311-9D2D-2AD0AF6A5E26}" srcOrd="0" destOrd="0" presId="urn:microsoft.com/office/officeart/2005/8/layout/vList5"/>
    <dgm:cxn modelId="{A85AEC6E-E61C-4137-97BF-CD064355F85F}" type="presParOf" srcId="{F8E0BC16-FAA5-40B9-A93A-3B2991C99D22}" destId="{A06C8194-7264-4D49-8B0E-17A998113D30}" srcOrd="1" destOrd="0" presId="urn:microsoft.com/office/officeart/2005/8/layout/vList5"/>
    <dgm:cxn modelId="{CFCA3823-E4BE-422F-92AB-DB93A62DB336}" type="presParOf" srcId="{4FBFE28D-D2BF-41A6-AD2F-03D1EB7018FF}" destId="{558902CC-F17F-4F15-B2F8-5C29413252DC}" srcOrd="1" destOrd="0" presId="urn:microsoft.com/office/officeart/2005/8/layout/vList5"/>
    <dgm:cxn modelId="{3B42D2A0-C77C-4155-ADBD-75FD829D3185}" type="presParOf" srcId="{4FBFE28D-D2BF-41A6-AD2F-03D1EB7018FF}" destId="{A30B6BE2-8FEE-46B5-8C4F-8A36318F3345}" srcOrd="2" destOrd="0" presId="urn:microsoft.com/office/officeart/2005/8/layout/vList5"/>
    <dgm:cxn modelId="{B6BC540B-713B-4BAC-967F-B9C346E2CB9D}" type="presParOf" srcId="{A30B6BE2-8FEE-46B5-8C4F-8A36318F3345}" destId="{C125CE29-D00C-4AAC-95E7-298A7278CF41}" srcOrd="0" destOrd="0" presId="urn:microsoft.com/office/officeart/2005/8/layout/vList5"/>
    <dgm:cxn modelId="{DB77CA6E-2B44-42C5-8E59-872BBC1C934A}" type="presParOf" srcId="{A30B6BE2-8FEE-46B5-8C4F-8A36318F3345}" destId="{56209DD3-5677-47E3-99E2-68726CCA274A}" srcOrd="1" destOrd="0" presId="urn:microsoft.com/office/officeart/2005/8/layout/vList5"/>
    <dgm:cxn modelId="{25AF9859-E58A-4BD4-AF18-2B0829CA091E}" type="presParOf" srcId="{4FBFE28D-D2BF-41A6-AD2F-03D1EB7018FF}" destId="{232069E9-5459-4AE0-B80B-47D97BC33392}" srcOrd="3" destOrd="0" presId="urn:microsoft.com/office/officeart/2005/8/layout/vList5"/>
    <dgm:cxn modelId="{C6822D36-C40E-4C07-8600-DDB97872FCB6}" type="presParOf" srcId="{4FBFE28D-D2BF-41A6-AD2F-03D1EB7018FF}" destId="{EE063EF5-5527-4163-B866-9FA8F3A832EC}" srcOrd="4" destOrd="0" presId="urn:microsoft.com/office/officeart/2005/8/layout/vList5"/>
    <dgm:cxn modelId="{F596B318-B3BD-4BAD-A07E-4603499CA252}" type="presParOf" srcId="{EE063EF5-5527-4163-B866-9FA8F3A832EC}" destId="{ABB54F40-6FAE-4940-BDF3-E9BD56397E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D35F2-B3C7-4FE5-BECB-3BF969FCDA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E6338C-3C29-4CEC-A663-FA2522F562DB}">
      <dgm:prSet/>
      <dgm:spPr/>
      <dgm:t>
        <a:bodyPr/>
        <a:lstStyle/>
        <a:p>
          <a:r>
            <a:rPr lang="en-US"/>
            <a:t>Advisory Speed for curves</a:t>
          </a:r>
        </a:p>
      </dgm:t>
    </dgm:pt>
    <dgm:pt modelId="{2A382F00-4B7A-440E-968B-C06B084AB26E}" type="parTrans" cxnId="{1DACBC52-9269-4ED0-A20D-2DE4990A3F22}">
      <dgm:prSet/>
      <dgm:spPr/>
      <dgm:t>
        <a:bodyPr/>
        <a:lstStyle/>
        <a:p>
          <a:endParaRPr lang="en-US"/>
        </a:p>
      </dgm:t>
    </dgm:pt>
    <dgm:pt modelId="{E8F4C567-42BE-491E-8412-C51AF6889016}" type="sibTrans" cxnId="{1DACBC52-9269-4ED0-A20D-2DE4990A3F22}">
      <dgm:prSet/>
      <dgm:spPr/>
      <dgm:t>
        <a:bodyPr/>
        <a:lstStyle/>
        <a:p>
          <a:endParaRPr lang="en-US"/>
        </a:p>
      </dgm:t>
    </dgm:pt>
    <dgm:pt modelId="{36FBFC3B-6080-408D-A276-F81C4D9BBB20}">
      <dgm:prSet/>
      <dgm:spPr/>
      <dgm:t>
        <a:bodyPr/>
        <a:lstStyle/>
        <a:p>
          <a:r>
            <a:rPr lang="en-US"/>
            <a:t>Watch for Bicyclists and Pedestrians </a:t>
          </a:r>
        </a:p>
      </dgm:t>
    </dgm:pt>
    <dgm:pt modelId="{050C9611-6171-45E4-8148-E9D4CE7B9D22}" type="parTrans" cxnId="{555DED69-3B7A-4E6D-B1ED-F1106EA5FE10}">
      <dgm:prSet/>
      <dgm:spPr/>
      <dgm:t>
        <a:bodyPr/>
        <a:lstStyle/>
        <a:p>
          <a:endParaRPr lang="en-US"/>
        </a:p>
      </dgm:t>
    </dgm:pt>
    <dgm:pt modelId="{98F4A535-413E-4B7B-929B-66C0D0152370}" type="sibTrans" cxnId="{555DED69-3B7A-4E6D-B1ED-F1106EA5FE10}">
      <dgm:prSet/>
      <dgm:spPr/>
      <dgm:t>
        <a:bodyPr/>
        <a:lstStyle/>
        <a:p>
          <a:endParaRPr lang="en-US"/>
        </a:p>
      </dgm:t>
    </dgm:pt>
    <dgm:pt modelId="{4F45FDBD-FAD8-47E4-BC3A-999150BC8B3B}">
      <dgm:prSet/>
      <dgm:spPr/>
      <dgm:t>
        <a:bodyPr/>
        <a:lstStyle/>
        <a:p>
          <a:r>
            <a:rPr lang="en-US" dirty="0"/>
            <a:t>Road Markings on existing shoulders for Pedestrians and Bicyclists on  </a:t>
          </a:r>
        </a:p>
      </dgm:t>
    </dgm:pt>
    <dgm:pt modelId="{E0B073FD-1D5B-4F39-A46C-63655A19FFF4}" type="parTrans" cxnId="{C44A0361-C1CF-467B-A690-337E4CC9DD14}">
      <dgm:prSet/>
      <dgm:spPr/>
      <dgm:t>
        <a:bodyPr/>
        <a:lstStyle/>
        <a:p>
          <a:endParaRPr lang="en-US"/>
        </a:p>
      </dgm:t>
    </dgm:pt>
    <dgm:pt modelId="{64A41523-7184-459A-AD9A-E2939399D16E}" type="sibTrans" cxnId="{C44A0361-C1CF-467B-A690-337E4CC9DD14}">
      <dgm:prSet/>
      <dgm:spPr/>
      <dgm:t>
        <a:bodyPr/>
        <a:lstStyle/>
        <a:p>
          <a:endParaRPr lang="en-US"/>
        </a:p>
      </dgm:t>
    </dgm:pt>
    <dgm:pt modelId="{CDA47294-7E1E-48FC-A6E0-1066E8E98192}" type="pres">
      <dgm:prSet presAssocID="{071D35F2-B3C7-4FE5-BECB-3BF969FCDA7F}" presName="linear" presStyleCnt="0">
        <dgm:presLayoutVars>
          <dgm:animLvl val="lvl"/>
          <dgm:resizeHandles val="exact"/>
        </dgm:presLayoutVars>
      </dgm:prSet>
      <dgm:spPr/>
    </dgm:pt>
    <dgm:pt modelId="{0A4A8116-260D-475B-961F-B708B72CF760}" type="pres">
      <dgm:prSet presAssocID="{0CE6338C-3C29-4CEC-A663-FA2522F562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E24E03-FDD8-4901-B3A0-13BB06DDC8B6}" type="pres">
      <dgm:prSet presAssocID="{E8F4C567-42BE-491E-8412-C51AF6889016}" presName="spacer" presStyleCnt="0"/>
      <dgm:spPr/>
    </dgm:pt>
    <dgm:pt modelId="{8D3008C0-A9F6-4B8F-8B23-D7B89C6D387B}" type="pres">
      <dgm:prSet presAssocID="{36FBFC3B-6080-408D-A276-F81C4D9BBB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2DE21B-0A25-4C65-9C8C-6F138FA345C2}" type="pres">
      <dgm:prSet presAssocID="{98F4A535-413E-4B7B-929B-66C0D0152370}" presName="spacer" presStyleCnt="0"/>
      <dgm:spPr/>
    </dgm:pt>
    <dgm:pt modelId="{DFB27663-4C12-47C2-99E5-DED9C06C1BCD}" type="pres">
      <dgm:prSet presAssocID="{4F45FDBD-FAD8-47E4-BC3A-999150BC8B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596560-A73A-4A22-AAAA-B3A440EBDB01}" type="presOf" srcId="{071D35F2-B3C7-4FE5-BECB-3BF969FCDA7F}" destId="{CDA47294-7E1E-48FC-A6E0-1066E8E98192}" srcOrd="0" destOrd="0" presId="urn:microsoft.com/office/officeart/2005/8/layout/vList2"/>
    <dgm:cxn modelId="{C44A0361-C1CF-467B-A690-337E4CC9DD14}" srcId="{071D35F2-B3C7-4FE5-BECB-3BF969FCDA7F}" destId="{4F45FDBD-FAD8-47E4-BC3A-999150BC8B3B}" srcOrd="2" destOrd="0" parTransId="{E0B073FD-1D5B-4F39-A46C-63655A19FFF4}" sibTransId="{64A41523-7184-459A-AD9A-E2939399D16E}"/>
    <dgm:cxn modelId="{555DED69-3B7A-4E6D-B1ED-F1106EA5FE10}" srcId="{071D35F2-B3C7-4FE5-BECB-3BF969FCDA7F}" destId="{36FBFC3B-6080-408D-A276-F81C4D9BBB20}" srcOrd="1" destOrd="0" parTransId="{050C9611-6171-45E4-8148-E9D4CE7B9D22}" sibTransId="{98F4A535-413E-4B7B-929B-66C0D0152370}"/>
    <dgm:cxn modelId="{1DACBC52-9269-4ED0-A20D-2DE4990A3F22}" srcId="{071D35F2-B3C7-4FE5-BECB-3BF969FCDA7F}" destId="{0CE6338C-3C29-4CEC-A663-FA2522F562DB}" srcOrd="0" destOrd="0" parTransId="{2A382F00-4B7A-440E-968B-C06B084AB26E}" sibTransId="{E8F4C567-42BE-491E-8412-C51AF6889016}"/>
    <dgm:cxn modelId="{2FB71F8F-91E5-428F-9930-7A58629E3DCD}" type="presOf" srcId="{36FBFC3B-6080-408D-A276-F81C4D9BBB20}" destId="{8D3008C0-A9F6-4B8F-8B23-D7B89C6D387B}" srcOrd="0" destOrd="0" presId="urn:microsoft.com/office/officeart/2005/8/layout/vList2"/>
    <dgm:cxn modelId="{9C9772D6-CBB8-452E-9771-C36B76BEF332}" type="presOf" srcId="{0CE6338C-3C29-4CEC-A663-FA2522F562DB}" destId="{0A4A8116-260D-475B-961F-B708B72CF760}" srcOrd="0" destOrd="0" presId="urn:microsoft.com/office/officeart/2005/8/layout/vList2"/>
    <dgm:cxn modelId="{BACBFDE8-B917-4464-8E6C-1D8570757B57}" type="presOf" srcId="{4F45FDBD-FAD8-47E4-BC3A-999150BC8B3B}" destId="{DFB27663-4C12-47C2-99E5-DED9C06C1BCD}" srcOrd="0" destOrd="0" presId="urn:microsoft.com/office/officeart/2005/8/layout/vList2"/>
    <dgm:cxn modelId="{6F168982-006D-4581-863C-E4AC5B8FD6FE}" type="presParOf" srcId="{CDA47294-7E1E-48FC-A6E0-1066E8E98192}" destId="{0A4A8116-260D-475B-961F-B708B72CF760}" srcOrd="0" destOrd="0" presId="urn:microsoft.com/office/officeart/2005/8/layout/vList2"/>
    <dgm:cxn modelId="{B7D20A68-4004-4F02-A930-D67D33FAD830}" type="presParOf" srcId="{CDA47294-7E1E-48FC-A6E0-1066E8E98192}" destId="{BCE24E03-FDD8-4901-B3A0-13BB06DDC8B6}" srcOrd="1" destOrd="0" presId="urn:microsoft.com/office/officeart/2005/8/layout/vList2"/>
    <dgm:cxn modelId="{5732AD1B-AE72-4F7C-A790-7715D081B031}" type="presParOf" srcId="{CDA47294-7E1E-48FC-A6E0-1066E8E98192}" destId="{8D3008C0-A9F6-4B8F-8B23-D7B89C6D387B}" srcOrd="2" destOrd="0" presId="urn:microsoft.com/office/officeart/2005/8/layout/vList2"/>
    <dgm:cxn modelId="{23D2FFF7-BEF7-41F7-961E-B9162F51A7A8}" type="presParOf" srcId="{CDA47294-7E1E-48FC-A6E0-1066E8E98192}" destId="{8F2DE21B-0A25-4C65-9C8C-6F138FA345C2}" srcOrd="3" destOrd="0" presId="urn:microsoft.com/office/officeart/2005/8/layout/vList2"/>
    <dgm:cxn modelId="{6B0E00C6-54B4-49AA-82DF-2D6623ADA2E9}" type="presParOf" srcId="{CDA47294-7E1E-48FC-A6E0-1066E8E98192}" destId="{DFB27663-4C12-47C2-99E5-DED9C06C1B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C8194-7264-4D49-8B0E-17A998113D30}">
      <dsp:nvSpPr>
        <dsp:cNvPr id="0" name=""/>
        <dsp:cNvSpPr/>
      </dsp:nvSpPr>
      <dsp:spPr>
        <a:xfrm rot="5400000">
          <a:off x="2221929" y="-716132"/>
          <a:ext cx="841372" cy="24871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Reflector Bands, Small Blinking Lights, Bicycle Lights, Education Materials</a:t>
          </a:r>
        </a:p>
      </dsp:txBody>
      <dsp:txXfrm rot="-5400000">
        <a:off x="1399031" y="147838"/>
        <a:ext cx="2446096" cy="759228"/>
      </dsp:txXfrm>
    </dsp:sp>
    <dsp:sp modelId="{6CAB5FBB-B0DB-4311-9D2D-2AD0AF6A5E26}">
      <dsp:nvSpPr>
        <dsp:cNvPr id="0" name=""/>
        <dsp:cNvSpPr/>
      </dsp:nvSpPr>
      <dsp:spPr>
        <a:xfrm>
          <a:off x="0" y="1593"/>
          <a:ext cx="139903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“Share the Road Ocean Pines” Grant – through the MD Highway Safety Office </a:t>
          </a:r>
        </a:p>
      </dsp:txBody>
      <dsp:txXfrm>
        <a:off x="51340" y="52933"/>
        <a:ext cx="1296352" cy="949035"/>
      </dsp:txXfrm>
    </dsp:sp>
    <dsp:sp modelId="{56209DD3-5677-47E3-99E2-68726CCA274A}">
      <dsp:nvSpPr>
        <dsp:cNvPr id="0" name=""/>
        <dsp:cNvSpPr/>
      </dsp:nvSpPr>
      <dsp:spPr>
        <a:xfrm rot="5400000">
          <a:off x="2221929" y="388167"/>
          <a:ext cx="841372" cy="24871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Autos / Bicyclists / Pedestrians</a:t>
          </a:r>
        </a:p>
      </dsp:txBody>
      <dsp:txXfrm rot="-5400000">
        <a:off x="1399031" y="1252137"/>
        <a:ext cx="2446096" cy="759228"/>
      </dsp:txXfrm>
    </dsp:sp>
    <dsp:sp modelId="{C125CE29-D00C-4AAC-95E7-298A7278CF41}">
      <dsp:nvSpPr>
        <dsp:cNvPr id="0" name=""/>
        <dsp:cNvSpPr/>
      </dsp:nvSpPr>
      <dsp:spPr>
        <a:xfrm>
          <a:off x="0" y="1105894"/>
          <a:ext cx="139903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Education</a:t>
          </a:r>
        </a:p>
      </dsp:txBody>
      <dsp:txXfrm>
        <a:off x="51340" y="1157234"/>
        <a:ext cx="1296352" cy="949035"/>
      </dsp:txXfrm>
    </dsp:sp>
    <dsp:sp modelId="{ABB54F40-6FAE-4940-BDF3-E9BD56397E80}">
      <dsp:nvSpPr>
        <dsp:cNvPr id="0" name=""/>
        <dsp:cNvSpPr/>
      </dsp:nvSpPr>
      <dsp:spPr>
        <a:xfrm>
          <a:off x="0" y="2210195"/>
          <a:ext cx="139903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Enforcement</a:t>
          </a:r>
        </a:p>
      </dsp:txBody>
      <dsp:txXfrm>
        <a:off x="51340" y="2261535"/>
        <a:ext cx="1296352" cy="949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A8116-260D-475B-961F-B708B72CF760}">
      <dsp:nvSpPr>
        <dsp:cNvPr id="0" name=""/>
        <dsp:cNvSpPr/>
      </dsp:nvSpPr>
      <dsp:spPr>
        <a:xfrm>
          <a:off x="0" y="501903"/>
          <a:ext cx="3886200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Advisory Speed for curves</a:t>
          </a:r>
        </a:p>
      </dsp:txBody>
      <dsp:txXfrm>
        <a:off x="35083" y="536986"/>
        <a:ext cx="3816034" cy="648506"/>
      </dsp:txXfrm>
    </dsp:sp>
    <dsp:sp modelId="{8D3008C0-A9F6-4B8F-8B23-D7B89C6D387B}">
      <dsp:nvSpPr>
        <dsp:cNvPr id="0" name=""/>
        <dsp:cNvSpPr/>
      </dsp:nvSpPr>
      <dsp:spPr>
        <a:xfrm>
          <a:off x="0" y="1272415"/>
          <a:ext cx="3886200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Watch for Bicyclists and Pedestrians </a:t>
          </a:r>
        </a:p>
      </dsp:txBody>
      <dsp:txXfrm>
        <a:off x="35083" y="1307498"/>
        <a:ext cx="3816034" cy="648506"/>
      </dsp:txXfrm>
    </dsp:sp>
    <dsp:sp modelId="{DFB27663-4C12-47C2-99E5-DED9C06C1BCD}">
      <dsp:nvSpPr>
        <dsp:cNvPr id="0" name=""/>
        <dsp:cNvSpPr/>
      </dsp:nvSpPr>
      <dsp:spPr>
        <a:xfrm>
          <a:off x="0" y="2042928"/>
          <a:ext cx="3886200" cy="71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Road Markings on existing shoulders for Pedestrians and Bicyclists on  </a:t>
          </a:r>
        </a:p>
      </dsp:txBody>
      <dsp:txXfrm>
        <a:off x="35083" y="2078011"/>
        <a:ext cx="3816034" cy="64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12/21/2024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12/21/2024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901"/>
            <a:ext cx="550545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27902-AC87-4C82-8B7F-FA5584C984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53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50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0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1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46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31233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2176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5801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95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3675-6AE9-B86C-168E-9157C3F74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1367A-CD65-30B8-B406-A577ED6FD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2E28C-DB92-D5EF-0AA8-38B0D749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9A9E2-E3D7-1A43-A047-A1FF1E6F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044F-5504-D47E-BBF5-8000F259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6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C07A-1646-5B00-ABA2-E7BB62B8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2C724-3951-E779-7DF4-49923C249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9206-E091-8FD1-E262-F27DF9EB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4E5C0-1EB0-9E4E-EA30-029014DA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93A8-4812-4B75-CF94-4591F0F4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807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EE96-65AC-3217-EDF8-3BD569B5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7B892-7F4B-05C2-5728-2558B72E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182-8373-E911-3EFB-E7024879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1192B-3963-8DD3-DA87-6673C781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7328C-537E-54DE-DA8C-C38CF895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AB66-0226-82B1-5556-30C827EB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9217-4443-4F8C-A437-EE0584BC3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2BEB9-BE34-8FAA-7E7B-CF704CC83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29EA6-9E24-D8F9-D9ED-9C8D040E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6064B-A1F2-DC74-6A0F-A9263DF3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E0DCD-1A1F-5A07-35CE-B0F5BE08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25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A9E6-826D-4FDA-91E8-51631633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F975C-E115-51FC-9BB7-0F16159E2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0E7A5-955C-2CA8-7761-073FD7B4F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361E2-4DB0-AE66-0B1C-9A2C9DBC9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47BCE-FF92-A307-977A-98AEFDC6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7F853-D7F8-CF6D-3E0F-738E3B54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76EC-D22E-4E64-1F3C-E6E2B44A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5A52E-F07D-E393-C78D-DDF750E4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42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0600-1E60-877F-31B6-73706F7E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DF444-8ED5-7740-AD99-B67F313B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1A2A6-6C93-6950-5223-87230231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2FA77-8892-73BC-7F7E-22485908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67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4031E-5D36-EF67-6AF5-010FEF11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D5EE3-C8A1-2A16-F283-0A378DF5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E9CCA-3AD4-0267-DA52-967ED893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61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67A3-2D01-0AA8-6DE4-9EDC1DA5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E1DF-9CDB-DE8A-C6F8-06E63248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94C22-80E8-568B-B8CE-4CDAAF2F7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3E917-3502-33D6-779E-38166142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7135A-CABD-AC34-3460-2AD60A6C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0C082-E8B9-8DBF-11AD-DF6BAD67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08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D6F4-9BD3-5AB0-0135-9ED8CB17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BBD95-652F-D5DD-9E5D-6EE4179C9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D38FD-51F2-70FD-64D8-198F0A1BB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0CB90-41E9-19FB-ED2E-B9864DFD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C8C72-D157-5D49-1549-2E3A5038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CAC24-1546-03DE-4530-707BB971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9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5EFD-B1AF-54DB-BFEA-2772047F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7A1AC-27DD-58BB-02E7-4F19F6A9A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1AC59-ACC6-0F80-4323-3958B450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D625-89E9-10E7-BBDA-BB901B9E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51EFE-5120-064C-1AB8-4CA68A74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7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801DC3-0BC4-0CD0-56D8-2AC4C1916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E75D3-8810-D02A-E364-CC88B6A5A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F6A33-80FD-BB40-411D-7FF1050E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93D3A-CB79-D25F-B3E9-D2EF5962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752B8-E3A3-A1BE-4913-CD018AEF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50079-8974-9232-1A9E-087A04E9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CF761-CE13-0930-C4B6-79D29411E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A453-A034-8069-00E1-AD5F69F59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4E245F-7CCF-4709-BFC8-BE2192BD542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34A45-87BE-A3BE-0D4B-8A9EC9E14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86740-EC14-AC20-9D20-66224F376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939AF-0376-49DB-BB99-8DFEBE3B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4fdfceab001/4cd6bb01-03f4-42e5-8212-a383c9bfe9d8.png?rdr=true" TargetMode="Externa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11" name="Rectangle 2110">
            <a:extLst>
              <a:ext uri="{FF2B5EF4-FFF2-40B4-BE49-F238E27FC236}">
                <a16:creationId xmlns:a16="http://schemas.microsoft.com/office/drawing/2014/main" id="{FCA38DE0-0434-4DDD-89EE-77463F374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Freeform: Shape 2112">
            <a:extLst>
              <a:ext uri="{FF2B5EF4-FFF2-40B4-BE49-F238E27FC236}">
                <a16:creationId xmlns:a16="http://schemas.microsoft.com/office/drawing/2014/main" id="{6A520694-B5C4-4629-92F0-65DEBCE68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97235" y="487711"/>
            <a:ext cx="6867524" cy="5873054"/>
          </a:xfrm>
          <a:custGeom>
            <a:avLst/>
            <a:gdLst>
              <a:gd name="connsiteX0" fmla="*/ 0 w 6867524"/>
              <a:gd name="connsiteY0" fmla="*/ 7529514 h 7830738"/>
              <a:gd name="connsiteX1" fmla="*/ 0 w 6867524"/>
              <a:gd name="connsiteY1" fmla="*/ 2857374 h 7830738"/>
              <a:gd name="connsiteX2" fmla="*/ 0 w 6867524"/>
              <a:gd name="connsiteY2" fmla="*/ 0 h 7830738"/>
              <a:gd name="connsiteX3" fmla="*/ 6867524 w 6867524"/>
              <a:gd name="connsiteY3" fmla="*/ 0 h 7830738"/>
              <a:gd name="connsiteX4" fmla="*/ 6867524 w 6867524"/>
              <a:gd name="connsiteY4" fmla="*/ 2626914 h 7830738"/>
              <a:gd name="connsiteX5" fmla="*/ 6867524 w 6867524"/>
              <a:gd name="connsiteY5" fmla="*/ 7532288 h 7830738"/>
              <a:gd name="connsiteX6" fmla="*/ 3859631 w 6867524"/>
              <a:gd name="connsiteY6" fmla="*/ 7532288 h 7830738"/>
              <a:gd name="connsiteX7" fmla="*/ 3478631 w 6867524"/>
              <a:gd name="connsiteY7" fmla="*/ 7818038 h 7830738"/>
              <a:gd name="connsiteX8" fmla="*/ 3470164 w 6867524"/>
              <a:gd name="connsiteY8" fmla="*/ 7821213 h 7830738"/>
              <a:gd name="connsiteX9" fmla="*/ 3457464 w 6867524"/>
              <a:gd name="connsiteY9" fmla="*/ 7825976 h 7830738"/>
              <a:gd name="connsiteX10" fmla="*/ 3446881 w 6867524"/>
              <a:gd name="connsiteY10" fmla="*/ 7830738 h 7830738"/>
              <a:gd name="connsiteX11" fmla="*/ 3434181 w 6867524"/>
              <a:gd name="connsiteY11" fmla="*/ 7830738 h 7830738"/>
              <a:gd name="connsiteX12" fmla="*/ 3423598 w 6867524"/>
              <a:gd name="connsiteY12" fmla="*/ 7830738 h 7830738"/>
              <a:gd name="connsiteX13" fmla="*/ 3410897 w 6867524"/>
              <a:gd name="connsiteY13" fmla="*/ 7825976 h 7830738"/>
              <a:gd name="connsiteX14" fmla="*/ 3398198 w 6867524"/>
              <a:gd name="connsiteY14" fmla="*/ 7821213 h 7830738"/>
              <a:gd name="connsiteX15" fmla="*/ 3389731 w 6867524"/>
              <a:gd name="connsiteY15" fmla="*/ 7818038 h 7830738"/>
              <a:gd name="connsiteX16" fmla="*/ 3008731 w 6867524"/>
              <a:gd name="connsiteY16" fmla="*/ 7532288 h 7830738"/>
              <a:gd name="connsiteX17" fmla="*/ 1012714 w 6867524"/>
              <a:gd name="connsiteY17" fmla="*/ 7532288 h 7830738"/>
              <a:gd name="connsiteX18" fmla="*/ 1012714 w 6867524"/>
              <a:gd name="connsiteY18" fmla="*/ 7531893 h 7830738"/>
              <a:gd name="connsiteX19" fmla="*/ 4761 w 6867524"/>
              <a:gd name="connsiteY19" fmla="*/ 7531893 h 7830738"/>
              <a:gd name="connsiteX20" fmla="*/ 4761 w 6867524"/>
              <a:gd name="connsiteY20" fmla="*/ 7529514 h 78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7524" h="7830738">
                <a:moveTo>
                  <a:pt x="0" y="7529514"/>
                </a:moveTo>
                <a:lnTo>
                  <a:pt x="0" y="2857374"/>
                </a:lnTo>
                <a:lnTo>
                  <a:pt x="0" y="0"/>
                </a:lnTo>
                <a:lnTo>
                  <a:pt x="6867524" y="0"/>
                </a:lnTo>
                <a:lnTo>
                  <a:pt x="6867524" y="2626914"/>
                </a:lnTo>
                <a:lnTo>
                  <a:pt x="6867524" y="7532288"/>
                </a:lnTo>
                <a:lnTo>
                  <a:pt x="3859631" y="7532288"/>
                </a:lnTo>
                <a:lnTo>
                  <a:pt x="3478631" y="7818038"/>
                </a:lnTo>
                <a:lnTo>
                  <a:pt x="3470164" y="7821213"/>
                </a:lnTo>
                <a:lnTo>
                  <a:pt x="3457464" y="7825976"/>
                </a:lnTo>
                <a:lnTo>
                  <a:pt x="3446881" y="7830738"/>
                </a:lnTo>
                <a:lnTo>
                  <a:pt x="3434181" y="7830738"/>
                </a:lnTo>
                <a:lnTo>
                  <a:pt x="3423598" y="7830738"/>
                </a:lnTo>
                <a:lnTo>
                  <a:pt x="3410897" y="7825976"/>
                </a:lnTo>
                <a:lnTo>
                  <a:pt x="3398198" y="7821213"/>
                </a:lnTo>
                <a:lnTo>
                  <a:pt x="3389731" y="7818038"/>
                </a:lnTo>
                <a:lnTo>
                  <a:pt x="3008731" y="7532288"/>
                </a:lnTo>
                <a:lnTo>
                  <a:pt x="1012714" y="7532288"/>
                </a:lnTo>
                <a:lnTo>
                  <a:pt x="1012714" y="7531893"/>
                </a:lnTo>
                <a:lnTo>
                  <a:pt x="4761" y="7531893"/>
                </a:lnTo>
                <a:lnTo>
                  <a:pt x="4761" y="7529514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1449147"/>
            <a:ext cx="4531919" cy="39597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cs typeface="+mj-cs"/>
              </a:rPr>
              <a:t>GM Leadership Report – </a:t>
            </a:r>
            <a:br>
              <a:rPr lang="en-US" sz="4400" dirty="0">
                <a:cs typeface="+mj-cs"/>
              </a:rPr>
            </a:br>
            <a:r>
              <a:rPr lang="en-US" sz="4400" dirty="0">
                <a:cs typeface="+mj-cs"/>
              </a:rPr>
              <a:t>John Viola</a:t>
            </a:r>
          </a:p>
        </p:txBody>
      </p:sp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51CB9-AD2A-9AE5-B6BF-798A3ED7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49BC-9436-8D24-8A31-BA0FED7B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FY 2025/2026 Budget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9564BF8E-443E-D62E-C15D-99BB41DA4449}"/>
              </a:ext>
            </a:extLst>
          </p:cNvPr>
          <p:cNvSpPr txBox="1">
            <a:spLocks/>
          </p:cNvSpPr>
          <p:nvPr/>
        </p:nvSpPr>
        <p:spPr>
          <a:xfrm>
            <a:off x="257451" y="2297623"/>
            <a:ext cx="8566953" cy="2815915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Dates for review: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Budget &amp; Finance review:  January 2</a:t>
            </a:r>
            <a:r>
              <a:rPr lang="en-US" sz="1600" baseline="30000" dirty="0">
                <a:solidFill>
                  <a:prstClr val="black"/>
                </a:solidFill>
                <a:latin typeface="Century Gothic" panose="020B0502020202020204"/>
              </a:rPr>
              <a:t>nd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- 3</a:t>
            </a:r>
            <a:r>
              <a:rPr lang="en-US" sz="1600" baseline="30000" dirty="0">
                <a:solidFill>
                  <a:prstClr val="black"/>
                </a:solidFill>
                <a:latin typeface="Century Gothic" panose="020B0502020202020204"/>
              </a:rPr>
              <a:t>rd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Board review:  January 8</a:t>
            </a:r>
            <a:r>
              <a:rPr lang="en-US" sz="1600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– 9</a:t>
            </a:r>
            <a:r>
              <a:rPr lang="en-US" sz="1600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Town Hall:  February 5</a:t>
            </a:r>
            <a:r>
              <a:rPr lang="en-US" sz="1600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(tentatively)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Budget approval:  February 22</a:t>
            </a:r>
            <a:r>
              <a:rPr lang="en-US" sz="1600" baseline="30000" dirty="0">
                <a:solidFill>
                  <a:prstClr val="black"/>
                </a:solidFill>
                <a:latin typeface="Century Gothic" panose="020B0502020202020204"/>
              </a:rPr>
              <a:t>nd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(tentatively)</a:t>
            </a:r>
          </a:p>
          <a:p>
            <a:pPr marL="285750" lvl="1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Addressing public safety, maintenance, and infrastructure (Fire Department)</a:t>
            </a:r>
          </a:p>
          <a:p>
            <a:pPr marL="285750" lvl="1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FMLI, medical costs, and liability insurance increases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1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Pricing study conducted</a:t>
            </a:r>
          </a:p>
          <a:p>
            <a:pPr marL="285750" lvl="1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Budget binders to be available to Budget &amp; Finance Committee and Board on/about December 27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 pitchFamily="34" charset="0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marL="0" lvl="1">
              <a:spcBef>
                <a:spcPct val="0"/>
              </a:spcBef>
              <a:spcAft>
                <a:spcPts val="600"/>
              </a:spcAft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480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80" name="Rectangle 2079">
            <a:extLst>
              <a:ext uri="{FF2B5EF4-FFF2-40B4-BE49-F238E27FC236}">
                <a16:creationId xmlns:a16="http://schemas.microsoft.com/office/drawing/2014/main" id="{FCA38DE0-0434-4DDD-89EE-77463F374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Freeform: Shape 2081">
            <a:extLst>
              <a:ext uri="{FF2B5EF4-FFF2-40B4-BE49-F238E27FC236}">
                <a16:creationId xmlns:a16="http://schemas.microsoft.com/office/drawing/2014/main" id="{6A520694-B5C4-4629-92F0-65DEBCE68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97235" y="487711"/>
            <a:ext cx="6867524" cy="5873054"/>
          </a:xfrm>
          <a:custGeom>
            <a:avLst/>
            <a:gdLst>
              <a:gd name="connsiteX0" fmla="*/ 0 w 6867524"/>
              <a:gd name="connsiteY0" fmla="*/ 7529514 h 7830738"/>
              <a:gd name="connsiteX1" fmla="*/ 0 w 6867524"/>
              <a:gd name="connsiteY1" fmla="*/ 2857374 h 7830738"/>
              <a:gd name="connsiteX2" fmla="*/ 0 w 6867524"/>
              <a:gd name="connsiteY2" fmla="*/ 0 h 7830738"/>
              <a:gd name="connsiteX3" fmla="*/ 6867524 w 6867524"/>
              <a:gd name="connsiteY3" fmla="*/ 0 h 7830738"/>
              <a:gd name="connsiteX4" fmla="*/ 6867524 w 6867524"/>
              <a:gd name="connsiteY4" fmla="*/ 2626914 h 7830738"/>
              <a:gd name="connsiteX5" fmla="*/ 6867524 w 6867524"/>
              <a:gd name="connsiteY5" fmla="*/ 7532288 h 7830738"/>
              <a:gd name="connsiteX6" fmla="*/ 3859631 w 6867524"/>
              <a:gd name="connsiteY6" fmla="*/ 7532288 h 7830738"/>
              <a:gd name="connsiteX7" fmla="*/ 3478631 w 6867524"/>
              <a:gd name="connsiteY7" fmla="*/ 7818038 h 7830738"/>
              <a:gd name="connsiteX8" fmla="*/ 3470164 w 6867524"/>
              <a:gd name="connsiteY8" fmla="*/ 7821213 h 7830738"/>
              <a:gd name="connsiteX9" fmla="*/ 3457464 w 6867524"/>
              <a:gd name="connsiteY9" fmla="*/ 7825976 h 7830738"/>
              <a:gd name="connsiteX10" fmla="*/ 3446881 w 6867524"/>
              <a:gd name="connsiteY10" fmla="*/ 7830738 h 7830738"/>
              <a:gd name="connsiteX11" fmla="*/ 3434181 w 6867524"/>
              <a:gd name="connsiteY11" fmla="*/ 7830738 h 7830738"/>
              <a:gd name="connsiteX12" fmla="*/ 3423598 w 6867524"/>
              <a:gd name="connsiteY12" fmla="*/ 7830738 h 7830738"/>
              <a:gd name="connsiteX13" fmla="*/ 3410897 w 6867524"/>
              <a:gd name="connsiteY13" fmla="*/ 7825976 h 7830738"/>
              <a:gd name="connsiteX14" fmla="*/ 3398198 w 6867524"/>
              <a:gd name="connsiteY14" fmla="*/ 7821213 h 7830738"/>
              <a:gd name="connsiteX15" fmla="*/ 3389731 w 6867524"/>
              <a:gd name="connsiteY15" fmla="*/ 7818038 h 7830738"/>
              <a:gd name="connsiteX16" fmla="*/ 3008731 w 6867524"/>
              <a:gd name="connsiteY16" fmla="*/ 7532288 h 7830738"/>
              <a:gd name="connsiteX17" fmla="*/ 1012714 w 6867524"/>
              <a:gd name="connsiteY17" fmla="*/ 7532288 h 7830738"/>
              <a:gd name="connsiteX18" fmla="*/ 1012714 w 6867524"/>
              <a:gd name="connsiteY18" fmla="*/ 7531893 h 7830738"/>
              <a:gd name="connsiteX19" fmla="*/ 4761 w 6867524"/>
              <a:gd name="connsiteY19" fmla="*/ 7531893 h 7830738"/>
              <a:gd name="connsiteX20" fmla="*/ 4761 w 6867524"/>
              <a:gd name="connsiteY20" fmla="*/ 7529514 h 78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7524" h="7830738">
                <a:moveTo>
                  <a:pt x="0" y="7529514"/>
                </a:moveTo>
                <a:lnTo>
                  <a:pt x="0" y="2857374"/>
                </a:lnTo>
                <a:lnTo>
                  <a:pt x="0" y="0"/>
                </a:lnTo>
                <a:lnTo>
                  <a:pt x="6867524" y="0"/>
                </a:lnTo>
                <a:lnTo>
                  <a:pt x="6867524" y="2626914"/>
                </a:lnTo>
                <a:lnTo>
                  <a:pt x="6867524" y="7532288"/>
                </a:lnTo>
                <a:lnTo>
                  <a:pt x="3859631" y="7532288"/>
                </a:lnTo>
                <a:lnTo>
                  <a:pt x="3478631" y="7818038"/>
                </a:lnTo>
                <a:lnTo>
                  <a:pt x="3470164" y="7821213"/>
                </a:lnTo>
                <a:lnTo>
                  <a:pt x="3457464" y="7825976"/>
                </a:lnTo>
                <a:lnTo>
                  <a:pt x="3446881" y="7830738"/>
                </a:lnTo>
                <a:lnTo>
                  <a:pt x="3434181" y="7830738"/>
                </a:lnTo>
                <a:lnTo>
                  <a:pt x="3423598" y="7830738"/>
                </a:lnTo>
                <a:lnTo>
                  <a:pt x="3410897" y="7825976"/>
                </a:lnTo>
                <a:lnTo>
                  <a:pt x="3398198" y="7821213"/>
                </a:lnTo>
                <a:lnTo>
                  <a:pt x="3389731" y="7818038"/>
                </a:lnTo>
                <a:lnTo>
                  <a:pt x="3008731" y="7532288"/>
                </a:lnTo>
                <a:lnTo>
                  <a:pt x="1012714" y="7532288"/>
                </a:lnTo>
                <a:lnTo>
                  <a:pt x="1012714" y="7531893"/>
                </a:lnTo>
                <a:lnTo>
                  <a:pt x="4761" y="7531893"/>
                </a:lnTo>
                <a:lnTo>
                  <a:pt x="4761" y="7529514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449147"/>
            <a:ext cx="4288403" cy="3959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cs typeface="+mj-cs"/>
              </a:rPr>
              <a:t>Director of Business Administration – </a:t>
            </a:r>
            <a:br>
              <a:rPr lang="en-US" sz="3200" dirty="0">
                <a:cs typeface="+mj-cs"/>
              </a:rPr>
            </a:br>
            <a:r>
              <a:rPr lang="en-US" sz="3200" dirty="0">
                <a:cs typeface="+mj-cs"/>
              </a:rPr>
              <a:t>Linda Martin</a:t>
            </a:r>
          </a:p>
        </p:txBody>
      </p:sp>
    </p:spTree>
    <p:extLst>
      <p:ext uri="{BB962C8B-B14F-4D97-AF65-F5344CB8AC3E}">
        <p14:creationId xmlns:p14="http://schemas.microsoft.com/office/powerpoint/2010/main" val="5982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CPI Violation Dashboard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November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027821"/>
              </p:ext>
            </p:extLst>
          </p:nvPr>
        </p:nvGraphicFramePr>
        <p:xfrm>
          <a:off x="109536" y="309134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11/1/24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11/30/24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193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299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122598" y="2723080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45EED-5BDB-2387-3FB6-2B720D18D314}"/>
              </a:ext>
            </a:extLst>
          </p:cNvPr>
          <p:cNvSpPr txBox="1"/>
          <p:nvPr/>
        </p:nvSpPr>
        <p:spPr>
          <a:xfrm>
            <a:off x="122598" y="450984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225 violations initiated in November:  32 maintenance/trash/debris;  29 no permit;  87 signs;              77 miscellaneous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Miscellaneous violations includes stop work orders, trailers, unregistered/junk vehicles, and vehicle parking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119 violations complied out; 299 remain open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68 maintenance/trash/debris; 56 no permit; 68 signs; 107 miscellaneous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71 of 299 violations still open are in legal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Work Orders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November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44639"/>
              </p:ext>
            </p:extLst>
          </p:nvPr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11/1/24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11/30/24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88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6AD777-9903-050C-60B7-A95C92E997D2}"/>
              </a:ext>
            </a:extLst>
          </p:cNvPr>
          <p:cNvSpPr txBox="1"/>
          <p:nvPr/>
        </p:nvSpPr>
        <p:spPr>
          <a:xfrm>
            <a:off x="1001195" y="4502597"/>
            <a:ext cx="7332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39 work orders initiated in November:  2 bulkhead;  11 drainage;                                       5 grounds/landscaping;  3 roads; 1 sign; 17 general maintenance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Majority still open in drainage (38):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ill Sans MT" panose="020B0502020104020203"/>
              </a:rPr>
              <a:t>8 – over 30 days; 18 – over 60 days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ill Sans MT" panose="020B0502020104020203"/>
              </a:rPr>
              <a:t>Average 1-4 work orders a day to complete depending upon severity</a:t>
            </a:r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39332"/>
            <a:ext cx="7524003" cy="1663343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Customer Service Dashboard</a:t>
            </a:r>
            <a:br>
              <a:rPr lang="en-US" b="0" u="sng" dirty="0">
                <a:solidFill>
                  <a:schemeClr val="tx1"/>
                </a:solidFill>
              </a:rPr>
            </a:br>
            <a:r>
              <a:rPr lang="en-US" sz="3200" b="0" u="sng" dirty="0">
                <a:solidFill>
                  <a:schemeClr val="tx1"/>
                </a:solidFill>
              </a:rPr>
              <a:t>(from info@oceanpines.org)</a:t>
            </a:r>
            <a:br>
              <a:rPr lang="en-US" sz="3200" b="0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November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34814"/>
              </p:ext>
            </p:extLst>
          </p:nvPr>
        </p:nvGraphicFramePr>
        <p:xfrm>
          <a:off x="2159726" y="2125434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Received – Nov.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7C8FB9E-F9E1-9DA5-4E9C-7C66AD0CD3A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802772"/>
            <a:ext cx="3708179" cy="195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Financials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873" y="380801"/>
            <a:ext cx="5707559" cy="104320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MONTH OF NOVEMBER 2024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Franklin Gothic Medium" panose="020B0603020102020204" pitchFamily="34" charset="0"/>
              </a:rPr>
              <a:t>FINANCIAL RESULTS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0055BC8-E8FC-BF01-AAAA-0BF42AD36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996239"/>
              </p:ext>
            </p:extLst>
          </p:nvPr>
        </p:nvGraphicFramePr>
        <p:xfrm>
          <a:off x="1436973" y="2252037"/>
          <a:ext cx="6270054" cy="445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95829" imgH="4257695" progId="Excel.Sheet.12">
                  <p:embed/>
                </p:oleObj>
              </mc:Choice>
              <mc:Fallback>
                <p:oleObj name="Worksheet" r:id="rId2" imgW="4495829" imgH="4257695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0055BC8-E8FC-BF01-AAAA-0BF42AD36D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6973" y="2252037"/>
                        <a:ext cx="6270054" cy="4450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601356"/>
            <a:ext cx="5623560" cy="11056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latin typeface="Century Gothic" panose="020B0502020202020204" pitchFamily="34" charset="0"/>
              </a:rPr>
              <a:t>NOVEMBER 2024 YTD</a:t>
            </a:r>
            <a:br>
              <a:rPr lang="en-US" sz="3100" dirty="0">
                <a:latin typeface="Century Gothic" panose="020B0502020202020204" pitchFamily="34" charset="0"/>
              </a:rPr>
            </a:br>
            <a:r>
              <a:rPr lang="en-US" sz="3100" dirty="0">
                <a:latin typeface="Century Gothic" panose="020B0502020202020204" pitchFamily="34" charset="0"/>
              </a:rPr>
              <a:t>FINANCIAL RESULTS</a:t>
            </a:r>
            <a:br>
              <a:rPr lang="en-US" sz="2700" dirty="0">
                <a:latin typeface="Century Gothic" panose="020B05020202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703A33-1C00-7789-7B13-36C86B4C4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19067"/>
              </p:ext>
            </p:extLst>
          </p:nvPr>
        </p:nvGraphicFramePr>
        <p:xfrm>
          <a:off x="1455938" y="2317585"/>
          <a:ext cx="6232124" cy="435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95829" imgH="4257695" progId="Excel.Sheet.12">
                  <p:embed/>
                </p:oleObj>
              </mc:Choice>
              <mc:Fallback>
                <p:oleObj name="Worksheet" r:id="rId2" imgW="4495829" imgH="425769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9703A33-1C00-7789-7B13-36C86B4C4F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5938" y="2317585"/>
                        <a:ext cx="6232124" cy="4355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0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836" y="472612"/>
            <a:ext cx="5986328" cy="86874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UNAUDITED RESERVE SUMMARY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NOVEMBER 2024 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1093198" y="2510609"/>
          <a:ext cx="6957606" cy="283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835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924699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071586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958257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918641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779335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602253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General Replace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4/30/24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$0.3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$0.8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$7.1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2.0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 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3.2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0.4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(1.9)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(0.5)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(0.3)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(2.7)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11/30/24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$5.6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$0.9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$8.0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487E81-AF38-E950-2574-92C31AB1D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1169-3E06-A94B-2709-D115E567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836" y="508123"/>
            <a:ext cx="5986328" cy="86874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PUBLIC SAFETY PERCENTAGE OF ASSESSMENT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369FBDF-C0C9-AA22-9712-478528BE7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2581278"/>
          <a:ext cx="7972425" cy="256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24629" imgH="1342927" progId="Excel.Sheet.12">
                  <p:embed/>
                </p:oleObj>
              </mc:Choice>
              <mc:Fallback>
                <p:oleObj name="Worksheet" r:id="rId2" imgW="6324629" imgH="1342927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369FBDF-C0C9-AA22-9712-478528BE7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2581278"/>
                        <a:ext cx="7972425" cy="256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9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929D-7FC4-9BD2-8AA1-E763EEA0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Pines Traffic Safety   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9D55332-DC9C-95EE-DE7F-FB24627DADA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8650" y="2226469"/>
          <a:ext cx="38862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A street with a blue trash can and a white house&#10;&#10;Description automatically generated">
            <a:extLst>
              <a:ext uri="{FF2B5EF4-FFF2-40B4-BE49-F238E27FC236}">
                <a16:creationId xmlns:a16="http://schemas.microsoft.com/office/drawing/2014/main" id="{9261228E-C96C-D337-8A24-E8EBD56D7A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14" y="2186127"/>
            <a:ext cx="3382542" cy="3263504"/>
          </a:xfrm>
        </p:spPr>
      </p:pic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1AA6BFF0-6C4E-072B-E207-6E2F3E5CD7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33" y="962079"/>
            <a:ext cx="1025104" cy="11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53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54767" y="3162471"/>
            <a:ext cx="2335109" cy="1780887"/>
          </a:xfrm>
        </p:spPr>
        <p:txBody>
          <a:bodyPr vert="horz" lIns="68580" tIns="34290" rIns="68580" bIns="0" rtlCol="0" anchor="b">
            <a:noAutofit/>
          </a:bodyPr>
          <a:lstStyle/>
          <a:p>
            <a:pPr defTabSz="685800"/>
            <a:r>
              <a:rPr lang="en-US" sz="3200" dirty="0">
                <a:solidFill>
                  <a:schemeClr val="bg1"/>
                </a:solidFill>
              </a:rPr>
              <a:t>Treasurer’s Report -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Monica Rakowski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" y="2334827"/>
            <a:ext cx="3653817" cy="33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1598625" y="890903"/>
            <a:ext cx="5946749" cy="7278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dirty="0">
                <a:solidFill>
                  <a:prstClr val="black"/>
                </a:solidFill>
                <a:latin typeface="Calibri Light" panose="020F0302020204030204"/>
              </a:rPr>
              <a:t>Cash &amp; Short-Term Investments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u="sng" dirty="0">
                <a:solidFill>
                  <a:prstClr val="black"/>
                </a:solidFill>
                <a:latin typeface="Calibri Light" panose="020F0302020204030204"/>
              </a:rPr>
              <a:t>Month of November</a:t>
            </a:r>
            <a:endParaRPr lang="en-US" sz="1875" b="1" dirty="0">
              <a:solidFill>
                <a:srgbClr val="FEFEFE"/>
              </a:solidFill>
              <a:latin typeface="Calibri Light" panose="020F030202020403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3081" y="2118904"/>
            <a:ext cx="3536708" cy="32232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As of November 30, 2024, the Association had Approximately (~) $16.1M in Cash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Decreased ~ ($0.7)M from the Same Time Period Last Year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Decreased ~ ($0.9M) from October 2024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$10.8M Invested in CDAR’s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$57K in Interest Income Recognized for the Month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Remaining $5.3M in Insured Cash Sweep, Treasury Bills, Money Market and Other Operating Accounts (Diversified Between 2 Local Banks)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5709" y="2336907"/>
            <a:ext cx="2787254" cy="27872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D8FF-B783-3A9F-8EC8-D62767EA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Signage Considered </a:t>
            </a:r>
          </a:p>
        </p:txBody>
      </p:sp>
      <p:graphicFrame>
        <p:nvGraphicFramePr>
          <p:cNvPr id="1036" name="Content Placeholder 3">
            <a:extLst>
              <a:ext uri="{FF2B5EF4-FFF2-40B4-BE49-F238E27FC236}">
                <a16:creationId xmlns:a16="http://schemas.microsoft.com/office/drawing/2014/main" id="{3F1CCEE5-30AD-4CFA-554F-703EAC5F14D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8650" y="2226469"/>
          <a:ext cx="38862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Allowed Use Of Full Lane Sign - (Bicycle Symbol), SKU: K-6423">
            <a:extLst>
              <a:ext uri="{FF2B5EF4-FFF2-40B4-BE49-F238E27FC236}">
                <a16:creationId xmlns:a16="http://schemas.microsoft.com/office/drawing/2014/main" id="{AC8F3525-C1FB-41E0-DE14-90CC06413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65" y="3594334"/>
            <a:ext cx="2278730" cy="22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A0B93FB-9329-4C86-DF6D-E6E8307F92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r="10064"/>
          <a:stretch/>
        </p:blipFill>
        <p:spPr bwMode="auto">
          <a:xfrm>
            <a:off x="7488606" y="2624789"/>
            <a:ext cx="1557739" cy="19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dvisory Curve 25 MPH Sign - Get 10% Off Now">
            <a:extLst>
              <a:ext uri="{FF2B5EF4-FFF2-40B4-BE49-F238E27FC236}">
                <a16:creationId xmlns:a16="http://schemas.microsoft.com/office/drawing/2014/main" id="{05BE155B-02D3-0793-0706-EF8D5B3DB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11" y="1490391"/>
            <a:ext cx="1557738" cy="193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6C59-3F02-F27D-BA1E-8E9684FDB7F5}"/>
              </a:ext>
            </a:extLst>
          </p:cNvPr>
          <p:cNvSpPr txBox="1"/>
          <p:nvPr/>
        </p:nvSpPr>
        <p:spPr>
          <a:xfrm>
            <a:off x="852265" y="941032"/>
            <a:ext cx="7434428" cy="508689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r>
              <a:rPr lang="en-US" sz="2400" b="1" u="sng" dirty="0">
                <a:latin typeface="+mj-lt"/>
                <a:ea typeface="+mj-ea"/>
                <a:cs typeface="+mj-cs"/>
              </a:rPr>
              <a:t>Initiatives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Racquet Sports Building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Golf Bridge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Electronic Signs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Fire Department Building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Golf Irrigation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Jet Ski Launches</a:t>
            </a:r>
          </a:p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Pricing Study</a:t>
            </a:r>
          </a:p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FMLI</a:t>
            </a:r>
          </a:p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Budget</a:t>
            </a:r>
          </a:p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M</a:t>
            </a:r>
            <a:r>
              <a:rPr lang="en-US" sz="2000" spc="0" baseline="0" dirty="0">
                <a:latin typeface="+mj-lt"/>
                <a:ea typeface="+mj-ea"/>
                <a:cs typeface="+mj-cs"/>
              </a:rPr>
              <a:t>etrics</a:t>
            </a:r>
          </a:p>
        </p:txBody>
      </p:sp>
    </p:spTree>
    <p:extLst>
      <p:ext uri="{BB962C8B-B14F-4D97-AF65-F5344CB8AC3E}">
        <p14:creationId xmlns:p14="http://schemas.microsoft.com/office/powerpoint/2010/main" val="429328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E3A833-3E42-9A6F-AECB-0B934B4AB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53B45-0A0B-86BE-A993-8FFCAFD2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Initiatives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27B8CB05-A76E-30FC-65FC-25F6A5423B2B}"/>
              </a:ext>
            </a:extLst>
          </p:cNvPr>
          <p:cNvSpPr txBox="1">
            <a:spLocks/>
          </p:cNvSpPr>
          <p:nvPr/>
        </p:nvSpPr>
        <p:spPr>
          <a:xfrm>
            <a:off x="142043" y="2032905"/>
            <a:ext cx="5708341" cy="284411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entury Gothic" panose="020B0502020202020204"/>
              </a:rPr>
              <a:t>Driving Range Building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Work continues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entury Gothic" panose="020B0502020202020204"/>
              </a:rPr>
              <a:t>Racquet Sports Building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On track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Scheduled to start in January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entury Gothic" panose="020B0502020202020204"/>
              </a:rPr>
              <a:t>Golf Bridge – 4</a:t>
            </a:r>
            <a:r>
              <a:rPr lang="en-US" sz="1700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1700" dirty="0">
                <a:solidFill>
                  <a:prstClr val="black"/>
                </a:solidFill>
                <a:latin typeface="Century Gothic" panose="020B0502020202020204"/>
              </a:rPr>
              <a:t> Fairway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Going forward today with request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Scheduled to start in January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entury Gothic" panose="020B0502020202020204"/>
              </a:rPr>
              <a:t>Electronic Signs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4 approved in budget</a:t>
            </a:r>
          </a:p>
          <a:p>
            <a:pPr marL="1260475" lvl="3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Century Gothic" panose="020B0502020202020204"/>
              </a:rPr>
              <a:t>2 additional signs to be installed within the next month</a:t>
            </a:r>
          </a:p>
          <a:p>
            <a:pPr marL="1260475" lvl="3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Century Gothic" panose="020B0502020202020204"/>
              </a:rPr>
              <a:t>Other 2 – obtaining approval from Worcester County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entury Gothic" panose="020B0502020202020204"/>
              </a:rPr>
              <a:t>Fire Department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On track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Team met to discuss fit out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 descr="A white structure with a green roof and yellow cones in the woods&#10;&#10;Description automatically generated">
            <a:extLst>
              <a:ext uri="{FF2B5EF4-FFF2-40B4-BE49-F238E27FC236}">
                <a16:creationId xmlns:a16="http://schemas.microsoft.com/office/drawing/2014/main" id="{72669912-3384-2DE3-4D19-60E9BB01A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40" y="4459354"/>
            <a:ext cx="3357360" cy="2398646"/>
          </a:xfrm>
          <a:prstGeom prst="rect">
            <a:avLst/>
          </a:prstGeom>
        </p:spPr>
      </p:pic>
      <p:pic>
        <p:nvPicPr>
          <p:cNvPr id="5" name="Picture 4" descr="A building with a covered area&#10;&#10;Description automatically generated">
            <a:extLst>
              <a:ext uri="{FF2B5EF4-FFF2-40B4-BE49-F238E27FC236}">
                <a16:creationId xmlns:a16="http://schemas.microsoft.com/office/drawing/2014/main" id="{781D0DB7-D37D-D4A1-09B8-8C4D22B49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8" y="1894099"/>
            <a:ext cx="3374572" cy="2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2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DBFF9-AE47-69FB-1AD3-BD7F6FC39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C935-84E5-F881-0EB0-8CEAA8FC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Golf Irrigation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6DE953D-4167-34AC-1398-F9678EFBDDA0}"/>
              </a:ext>
            </a:extLst>
          </p:cNvPr>
          <p:cNvSpPr txBox="1">
            <a:spLocks/>
          </p:cNvSpPr>
          <p:nvPr/>
        </p:nvSpPr>
        <p:spPr>
          <a:xfrm>
            <a:off x="3061607" y="1949840"/>
            <a:ext cx="5966983" cy="2117324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 pumping station installed in pump house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Installing sprinkler heads and connecting main pipes to pumps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Requesting permission to go forward with preferred vendor for emergency replacement of sprinkler heads and main pipe lines for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fairways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 greens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650BC1-B230-45D2-C22E-685E954F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49" y="4507636"/>
            <a:ext cx="3133818" cy="235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0EA5AD2-BB4E-865A-1F35-E79BF649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96845"/>
            <a:ext cx="2823099" cy="21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B59F411-0DFA-828E-D299-09C77A01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40676"/>
            <a:ext cx="2823099" cy="21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059B7-26DC-BF05-B2C4-F5E35246421C}"/>
              </a:ext>
            </a:extLst>
          </p:cNvPr>
          <p:cNvSpPr txBox="1"/>
          <p:nvPr/>
        </p:nvSpPr>
        <p:spPr>
          <a:xfrm>
            <a:off x="471579" y="2127513"/>
            <a:ext cx="187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6B0A4-5A1A-9786-B398-33E19E0606A6}"/>
              </a:ext>
            </a:extLst>
          </p:cNvPr>
          <p:cNvSpPr txBox="1"/>
          <p:nvPr/>
        </p:nvSpPr>
        <p:spPr>
          <a:xfrm>
            <a:off x="5696089" y="4138304"/>
            <a:ext cx="187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49829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D2E30-AFD7-B230-E37D-F61495E14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6707-7AC7-8401-9374-CA7551EC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Jet Ski Launches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DB360D8A-2DE1-62AA-57BD-67DAD369B03E}"/>
              </a:ext>
            </a:extLst>
          </p:cNvPr>
          <p:cNvSpPr txBox="1">
            <a:spLocks/>
          </p:cNvSpPr>
          <p:nvPr/>
        </p:nvSpPr>
        <p:spPr>
          <a:xfrm>
            <a:off x="106537" y="2343705"/>
            <a:ext cx="8913176" cy="1518081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Permits being applied for 6 Jet Ski Launches at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e Swim &amp; Racquet Marina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Plus Marine Service to install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Total cost:  $18,882.85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A pair of blue and yellow jet skis on a dock&#10;&#10;Description automatically generated">
            <a:extLst>
              <a:ext uri="{FF2B5EF4-FFF2-40B4-BE49-F238E27FC236}">
                <a16:creationId xmlns:a16="http://schemas.microsoft.com/office/drawing/2014/main" id="{16C826E1-3620-B703-6D42-B86DBF8AD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t="20960" r="9741" b="18458"/>
          <a:stretch/>
        </p:blipFill>
        <p:spPr>
          <a:xfrm>
            <a:off x="4687369" y="3977196"/>
            <a:ext cx="4456629" cy="288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BBE355-6070-FF61-0C26-E981A03E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77195"/>
            <a:ext cx="4321205" cy="28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0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0C8889-D1EF-3375-FFA7-DB1AB0C88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2373-2C34-F7DB-357C-AFEA70A8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Pricing Study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6B7D536C-27D0-AE40-06D7-9335F1526BAE}"/>
              </a:ext>
            </a:extLst>
          </p:cNvPr>
          <p:cNvSpPr txBox="1">
            <a:spLocks/>
          </p:cNvSpPr>
          <p:nvPr/>
        </p:nvSpPr>
        <p:spPr>
          <a:xfrm>
            <a:off x="257451" y="2297623"/>
            <a:ext cx="8566953" cy="2815915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Team calculated aggregated inflation numbers for the last 5-6 years compared to pricing increases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Benchmarking to comparable amenities was ad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dressed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Recommendations were made by department heads (SME’s)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We incorporated the findings into the budget process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525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E16CA6-C4FE-AF25-C4E5-CA41D5F16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6F5A-B37F-952B-0766-993F4FF7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FMLI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397EE38-A432-FA66-76F0-294373036D01}"/>
              </a:ext>
            </a:extLst>
          </p:cNvPr>
          <p:cNvSpPr txBox="1">
            <a:spLocks/>
          </p:cNvSpPr>
          <p:nvPr/>
        </p:nvSpPr>
        <p:spPr>
          <a:xfrm>
            <a:off x="106537" y="2343705"/>
            <a:ext cx="8913176" cy="2467998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2022, Maryland enacted a Paid Family and Medical Leave Program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All employers with 1 or more Maryland-based employees will be required to provide this benefit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Program is funded by contributions from employee &amp; employer – s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/>
              </a:rPr>
              <a:t>lated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to begin July 1, 2025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0.9% of wages, up to the social security wage base is to be split between employers &amp; employees (payroll deduction)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Estimated annual cost to OPA is approximately $30K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Benefits will not be available to the employee until July 1, 2026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Employee is eligible for benefits if they have worked at least 680 hours in the 4 most recently completed quarters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State approves leave – must be used for certain qualifying reasons (i.e., to care for a family member with a serious health condition) </a:t>
            </a:r>
          </a:p>
        </p:txBody>
      </p:sp>
    </p:spTree>
    <p:extLst>
      <p:ext uri="{BB962C8B-B14F-4D97-AF65-F5344CB8AC3E}">
        <p14:creationId xmlns:p14="http://schemas.microsoft.com/office/powerpoint/2010/main" val="343163308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5420c5-ce29-4fd8-9b0b-06107616db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12" ma:contentTypeDescription="Create a new document." ma:contentTypeScope="" ma:versionID="07e4ddd58a83c4db61c786069a0f1040">
  <xsd:schema xmlns:xsd="http://www.w3.org/2001/XMLSchema" xmlns:xs="http://www.w3.org/2001/XMLSchema" xmlns:p="http://schemas.microsoft.com/office/2006/metadata/properties" xmlns:ns3="005420c5-ce29-4fd8-9b0b-06107616db10" xmlns:ns4="2410f877-682a-4a84-b4b9-52eb2a99858c" targetNamespace="http://schemas.microsoft.com/office/2006/metadata/properties" ma:root="true" ma:fieldsID="1f8d1c40977bbf3988b8287b743bd47e" ns3:_="" ns4:_="">
    <xsd:import namespace="005420c5-ce29-4fd8-9b0b-06107616db10"/>
    <xsd:import namespace="2410f877-682a-4a84-b4b9-52eb2a998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0f877-682a-4a84-b4b9-52eb2a998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C4FE95-5FDD-4F38-A968-D37070C529A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2410f877-682a-4a84-b4b9-52eb2a99858c"/>
    <ds:schemaRef ds:uri="005420c5-ce29-4fd8-9b0b-06107616db1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CA0E10A-4563-40F3-ADDD-5B4D89EAB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20c5-ce29-4fd8-9b0b-06107616db10"/>
    <ds:schemaRef ds:uri="2410f877-682a-4a84-b4b9-52eb2a998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195817</TotalTime>
  <Words>904</Words>
  <Application>Microsoft Office PowerPoint</Application>
  <PresentationFormat>On-screen Show (4:3)</PresentationFormat>
  <Paragraphs>173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Aptos</vt:lpstr>
      <vt:lpstr>Aptos Display</vt:lpstr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Office Theme</vt:lpstr>
      <vt:lpstr>Worksheet</vt:lpstr>
      <vt:lpstr>GM Leadership Report –  John Viola</vt:lpstr>
      <vt:lpstr>Ocean Pines Traffic Safety   </vt:lpstr>
      <vt:lpstr>New Signage Considered </vt:lpstr>
      <vt:lpstr>PowerPoint Presentation</vt:lpstr>
      <vt:lpstr>Initiatives</vt:lpstr>
      <vt:lpstr>Golf Irrigation</vt:lpstr>
      <vt:lpstr>Jet Ski Launches</vt:lpstr>
      <vt:lpstr>Pricing Study</vt:lpstr>
      <vt:lpstr>FMLI</vt:lpstr>
      <vt:lpstr>FY 2025/2026 Budget</vt:lpstr>
      <vt:lpstr>Director of Business Administration –  Linda Martin</vt:lpstr>
      <vt:lpstr>CPI Violation Dashboard November</vt:lpstr>
      <vt:lpstr>Work Orders November</vt:lpstr>
      <vt:lpstr>Customer Service Dashboard (from info@oceanpines.org) November</vt:lpstr>
      <vt:lpstr>Financials</vt:lpstr>
      <vt:lpstr>MONTH OF NOVEMBER 2024  FINANCIAL RESULTS</vt:lpstr>
      <vt:lpstr>NOVEMBER 2024 YTD FINANCIAL RESULTS </vt:lpstr>
      <vt:lpstr>UNAUDITED RESERVE SUMMARY  NOVEMBER 2024 ($ MILLIONS)</vt:lpstr>
      <vt:lpstr>PUBLIC SAFETY PERCENTAGE OF ASSESSMENT</vt:lpstr>
      <vt:lpstr>Treasurer’s Report -  Monica Rakowski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1758</cp:revision>
  <cp:lastPrinted>2024-12-20T19:32:13Z</cp:lastPrinted>
  <dcterms:created xsi:type="dcterms:W3CDTF">2021-01-13T14:26:54Z</dcterms:created>
  <dcterms:modified xsi:type="dcterms:W3CDTF">2024-12-21T13:42:40Z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