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29"/>
  </p:notesMasterIdLst>
  <p:handoutMasterIdLst>
    <p:handoutMasterId r:id="rId30"/>
  </p:handoutMasterIdLst>
  <p:sldIdLst>
    <p:sldId id="1397" r:id="rId7"/>
    <p:sldId id="1644" r:id="rId8"/>
    <p:sldId id="1740" r:id="rId9"/>
    <p:sldId id="1765" r:id="rId10"/>
    <p:sldId id="1771" r:id="rId11"/>
    <p:sldId id="1754" r:id="rId12"/>
    <p:sldId id="1746" r:id="rId13"/>
    <p:sldId id="1742" r:id="rId14"/>
    <p:sldId id="1768" r:id="rId15"/>
    <p:sldId id="1727" r:id="rId16"/>
    <p:sldId id="1769" r:id="rId17"/>
    <p:sldId id="1757" r:id="rId18"/>
    <p:sldId id="1770" r:id="rId19"/>
    <p:sldId id="654" r:id="rId20"/>
    <p:sldId id="1418" r:id="rId21"/>
    <p:sldId id="652" r:id="rId22"/>
    <p:sldId id="1441" r:id="rId23"/>
    <p:sldId id="669" r:id="rId24"/>
    <p:sldId id="668" r:id="rId25"/>
    <p:sldId id="670" r:id="rId26"/>
    <p:sldId id="582" r:id="rId27"/>
    <p:sldId id="623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1776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11/21/2024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11/21/2024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11" name="Rectangle 2110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: Shape 2112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97235" y="487711"/>
            <a:ext cx="6867524" cy="5873054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1449147"/>
            <a:ext cx="4531919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+mj-cs"/>
              </a:rPr>
              <a:t>GM Leadership Report – </a:t>
            </a:r>
            <a:br>
              <a:rPr lang="en-US" sz="4400" dirty="0">
                <a:cs typeface="+mj-cs"/>
              </a:rPr>
            </a:br>
            <a:r>
              <a:rPr lang="en-US" sz="4400" dirty="0">
                <a:cs typeface="+mj-cs"/>
              </a:rPr>
              <a:t>John Viola</a:t>
            </a:r>
          </a:p>
        </p:txBody>
      </p:sp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: Shape 2081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97235" y="487711"/>
            <a:ext cx="6867524" cy="5873054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449147"/>
            <a:ext cx="4288403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cs typeface="+mj-cs"/>
              </a:rPr>
              <a:t>Director of Business Administration –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Linda Martin</a:t>
            </a:r>
          </a:p>
        </p:txBody>
      </p:sp>
    </p:spTree>
    <p:extLst>
      <p:ext uri="{BB962C8B-B14F-4D97-AF65-F5344CB8AC3E}">
        <p14:creationId xmlns:p14="http://schemas.microsoft.com/office/powerpoint/2010/main" val="5982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58FA1-F1A4-E6B4-0253-DF61ADC4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3FE8-9330-8E97-113D-B67F2DDD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Holiday Events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CE362B7-7DFE-955C-ACA8-0D776051ED39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466824" cy="2262753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 up the Pines:  register by December 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November 30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:  Tree Lighting Ceremony, 6:30 p.m., White Horse Park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December 7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:  breakfast with Santa, 8-11 a.m., Community Center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December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 Vienna Boys Choir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, 7 p.m., OC Performing Arts Center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tickets still on sale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December 21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:  swim with Santa, 5-8 p.m., Sports Core Pool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person kneeling on the ground painting a white rope&#10;&#10;Description automatically generated with medium confidence">
            <a:extLst>
              <a:ext uri="{FF2B5EF4-FFF2-40B4-BE49-F238E27FC236}">
                <a16:creationId xmlns:a16="http://schemas.microsoft.com/office/drawing/2014/main" id="{9BB2EBC6-703F-37CC-2AA1-739ED052D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5710"/>
            <a:ext cx="3604334" cy="2402289"/>
          </a:xfrm>
          <a:prstGeom prst="rect">
            <a:avLst/>
          </a:prstGeom>
        </p:spPr>
      </p:pic>
      <p:pic>
        <p:nvPicPr>
          <p:cNvPr id="3" name="Picture 2" descr="A red and white building&#10;&#10;Description automatically generated">
            <a:extLst>
              <a:ext uri="{FF2B5EF4-FFF2-40B4-BE49-F238E27FC236}">
                <a16:creationId xmlns:a16="http://schemas.microsoft.com/office/drawing/2014/main" id="{2580A93C-A77A-5F98-7DE3-D66E715CF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02" y="4455710"/>
            <a:ext cx="3667619" cy="24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Mailboxes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248574" y="2254928"/>
            <a:ext cx="8575829" cy="209407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Public Works still working on mailboxes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Doing repairs in-house in lieu of replacing boxes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Recently repaired Terns Landing mailboxes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row of mailboxes in a row&#10;&#10;Description automatically generated">
            <a:extLst>
              <a:ext uri="{FF2B5EF4-FFF2-40B4-BE49-F238E27FC236}">
                <a16:creationId xmlns:a16="http://schemas.microsoft.com/office/drawing/2014/main" id="{AC930A2C-7C04-B0A7-FEEE-7D5D87602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07" y="3775229"/>
            <a:ext cx="4110361" cy="30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69117-C10C-793B-B54E-DC7FF93A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5E1B-86FF-E535-A1BE-78A658CD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Leaf Maintenance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7E70CAAE-7C89-CD82-56AD-14AB741EF588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40320" cy="2262753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Leaf bag program continues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Republic will pick up 4 bags with normal trash pick up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Republic also having special pick up of paper bags only on November 23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December 7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14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and 21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Public Works will start picking up bagged leaves on November 25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– January 3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rd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Public Works will also have the yard open the whole month of December (except on holidays) from 8:00 a.m. – 3:00 p.m.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have your leaves raked up to the road, they will not be picked up unless bagged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3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98769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10/1/24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10/31/24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307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116 violations initiated in October:  29 maintenance/trash/debris;  25 no permit;  8 signs;              54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230 violations complied out; 193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64 maintenance/trash/debris; 47 no permit; 8 signs; 74 miscellaneous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71 of 193 violations still open are in legal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77049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10/1/24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10/31/24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001195" y="4502597"/>
            <a:ext cx="733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70 work orders initiated in October:  7 bulkhead;  13 drainage;                                       14 grounds/landscaping;  4 roads; 1 sign; 31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(43):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13 – over 30 days; 17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23580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Oct.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147" y="342397"/>
            <a:ext cx="5707559" cy="1043201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MONTH OF OCTOBER 2024 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FINANCIAL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24E6E2-27E9-E654-673F-DFC6F0B83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549"/>
              </p:ext>
            </p:extLst>
          </p:nvPr>
        </p:nvGraphicFramePr>
        <p:xfrm>
          <a:off x="1389536" y="2201664"/>
          <a:ext cx="6364928" cy="453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24E6E2-27E9-E654-673F-DFC6F0B83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9536" y="2201664"/>
                        <a:ext cx="6364928" cy="4536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6" y="509540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OCTOBER 2024 YTD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FINANCIAL RESULTS</a:t>
            </a:r>
            <a:br>
              <a:rPr lang="en-US" sz="2700" dirty="0">
                <a:latin typeface="Century Gothic" panose="020B05020202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3D16D0-3F7E-6F0A-7908-6F9F6804B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21202"/>
              </p:ext>
            </p:extLst>
          </p:nvPr>
        </p:nvGraphicFramePr>
        <p:xfrm>
          <a:off x="1229715" y="2155077"/>
          <a:ext cx="6397181" cy="459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E3D16D0-3F7E-6F0A-7908-6F9F6804B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9715" y="2155077"/>
                        <a:ext cx="6397181" cy="459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2265" y="941032"/>
            <a:ext cx="7434428" cy="50868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4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Veterans Memorial Gazebo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Golf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Racquet Sports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Holiday Decorations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RFP – Food &amp; Beverage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Budget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Holiday Events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Mailboxes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Leaf Maintenance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</a:t>
            </a:r>
            <a:r>
              <a:rPr lang="en-US" sz="2000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46" y="463735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RESERVE SUMMARY 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OCTOBER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45163"/>
              </p:ext>
            </p:extLst>
          </p:nvPr>
        </p:nvGraphicFramePr>
        <p:xfrm>
          <a:off x="1123107" y="2249858"/>
          <a:ext cx="6957606" cy="380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35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924699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71586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5825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18641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79335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02253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General Replace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1.9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3.0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(1.7)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(0.4)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(2.3)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10/31/24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$8.2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Est Remaining FY Spend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(0.7)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 (0.7)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(1.9)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310204638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4/30/25 Estimate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$6.3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99381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890903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Month of October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5291" y="2234002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October 31, 2024, the Association had Approximately (~) $17.0M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($0.4)M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($0.9M) from September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$11.7M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$62K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$5.3M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Veterans Memorial Pavilion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195308" y="2130641"/>
            <a:ext cx="5246704" cy="256564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Dedication ceremony held prior to the Veterans Day event on November 11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Preliminary estimate approved by Board on December 13, 2023 for $100,000 (gazebo kit)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Enhanced structure estimated $150,000 in February 2024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Final budget requested and approved $200,000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Not included in original estimate:  </a:t>
            </a:r>
          </a:p>
          <a:p>
            <a:pPr marL="1260475" lvl="3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Added brick work ($42,000), door/frames ($3,000), architectural design ($20,000)</a:t>
            </a:r>
          </a:p>
          <a:p>
            <a:pPr marL="1260475" lvl="3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Increase in contractors fee (+$20,000), lumber (+$10,000), roofing (+$10,000)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gazebo with a green roof&#10;&#10;Description automatically generated">
            <a:extLst>
              <a:ext uri="{FF2B5EF4-FFF2-40B4-BE49-F238E27FC236}">
                <a16:creationId xmlns:a16="http://schemas.microsoft.com/office/drawing/2014/main" id="{FDFE93AA-3237-4418-402C-6AE5FEFEF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2" y="2688290"/>
            <a:ext cx="3717454" cy="2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B922B-6A02-E3AF-B743-39026ABB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395F-C902-9E81-AA84-82A3844A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Golf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A01BF544-B756-4BB8-EF3B-C94B0AAF8A3C}"/>
              </a:ext>
            </a:extLst>
          </p:cNvPr>
          <p:cNvSpPr txBox="1">
            <a:spLocks/>
          </p:cNvSpPr>
          <p:nvPr/>
        </p:nvSpPr>
        <p:spPr>
          <a:xfrm>
            <a:off x="0" y="2015231"/>
            <a:ext cx="8930935" cy="268105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Driving range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Scheduled to be completed in December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Bridge on 4</a:t>
            </a:r>
            <a:r>
              <a:rPr lang="en-US" sz="17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700" dirty="0">
                <a:solidFill>
                  <a:prstClr val="black"/>
                </a:solidFill>
                <a:latin typeface="Century Gothic" panose="020B0502020202020204"/>
              </a:rPr>
              <a:t> fairway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Waiting on cost from contractor (estimated:  $40,000)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Replacing current fencing on sides of bridge with railings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Scheduled to be completed in January (1 week)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Minimal disruption to golf course</a:t>
            </a:r>
          </a:p>
        </p:txBody>
      </p:sp>
      <p:pic>
        <p:nvPicPr>
          <p:cNvPr id="4" name="Picture 3" descr="A bridge over water with a house in the background&#10;&#10;Description automatically generated">
            <a:extLst>
              <a:ext uri="{FF2B5EF4-FFF2-40B4-BE49-F238E27FC236}">
                <a16:creationId xmlns:a16="http://schemas.microsoft.com/office/drawing/2014/main" id="{14F278FF-B9F3-4C0F-4A5C-15B7BB4FE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63748"/>
            <a:ext cx="3817399" cy="2694252"/>
          </a:xfrm>
          <a:prstGeom prst="rect">
            <a:avLst/>
          </a:prstGeom>
        </p:spPr>
      </p:pic>
      <p:pic>
        <p:nvPicPr>
          <p:cNvPr id="5" name="Picture 4" descr="A drawing of a bridge&#10;&#10;Description automatically generated">
            <a:extLst>
              <a:ext uri="{FF2B5EF4-FFF2-40B4-BE49-F238E27FC236}">
                <a16:creationId xmlns:a16="http://schemas.microsoft.com/office/drawing/2014/main" id="{25FF1A76-01E3-2D04-2118-C59501813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25"/>
          <a:stretch/>
        </p:blipFill>
        <p:spPr>
          <a:xfrm>
            <a:off x="4985018" y="4163748"/>
            <a:ext cx="4158981" cy="26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DBFF9-AE47-69FB-1AD3-BD7F6FC3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C935-84E5-F881-0EB0-8CEAA8FC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Golf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6DE953D-4167-34AC-1398-F9678EFBDDA0}"/>
              </a:ext>
            </a:extLst>
          </p:cNvPr>
          <p:cNvSpPr txBox="1">
            <a:spLocks/>
          </p:cNvSpPr>
          <p:nvPr/>
        </p:nvSpPr>
        <p:spPr>
          <a:xfrm>
            <a:off x="106537" y="2086257"/>
            <a:ext cx="5655075" cy="2725446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Irrigation </a:t>
            </a:r>
          </a:p>
          <a:p>
            <a:pPr marL="803275" marR="0" lvl="2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Phase I still in process</a:t>
            </a:r>
          </a:p>
          <a:p>
            <a:pPr marL="803275" marR="0" lvl="2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On track, on budget</a:t>
            </a:r>
          </a:p>
          <a:p>
            <a:pPr marL="803275" marR="0" lvl="2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Pumping station to begin within next few weeks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1BE51F-F537-33A9-1D58-BB8C72A0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54" y="3981632"/>
            <a:ext cx="2157274" cy="28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21F1C2-5DDC-72F5-644B-A85264E3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94" y="1559139"/>
            <a:ext cx="3098306" cy="23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BE417-7D9E-A85A-DA30-34E16CC6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7" y="3981634"/>
            <a:ext cx="2157274" cy="28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468719E-8110-27B8-FEC6-0574D851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634"/>
            <a:ext cx="2157274" cy="28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9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1145220"/>
          </a:xfrm>
        </p:spPr>
        <p:txBody>
          <a:bodyPr/>
          <a:lstStyle/>
          <a:p>
            <a:pPr algn="ctr"/>
            <a:r>
              <a:rPr lang="en-US" dirty="0"/>
              <a:t>Racquet Sports – </a:t>
            </a:r>
            <a:br>
              <a:rPr lang="en-US" dirty="0"/>
            </a:br>
            <a:r>
              <a:rPr lang="en-US" dirty="0"/>
              <a:t>Renovations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133166" y="2253507"/>
            <a:ext cx="3542189" cy="2611456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B050"/>
                </a:solidFill>
                <a:latin typeface="Century Gothic" panose="020B0502020202020204"/>
              </a:rPr>
              <a:t>Status:  green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Project to begin in the winter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Racquet Sports Director to finalize initial drawing by next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FBBC9-80B3-585E-41C8-07BC038C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1" t="6552" r="3067" b="4233"/>
          <a:stretch/>
        </p:blipFill>
        <p:spPr>
          <a:xfrm>
            <a:off x="3675355" y="2423603"/>
            <a:ext cx="5464136" cy="34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Holiday Decorations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470515" y="2771765"/>
            <a:ext cx="4669656" cy="236759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Holiday decorations will be displayed starting next week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Extra lights will be added throughout Ocean Pines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Electronic signage to include holiday messaging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Additional decorations to be added for Hannukah and Kwanzaa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75C7C-D01D-640F-000D-750D32D5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39" y="5248350"/>
            <a:ext cx="2955560" cy="1609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7AF3E-BA6D-50F8-8CAF-D883941AB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39" y="1912258"/>
            <a:ext cx="2955560" cy="162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76980-0FA7-0F1D-BB8F-AF00A757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439" y="3630967"/>
            <a:ext cx="2955560" cy="15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RFP – Food &amp; Beverage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248575" y="2175032"/>
            <a:ext cx="8691239" cy="222724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Current contract for food and beverage services ends April 30, 2025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</a:rPr>
              <a:t>RFP required per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Section 9.05 of the Bylaws 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Board tasked GM to initiate and deliver proposals with analysis and recommendation(s)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Next steps:  Board to authorize the General Manager to begin negotiation of a food and beverage contract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3D01A8-5C79-DF80-FE77-C279E85BA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553" r="70375" b="82136"/>
          <a:stretch/>
        </p:blipFill>
        <p:spPr bwMode="auto">
          <a:xfrm>
            <a:off x="3790763" y="5045433"/>
            <a:ext cx="1562470" cy="1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ubhouseMenu Summer2024 Pg2">
            <a:extLst>
              <a:ext uri="{FF2B5EF4-FFF2-40B4-BE49-F238E27FC236}">
                <a16:creationId xmlns:a16="http://schemas.microsoft.com/office/drawing/2014/main" id="{1B4078EF-BF5D-17D5-037E-EAAFBC69B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5" b="93916"/>
          <a:stretch/>
        </p:blipFill>
        <p:spPr bwMode="auto">
          <a:xfrm>
            <a:off x="809997" y="5045433"/>
            <a:ext cx="2452587" cy="13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6AA943B-05E6-3D2A-FA3C-3494AC52F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1942" r="28230" b="88479"/>
          <a:stretch/>
        </p:blipFill>
        <p:spPr bwMode="auto">
          <a:xfrm>
            <a:off x="5788241" y="5431438"/>
            <a:ext cx="2725445" cy="9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7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51CB9-AD2A-9AE5-B6BF-798A3ED7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49BC-9436-8D24-8A31-BA0FED7B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FY 2025/2026 Budget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564BF8E-443E-D62E-C15D-99BB41DA4449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262753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Reviewing budget with departments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 include pricing study by all amenities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Increased cost of safety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On track to deliver budget binders to Budget &amp; Finance and Board prior to the holidays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Meetings scheduled (officially approved):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Budget &amp; Finance review:  January 2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nd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- 3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rd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Board review:  January 8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– 9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0" lvl="1">
              <a:spcBef>
                <a:spcPct val="0"/>
              </a:spcBef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80407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4FE95-5FDD-4F38-A968-D37070C529A2}">
  <ds:schemaRefs>
    <ds:schemaRef ds:uri="2410f877-682a-4a84-b4b9-52eb2a99858c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05420c5-ce29-4fd8-9b0b-06107616db1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192684</TotalTime>
  <Words>1006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Worksheet</vt:lpstr>
      <vt:lpstr>GM Leadership Report –  John Viola</vt:lpstr>
      <vt:lpstr>PowerPoint Presentation</vt:lpstr>
      <vt:lpstr>Veterans Memorial Pavilion</vt:lpstr>
      <vt:lpstr>Golf</vt:lpstr>
      <vt:lpstr>Golf</vt:lpstr>
      <vt:lpstr>Racquet Sports –  Renovations</vt:lpstr>
      <vt:lpstr>Holiday Decorations</vt:lpstr>
      <vt:lpstr>RFP – Food &amp; Beverage</vt:lpstr>
      <vt:lpstr>FY 2025/2026 Budget</vt:lpstr>
      <vt:lpstr>Director of Business Administration –  Linda Martin</vt:lpstr>
      <vt:lpstr>Holiday Events</vt:lpstr>
      <vt:lpstr>Mailboxes</vt:lpstr>
      <vt:lpstr>Leaf Maintenance</vt:lpstr>
      <vt:lpstr>CPI Violation Dashboard October</vt:lpstr>
      <vt:lpstr>Work Orders October</vt:lpstr>
      <vt:lpstr>Customer Service Dashboard (from info@oceanpines.org) October</vt:lpstr>
      <vt:lpstr>Financials</vt:lpstr>
      <vt:lpstr>MONTH OF OCTOBER 2024  FINANCIAL RESULTS</vt:lpstr>
      <vt:lpstr>OCTOBER 2024 YTD FINANCIAL RESULTS </vt:lpstr>
      <vt:lpstr>UNAUDITED RESERVE SUMMARY  OCTOBER 2024 ($ MILLIONS)</vt:lpstr>
      <vt:lpstr>Treasurer’s Report -  Monica Rakowski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1732</cp:revision>
  <cp:lastPrinted>2024-11-22T19:53:22Z</cp:lastPrinted>
  <dcterms:created xsi:type="dcterms:W3CDTF">2021-01-13T14:26:54Z</dcterms:created>
  <dcterms:modified xsi:type="dcterms:W3CDTF">2024-11-22T19:53:42Z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