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9" r:id="rId1"/>
    <p:sldMasterId id="2147484331" r:id="rId2"/>
  </p:sldMasterIdLst>
  <p:notesMasterIdLst>
    <p:notesMasterId r:id="rId34"/>
  </p:notesMasterIdLst>
  <p:handoutMasterIdLst>
    <p:handoutMasterId r:id="rId35"/>
  </p:handoutMasterIdLst>
  <p:sldIdLst>
    <p:sldId id="267" r:id="rId3"/>
    <p:sldId id="274" r:id="rId4"/>
    <p:sldId id="281" r:id="rId5"/>
    <p:sldId id="280" r:id="rId6"/>
    <p:sldId id="556" r:id="rId7"/>
    <p:sldId id="279" r:id="rId8"/>
    <p:sldId id="564" r:id="rId9"/>
    <p:sldId id="565" r:id="rId10"/>
    <p:sldId id="558" r:id="rId11"/>
    <p:sldId id="560" r:id="rId12"/>
    <p:sldId id="532" r:id="rId13"/>
    <p:sldId id="563" r:id="rId14"/>
    <p:sldId id="566" r:id="rId15"/>
    <p:sldId id="263" r:id="rId16"/>
    <p:sldId id="261" r:id="rId17"/>
    <p:sldId id="257" r:id="rId18"/>
    <p:sldId id="567" r:id="rId19"/>
    <p:sldId id="568" r:id="rId20"/>
    <p:sldId id="569" r:id="rId21"/>
    <p:sldId id="278" r:id="rId22"/>
    <p:sldId id="531" r:id="rId23"/>
    <p:sldId id="551" r:id="rId24"/>
    <p:sldId id="266" r:id="rId25"/>
    <p:sldId id="547" r:id="rId26"/>
    <p:sldId id="284" r:id="rId27"/>
    <p:sldId id="285" r:id="rId28"/>
    <p:sldId id="286" r:id="rId29"/>
    <p:sldId id="287" r:id="rId30"/>
    <p:sldId id="288" r:id="rId31"/>
    <p:sldId id="290" r:id="rId32"/>
    <p:sldId id="291"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037696-54FB-4B3E-818F-5B6529740A00}" v="402" dt="2019-10-30T15:50:58.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0" d="100"/>
          <a:sy n="110" d="100"/>
        </p:scale>
        <p:origin x="1542" y="144"/>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Bennett" userId="36aca7de-0a75-4f83-9e25-c6a1be906618" providerId="ADAL" clId="{D1037696-54FB-4B3E-818F-5B6529740A00}"/>
    <pc:docChg chg="undo modSld">
      <pc:chgData name="Michelle Bennett" userId="36aca7de-0a75-4f83-9e25-c6a1be906618" providerId="ADAL" clId="{D1037696-54FB-4B3E-818F-5B6529740A00}" dt="2019-10-30T15:53:11.807" v="61" actId="20577"/>
      <pc:docMkLst>
        <pc:docMk/>
      </pc:docMkLst>
      <pc:sldChg chg="modSp">
        <pc:chgData name="Michelle Bennett" userId="36aca7de-0a75-4f83-9e25-c6a1be906618" providerId="ADAL" clId="{D1037696-54FB-4B3E-818F-5B6529740A00}" dt="2019-10-30T15:36:18.222" v="7" actId="20577"/>
        <pc:sldMkLst>
          <pc:docMk/>
          <pc:sldMk cId="1582420068" sldId="279"/>
        </pc:sldMkLst>
        <pc:graphicFrameChg chg="modGraphic">
          <ac:chgData name="Michelle Bennett" userId="36aca7de-0a75-4f83-9e25-c6a1be906618" providerId="ADAL" clId="{D1037696-54FB-4B3E-818F-5B6529740A00}" dt="2019-10-30T15:36:18.222" v="7" actId="20577"/>
          <ac:graphicFrameMkLst>
            <pc:docMk/>
            <pc:sldMk cId="1582420068" sldId="279"/>
            <ac:graphicFrameMk id="6" creationId="{F1BC7CE7-11B9-4C09-AD0A-760CD8DFDCD9}"/>
          </ac:graphicFrameMkLst>
        </pc:graphicFrameChg>
      </pc:sldChg>
      <pc:sldChg chg="modSp">
        <pc:chgData name="Michelle Bennett" userId="36aca7de-0a75-4f83-9e25-c6a1be906618" providerId="ADAL" clId="{D1037696-54FB-4B3E-818F-5B6529740A00}" dt="2019-10-30T15:51:39.872" v="42" actId="20577"/>
        <pc:sldMkLst>
          <pc:docMk/>
          <pc:sldMk cId="2137149390" sldId="532"/>
        </pc:sldMkLst>
        <pc:spChg chg="mod">
          <ac:chgData name="Michelle Bennett" userId="36aca7de-0a75-4f83-9e25-c6a1be906618" providerId="ADAL" clId="{D1037696-54FB-4B3E-818F-5B6529740A00}" dt="2019-10-30T15:51:24.357" v="30" actId="20577"/>
          <ac:spMkLst>
            <pc:docMk/>
            <pc:sldMk cId="2137149390" sldId="532"/>
            <ac:spMk id="2" creationId="{5550A819-BF78-4F05-908A-98FA21C11019}"/>
          </ac:spMkLst>
        </pc:spChg>
        <pc:graphicFrameChg chg="modGraphic">
          <ac:chgData name="Michelle Bennett" userId="36aca7de-0a75-4f83-9e25-c6a1be906618" providerId="ADAL" clId="{D1037696-54FB-4B3E-818F-5B6529740A00}" dt="2019-10-30T15:51:39.872" v="42" actId="20577"/>
          <ac:graphicFrameMkLst>
            <pc:docMk/>
            <pc:sldMk cId="2137149390" sldId="532"/>
            <ac:graphicFrameMk id="6" creationId="{952ECCAE-E616-4281-B554-CA93AF4E4795}"/>
          </ac:graphicFrameMkLst>
        </pc:graphicFrameChg>
      </pc:sldChg>
      <pc:sldChg chg="modSp">
        <pc:chgData name="Michelle Bennett" userId="36aca7de-0a75-4f83-9e25-c6a1be906618" providerId="ADAL" clId="{D1037696-54FB-4B3E-818F-5B6529740A00}" dt="2019-10-30T15:50:58.543" v="23" actId="12788"/>
        <pc:sldMkLst>
          <pc:docMk/>
          <pc:sldMk cId="377766447" sldId="560"/>
        </pc:sldMkLst>
        <pc:graphicFrameChg chg="mod modGraphic">
          <ac:chgData name="Michelle Bennett" userId="36aca7de-0a75-4f83-9e25-c6a1be906618" providerId="ADAL" clId="{D1037696-54FB-4B3E-818F-5B6529740A00}" dt="2019-10-30T15:50:58.543" v="23" actId="12788"/>
          <ac:graphicFrameMkLst>
            <pc:docMk/>
            <pc:sldMk cId="377766447" sldId="560"/>
            <ac:graphicFrameMk id="7" creationId="{9A541D08-5721-40CF-8EC1-43738C1169F3}"/>
          </ac:graphicFrameMkLst>
        </pc:graphicFrameChg>
      </pc:sldChg>
      <pc:sldChg chg="modSp">
        <pc:chgData name="Michelle Bennett" userId="36aca7de-0a75-4f83-9e25-c6a1be906618" providerId="ADAL" clId="{D1037696-54FB-4B3E-818F-5B6529740A00}" dt="2019-10-30T15:53:11.807" v="61" actId="20577"/>
        <pc:sldMkLst>
          <pc:docMk/>
          <pc:sldMk cId="3721842263" sldId="563"/>
        </pc:sldMkLst>
        <pc:spChg chg="mod">
          <ac:chgData name="Michelle Bennett" userId="36aca7de-0a75-4f83-9e25-c6a1be906618" providerId="ADAL" clId="{D1037696-54FB-4B3E-818F-5B6529740A00}" dt="2019-10-30T15:52:47.752" v="49" actId="20577"/>
          <ac:spMkLst>
            <pc:docMk/>
            <pc:sldMk cId="3721842263" sldId="563"/>
            <ac:spMk id="2" creationId="{5550A819-BF78-4F05-908A-98FA21C11019}"/>
          </ac:spMkLst>
        </pc:spChg>
        <pc:graphicFrameChg chg="modGraphic">
          <ac:chgData name="Michelle Bennett" userId="36aca7de-0a75-4f83-9e25-c6a1be906618" providerId="ADAL" clId="{D1037696-54FB-4B3E-818F-5B6529740A00}" dt="2019-10-30T15:53:11.807" v="61" actId="20577"/>
          <ac:graphicFrameMkLst>
            <pc:docMk/>
            <pc:sldMk cId="3721842263" sldId="563"/>
            <ac:graphicFrameMk id="6" creationId="{952ECCAE-E616-4281-B554-CA93AF4E4795}"/>
          </ac:graphicFrameMkLst>
        </pc:graphicFrameChg>
      </pc:sldChg>
      <pc:sldChg chg="modSp">
        <pc:chgData name="Michelle Bennett" userId="36aca7de-0a75-4f83-9e25-c6a1be906618" providerId="ADAL" clId="{D1037696-54FB-4B3E-818F-5B6529740A00}" dt="2019-10-30T15:47:49.247" v="11" actId="20577"/>
        <pc:sldMkLst>
          <pc:docMk/>
          <pc:sldMk cId="1298389453" sldId="565"/>
        </pc:sldMkLst>
        <pc:spChg chg="mod">
          <ac:chgData name="Michelle Bennett" userId="36aca7de-0a75-4f83-9e25-c6a1be906618" providerId="ADAL" clId="{D1037696-54FB-4B3E-818F-5B6529740A00}" dt="2019-10-30T15:47:49.247" v="11" actId="20577"/>
          <ac:spMkLst>
            <pc:docMk/>
            <pc:sldMk cId="1298389453" sldId="565"/>
            <ac:spMk id="9" creationId="{77B05C4D-67A9-4C5D-B9FB-F875ADF9DE3A}"/>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Budgeted Ditch Maintenance</c:v>
                </c:pt>
              </c:strCache>
            </c:strRef>
          </c:tx>
          <c:spPr>
            <a:solidFill>
              <a:srgbClr val="00B0F0"/>
            </a:solidFill>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Expense to Date</c:v>
                </c:pt>
              </c:strCache>
            </c:strRef>
          </c:cat>
          <c:val>
            <c:numRef>
              <c:f>Sheet1!$B$2</c:f>
              <c:numCache>
                <c:formatCode>_("$"* #,##0.00_);_("$"* \(#,##0.00\);_("$"* "-"??_);_(@_)</c:formatCode>
                <c:ptCount val="1"/>
                <c:pt idx="0">
                  <c:v>175000</c:v>
                </c:pt>
              </c:numCache>
            </c:numRef>
          </c:val>
          <c:extLst>
            <c:ext xmlns:c16="http://schemas.microsoft.com/office/drawing/2014/chart" uri="{C3380CC4-5D6E-409C-BE32-E72D297353CC}">
              <c16:uniqueId val="{00000000-90CC-43AF-A8B6-A726B48EAC64}"/>
            </c:ext>
          </c:extLst>
        </c:ser>
        <c:ser>
          <c:idx val="1"/>
          <c:order val="1"/>
          <c:tx>
            <c:strRef>
              <c:f>Sheet1!$C$1</c:f>
              <c:strCache>
                <c:ptCount val="1"/>
                <c:pt idx="0">
                  <c:v>Spent to Date</c:v>
                </c:pt>
              </c:strCache>
            </c:strRef>
          </c:tx>
          <c:spPr>
            <a:solidFill>
              <a:srgbClr val="7030A0"/>
            </a:solidFill>
            <a:effectLst>
              <a:outerShdw blurRad="50800" dist="50800" dir="5400000" algn="ctr" rotWithShape="0">
                <a:schemeClr val="accent2">
                  <a:lumMod val="60000"/>
                  <a:lumOff val="40000"/>
                </a:schemeClr>
              </a:outerShdw>
            </a:effectLst>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Expense to Date</c:v>
                </c:pt>
              </c:strCache>
            </c:strRef>
          </c:cat>
          <c:val>
            <c:numRef>
              <c:f>Sheet1!$C$2</c:f>
              <c:numCache>
                <c:formatCode>_("$"* #,##0.00_);_("$"* \(#,##0.00\);_("$"* "-"??_);_(@_)</c:formatCode>
                <c:ptCount val="1"/>
                <c:pt idx="0">
                  <c:v>43953</c:v>
                </c:pt>
              </c:numCache>
            </c:numRef>
          </c:val>
          <c:extLst>
            <c:ext xmlns:c16="http://schemas.microsoft.com/office/drawing/2014/chart" uri="{C3380CC4-5D6E-409C-BE32-E72D297353CC}">
              <c16:uniqueId val="{00000001-90CC-43AF-A8B6-A726B48EAC64}"/>
            </c:ext>
          </c:extLst>
        </c:ser>
        <c:dLbls>
          <c:showLegendKey val="0"/>
          <c:showVal val="0"/>
          <c:showCatName val="0"/>
          <c:showSerName val="0"/>
          <c:showPercent val="0"/>
          <c:showBubbleSize val="0"/>
        </c:dLbls>
        <c:gapWidth val="150"/>
        <c:axId val="98474240"/>
        <c:axId val="98484224"/>
      </c:barChart>
      <c:catAx>
        <c:axId val="98474240"/>
        <c:scaling>
          <c:orientation val="minMax"/>
        </c:scaling>
        <c:delete val="0"/>
        <c:axPos val="b"/>
        <c:numFmt formatCode="General" sourceLinked="0"/>
        <c:majorTickMark val="out"/>
        <c:minorTickMark val="none"/>
        <c:tickLblPos val="nextTo"/>
        <c:txPr>
          <a:bodyPr/>
          <a:lstStyle/>
          <a:p>
            <a:pPr>
              <a:defRPr baseline="0">
                <a:latin typeface="Plantagenet Cherokee" panose="02020602070100000000" pitchFamily="18" charset="0"/>
              </a:defRPr>
            </a:pPr>
            <a:endParaRPr lang="en-US"/>
          </a:p>
        </c:txPr>
        <c:crossAx val="98484224"/>
        <c:crosses val="autoZero"/>
        <c:auto val="1"/>
        <c:lblAlgn val="ctr"/>
        <c:lblOffset val="100"/>
        <c:noMultiLvlLbl val="0"/>
      </c:catAx>
      <c:valAx>
        <c:axId val="98484224"/>
        <c:scaling>
          <c:orientation val="minMax"/>
        </c:scaling>
        <c:delete val="0"/>
        <c:axPos val="l"/>
        <c:majorGridlines/>
        <c:numFmt formatCode="_(&quot;$&quot;* #,##0.00_);_(&quot;$&quot;* \(#,##0.00\);_(&quot;$&quot;* &quot;-&quot;??_);_(@_)" sourceLinked="1"/>
        <c:majorTickMark val="out"/>
        <c:minorTickMark val="none"/>
        <c:tickLblPos val="nextTo"/>
        <c:txPr>
          <a:bodyPr/>
          <a:lstStyle/>
          <a:p>
            <a:pPr>
              <a:defRPr sz="1600" baseline="0">
                <a:latin typeface="Plantagenet Cherokee" panose="02020602070100000000" pitchFamily="18" charset="0"/>
              </a:defRPr>
            </a:pPr>
            <a:endParaRPr lang="en-US"/>
          </a:p>
        </c:txPr>
        <c:crossAx val="98474240"/>
        <c:crosses val="autoZero"/>
        <c:crossBetween val="between"/>
      </c:valAx>
    </c:plotArea>
    <c:legend>
      <c:legendPos val="r"/>
      <c:overlay val="0"/>
      <c:txPr>
        <a:bodyPr/>
        <a:lstStyle/>
        <a:p>
          <a:pPr>
            <a:defRPr sz="1600" baseline="0">
              <a:latin typeface="Plantagenet Cherokee" panose="02020602070100000000"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Current Contract Budget</c:v>
                </c:pt>
              </c:strCache>
            </c:strRef>
          </c:tx>
          <c:spPr>
            <a:solidFill>
              <a:srgbClr val="00B0F0"/>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Murtech</c:v>
                </c:pt>
                <c:pt idx="1">
                  <c:v>McGinty</c:v>
                </c:pt>
                <c:pt idx="2">
                  <c:v>Fisher</c:v>
                </c:pt>
                <c:pt idx="3">
                  <c:v>Fiscal Year Spend</c:v>
                </c:pt>
              </c:strCache>
            </c:strRef>
          </c:cat>
          <c:val>
            <c:numRef>
              <c:f>Sheet1!$B$2:$B$5</c:f>
              <c:numCache>
                <c:formatCode>_("$"* #,##0.00_);_("$"* \(#,##0.00\);_("$"* "-"??_);_(@_)</c:formatCode>
                <c:ptCount val="4"/>
                <c:pt idx="0">
                  <c:v>271147</c:v>
                </c:pt>
                <c:pt idx="1">
                  <c:v>621042.5</c:v>
                </c:pt>
                <c:pt idx="2">
                  <c:v>710000</c:v>
                </c:pt>
                <c:pt idx="3">
                  <c:v>1435477</c:v>
                </c:pt>
              </c:numCache>
            </c:numRef>
          </c:val>
          <c:extLst>
            <c:ext xmlns:c16="http://schemas.microsoft.com/office/drawing/2014/chart" uri="{C3380CC4-5D6E-409C-BE32-E72D297353CC}">
              <c16:uniqueId val="{00000000-8425-419D-A658-BABA34F6E0F8}"/>
            </c:ext>
          </c:extLst>
        </c:ser>
        <c:ser>
          <c:idx val="1"/>
          <c:order val="1"/>
          <c:tx>
            <c:strRef>
              <c:f>Sheet1!$C$1</c:f>
              <c:strCache>
                <c:ptCount val="1"/>
                <c:pt idx="0">
                  <c:v>Spent to Date</c:v>
                </c:pt>
              </c:strCache>
            </c:strRef>
          </c:tx>
          <c:spPr>
            <a:solidFill>
              <a:srgbClr val="7030A0"/>
            </a:solidFill>
          </c:spPr>
          <c:invertIfNegative val="0"/>
          <c:dLbls>
            <c:dLbl>
              <c:idx val="0"/>
              <c:layout>
                <c:manualLayout>
                  <c:x val="2.5238266876290015E-2"/>
                  <c:y val="-1.14942528735632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191-43B4-B395-0856DABF7C34}"/>
                </c:ext>
              </c:extLst>
            </c:dLbl>
            <c:dLbl>
              <c:idx val="1"/>
              <c:layout>
                <c:manualLayout>
                  <c:x val="3.7857400314434964E-2"/>
                  <c:y val="5.747126436781504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191-43B4-B395-0856DABF7C34}"/>
                </c:ext>
              </c:extLst>
            </c:dLbl>
            <c:dLbl>
              <c:idx val="3"/>
              <c:layout>
                <c:manualLayout>
                  <c:x val="2.8393050235826268E-2"/>
                  <c:y val="-2.873563218390804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191-43B4-B395-0856DABF7C34}"/>
                </c:ext>
              </c:extLst>
            </c:dLbl>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Murtech</c:v>
                </c:pt>
                <c:pt idx="1">
                  <c:v>McGinty</c:v>
                </c:pt>
                <c:pt idx="2">
                  <c:v>Fisher</c:v>
                </c:pt>
                <c:pt idx="3">
                  <c:v>Fiscal Year Spend</c:v>
                </c:pt>
              </c:strCache>
            </c:strRef>
          </c:cat>
          <c:val>
            <c:numRef>
              <c:f>Sheet1!$C$2:$C$5</c:f>
              <c:numCache>
                <c:formatCode>_("$"* #,##0.00_);_("$"* \(#,##0.00\);_("$"* "-"??_);_(@_)</c:formatCode>
                <c:ptCount val="4"/>
                <c:pt idx="0">
                  <c:v>276952</c:v>
                </c:pt>
                <c:pt idx="1">
                  <c:v>511360</c:v>
                </c:pt>
                <c:pt idx="2">
                  <c:v>0</c:v>
                </c:pt>
                <c:pt idx="3">
                  <c:v>558963</c:v>
                </c:pt>
              </c:numCache>
            </c:numRef>
          </c:val>
          <c:extLst>
            <c:ext xmlns:c16="http://schemas.microsoft.com/office/drawing/2014/chart" uri="{C3380CC4-5D6E-409C-BE32-E72D297353CC}">
              <c16:uniqueId val="{00000001-8425-419D-A658-BABA34F6E0F8}"/>
            </c:ext>
          </c:extLst>
        </c:ser>
        <c:ser>
          <c:idx val="2"/>
          <c:order val="2"/>
          <c:tx>
            <c:strRef>
              <c:f>Sheet1!$D$1</c:f>
              <c:strCache>
                <c:ptCount val="1"/>
                <c:pt idx="0">
                  <c:v>Completed within budget</c:v>
                </c:pt>
              </c:strCache>
            </c:strRef>
          </c:tx>
          <c:spPr>
            <a:solidFill>
              <a:schemeClr val="accent1"/>
            </a:solidFill>
            <a:ln>
              <a:solidFill>
                <a:schemeClr val="accent1"/>
              </a:solidFill>
            </a:ln>
          </c:spPr>
          <c:invertIfNegative val="0"/>
          <c:dPt>
            <c:idx val="2"/>
            <c:invertIfNegative val="0"/>
            <c:bubble3D val="0"/>
            <c:spPr>
              <a:solidFill>
                <a:schemeClr val="accent1"/>
              </a:solidFill>
              <a:ln>
                <a:solidFill>
                  <a:schemeClr val="bg1"/>
                </a:solidFill>
              </a:ln>
            </c:spPr>
            <c:extLst>
              <c:ext xmlns:c16="http://schemas.microsoft.com/office/drawing/2014/chart" uri="{C3380CC4-5D6E-409C-BE32-E72D297353CC}">
                <c16:uniqueId val="{00000003-8425-419D-A658-BABA34F6E0F8}"/>
              </c:ext>
            </c:extLst>
          </c:dPt>
          <c:cat>
            <c:strRef>
              <c:f>Sheet1!$A$2:$A$5</c:f>
              <c:strCache>
                <c:ptCount val="4"/>
                <c:pt idx="0">
                  <c:v>Murtech</c:v>
                </c:pt>
                <c:pt idx="1">
                  <c:v>McGinty</c:v>
                </c:pt>
                <c:pt idx="2">
                  <c:v>Fisher</c:v>
                </c:pt>
                <c:pt idx="3">
                  <c:v>Fiscal Year Spend</c:v>
                </c:pt>
              </c:strCache>
            </c:strRef>
          </c:cat>
          <c:val>
            <c:numRef>
              <c:f>Sheet1!$D$2:$D$5</c:f>
              <c:numCache>
                <c:formatCode>General</c:formatCode>
                <c:ptCount val="4"/>
                <c:pt idx="2" formatCode="_(&quot;$&quot;* #,##0.00_);_(&quot;$&quot;* \(#,##0.00\);_(&quot;$&quot;* &quot;-&quot;??_);_(@_)">
                  <c:v>0</c:v>
                </c:pt>
              </c:numCache>
            </c:numRef>
          </c:val>
          <c:extLst>
            <c:ext xmlns:c16="http://schemas.microsoft.com/office/drawing/2014/chart" uri="{C3380CC4-5D6E-409C-BE32-E72D297353CC}">
              <c16:uniqueId val="{00000004-8425-419D-A658-BABA34F6E0F8}"/>
            </c:ext>
          </c:extLst>
        </c:ser>
        <c:dLbls>
          <c:showLegendKey val="0"/>
          <c:showVal val="0"/>
          <c:showCatName val="0"/>
          <c:showSerName val="0"/>
          <c:showPercent val="0"/>
          <c:showBubbleSize val="0"/>
        </c:dLbls>
        <c:gapWidth val="150"/>
        <c:axId val="85908480"/>
        <c:axId val="85910272"/>
      </c:barChart>
      <c:catAx>
        <c:axId val="85908480"/>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85910272"/>
        <c:crosses val="autoZero"/>
        <c:auto val="1"/>
        <c:lblAlgn val="ctr"/>
        <c:lblOffset val="100"/>
        <c:noMultiLvlLbl val="0"/>
      </c:catAx>
      <c:valAx>
        <c:axId val="85910272"/>
        <c:scaling>
          <c:orientation val="minMax"/>
        </c:scaling>
        <c:delete val="0"/>
        <c:axPos val="l"/>
        <c:majorGridlines/>
        <c:numFmt formatCode="_(&quot;$&quot;* #,##0.00_);_(&quot;$&quot;* \(#,##0.00\);_(&quot;$&quot;* &quot;-&quot;??_);_(@_)" sourceLinked="1"/>
        <c:majorTickMark val="out"/>
        <c:minorTickMark val="none"/>
        <c:tickLblPos val="nextTo"/>
        <c:txPr>
          <a:bodyPr/>
          <a:lstStyle/>
          <a:p>
            <a:pPr>
              <a:defRPr>
                <a:latin typeface="Georgia" panose="02040502050405020303" pitchFamily="18" charset="0"/>
              </a:defRPr>
            </a:pPr>
            <a:endParaRPr lang="en-US"/>
          </a:p>
        </c:txPr>
        <c:crossAx val="85908480"/>
        <c:crosses val="autoZero"/>
        <c:crossBetween val="between"/>
        <c:dispUnits>
          <c:builtInUnit val="thousands"/>
          <c:dispUnitsLbl>
            <c:txPr>
              <a:bodyPr/>
              <a:lstStyle/>
              <a:p>
                <a:pPr>
                  <a:defRPr>
                    <a:latin typeface="Georgia" panose="02040502050405020303" pitchFamily="18" charset="0"/>
                  </a:defRPr>
                </a:pPr>
                <a:endParaRPr lang="en-US"/>
              </a:p>
            </c:txPr>
          </c:dispUnitsLbl>
        </c:dispUnits>
      </c:valAx>
    </c:plotArea>
    <c:legend>
      <c:legendPos val="r"/>
      <c:overlay val="0"/>
      <c:spPr>
        <a:ln>
          <a:solidFill>
            <a:schemeClr val="tx1"/>
          </a:solidFill>
        </a:ln>
      </c:spPr>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Budgeted</c:v>
                </c:pt>
              </c:strCache>
            </c:strRef>
          </c:tx>
          <c:spPr>
            <a:solidFill>
              <a:srgbClr val="00B0F0"/>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Country Club</c:v>
                </c:pt>
                <c:pt idx="1">
                  <c:v>Cart Barn</c:v>
                </c:pt>
                <c:pt idx="2">
                  <c:v>Craft Building</c:v>
                </c:pt>
                <c:pt idx="3">
                  <c:v>Police Building</c:v>
                </c:pt>
                <c:pt idx="4">
                  <c:v>North Star</c:v>
                </c:pt>
              </c:strCache>
            </c:strRef>
          </c:cat>
          <c:val>
            <c:numRef>
              <c:f>Sheet1!$B$2:$B$6</c:f>
              <c:numCache>
                <c:formatCode>_("$"* #,##0.00_);_("$"* \(#,##0.00\);_("$"* "-"??_);_(@_)</c:formatCode>
                <c:ptCount val="5"/>
                <c:pt idx="0">
                  <c:v>1600000</c:v>
                </c:pt>
                <c:pt idx="1">
                  <c:v>430000</c:v>
                </c:pt>
                <c:pt idx="2">
                  <c:v>75000</c:v>
                </c:pt>
                <c:pt idx="3">
                  <c:v>1155000</c:v>
                </c:pt>
                <c:pt idx="4">
                  <c:v>407000</c:v>
                </c:pt>
              </c:numCache>
            </c:numRef>
          </c:val>
          <c:extLst>
            <c:ext xmlns:c16="http://schemas.microsoft.com/office/drawing/2014/chart" uri="{C3380CC4-5D6E-409C-BE32-E72D297353CC}">
              <c16:uniqueId val="{00000000-35A8-4324-AFEC-CF6ED74BA327}"/>
            </c:ext>
          </c:extLst>
        </c:ser>
        <c:ser>
          <c:idx val="1"/>
          <c:order val="1"/>
          <c:tx>
            <c:strRef>
              <c:f>Sheet1!$C$1</c:f>
              <c:strCache>
                <c:ptCount val="1"/>
                <c:pt idx="0">
                  <c:v>Spent to Date</c:v>
                </c:pt>
              </c:strCache>
            </c:strRef>
          </c:tx>
          <c:spPr>
            <a:solidFill>
              <a:srgbClr val="7030A0"/>
            </a:solidFill>
          </c:spPr>
          <c:invertIfNegative val="0"/>
          <c:dLbls>
            <c:dLbl>
              <c:idx val="0"/>
              <c:layout>
                <c:manualLayout>
                  <c:x val="1.501501501501498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B3-43BC-982E-0E8886E615F6}"/>
                </c:ext>
              </c:extLst>
            </c:dLbl>
            <c:dLbl>
              <c:idx val="2"/>
              <c:layout>
                <c:manualLayout>
                  <c:x val="2.8528528528528527E-2"/>
                  <c:y val="1.2345679012345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B3-43BC-982E-0E8886E615F6}"/>
                </c:ext>
              </c:extLst>
            </c:dLbl>
            <c:dLbl>
              <c:idx val="3"/>
              <c:layout>
                <c:manualLayout>
                  <c:x val="2.4024024024024024E-2"/>
                  <c:y val="1.8518518518518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CB3-43BC-982E-0E8886E615F6}"/>
                </c:ext>
              </c:extLst>
            </c:dLbl>
            <c:dLbl>
              <c:idx val="4"/>
              <c:layout>
                <c:manualLayout>
                  <c:x val="3.1531531531531529E-2"/>
                  <c:y val="1.2345679012345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CB3-43BC-982E-0E8886E615F6}"/>
                </c:ext>
              </c:extLst>
            </c:dLbl>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Country Club</c:v>
                </c:pt>
                <c:pt idx="1">
                  <c:v>Cart Barn</c:v>
                </c:pt>
                <c:pt idx="2">
                  <c:v>Craft Building</c:v>
                </c:pt>
                <c:pt idx="3">
                  <c:v>Police Building</c:v>
                </c:pt>
                <c:pt idx="4">
                  <c:v>North Star</c:v>
                </c:pt>
              </c:strCache>
            </c:strRef>
          </c:cat>
          <c:val>
            <c:numRef>
              <c:f>Sheet1!$C$2:$C$6</c:f>
              <c:numCache>
                <c:formatCode>_("$"* #,##0.00_);_("$"* \(#,##0.00\);_("$"* "-"??_);_(@_)</c:formatCode>
                <c:ptCount val="5"/>
                <c:pt idx="0">
                  <c:v>137754</c:v>
                </c:pt>
                <c:pt idx="1">
                  <c:v>37777</c:v>
                </c:pt>
                <c:pt idx="2">
                  <c:v>50717</c:v>
                </c:pt>
                <c:pt idx="3">
                  <c:v>77350</c:v>
                </c:pt>
                <c:pt idx="4">
                  <c:v>231347</c:v>
                </c:pt>
              </c:numCache>
            </c:numRef>
          </c:val>
          <c:extLst>
            <c:ext xmlns:c16="http://schemas.microsoft.com/office/drawing/2014/chart" uri="{C3380CC4-5D6E-409C-BE32-E72D297353CC}">
              <c16:uniqueId val="{00000001-35A8-4324-AFEC-CF6ED74BA327}"/>
            </c:ext>
          </c:extLst>
        </c:ser>
        <c:ser>
          <c:idx val="2"/>
          <c:order val="2"/>
          <c:tx>
            <c:strRef>
              <c:f>Sheet1!$D$1</c:f>
              <c:strCache>
                <c:ptCount val="1"/>
                <c:pt idx="0">
                  <c:v>Over Budget</c:v>
                </c:pt>
              </c:strCache>
            </c:strRef>
          </c:tx>
          <c:spPr>
            <a:solidFill>
              <a:srgbClr val="FF0000"/>
            </a:solidFill>
          </c:spPr>
          <c:invertIfNegative val="0"/>
          <c:cat>
            <c:strRef>
              <c:f>Sheet1!$A$2:$A$6</c:f>
              <c:strCache>
                <c:ptCount val="5"/>
                <c:pt idx="0">
                  <c:v>Country Club</c:v>
                </c:pt>
                <c:pt idx="1">
                  <c:v>Cart Barn</c:v>
                </c:pt>
                <c:pt idx="2">
                  <c:v>Craft Building</c:v>
                </c:pt>
                <c:pt idx="3">
                  <c:v>Police Building</c:v>
                </c:pt>
                <c:pt idx="4">
                  <c:v>North Star</c:v>
                </c:pt>
              </c:strCache>
            </c:strRef>
          </c:cat>
          <c:val>
            <c:numRef>
              <c:f>Sheet1!$D$2:$D$6</c:f>
              <c:numCache>
                <c:formatCode>General</c:formatCode>
                <c:ptCount val="5"/>
              </c:numCache>
            </c:numRef>
          </c:val>
          <c:extLst>
            <c:ext xmlns:c16="http://schemas.microsoft.com/office/drawing/2014/chart" uri="{C3380CC4-5D6E-409C-BE32-E72D297353CC}">
              <c16:uniqueId val="{00000002-35A8-4324-AFEC-CF6ED74BA327}"/>
            </c:ext>
          </c:extLst>
        </c:ser>
        <c:ser>
          <c:idx val="3"/>
          <c:order val="3"/>
          <c:tx>
            <c:strRef>
              <c:f>Sheet1!$E$1</c:f>
              <c:strCache>
                <c:ptCount val="1"/>
                <c:pt idx="0">
                  <c:v>Completed /On Track w Budget</c:v>
                </c:pt>
              </c:strCache>
            </c:strRef>
          </c:tx>
          <c:spPr>
            <a:solidFill>
              <a:srgbClr val="00B050"/>
            </a:solidFill>
          </c:spPr>
          <c:invertIfNegative val="0"/>
          <c:cat>
            <c:strRef>
              <c:f>Sheet1!$A$2:$A$6</c:f>
              <c:strCache>
                <c:ptCount val="5"/>
                <c:pt idx="0">
                  <c:v>Country Club</c:v>
                </c:pt>
                <c:pt idx="1">
                  <c:v>Cart Barn</c:v>
                </c:pt>
                <c:pt idx="2">
                  <c:v>Craft Building</c:v>
                </c:pt>
                <c:pt idx="3">
                  <c:v>Police Building</c:v>
                </c:pt>
                <c:pt idx="4">
                  <c:v>North Star</c:v>
                </c:pt>
              </c:strCache>
            </c:strRef>
          </c:cat>
          <c:val>
            <c:numRef>
              <c:f>Sheet1!$E$2:$E$6</c:f>
              <c:numCache>
                <c:formatCode>General</c:formatCode>
                <c:ptCount val="5"/>
              </c:numCache>
            </c:numRef>
          </c:val>
          <c:extLst>
            <c:ext xmlns:c16="http://schemas.microsoft.com/office/drawing/2014/chart" uri="{C3380CC4-5D6E-409C-BE32-E72D297353CC}">
              <c16:uniqueId val="{00000003-35A8-4324-AFEC-CF6ED74BA327}"/>
            </c:ext>
          </c:extLst>
        </c:ser>
        <c:dLbls>
          <c:showLegendKey val="0"/>
          <c:showVal val="0"/>
          <c:showCatName val="0"/>
          <c:showSerName val="0"/>
          <c:showPercent val="0"/>
          <c:showBubbleSize val="0"/>
        </c:dLbls>
        <c:gapWidth val="150"/>
        <c:axId val="97744768"/>
        <c:axId val="97746304"/>
      </c:barChart>
      <c:catAx>
        <c:axId val="97744768"/>
        <c:scaling>
          <c:orientation val="minMax"/>
        </c:scaling>
        <c:delete val="0"/>
        <c:axPos val="b"/>
        <c:numFmt formatCode="General" sourceLinked="0"/>
        <c:majorTickMark val="out"/>
        <c:minorTickMark val="none"/>
        <c:tickLblPos val="nextTo"/>
        <c:txPr>
          <a:bodyPr/>
          <a:lstStyle/>
          <a:p>
            <a:pPr>
              <a:defRPr b="1">
                <a:latin typeface="+mn-lt"/>
              </a:defRPr>
            </a:pPr>
            <a:endParaRPr lang="en-US"/>
          </a:p>
        </c:txPr>
        <c:crossAx val="97746304"/>
        <c:crosses val="autoZero"/>
        <c:auto val="1"/>
        <c:lblAlgn val="ctr"/>
        <c:lblOffset val="100"/>
        <c:noMultiLvlLbl val="0"/>
      </c:catAx>
      <c:valAx>
        <c:axId val="97746304"/>
        <c:scaling>
          <c:orientation val="minMax"/>
        </c:scaling>
        <c:delete val="0"/>
        <c:axPos val="l"/>
        <c:majorGridlines/>
        <c:numFmt formatCode="_(&quot;$&quot;* #,##0.00_);_(&quot;$&quot;* \(#,##0.00\);_(&quot;$&quot;* &quot;-&quot;??_);_(@_)" sourceLinked="0"/>
        <c:majorTickMark val="out"/>
        <c:minorTickMark val="none"/>
        <c:tickLblPos val="nextTo"/>
        <c:txPr>
          <a:bodyPr/>
          <a:lstStyle/>
          <a:p>
            <a:pPr>
              <a:defRPr>
                <a:latin typeface="+mn-lt"/>
              </a:defRPr>
            </a:pPr>
            <a:endParaRPr lang="en-US"/>
          </a:p>
        </c:txPr>
        <c:crossAx val="97744768"/>
        <c:crosses val="autoZero"/>
        <c:crossBetween val="between"/>
        <c:dispUnits>
          <c:builtInUnit val="thousands"/>
          <c:dispUnitsLbl>
            <c:txPr>
              <a:bodyPr/>
              <a:lstStyle/>
              <a:p>
                <a:pPr>
                  <a:defRPr>
                    <a:latin typeface="Georgia" panose="02040502050405020303" pitchFamily="18" charset="0"/>
                  </a:defRPr>
                </a:pPr>
                <a:endParaRPr lang="en-US"/>
              </a:p>
            </c:txPr>
          </c:dispUnitsLbl>
        </c:dispUnits>
      </c:valAx>
    </c:plotArea>
    <c:legend>
      <c:legendPos val="r"/>
      <c:layout>
        <c:manualLayout>
          <c:xMode val="edge"/>
          <c:yMode val="edge"/>
          <c:x val="0.70088104884947633"/>
          <c:y val="7.6296296296296293E-2"/>
          <c:w val="0.29911895115052367"/>
          <c:h val="0.51847185768445614"/>
        </c:manualLayout>
      </c:layout>
      <c:overlay val="0"/>
      <c:txPr>
        <a:bodyPr/>
        <a:lstStyle/>
        <a:p>
          <a:pPr>
            <a:defRPr sz="1600">
              <a:latin typeface="+mn-lt"/>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CPI Violations Sent/Visited</c:v>
                </c:pt>
              </c:strCache>
            </c:strRef>
          </c:tx>
          <c:spPr>
            <a:solidFill>
              <a:srgbClr val="00B0F0"/>
            </a:solidFill>
          </c:spPr>
          <c:invertIfNegative val="0"/>
          <c:dLbls>
            <c:spPr>
              <a:noFill/>
              <a:ln>
                <a:noFill/>
              </a:ln>
              <a:effectLst/>
            </c:spPr>
            <c:txPr>
              <a:bodyPr wrap="square" lIns="38100" tIns="19050" rIns="38100" bIns="19050" anchor="ctr">
                <a:spAutoFit/>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May</c:v>
                </c:pt>
                <c:pt idx="1">
                  <c:v>June</c:v>
                </c:pt>
                <c:pt idx="2">
                  <c:v>July</c:v>
                </c:pt>
                <c:pt idx="3">
                  <c:v>August</c:v>
                </c:pt>
                <c:pt idx="4">
                  <c:v>September</c:v>
                </c:pt>
                <c:pt idx="5">
                  <c:v>Total to date Fiscal</c:v>
                </c:pt>
                <c:pt idx="6">
                  <c:v>With Attorney</c:v>
                </c:pt>
              </c:strCache>
            </c:strRef>
          </c:cat>
          <c:val>
            <c:numRef>
              <c:f>Sheet1!$B$2:$B$8</c:f>
              <c:numCache>
                <c:formatCode>General</c:formatCode>
                <c:ptCount val="7"/>
                <c:pt idx="0">
                  <c:v>150</c:v>
                </c:pt>
                <c:pt idx="1">
                  <c:v>44</c:v>
                </c:pt>
                <c:pt idx="2">
                  <c:v>54</c:v>
                </c:pt>
                <c:pt idx="3">
                  <c:v>23</c:v>
                </c:pt>
                <c:pt idx="4">
                  <c:v>48</c:v>
                </c:pt>
                <c:pt idx="5">
                  <c:v>319</c:v>
                </c:pt>
                <c:pt idx="6">
                  <c:v>31</c:v>
                </c:pt>
              </c:numCache>
            </c:numRef>
          </c:val>
          <c:extLst>
            <c:ext xmlns:c16="http://schemas.microsoft.com/office/drawing/2014/chart" uri="{C3380CC4-5D6E-409C-BE32-E72D297353CC}">
              <c16:uniqueId val="{00000000-6E13-43F4-BFF2-A3BA9312031D}"/>
            </c:ext>
          </c:extLst>
        </c:ser>
        <c:ser>
          <c:idx val="1"/>
          <c:order val="1"/>
          <c:tx>
            <c:strRef>
              <c:f>Sheet1!$C$1</c:f>
              <c:strCache>
                <c:ptCount val="1"/>
                <c:pt idx="0">
                  <c:v>CPI Violations Complied</c:v>
                </c:pt>
              </c:strCache>
            </c:strRef>
          </c:tx>
          <c:spPr>
            <a:solidFill>
              <a:srgbClr val="7030A0"/>
            </a:solidFill>
          </c:spPr>
          <c:invertIfNegative val="0"/>
          <c:dLbls>
            <c:spPr>
              <a:noFill/>
              <a:ln>
                <a:noFill/>
              </a:ln>
              <a:effectLst/>
            </c:spPr>
            <c:txPr>
              <a:bodyPr wrap="square" lIns="38100" tIns="19050" rIns="38100" bIns="19050" anchor="ctr">
                <a:spAutoFit/>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May</c:v>
                </c:pt>
                <c:pt idx="1">
                  <c:v>June</c:v>
                </c:pt>
                <c:pt idx="2">
                  <c:v>July</c:v>
                </c:pt>
                <c:pt idx="3">
                  <c:v>August</c:v>
                </c:pt>
                <c:pt idx="4">
                  <c:v>September</c:v>
                </c:pt>
                <c:pt idx="5">
                  <c:v>Total to date Fiscal</c:v>
                </c:pt>
                <c:pt idx="6">
                  <c:v>With Attorney</c:v>
                </c:pt>
              </c:strCache>
            </c:strRef>
          </c:cat>
          <c:val>
            <c:numRef>
              <c:f>Sheet1!$C$2:$C$8</c:f>
              <c:numCache>
                <c:formatCode>General</c:formatCode>
                <c:ptCount val="7"/>
                <c:pt idx="0">
                  <c:v>87</c:v>
                </c:pt>
                <c:pt idx="1">
                  <c:v>15</c:v>
                </c:pt>
                <c:pt idx="2">
                  <c:v>269</c:v>
                </c:pt>
                <c:pt idx="3">
                  <c:v>19</c:v>
                </c:pt>
                <c:pt idx="4">
                  <c:v>52</c:v>
                </c:pt>
                <c:pt idx="5">
                  <c:v>442</c:v>
                </c:pt>
              </c:numCache>
            </c:numRef>
          </c:val>
          <c:extLst>
            <c:ext xmlns:c16="http://schemas.microsoft.com/office/drawing/2014/chart" uri="{C3380CC4-5D6E-409C-BE32-E72D297353CC}">
              <c16:uniqueId val="{00000001-6E13-43F4-BFF2-A3BA9312031D}"/>
            </c:ext>
          </c:extLst>
        </c:ser>
        <c:dLbls>
          <c:showLegendKey val="0"/>
          <c:showVal val="0"/>
          <c:showCatName val="0"/>
          <c:showSerName val="0"/>
          <c:showPercent val="0"/>
          <c:showBubbleSize val="0"/>
        </c:dLbls>
        <c:gapWidth val="150"/>
        <c:axId val="8587904"/>
        <c:axId val="8594944"/>
      </c:barChart>
      <c:catAx>
        <c:axId val="8587904"/>
        <c:scaling>
          <c:orientation val="minMax"/>
        </c:scaling>
        <c:delete val="0"/>
        <c:axPos val="b"/>
        <c:numFmt formatCode="General" sourceLinked="0"/>
        <c:majorTickMark val="out"/>
        <c:minorTickMark val="none"/>
        <c:tickLblPos val="nextTo"/>
        <c:crossAx val="8594944"/>
        <c:crosses val="autoZero"/>
        <c:auto val="1"/>
        <c:lblAlgn val="ctr"/>
        <c:lblOffset val="100"/>
        <c:noMultiLvlLbl val="0"/>
      </c:catAx>
      <c:valAx>
        <c:axId val="8594944"/>
        <c:scaling>
          <c:orientation val="minMax"/>
        </c:scaling>
        <c:delete val="0"/>
        <c:axPos val="l"/>
        <c:majorGridlines/>
        <c:numFmt formatCode="General" sourceLinked="1"/>
        <c:majorTickMark val="out"/>
        <c:minorTickMark val="none"/>
        <c:tickLblPos val="nextTo"/>
        <c:crossAx val="8587904"/>
        <c:crosses val="autoZero"/>
        <c:crossBetween val="between"/>
      </c:valAx>
    </c:plotArea>
    <c:legend>
      <c:legendPos val="r"/>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Entered</c:v>
                </c:pt>
              </c:strCache>
            </c:strRef>
          </c:tx>
          <c:spPr>
            <a:solidFill>
              <a:srgbClr val="00B0F0"/>
            </a:solidFill>
          </c:spPr>
          <c:invertIfNegative val="0"/>
          <c:dLbls>
            <c:spPr>
              <a:noFill/>
              <a:ln>
                <a:noFill/>
              </a:ln>
              <a:effectLst/>
            </c:spPr>
            <c:txPr>
              <a:bodyPr wrap="square" lIns="38100" tIns="19050" rIns="38100" bIns="19050" anchor="ctr">
                <a:spAutoFit/>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May</c:v>
                </c:pt>
                <c:pt idx="1">
                  <c:v>June</c:v>
                </c:pt>
                <c:pt idx="2">
                  <c:v>July</c:v>
                </c:pt>
                <c:pt idx="3">
                  <c:v>August</c:v>
                </c:pt>
                <c:pt idx="4">
                  <c:v>September</c:v>
                </c:pt>
              </c:strCache>
            </c:strRef>
          </c:cat>
          <c:val>
            <c:numRef>
              <c:f>Sheet1!$B$2:$B$6</c:f>
              <c:numCache>
                <c:formatCode>General</c:formatCode>
                <c:ptCount val="5"/>
                <c:pt idx="0">
                  <c:v>137</c:v>
                </c:pt>
                <c:pt idx="1">
                  <c:v>142</c:v>
                </c:pt>
                <c:pt idx="2">
                  <c:v>118</c:v>
                </c:pt>
                <c:pt idx="3">
                  <c:v>122</c:v>
                </c:pt>
                <c:pt idx="4">
                  <c:v>99</c:v>
                </c:pt>
              </c:numCache>
            </c:numRef>
          </c:val>
          <c:extLst>
            <c:ext xmlns:c16="http://schemas.microsoft.com/office/drawing/2014/chart" uri="{C3380CC4-5D6E-409C-BE32-E72D297353CC}">
              <c16:uniqueId val="{00000000-A975-4EC2-85E4-A35E0EE676FB}"/>
            </c:ext>
          </c:extLst>
        </c:ser>
        <c:ser>
          <c:idx val="1"/>
          <c:order val="1"/>
          <c:tx>
            <c:strRef>
              <c:f>Sheet1!$C$1</c:f>
              <c:strCache>
                <c:ptCount val="1"/>
                <c:pt idx="0">
                  <c:v>Completed</c:v>
                </c:pt>
              </c:strCache>
            </c:strRef>
          </c:tx>
          <c:spPr>
            <a:solidFill>
              <a:srgbClr val="7030A0"/>
            </a:solidFill>
          </c:spPr>
          <c:invertIfNegative val="0"/>
          <c:dLbls>
            <c:spPr>
              <a:noFill/>
              <a:ln>
                <a:noFill/>
              </a:ln>
              <a:effectLst/>
            </c:spPr>
            <c:txPr>
              <a:bodyPr wrap="square" lIns="38100" tIns="19050" rIns="38100" bIns="19050" anchor="ctr">
                <a:spAutoFit/>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May</c:v>
                </c:pt>
                <c:pt idx="1">
                  <c:v>June</c:v>
                </c:pt>
                <c:pt idx="2">
                  <c:v>July</c:v>
                </c:pt>
                <c:pt idx="3">
                  <c:v>August</c:v>
                </c:pt>
                <c:pt idx="4">
                  <c:v>September</c:v>
                </c:pt>
              </c:strCache>
            </c:strRef>
          </c:cat>
          <c:val>
            <c:numRef>
              <c:f>Sheet1!$C$2:$C$6</c:f>
              <c:numCache>
                <c:formatCode>General</c:formatCode>
                <c:ptCount val="5"/>
                <c:pt idx="0">
                  <c:v>63</c:v>
                </c:pt>
                <c:pt idx="1">
                  <c:v>107</c:v>
                </c:pt>
                <c:pt idx="2">
                  <c:v>125</c:v>
                </c:pt>
                <c:pt idx="3">
                  <c:v>90</c:v>
                </c:pt>
                <c:pt idx="4">
                  <c:v>73</c:v>
                </c:pt>
              </c:numCache>
            </c:numRef>
          </c:val>
          <c:extLst>
            <c:ext xmlns:c16="http://schemas.microsoft.com/office/drawing/2014/chart" uri="{C3380CC4-5D6E-409C-BE32-E72D297353CC}">
              <c16:uniqueId val="{00000001-A975-4EC2-85E4-A35E0EE676FB}"/>
            </c:ext>
          </c:extLst>
        </c:ser>
        <c:dLbls>
          <c:showLegendKey val="0"/>
          <c:showVal val="0"/>
          <c:showCatName val="0"/>
          <c:showSerName val="0"/>
          <c:showPercent val="0"/>
          <c:showBubbleSize val="0"/>
        </c:dLbls>
        <c:gapWidth val="150"/>
        <c:axId val="96123904"/>
        <c:axId val="96129792"/>
      </c:barChart>
      <c:catAx>
        <c:axId val="96123904"/>
        <c:scaling>
          <c:orientation val="minMax"/>
        </c:scaling>
        <c:delete val="0"/>
        <c:axPos val="b"/>
        <c:numFmt formatCode="General" sourceLinked="0"/>
        <c:majorTickMark val="out"/>
        <c:minorTickMark val="none"/>
        <c:tickLblPos val="nextTo"/>
        <c:crossAx val="96129792"/>
        <c:crosses val="autoZero"/>
        <c:auto val="1"/>
        <c:lblAlgn val="ctr"/>
        <c:lblOffset val="100"/>
        <c:noMultiLvlLbl val="0"/>
      </c:catAx>
      <c:valAx>
        <c:axId val="96129792"/>
        <c:scaling>
          <c:orientation val="minMax"/>
        </c:scaling>
        <c:delete val="0"/>
        <c:axPos val="l"/>
        <c:majorGridlines/>
        <c:numFmt formatCode="General" sourceLinked="1"/>
        <c:majorTickMark val="out"/>
        <c:minorTickMark val="none"/>
        <c:tickLblPos val="nextTo"/>
        <c:crossAx val="961239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B6B8497-6B65-4BBB-9CF7-CCE77775B6E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D92A6B2-99C5-46A3-B8A9-5686CF357154}">
      <dgm:prSet/>
      <dgm:spPr/>
      <dgm:t>
        <a:bodyPr/>
        <a:lstStyle/>
        <a:p>
          <a:r>
            <a:rPr lang="en-US" b="0" i="0" baseline="0" dirty="0"/>
            <a:t>Financial Information with GM and Finance Lead</a:t>
          </a:r>
          <a:endParaRPr lang="en-US" dirty="0"/>
        </a:p>
      </dgm:t>
    </dgm:pt>
    <dgm:pt modelId="{55476604-8B33-44B0-9583-6F0FB0240A91}" type="parTrans" cxnId="{E780F9CA-192D-4F11-B250-ECC07BBF1250}">
      <dgm:prSet/>
      <dgm:spPr/>
      <dgm:t>
        <a:bodyPr/>
        <a:lstStyle/>
        <a:p>
          <a:endParaRPr lang="en-US"/>
        </a:p>
      </dgm:t>
    </dgm:pt>
    <dgm:pt modelId="{FE6DFBC0-4258-4079-8701-2331D3CC468A}" type="sibTrans" cxnId="{E780F9CA-192D-4F11-B250-ECC07BBF1250}">
      <dgm:prSet/>
      <dgm:spPr/>
      <dgm:t>
        <a:bodyPr/>
        <a:lstStyle/>
        <a:p>
          <a:endParaRPr lang="en-US"/>
        </a:p>
      </dgm:t>
    </dgm:pt>
    <dgm:pt modelId="{8739FBB2-80DF-469E-81C0-F12EABD31CCA}">
      <dgm:prSet/>
      <dgm:spPr/>
      <dgm:t>
        <a:bodyPr/>
        <a:lstStyle/>
        <a:p>
          <a:r>
            <a:rPr lang="en-US" b="0" i="0" baseline="0" dirty="0"/>
            <a:t>Monthly Bank Reconciliation</a:t>
          </a:r>
          <a:endParaRPr lang="en-US" dirty="0"/>
        </a:p>
      </dgm:t>
    </dgm:pt>
    <dgm:pt modelId="{57404181-6C91-481B-B2BB-B136ED8D57FD}" type="parTrans" cxnId="{5645DB91-31D6-43AD-9DE2-E2B3B0892161}">
      <dgm:prSet/>
      <dgm:spPr/>
      <dgm:t>
        <a:bodyPr/>
        <a:lstStyle/>
        <a:p>
          <a:endParaRPr lang="en-US"/>
        </a:p>
      </dgm:t>
    </dgm:pt>
    <dgm:pt modelId="{841933A3-000C-476E-BFFE-650EF78B9E32}" type="sibTrans" cxnId="{5645DB91-31D6-43AD-9DE2-E2B3B0892161}">
      <dgm:prSet/>
      <dgm:spPr/>
      <dgm:t>
        <a:bodyPr/>
        <a:lstStyle/>
        <a:p>
          <a:endParaRPr lang="en-US"/>
        </a:p>
      </dgm:t>
    </dgm:pt>
    <dgm:pt modelId="{5FC1198B-83B6-43B1-9A94-532D6EA3405E}">
      <dgm:prSet/>
      <dgm:spPr/>
      <dgm:t>
        <a:bodyPr/>
        <a:lstStyle/>
        <a:p>
          <a:r>
            <a:rPr lang="en-US" b="0" i="0" baseline="0" dirty="0"/>
            <a:t>Cash &amp; Short-Term Investments</a:t>
          </a:r>
          <a:endParaRPr lang="en-US" dirty="0"/>
        </a:p>
      </dgm:t>
    </dgm:pt>
    <dgm:pt modelId="{4B57FDFB-91E3-4086-805B-4D76D2ED057F}" type="parTrans" cxnId="{9303F8A6-DB2D-416F-AC06-5B4E8F6C2972}">
      <dgm:prSet/>
      <dgm:spPr/>
      <dgm:t>
        <a:bodyPr/>
        <a:lstStyle/>
        <a:p>
          <a:endParaRPr lang="en-US"/>
        </a:p>
      </dgm:t>
    </dgm:pt>
    <dgm:pt modelId="{18C2D21C-41AB-4B50-8342-B6A19A4AC1A5}" type="sibTrans" cxnId="{9303F8A6-DB2D-416F-AC06-5B4E8F6C2972}">
      <dgm:prSet/>
      <dgm:spPr/>
      <dgm:t>
        <a:bodyPr/>
        <a:lstStyle/>
        <a:p>
          <a:endParaRPr lang="en-US"/>
        </a:p>
      </dgm:t>
    </dgm:pt>
    <dgm:pt modelId="{3487F5EB-0919-4F24-BB9F-53878B7C867A}">
      <dgm:prSet/>
      <dgm:spPr/>
      <dgm:t>
        <a:bodyPr/>
        <a:lstStyle/>
        <a:p>
          <a:r>
            <a:rPr lang="en-US" b="0" i="0" baseline="0" dirty="0"/>
            <a:t>Large Disbursement</a:t>
          </a:r>
          <a:endParaRPr lang="en-US" dirty="0"/>
        </a:p>
      </dgm:t>
    </dgm:pt>
    <dgm:pt modelId="{961243ED-17D0-46D2-8E39-D071E94F9C23}" type="parTrans" cxnId="{93F2CAA5-1D07-4826-AEDA-E86C8E2A8723}">
      <dgm:prSet/>
      <dgm:spPr/>
      <dgm:t>
        <a:bodyPr/>
        <a:lstStyle/>
        <a:p>
          <a:endParaRPr lang="en-US"/>
        </a:p>
      </dgm:t>
    </dgm:pt>
    <dgm:pt modelId="{CC14591A-89A2-4B1D-893D-C034E3DD5D82}" type="sibTrans" cxnId="{93F2CAA5-1D07-4826-AEDA-E86C8E2A8723}">
      <dgm:prSet/>
      <dgm:spPr/>
      <dgm:t>
        <a:bodyPr/>
        <a:lstStyle/>
        <a:p>
          <a:endParaRPr lang="en-US"/>
        </a:p>
      </dgm:t>
    </dgm:pt>
    <dgm:pt modelId="{FB54546B-5A60-4412-B481-4DF53984F04E}">
      <dgm:prSet/>
      <dgm:spPr/>
      <dgm:t>
        <a:bodyPr/>
        <a:lstStyle/>
        <a:p>
          <a:r>
            <a:rPr lang="en-US" b="0" i="0" baseline="0"/>
            <a:t>Reserves (Forecasts)</a:t>
          </a:r>
          <a:endParaRPr lang="en-US"/>
        </a:p>
      </dgm:t>
    </dgm:pt>
    <dgm:pt modelId="{F54BE04A-0C41-4C6D-9057-603500B768D8}" type="parTrans" cxnId="{20A8E35C-C945-4E6A-9B9F-990F4DD7866E}">
      <dgm:prSet/>
      <dgm:spPr/>
      <dgm:t>
        <a:bodyPr/>
        <a:lstStyle/>
        <a:p>
          <a:endParaRPr lang="en-US"/>
        </a:p>
      </dgm:t>
    </dgm:pt>
    <dgm:pt modelId="{03AAEA64-EE25-4E21-B0A2-E266B3E3A5F1}" type="sibTrans" cxnId="{20A8E35C-C945-4E6A-9B9F-990F4DD7866E}">
      <dgm:prSet/>
      <dgm:spPr/>
      <dgm:t>
        <a:bodyPr/>
        <a:lstStyle/>
        <a:p>
          <a:endParaRPr lang="en-US"/>
        </a:p>
      </dgm:t>
    </dgm:pt>
    <dgm:pt modelId="{34EFD7E6-69DB-4086-9905-576611906CE1}" type="pres">
      <dgm:prSet presAssocID="{BB6B8497-6B65-4BBB-9CF7-CCE77775B6E5}" presName="root" presStyleCnt="0">
        <dgm:presLayoutVars>
          <dgm:dir/>
          <dgm:resizeHandles val="exact"/>
        </dgm:presLayoutVars>
      </dgm:prSet>
      <dgm:spPr/>
    </dgm:pt>
    <dgm:pt modelId="{201F576F-4AF8-432C-89BA-3DA44696B2AD}" type="pres">
      <dgm:prSet presAssocID="{3D92A6B2-99C5-46A3-B8A9-5686CF357154}" presName="compNode" presStyleCnt="0"/>
      <dgm:spPr/>
    </dgm:pt>
    <dgm:pt modelId="{17FA9D18-85E3-4FCB-BBDB-973D02D8F55B}" type="pres">
      <dgm:prSet presAssocID="{3D92A6B2-99C5-46A3-B8A9-5686CF357154}" presName="bgRect" presStyleLbl="bgShp" presStyleIdx="0" presStyleCnt="5"/>
      <dgm:spPr/>
    </dgm:pt>
    <dgm:pt modelId="{864D0645-82D7-4D36-A73A-BD1056D7F100}" type="pres">
      <dgm:prSet presAssocID="{3D92A6B2-99C5-46A3-B8A9-5686CF35715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nancial"/>
        </a:ext>
      </dgm:extLst>
    </dgm:pt>
    <dgm:pt modelId="{3D604426-D75A-40C9-AE9A-0C02EC81B2DF}" type="pres">
      <dgm:prSet presAssocID="{3D92A6B2-99C5-46A3-B8A9-5686CF357154}" presName="spaceRect" presStyleCnt="0"/>
      <dgm:spPr/>
    </dgm:pt>
    <dgm:pt modelId="{87CAA9ED-92AD-4522-AC63-3A803785EE4F}" type="pres">
      <dgm:prSet presAssocID="{3D92A6B2-99C5-46A3-B8A9-5686CF357154}" presName="parTx" presStyleLbl="revTx" presStyleIdx="0" presStyleCnt="5">
        <dgm:presLayoutVars>
          <dgm:chMax val="0"/>
          <dgm:chPref val="0"/>
        </dgm:presLayoutVars>
      </dgm:prSet>
      <dgm:spPr/>
    </dgm:pt>
    <dgm:pt modelId="{E95FDB02-C973-406D-9148-871B71A15DD6}" type="pres">
      <dgm:prSet presAssocID="{FE6DFBC0-4258-4079-8701-2331D3CC468A}" presName="sibTrans" presStyleCnt="0"/>
      <dgm:spPr/>
    </dgm:pt>
    <dgm:pt modelId="{38F022CE-7F50-42FA-8DBA-75ECE841DAA0}" type="pres">
      <dgm:prSet presAssocID="{8739FBB2-80DF-469E-81C0-F12EABD31CCA}" presName="compNode" presStyleCnt="0"/>
      <dgm:spPr/>
    </dgm:pt>
    <dgm:pt modelId="{C6DF6DFF-D314-4768-AD67-61E670670D8B}" type="pres">
      <dgm:prSet presAssocID="{8739FBB2-80DF-469E-81C0-F12EABD31CCA}" presName="bgRect" presStyleLbl="bgShp" presStyleIdx="1" presStyleCnt="5"/>
      <dgm:spPr/>
    </dgm:pt>
    <dgm:pt modelId="{4AF92101-B9D7-42CB-8E3D-791524AE6B41}" type="pres">
      <dgm:prSet presAssocID="{8739FBB2-80DF-469E-81C0-F12EABD31CC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avings"/>
        </a:ext>
      </dgm:extLst>
    </dgm:pt>
    <dgm:pt modelId="{E66AB2E7-EDF2-4F0B-AD34-CA9BD3C9EA2D}" type="pres">
      <dgm:prSet presAssocID="{8739FBB2-80DF-469E-81C0-F12EABD31CCA}" presName="spaceRect" presStyleCnt="0"/>
      <dgm:spPr/>
    </dgm:pt>
    <dgm:pt modelId="{CA547306-0913-405C-B3DB-4042B5B04EAF}" type="pres">
      <dgm:prSet presAssocID="{8739FBB2-80DF-469E-81C0-F12EABD31CCA}" presName="parTx" presStyleLbl="revTx" presStyleIdx="1" presStyleCnt="5">
        <dgm:presLayoutVars>
          <dgm:chMax val="0"/>
          <dgm:chPref val="0"/>
        </dgm:presLayoutVars>
      </dgm:prSet>
      <dgm:spPr/>
    </dgm:pt>
    <dgm:pt modelId="{29F06682-C958-4421-8CA3-41EFC3767310}" type="pres">
      <dgm:prSet presAssocID="{841933A3-000C-476E-BFFE-650EF78B9E32}" presName="sibTrans" presStyleCnt="0"/>
      <dgm:spPr/>
    </dgm:pt>
    <dgm:pt modelId="{62364D23-D425-4C78-9EEA-B98ACD0EC2C8}" type="pres">
      <dgm:prSet presAssocID="{5FC1198B-83B6-43B1-9A94-532D6EA3405E}" presName="compNode" presStyleCnt="0"/>
      <dgm:spPr/>
    </dgm:pt>
    <dgm:pt modelId="{E434783C-B270-4996-9534-86A749A65788}" type="pres">
      <dgm:prSet presAssocID="{5FC1198B-83B6-43B1-9A94-532D6EA3405E}" presName="bgRect" presStyleLbl="bgShp" presStyleIdx="2" presStyleCnt="5"/>
      <dgm:spPr/>
    </dgm:pt>
    <dgm:pt modelId="{9CC0D2BE-8E74-4BF3-9C51-7AB493B70EF9}" type="pres">
      <dgm:prSet presAssocID="{5FC1198B-83B6-43B1-9A94-532D6EA3405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a:ext>
      </dgm:extLst>
    </dgm:pt>
    <dgm:pt modelId="{81968786-B5D4-4A22-A57D-0E27053FF832}" type="pres">
      <dgm:prSet presAssocID="{5FC1198B-83B6-43B1-9A94-532D6EA3405E}" presName="spaceRect" presStyleCnt="0"/>
      <dgm:spPr/>
    </dgm:pt>
    <dgm:pt modelId="{D98E5E7C-6107-4285-8EE1-DB84D2B1EC78}" type="pres">
      <dgm:prSet presAssocID="{5FC1198B-83B6-43B1-9A94-532D6EA3405E}" presName="parTx" presStyleLbl="revTx" presStyleIdx="2" presStyleCnt="5">
        <dgm:presLayoutVars>
          <dgm:chMax val="0"/>
          <dgm:chPref val="0"/>
        </dgm:presLayoutVars>
      </dgm:prSet>
      <dgm:spPr/>
    </dgm:pt>
    <dgm:pt modelId="{F4DE7DFE-0DD6-42DF-AFEB-A2CA6ED73A9C}" type="pres">
      <dgm:prSet presAssocID="{18C2D21C-41AB-4B50-8342-B6A19A4AC1A5}" presName="sibTrans" presStyleCnt="0"/>
      <dgm:spPr/>
    </dgm:pt>
    <dgm:pt modelId="{47DFD65E-C9FC-4125-A639-26501DD876F9}" type="pres">
      <dgm:prSet presAssocID="{3487F5EB-0919-4F24-BB9F-53878B7C867A}" presName="compNode" presStyleCnt="0"/>
      <dgm:spPr/>
    </dgm:pt>
    <dgm:pt modelId="{94238E91-729F-48B2-82CA-63206915C485}" type="pres">
      <dgm:prSet presAssocID="{3487F5EB-0919-4F24-BB9F-53878B7C867A}" presName="bgRect" presStyleLbl="bgShp" presStyleIdx="3" presStyleCnt="5"/>
      <dgm:spPr/>
    </dgm:pt>
    <dgm:pt modelId="{82F54E7F-AA83-434A-95EC-998290D5A63E}" type="pres">
      <dgm:prSet presAssocID="{3487F5EB-0919-4F24-BB9F-53878B7C867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C"/>
        </a:ext>
      </dgm:extLst>
    </dgm:pt>
    <dgm:pt modelId="{5B1A76E5-B1BA-4B51-8AAB-BC6846421673}" type="pres">
      <dgm:prSet presAssocID="{3487F5EB-0919-4F24-BB9F-53878B7C867A}" presName="spaceRect" presStyleCnt="0"/>
      <dgm:spPr/>
    </dgm:pt>
    <dgm:pt modelId="{37782B99-F2F1-4CA0-8F5C-7797D7DC5A3C}" type="pres">
      <dgm:prSet presAssocID="{3487F5EB-0919-4F24-BB9F-53878B7C867A}" presName="parTx" presStyleLbl="revTx" presStyleIdx="3" presStyleCnt="5">
        <dgm:presLayoutVars>
          <dgm:chMax val="0"/>
          <dgm:chPref val="0"/>
        </dgm:presLayoutVars>
      </dgm:prSet>
      <dgm:spPr/>
    </dgm:pt>
    <dgm:pt modelId="{184E0302-7B46-43FF-BE3C-04F45E47A4DF}" type="pres">
      <dgm:prSet presAssocID="{CC14591A-89A2-4B1D-893D-C034E3DD5D82}" presName="sibTrans" presStyleCnt="0"/>
      <dgm:spPr/>
    </dgm:pt>
    <dgm:pt modelId="{7D9273AC-1B09-4733-A688-D6AD58E1E10B}" type="pres">
      <dgm:prSet presAssocID="{FB54546B-5A60-4412-B481-4DF53984F04E}" presName="compNode" presStyleCnt="0"/>
      <dgm:spPr/>
    </dgm:pt>
    <dgm:pt modelId="{5D376B8B-E594-444E-9BEE-8B5060AB0C29}" type="pres">
      <dgm:prSet presAssocID="{FB54546B-5A60-4412-B481-4DF53984F04E}" presName="bgRect" presStyleLbl="bgShp" presStyleIdx="4" presStyleCnt="5"/>
      <dgm:spPr/>
    </dgm:pt>
    <dgm:pt modelId="{0C448A44-557B-481A-B951-95F5E5C93BAA}" type="pres">
      <dgm:prSet presAssocID="{FB54546B-5A60-4412-B481-4DF53984F04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cipitation"/>
        </a:ext>
      </dgm:extLst>
    </dgm:pt>
    <dgm:pt modelId="{9DDCB8F0-F1F7-4267-AD9E-63D133C33198}" type="pres">
      <dgm:prSet presAssocID="{FB54546B-5A60-4412-B481-4DF53984F04E}" presName="spaceRect" presStyleCnt="0"/>
      <dgm:spPr/>
    </dgm:pt>
    <dgm:pt modelId="{44D1A1F0-1C19-447A-B52D-838DFF3DBB81}" type="pres">
      <dgm:prSet presAssocID="{FB54546B-5A60-4412-B481-4DF53984F04E}" presName="parTx" presStyleLbl="revTx" presStyleIdx="4" presStyleCnt="5">
        <dgm:presLayoutVars>
          <dgm:chMax val="0"/>
          <dgm:chPref val="0"/>
        </dgm:presLayoutVars>
      </dgm:prSet>
      <dgm:spPr/>
    </dgm:pt>
  </dgm:ptLst>
  <dgm:cxnLst>
    <dgm:cxn modelId="{926E6B5B-B4FA-43C6-8C65-ABC862E442B1}" type="presOf" srcId="{5FC1198B-83B6-43B1-9A94-532D6EA3405E}" destId="{D98E5E7C-6107-4285-8EE1-DB84D2B1EC78}" srcOrd="0" destOrd="0" presId="urn:microsoft.com/office/officeart/2018/2/layout/IconVerticalSolidList"/>
    <dgm:cxn modelId="{20A8E35C-C945-4E6A-9B9F-990F4DD7866E}" srcId="{BB6B8497-6B65-4BBB-9CF7-CCE77775B6E5}" destId="{FB54546B-5A60-4412-B481-4DF53984F04E}" srcOrd="4" destOrd="0" parTransId="{F54BE04A-0C41-4C6D-9057-603500B768D8}" sibTransId="{03AAEA64-EE25-4E21-B0A2-E266B3E3A5F1}"/>
    <dgm:cxn modelId="{52D89847-8FDA-41CD-953A-323B4B6D4FAB}" type="presOf" srcId="{BB6B8497-6B65-4BBB-9CF7-CCE77775B6E5}" destId="{34EFD7E6-69DB-4086-9905-576611906CE1}" srcOrd="0" destOrd="0" presId="urn:microsoft.com/office/officeart/2018/2/layout/IconVerticalSolidList"/>
    <dgm:cxn modelId="{43F5BE7A-BF97-4CD1-B66E-07BD3D0A7BBC}" type="presOf" srcId="{FB54546B-5A60-4412-B481-4DF53984F04E}" destId="{44D1A1F0-1C19-447A-B52D-838DFF3DBB81}" srcOrd="0" destOrd="0" presId="urn:microsoft.com/office/officeart/2018/2/layout/IconVerticalSolidList"/>
    <dgm:cxn modelId="{5645DB91-31D6-43AD-9DE2-E2B3B0892161}" srcId="{BB6B8497-6B65-4BBB-9CF7-CCE77775B6E5}" destId="{8739FBB2-80DF-469E-81C0-F12EABD31CCA}" srcOrd="1" destOrd="0" parTransId="{57404181-6C91-481B-B2BB-B136ED8D57FD}" sibTransId="{841933A3-000C-476E-BFFE-650EF78B9E32}"/>
    <dgm:cxn modelId="{93F2CAA5-1D07-4826-AEDA-E86C8E2A8723}" srcId="{BB6B8497-6B65-4BBB-9CF7-CCE77775B6E5}" destId="{3487F5EB-0919-4F24-BB9F-53878B7C867A}" srcOrd="3" destOrd="0" parTransId="{961243ED-17D0-46D2-8E39-D071E94F9C23}" sibTransId="{CC14591A-89A2-4B1D-893D-C034E3DD5D82}"/>
    <dgm:cxn modelId="{9303F8A6-DB2D-416F-AC06-5B4E8F6C2972}" srcId="{BB6B8497-6B65-4BBB-9CF7-CCE77775B6E5}" destId="{5FC1198B-83B6-43B1-9A94-532D6EA3405E}" srcOrd="2" destOrd="0" parTransId="{4B57FDFB-91E3-4086-805B-4D76D2ED057F}" sibTransId="{18C2D21C-41AB-4B50-8342-B6A19A4AC1A5}"/>
    <dgm:cxn modelId="{862800AE-536B-473F-AEAD-5B24D76829CC}" type="presOf" srcId="{8739FBB2-80DF-469E-81C0-F12EABD31CCA}" destId="{CA547306-0913-405C-B3DB-4042B5B04EAF}" srcOrd="0" destOrd="0" presId="urn:microsoft.com/office/officeart/2018/2/layout/IconVerticalSolidList"/>
    <dgm:cxn modelId="{E780F9CA-192D-4F11-B250-ECC07BBF1250}" srcId="{BB6B8497-6B65-4BBB-9CF7-CCE77775B6E5}" destId="{3D92A6B2-99C5-46A3-B8A9-5686CF357154}" srcOrd="0" destOrd="0" parTransId="{55476604-8B33-44B0-9583-6F0FB0240A91}" sibTransId="{FE6DFBC0-4258-4079-8701-2331D3CC468A}"/>
    <dgm:cxn modelId="{F6082CF7-F376-4258-B2A5-4963AEA6A2B2}" type="presOf" srcId="{3487F5EB-0919-4F24-BB9F-53878B7C867A}" destId="{37782B99-F2F1-4CA0-8F5C-7797D7DC5A3C}" srcOrd="0" destOrd="0" presId="urn:microsoft.com/office/officeart/2018/2/layout/IconVerticalSolidList"/>
    <dgm:cxn modelId="{94C3C0FA-285F-4A58-9CC4-A87212F5166E}" type="presOf" srcId="{3D92A6B2-99C5-46A3-B8A9-5686CF357154}" destId="{87CAA9ED-92AD-4522-AC63-3A803785EE4F}" srcOrd="0" destOrd="0" presId="urn:microsoft.com/office/officeart/2018/2/layout/IconVerticalSolidList"/>
    <dgm:cxn modelId="{CCACAFD4-9AC4-4DE7-8A26-F6FE82343F43}" type="presParOf" srcId="{34EFD7E6-69DB-4086-9905-576611906CE1}" destId="{201F576F-4AF8-432C-89BA-3DA44696B2AD}" srcOrd="0" destOrd="0" presId="urn:microsoft.com/office/officeart/2018/2/layout/IconVerticalSolidList"/>
    <dgm:cxn modelId="{2DD9612D-CA2B-440F-AEB5-EC0F14A441B3}" type="presParOf" srcId="{201F576F-4AF8-432C-89BA-3DA44696B2AD}" destId="{17FA9D18-85E3-4FCB-BBDB-973D02D8F55B}" srcOrd="0" destOrd="0" presId="urn:microsoft.com/office/officeart/2018/2/layout/IconVerticalSolidList"/>
    <dgm:cxn modelId="{BA83B44D-6D42-44C7-AD2C-EAF258E69C31}" type="presParOf" srcId="{201F576F-4AF8-432C-89BA-3DA44696B2AD}" destId="{864D0645-82D7-4D36-A73A-BD1056D7F100}" srcOrd="1" destOrd="0" presId="urn:microsoft.com/office/officeart/2018/2/layout/IconVerticalSolidList"/>
    <dgm:cxn modelId="{D8FA2F55-3628-479C-A8BE-5AEA64CD12B5}" type="presParOf" srcId="{201F576F-4AF8-432C-89BA-3DA44696B2AD}" destId="{3D604426-D75A-40C9-AE9A-0C02EC81B2DF}" srcOrd="2" destOrd="0" presId="urn:microsoft.com/office/officeart/2018/2/layout/IconVerticalSolidList"/>
    <dgm:cxn modelId="{35890A80-F22D-4ED0-856D-647D27E7ACDC}" type="presParOf" srcId="{201F576F-4AF8-432C-89BA-3DA44696B2AD}" destId="{87CAA9ED-92AD-4522-AC63-3A803785EE4F}" srcOrd="3" destOrd="0" presId="urn:microsoft.com/office/officeart/2018/2/layout/IconVerticalSolidList"/>
    <dgm:cxn modelId="{40FA4779-DEAF-4726-A2B7-6A4DDC56A55B}" type="presParOf" srcId="{34EFD7E6-69DB-4086-9905-576611906CE1}" destId="{E95FDB02-C973-406D-9148-871B71A15DD6}" srcOrd="1" destOrd="0" presId="urn:microsoft.com/office/officeart/2018/2/layout/IconVerticalSolidList"/>
    <dgm:cxn modelId="{A7AD6428-654C-4449-B953-1125E05CC715}" type="presParOf" srcId="{34EFD7E6-69DB-4086-9905-576611906CE1}" destId="{38F022CE-7F50-42FA-8DBA-75ECE841DAA0}" srcOrd="2" destOrd="0" presId="urn:microsoft.com/office/officeart/2018/2/layout/IconVerticalSolidList"/>
    <dgm:cxn modelId="{A3C9642A-09F0-4378-8BDB-8DD73C737CD3}" type="presParOf" srcId="{38F022CE-7F50-42FA-8DBA-75ECE841DAA0}" destId="{C6DF6DFF-D314-4768-AD67-61E670670D8B}" srcOrd="0" destOrd="0" presId="urn:microsoft.com/office/officeart/2018/2/layout/IconVerticalSolidList"/>
    <dgm:cxn modelId="{F3FB1C07-9604-41EF-8024-340A3BE4EC61}" type="presParOf" srcId="{38F022CE-7F50-42FA-8DBA-75ECE841DAA0}" destId="{4AF92101-B9D7-42CB-8E3D-791524AE6B41}" srcOrd="1" destOrd="0" presId="urn:microsoft.com/office/officeart/2018/2/layout/IconVerticalSolidList"/>
    <dgm:cxn modelId="{29E2889B-44B2-4A58-BC84-AB81FBDF2D43}" type="presParOf" srcId="{38F022CE-7F50-42FA-8DBA-75ECE841DAA0}" destId="{E66AB2E7-EDF2-4F0B-AD34-CA9BD3C9EA2D}" srcOrd="2" destOrd="0" presId="urn:microsoft.com/office/officeart/2018/2/layout/IconVerticalSolidList"/>
    <dgm:cxn modelId="{2014A066-03A4-4697-95F7-9A89DD4109D1}" type="presParOf" srcId="{38F022CE-7F50-42FA-8DBA-75ECE841DAA0}" destId="{CA547306-0913-405C-B3DB-4042B5B04EAF}" srcOrd="3" destOrd="0" presId="urn:microsoft.com/office/officeart/2018/2/layout/IconVerticalSolidList"/>
    <dgm:cxn modelId="{B02B120C-7976-4045-AB8E-3D4DF1575485}" type="presParOf" srcId="{34EFD7E6-69DB-4086-9905-576611906CE1}" destId="{29F06682-C958-4421-8CA3-41EFC3767310}" srcOrd="3" destOrd="0" presId="urn:microsoft.com/office/officeart/2018/2/layout/IconVerticalSolidList"/>
    <dgm:cxn modelId="{6E2D3B0B-25F5-4AC5-B21A-B98C1439D79F}" type="presParOf" srcId="{34EFD7E6-69DB-4086-9905-576611906CE1}" destId="{62364D23-D425-4C78-9EEA-B98ACD0EC2C8}" srcOrd="4" destOrd="0" presId="urn:microsoft.com/office/officeart/2018/2/layout/IconVerticalSolidList"/>
    <dgm:cxn modelId="{0A184BDF-97F5-4200-A636-9A7AB1C6ADB4}" type="presParOf" srcId="{62364D23-D425-4C78-9EEA-B98ACD0EC2C8}" destId="{E434783C-B270-4996-9534-86A749A65788}" srcOrd="0" destOrd="0" presId="urn:microsoft.com/office/officeart/2018/2/layout/IconVerticalSolidList"/>
    <dgm:cxn modelId="{472B497B-48FF-437B-8359-A29EA5DA5A10}" type="presParOf" srcId="{62364D23-D425-4C78-9EEA-B98ACD0EC2C8}" destId="{9CC0D2BE-8E74-4BF3-9C51-7AB493B70EF9}" srcOrd="1" destOrd="0" presId="urn:microsoft.com/office/officeart/2018/2/layout/IconVerticalSolidList"/>
    <dgm:cxn modelId="{D0BED98C-0E78-477E-9A71-4C5FB23BC11F}" type="presParOf" srcId="{62364D23-D425-4C78-9EEA-B98ACD0EC2C8}" destId="{81968786-B5D4-4A22-A57D-0E27053FF832}" srcOrd="2" destOrd="0" presId="urn:microsoft.com/office/officeart/2018/2/layout/IconVerticalSolidList"/>
    <dgm:cxn modelId="{B8C7F30B-D6A9-4AF8-AFCB-0E5A37AD7A9B}" type="presParOf" srcId="{62364D23-D425-4C78-9EEA-B98ACD0EC2C8}" destId="{D98E5E7C-6107-4285-8EE1-DB84D2B1EC78}" srcOrd="3" destOrd="0" presId="urn:microsoft.com/office/officeart/2018/2/layout/IconVerticalSolidList"/>
    <dgm:cxn modelId="{483474E3-CFCF-4497-A938-D0C4DADC3961}" type="presParOf" srcId="{34EFD7E6-69DB-4086-9905-576611906CE1}" destId="{F4DE7DFE-0DD6-42DF-AFEB-A2CA6ED73A9C}" srcOrd="5" destOrd="0" presId="urn:microsoft.com/office/officeart/2018/2/layout/IconVerticalSolidList"/>
    <dgm:cxn modelId="{8C52A63F-ADBA-4678-AA9B-4BF00B663EE0}" type="presParOf" srcId="{34EFD7E6-69DB-4086-9905-576611906CE1}" destId="{47DFD65E-C9FC-4125-A639-26501DD876F9}" srcOrd="6" destOrd="0" presId="urn:microsoft.com/office/officeart/2018/2/layout/IconVerticalSolidList"/>
    <dgm:cxn modelId="{F79681D6-250E-4004-AE89-876A7487B2C4}" type="presParOf" srcId="{47DFD65E-C9FC-4125-A639-26501DD876F9}" destId="{94238E91-729F-48B2-82CA-63206915C485}" srcOrd="0" destOrd="0" presId="urn:microsoft.com/office/officeart/2018/2/layout/IconVerticalSolidList"/>
    <dgm:cxn modelId="{E6D901B0-57F5-43D2-A703-595962DBA889}" type="presParOf" srcId="{47DFD65E-C9FC-4125-A639-26501DD876F9}" destId="{82F54E7F-AA83-434A-95EC-998290D5A63E}" srcOrd="1" destOrd="0" presId="urn:microsoft.com/office/officeart/2018/2/layout/IconVerticalSolidList"/>
    <dgm:cxn modelId="{B4ECDE77-B9DA-4346-94AB-37975D4F1A80}" type="presParOf" srcId="{47DFD65E-C9FC-4125-A639-26501DD876F9}" destId="{5B1A76E5-B1BA-4B51-8AAB-BC6846421673}" srcOrd="2" destOrd="0" presId="urn:microsoft.com/office/officeart/2018/2/layout/IconVerticalSolidList"/>
    <dgm:cxn modelId="{AAC0C5F5-E614-4B9C-BBF0-2ABE0EB9D70B}" type="presParOf" srcId="{47DFD65E-C9FC-4125-A639-26501DD876F9}" destId="{37782B99-F2F1-4CA0-8F5C-7797D7DC5A3C}" srcOrd="3" destOrd="0" presId="urn:microsoft.com/office/officeart/2018/2/layout/IconVerticalSolidList"/>
    <dgm:cxn modelId="{B79837A3-0CB3-46AD-8E84-91E8844DF1F2}" type="presParOf" srcId="{34EFD7E6-69DB-4086-9905-576611906CE1}" destId="{184E0302-7B46-43FF-BE3C-04F45E47A4DF}" srcOrd="7" destOrd="0" presId="urn:microsoft.com/office/officeart/2018/2/layout/IconVerticalSolidList"/>
    <dgm:cxn modelId="{BB345547-1BFB-4565-8CBD-4D7B34760466}" type="presParOf" srcId="{34EFD7E6-69DB-4086-9905-576611906CE1}" destId="{7D9273AC-1B09-4733-A688-D6AD58E1E10B}" srcOrd="8" destOrd="0" presId="urn:microsoft.com/office/officeart/2018/2/layout/IconVerticalSolidList"/>
    <dgm:cxn modelId="{09FCD9E4-D767-44EA-8A06-6B1B240B82ED}" type="presParOf" srcId="{7D9273AC-1B09-4733-A688-D6AD58E1E10B}" destId="{5D376B8B-E594-444E-9BEE-8B5060AB0C29}" srcOrd="0" destOrd="0" presId="urn:microsoft.com/office/officeart/2018/2/layout/IconVerticalSolidList"/>
    <dgm:cxn modelId="{B2D77B18-9596-48F9-9CA2-DDA63B6BD8CC}" type="presParOf" srcId="{7D9273AC-1B09-4733-A688-D6AD58E1E10B}" destId="{0C448A44-557B-481A-B951-95F5E5C93BAA}" srcOrd="1" destOrd="0" presId="urn:microsoft.com/office/officeart/2018/2/layout/IconVerticalSolidList"/>
    <dgm:cxn modelId="{625ED3D3-ECD3-4F04-9C33-D83C8E87B4C1}" type="presParOf" srcId="{7D9273AC-1B09-4733-A688-D6AD58E1E10B}" destId="{9DDCB8F0-F1F7-4267-AD9E-63D133C33198}" srcOrd="2" destOrd="0" presId="urn:microsoft.com/office/officeart/2018/2/layout/IconVerticalSolidList"/>
    <dgm:cxn modelId="{1B9BAF79-188F-48BC-9976-392DDA366A0E}" type="presParOf" srcId="{7D9273AC-1B09-4733-A688-D6AD58E1E10B}" destId="{44D1A1F0-1C19-447A-B52D-838DFF3DBB8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A9D18-85E3-4FCB-BBDB-973D02D8F55B}">
      <dsp:nvSpPr>
        <dsp:cNvPr id="0" name=""/>
        <dsp:cNvSpPr/>
      </dsp:nvSpPr>
      <dsp:spPr>
        <a:xfrm>
          <a:off x="0" y="3830"/>
          <a:ext cx="4296258" cy="81588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4D0645-82D7-4D36-A73A-BD1056D7F100}">
      <dsp:nvSpPr>
        <dsp:cNvPr id="0" name=""/>
        <dsp:cNvSpPr/>
      </dsp:nvSpPr>
      <dsp:spPr>
        <a:xfrm>
          <a:off x="246806" y="187405"/>
          <a:ext cx="448738" cy="44873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CAA9ED-92AD-4522-AC63-3A803785EE4F}">
      <dsp:nvSpPr>
        <dsp:cNvPr id="0" name=""/>
        <dsp:cNvSpPr/>
      </dsp:nvSpPr>
      <dsp:spPr>
        <a:xfrm>
          <a:off x="942350" y="383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Financial Information with GM and Finance Lead</a:t>
          </a:r>
          <a:endParaRPr lang="en-US" sz="1900" kern="1200" dirty="0"/>
        </a:p>
      </dsp:txBody>
      <dsp:txXfrm>
        <a:off x="942350" y="3830"/>
        <a:ext cx="3353907" cy="815888"/>
      </dsp:txXfrm>
    </dsp:sp>
    <dsp:sp modelId="{C6DF6DFF-D314-4768-AD67-61E670670D8B}">
      <dsp:nvSpPr>
        <dsp:cNvPr id="0" name=""/>
        <dsp:cNvSpPr/>
      </dsp:nvSpPr>
      <dsp:spPr>
        <a:xfrm>
          <a:off x="0" y="1023690"/>
          <a:ext cx="4296258" cy="81588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92101-B9D7-42CB-8E3D-791524AE6B41}">
      <dsp:nvSpPr>
        <dsp:cNvPr id="0" name=""/>
        <dsp:cNvSpPr/>
      </dsp:nvSpPr>
      <dsp:spPr>
        <a:xfrm>
          <a:off x="246806" y="1207265"/>
          <a:ext cx="448738" cy="44873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547306-0913-405C-B3DB-4042B5B04EAF}">
      <dsp:nvSpPr>
        <dsp:cNvPr id="0" name=""/>
        <dsp:cNvSpPr/>
      </dsp:nvSpPr>
      <dsp:spPr>
        <a:xfrm>
          <a:off x="942350" y="102369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Monthly Bank Reconciliation</a:t>
          </a:r>
          <a:endParaRPr lang="en-US" sz="1900" kern="1200" dirty="0"/>
        </a:p>
      </dsp:txBody>
      <dsp:txXfrm>
        <a:off x="942350" y="1023690"/>
        <a:ext cx="3353907" cy="815888"/>
      </dsp:txXfrm>
    </dsp:sp>
    <dsp:sp modelId="{E434783C-B270-4996-9534-86A749A65788}">
      <dsp:nvSpPr>
        <dsp:cNvPr id="0" name=""/>
        <dsp:cNvSpPr/>
      </dsp:nvSpPr>
      <dsp:spPr>
        <a:xfrm>
          <a:off x="0" y="2043550"/>
          <a:ext cx="4296258" cy="81588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0D2BE-8E74-4BF3-9C51-7AB493B70EF9}">
      <dsp:nvSpPr>
        <dsp:cNvPr id="0" name=""/>
        <dsp:cNvSpPr/>
      </dsp:nvSpPr>
      <dsp:spPr>
        <a:xfrm>
          <a:off x="246806" y="2227125"/>
          <a:ext cx="448738" cy="44873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E5E7C-6107-4285-8EE1-DB84D2B1EC78}">
      <dsp:nvSpPr>
        <dsp:cNvPr id="0" name=""/>
        <dsp:cNvSpPr/>
      </dsp:nvSpPr>
      <dsp:spPr>
        <a:xfrm>
          <a:off x="942350" y="204355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Cash &amp; Short-Term Investments</a:t>
          </a:r>
          <a:endParaRPr lang="en-US" sz="1900" kern="1200" dirty="0"/>
        </a:p>
      </dsp:txBody>
      <dsp:txXfrm>
        <a:off x="942350" y="2043550"/>
        <a:ext cx="3353907" cy="815888"/>
      </dsp:txXfrm>
    </dsp:sp>
    <dsp:sp modelId="{94238E91-729F-48B2-82CA-63206915C485}">
      <dsp:nvSpPr>
        <dsp:cNvPr id="0" name=""/>
        <dsp:cNvSpPr/>
      </dsp:nvSpPr>
      <dsp:spPr>
        <a:xfrm>
          <a:off x="0" y="3063411"/>
          <a:ext cx="4296258" cy="81588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F54E7F-AA83-434A-95EC-998290D5A63E}">
      <dsp:nvSpPr>
        <dsp:cNvPr id="0" name=""/>
        <dsp:cNvSpPr/>
      </dsp:nvSpPr>
      <dsp:spPr>
        <a:xfrm>
          <a:off x="246806" y="3246985"/>
          <a:ext cx="448738" cy="44873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782B99-F2F1-4CA0-8F5C-7797D7DC5A3C}">
      <dsp:nvSpPr>
        <dsp:cNvPr id="0" name=""/>
        <dsp:cNvSpPr/>
      </dsp:nvSpPr>
      <dsp:spPr>
        <a:xfrm>
          <a:off x="942350" y="3063411"/>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Large Disbursement</a:t>
          </a:r>
          <a:endParaRPr lang="en-US" sz="1900" kern="1200" dirty="0"/>
        </a:p>
      </dsp:txBody>
      <dsp:txXfrm>
        <a:off x="942350" y="3063411"/>
        <a:ext cx="3353907" cy="815888"/>
      </dsp:txXfrm>
    </dsp:sp>
    <dsp:sp modelId="{5D376B8B-E594-444E-9BEE-8B5060AB0C29}">
      <dsp:nvSpPr>
        <dsp:cNvPr id="0" name=""/>
        <dsp:cNvSpPr/>
      </dsp:nvSpPr>
      <dsp:spPr>
        <a:xfrm>
          <a:off x="0" y="4083271"/>
          <a:ext cx="4296258" cy="815888"/>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448A44-557B-481A-B951-95F5E5C93BAA}">
      <dsp:nvSpPr>
        <dsp:cNvPr id="0" name=""/>
        <dsp:cNvSpPr/>
      </dsp:nvSpPr>
      <dsp:spPr>
        <a:xfrm>
          <a:off x="246806" y="4266846"/>
          <a:ext cx="448738" cy="44873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D1A1F0-1C19-447A-B52D-838DFF3DBB81}">
      <dsp:nvSpPr>
        <dsp:cNvPr id="0" name=""/>
        <dsp:cNvSpPr/>
      </dsp:nvSpPr>
      <dsp:spPr>
        <a:xfrm>
          <a:off x="942350" y="4083271"/>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a:t>Reserves (Forecasts)</a:t>
          </a:r>
          <a:endParaRPr lang="en-US" sz="1900" kern="1200"/>
        </a:p>
      </dsp:txBody>
      <dsp:txXfrm>
        <a:off x="942350" y="4083271"/>
        <a:ext cx="3353907" cy="81588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37" tIns="46569" rIns="93137" bIns="4656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37" tIns="46569" rIns="93137" bIns="46569" rtlCol="0"/>
          <a:lstStyle>
            <a:lvl1pPr algn="r">
              <a:defRPr sz="1200"/>
            </a:lvl1pPr>
          </a:lstStyle>
          <a:p>
            <a:fld id="{20EA5F0D-C1DC-412F-A146-DDB3A74B588F}" type="datetimeFigureOut">
              <a:rPr lang="en-US"/>
              <a:t>10/30/2019</a:t>
            </a:fld>
            <a:endParaRPr/>
          </a:p>
        </p:txBody>
      </p:sp>
      <p:sp>
        <p:nvSpPr>
          <p:cNvPr id="4" name="Footer Placeholder 3"/>
          <p:cNvSpPr>
            <a:spLocks noGrp="1"/>
          </p:cNvSpPr>
          <p:nvPr>
            <p:ph type="ftr" sz="quarter" idx="2"/>
          </p:nvPr>
        </p:nvSpPr>
        <p:spPr>
          <a:xfrm>
            <a:off x="0" y="8829971"/>
            <a:ext cx="3037840" cy="466433"/>
          </a:xfrm>
          <a:prstGeom prst="rect">
            <a:avLst/>
          </a:prstGeom>
        </p:spPr>
        <p:txBody>
          <a:bodyPr vert="horz" lIns="93137" tIns="46569" rIns="93137" bIns="46569" rtlCol="0" anchor="b"/>
          <a:lstStyle>
            <a:lvl1pPr algn="l">
              <a:defRPr sz="1200"/>
            </a:lvl1pPr>
          </a:lstStyle>
          <a:p>
            <a:endParaRPr/>
          </a:p>
        </p:txBody>
      </p:sp>
      <p:sp>
        <p:nvSpPr>
          <p:cNvPr id="5" name="Slide Number Placeholder 4"/>
          <p:cNvSpPr>
            <a:spLocks noGrp="1"/>
          </p:cNvSpPr>
          <p:nvPr>
            <p:ph type="sldNum" sz="quarter" idx="3"/>
          </p:nvPr>
        </p:nvSpPr>
        <p:spPr>
          <a:xfrm>
            <a:off x="3970938" y="8829971"/>
            <a:ext cx="3037840" cy="466433"/>
          </a:xfrm>
          <a:prstGeom prst="rect">
            <a:avLst/>
          </a:prstGeom>
        </p:spPr>
        <p:txBody>
          <a:bodyPr vert="horz" lIns="93137" tIns="46569" rIns="93137" bIns="46569"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37" tIns="46569" rIns="93137" bIns="4656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37" tIns="46569" rIns="93137" bIns="46569" rtlCol="0"/>
          <a:lstStyle>
            <a:lvl1pPr algn="r">
              <a:defRPr sz="1200"/>
            </a:lvl1pPr>
          </a:lstStyle>
          <a:p>
            <a:fld id="{A8CDE508-72C8-4AB5-AA9C-1584D31690E0}" type="datetimeFigureOut">
              <a:rPr lang="en-US"/>
              <a:t>10/30/2019</a:t>
            </a:fld>
            <a:endParaRPr/>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37" tIns="46569" rIns="93137" bIns="46569" rtlCol="0" anchor="ctr"/>
          <a:lstStyle/>
          <a:p>
            <a:endParaRPr/>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37" tIns="46569" rIns="93137" bIns="4656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71"/>
            <a:ext cx="3037840" cy="466433"/>
          </a:xfrm>
          <a:prstGeom prst="rect">
            <a:avLst/>
          </a:prstGeom>
        </p:spPr>
        <p:txBody>
          <a:bodyPr vert="horz" lIns="93137" tIns="46569" rIns="93137" bIns="46569" rtlCol="0" anchor="b"/>
          <a:lstStyle>
            <a:lvl1pPr algn="l">
              <a:defRPr sz="1200"/>
            </a:lvl1pPr>
          </a:lstStyle>
          <a:p>
            <a:endParaRPr/>
          </a:p>
        </p:txBody>
      </p:sp>
      <p:sp>
        <p:nvSpPr>
          <p:cNvPr id="7" name="Slide Number Placeholder 6"/>
          <p:cNvSpPr>
            <a:spLocks noGrp="1"/>
          </p:cNvSpPr>
          <p:nvPr>
            <p:ph type="sldNum" sz="quarter" idx="5"/>
          </p:nvPr>
        </p:nvSpPr>
        <p:spPr>
          <a:xfrm>
            <a:off x="3970938" y="8829971"/>
            <a:ext cx="3037840" cy="466433"/>
          </a:xfrm>
          <a:prstGeom prst="rect">
            <a:avLst/>
          </a:prstGeom>
        </p:spPr>
        <p:txBody>
          <a:bodyPr vert="horz" lIns="93137" tIns="46569" rIns="93137" bIns="46569"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FEEA39-9263-42E0-98A2-B14E77018930}" type="slidenum">
              <a:rPr lang="en-US" smtClean="0"/>
              <a:t>16</a:t>
            </a:fld>
            <a:endParaRPr lang="en-US"/>
          </a:p>
        </p:txBody>
      </p:sp>
    </p:spTree>
    <p:extLst>
      <p:ext uri="{BB962C8B-B14F-4D97-AF65-F5344CB8AC3E}">
        <p14:creationId xmlns:p14="http://schemas.microsoft.com/office/powerpoint/2010/main" val="1411585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FEEA39-9263-42E0-98A2-B14E77018930}" type="slidenum">
              <a:rPr lang="en-US" smtClean="0"/>
              <a:t>17</a:t>
            </a:fld>
            <a:endParaRPr lang="en-US"/>
          </a:p>
        </p:txBody>
      </p:sp>
    </p:spTree>
    <p:extLst>
      <p:ext uri="{BB962C8B-B14F-4D97-AF65-F5344CB8AC3E}">
        <p14:creationId xmlns:p14="http://schemas.microsoft.com/office/powerpoint/2010/main" val="455022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1FE30-174F-462F-A92F-3CC5EC23FCD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A503EA1-6995-4665-BCA3-E769EB0D8C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15E3AFB-3AB7-46F3-B159-DFDBFE26D8AA}"/>
              </a:ext>
            </a:extLst>
          </p:cNvPr>
          <p:cNvSpPr>
            <a:spLocks noGrp="1"/>
          </p:cNvSpPr>
          <p:nvPr>
            <p:ph type="dt" sz="half" idx="10"/>
          </p:nvPr>
        </p:nvSpPr>
        <p:spPr/>
        <p:txBody>
          <a:bodyPr/>
          <a:lstStyle/>
          <a:p>
            <a:fld id="{50787A03-45D6-4577-8BEA-3F67C785EDEF}" type="datetime1">
              <a:rPr lang="en-US" smtClean="0"/>
              <a:t>10/30/2019</a:t>
            </a:fld>
            <a:endParaRPr lang="en-US"/>
          </a:p>
        </p:txBody>
      </p:sp>
      <p:sp>
        <p:nvSpPr>
          <p:cNvPr id="5" name="Footer Placeholder 4">
            <a:extLst>
              <a:ext uri="{FF2B5EF4-FFF2-40B4-BE49-F238E27FC236}">
                <a16:creationId xmlns:a16="http://schemas.microsoft.com/office/drawing/2014/main" id="{43FE129E-9257-45DB-99B5-172E7A820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300B0-3E7A-4E8A-B48E-113BC96EB8A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57548472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1812-0416-4968-97C6-2CFEDB941F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73C419-BA4C-4A9D-B4E2-0B05761EEF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EEFD0D-D8B4-4C21-9FC6-D7FF5E338F10}"/>
              </a:ext>
            </a:extLst>
          </p:cNvPr>
          <p:cNvSpPr>
            <a:spLocks noGrp="1"/>
          </p:cNvSpPr>
          <p:nvPr>
            <p:ph type="dt" sz="half" idx="10"/>
          </p:nvPr>
        </p:nvSpPr>
        <p:spPr/>
        <p:txBody>
          <a:bodyPr/>
          <a:lstStyle/>
          <a:p>
            <a:fld id="{F34C8A48-0E46-46E5-B04C-B40E686E373E}" type="datetime1">
              <a:rPr lang="en-US" smtClean="0"/>
              <a:t>10/30/2019</a:t>
            </a:fld>
            <a:endParaRPr lang="en-US"/>
          </a:p>
        </p:txBody>
      </p:sp>
      <p:sp>
        <p:nvSpPr>
          <p:cNvPr id="5" name="Footer Placeholder 4">
            <a:extLst>
              <a:ext uri="{FF2B5EF4-FFF2-40B4-BE49-F238E27FC236}">
                <a16:creationId xmlns:a16="http://schemas.microsoft.com/office/drawing/2014/main" id="{2A631955-384E-4D14-84E4-56F633898C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2B4D8-F234-4510-B301-E8936A6D0C9D}"/>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531235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CFEAEB-470E-4296-9A9C-CE3EDD55AE7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BC4C43-4DB1-46A2-82D2-E43D44DC8A2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C2235D-E0AD-46A5-A6B1-286C4A074ADE}"/>
              </a:ext>
            </a:extLst>
          </p:cNvPr>
          <p:cNvSpPr>
            <a:spLocks noGrp="1"/>
          </p:cNvSpPr>
          <p:nvPr>
            <p:ph type="dt" sz="half" idx="10"/>
          </p:nvPr>
        </p:nvSpPr>
        <p:spPr/>
        <p:txBody>
          <a:bodyPr/>
          <a:lstStyle/>
          <a:p>
            <a:fld id="{5501431F-F0EA-4ECD-B7D3-F34F3A826596}" type="datetime1">
              <a:rPr lang="en-US" smtClean="0"/>
              <a:t>10/30/2019</a:t>
            </a:fld>
            <a:endParaRPr lang="en-US"/>
          </a:p>
        </p:txBody>
      </p:sp>
      <p:sp>
        <p:nvSpPr>
          <p:cNvPr id="5" name="Footer Placeholder 4">
            <a:extLst>
              <a:ext uri="{FF2B5EF4-FFF2-40B4-BE49-F238E27FC236}">
                <a16:creationId xmlns:a16="http://schemas.microsoft.com/office/drawing/2014/main" id="{ECCDCA24-5B4D-4E9A-8050-5178E27D33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FDEEA-4F3E-4AB3-B227-5D90D3F64D22}"/>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69901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FFFBF00-262E-44EF-AE68-A5018D57CAE6}" type="datetimeFigureOut">
              <a:rPr lang="en-US" smtClean="0"/>
              <a:t>10/30/2019</a:t>
            </a:fld>
            <a:endParaRPr lang="en-US"/>
          </a:p>
        </p:txBody>
      </p:sp>
      <p:sp>
        <p:nvSpPr>
          <p:cNvPr id="8" name="Slide Number Placeholder 7"/>
          <p:cNvSpPr>
            <a:spLocks noGrp="1"/>
          </p:cNvSpPr>
          <p:nvPr>
            <p:ph type="sldNum" sz="quarter" idx="11"/>
          </p:nvPr>
        </p:nvSpPr>
        <p:spPr/>
        <p:txBody>
          <a:bodyPr/>
          <a:lstStyle/>
          <a:p>
            <a:fld id="{F4466F6C-DAB4-4B4F-951A-1E1F9FD0260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30088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FFBF00-262E-44EF-AE68-A5018D57CAE6}"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2676089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FFBF00-262E-44EF-AE68-A5018D57CAE6}"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66F6C-DAB4-4B4F-951A-1E1F9FD02604}"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6397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FFBF00-262E-44EF-AE68-A5018D57CAE6}"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66F6C-DAB4-4B4F-951A-1E1F9FD02604}"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2044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FFFBF00-262E-44EF-AE68-A5018D57CAE6}" type="datetimeFigureOut">
              <a:rPr lang="en-US" smtClean="0"/>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466F6C-DAB4-4B4F-951A-1E1F9FD02604}"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5797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FFBF00-262E-44EF-AE68-A5018D57CAE6}" type="datetimeFigureOut">
              <a:rPr lang="en-US" smtClean="0"/>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41921567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FBF00-262E-44EF-AE68-A5018D57CAE6}" type="datetimeFigureOut">
              <a:rPr lang="en-US" smtClean="0"/>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726064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FFBF00-262E-44EF-AE68-A5018D57CAE6}"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41537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E1ED-410D-42D3-9431-B3F5E5DCB8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DF6BC-4DDA-45CC-9F55-B454F6652A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16EDCA-7806-40D1-9E9C-577F3F1053D5}"/>
              </a:ext>
            </a:extLst>
          </p:cNvPr>
          <p:cNvSpPr>
            <a:spLocks noGrp="1"/>
          </p:cNvSpPr>
          <p:nvPr>
            <p:ph type="dt" sz="half" idx="10"/>
          </p:nvPr>
        </p:nvSpPr>
        <p:spPr/>
        <p:txBody>
          <a:bodyPr/>
          <a:lstStyle/>
          <a:p>
            <a:fld id="{3D37DB63-47DF-413B-8CD5-9B0E267A20EE}" type="datetime1">
              <a:rPr lang="en-US" smtClean="0"/>
              <a:t>10/30/2019</a:t>
            </a:fld>
            <a:endParaRPr lang="en-US"/>
          </a:p>
        </p:txBody>
      </p:sp>
      <p:sp>
        <p:nvSpPr>
          <p:cNvPr id="5" name="Footer Placeholder 4">
            <a:extLst>
              <a:ext uri="{FF2B5EF4-FFF2-40B4-BE49-F238E27FC236}">
                <a16:creationId xmlns:a16="http://schemas.microsoft.com/office/drawing/2014/main" id="{4E50A395-A721-4176-B797-8F4E779B5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5BE0E-EC58-4DDD-A600-BB2DBD639D24}"/>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729644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FFBF00-262E-44EF-AE68-A5018D57CAE6}" type="datetimeFigureOut">
              <a:rPr lang="en-US" smtClean="0"/>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3741535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FBF00-262E-44EF-AE68-A5018D57CAE6}"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2609582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FBF00-262E-44EF-AE68-A5018D57CAE6}" type="datetimeFigureOut">
              <a:rPr lang="en-US" smtClean="0"/>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66F6C-DAB4-4B4F-951A-1E1F9FD02604}" type="slidenum">
              <a:rPr lang="en-US" smtClean="0"/>
              <a:t>‹#›</a:t>
            </a:fld>
            <a:endParaRPr lang="en-US"/>
          </a:p>
        </p:txBody>
      </p:sp>
    </p:spTree>
    <p:extLst>
      <p:ext uri="{BB962C8B-B14F-4D97-AF65-F5344CB8AC3E}">
        <p14:creationId xmlns:p14="http://schemas.microsoft.com/office/powerpoint/2010/main" val="2713916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AEA2-E966-462E-8FFF-411677757C0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A1698A8-6A76-4F2C-BF81-3487095F703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1F78DB-39D7-4194-A022-FC3851077AE9}"/>
              </a:ext>
            </a:extLst>
          </p:cNvPr>
          <p:cNvSpPr>
            <a:spLocks noGrp="1"/>
          </p:cNvSpPr>
          <p:nvPr>
            <p:ph type="dt" sz="half" idx="10"/>
          </p:nvPr>
        </p:nvSpPr>
        <p:spPr/>
        <p:txBody>
          <a:bodyPr/>
          <a:lstStyle/>
          <a:p>
            <a:fld id="{9D74137F-3524-4C89-8B82-45CC525ACAA9}" type="datetime1">
              <a:rPr lang="en-US" smtClean="0"/>
              <a:t>10/30/2019</a:t>
            </a:fld>
            <a:endParaRPr lang="en-US"/>
          </a:p>
        </p:txBody>
      </p:sp>
      <p:sp>
        <p:nvSpPr>
          <p:cNvPr id="5" name="Footer Placeholder 4">
            <a:extLst>
              <a:ext uri="{FF2B5EF4-FFF2-40B4-BE49-F238E27FC236}">
                <a16:creationId xmlns:a16="http://schemas.microsoft.com/office/drawing/2014/main" id="{031A9019-7537-4177-9AF6-35315A9E4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8EEE5F-FAF0-4AD7-9562-71BB9AA933BB}"/>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06915138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C4F3-706B-40A0-9127-DCCEC01F9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D42DAE-8398-4D0C-ADBD-C632F59EAA4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E48A3E-D873-4436-B932-BE2AE3508F0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85A5BD-6E79-4E70-8BB3-99FB28044069}"/>
              </a:ext>
            </a:extLst>
          </p:cNvPr>
          <p:cNvSpPr>
            <a:spLocks noGrp="1"/>
          </p:cNvSpPr>
          <p:nvPr>
            <p:ph type="dt" sz="half" idx="10"/>
          </p:nvPr>
        </p:nvSpPr>
        <p:spPr/>
        <p:txBody>
          <a:bodyPr/>
          <a:lstStyle/>
          <a:p>
            <a:fld id="{03C6189A-452D-4DCC-A438-6EABC275FE8A}" type="datetime1">
              <a:rPr lang="en-US" smtClean="0"/>
              <a:t>10/30/2019</a:t>
            </a:fld>
            <a:endParaRPr lang="en-US"/>
          </a:p>
        </p:txBody>
      </p:sp>
      <p:sp>
        <p:nvSpPr>
          <p:cNvPr id="6" name="Footer Placeholder 5">
            <a:extLst>
              <a:ext uri="{FF2B5EF4-FFF2-40B4-BE49-F238E27FC236}">
                <a16:creationId xmlns:a16="http://schemas.microsoft.com/office/drawing/2014/main" id="{2DD69E47-5482-4643-8379-34111BB7D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1F475-6929-4EBC-8286-3ECC6775DB37}"/>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52469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283C3-36CC-4C04-9148-CC23ED86E8B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781BE7-6240-41A7-94BF-93789FB69AE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A49A6-B1A4-4D20-8CA4-6676A4437F4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FDBF1D-6D67-4E7D-9280-289B51422C4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C5D54-9082-4BC1-B8CA-9F51E3DE9E4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155219-3CD9-48B7-BD29-CFD58028EC3E}"/>
              </a:ext>
            </a:extLst>
          </p:cNvPr>
          <p:cNvSpPr>
            <a:spLocks noGrp="1"/>
          </p:cNvSpPr>
          <p:nvPr>
            <p:ph type="dt" sz="half" idx="10"/>
          </p:nvPr>
        </p:nvSpPr>
        <p:spPr/>
        <p:txBody>
          <a:bodyPr/>
          <a:lstStyle/>
          <a:p>
            <a:fld id="{66C4D73A-8D99-43FE-84D9-7B3B025A271D}" type="datetime1">
              <a:rPr lang="en-US" smtClean="0"/>
              <a:t>10/30/2019</a:t>
            </a:fld>
            <a:endParaRPr lang="en-US"/>
          </a:p>
        </p:txBody>
      </p:sp>
      <p:sp>
        <p:nvSpPr>
          <p:cNvPr id="8" name="Footer Placeholder 7">
            <a:extLst>
              <a:ext uri="{FF2B5EF4-FFF2-40B4-BE49-F238E27FC236}">
                <a16:creationId xmlns:a16="http://schemas.microsoft.com/office/drawing/2014/main" id="{AE05C308-E1A2-4FF0-A3C5-6725DDE1AC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F8A6-178E-4E96-8144-806892B3D685}"/>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0287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09A4A-F912-4B43-88EE-D5ED38E901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5ECCD8-0007-4713-844A-26A116A95C6C}"/>
              </a:ext>
            </a:extLst>
          </p:cNvPr>
          <p:cNvSpPr>
            <a:spLocks noGrp="1"/>
          </p:cNvSpPr>
          <p:nvPr>
            <p:ph type="dt" sz="half" idx="10"/>
          </p:nvPr>
        </p:nvSpPr>
        <p:spPr/>
        <p:txBody>
          <a:bodyPr/>
          <a:lstStyle/>
          <a:p>
            <a:fld id="{08E955EF-0B75-4C61-9716-C92FC7CAF4E7}" type="datetime1">
              <a:rPr lang="en-US" smtClean="0"/>
              <a:t>10/30/2019</a:t>
            </a:fld>
            <a:endParaRPr lang="en-US"/>
          </a:p>
        </p:txBody>
      </p:sp>
      <p:sp>
        <p:nvSpPr>
          <p:cNvPr id="4" name="Footer Placeholder 3">
            <a:extLst>
              <a:ext uri="{FF2B5EF4-FFF2-40B4-BE49-F238E27FC236}">
                <a16:creationId xmlns:a16="http://schemas.microsoft.com/office/drawing/2014/main" id="{FCAA29A5-B80D-4D54-8331-4DECAC6148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532DDE-417B-4BAA-B078-273F0B5DCCED}"/>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51618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94FDE7-3FCF-445E-9D80-0BFA8985F283}"/>
              </a:ext>
            </a:extLst>
          </p:cNvPr>
          <p:cNvSpPr>
            <a:spLocks noGrp="1"/>
          </p:cNvSpPr>
          <p:nvPr>
            <p:ph type="dt" sz="half" idx="10"/>
          </p:nvPr>
        </p:nvSpPr>
        <p:spPr/>
        <p:txBody>
          <a:bodyPr/>
          <a:lstStyle/>
          <a:p>
            <a:fld id="{366ECC77-2EAC-4783-A3D6-6C434E39319D}" type="datetime1">
              <a:rPr lang="en-US" smtClean="0"/>
              <a:t>10/30/2019</a:t>
            </a:fld>
            <a:endParaRPr lang="en-US"/>
          </a:p>
        </p:txBody>
      </p:sp>
      <p:sp>
        <p:nvSpPr>
          <p:cNvPr id="3" name="Footer Placeholder 2">
            <a:extLst>
              <a:ext uri="{FF2B5EF4-FFF2-40B4-BE49-F238E27FC236}">
                <a16:creationId xmlns:a16="http://schemas.microsoft.com/office/drawing/2014/main" id="{6EC638F6-C4C6-4B56-A37A-FC978A46D1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84BA99-CF87-4391-903D-53B54F9CB45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403010789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830A8-A35B-41AE-A8B0-A6ED3548B18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6302798-8E3A-4279-AAB5-8A70CA8D408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55C3BD-FEE5-4D32-9166-E9E92606C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F33243E-4BAC-4C06-822B-38433CA37117}"/>
              </a:ext>
            </a:extLst>
          </p:cNvPr>
          <p:cNvSpPr>
            <a:spLocks noGrp="1"/>
          </p:cNvSpPr>
          <p:nvPr>
            <p:ph type="dt" sz="half" idx="10"/>
          </p:nvPr>
        </p:nvSpPr>
        <p:spPr/>
        <p:txBody>
          <a:bodyPr/>
          <a:lstStyle/>
          <a:p>
            <a:fld id="{90F919DD-D7C3-4B3C-B3FF-AF07A263B641}" type="datetime1">
              <a:rPr lang="en-US" smtClean="0"/>
              <a:t>10/30/2019</a:t>
            </a:fld>
            <a:endParaRPr lang="en-US"/>
          </a:p>
        </p:txBody>
      </p:sp>
      <p:sp>
        <p:nvSpPr>
          <p:cNvPr id="6" name="Footer Placeholder 5">
            <a:extLst>
              <a:ext uri="{FF2B5EF4-FFF2-40B4-BE49-F238E27FC236}">
                <a16:creationId xmlns:a16="http://schemas.microsoft.com/office/drawing/2014/main" id="{57221F8E-EDEB-4B6F-8768-18C0421A70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E9DF3-0856-409E-9B88-4E26D875CE8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20927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CAFD-6E4E-4E59-8C42-768C0A6A0BA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9E608C4-D4FD-4335-A031-336012646A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CC78B1D-AFF7-46FA-997E-04E05238273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211EF5C-CCBA-4639-BAEB-50105F5C75E5}"/>
              </a:ext>
            </a:extLst>
          </p:cNvPr>
          <p:cNvSpPr>
            <a:spLocks noGrp="1"/>
          </p:cNvSpPr>
          <p:nvPr>
            <p:ph type="dt" sz="half" idx="10"/>
          </p:nvPr>
        </p:nvSpPr>
        <p:spPr/>
        <p:txBody>
          <a:bodyPr/>
          <a:lstStyle/>
          <a:p>
            <a:fld id="{6D367147-4177-44C6-B181-F97EA4FB1482}" type="datetime1">
              <a:rPr lang="en-US" smtClean="0"/>
              <a:t>10/30/2019</a:t>
            </a:fld>
            <a:endParaRPr lang="en-US"/>
          </a:p>
        </p:txBody>
      </p:sp>
      <p:sp>
        <p:nvSpPr>
          <p:cNvPr id="6" name="Footer Placeholder 5">
            <a:extLst>
              <a:ext uri="{FF2B5EF4-FFF2-40B4-BE49-F238E27FC236}">
                <a16:creationId xmlns:a16="http://schemas.microsoft.com/office/drawing/2014/main" id="{4E1EC198-71C1-4683-82AE-F684162080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BBE329-F7DB-4750-A9F4-7C840EC3E708}"/>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153264638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32DAB4-40ED-48EE-9D4A-95C95C53FD0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F4C448-8E1D-4052-B69A-99ACC397C0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FE59A-3606-45F7-95C1-17C2F9E8260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367147-4177-44C6-B181-F97EA4FB1482}" type="datetime1">
              <a:rPr lang="en-US" smtClean="0"/>
              <a:t>10/30/2019</a:t>
            </a:fld>
            <a:endParaRPr lang="en-US"/>
          </a:p>
        </p:txBody>
      </p:sp>
      <p:sp>
        <p:nvSpPr>
          <p:cNvPr id="5" name="Footer Placeholder 4">
            <a:extLst>
              <a:ext uri="{FF2B5EF4-FFF2-40B4-BE49-F238E27FC236}">
                <a16:creationId xmlns:a16="http://schemas.microsoft.com/office/drawing/2014/main" id="{C3FC7B3A-8842-4C62-8837-6BF7D10BD0A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5D6862-3E2B-42B1-80FA-9526D16A0A4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B5F13F-7E1A-4580-A55C-09F2476A26E1}" type="slidenum">
              <a:rPr lang="en-US" smtClean="0"/>
              <a:t>‹#›</a:t>
            </a:fld>
            <a:endParaRPr lang="en-US"/>
          </a:p>
        </p:txBody>
      </p:sp>
    </p:spTree>
    <p:extLst>
      <p:ext uri="{BB962C8B-B14F-4D97-AF65-F5344CB8AC3E}">
        <p14:creationId xmlns:p14="http://schemas.microsoft.com/office/powerpoint/2010/main" val="3130216003"/>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FFFBF00-262E-44EF-AE68-A5018D57CAE6}" type="datetimeFigureOut">
              <a:rPr lang="en-US" smtClean="0"/>
              <a:t>10/30/2019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4466F6C-DAB4-4B4F-951A-1E1F9FD02604}"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6270496"/>
      </p:ext>
    </p:extLst>
  </p:cSld>
  <p:clrMap bg1="lt1" tx1="dk1" bg2="lt2" tx2="dk2" accent1="accent1" accent2="accent2" accent3="accent3" accent4="accent4" accent5="accent5" accent6="accent6" hlink="hlink" folHlink="folHlink"/>
  <p:sldLayoutIdLst>
    <p:sldLayoutId id="2147484332" r:id="rId1"/>
    <p:sldLayoutId id="2147484333" r:id="rId2"/>
    <p:sldLayoutId id="2147484334" r:id="rId3"/>
    <p:sldLayoutId id="2147484335" r:id="rId4"/>
    <p:sldLayoutId id="2147484336" r:id="rId5"/>
    <p:sldLayoutId id="2147484337" r:id="rId6"/>
    <p:sldLayoutId id="2147484338" r:id="rId7"/>
    <p:sldLayoutId id="2147484339" r:id="rId8"/>
    <p:sldLayoutId id="2147484340" r:id="rId9"/>
    <p:sldLayoutId id="2147484341" r:id="rId10"/>
    <p:sldLayoutId id="2147484342"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10">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le 1"/>
          <p:cNvSpPr>
            <a:spLocks noGrp="1"/>
          </p:cNvSpPr>
          <p:nvPr>
            <p:ph type="ctrTitle"/>
          </p:nvPr>
        </p:nvSpPr>
        <p:spPr>
          <a:xfrm>
            <a:off x="306801" y="4058125"/>
            <a:ext cx="3604497" cy="972836"/>
          </a:xfrm>
        </p:spPr>
        <p:txBody>
          <a:bodyPr anchor="t">
            <a:normAutofit/>
          </a:bodyPr>
          <a:lstStyle/>
          <a:p>
            <a:pPr algn="l"/>
            <a:r>
              <a:rPr lang="en-US" sz="3100">
                <a:solidFill>
                  <a:srgbClr val="000000"/>
                </a:solidFill>
                <a:latin typeface="Franklin Gothic Medium" panose="020B0603020102020204" pitchFamily="34" charset="0"/>
              </a:rPr>
              <a:t>Board of Directors Meeting</a:t>
            </a:r>
          </a:p>
        </p:txBody>
      </p:sp>
      <p:sp>
        <p:nvSpPr>
          <p:cNvPr id="4" name="Subtitle 3"/>
          <p:cNvSpPr>
            <a:spLocks noGrp="1"/>
          </p:cNvSpPr>
          <p:nvPr>
            <p:ph type="subTitle" idx="1"/>
          </p:nvPr>
        </p:nvSpPr>
        <p:spPr>
          <a:xfrm>
            <a:off x="307030" y="3429000"/>
            <a:ext cx="3604268" cy="629123"/>
          </a:xfrm>
        </p:spPr>
        <p:txBody>
          <a:bodyPr anchor="b">
            <a:normAutofit/>
          </a:bodyPr>
          <a:lstStyle/>
          <a:p>
            <a:pPr algn="l"/>
            <a:r>
              <a:rPr lang="en-US" sz="2000" dirty="0">
                <a:solidFill>
                  <a:srgbClr val="000000"/>
                </a:solidFill>
                <a:latin typeface="Franklin Gothic Medium" panose="020B0603020102020204" pitchFamily="34" charset="0"/>
              </a:rPr>
              <a:t>November 2, 2019</a:t>
            </a:r>
          </a:p>
        </p:txBody>
      </p:sp>
      <p:sp>
        <p:nvSpPr>
          <p:cNvPr id="15"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8" name="Graphic 7" descr="Meeting">
            <a:extLst>
              <a:ext uri="{FF2B5EF4-FFF2-40B4-BE49-F238E27FC236}">
                <a16:creationId xmlns:a16="http://schemas.microsoft.com/office/drawing/2014/main" id="{80607E5A-D77F-43FC-8C0E-97F0202CBC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4681" y="2708150"/>
            <a:ext cx="3463967" cy="3463967"/>
          </a:xfrm>
          <a:prstGeom prst="rect">
            <a:avLst/>
          </a:prstGeom>
        </p:spPr>
      </p:pic>
    </p:spTree>
    <p:extLst>
      <p:ext uri="{BB962C8B-B14F-4D97-AF65-F5344CB8AC3E}">
        <p14:creationId xmlns:p14="http://schemas.microsoft.com/office/powerpoint/2010/main" val="547177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89214"/>
            <a:ext cx="8042276" cy="1645920"/>
          </a:xfrm>
        </p:spPr>
        <p:txBody>
          <a:bodyPr>
            <a:normAutofit/>
          </a:bodyPr>
          <a:lstStyle/>
          <a:p>
            <a:pPr algn="ctr"/>
            <a:r>
              <a:rPr lang="en-US" sz="3600" b="1" dirty="0">
                <a:latin typeface="Century Gothic" panose="020B0502020202020204" pitchFamily="34" charset="0"/>
              </a:rPr>
              <a:t>Financial Change Year to Date</a:t>
            </a:r>
            <a:br>
              <a:rPr lang="en-US" sz="3600" b="1" dirty="0">
                <a:latin typeface="Century Gothic" panose="020B0502020202020204" pitchFamily="34" charset="0"/>
              </a:rPr>
            </a:br>
            <a:r>
              <a:rPr lang="en-US" sz="3600" b="1" dirty="0">
                <a:latin typeface="Century Gothic" panose="020B0502020202020204" pitchFamily="34" charset="0"/>
              </a:rPr>
              <a:t>5/1/19 – 9/30/19</a:t>
            </a:r>
            <a:br>
              <a:rPr lang="en-US" sz="4400" b="1" dirty="0">
                <a:latin typeface="Century Gothic" panose="020B0502020202020204" pitchFamily="34" charset="0"/>
              </a:rPr>
            </a:br>
            <a:r>
              <a:rPr lang="en-US" sz="2700" b="1" dirty="0">
                <a:latin typeface="Century Gothic" panose="020B0502020202020204" pitchFamily="34" charset="0"/>
              </a:rPr>
              <a:t>(5 months)</a:t>
            </a:r>
          </a:p>
        </p:txBody>
      </p:sp>
      <p:graphicFrame>
        <p:nvGraphicFramePr>
          <p:cNvPr id="7" name="Table 4">
            <a:extLst>
              <a:ext uri="{FF2B5EF4-FFF2-40B4-BE49-F238E27FC236}">
                <a16:creationId xmlns:a16="http://schemas.microsoft.com/office/drawing/2014/main" id="{9A541D08-5721-40CF-8EC1-43738C1169F3}"/>
              </a:ext>
            </a:extLst>
          </p:cNvPr>
          <p:cNvGraphicFramePr>
            <a:graphicFrameLocks noGrp="1"/>
          </p:cNvGraphicFramePr>
          <p:nvPr>
            <p:extLst>
              <p:ext uri="{D42A27DB-BD31-4B8C-83A1-F6EECF244321}">
                <p14:modId xmlns:p14="http://schemas.microsoft.com/office/powerpoint/2010/main" val="768471228"/>
              </p:ext>
            </p:extLst>
          </p:nvPr>
        </p:nvGraphicFramePr>
        <p:xfrm>
          <a:off x="91440" y="2327002"/>
          <a:ext cx="8961120" cy="3175000"/>
        </p:xfrm>
        <a:graphic>
          <a:graphicData uri="http://schemas.openxmlformats.org/drawingml/2006/table">
            <a:tbl>
              <a:tblPr firstRow="1" bandRow="1">
                <a:tableStyleId>{5C22544A-7EE6-4342-B048-85BDC9FD1C3A}</a:tableStyleId>
              </a:tblPr>
              <a:tblGrid>
                <a:gridCol w="4297680">
                  <a:extLst>
                    <a:ext uri="{9D8B030D-6E8A-4147-A177-3AD203B41FA5}">
                      <a16:colId xmlns:a16="http://schemas.microsoft.com/office/drawing/2014/main" val="420754486"/>
                    </a:ext>
                  </a:extLst>
                </a:gridCol>
                <a:gridCol w="1463040">
                  <a:extLst>
                    <a:ext uri="{9D8B030D-6E8A-4147-A177-3AD203B41FA5}">
                      <a16:colId xmlns:a16="http://schemas.microsoft.com/office/drawing/2014/main" val="3002817107"/>
                    </a:ext>
                  </a:extLst>
                </a:gridCol>
                <a:gridCol w="1371600">
                  <a:extLst>
                    <a:ext uri="{9D8B030D-6E8A-4147-A177-3AD203B41FA5}">
                      <a16:colId xmlns:a16="http://schemas.microsoft.com/office/drawing/2014/main" val="1799085162"/>
                    </a:ext>
                  </a:extLst>
                </a:gridCol>
                <a:gridCol w="365760">
                  <a:extLst>
                    <a:ext uri="{9D8B030D-6E8A-4147-A177-3AD203B41FA5}">
                      <a16:colId xmlns:a16="http://schemas.microsoft.com/office/drawing/2014/main" val="3177374428"/>
                    </a:ext>
                  </a:extLst>
                </a:gridCol>
                <a:gridCol w="1463040">
                  <a:extLst>
                    <a:ext uri="{9D8B030D-6E8A-4147-A177-3AD203B41FA5}">
                      <a16:colId xmlns:a16="http://schemas.microsoft.com/office/drawing/2014/main" val="3255943837"/>
                    </a:ext>
                  </a:extLst>
                </a:gridCol>
              </a:tblGrid>
              <a:tr h="370840">
                <a:tc>
                  <a:txBody>
                    <a:bodyPr/>
                    <a:lstStyle/>
                    <a:p>
                      <a:endParaRPr lang="en-US" dirty="0">
                        <a:solidFill>
                          <a:schemeClr val="tx1"/>
                        </a:solidFill>
                      </a:endParaRPr>
                    </a:p>
                  </a:txBody>
                  <a:tcPr>
                    <a:noFill/>
                  </a:tcPr>
                </a:tc>
                <a:tc gridSpan="3">
                  <a:txBody>
                    <a:bodyPr/>
                    <a:lstStyle/>
                    <a:p>
                      <a:pPr algn="ctr"/>
                      <a:r>
                        <a:rPr lang="en-US" sz="2000" dirty="0">
                          <a:solidFill>
                            <a:schemeClr val="tx1"/>
                          </a:solidFill>
                          <a:latin typeface="Century Gothic" panose="020B0502020202020204" pitchFamily="34" charset="0"/>
                        </a:rPr>
                        <a:t>YTD</a:t>
                      </a: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a:txBody>
                    <a:bodyPr/>
                    <a:lstStyle/>
                    <a:p>
                      <a:pPr algn="ctr"/>
                      <a:endParaRPr lang="en-US" sz="2000" dirty="0">
                        <a:solidFill>
                          <a:schemeClr val="tx1"/>
                        </a:solidFill>
                        <a:latin typeface="Century Gothic" panose="020B0502020202020204" pitchFamily="34" charset="0"/>
                      </a:endParaRPr>
                    </a:p>
                  </a:txBody>
                  <a:tcPr>
                    <a:noFill/>
                  </a:tcPr>
                </a:tc>
                <a:extLst>
                  <a:ext uri="{0D108BD9-81ED-4DB2-BD59-A6C34878D82A}">
                    <a16:rowId xmlns:a16="http://schemas.microsoft.com/office/drawing/2014/main" val="72080183"/>
                  </a:ext>
                </a:extLst>
              </a:tr>
              <a:tr h="370840">
                <a:tc>
                  <a:txBody>
                    <a:bodyPr/>
                    <a:lstStyle/>
                    <a:p>
                      <a:endParaRPr lang="en-US" dirty="0">
                        <a:solidFill>
                          <a:schemeClr val="tx1"/>
                        </a:solidFill>
                      </a:endParaRPr>
                    </a:p>
                  </a:txBody>
                  <a:tcPr>
                    <a:noFill/>
                  </a:tcPr>
                </a:tc>
                <a:tc>
                  <a:txBody>
                    <a:bodyPr/>
                    <a:lstStyle/>
                    <a:p>
                      <a:pPr algn="ctr"/>
                      <a:r>
                        <a:rPr lang="en-US" sz="2000" dirty="0">
                          <a:solidFill>
                            <a:schemeClr val="tx1"/>
                          </a:solidFill>
                          <a:latin typeface="Century Gothic" panose="020B0502020202020204" pitchFamily="34" charset="0"/>
                        </a:rPr>
                        <a:t>Prior</a:t>
                      </a:r>
                    </a:p>
                    <a:p>
                      <a:pPr algn="ctr"/>
                      <a:r>
                        <a:rPr lang="en-US" sz="2000" dirty="0">
                          <a:solidFill>
                            <a:schemeClr val="tx1"/>
                          </a:solidFill>
                          <a:latin typeface="Century Gothic" panose="020B0502020202020204" pitchFamily="34" charset="0"/>
                        </a:rPr>
                        <a:t>Year</a:t>
                      </a:r>
                    </a:p>
                  </a:txBody>
                  <a:tcPr>
                    <a:noFill/>
                  </a:tcPr>
                </a:tc>
                <a:tc>
                  <a:txBody>
                    <a:bodyPr/>
                    <a:lstStyle/>
                    <a:p>
                      <a:pPr algn="ctr"/>
                      <a:r>
                        <a:rPr lang="en-US" sz="2000" dirty="0">
                          <a:solidFill>
                            <a:schemeClr val="tx1"/>
                          </a:solidFill>
                          <a:latin typeface="Century Gothic" panose="020B0502020202020204" pitchFamily="34" charset="0"/>
                        </a:rPr>
                        <a:t>Current Year</a:t>
                      </a:r>
                    </a:p>
                  </a:txBody>
                  <a:tcPr>
                    <a:noFill/>
                  </a:tcPr>
                </a:tc>
                <a:tc gridSpan="2">
                  <a:txBody>
                    <a:bodyPr/>
                    <a:lstStyle/>
                    <a:p>
                      <a:pPr algn="ctr"/>
                      <a:r>
                        <a:rPr lang="en-US" sz="2000" dirty="0">
                          <a:solidFill>
                            <a:schemeClr val="tx1"/>
                          </a:solidFill>
                          <a:latin typeface="Century Gothic" panose="020B0502020202020204" pitchFamily="34" charset="0"/>
                        </a:rPr>
                        <a:t>Increase/ (Decrease)</a:t>
                      </a:r>
                    </a:p>
                  </a:txBody>
                  <a:tcPr>
                    <a:noFill/>
                  </a:tcPr>
                </a:tc>
                <a:tc hMerge="1">
                  <a:txBody>
                    <a:bodyPr/>
                    <a:lstStyle/>
                    <a:p>
                      <a:endParaRPr lang="en-US"/>
                    </a:p>
                  </a:txBody>
                  <a:tcPr/>
                </a:tc>
                <a:extLst>
                  <a:ext uri="{0D108BD9-81ED-4DB2-BD59-A6C34878D82A}">
                    <a16:rowId xmlns:a16="http://schemas.microsoft.com/office/drawing/2014/main" val="1588605521"/>
                  </a:ext>
                </a:extLst>
              </a:tr>
              <a:tr h="370840">
                <a:tc>
                  <a:txBody>
                    <a:bodyPr/>
                    <a:lstStyle/>
                    <a:p>
                      <a:r>
                        <a:rPr lang="en-US" sz="2200" dirty="0">
                          <a:solidFill>
                            <a:schemeClr val="tx1"/>
                          </a:solidFill>
                          <a:latin typeface="Century Gothic" panose="020B0502020202020204" pitchFamily="34" charset="0"/>
                        </a:rPr>
                        <a:t>Revenues over Budget</a:t>
                      </a:r>
                    </a:p>
                  </a:txBody>
                  <a:tcPr>
                    <a:noFill/>
                  </a:tcPr>
                </a:tc>
                <a:tc>
                  <a:txBody>
                    <a:bodyPr/>
                    <a:lstStyle/>
                    <a:p>
                      <a:pPr algn="ctr"/>
                      <a:r>
                        <a:rPr lang="en-US" sz="2200" dirty="0">
                          <a:solidFill>
                            <a:schemeClr val="tx1"/>
                          </a:solidFill>
                          <a:latin typeface="Century Gothic" panose="020B0502020202020204" pitchFamily="34" charset="0"/>
                        </a:rPr>
                        <a:t>$258,774</a:t>
                      </a:r>
                    </a:p>
                  </a:txBody>
                  <a:tcPr>
                    <a:noFill/>
                  </a:tcPr>
                </a:tc>
                <a:tc>
                  <a:txBody>
                    <a:bodyPr/>
                    <a:lstStyle/>
                    <a:p>
                      <a:pPr algn="ctr"/>
                      <a:r>
                        <a:rPr lang="en-US" sz="2200" dirty="0">
                          <a:solidFill>
                            <a:schemeClr val="tx1"/>
                          </a:solidFill>
                          <a:latin typeface="Century Gothic" panose="020B0502020202020204" pitchFamily="34" charset="0"/>
                        </a:rPr>
                        <a:t>$460,717</a:t>
                      </a:r>
                    </a:p>
                  </a:txBody>
                  <a:tcPr>
                    <a:noFill/>
                  </a:tcPr>
                </a:tc>
                <a:tc gridSpan="2">
                  <a:txBody>
                    <a:bodyPr/>
                    <a:lstStyle/>
                    <a:p>
                      <a:pPr algn="ctr"/>
                      <a:r>
                        <a:rPr lang="en-US" sz="2200" dirty="0">
                          <a:solidFill>
                            <a:schemeClr val="tx1"/>
                          </a:solidFill>
                          <a:latin typeface="Century Gothic" panose="020B0502020202020204" pitchFamily="34" charset="0"/>
                        </a:rPr>
                        <a:t>$201,943</a:t>
                      </a:r>
                    </a:p>
                  </a:txBody>
                  <a:tcPr>
                    <a:noFill/>
                  </a:tcPr>
                </a:tc>
                <a:tc hMerge="1">
                  <a:txBody>
                    <a:bodyPr/>
                    <a:lstStyle/>
                    <a:p>
                      <a:endParaRPr lang="en-US"/>
                    </a:p>
                  </a:txBody>
                  <a:tcPr/>
                </a:tc>
                <a:extLst>
                  <a:ext uri="{0D108BD9-81ED-4DB2-BD59-A6C34878D82A}">
                    <a16:rowId xmlns:a16="http://schemas.microsoft.com/office/drawing/2014/main" val="2969963584"/>
                  </a:ext>
                </a:extLst>
              </a:tr>
              <a:tr h="370840">
                <a:tc>
                  <a:txBody>
                    <a:bodyPr/>
                    <a:lstStyle/>
                    <a:p>
                      <a:r>
                        <a:rPr lang="en-US" sz="2200" dirty="0">
                          <a:solidFill>
                            <a:schemeClr val="tx1"/>
                          </a:solidFill>
                          <a:latin typeface="Century Gothic" panose="020B0502020202020204" pitchFamily="34" charset="0"/>
                        </a:rPr>
                        <a:t>Expenses under/(over) Budget</a:t>
                      </a:r>
                    </a:p>
                  </a:txBody>
                  <a:tcPr>
                    <a:noFill/>
                  </a:tcPr>
                </a:tc>
                <a:tc>
                  <a:txBody>
                    <a:bodyPr/>
                    <a:lstStyle/>
                    <a:p>
                      <a:pPr algn="ctr"/>
                      <a:r>
                        <a:rPr lang="en-US" sz="2200" dirty="0">
                          <a:solidFill>
                            <a:schemeClr val="tx1"/>
                          </a:solidFill>
                          <a:latin typeface="Century Gothic" panose="020B0502020202020204" pitchFamily="34" charset="0"/>
                        </a:rPr>
                        <a:t>(158,147)</a:t>
                      </a:r>
                    </a:p>
                  </a:txBody>
                  <a:tcPr>
                    <a:lnB w="12700" cmpd="sng">
                      <a:noFill/>
                    </a:lnB>
                    <a:noFill/>
                  </a:tcPr>
                </a:tc>
                <a:tc>
                  <a:txBody>
                    <a:bodyPr/>
                    <a:lstStyle/>
                    <a:p>
                      <a:pPr algn="ctr"/>
                      <a:r>
                        <a:rPr lang="en-US" sz="2200" dirty="0">
                          <a:solidFill>
                            <a:schemeClr val="tx1"/>
                          </a:solidFill>
                          <a:latin typeface="Century Gothic" panose="020B0502020202020204" pitchFamily="34" charset="0"/>
                        </a:rPr>
                        <a:t>56,894</a:t>
                      </a:r>
                    </a:p>
                  </a:txBody>
                  <a:tcPr>
                    <a:lnB w="12700" cmpd="sng">
                      <a:noFill/>
                    </a:lnB>
                    <a:noFill/>
                  </a:tcPr>
                </a:tc>
                <a:tc gridSpan="2">
                  <a:txBody>
                    <a:bodyPr/>
                    <a:lstStyle/>
                    <a:p>
                      <a:pPr algn="ctr"/>
                      <a:r>
                        <a:rPr lang="en-US" sz="2200" dirty="0">
                          <a:solidFill>
                            <a:schemeClr val="tx1"/>
                          </a:solidFill>
                          <a:latin typeface="Century Gothic" panose="020B0502020202020204" pitchFamily="34" charset="0"/>
                        </a:rPr>
                        <a:t>215,041</a:t>
                      </a:r>
                    </a:p>
                  </a:txBody>
                  <a:tcPr>
                    <a:lnB w="12700" cmpd="sng">
                      <a:noFill/>
                    </a:lnB>
                    <a:noFill/>
                  </a:tcPr>
                </a:tc>
                <a:tc hMerge="1">
                  <a:txBody>
                    <a:bodyPr/>
                    <a:lstStyle/>
                    <a:p>
                      <a:endParaRPr lang="en-US"/>
                    </a:p>
                  </a:txBody>
                  <a:tcPr/>
                </a:tc>
                <a:extLst>
                  <a:ext uri="{0D108BD9-81ED-4DB2-BD59-A6C34878D82A}">
                    <a16:rowId xmlns:a16="http://schemas.microsoft.com/office/drawing/2014/main" val="2183337135"/>
                  </a:ext>
                </a:extLst>
              </a:tr>
              <a:tr h="370840">
                <a:tc>
                  <a:txBody>
                    <a:bodyPr/>
                    <a:lstStyle/>
                    <a:p>
                      <a:r>
                        <a:rPr lang="en-US" sz="2200" dirty="0">
                          <a:solidFill>
                            <a:schemeClr val="tx1"/>
                          </a:solidFill>
                          <a:latin typeface="Century Gothic" panose="020B0502020202020204" pitchFamily="34" charset="0"/>
                        </a:rPr>
                        <a:t>New Capital Over Budget</a:t>
                      </a:r>
                    </a:p>
                  </a:txBody>
                  <a:tcPr>
                    <a:lnR w="12700" cmpd="sng">
                      <a:noFill/>
                    </a:lnR>
                    <a:noFill/>
                  </a:tcPr>
                </a:tc>
                <a:tc>
                  <a:txBody>
                    <a:bodyPr/>
                    <a:lstStyle/>
                    <a:p>
                      <a:pPr algn="ctr"/>
                      <a:r>
                        <a:rPr lang="en-US" sz="2200" u="none" dirty="0">
                          <a:solidFill>
                            <a:schemeClr val="tx1"/>
                          </a:solidFill>
                          <a:latin typeface="Century Gothic" panose="020B0502020202020204" pitchFamily="34" charset="0"/>
                        </a:rPr>
                        <a:t>(5,335)</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u="none" dirty="0">
                          <a:solidFill>
                            <a:schemeClr val="tx1"/>
                          </a:solidFill>
                          <a:latin typeface="Century Gothic" panose="020B0502020202020204"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2200" u="none" dirty="0">
                          <a:solidFill>
                            <a:schemeClr val="tx1"/>
                          </a:solidFill>
                          <a:latin typeface="Century Gothic" panose="020B0502020202020204" pitchFamily="34" charset="0"/>
                        </a:rPr>
                        <a:t>5,335  </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593315394"/>
                  </a:ext>
                </a:extLst>
              </a:tr>
              <a:tr h="370840">
                <a:tc>
                  <a:txBody>
                    <a:bodyPr/>
                    <a:lstStyle/>
                    <a:p>
                      <a:r>
                        <a:rPr lang="en-US" sz="2200" dirty="0">
                          <a:solidFill>
                            <a:schemeClr val="tx1"/>
                          </a:solidFill>
                          <a:latin typeface="Century Gothic" panose="020B0502020202020204" pitchFamily="34" charset="0"/>
                        </a:rPr>
                        <a:t>Favorable to Budget</a:t>
                      </a:r>
                    </a:p>
                  </a:txBody>
                  <a:tcPr>
                    <a:noFill/>
                  </a:tcPr>
                </a:tc>
                <a:tc>
                  <a:txBody>
                    <a:bodyPr/>
                    <a:lstStyle/>
                    <a:p>
                      <a:pPr algn="ctr"/>
                      <a:r>
                        <a:rPr lang="en-US" sz="2200" dirty="0">
                          <a:solidFill>
                            <a:schemeClr val="tx1"/>
                          </a:solidFill>
                          <a:latin typeface="Century Gothic" panose="020B0502020202020204" pitchFamily="34" charset="0"/>
                        </a:rPr>
                        <a:t>$95,292</a:t>
                      </a:r>
                    </a:p>
                  </a:txBody>
                  <a:tcPr>
                    <a:lnT w="12700" cap="flat" cmpd="sng" algn="ctr">
                      <a:noFill/>
                      <a:prstDash val="solid"/>
                      <a:round/>
                      <a:headEnd type="none" w="med" len="med"/>
                      <a:tailEnd type="none" w="med" len="med"/>
                    </a:lnT>
                    <a:noFill/>
                  </a:tcPr>
                </a:tc>
                <a:tc>
                  <a:txBody>
                    <a:bodyPr/>
                    <a:lstStyle/>
                    <a:p>
                      <a:pPr algn="ctr"/>
                      <a:r>
                        <a:rPr lang="en-US" sz="2200" dirty="0">
                          <a:solidFill>
                            <a:schemeClr val="tx1"/>
                          </a:solidFill>
                          <a:latin typeface="Century Gothic" panose="020B0502020202020204" pitchFamily="34" charset="0"/>
                        </a:rPr>
                        <a:t>$517,611</a:t>
                      </a:r>
                    </a:p>
                  </a:txBody>
                  <a:tcPr>
                    <a:lnT w="12700" cap="flat" cmpd="sng" algn="ctr">
                      <a:noFill/>
                      <a:prstDash val="solid"/>
                      <a:round/>
                      <a:headEnd type="none" w="med" len="med"/>
                      <a:tailEnd type="none" w="med" len="med"/>
                    </a:lnT>
                    <a:noFill/>
                  </a:tcPr>
                </a:tc>
                <a:tc gridSpan="2">
                  <a:txBody>
                    <a:bodyPr/>
                    <a:lstStyle/>
                    <a:p>
                      <a:pPr algn="ctr"/>
                      <a:r>
                        <a:rPr lang="en-US" sz="2200" dirty="0">
                          <a:solidFill>
                            <a:schemeClr val="tx1"/>
                          </a:solidFill>
                          <a:latin typeface="Century Gothic" panose="020B0502020202020204" pitchFamily="34" charset="0"/>
                        </a:rPr>
                        <a:t>$422,319</a:t>
                      </a:r>
                    </a:p>
                  </a:txBody>
                  <a:tcPr>
                    <a:lnT w="12700" cap="flat" cmpd="sng" algn="ctr">
                      <a:noFill/>
                      <a:prstDash val="solid"/>
                      <a:round/>
                      <a:headEnd type="none" w="med" len="med"/>
                      <a:tailEnd type="none" w="med" len="med"/>
                    </a:lnT>
                    <a:noFill/>
                  </a:tcPr>
                </a:tc>
                <a:tc hMerge="1">
                  <a:txBody>
                    <a:bodyPr/>
                    <a:lstStyle/>
                    <a:p>
                      <a:endParaRPr lang="en-US"/>
                    </a:p>
                  </a:txBody>
                  <a:tcPr/>
                </a:tc>
                <a:extLst>
                  <a:ext uri="{0D108BD9-81ED-4DB2-BD59-A6C34878D82A}">
                    <a16:rowId xmlns:a16="http://schemas.microsoft.com/office/drawing/2014/main" val="1701928707"/>
                  </a:ext>
                </a:extLst>
              </a:tr>
              <a:tr h="370840">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gridSpan="2">
                  <a:txBody>
                    <a:bodyPr/>
                    <a:lstStyle/>
                    <a:p>
                      <a:endParaRPr lang="en-US" dirty="0">
                        <a:solidFill>
                          <a:schemeClr val="tx1"/>
                        </a:solidFill>
                      </a:endParaRPr>
                    </a:p>
                  </a:txBody>
                  <a:tcPr>
                    <a:noFill/>
                  </a:tcPr>
                </a:tc>
                <a:tc hMerge="1">
                  <a:txBody>
                    <a:bodyPr/>
                    <a:lstStyle/>
                    <a:p>
                      <a:endParaRPr lang="en-US"/>
                    </a:p>
                  </a:txBody>
                  <a:tcPr/>
                </a:tc>
                <a:extLst>
                  <a:ext uri="{0D108BD9-81ED-4DB2-BD59-A6C34878D82A}">
                    <a16:rowId xmlns:a16="http://schemas.microsoft.com/office/drawing/2014/main" val="1510998862"/>
                  </a:ext>
                </a:extLst>
              </a:tr>
            </a:tbl>
          </a:graphicData>
        </a:graphic>
      </p:graphicFrame>
      <p:cxnSp>
        <p:nvCxnSpPr>
          <p:cNvPr id="8" name="Straight Connector 7">
            <a:extLst>
              <a:ext uri="{FF2B5EF4-FFF2-40B4-BE49-F238E27FC236}">
                <a16:creationId xmlns:a16="http://schemas.microsoft.com/office/drawing/2014/main" id="{C38BC0F6-E3C3-4742-A647-0B2F858675C4}"/>
              </a:ext>
            </a:extLst>
          </p:cNvPr>
          <p:cNvCxnSpPr/>
          <p:nvPr/>
        </p:nvCxnSpPr>
        <p:spPr>
          <a:xfrm>
            <a:off x="4382588" y="5111930"/>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D317BA9-0F2C-4EF2-9BF5-CBDDD2DA7EF1}"/>
              </a:ext>
            </a:extLst>
          </p:cNvPr>
          <p:cNvCxnSpPr/>
          <p:nvPr/>
        </p:nvCxnSpPr>
        <p:spPr>
          <a:xfrm>
            <a:off x="7556860" y="5120633"/>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E3D7148-E16E-4F2C-A76D-F8D07693F33B}"/>
              </a:ext>
            </a:extLst>
          </p:cNvPr>
          <p:cNvCxnSpPr/>
          <p:nvPr/>
        </p:nvCxnSpPr>
        <p:spPr>
          <a:xfrm>
            <a:off x="5819504" y="5120633"/>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D135A40-5E9B-4E3F-ACD3-3A17795B94B7}"/>
              </a:ext>
            </a:extLst>
          </p:cNvPr>
          <p:cNvCxnSpPr/>
          <p:nvPr/>
        </p:nvCxnSpPr>
        <p:spPr>
          <a:xfrm>
            <a:off x="4382588" y="4654726"/>
            <a:ext cx="1097280" cy="0"/>
          </a:xfrm>
          <a:prstGeom prst="line">
            <a:avLst/>
          </a:prstGeom>
          <a:ln w="158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EB4FC15-83AA-497D-84D3-DBBD694576F2}"/>
              </a:ext>
            </a:extLst>
          </p:cNvPr>
          <p:cNvCxnSpPr/>
          <p:nvPr/>
        </p:nvCxnSpPr>
        <p:spPr>
          <a:xfrm>
            <a:off x="7548151" y="4663402"/>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3147862-9B9D-4868-94C5-B22722F0EADA}"/>
              </a:ext>
            </a:extLst>
          </p:cNvPr>
          <p:cNvCxnSpPr/>
          <p:nvPr/>
        </p:nvCxnSpPr>
        <p:spPr>
          <a:xfrm>
            <a:off x="5836914" y="4663435"/>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76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50A819-BF78-4F05-908A-98FA21C11019}"/>
              </a:ext>
            </a:extLst>
          </p:cNvPr>
          <p:cNvSpPr txBox="1"/>
          <p:nvPr/>
        </p:nvSpPr>
        <p:spPr>
          <a:xfrm>
            <a:off x="0" y="-3603"/>
            <a:ext cx="9144000" cy="1031051"/>
          </a:xfrm>
          <a:prstGeom prst="rect">
            <a:avLst/>
          </a:prstGeom>
          <a:solidFill>
            <a:schemeClr val="bg1"/>
          </a:solidFill>
        </p:spPr>
        <p:txBody>
          <a:bodyPr wrap="square" rtlCol="0">
            <a:noAutofit/>
          </a:bodyPr>
          <a:lstStyle/>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September 2019</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YTD Budget Variations vs. Prior Year</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a:t>
            </a:r>
            <a:r>
              <a:rPr lang="en-US" sz="1600" dirty="0">
                <a:solidFill>
                  <a:schemeClr val="bg1"/>
                </a:solidFill>
                <a:latin typeface="Franklin Gothic Medium" panose="020B0603020102020204" pitchFamily="34" charset="0"/>
              </a:rPr>
              <a:t>5</a:t>
            </a: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 months)</a:t>
            </a:r>
            <a:endParaRPr kumimoji="0" lang="en-US" sz="1800" b="0" i="0" u="none" strike="noStrike" kern="1200" cap="none" spc="0" normalizeH="0" baseline="0" noProof="0" dirty="0">
              <a:ln>
                <a:noFill/>
              </a:ln>
              <a:solidFill>
                <a:schemeClr val="bg1"/>
              </a:solidFill>
              <a:effectLst/>
              <a:uLnTx/>
              <a:uFillTx/>
              <a:latin typeface="Corbel" panose="020B0503020204020204"/>
              <a:ea typeface="+mn-ea"/>
              <a:cs typeface="+mn-cs"/>
            </a:endParaRPr>
          </a:p>
        </p:txBody>
      </p:sp>
      <p:cxnSp>
        <p:nvCxnSpPr>
          <p:cNvPr id="4" name="Straight Connector 3">
            <a:extLst>
              <a:ext uri="{FF2B5EF4-FFF2-40B4-BE49-F238E27FC236}">
                <a16:creationId xmlns:a16="http://schemas.microsoft.com/office/drawing/2014/main" id="{C7E7A185-A3E9-467C-B6CC-12C2AFA452EF}"/>
              </a:ext>
            </a:extLst>
          </p:cNvPr>
          <p:cNvCxnSpPr/>
          <p:nvPr/>
        </p:nvCxnSpPr>
        <p:spPr>
          <a:xfrm>
            <a:off x="7231268" y="63281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Table 6">
            <a:extLst>
              <a:ext uri="{FF2B5EF4-FFF2-40B4-BE49-F238E27FC236}">
                <a16:creationId xmlns:a16="http://schemas.microsoft.com/office/drawing/2014/main" id="{952ECCAE-E616-4281-B554-CA93AF4E4795}"/>
              </a:ext>
            </a:extLst>
          </p:cNvPr>
          <p:cNvGraphicFramePr>
            <a:graphicFrameLocks noGrp="1"/>
          </p:cNvGraphicFramePr>
          <p:nvPr>
            <p:extLst>
              <p:ext uri="{D42A27DB-BD31-4B8C-83A1-F6EECF244321}">
                <p14:modId xmlns:p14="http://schemas.microsoft.com/office/powerpoint/2010/main" val="1290542863"/>
              </p:ext>
            </p:extLst>
          </p:nvPr>
        </p:nvGraphicFramePr>
        <p:xfrm>
          <a:off x="91440" y="1349829"/>
          <a:ext cx="8961120" cy="5412229"/>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3622265642"/>
                    </a:ext>
                  </a:extLst>
                </a:gridCol>
                <a:gridCol w="1463040">
                  <a:extLst>
                    <a:ext uri="{9D8B030D-6E8A-4147-A177-3AD203B41FA5}">
                      <a16:colId xmlns:a16="http://schemas.microsoft.com/office/drawing/2014/main" val="2088537162"/>
                    </a:ext>
                  </a:extLst>
                </a:gridCol>
                <a:gridCol w="1463040">
                  <a:extLst>
                    <a:ext uri="{9D8B030D-6E8A-4147-A177-3AD203B41FA5}">
                      <a16:colId xmlns:a16="http://schemas.microsoft.com/office/drawing/2014/main" val="1502993266"/>
                    </a:ext>
                  </a:extLst>
                </a:gridCol>
                <a:gridCol w="2011680">
                  <a:extLst>
                    <a:ext uri="{9D8B030D-6E8A-4147-A177-3AD203B41FA5}">
                      <a16:colId xmlns:a16="http://schemas.microsoft.com/office/drawing/2014/main" val="2648827867"/>
                    </a:ext>
                  </a:extLst>
                </a:gridCol>
              </a:tblGrid>
              <a:tr h="840229">
                <a:tc>
                  <a:txBody>
                    <a:bodyPr/>
                    <a:lstStyle/>
                    <a:p>
                      <a:endParaRPr lang="en-US" sz="2400" dirty="0"/>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Sept. 2018</a:t>
                      </a:r>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Sept. 2019</a:t>
                      </a:r>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Increase/</a:t>
                      </a:r>
                    </a:p>
                    <a:p>
                      <a:pPr algn="ctr"/>
                      <a:r>
                        <a:rPr lang="en-US" sz="2400" dirty="0">
                          <a:solidFill>
                            <a:schemeClr val="tx1"/>
                          </a:solidFill>
                          <a:latin typeface="Century Gothic" panose="020B0502020202020204" pitchFamily="34" charset="0"/>
                        </a:rPr>
                        <a:t>(Decrease)</a:t>
                      </a:r>
                    </a:p>
                  </a:txBody>
                  <a:tcPr anchor="b">
                    <a:solidFill>
                      <a:schemeClr val="bg1"/>
                    </a:solidFill>
                  </a:tcPr>
                </a:tc>
                <a:extLst>
                  <a:ext uri="{0D108BD9-81ED-4DB2-BD59-A6C34878D82A}">
                    <a16:rowId xmlns:a16="http://schemas.microsoft.com/office/drawing/2014/main" val="571848558"/>
                  </a:ext>
                </a:extLst>
              </a:tr>
              <a:tr h="365760">
                <a:tc>
                  <a:txBody>
                    <a:bodyPr/>
                    <a:lstStyle/>
                    <a:p>
                      <a:r>
                        <a:rPr lang="en-US" sz="2400" u="sng" dirty="0">
                          <a:latin typeface="Century Gothic" panose="020B0502020202020204" pitchFamily="34" charset="0"/>
                        </a:rPr>
                        <a:t>Amenities</a:t>
                      </a: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extLst>
                  <a:ext uri="{0D108BD9-81ED-4DB2-BD59-A6C34878D82A}">
                    <a16:rowId xmlns:a16="http://schemas.microsoft.com/office/drawing/2014/main" val="424522326"/>
                  </a:ext>
                </a:extLst>
              </a:tr>
              <a:tr h="365760">
                <a:tc>
                  <a:txBody>
                    <a:bodyPr/>
                    <a:lstStyle/>
                    <a:p>
                      <a:r>
                        <a:rPr lang="en-US" sz="2400" dirty="0">
                          <a:latin typeface="Century Gothic" panose="020B0502020202020204" pitchFamily="34" charset="0"/>
                        </a:rPr>
                        <a:t>Yacht Club</a:t>
                      </a:r>
                    </a:p>
                  </a:txBody>
                  <a:tcPr anchor="b">
                    <a:solidFill>
                      <a:schemeClr val="bg1"/>
                    </a:solidFill>
                  </a:tcPr>
                </a:tc>
                <a:tc>
                  <a:txBody>
                    <a:bodyPr/>
                    <a:lstStyle/>
                    <a:p>
                      <a:pPr algn="ctr"/>
                      <a:r>
                        <a:rPr lang="en-US" sz="2400" dirty="0">
                          <a:latin typeface="Century Gothic" panose="020B0502020202020204" pitchFamily="34" charset="0"/>
                        </a:rPr>
                        <a:t>94.4</a:t>
                      </a:r>
                    </a:p>
                  </a:txBody>
                  <a:tcPr anchor="b">
                    <a:solidFill>
                      <a:schemeClr val="bg1"/>
                    </a:solidFill>
                  </a:tcPr>
                </a:tc>
                <a:tc>
                  <a:txBody>
                    <a:bodyPr/>
                    <a:lstStyle/>
                    <a:p>
                      <a:pPr algn="ctr"/>
                      <a:r>
                        <a:rPr lang="en-US" sz="2400" dirty="0">
                          <a:latin typeface="Century Gothic" panose="020B0502020202020204" pitchFamily="34" charset="0"/>
                        </a:rPr>
                        <a:t>180.7</a:t>
                      </a:r>
                    </a:p>
                  </a:txBody>
                  <a:tcPr anchor="b">
                    <a:solidFill>
                      <a:schemeClr val="bg1"/>
                    </a:solidFill>
                  </a:tcPr>
                </a:tc>
                <a:tc>
                  <a:txBody>
                    <a:bodyPr/>
                    <a:lstStyle/>
                    <a:p>
                      <a:pPr algn="ctr"/>
                      <a:r>
                        <a:rPr lang="en-US" sz="2400" dirty="0">
                          <a:latin typeface="Century Gothic" panose="020B0502020202020204" pitchFamily="34" charset="0"/>
                        </a:rPr>
                        <a:t>86.3</a:t>
                      </a:r>
                    </a:p>
                  </a:txBody>
                  <a:tcPr anchor="b">
                    <a:solidFill>
                      <a:schemeClr val="bg1"/>
                    </a:solidFill>
                  </a:tcPr>
                </a:tc>
                <a:extLst>
                  <a:ext uri="{0D108BD9-81ED-4DB2-BD59-A6C34878D82A}">
                    <a16:rowId xmlns:a16="http://schemas.microsoft.com/office/drawing/2014/main" val="3173856085"/>
                  </a:ext>
                </a:extLst>
              </a:tr>
              <a:tr h="365760">
                <a:tc>
                  <a:txBody>
                    <a:bodyPr/>
                    <a:lstStyle/>
                    <a:p>
                      <a:r>
                        <a:rPr lang="en-US" sz="2400" dirty="0">
                          <a:latin typeface="Century Gothic" panose="020B0502020202020204" pitchFamily="34" charset="0"/>
                        </a:rPr>
                        <a:t>Beach Parking</a:t>
                      </a:r>
                    </a:p>
                  </a:txBody>
                  <a:tcPr anchor="b">
                    <a:solidFill>
                      <a:schemeClr val="bg1"/>
                    </a:solidFill>
                  </a:tcPr>
                </a:tc>
                <a:tc>
                  <a:txBody>
                    <a:bodyPr/>
                    <a:lstStyle/>
                    <a:p>
                      <a:pPr algn="ctr"/>
                      <a:r>
                        <a:rPr lang="en-US" sz="2400" dirty="0">
                          <a:latin typeface="Century Gothic" panose="020B0502020202020204" pitchFamily="34" charset="0"/>
                        </a:rPr>
                        <a:t>49.9</a:t>
                      </a:r>
                    </a:p>
                  </a:txBody>
                  <a:tcPr anchor="b">
                    <a:solidFill>
                      <a:schemeClr val="bg1"/>
                    </a:solidFill>
                  </a:tcPr>
                </a:tc>
                <a:tc>
                  <a:txBody>
                    <a:bodyPr/>
                    <a:lstStyle/>
                    <a:p>
                      <a:pPr algn="ctr"/>
                      <a:r>
                        <a:rPr lang="en-US" sz="2400" dirty="0">
                          <a:latin typeface="Century Gothic" panose="020B0502020202020204" pitchFamily="34" charset="0"/>
                        </a:rPr>
                        <a:t>47.0</a:t>
                      </a:r>
                    </a:p>
                  </a:txBody>
                  <a:tcPr anchor="b">
                    <a:solidFill>
                      <a:schemeClr val="bg1"/>
                    </a:solidFill>
                  </a:tcPr>
                </a:tc>
                <a:tc>
                  <a:txBody>
                    <a:bodyPr/>
                    <a:lstStyle/>
                    <a:p>
                      <a:pPr algn="ctr"/>
                      <a:r>
                        <a:rPr lang="en-US" sz="2400" dirty="0">
                          <a:latin typeface="Century Gothic" panose="020B0502020202020204" pitchFamily="34" charset="0"/>
                        </a:rPr>
                        <a:t>(2.9)</a:t>
                      </a:r>
                    </a:p>
                  </a:txBody>
                  <a:tcPr anchor="b">
                    <a:solidFill>
                      <a:schemeClr val="bg1"/>
                    </a:solidFill>
                  </a:tcPr>
                </a:tc>
                <a:extLst>
                  <a:ext uri="{0D108BD9-81ED-4DB2-BD59-A6C34878D82A}">
                    <a16:rowId xmlns:a16="http://schemas.microsoft.com/office/drawing/2014/main" val="1613956271"/>
                  </a:ext>
                </a:extLst>
              </a:tr>
              <a:tr h="365760">
                <a:tc>
                  <a:txBody>
                    <a:bodyPr/>
                    <a:lstStyle/>
                    <a:p>
                      <a:r>
                        <a:rPr lang="en-US" sz="2400" dirty="0">
                          <a:latin typeface="Century Gothic" panose="020B0502020202020204" pitchFamily="34" charset="0"/>
                        </a:rPr>
                        <a:t>Beach Club</a:t>
                      </a:r>
                    </a:p>
                  </a:txBody>
                  <a:tcPr anchor="b">
                    <a:solidFill>
                      <a:schemeClr val="bg1"/>
                    </a:solidFill>
                  </a:tcPr>
                </a:tc>
                <a:tc>
                  <a:txBody>
                    <a:bodyPr/>
                    <a:lstStyle/>
                    <a:p>
                      <a:pPr algn="ctr"/>
                      <a:r>
                        <a:rPr lang="en-US" sz="2400" dirty="0">
                          <a:latin typeface="Century Gothic" panose="020B0502020202020204" pitchFamily="34" charset="0"/>
                        </a:rPr>
                        <a:t>18.9</a:t>
                      </a:r>
                    </a:p>
                  </a:txBody>
                  <a:tcPr anchor="b">
                    <a:solidFill>
                      <a:schemeClr val="bg1"/>
                    </a:solidFill>
                  </a:tcPr>
                </a:tc>
                <a:tc>
                  <a:txBody>
                    <a:bodyPr/>
                    <a:lstStyle/>
                    <a:p>
                      <a:pPr algn="ctr"/>
                      <a:r>
                        <a:rPr lang="en-US" sz="2400" dirty="0">
                          <a:latin typeface="Century Gothic" panose="020B0502020202020204" pitchFamily="34" charset="0"/>
                        </a:rPr>
                        <a:t>31.6</a:t>
                      </a:r>
                    </a:p>
                  </a:txBody>
                  <a:tcPr anchor="b">
                    <a:solidFill>
                      <a:schemeClr val="bg1"/>
                    </a:solidFill>
                  </a:tcPr>
                </a:tc>
                <a:tc>
                  <a:txBody>
                    <a:bodyPr/>
                    <a:lstStyle/>
                    <a:p>
                      <a:pPr algn="ctr"/>
                      <a:r>
                        <a:rPr lang="en-US" sz="2400" dirty="0">
                          <a:latin typeface="Century Gothic" panose="020B0502020202020204" pitchFamily="34" charset="0"/>
                        </a:rPr>
                        <a:t>12.7</a:t>
                      </a:r>
                    </a:p>
                  </a:txBody>
                  <a:tcPr anchor="b">
                    <a:solidFill>
                      <a:schemeClr val="bg1"/>
                    </a:solidFill>
                  </a:tcPr>
                </a:tc>
                <a:extLst>
                  <a:ext uri="{0D108BD9-81ED-4DB2-BD59-A6C34878D82A}">
                    <a16:rowId xmlns:a16="http://schemas.microsoft.com/office/drawing/2014/main" val="1390903861"/>
                  </a:ext>
                </a:extLst>
              </a:tr>
              <a:tr h="365760">
                <a:tc>
                  <a:txBody>
                    <a:bodyPr/>
                    <a:lstStyle/>
                    <a:p>
                      <a:r>
                        <a:rPr lang="en-US" sz="2400" dirty="0">
                          <a:latin typeface="Century Gothic" panose="020B0502020202020204" pitchFamily="34" charset="0"/>
                        </a:rPr>
                        <a:t>Marinas</a:t>
                      </a:r>
                    </a:p>
                  </a:txBody>
                  <a:tcPr anchor="b">
                    <a:solidFill>
                      <a:schemeClr val="bg1"/>
                    </a:solidFill>
                  </a:tcPr>
                </a:tc>
                <a:tc>
                  <a:txBody>
                    <a:bodyPr/>
                    <a:lstStyle/>
                    <a:p>
                      <a:pPr algn="ctr"/>
                      <a:r>
                        <a:rPr lang="en-US" sz="2400" dirty="0">
                          <a:latin typeface="Century Gothic" panose="020B0502020202020204" pitchFamily="34" charset="0"/>
                        </a:rPr>
                        <a:t>23.7</a:t>
                      </a:r>
                    </a:p>
                  </a:txBody>
                  <a:tcPr anchor="b">
                    <a:solidFill>
                      <a:schemeClr val="bg1"/>
                    </a:solidFill>
                  </a:tcPr>
                </a:tc>
                <a:tc>
                  <a:txBody>
                    <a:bodyPr/>
                    <a:lstStyle/>
                    <a:p>
                      <a:pPr algn="ctr"/>
                      <a:r>
                        <a:rPr lang="en-US" sz="2400" dirty="0">
                          <a:latin typeface="Century Gothic" panose="020B0502020202020204" pitchFamily="34" charset="0"/>
                        </a:rPr>
                        <a:t>49.8</a:t>
                      </a:r>
                    </a:p>
                  </a:txBody>
                  <a:tcPr anchor="b">
                    <a:solidFill>
                      <a:schemeClr val="bg1"/>
                    </a:solidFill>
                  </a:tcPr>
                </a:tc>
                <a:tc>
                  <a:txBody>
                    <a:bodyPr/>
                    <a:lstStyle/>
                    <a:p>
                      <a:pPr algn="ctr"/>
                      <a:r>
                        <a:rPr lang="en-US" sz="2400" dirty="0">
                          <a:latin typeface="Century Gothic" panose="020B0502020202020204" pitchFamily="34" charset="0"/>
                        </a:rPr>
                        <a:t>26.1</a:t>
                      </a:r>
                    </a:p>
                  </a:txBody>
                  <a:tcPr anchor="b">
                    <a:solidFill>
                      <a:schemeClr val="bg1"/>
                    </a:solidFill>
                  </a:tcPr>
                </a:tc>
                <a:extLst>
                  <a:ext uri="{0D108BD9-81ED-4DB2-BD59-A6C34878D82A}">
                    <a16:rowId xmlns:a16="http://schemas.microsoft.com/office/drawing/2014/main" val="2961962981"/>
                  </a:ext>
                </a:extLst>
              </a:tr>
              <a:tr h="365760">
                <a:tc>
                  <a:txBody>
                    <a:bodyPr/>
                    <a:lstStyle/>
                    <a:p>
                      <a:r>
                        <a:rPr lang="en-US" sz="2400" dirty="0">
                          <a:latin typeface="Century Gothic" panose="020B0502020202020204" pitchFamily="34" charset="0"/>
                        </a:rPr>
                        <a:t>Golf Ops/Maintenance</a:t>
                      </a:r>
                    </a:p>
                  </a:txBody>
                  <a:tcPr anchor="b">
                    <a:solidFill>
                      <a:schemeClr val="bg1"/>
                    </a:solidFill>
                  </a:tcPr>
                </a:tc>
                <a:tc>
                  <a:txBody>
                    <a:bodyPr/>
                    <a:lstStyle/>
                    <a:p>
                      <a:pPr algn="ctr"/>
                      <a:r>
                        <a:rPr lang="en-US" sz="2400" dirty="0">
                          <a:latin typeface="Century Gothic" panose="020B0502020202020204" pitchFamily="34" charset="0"/>
                        </a:rPr>
                        <a:t>26.8</a:t>
                      </a:r>
                    </a:p>
                  </a:txBody>
                  <a:tcPr anchor="b">
                    <a:solidFill>
                      <a:schemeClr val="bg1"/>
                    </a:solidFill>
                  </a:tcPr>
                </a:tc>
                <a:tc>
                  <a:txBody>
                    <a:bodyPr/>
                    <a:lstStyle/>
                    <a:p>
                      <a:pPr algn="ctr"/>
                      <a:r>
                        <a:rPr lang="en-US" sz="2400" dirty="0">
                          <a:latin typeface="Century Gothic" panose="020B0502020202020204" pitchFamily="34" charset="0"/>
                        </a:rPr>
                        <a:t>30.6</a:t>
                      </a:r>
                    </a:p>
                  </a:txBody>
                  <a:tcPr anchor="b">
                    <a:solidFill>
                      <a:schemeClr val="bg1"/>
                    </a:solidFill>
                  </a:tcPr>
                </a:tc>
                <a:tc>
                  <a:txBody>
                    <a:bodyPr/>
                    <a:lstStyle/>
                    <a:p>
                      <a:pPr algn="ctr"/>
                      <a:r>
                        <a:rPr lang="en-US" sz="2400" dirty="0">
                          <a:latin typeface="Century Gothic" panose="020B0502020202020204" pitchFamily="34" charset="0"/>
                        </a:rPr>
                        <a:t>3.81</a:t>
                      </a:r>
                    </a:p>
                  </a:txBody>
                  <a:tcPr anchor="b">
                    <a:solidFill>
                      <a:schemeClr val="bg1"/>
                    </a:solidFill>
                  </a:tcPr>
                </a:tc>
                <a:extLst>
                  <a:ext uri="{0D108BD9-81ED-4DB2-BD59-A6C34878D82A}">
                    <a16:rowId xmlns:a16="http://schemas.microsoft.com/office/drawing/2014/main" val="294233053"/>
                  </a:ext>
                </a:extLst>
              </a:tr>
              <a:tr h="365760">
                <a:tc>
                  <a:txBody>
                    <a:bodyPr/>
                    <a:lstStyle/>
                    <a:p>
                      <a:r>
                        <a:rPr lang="en-US" sz="2400" dirty="0">
                          <a:latin typeface="Century Gothic" panose="020B0502020202020204" pitchFamily="34" charset="0"/>
                        </a:rPr>
                        <a:t>Tern’s Grill</a:t>
                      </a:r>
                    </a:p>
                  </a:txBody>
                  <a:tcPr anchor="b">
                    <a:solidFill>
                      <a:schemeClr val="bg1"/>
                    </a:solidFill>
                  </a:tcPr>
                </a:tc>
                <a:tc>
                  <a:txBody>
                    <a:bodyPr/>
                    <a:lstStyle/>
                    <a:p>
                      <a:pPr algn="ctr"/>
                      <a:r>
                        <a:rPr lang="en-US" sz="2400" dirty="0">
                          <a:latin typeface="Century Gothic" panose="020B0502020202020204" pitchFamily="34" charset="0"/>
                        </a:rPr>
                        <a:t>1.3</a:t>
                      </a:r>
                    </a:p>
                  </a:txBody>
                  <a:tcPr anchor="b">
                    <a:solidFill>
                      <a:schemeClr val="bg1"/>
                    </a:solidFill>
                  </a:tcPr>
                </a:tc>
                <a:tc>
                  <a:txBody>
                    <a:bodyPr/>
                    <a:lstStyle/>
                    <a:p>
                      <a:pPr algn="ctr"/>
                      <a:r>
                        <a:rPr lang="en-US" sz="2400" dirty="0">
                          <a:latin typeface="Century Gothic" panose="020B0502020202020204" pitchFamily="34" charset="0"/>
                        </a:rPr>
                        <a:t>11.5</a:t>
                      </a:r>
                    </a:p>
                  </a:txBody>
                  <a:tcPr anchor="b">
                    <a:solidFill>
                      <a:schemeClr val="bg1"/>
                    </a:solidFill>
                  </a:tcPr>
                </a:tc>
                <a:tc>
                  <a:txBody>
                    <a:bodyPr/>
                    <a:lstStyle/>
                    <a:p>
                      <a:pPr algn="ctr"/>
                      <a:r>
                        <a:rPr lang="en-US" sz="2400" dirty="0">
                          <a:latin typeface="Century Gothic" panose="020B0502020202020204" pitchFamily="34" charset="0"/>
                        </a:rPr>
                        <a:t>10.2</a:t>
                      </a:r>
                    </a:p>
                  </a:txBody>
                  <a:tcPr anchor="b">
                    <a:solidFill>
                      <a:schemeClr val="bg1"/>
                    </a:solidFill>
                  </a:tcPr>
                </a:tc>
                <a:extLst>
                  <a:ext uri="{0D108BD9-81ED-4DB2-BD59-A6C34878D82A}">
                    <a16:rowId xmlns:a16="http://schemas.microsoft.com/office/drawing/2014/main" val="3820087050"/>
                  </a:ext>
                </a:extLst>
              </a:tr>
              <a:tr h="365760">
                <a:tc>
                  <a:txBody>
                    <a:bodyPr/>
                    <a:lstStyle/>
                    <a:p>
                      <a:r>
                        <a:rPr lang="en-US" sz="2400" dirty="0">
                          <a:latin typeface="Century Gothic" panose="020B0502020202020204" pitchFamily="34" charset="0"/>
                        </a:rPr>
                        <a:t>Racquet Sports</a:t>
                      </a:r>
                    </a:p>
                  </a:txBody>
                  <a:tcPr anchor="b">
                    <a:solidFill>
                      <a:schemeClr val="bg1"/>
                    </a:solidFill>
                  </a:tcPr>
                </a:tc>
                <a:tc>
                  <a:txBody>
                    <a:bodyPr/>
                    <a:lstStyle/>
                    <a:p>
                      <a:pPr algn="ctr"/>
                      <a:r>
                        <a:rPr lang="en-US" sz="2400" dirty="0">
                          <a:latin typeface="Century Gothic" panose="020B0502020202020204" pitchFamily="34" charset="0"/>
                        </a:rPr>
                        <a:t>7.0</a:t>
                      </a:r>
                    </a:p>
                  </a:txBody>
                  <a:tcPr anchor="b">
                    <a:solidFill>
                      <a:schemeClr val="bg1"/>
                    </a:solidFill>
                  </a:tcPr>
                </a:tc>
                <a:tc>
                  <a:txBody>
                    <a:bodyPr/>
                    <a:lstStyle/>
                    <a:p>
                      <a:pPr algn="ctr"/>
                      <a:r>
                        <a:rPr lang="en-US" sz="2400" dirty="0">
                          <a:latin typeface="Century Gothic" panose="020B0502020202020204" pitchFamily="34" charset="0"/>
                        </a:rPr>
                        <a:t>4.6</a:t>
                      </a:r>
                    </a:p>
                  </a:txBody>
                  <a:tcPr anchor="b">
                    <a:solidFill>
                      <a:schemeClr val="bg1"/>
                    </a:solidFill>
                  </a:tcPr>
                </a:tc>
                <a:tc>
                  <a:txBody>
                    <a:bodyPr/>
                    <a:lstStyle/>
                    <a:p>
                      <a:pPr algn="ctr"/>
                      <a:r>
                        <a:rPr lang="en-US" sz="2400" dirty="0">
                          <a:latin typeface="Century Gothic" panose="020B0502020202020204" pitchFamily="34" charset="0"/>
                        </a:rPr>
                        <a:t>(2.4)</a:t>
                      </a:r>
                    </a:p>
                  </a:txBody>
                  <a:tcPr anchor="b">
                    <a:solidFill>
                      <a:schemeClr val="bg1"/>
                    </a:solidFill>
                  </a:tcPr>
                </a:tc>
                <a:extLst>
                  <a:ext uri="{0D108BD9-81ED-4DB2-BD59-A6C34878D82A}">
                    <a16:rowId xmlns:a16="http://schemas.microsoft.com/office/drawing/2014/main" val="1728712124"/>
                  </a:ext>
                </a:extLst>
              </a:tr>
              <a:tr h="365760">
                <a:tc>
                  <a:txBody>
                    <a:bodyPr/>
                    <a:lstStyle/>
                    <a:p>
                      <a:r>
                        <a:rPr lang="en-US" sz="2400" dirty="0">
                          <a:latin typeface="Century Gothic" panose="020B0502020202020204" pitchFamily="34" charset="0"/>
                        </a:rPr>
                        <a:t>Aquatics</a:t>
                      </a:r>
                    </a:p>
                  </a:txBody>
                  <a:tcPr anchor="b">
                    <a:solidFill>
                      <a:schemeClr val="bg1"/>
                    </a:solidFill>
                  </a:tcPr>
                </a:tc>
                <a:tc>
                  <a:txBody>
                    <a:bodyPr/>
                    <a:lstStyle/>
                    <a:p>
                      <a:pPr algn="ctr"/>
                      <a:r>
                        <a:rPr lang="en-US" sz="2400" u="sng" dirty="0">
                          <a:latin typeface="Century Gothic" panose="020B0502020202020204" pitchFamily="34" charset="0"/>
                        </a:rPr>
                        <a:t>(85.1)</a:t>
                      </a:r>
                    </a:p>
                  </a:txBody>
                  <a:tcPr anchor="b">
                    <a:solidFill>
                      <a:schemeClr val="bg1"/>
                    </a:solidFill>
                  </a:tcPr>
                </a:tc>
                <a:tc>
                  <a:txBody>
                    <a:bodyPr/>
                    <a:lstStyle/>
                    <a:p>
                      <a:pPr algn="ctr"/>
                      <a:r>
                        <a:rPr lang="en-US" sz="2400" u="sng" dirty="0">
                          <a:latin typeface="Century Gothic" panose="020B0502020202020204" pitchFamily="34" charset="0"/>
                        </a:rPr>
                        <a:t>(24.9)</a:t>
                      </a:r>
                    </a:p>
                  </a:txBody>
                  <a:tcPr anchor="b">
                    <a:solidFill>
                      <a:schemeClr val="bg1"/>
                    </a:solidFill>
                  </a:tcPr>
                </a:tc>
                <a:tc>
                  <a:txBody>
                    <a:bodyPr/>
                    <a:lstStyle/>
                    <a:p>
                      <a:pPr algn="ctr"/>
                      <a:r>
                        <a:rPr lang="en-US" sz="2400" u="sng" dirty="0">
                          <a:latin typeface="Century Gothic" panose="020B0502020202020204" pitchFamily="34" charset="0"/>
                        </a:rPr>
                        <a:t>60.2</a:t>
                      </a:r>
                    </a:p>
                  </a:txBody>
                  <a:tcPr anchor="b">
                    <a:solidFill>
                      <a:schemeClr val="bg1"/>
                    </a:solidFill>
                  </a:tcPr>
                </a:tc>
                <a:extLst>
                  <a:ext uri="{0D108BD9-81ED-4DB2-BD59-A6C34878D82A}">
                    <a16:rowId xmlns:a16="http://schemas.microsoft.com/office/drawing/2014/main" val="3190875408"/>
                  </a:ext>
                </a:extLst>
              </a:tr>
              <a:tr h="365760">
                <a:tc>
                  <a:txBody>
                    <a:bodyPr/>
                    <a:lstStyle/>
                    <a:p>
                      <a:r>
                        <a:rPr lang="en-US" sz="2400" b="1" dirty="0">
                          <a:latin typeface="Century Gothic" panose="020B0502020202020204" pitchFamily="34" charset="0"/>
                        </a:rPr>
                        <a:t>      Sub-Total Amenities</a:t>
                      </a:r>
                    </a:p>
                  </a:txBody>
                  <a:tcPr anchor="b">
                    <a:solidFill>
                      <a:schemeClr val="bg1"/>
                    </a:solidFill>
                  </a:tcPr>
                </a:tc>
                <a:tc>
                  <a:txBody>
                    <a:bodyPr/>
                    <a:lstStyle/>
                    <a:p>
                      <a:pPr algn="ctr"/>
                      <a:r>
                        <a:rPr lang="en-US" sz="2400" dirty="0">
                          <a:latin typeface="Century Gothic" panose="020B0502020202020204" pitchFamily="34" charset="0"/>
                        </a:rPr>
                        <a:t>$136.0</a:t>
                      </a:r>
                    </a:p>
                  </a:txBody>
                  <a:tcPr anchor="b">
                    <a:solidFill>
                      <a:schemeClr val="bg1"/>
                    </a:solidFill>
                  </a:tcPr>
                </a:tc>
                <a:tc>
                  <a:txBody>
                    <a:bodyPr/>
                    <a:lstStyle/>
                    <a:p>
                      <a:pPr algn="ctr"/>
                      <a:r>
                        <a:rPr lang="en-US" sz="2400" dirty="0">
                          <a:latin typeface="Century Gothic" panose="020B0502020202020204" pitchFamily="34" charset="0"/>
                        </a:rPr>
                        <a:t>$330.9</a:t>
                      </a:r>
                    </a:p>
                  </a:txBody>
                  <a:tcPr anchor="b">
                    <a:solidFill>
                      <a:schemeClr val="bg1"/>
                    </a:solidFill>
                  </a:tcPr>
                </a:tc>
                <a:tc>
                  <a:txBody>
                    <a:bodyPr/>
                    <a:lstStyle/>
                    <a:p>
                      <a:pPr algn="ctr"/>
                      <a:r>
                        <a:rPr lang="en-US" sz="2400" dirty="0">
                          <a:latin typeface="Century Gothic" panose="020B0502020202020204" pitchFamily="34" charset="0"/>
                        </a:rPr>
                        <a:t>$194.9</a:t>
                      </a:r>
                    </a:p>
                  </a:txBody>
                  <a:tcPr anchor="b">
                    <a:solidFill>
                      <a:schemeClr val="bg1"/>
                    </a:solidFill>
                  </a:tcPr>
                </a:tc>
                <a:extLst>
                  <a:ext uri="{0D108BD9-81ED-4DB2-BD59-A6C34878D82A}">
                    <a16:rowId xmlns:a16="http://schemas.microsoft.com/office/drawing/2014/main" val="1124965164"/>
                  </a:ext>
                </a:extLst>
              </a:tr>
            </a:tbl>
          </a:graphicData>
        </a:graphic>
      </p:graphicFrame>
      <p:cxnSp>
        <p:nvCxnSpPr>
          <p:cNvPr id="5" name="Straight Connector 4">
            <a:extLst>
              <a:ext uri="{FF2B5EF4-FFF2-40B4-BE49-F238E27FC236}">
                <a16:creationId xmlns:a16="http://schemas.microsoft.com/office/drawing/2014/main" id="{E826AA79-EFA4-4FAD-B069-2AA3723CD355}"/>
              </a:ext>
            </a:extLst>
          </p:cNvPr>
          <p:cNvCxnSpPr/>
          <p:nvPr/>
        </p:nvCxnSpPr>
        <p:spPr>
          <a:xfrm>
            <a:off x="4304201" y="667077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1DC18C9-F4F7-4F28-B9DA-C5A3B83A271B}"/>
              </a:ext>
            </a:extLst>
          </p:cNvPr>
          <p:cNvCxnSpPr/>
          <p:nvPr/>
        </p:nvCxnSpPr>
        <p:spPr>
          <a:xfrm>
            <a:off x="7426224" y="6679474"/>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EB71113-E6FA-4A8D-B211-9DB44B676534}"/>
              </a:ext>
            </a:extLst>
          </p:cNvPr>
          <p:cNvCxnSpPr/>
          <p:nvPr/>
        </p:nvCxnSpPr>
        <p:spPr>
          <a:xfrm>
            <a:off x="5741117" y="6679474"/>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4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952ECCAE-E616-4281-B554-CA93AF4E4795}"/>
              </a:ext>
            </a:extLst>
          </p:cNvPr>
          <p:cNvGraphicFramePr>
            <a:graphicFrameLocks noGrp="1"/>
          </p:cNvGraphicFramePr>
          <p:nvPr>
            <p:extLst>
              <p:ext uri="{D42A27DB-BD31-4B8C-83A1-F6EECF244321}">
                <p14:modId xmlns:p14="http://schemas.microsoft.com/office/powerpoint/2010/main" val="1924338368"/>
              </p:ext>
            </p:extLst>
          </p:nvPr>
        </p:nvGraphicFramePr>
        <p:xfrm>
          <a:off x="91440" y="1615440"/>
          <a:ext cx="8961120" cy="493776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3622265642"/>
                    </a:ext>
                  </a:extLst>
                </a:gridCol>
                <a:gridCol w="1463040">
                  <a:extLst>
                    <a:ext uri="{9D8B030D-6E8A-4147-A177-3AD203B41FA5}">
                      <a16:colId xmlns:a16="http://schemas.microsoft.com/office/drawing/2014/main" val="1234858742"/>
                    </a:ext>
                  </a:extLst>
                </a:gridCol>
                <a:gridCol w="1463040">
                  <a:extLst>
                    <a:ext uri="{9D8B030D-6E8A-4147-A177-3AD203B41FA5}">
                      <a16:colId xmlns:a16="http://schemas.microsoft.com/office/drawing/2014/main" val="1502993266"/>
                    </a:ext>
                  </a:extLst>
                </a:gridCol>
                <a:gridCol w="2011680">
                  <a:extLst>
                    <a:ext uri="{9D8B030D-6E8A-4147-A177-3AD203B41FA5}">
                      <a16:colId xmlns:a16="http://schemas.microsoft.com/office/drawing/2014/main" val="2648827867"/>
                    </a:ext>
                  </a:extLst>
                </a:gridCol>
              </a:tblGrid>
              <a:tr h="301752">
                <a:tc>
                  <a:txBody>
                    <a:bodyPr/>
                    <a:lstStyle/>
                    <a:p>
                      <a:endParaRPr lang="en-US" sz="2400" dirty="0">
                        <a:latin typeface="Century Gothic" panose="020B0502020202020204" pitchFamily="34" charset="0"/>
                      </a:endParaRPr>
                    </a:p>
                  </a:txBody>
                  <a:tcPr>
                    <a:solidFill>
                      <a:schemeClr val="bg1"/>
                    </a:solidFill>
                  </a:tcPr>
                </a:tc>
                <a:tc>
                  <a:txBody>
                    <a:bodyPr/>
                    <a:lstStyle/>
                    <a:p>
                      <a:pPr algn="ctr"/>
                      <a:r>
                        <a:rPr lang="en-US" sz="2400" dirty="0">
                          <a:solidFill>
                            <a:schemeClr val="tx1"/>
                          </a:solidFill>
                          <a:latin typeface="Century Gothic" panose="020B0502020202020204" pitchFamily="34" charset="0"/>
                        </a:rPr>
                        <a:t>Sept. 2018</a:t>
                      </a:r>
                    </a:p>
                  </a:txBody>
                  <a:tcPr>
                    <a:solidFill>
                      <a:schemeClr val="bg1"/>
                    </a:solidFill>
                  </a:tcPr>
                </a:tc>
                <a:tc>
                  <a:txBody>
                    <a:bodyPr/>
                    <a:lstStyle/>
                    <a:p>
                      <a:pPr algn="ctr"/>
                      <a:r>
                        <a:rPr lang="en-US" sz="2400" dirty="0">
                          <a:solidFill>
                            <a:schemeClr val="tx1"/>
                          </a:solidFill>
                          <a:latin typeface="Century Gothic" panose="020B0502020202020204" pitchFamily="34" charset="0"/>
                        </a:rPr>
                        <a:t>Sept. 2019</a:t>
                      </a:r>
                    </a:p>
                  </a:txBody>
                  <a:tcPr>
                    <a:solidFill>
                      <a:schemeClr val="bg1"/>
                    </a:solidFill>
                  </a:tcPr>
                </a:tc>
                <a:tc>
                  <a:txBody>
                    <a:bodyPr/>
                    <a:lstStyle/>
                    <a:p>
                      <a:pPr algn="ctr"/>
                      <a:r>
                        <a:rPr lang="en-US" sz="2400" dirty="0">
                          <a:solidFill>
                            <a:schemeClr val="tx1"/>
                          </a:solidFill>
                          <a:latin typeface="Century Gothic" panose="020B0502020202020204" pitchFamily="34" charset="0"/>
                        </a:rPr>
                        <a:t>Increase/</a:t>
                      </a:r>
                    </a:p>
                    <a:p>
                      <a:pPr algn="ctr"/>
                      <a:r>
                        <a:rPr lang="en-US" sz="2400" dirty="0">
                          <a:solidFill>
                            <a:schemeClr val="tx1"/>
                          </a:solidFill>
                          <a:latin typeface="Century Gothic" panose="020B0502020202020204" pitchFamily="34" charset="0"/>
                        </a:rPr>
                        <a:t>(Decrease)</a:t>
                      </a:r>
                    </a:p>
                  </a:txBody>
                  <a:tcPr>
                    <a:solidFill>
                      <a:schemeClr val="bg1"/>
                    </a:solidFill>
                  </a:tcPr>
                </a:tc>
                <a:extLst>
                  <a:ext uri="{0D108BD9-81ED-4DB2-BD59-A6C34878D82A}">
                    <a16:rowId xmlns:a16="http://schemas.microsoft.com/office/drawing/2014/main" val="571848558"/>
                  </a:ext>
                </a:extLst>
              </a:tr>
              <a:tr h="301752">
                <a:tc>
                  <a:txBody>
                    <a:bodyPr/>
                    <a:lstStyle/>
                    <a:p>
                      <a:r>
                        <a:rPr lang="en-US" sz="2400" b="1" dirty="0">
                          <a:latin typeface="Century Gothic" panose="020B0502020202020204" pitchFamily="34" charset="0"/>
                        </a:rPr>
                        <a:t>Sub-Total Amenities</a:t>
                      </a:r>
                    </a:p>
                  </a:txBody>
                  <a:tcPr>
                    <a:solidFill>
                      <a:schemeClr val="bg1"/>
                    </a:solidFill>
                  </a:tcPr>
                </a:tc>
                <a:tc>
                  <a:txBody>
                    <a:bodyPr/>
                    <a:lstStyle/>
                    <a:p>
                      <a:pPr algn="ctr"/>
                      <a:r>
                        <a:rPr lang="en-US" sz="2400" dirty="0">
                          <a:latin typeface="Century Gothic" panose="020B0502020202020204" pitchFamily="34" charset="0"/>
                        </a:rPr>
                        <a:t>$136.0</a:t>
                      </a:r>
                    </a:p>
                  </a:txBody>
                  <a:tcPr>
                    <a:solidFill>
                      <a:schemeClr val="bg1"/>
                    </a:solidFill>
                  </a:tcPr>
                </a:tc>
                <a:tc>
                  <a:txBody>
                    <a:bodyPr/>
                    <a:lstStyle/>
                    <a:p>
                      <a:pPr algn="ctr"/>
                      <a:r>
                        <a:rPr lang="en-US" sz="2400" dirty="0">
                          <a:latin typeface="Century Gothic" panose="020B0502020202020204" pitchFamily="34" charset="0"/>
                        </a:rPr>
                        <a:t>$330.9</a:t>
                      </a:r>
                    </a:p>
                  </a:txBody>
                  <a:tcPr>
                    <a:solidFill>
                      <a:schemeClr val="bg1"/>
                    </a:solidFill>
                  </a:tcPr>
                </a:tc>
                <a:tc>
                  <a:txBody>
                    <a:bodyPr/>
                    <a:lstStyle/>
                    <a:p>
                      <a:pPr algn="ctr"/>
                      <a:r>
                        <a:rPr lang="en-US" sz="2400" dirty="0">
                          <a:latin typeface="Century Gothic" panose="020B0502020202020204" pitchFamily="34" charset="0"/>
                        </a:rPr>
                        <a:t>194.9</a:t>
                      </a:r>
                    </a:p>
                  </a:txBody>
                  <a:tcPr>
                    <a:solidFill>
                      <a:schemeClr val="bg1"/>
                    </a:solidFill>
                  </a:tcPr>
                </a:tc>
                <a:extLst>
                  <a:ext uri="{0D108BD9-81ED-4DB2-BD59-A6C34878D82A}">
                    <a16:rowId xmlns:a16="http://schemas.microsoft.com/office/drawing/2014/main" val="3190875408"/>
                  </a:ext>
                </a:extLst>
              </a:tr>
              <a:tr h="301752">
                <a:tc>
                  <a:txBody>
                    <a:bodyPr/>
                    <a:lstStyle/>
                    <a:p>
                      <a:r>
                        <a:rPr lang="en-US" sz="2400" dirty="0">
                          <a:latin typeface="Century Gothic" panose="020B0502020202020204" pitchFamily="34" charset="0"/>
                        </a:rPr>
                        <a:t>Recreation &amp; Parks</a:t>
                      </a:r>
                    </a:p>
                  </a:txBody>
                  <a:tcPr>
                    <a:solidFill>
                      <a:schemeClr val="bg1"/>
                    </a:solidFill>
                  </a:tcPr>
                </a:tc>
                <a:tc>
                  <a:txBody>
                    <a:bodyPr/>
                    <a:lstStyle/>
                    <a:p>
                      <a:pPr algn="ctr"/>
                      <a:r>
                        <a:rPr lang="en-US" sz="2400" dirty="0">
                          <a:latin typeface="Century Gothic" panose="020B0502020202020204" pitchFamily="34" charset="0"/>
                        </a:rPr>
                        <a:t>11.3</a:t>
                      </a:r>
                    </a:p>
                  </a:txBody>
                  <a:tcPr>
                    <a:solidFill>
                      <a:schemeClr val="bg1"/>
                    </a:solidFill>
                  </a:tcPr>
                </a:tc>
                <a:tc>
                  <a:txBody>
                    <a:bodyPr/>
                    <a:lstStyle/>
                    <a:p>
                      <a:pPr algn="ctr"/>
                      <a:r>
                        <a:rPr lang="en-US" sz="2400" dirty="0">
                          <a:latin typeface="Century Gothic" panose="020B0502020202020204" pitchFamily="34" charset="0"/>
                        </a:rPr>
                        <a:t>61.1</a:t>
                      </a:r>
                    </a:p>
                  </a:txBody>
                  <a:tcPr>
                    <a:solidFill>
                      <a:schemeClr val="bg1"/>
                    </a:solidFill>
                  </a:tcPr>
                </a:tc>
                <a:tc>
                  <a:txBody>
                    <a:bodyPr/>
                    <a:lstStyle/>
                    <a:p>
                      <a:pPr algn="ctr"/>
                      <a:r>
                        <a:rPr lang="en-US" sz="2400" dirty="0">
                          <a:latin typeface="Century Gothic" panose="020B0502020202020204" pitchFamily="34" charset="0"/>
                        </a:rPr>
                        <a:t>49.8</a:t>
                      </a:r>
                    </a:p>
                  </a:txBody>
                  <a:tcPr>
                    <a:solidFill>
                      <a:schemeClr val="bg1"/>
                    </a:solidFill>
                  </a:tcPr>
                </a:tc>
                <a:extLst>
                  <a:ext uri="{0D108BD9-81ED-4DB2-BD59-A6C34878D82A}">
                    <a16:rowId xmlns:a16="http://schemas.microsoft.com/office/drawing/2014/main" val="108622778"/>
                  </a:ext>
                </a:extLst>
              </a:tr>
              <a:tr h="301752">
                <a:tc>
                  <a:txBody>
                    <a:bodyPr/>
                    <a:lstStyle/>
                    <a:p>
                      <a:r>
                        <a:rPr lang="en-US" sz="2400" dirty="0">
                          <a:latin typeface="Century Gothic" panose="020B0502020202020204" pitchFamily="34" charset="0"/>
                        </a:rPr>
                        <a:t>Fire/EMS/Police</a:t>
                      </a:r>
                    </a:p>
                  </a:txBody>
                  <a:tcPr>
                    <a:solidFill>
                      <a:schemeClr val="bg1"/>
                    </a:solidFill>
                  </a:tcPr>
                </a:tc>
                <a:tc>
                  <a:txBody>
                    <a:bodyPr/>
                    <a:lstStyle/>
                    <a:p>
                      <a:pPr algn="ctr"/>
                      <a:r>
                        <a:rPr lang="en-US" sz="2400" dirty="0">
                          <a:latin typeface="Century Gothic" panose="020B0502020202020204" pitchFamily="34" charset="0"/>
                        </a:rPr>
                        <a:t>66.1</a:t>
                      </a:r>
                    </a:p>
                  </a:txBody>
                  <a:tcPr>
                    <a:solidFill>
                      <a:schemeClr val="bg1"/>
                    </a:solidFill>
                  </a:tcPr>
                </a:tc>
                <a:tc>
                  <a:txBody>
                    <a:bodyPr/>
                    <a:lstStyle/>
                    <a:p>
                      <a:pPr algn="ctr"/>
                      <a:r>
                        <a:rPr lang="en-US" sz="2400" dirty="0">
                          <a:latin typeface="Century Gothic" panose="020B0502020202020204" pitchFamily="34" charset="0"/>
                        </a:rPr>
                        <a:t>(6.2)</a:t>
                      </a:r>
                    </a:p>
                  </a:txBody>
                  <a:tcPr>
                    <a:solidFill>
                      <a:schemeClr val="bg1"/>
                    </a:solidFill>
                  </a:tcPr>
                </a:tc>
                <a:tc>
                  <a:txBody>
                    <a:bodyPr/>
                    <a:lstStyle/>
                    <a:p>
                      <a:pPr algn="ctr"/>
                      <a:r>
                        <a:rPr lang="en-US" sz="2400">
                          <a:latin typeface="Century Gothic" panose="020B0502020202020204" pitchFamily="34" charset="0"/>
                        </a:rPr>
                        <a:t>(72.3)</a:t>
                      </a:r>
                      <a:endParaRPr lang="en-US" sz="240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3000719363"/>
                  </a:ext>
                </a:extLst>
              </a:tr>
              <a:tr h="301752">
                <a:tc>
                  <a:txBody>
                    <a:bodyPr/>
                    <a:lstStyle/>
                    <a:p>
                      <a:r>
                        <a:rPr lang="en-US" sz="2400" dirty="0">
                          <a:latin typeface="Century Gothic" panose="020B0502020202020204" pitchFamily="34" charset="0"/>
                        </a:rPr>
                        <a:t>PW/Gen. </a:t>
                      </a:r>
                      <a:r>
                        <a:rPr lang="en-US" sz="2400" dirty="0" err="1">
                          <a:latin typeface="Century Gothic" panose="020B0502020202020204" pitchFamily="34" charset="0"/>
                        </a:rPr>
                        <a:t>Maint</a:t>
                      </a:r>
                      <a:r>
                        <a:rPr lang="en-US" sz="2400" dirty="0">
                          <a:latin typeface="Century Gothic" panose="020B0502020202020204" pitchFamily="34" charset="0"/>
                        </a:rPr>
                        <a:t>./CPI</a:t>
                      </a:r>
                    </a:p>
                  </a:txBody>
                  <a:tcPr>
                    <a:solidFill>
                      <a:schemeClr val="bg1"/>
                    </a:solidFill>
                  </a:tcPr>
                </a:tc>
                <a:tc>
                  <a:txBody>
                    <a:bodyPr/>
                    <a:lstStyle/>
                    <a:p>
                      <a:pPr algn="ctr"/>
                      <a:r>
                        <a:rPr lang="en-US" sz="2400" dirty="0">
                          <a:latin typeface="Century Gothic" panose="020B0502020202020204" pitchFamily="34" charset="0"/>
                        </a:rPr>
                        <a:t>(43.7)</a:t>
                      </a:r>
                    </a:p>
                  </a:txBody>
                  <a:tcPr>
                    <a:solidFill>
                      <a:schemeClr val="bg1"/>
                    </a:solidFill>
                  </a:tcPr>
                </a:tc>
                <a:tc>
                  <a:txBody>
                    <a:bodyPr/>
                    <a:lstStyle/>
                    <a:p>
                      <a:pPr algn="ctr"/>
                      <a:r>
                        <a:rPr lang="en-US" sz="2400" dirty="0">
                          <a:latin typeface="Century Gothic" panose="020B0502020202020204" pitchFamily="34" charset="0"/>
                        </a:rPr>
                        <a:t>76.0</a:t>
                      </a:r>
                    </a:p>
                  </a:txBody>
                  <a:tcPr>
                    <a:solidFill>
                      <a:schemeClr val="bg1"/>
                    </a:solidFill>
                  </a:tcPr>
                </a:tc>
                <a:tc>
                  <a:txBody>
                    <a:bodyPr/>
                    <a:lstStyle/>
                    <a:p>
                      <a:pPr algn="ctr"/>
                      <a:r>
                        <a:rPr lang="en-US" sz="2400" dirty="0">
                          <a:latin typeface="Century Gothic" panose="020B0502020202020204" pitchFamily="34" charset="0"/>
                        </a:rPr>
                        <a:t>119.7</a:t>
                      </a:r>
                    </a:p>
                  </a:txBody>
                  <a:tcPr>
                    <a:solidFill>
                      <a:schemeClr val="bg1"/>
                    </a:solidFill>
                  </a:tcPr>
                </a:tc>
                <a:extLst>
                  <a:ext uri="{0D108BD9-81ED-4DB2-BD59-A6C34878D82A}">
                    <a16:rowId xmlns:a16="http://schemas.microsoft.com/office/drawing/2014/main" val="3006018379"/>
                  </a:ext>
                </a:extLst>
              </a:tr>
              <a:tr h="301752">
                <a:tc>
                  <a:txBody>
                    <a:bodyPr/>
                    <a:lstStyle/>
                    <a:p>
                      <a:r>
                        <a:rPr lang="en-US" sz="2400" dirty="0">
                          <a:latin typeface="Century Gothic" panose="020B0502020202020204" pitchFamily="34" charset="0"/>
                        </a:rPr>
                        <a:t>Public Relations</a:t>
                      </a:r>
                    </a:p>
                  </a:txBody>
                  <a:tcPr>
                    <a:solidFill>
                      <a:schemeClr val="bg1"/>
                    </a:solidFill>
                  </a:tcPr>
                </a:tc>
                <a:tc>
                  <a:txBody>
                    <a:bodyPr/>
                    <a:lstStyle/>
                    <a:p>
                      <a:pPr algn="ctr"/>
                      <a:r>
                        <a:rPr lang="en-US" sz="2400" dirty="0">
                          <a:latin typeface="Century Gothic" panose="020B0502020202020204" pitchFamily="34" charset="0"/>
                        </a:rPr>
                        <a:t>6.6</a:t>
                      </a:r>
                    </a:p>
                  </a:txBody>
                  <a:tcPr>
                    <a:solidFill>
                      <a:schemeClr val="bg1"/>
                    </a:solidFill>
                  </a:tcPr>
                </a:tc>
                <a:tc>
                  <a:txBody>
                    <a:bodyPr/>
                    <a:lstStyle/>
                    <a:p>
                      <a:pPr algn="ctr"/>
                      <a:r>
                        <a:rPr lang="en-US" sz="2400" dirty="0">
                          <a:latin typeface="Century Gothic" panose="020B0502020202020204" pitchFamily="34" charset="0"/>
                        </a:rPr>
                        <a:t>(13.3)</a:t>
                      </a:r>
                    </a:p>
                  </a:txBody>
                  <a:tcPr>
                    <a:solidFill>
                      <a:schemeClr val="bg1"/>
                    </a:solidFill>
                  </a:tcPr>
                </a:tc>
                <a:tc>
                  <a:txBody>
                    <a:bodyPr/>
                    <a:lstStyle/>
                    <a:p>
                      <a:pPr algn="ctr"/>
                      <a:r>
                        <a:rPr lang="en-US" sz="2400">
                          <a:latin typeface="Century Gothic" panose="020B0502020202020204" pitchFamily="34" charset="0"/>
                        </a:rPr>
                        <a:t>(19.9)</a:t>
                      </a:r>
                      <a:endParaRPr lang="en-US" sz="240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1941042022"/>
                  </a:ext>
                </a:extLst>
              </a:tr>
              <a:tr h="301752">
                <a:tc>
                  <a:txBody>
                    <a:bodyPr/>
                    <a:lstStyle/>
                    <a:p>
                      <a:r>
                        <a:rPr lang="en-US" sz="2400" dirty="0">
                          <a:latin typeface="Century Gothic" panose="020B0502020202020204" pitchFamily="34" charset="0"/>
                        </a:rPr>
                        <a:t>Gen. Admin./GM Office</a:t>
                      </a:r>
                    </a:p>
                  </a:txBody>
                  <a:tcPr>
                    <a:solidFill>
                      <a:schemeClr val="bg1"/>
                    </a:solidFill>
                  </a:tcPr>
                </a:tc>
                <a:tc>
                  <a:txBody>
                    <a:bodyPr/>
                    <a:lstStyle/>
                    <a:p>
                      <a:pPr algn="ctr"/>
                      <a:r>
                        <a:rPr lang="en-US" sz="2400" dirty="0">
                          <a:latin typeface="Century Gothic" panose="020B0502020202020204" pitchFamily="34" charset="0"/>
                        </a:rPr>
                        <a:t>(97.0)</a:t>
                      </a:r>
                    </a:p>
                  </a:txBody>
                  <a:tcPr>
                    <a:solidFill>
                      <a:schemeClr val="bg1"/>
                    </a:solidFill>
                  </a:tcPr>
                </a:tc>
                <a:tc>
                  <a:txBody>
                    <a:bodyPr/>
                    <a:lstStyle/>
                    <a:p>
                      <a:pPr algn="ctr"/>
                      <a:r>
                        <a:rPr lang="en-US" sz="2400" dirty="0">
                          <a:latin typeface="Century Gothic" panose="020B0502020202020204" pitchFamily="34" charset="0"/>
                        </a:rPr>
                        <a:t>44.9</a:t>
                      </a:r>
                    </a:p>
                  </a:txBody>
                  <a:tcPr>
                    <a:solidFill>
                      <a:schemeClr val="bg1"/>
                    </a:solidFill>
                  </a:tcPr>
                </a:tc>
                <a:tc>
                  <a:txBody>
                    <a:bodyPr/>
                    <a:lstStyle/>
                    <a:p>
                      <a:pPr algn="ctr"/>
                      <a:r>
                        <a:rPr lang="en-US" sz="2400" dirty="0">
                          <a:latin typeface="Century Gothic" panose="020B0502020202020204" pitchFamily="34" charset="0"/>
                        </a:rPr>
                        <a:t>141.9</a:t>
                      </a:r>
                    </a:p>
                  </a:txBody>
                  <a:tcPr>
                    <a:solidFill>
                      <a:schemeClr val="bg1"/>
                    </a:solidFill>
                  </a:tcPr>
                </a:tc>
                <a:extLst>
                  <a:ext uri="{0D108BD9-81ED-4DB2-BD59-A6C34878D82A}">
                    <a16:rowId xmlns:a16="http://schemas.microsoft.com/office/drawing/2014/main" val="4141042880"/>
                  </a:ext>
                </a:extLst>
              </a:tr>
              <a:tr h="301752">
                <a:tc>
                  <a:txBody>
                    <a:bodyPr/>
                    <a:lstStyle/>
                    <a:p>
                      <a:r>
                        <a:rPr lang="en-US" sz="2400" dirty="0">
                          <a:latin typeface="Century Gothic" panose="020B0502020202020204" pitchFamily="34" charset="0"/>
                        </a:rPr>
                        <a:t>Finance/Membership</a:t>
                      </a:r>
                    </a:p>
                  </a:txBody>
                  <a:tcPr>
                    <a:solidFill>
                      <a:schemeClr val="bg1"/>
                    </a:solidFill>
                  </a:tcPr>
                </a:tc>
                <a:tc>
                  <a:txBody>
                    <a:bodyPr/>
                    <a:lstStyle/>
                    <a:p>
                      <a:pPr algn="ctr"/>
                      <a:r>
                        <a:rPr lang="en-US" sz="2400" dirty="0">
                          <a:latin typeface="Century Gothic" panose="020B0502020202020204" pitchFamily="34" charset="0"/>
                        </a:rPr>
                        <a:t>21.4</a:t>
                      </a:r>
                    </a:p>
                  </a:txBody>
                  <a:tcPr>
                    <a:solidFill>
                      <a:schemeClr val="bg1"/>
                    </a:solidFill>
                  </a:tcPr>
                </a:tc>
                <a:tc>
                  <a:txBody>
                    <a:bodyPr/>
                    <a:lstStyle/>
                    <a:p>
                      <a:pPr algn="ctr"/>
                      <a:r>
                        <a:rPr lang="en-US" sz="2400" dirty="0">
                          <a:latin typeface="Century Gothic" panose="020B0502020202020204" pitchFamily="34" charset="0"/>
                        </a:rPr>
                        <a:t>24.2</a:t>
                      </a:r>
                    </a:p>
                  </a:txBody>
                  <a:tcPr>
                    <a:solidFill>
                      <a:schemeClr val="bg1"/>
                    </a:solidFill>
                  </a:tcPr>
                </a:tc>
                <a:tc>
                  <a:txBody>
                    <a:bodyPr/>
                    <a:lstStyle/>
                    <a:p>
                      <a:pPr algn="ctr"/>
                      <a:r>
                        <a:rPr lang="en-US" sz="2400" dirty="0">
                          <a:latin typeface="Century Gothic" panose="020B0502020202020204" pitchFamily="34" charset="0"/>
                        </a:rPr>
                        <a:t>2.8</a:t>
                      </a:r>
                    </a:p>
                  </a:txBody>
                  <a:tcPr>
                    <a:solidFill>
                      <a:schemeClr val="bg1"/>
                    </a:solidFill>
                  </a:tcPr>
                </a:tc>
                <a:extLst>
                  <a:ext uri="{0D108BD9-81ED-4DB2-BD59-A6C34878D82A}">
                    <a16:rowId xmlns:a16="http://schemas.microsoft.com/office/drawing/2014/main" val="185700000"/>
                  </a:ext>
                </a:extLst>
              </a:tr>
              <a:tr h="301752">
                <a:tc>
                  <a:txBody>
                    <a:bodyPr/>
                    <a:lstStyle/>
                    <a:p>
                      <a:r>
                        <a:rPr lang="en-US" sz="2400" dirty="0">
                          <a:latin typeface="Century Gothic" panose="020B0502020202020204" pitchFamily="34" charset="0"/>
                        </a:rPr>
                        <a:t>New Capital</a:t>
                      </a:r>
                    </a:p>
                  </a:txBody>
                  <a:tcPr>
                    <a:solidFill>
                      <a:schemeClr val="bg1"/>
                    </a:solidFill>
                  </a:tcPr>
                </a:tc>
                <a:tc>
                  <a:txBody>
                    <a:bodyPr/>
                    <a:lstStyle/>
                    <a:p>
                      <a:pPr algn="ctr"/>
                      <a:r>
                        <a:rPr lang="en-US" sz="2400" u="sng" dirty="0">
                          <a:latin typeface="Century Gothic" panose="020B0502020202020204" pitchFamily="34" charset="0"/>
                        </a:rPr>
                        <a:t>(5.4)</a:t>
                      </a:r>
                    </a:p>
                  </a:txBody>
                  <a:tcPr>
                    <a:solidFill>
                      <a:schemeClr val="bg1"/>
                    </a:solidFill>
                  </a:tcPr>
                </a:tc>
                <a:tc>
                  <a:txBody>
                    <a:bodyPr/>
                    <a:lstStyle/>
                    <a:p>
                      <a:pPr algn="ctr"/>
                      <a:r>
                        <a:rPr lang="en-US" sz="2400" u="sng" dirty="0">
                          <a:latin typeface="Century Gothic" panose="020B0502020202020204" pitchFamily="34" charset="0"/>
                        </a:rPr>
                        <a:t>0</a:t>
                      </a:r>
                    </a:p>
                  </a:txBody>
                  <a:tcPr>
                    <a:solidFill>
                      <a:schemeClr val="bg1"/>
                    </a:solidFill>
                  </a:tcPr>
                </a:tc>
                <a:tc>
                  <a:txBody>
                    <a:bodyPr/>
                    <a:lstStyle/>
                    <a:p>
                      <a:pPr algn="ctr"/>
                      <a:r>
                        <a:rPr lang="en-US" sz="2400" u="sng" dirty="0">
                          <a:latin typeface="Century Gothic" panose="020B0502020202020204" pitchFamily="34" charset="0"/>
                        </a:rPr>
                        <a:t>5.4</a:t>
                      </a:r>
                    </a:p>
                  </a:txBody>
                  <a:tcPr>
                    <a:solidFill>
                      <a:schemeClr val="bg1"/>
                    </a:solidFill>
                  </a:tcPr>
                </a:tc>
                <a:extLst>
                  <a:ext uri="{0D108BD9-81ED-4DB2-BD59-A6C34878D82A}">
                    <a16:rowId xmlns:a16="http://schemas.microsoft.com/office/drawing/2014/main" val="2664646071"/>
                  </a:ext>
                </a:extLst>
              </a:tr>
              <a:tr h="301752">
                <a:tc>
                  <a:txBody>
                    <a:bodyPr/>
                    <a:lstStyle/>
                    <a:p>
                      <a:endParaRPr lang="en-US" sz="2400" dirty="0">
                        <a:latin typeface="Century Gothic" panose="020B0502020202020204" pitchFamily="34" charset="0"/>
                      </a:endParaRPr>
                    </a:p>
                  </a:txBody>
                  <a:tcPr>
                    <a:solidFill>
                      <a:schemeClr val="bg1"/>
                    </a:solidFill>
                  </a:tcPr>
                </a:tc>
                <a:tc>
                  <a:txBody>
                    <a:bodyPr/>
                    <a:lstStyle/>
                    <a:p>
                      <a:pPr algn="ctr"/>
                      <a:r>
                        <a:rPr lang="en-US" sz="2400" dirty="0">
                          <a:latin typeface="Century Gothic" panose="020B0502020202020204" pitchFamily="34" charset="0"/>
                        </a:rPr>
                        <a:t>$95.3</a:t>
                      </a:r>
                    </a:p>
                  </a:txBody>
                  <a:tcPr>
                    <a:solidFill>
                      <a:schemeClr val="bg1"/>
                    </a:solidFill>
                  </a:tcPr>
                </a:tc>
                <a:tc>
                  <a:txBody>
                    <a:bodyPr/>
                    <a:lstStyle/>
                    <a:p>
                      <a:pPr algn="ctr"/>
                      <a:r>
                        <a:rPr lang="en-US" sz="2400" dirty="0">
                          <a:latin typeface="Century Gothic" panose="020B0502020202020204" pitchFamily="34" charset="0"/>
                        </a:rPr>
                        <a:t>$517.6</a:t>
                      </a:r>
                    </a:p>
                  </a:txBody>
                  <a:tcPr>
                    <a:solidFill>
                      <a:schemeClr val="bg1"/>
                    </a:solidFill>
                  </a:tcPr>
                </a:tc>
                <a:tc>
                  <a:txBody>
                    <a:bodyPr/>
                    <a:lstStyle/>
                    <a:p>
                      <a:pPr algn="ctr"/>
                      <a:r>
                        <a:rPr lang="en-US" sz="2400" dirty="0">
                          <a:latin typeface="Century Gothic" panose="020B0502020202020204" pitchFamily="34" charset="0"/>
                        </a:rPr>
                        <a:t>$422.3</a:t>
                      </a:r>
                    </a:p>
                  </a:txBody>
                  <a:tcPr>
                    <a:solidFill>
                      <a:schemeClr val="bg1"/>
                    </a:solidFill>
                  </a:tcPr>
                </a:tc>
                <a:extLst>
                  <a:ext uri="{0D108BD9-81ED-4DB2-BD59-A6C34878D82A}">
                    <a16:rowId xmlns:a16="http://schemas.microsoft.com/office/drawing/2014/main" val="1580260481"/>
                  </a:ext>
                </a:extLst>
              </a:tr>
            </a:tbl>
          </a:graphicData>
        </a:graphic>
      </p:graphicFrame>
      <p:sp>
        <p:nvSpPr>
          <p:cNvPr id="2" name="TextBox 1">
            <a:extLst>
              <a:ext uri="{FF2B5EF4-FFF2-40B4-BE49-F238E27FC236}">
                <a16:creationId xmlns:a16="http://schemas.microsoft.com/office/drawing/2014/main" id="{5550A819-BF78-4F05-908A-98FA21C11019}"/>
              </a:ext>
            </a:extLst>
          </p:cNvPr>
          <p:cNvSpPr txBox="1"/>
          <p:nvPr/>
        </p:nvSpPr>
        <p:spPr>
          <a:xfrm>
            <a:off x="0" y="-3603"/>
            <a:ext cx="9144000" cy="1031051"/>
          </a:xfrm>
          <a:prstGeom prst="rect">
            <a:avLst/>
          </a:prstGeom>
          <a:solidFill>
            <a:schemeClr val="bg1"/>
          </a:solidFill>
        </p:spPr>
        <p:txBody>
          <a:bodyPr wrap="square" rtlCol="0">
            <a:noAutofit/>
          </a:bodyPr>
          <a:lstStyle/>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September 2019</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YTD Budget Variations vs. Prior Year</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a:t>
            </a:r>
            <a:r>
              <a:rPr lang="en-US" sz="1600" dirty="0">
                <a:solidFill>
                  <a:schemeClr val="bg1"/>
                </a:solidFill>
                <a:latin typeface="Franklin Gothic Medium" panose="020B0603020102020204" pitchFamily="34" charset="0"/>
              </a:rPr>
              <a:t>5</a:t>
            </a: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 months)</a:t>
            </a:r>
            <a:endParaRPr kumimoji="0" lang="en-US" sz="1800" b="0" i="0" u="none" strike="noStrike" kern="1200" cap="none" spc="0" normalizeH="0" baseline="0" noProof="0" dirty="0">
              <a:ln>
                <a:noFill/>
              </a:ln>
              <a:solidFill>
                <a:schemeClr val="bg1"/>
              </a:solidFill>
              <a:effectLst/>
              <a:uLnTx/>
              <a:uFillTx/>
              <a:latin typeface="Corbel" panose="020B0503020204020204"/>
              <a:ea typeface="+mn-ea"/>
              <a:cs typeface="+mn-cs"/>
            </a:endParaRPr>
          </a:p>
        </p:txBody>
      </p:sp>
      <p:cxnSp>
        <p:nvCxnSpPr>
          <p:cNvPr id="4" name="Straight Connector 3">
            <a:extLst>
              <a:ext uri="{FF2B5EF4-FFF2-40B4-BE49-F238E27FC236}">
                <a16:creationId xmlns:a16="http://schemas.microsoft.com/office/drawing/2014/main" id="{C7E7A185-A3E9-467C-B6CC-12C2AFA452EF}"/>
              </a:ext>
            </a:extLst>
          </p:cNvPr>
          <p:cNvCxnSpPr/>
          <p:nvPr/>
        </p:nvCxnSpPr>
        <p:spPr>
          <a:xfrm>
            <a:off x="7623153" y="64805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165C8B1-9B04-4F8B-994A-C59DD5CC92D4}"/>
              </a:ext>
            </a:extLst>
          </p:cNvPr>
          <p:cNvCxnSpPr/>
          <p:nvPr/>
        </p:nvCxnSpPr>
        <p:spPr>
          <a:xfrm>
            <a:off x="5859668" y="6481971"/>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23E13FE-FEE2-448B-95B0-CE1B5E094402}"/>
              </a:ext>
            </a:extLst>
          </p:cNvPr>
          <p:cNvCxnSpPr/>
          <p:nvPr/>
        </p:nvCxnSpPr>
        <p:spPr>
          <a:xfrm>
            <a:off x="4366148" y="64805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84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599"/>
            <a:ext cx="7772400" cy="2362201"/>
          </a:xfrm>
        </p:spPr>
        <p:txBody>
          <a:bodyPr>
            <a:normAutofit fontScale="90000"/>
          </a:bodyPr>
          <a:lstStyle/>
          <a:p>
            <a:r>
              <a:rPr lang="en-US" dirty="0">
                <a:solidFill>
                  <a:srgbClr val="C00000"/>
                </a:solidFill>
              </a:rPr>
              <a:t>Dashboard Report</a:t>
            </a:r>
          </a:p>
        </p:txBody>
      </p:sp>
      <p:sp>
        <p:nvSpPr>
          <p:cNvPr id="3" name="Subtitle 2"/>
          <p:cNvSpPr>
            <a:spLocks noGrp="1"/>
          </p:cNvSpPr>
          <p:nvPr>
            <p:ph type="subTitle" idx="1"/>
          </p:nvPr>
        </p:nvSpPr>
        <p:spPr/>
        <p:txBody>
          <a:bodyPr>
            <a:normAutofit/>
          </a:bodyPr>
          <a:lstStyle/>
          <a:p>
            <a:r>
              <a:rPr lang="en-US" sz="2800" dirty="0">
                <a:solidFill>
                  <a:schemeClr val="tx1"/>
                </a:solidFill>
                <a:effectLst>
                  <a:outerShdw blurRad="38100" dist="38100" dir="2700000" algn="tl">
                    <a:srgbClr val="000000">
                      <a:alpha val="43137"/>
                    </a:srgbClr>
                  </a:outerShdw>
                </a:effectLst>
                <a:latin typeface="+mn-lt"/>
              </a:rPr>
              <a:t>November 2</a:t>
            </a:r>
            <a:r>
              <a:rPr lang="en-US" sz="2800" baseline="30000" dirty="0">
                <a:solidFill>
                  <a:schemeClr val="tx1"/>
                </a:solidFill>
                <a:effectLst>
                  <a:outerShdw blurRad="38100" dist="38100" dir="2700000" algn="tl">
                    <a:srgbClr val="000000">
                      <a:alpha val="43137"/>
                    </a:srgbClr>
                  </a:outerShdw>
                </a:effectLst>
                <a:latin typeface="+mn-lt"/>
              </a:rPr>
              <a:t>nd</a:t>
            </a:r>
            <a:r>
              <a:rPr lang="en-US" sz="2800" dirty="0">
                <a:solidFill>
                  <a:schemeClr val="tx1"/>
                </a:solidFill>
                <a:effectLst>
                  <a:outerShdw blurRad="38100" dist="38100" dir="2700000" algn="tl">
                    <a:srgbClr val="000000">
                      <a:alpha val="43137"/>
                    </a:srgbClr>
                  </a:outerShdw>
                </a:effectLst>
                <a:latin typeface="+mn-lt"/>
              </a:rPr>
              <a:t>, 2019 Board MTG</a:t>
            </a:r>
          </a:p>
          <a:p>
            <a:r>
              <a:rPr lang="en-US" sz="2800" dirty="0">
                <a:solidFill>
                  <a:schemeClr val="tx1"/>
                </a:solidFill>
                <a:effectLst>
                  <a:outerShdw blurRad="38100" dist="38100" dir="2700000" algn="tl">
                    <a:srgbClr val="000000">
                      <a:alpha val="43137"/>
                    </a:srgbClr>
                  </a:outerShdw>
                </a:effectLst>
                <a:latin typeface="+mn-lt"/>
              </a:rPr>
              <a:t>C. Phillips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2957" y="685800"/>
            <a:ext cx="1952625" cy="1790700"/>
          </a:xfrm>
          <a:prstGeom prst="rect">
            <a:avLst/>
          </a:prstGeom>
        </p:spPr>
      </p:pic>
    </p:spTree>
    <p:extLst>
      <p:ext uri="{BB962C8B-B14F-4D97-AF65-F5344CB8AC3E}">
        <p14:creationId xmlns:p14="http://schemas.microsoft.com/office/powerpoint/2010/main" val="651213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089" y="533400"/>
            <a:ext cx="8229600" cy="627888"/>
          </a:xfrm>
        </p:spPr>
        <p:txBody>
          <a:bodyPr>
            <a:noAutofit/>
          </a:bodyPr>
          <a:lstStyle/>
          <a:p>
            <a:pPr algn="ctr"/>
            <a:r>
              <a:rPr lang="en-US" sz="3600" dirty="0">
                <a:solidFill>
                  <a:srgbClr val="C00000"/>
                </a:solidFill>
                <a:effectLst>
                  <a:outerShdw blurRad="38100" dist="38100" dir="2700000" algn="tl">
                    <a:srgbClr val="000000">
                      <a:alpha val="43137"/>
                    </a:srgbClr>
                  </a:outerShdw>
                </a:effectLst>
                <a:latin typeface="Cambria" panose="02040503050406030204" pitchFamily="18" charset="0"/>
              </a:rPr>
              <a:t>Drainage Fiscal Year 2019/2020</a:t>
            </a:r>
          </a:p>
        </p:txBody>
      </p:sp>
      <p:graphicFrame>
        <p:nvGraphicFramePr>
          <p:cNvPr id="4" name="Content Placeholder 3"/>
          <p:cNvGraphicFramePr>
            <a:graphicFrameLocks noGrp="1"/>
          </p:cNvGraphicFramePr>
          <p:nvPr>
            <p:ph idx="1"/>
          </p:nvPr>
        </p:nvGraphicFramePr>
        <p:xfrm>
          <a:off x="516089" y="1274748"/>
          <a:ext cx="8229600" cy="3221052"/>
        </p:xfrm>
        <a:graphic>
          <a:graphicData uri="http://schemas.openxmlformats.org/drawingml/2006/table">
            <a:tbl>
              <a:tblPr firstRow="1" bandRow="1">
                <a:tableStyleId>{21E4AEA4-8DFA-4A89-87EB-49C32662AFE0}</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16892">
                <a:tc>
                  <a:txBody>
                    <a:bodyPr/>
                    <a:lstStyle/>
                    <a:p>
                      <a:r>
                        <a:rPr lang="en-US" sz="1600" dirty="0">
                          <a:latin typeface="Cambria" panose="02040503050406030204" pitchFamily="18" charset="0"/>
                        </a:rPr>
                        <a:t>Project to be done:</a:t>
                      </a:r>
                    </a:p>
                  </a:txBody>
                  <a:tcPr>
                    <a:solidFill>
                      <a:srgbClr val="00B0F0"/>
                    </a:solidFill>
                  </a:tcPr>
                </a:tc>
                <a:tc>
                  <a:txBody>
                    <a:bodyPr/>
                    <a:lstStyle/>
                    <a:p>
                      <a:r>
                        <a:rPr lang="en-US" sz="1600" dirty="0">
                          <a:latin typeface="Cambria" panose="02040503050406030204" pitchFamily="18" charset="0"/>
                        </a:rPr>
                        <a:t>Estimated Cost:</a:t>
                      </a:r>
                    </a:p>
                  </a:txBody>
                  <a:tcPr>
                    <a:solidFill>
                      <a:srgbClr val="00B0F0"/>
                    </a:solidFill>
                  </a:tcPr>
                </a:tc>
                <a:extLst>
                  <a:ext uri="{0D108BD9-81ED-4DB2-BD59-A6C34878D82A}">
                    <a16:rowId xmlns:a16="http://schemas.microsoft.com/office/drawing/2014/main" val="10000"/>
                  </a:ext>
                </a:extLst>
              </a:tr>
              <a:tr h="370840">
                <a:tc>
                  <a:txBody>
                    <a:bodyPr/>
                    <a:lstStyle/>
                    <a:p>
                      <a:r>
                        <a:rPr lang="en-US" sz="1600" dirty="0">
                          <a:latin typeface="Cambria" panose="02040503050406030204" pitchFamily="18" charset="0"/>
                        </a:rPr>
                        <a:t>Watertown Pipe  (November 2019)</a:t>
                      </a:r>
                    </a:p>
                  </a:txBody>
                  <a:tcPr/>
                </a:tc>
                <a:tc>
                  <a:txBody>
                    <a:bodyPr/>
                    <a:lstStyle/>
                    <a:p>
                      <a:r>
                        <a:rPr lang="en-US" sz="1600" dirty="0">
                          <a:latin typeface="Cambria" panose="02040503050406030204" pitchFamily="18" charset="0"/>
                        </a:rPr>
                        <a:t>$106,000.00</a:t>
                      </a:r>
                    </a:p>
                  </a:txBody>
                  <a:tcPr/>
                </a:tc>
                <a:extLst>
                  <a:ext uri="{0D108BD9-81ED-4DB2-BD59-A6C34878D82A}">
                    <a16:rowId xmlns:a16="http://schemas.microsoft.com/office/drawing/2014/main" val="10001"/>
                  </a:ext>
                </a:extLst>
              </a:tr>
              <a:tr h="370840">
                <a:tc>
                  <a:txBody>
                    <a:bodyPr/>
                    <a:lstStyle/>
                    <a:p>
                      <a:r>
                        <a:rPr lang="en-US" sz="1600" dirty="0" err="1">
                          <a:latin typeface="Cambria" panose="02040503050406030204" pitchFamily="18" charset="0"/>
                        </a:rPr>
                        <a:t>Borderlinks</a:t>
                      </a:r>
                      <a:r>
                        <a:rPr lang="en-US" sz="1600" dirty="0">
                          <a:latin typeface="Cambria" panose="02040503050406030204" pitchFamily="18" charset="0"/>
                        </a:rPr>
                        <a:t> Pipe Replacement  (after January 2020)</a:t>
                      </a:r>
                    </a:p>
                  </a:txBody>
                  <a:tcPr/>
                </a:tc>
                <a:tc>
                  <a:txBody>
                    <a:bodyPr/>
                    <a:lstStyle/>
                    <a:p>
                      <a:r>
                        <a:rPr lang="en-US" sz="1600" dirty="0">
                          <a:latin typeface="Cambria" panose="02040503050406030204" pitchFamily="18" charset="0"/>
                        </a:rPr>
                        <a:t>$100,000.00</a:t>
                      </a:r>
                    </a:p>
                  </a:txBody>
                  <a:tcPr/>
                </a:tc>
                <a:extLst>
                  <a:ext uri="{0D108BD9-81ED-4DB2-BD59-A6C34878D82A}">
                    <a16:rowId xmlns:a16="http://schemas.microsoft.com/office/drawing/2014/main" val="10002"/>
                  </a:ext>
                </a:extLst>
              </a:tr>
              <a:tr h="370840">
                <a:tc>
                  <a:txBody>
                    <a:bodyPr/>
                    <a:lstStyle/>
                    <a:p>
                      <a:r>
                        <a:rPr lang="en-US" sz="1600" dirty="0">
                          <a:latin typeface="Cambria" panose="02040503050406030204" pitchFamily="18" charset="0"/>
                        </a:rPr>
                        <a:t>Engineering &amp; Permitting</a:t>
                      </a:r>
                    </a:p>
                  </a:txBody>
                  <a:tcPr/>
                </a:tc>
                <a:tc>
                  <a:txBody>
                    <a:bodyPr/>
                    <a:lstStyle/>
                    <a:p>
                      <a:r>
                        <a:rPr lang="en-US" sz="1600" dirty="0">
                          <a:latin typeface="Cambria" panose="02040503050406030204" pitchFamily="18" charset="0"/>
                        </a:rPr>
                        <a:t>$100,000.00</a:t>
                      </a:r>
                    </a:p>
                  </a:txBody>
                  <a:tcPr/>
                </a:tc>
                <a:extLst>
                  <a:ext uri="{0D108BD9-81ED-4DB2-BD59-A6C34878D82A}">
                    <a16:rowId xmlns:a16="http://schemas.microsoft.com/office/drawing/2014/main" val="10003"/>
                  </a:ext>
                </a:extLst>
              </a:tr>
              <a:tr h="370840">
                <a:tc>
                  <a:txBody>
                    <a:bodyPr/>
                    <a:lstStyle/>
                    <a:p>
                      <a:r>
                        <a:rPr lang="en-US" sz="1600" dirty="0">
                          <a:latin typeface="Cambria" panose="02040503050406030204" pitchFamily="18" charset="0"/>
                        </a:rPr>
                        <a:t>Smaller Neighborhood Pipe Replacements</a:t>
                      </a:r>
                    </a:p>
                  </a:txBody>
                  <a:tcPr/>
                </a:tc>
                <a:tc>
                  <a:txBody>
                    <a:bodyPr/>
                    <a:lstStyle/>
                    <a:p>
                      <a:r>
                        <a:rPr lang="en-US" sz="1600" dirty="0">
                          <a:latin typeface="Cambria" panose="02040503050406030204" pitchFamily="18" charset="0"/>
                        </a:rPr>
                        <a:t>$100,000.00</a:t>
                      </a:r>
                    </a:p>
                  </a:txBody>
                  <a:tcPr/>
                </a:tc>
                <a:extLst>
                  <a:ext uri="{0D108BD9-81ED-4DB2-BD59-A6C34878D82A}">
                    <a16:rowId xmlns:a16="http://schemas.microsoft.com/office/drawing/2014/main" val="10004"/>
                  </a:ext>
                </a:extLst>
              </a:tr>
              <a:tr h="370840">
                <a:tc>
                  <a:txBody>
                    <a:bodyPr/>
                    <a:lstStyle/>
                    <a:p>
                      <a:r>
                        <a:rPr lang="en-US" sz="1600" dirty="0">
                          <a:latin typeface="Cambria" panose="02040503050406030204" pitchFamily="18" charset="0"/>
                        </a:rPr>
                        <a:t>Boston  (COMPLETED)</a:t>
                      </a:r>
                    </a:p>
                  </a:txBody>
                  <a:tcPr/>
                </a:tc>
                <a:tc>
                  <a:txBody>
                    <a:bodyPr/>
                    <a:lstStyle/>
                    <a:p>
                      <a:r>
                        <a:rPr lang="en-US" sz="1600" dirty="0">
                          <a:latin typeface="Cambria" panose="02040503050406030204" pitchFamily="18" charset="0"/>
                        </a:rPr>
                        <a:t>$76,262.00</a:t>
                      </a:r>
                    </a:p>
                  </a:txBody>
                  <a:tcPr/>
                </a:tc>
                <a:extLst>
                  <a:ext uri="{0D108BD9-81ED-4DB2-BD59-A6C34878D82A}">
                    <a16:rowId xmlns:a16="http://schemas.microsoft.com/office/drawing/2014/main" val="10005"/>
                  </a:ext>
                </a:extLst>
              </a:tr>
              <a:tr h="370840">
                <a:tc>
                  <a:txBody>
                    <a:bodyPr/>
                    <a:lstStyle/>
                    <a:p>
                      <a:r>
                        <a:rPr lang="en-US" sz="1600" dirty="0" err="1">
                          <a:latin typeface="Cambria" panose="02040503050406030204" pitchFamily="18" charset="0"/>
                        </a:rPr>
                        <a:t>Mumfords</a:t>
                      </a:r>
                      <a:r>
                        <a:rPr lang="en-US" sz="1600" baseline="0" dirty="0">
                          <a:latin typeface="Cambria" panose="02040503050406030204" pitchFamily="18" charset="0"/>
                        </a:rPr>
                        <a:t> Landing (COMPLETED)</a:t>
                      </a:r>
                      <a:endParaRPr lang="en-US" sz="1600" dirty="0">
                        <a:latin typeface="Cambria" panose="02040503050406030204" pitchFamily="18" charset="0"/>
                      </a:endParaRPr>
                    </a:p>
                  </a:txBody>
                  <a:tcPr/>
                </a:tc>
                <a:tc>
                  <a:txBody>
                    <a:bodyPr/>
                    <a:lstStyle/>
                    <a:p>
                      <a:r>
                        <a:rPr lang="en-US" sz="1600" dirty="0">
                          <a:latin typeface="Cambria" panose="02040503050406030204" pitchFamily="18" charset="0"/>
                        </a:rPr>
                        <a:t>Repaired</a:t>
                      </a:r>
                      <a:r>
                        <a:rPr lang="en-US" sz="1600" baseline="0" dirty="0">
                          <a:latin typeface="Cambria" panose="02040503050406030204" pitchFamily="18" charset="0"/>
                        </a:rPr>
                        <a:t> in house saved $250,000.00</a:t>
                      </a:r>
                      <a:endParaRPr lang="en-US" sz="1600" dirty="0">
                        <a:latin typeface="Cambria" panose="02040503050406030204" pitchFamily="18" charset="0"/>
                      </a:endParaRPr>
                    </a:p>
                  </a:txBody>
                  <a:tcPr/>
                </a:tc>
                <a:extLst>
                  <a:ext uri="{0D108BD9-81ED-4DB2-BD59-A6C34878D82A}">
                    <a16:rowId xmlns:a16="http://schemas.microsoft.com/office/drawing/2014/main" val="10006"/>
                  </a:ext>
                </a:extLst>
              </a:tr>
              <a:tr h="370840">
                <a:tc>
                  <a:txBody>
                    <a:bodyPr/>
                    <a:lstStyle/>
                    <a:p>
                      <a:r>
                        <a:rPr lang="en-US" sz="1600" dirty="0">
                          <a:latin typeface="Cambria" panose="02040503050406030204" pitchFamily="18" charset="0"/>
                        </a:rPr>
                        <a:t>Total Cost:</a:t>
                      </a:r>
                    </a:p>
                  </a:txBody>
                  <a:tcPr/>
                </a:tc>
                <a:tc>
                  <a:txBody>
                    <a:bodyPr/>
                    <a:lstStyle/>
                    <a:p>
                      <a:r>
                        <a:rPr lang="en-US" sz="1600" dirty="0">
                          <a:latin typeface="Cambria" panose="02040503050406030204" pitchFamily="18" charset="0"/>
                        </a:rPr>
                        <a:t>$482,252.00</a:t>
                      </a:r>
                    </a:p>
                  </a:txBody>
                  <a:tcPr/>
                </a:tc>
                <a:extLst>
                  <a:ext uri="{0D108BD9-81ED-4DB2-BD59-A6C34878D82A}">
                    <a16:rowId xmlns:a16="http://schemas.microsoft.com/office/drawing/2014/main" val="10007"/>
                  </a:ext>
                </a:extLst>
              </a:tr>
            </a:tbl>
          </a:graphicData>
        </a:graphic>
      </p:graphicFrame>
      <p:sp>
        <p:nvSpPr>
          <p:cNvPr id="5" name="TextBox 4"/>
          <p:cNvSpPr txBox="1"/>
          <p:nvPr/>
        </p:nvSpPr>
        <p:spPr>
          <a:xfrm>
            <a:off x="533400" y="4495800"/>
            <a:ext cx="7763023" cy="338554"/>
          </a:xfrm>
          <a:prstGeom prst="rect">
            <a:avLst/>
          </a:prstGeom>
          <a:noFill/>
        </p:spPr>
        <p:txBody>
          <a:bodyPr wrap="none" rtlCol="0">
            <a:spAutoFit/>
          </a:bodyPr>
          <a:lstStyle/>
          <a:p>
            <a:r>
              <a:rPr lang="en-US" sz="1600" dirty="0">
                <a:latin typeface="Cambria" panose="02040503050406030204" pitchFamily="18" charset="0"/>
              </a:rPr>
              <a:t>The above is budgeted out of Drainage/Roads Reserves.  </a:t>
            </a:r>
            <a:r>
              <a:rPr lang="en-US" sz="1600" dirty="0">
                <a:solidFill>
                  <a:srgbClr val="C00000"/>
                </a:solidFill>
                <a:latin typeface="Cambria" panose="02040503050406030204" pitchFamily="18" charset="0"/>
              </a:rPr>
              <a:t>Total Budgeted: $620,300.00</a:t>
            </a:r>
          </a:p>
        </p:txBody>
      </p:sp>
      <p:graphicFrame>
        <p:nvGraphicFramePr>
          <p:cNvPr id="6" name="Chart 5"/>
          <p:cNvGraphicFramePr/>
          <p:nvPr/>
        </p:nvGraphicFramePr>
        <p:xfrm>
          <a:off x="914400" y="4848880"/>
          <a:ext cx="7239000" cy="149024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28600" y="6317624"/>
            <a:ext cx="8669489" cy="338554"/>
          </a:xfrm>
          <a:prstGeom prst="rect">
            <a:avLst/>
          </a:prstGeom>
          <a:noFill/>
        </p:spPr>
        <p:txBody>
          <a:bodyPr wrap="none" rtlCol="0">
            <a:spAutoFit/>
          </a:bodyPr>
          <a:lstStyle/>
          <a:p>
            <a:r>
              <a:rPr lang="en-US" sz="1600" dirty="0">
                <a:latin typeface="Cambria" panose="02040503050406030204" pitchFamily="18" charset="0"/>
              </a:rPr>
              <a:t>The above is budgeted out of Operational Drainage Maintenance.  </a:t>
            </a:r>
            <a:r>
              <a:rPr lang="en-US" sz="1600" dirty="0">
                <a:solidFill>
                  <a:srgbClr val="C00000"/>
                </a:solidFill>
                <a:latin typeface="Cambria" panose="02040503050406030204" pitchFamily="18" charset="0"/>
              </a:rPr>
              <a:t>Total Budgeted: $175,000.00</a:t>
            </a:r>
          </a:p>
        </p:txBody>
      </p:sp>
    </p:spTree>
    <p:extLst>
      <p:ext uri="{BB962C8B-B14F-4D97-AF65-F5344CB8AC3E}">
        <p14:creationId xmlns:p14="http://schemas.microsoft.com/office/powerpoint/2010/main" val="4232454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Drainage Meeting</a:t>
            </a:r>
            <a:r>
              <a:rPr lang="en-US" dirty="0"/>
              <a:t>	</a:t>
            </a:r>
          </a:p>
        </p:txBody>
      </p:sp>
      <p:sp>
        <p:nvSpPr>
          <p:cNvPr id="3" name="Content Placeholder 2"/>
          <p:cNvSpPr>
            <a:spLocks noGrp="1"/>
          </p:cNvSpPr>
          <p:nvPr>
            <p:ph idx="1"/>
          </p:nvPr>
        </p:nvSpPr>
        <p:spPr/>
        <p:txBody>
          <a:bodyPr/>
          <a:lstStyle/>
          <a:p>
            <a:r>
              <a:rPr lang="en-US" dirty="0">
                <a:solidFill>
                  <a:schemeClr val="tx1"/>
                </a:solidFill>
                <a:latin typeface="Cambria" panose="02040503050406030204" pitchFamily="18" charset="0"/>
              </a:rPr>
              <a:t>Meeting with DNR, MDE and UMD Extension on ways to provide funding.</a:t>
            </a:r>
          </a:p>
          <a:p>
            <a:r>
              <a:rPr lang="en-US" dirty="0">
                <a:solidFill>
                  <a:schemeClr val="tx1"/>
                </a:solidFill>
                <a:latin typeface="Cambria" panose="02040503050406030204" pitchFamily="18" charset="0"/>
              </a:rPr>
              <a:t>Bainbridge Pond Expansion</a:t>
            </a:r>
          </a:p>
          <a:p>
            <a:r>
              <a:rPr lang="en-US" dirty="0">
                <a:solidFill>
                  <a:schemeClr val="tx1"/>
                </a:solidFill>
                <a:latin typeface="Cambria" panose="02040503050406030204" pitchFamily="18" charset="0"/>
              </a:rPr>
              <a:t>Wood Duck Park 1</a:t>
            </a:r>
          </a:p>
          <a:p>
            <a:r>
              <a:rPr lang="en-US" dirty="0">
                <a:solidFill>
                  <a:schemeClr val="tx1"/>
                </a:solidFill>
                <a:latin typeface="Cambria" panose="02040503050406030204" pitchFamily="18" charset="0"/>
              </a:rPr>
              <a:t>Educational Seminars with homeowners</a:t>
            </a:r>
          </a:p>
        </p:txBody>
      </p:sp>
    </p:spTree>
    <p:extLst>
      <p:ext uri="{BB962C8B-B14F-4D97-AF65-F5344CB8AC3E}">
        <p14:creationId xmlns:p14="http://schemas.microsoft.com/office/powerpoint/2010/main" val="1773953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sz="3200" dirty="0">
                <a:solidFill>
                  <a:srgbClr val="C00000"/>
                </a:solidFill>
                <a:effectLst>
                  <a:outerShdw blurRad="38100" dist="38100" dir="2700000" algn="tl">
                    <a:srgbClr val="000000">
                      <a:alpha val="43137"/>
                    </a:srgbClr>
                  </a:outerShdw>
                </a:effectLst>
                <a:latin typeface="Cambria" panose="02040503050406030204" pitchFamily="18" charset="0"/>
              </a:rPr>
              <a:t>Bulkhead Contract Spending to Date</a:t>
            </a:r>
          </a:p>
        </p:txBody>
      </p:sp>
      <p:graphicFrame>
        <p:nvGraphicFramePr>
          <p:cNvPr id="4" name="Content Placeholder 3"/>
          <p:cNvGraphicFramePr>
            <a:graphicFrameLocks noGrp="1"/>
          </p:cNvGraphicFramePr>
          <p:nvPr>
            <p:ph idx="1"/>
          </p:nvPr>
        </p:nvGraphicFramePr>
        <p:xfrm>
          <a:off x="762000" y="1600200"/>
          <a:ext cx="8051266"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310355" y="6095835"/>
            <a:ext cx="6858000" cy="25391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50" b="1" u="sng" dirty="0">
                <a:solidFill>
                  <a:schemeClr val="tx1"/>
                </a:solidFill>
                <a:latin typeface="Georgia" panose="02040502050405020303" pitchFamily="18" charset="0"/>
              </a:rPr>
              <a:t>NOTES</a:t>
            </a:r>
            <a:r>
              <a:rPr lang="en-US" sz="1050" b="1" dirty="0">
                <a:solidFill>
                  <a:schemeClr val="tx1"/>
                </a:solidFill>
                <a:latin typeface="Georgia" panose="02040502050405020303" pitchFamily="18" charset="0"/>
              </a:rPr>
              <a:t>: </a:t>
            </a:r>
            <a:r>
              <a:rPr lang="en-US" sz="1050" b="1" dirty="0">
                <a:solidFill>
                  <a:srgbClr val="C00000"/>
                </a:solidFill>
                <a:latin typeface="Georgia" panose="02040502050405020303" pitchFamily="18" charset="0"/>
              </a:rPr>
              <a:t>These are contracts from previous years we are finishing except Fisher is new contract.</a:t>
            </a:r>
            <a:endParaRPr lang="en-US" sz="1050" b="1"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512615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024744" cy="609600"/>
          </a:xfrm>
        </p:spPr>
        <p:txBody>
          <a:bodyPr>
            <a:noAutofit/>
          </a:bodyPr>
          <a:lstStyle/>
          <a:p>
            <a:pPr algn="ctr"/>
            <a:r>
              <a:rPr lang="en-US" sz="3600" dirty="0">
                <a:solidFill>
                  <a:srgbClr val="C00000"/>
                </a:solidFill>
                <a:effectLst>
                  <a:outerShdw blurRad="38100" dist="38100" dir="2700000" algn="tl">
                    <a:srgbClr val="000000">
                      <a:alpha val="43137"/>
                    </a:srgbClr>
                  </a:outerShdw>
                </a:effectLst>
                <a:latin typeface="Cambria" panose="02040503050406030204" pitchFamily="18" charset="0"/>
              </a:rPr>
              <a:t>Major </a:t>
            </a:r>
            <a:r>
              <a:rPr lang="en-US" sz="3600" dirty="0">
                <a:solidFill>
                  <a:srgbClr val="C00000"/>
                </a:solidFill>
                <a:effectLst>
                  <a:outerShdw blurRad="38100" dist="38100" dir="2700000" algn="tl">
                    <a:srgbClr val="000000">
                      <a:alpha val="43137"/>
                    </a:srgbClr>
                  </a:outerShdw>
                </a:effectLst>
              </a:rPr>
              <a:t>Projects</a:t>
            </a:r>
            <a:r>
              <a:rPr lang="en-US" sz="3600" dirty="0">
                <a:solidFill>
                  <a:srgbClr val="C00000"/>
                </a:solidFill>
                <a:effectLst>
                  <a:outerShdw blurRad="38100" dist="38100" dir="2700000" algn="tl">
                    <a:srgbClr val="000000">
                      <a:alpha val="43137"/>
                    </a:srgbClr>
                  </a:outerShdw>
                </a:effectLst>
                <a:latin typeface="Cambria" panose="02040503050406030204" pitchFamily="18" charset="0"/>
              </a:rPr>
              <a:t> Spending To Date</a:t>
            </a:r>
          </a:p>
        </p:txBody>
      </p:sp>
      <p:graphicFrame>
        <p:nvGraphicFramePr>
          <p:cNvPr id="11" name="Content Placeholder 10"/>
          <p:cNvGraphicFramePr>
            <a:graphicFrameLocks noGrp="1"/>
          </p:cNvGraphicFramePr>
          <p:nvPr>
            <p:ph idx="1"/>
          </p:nvPr>
        </p:nvGraphicFramePr>
        <p:xfrm>
          <a:off x="394887" y="1828800"/>
          <a:ext cx="84582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447800" y="5943600"/>
            <a:ext cx="6096000" cy="707886"/>
          </a:xfrm>
          <a:prstGeom prst="rect">
            <a:avLst/>
          </a:prstGeom>
          <a:noFill/>
        </p:spPr>
        <p:txBody>
          <a:bodyPr wrap="square" rtlCol="0">
            <a:spAutoFit/>
          </a:bodyPr>
          <a:lstStyle/>
          <a:p>
            <a:r>
              <a:rPr lang="en-US" sz="2000" b="1" u="sng" dirty="0">
                <a:latin typeface="Garamond" panose="02020404030301010803" pitchFamily="18" charset="0"/>
              </a:rPr>
              <a:t>NOTES: </a:t>
            </a:r>
          </a:p>
          <a:p>
            <a:r>
              <a:rPr lang="en-US" sz="2000" dirty="0">
                <a:latin typeface="Garamond" panose="02020404030301010803" pitchFamily="18" charset="0"/>
              </a:rPr>
              <a:t>.</a:t>
            </a:r>
          </a:p>
        </p:txBody>
      </p:sp>
    </p:spTree>
    <p:extLst>
      <p:ext uri="{BB962C8B-B14F-4D97-AF65-F5344CB8AC3E}">
        <p14:creationId xmlns:p14="http://schemas.microsoft.com/office/powerpoint/2010/main" val="1001166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C00000"/>
                </a:solidFill>
              </a:rPr>
              <a:t>CPI Violations</a:t>
            </a:r>
            <a:br>
              <a:rPr lang="en-US" sz="4000" dirty="0">
                <a:solidFill>
                  <a:srgbClr val="C00000"/>
                </a:solidFill>
              </a:rPr>
            </a:br>
            <a:r>
              <a:rPr lang="en-US" sz="4000" dirty="0">
                <a:solidFill>
                  <a:srgbClr val="C00000"/>
                </a:solidFill>
              </a:rPr>
              <a:t>May – September 2019</a:t>
            </a:r>
          </a:p>
        </p:txBody>
      </p:sp>
      <p:graphicFrame>
        <p:nvGraphicFramePr>
          <p:cNvPr id="5" name="Content Placeholder 4"/>
          <p:cNvGraphicFramePr>
            <a:graphicFrameLocks noGrp="1"/>
          </p:cNvGraphicFramePr>
          <p:nvPr>
            <p:ph sz="quarter" idx="13"/>
          </p:nvPr>
        </p:nvGraphicFramePr>
        <p:xfrm>
          <a:off x="381000" y="1524000"/>
          <a:ext cx="8458200" cy="44497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4400" y="6135004"/>
            <a:ext cx="7347589" cy="369332"/>
          </a:xfrm>
          <a:prstGeom prst="rect">
            <a:avLst/>
          </a:prstGeom>
          <a:noFill/>
        </p:spPr>
        <p:txBody>
          <a:bodyPr wrap="none" rtlCol="0">
            <a:spAutoFit/>
          </a:bodyPr>
          <a:lstStyle/>
          <a:p>
            <a:r>
              <a:rPr lang="en-US" sz="1400" b="1" dirty="0"/>
              <a:t>NOTE: </a:t>
            </a:r>
            <a:r>
              <a:rPr lang="en-US" sz="1400" dirty="0">
                <a:solidFill>
                  <a:srgbClr val="C00000"/>
                </a:solidFill>
              </a:rPr>
              <a:t>CPI Violations Complied are higher because they carried over from last fiscal year</a:t>
            </a:r>
            <a:r>
              <a:rPr lang="en-US" dirty="0">
                <a:solidFill>
                  <a:srgbClr val="C00000"/>
                </a:solidFill>
              </a:rPr>
              <a:t>.</a:t>
            </a:r>
          </a:p>
        </p:txBody>
      </p:sp>
    </p:spTree>
    <p:extLst>
      <p:ext uri="{BB962C8B-B14F-4D97-AF65-F5344CB8AC3E}">
        <p14:creationId xmlns:p14="http://schemas.microsoft.com/office/powerpoint/2010/main" val="3145348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C00000"/>
                </a:solidFill>
              </a:rPr>
              <a:t>Work Orders </a:t>
            </a:r>
            <a:br>
              <a:rPr lang="en-US" sz="4000" dirty="0">
                <a:solidFill>
                  <a:srgbClr val="C00000"/>
                </a:solidFill>
              </a:rPr>
            </a:br>
            <a:r>
              <a:rPr lang="en-US" sz="4000" dirty="0">
                <a:solidFill>
                  <a:srgbClr val="C00000"/>
                </a:solidFill>
              </a:rPr>
              <a:t>May – September 2019</a:t>
            </a:r>
            <a:endParaRPr lang="en-US" sz="4000" dirty="0"/>
          </a:p>
        </p:txBody>
      </p:sp>
      <p:graphicFrame>
        <p:nvGraphicFramePr>
          <p:cNvPr id="4" name="Content Placeholder 3"/>
          <p:cNvGraphicFramePr>
            <a:graphicFrameLocks noGrp="1"/>
          </p:cNvGraphicFramePr>
          <p:nvPr>
            <p:ph idx="1"/>
          </p:nvPr>
        </p:nvGraphicFramePr>
        <p:xfrm>
          <a:off x="457200" y="1600201"/>
          <a:ext cx="82296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14400" y="5987534"/>
            <a:ext cx="7827849" cy="369332"/>
          </a:xfrm>
          <a:prstGeom prst="rect">
            <a:avLst/>
          </a:prstGeom>
          <a:noFill/>
        </p:spPr>
        <p:txBody>
          <a:bodyPr wrap="none" rtlCol="0">
            <a:spAutoFit/>
          </a:bodyPr>
          <a:lstStyle/>
          <a:p>
            <a:r>
              <a:rPr lang="en-US" b="1" dirty="0"/>
              <a:t>NOTE: </a:t>
            </a:r>
            <a:r>
              <a:rPr lang="en-US" dirty="0">
                <a:solidFill>
                  <a:srgbClr val="C00000"/>
                </a:solidFill>
              </a:rPr>
              <a:t>Work orders carried over into September from previous months: </a:t>
            </a:r>
            <a:r>
              <a:rPr lang="en-US" dirty="0"/>
              <a:t>52</a:t>
            </a:r>
          </a:p>
        </p:txBody>
      </p:sp>
    </p:spTree>
    <p:extLst>
      <p:ext uri="{BB962C8B-B14F-4D97-AF65-F5344CB8AC3E}">
        <p14:creationId xmlns:p14="http://schemas.microsoft.com/office/powerpoint/2010/main" val="51042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5200" kern="1200">
                <a:solidFill>
                  <a:srgbClr val="FFFFFF"/>
                </a:solidFill>
                <a:latin typeface="+mj-lt"/>
                <a:ea typeface="+mj-ea"/>
                <a:cs typeface="+mj-cs"/>
              </a:rPr>
              <a:t>Approval of Agenda</a:t>
            </a:r>
          </a:p>
        </p:txBody>
      </p:sp>
    </p:spTree>
    <p:extLst>
      <p:ext uri="{BB962C8B-B14F-4D97-AF65-F5344CB8AC3E}">
        <p14:creationId xmlns:p14="http://schemas.microsoft.com/office/powerpoint/2010/main" val="478088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7">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9">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0784" y="-3324"/>
            <a:ext cx="3543216"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0784" y="0"/>
            <a:ext cx="323928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itle 12"/>
          <p:cNvSpPr>
            <a:spLocks noGrp="1"/>
          </p:cNvSpPr>
          <p:nvPr>
            <p:ph type="title"/>
          </p:nvPr>
        </p:nvSpPr>
        <p:spPr>
          <a:xfrm>
            <a:off x="6166912" y="1122363"/>
            <a:ext cx="2481098" cy="2387600"/>
          </a:xfrm>
        </p:spPr>
        <p:txBody>
          <a:bodyPr vert="horz" lIns="91440" tIns="45720" rIns="91440" bIns="45720" rtlCol="0" anchor="b">
            <a:normAutofit/>
          </a:bodyPr>
          <a:lstStyle/>
          <a:p>
            <a:pPr defTabSz="914400"/>
            <a:r>
              <a:rPr lang="en-US" sz="3800" kern="1200">
                <a:solidFill>
                  <a:srgbClr val="FFFFFF"/>
                </a:solidFill>
                <a:latin typeface="+mj-lt"/>
                <a:ea typeface="+mj-ea"/>
                <a:cs typeface="+mj-cs"/>
              </a:rPr>
              <a:t>Treasurer’s Report</a:t>
            </a:r>
            <a:br>
              <a:rPr lang="en-US" sz="3800" kern="1200">
                <a:solidFill>
                  <a:srgbClr val="FFFFFF"/>
                </a:solidFill>
                <a:latin typeface="+mj-lt"/>
                <a:ea typeface="+mj-ea"/>
                <a:cs typeface="+mj-cs"/>
              </a:rPr>
            </a:br>
            <a:r>
              <a:rPr lang="en-US" sz="3800" kern="1200">
                <a:solidFill>
                  <a:srgbClr val="FFFFFF"/>
                </a:solidFill>
                <a:latin typeface="+mj-lt"/>
                <a:ea typeface="+mj-ea"/>
                <a:cs typeface="+mj-cs"/>
              </a:rPr>
              <a:t>Larry Perrone</a:t>
            </a:r>
          </a:p>
        </p:txBody>
      </p:sp>
      <p:pic>
        <p:nvPicPr>
          <p:cNvPr id="4" name="Picture 3">
            <a:extLst>
              <a:ext uri="{FF2B5EF4-FFF2-40B4-BE49-F238E27FC236}">
                <a16:creationId xmlns:a16="http://schemas.microsoft.com/office/drawing/2014/main" id="{C3617803-0051-4A79-B7E2-BA5BD7564C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935" y="1728454"/>
            <a:ext cx="4705722" cy="4315491"/>
          </a:xfrm>
          <a:prstGeom prst="rect">
            <a:avLst/>
          </a:prstGeom>
        </p:spPr>
      </p:pic>
    </p:spTree>
    <p:extLst>
      <p:ext uri="{BB962C8B-B14F-4D97-AF65-F5344CB8AC3E}">
        <p14:creationId xmlns:p14="http://schemas.microsoft.com/office/powerpoint/2010/main" val="3258303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FF842A-92F4-4637-B96B-ABE0E1852D76}"/>
              </a:ext>
            </a:extLst>
          </p:cNvPr>
          <p:cNvSpPr txBox="1"/>
          <p:nvPr/>
        </p:nvSpPr>
        <p:spPr>
          <a:xfrm>
            <a:off x="481315" y="1687286"/>
            <a:ext cx="2452097" cy="3978017"/>
          </a:xfrm>
          <a:prstGeom prst="rect">
            <a:avLst/>
          </a:prstGeom>
        </p:spPr>
        <p:txBody>
          <a:bodyPr vert="horz" lIns="91440" tIns="45720" rIns="91440" bIns="45720" rtlCol="0" anchor="t">
            <a:normAutofit/>
          </a:bodyPr>
          <a:lstStyle/>
          <a:p>
            <a:pPr marL="0" marR="0" lvl="0" indent="0" algn="l" defTabSz="914400" rtl="0" eaLnBrk="1" fontAlgn="auto" latinLnBrk="0" hangingPunct="1">
              <a:lnSpc>
                <a:spcPct val="100000"/>
              </a:lnSpc>
              <a:spcBef>
                <a:spcPct val="0"/>
              </a:spcBef>
              <a:spcAft>
                <a:spcPts val="600"/>
              </a:spcAft>
              <a:buClrTx/>
              <a:buSzTx/>
              <a:buFontTx/>
              <a:buNone/>
              <a:tabLst/>
              <a:defRPr/>
            </a:pPr>
            <a:r>
              <a:rPr kumimoji="0" lang="en-US" sz="3800" b="1" i="0" u="none" strike="noStrike" kern="1200" cap="none" spc="0" normalizeH="0" baseline="0" noProof="0" dirty="0">
                <a:ln>
                  <a:noFill/>
                </a:ln>
                <a:effectLst/>
                <a:uLnTx/>
                <a:uFillTx/>
                <a:latin typeface="Calibri Light" panose="020F0302020204030204"/>
                <a:ea typeface="+mn-ea"/>
                <a:cs typeface="+mn-cs"/>
              </a:rPr>
              <a:t>Financial Oversight</a:t>
            </a:r>
            <a:endParaRPr kumimoji="0" lang="en-US" sz="3800" b="1" i="0" u="sng" strike="noStrike" kern="1200" cap="none" spc="0" normalizeH="0" baseline="0" noProof="0" dirty="0">
              <a:ln>
                <a:noFill/>
              </a:ln>
              <a:effectLst/>
              <a:uLnTx/>
              <a:uFillTx/>
              <a:latin typeface="Calibri Light" panose="020F0302020204030204"/>
              <a:ea typeface="+mn-ea"/>
              <a:cs typeface="+mn-cs"/>
            </a:endParaRPr>
          </a:p>
          <a:p>
            <a:pPr marL="0" marR="0" lvl="0" indent="0" algn="l" defTabSz="914400" rtl="0" eaLnBrk="1" fontAlgn="auto" latinLnBrk="0" hangingPunct="1">
              <a:lnSpc>
                <a:spcPct val="100000"/>
              </a:lnSpc>
              <a:spcBef>
                <a:spcPct val="0"/>
              </a:spcBef>
              <a:spcAft>
                <a:spcPts val="600"/>
              </a:spcAft>
              <a:buClrTx/>
              <a:buSzTx/>
              <a:buFontTx/>
              <a:buNone/>
              <a:tabLst/>
              <a:defRPr/>
            </a:pPr>
            <a:endParaRPr kumimoji="0" lang="en-US" sz="3800" b="1" i="0" u="none" strike="noStrike" kern="1200" cap="none" spc="0" normalizeH="0" baseline="0" noProof="0" dirty="0">
              <a:ln>
                <a:noFill/>
              </a:ln>
              <a:solidFill>
                <a:srgbClr val="FEFEFE"/>
              </a:solidFill>
              <a:effectLst/>
              <a:uLnTx/>
              <a:uFillTx/>
              <a:latin typeface="Calibri Light" panose="020F0302020204030204"/>
              <a:ea typeface="+mn-ea"/>
              <a:cs typeface="+mn-cs"/>
            </a:endParaRPr>
          </a:p>
        </p:txBody>
      </p:sp>
      <p:graphicFrame>
        <p:nvGraphicFramePr>
          <p:cNvPr id="16" name="Content Placeholder 2">
            <a:extLst>
              <a:ext uri="{FF2B5EF4-FFF2-40B4-BE49-F238E27FC236}">
                <a16:creationId xmlns:a16="http://schemas.microsoft.com/office/drawing/2014/main" id="{BE746AE0-C5DF-488D-8F01-4C1A5314E861}"/>
              </a:ext>
            </a:extLst>
          </p:cNvPr>
          <p:cNvGraphicFramePr/>
          <p:nvPr/>
        </p:nvGraphicFramePr>
        <p:xfrm>
          <a:off x="4131615" y="965200"/>
          <a:ext cx="4296258" cy="4902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23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FF842A-92F4-4637-B96B-ABE0E1852D76}"/>
              </a:ext>
            </a:extLst>
          </p:cNvPr>
          <p:cNvSpPr txBox="1"/>
          <p:nvPr/>
        </p:nvSpPr>
        <p:spPr>
          <a:xfrm>
            <a:off x="607500" y="447188"/>
            <a:ext cx="7928998" cy="97045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500" b="1" i="0" u="none" strike="noStrike" kern="1200" cap="none" spc="0" normalizeH="0" baseline="0" noProof="0" dirty="0">
                <a:ln>
                  <a:noFill/>
                </a:ln>
                <a:solidFill>
                  <a:prstClr val="black"/>
                </a:solidFill>
                <a:effectLst/>
                <a:uLnTx/>
                <a:uFillTx/>
                <a:latin typeface="Calibri Light" panose="020F0302020204030204"/>
                <a:ea typeface="+mn-ea"/>
                <a:cs typeface="+mn-cs"/>
              </a:rPr>
              <a:t>Cash &amp; Short-Term Investments</a:t>
            </a: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500" b="1" i="0" u="sng" strike="noStrike" kern="1200" cap="none" spc="0" normalizeH="0" baseline="0" noProof="0" dirty="0">
                <a:ln>
                  <a:noFill/>
                </a:ln>
                <a:solidFill>
                  <a:prstClr val="black"/>
                </a:solidFill>
                <a:effectLst/>
                <a:uLnTx/>
                <a:uFillTx/>
                <a:latin typeface="Calibri Light" panose="020F0302020204030204"/>
                <a:ea typeface="+mn-ea"/>
                <a:cs typeface="+mn-cs"/>
              </a:rPr>
              <a:t>Activity for Month of September</a:t>
            </a:r>
            <a:endParaRPr kumimoji="0" lang="en-US" sz="2500" b="1" i="0" u="none" strike="noStrike" kern="1200" cap="none" spc="0" normalizeH="0" baseline="0" noProof="0" dirty="0">
              <a:ln>
                <a:noFill/>
              </a:ln>
              <a:solidFill>
                <a:srgbClr val="FEFEFE"/>
              </a:solidFill>
              <a:effectLst/>
              <a:uLnTx/>
              <a:uFillTx/>
              <a:latin typeface="Calibri Light" panose="020F0302020204030204"/>
              <a:ea typeface="+mn-ea"/>
              <a:cs typeface="+mn-cs"/>
            </a:endParaRPr>
          </a:p>
        </p:txBody>
      </p:sp>
      <p:sp>
        <p:nvSpPr>
          <p:cNvPr id="4" name="Content Placeholder 2"/>
          <p:cNvSpPr txBox="1">
            <a:spLocks/>
          </p:cNvSpPr>
          <p:nvPr/>
        </p:nvSpPr>
        <p:spPr>
          <a:xfrm>
            <a:off x="213439" y="2422434"/>
            <a:ext cx="4715611" cy="4297680"/>
          </a:xfrm>
          <a:prstGeom prst="rect">
            <a:avLst/>
          </a:prstGeom>
        </p:spPr>
        <p:txBody>
          <a:bodyPr vert="horz" lIns="91440" tIns="45720" rIns="91440" bIns="45720" rtlCol="0" anchor="ctr">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349250" marR="0" lvl="0" indent="-3492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Overall Laddered Investment Rate of Return for September Approx. 2.5%</a:t>
            </a:r>
          </a:p>
          <a:p>
            <a:pPr marL="349250" marR="0" lvl="0" indent="-3492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September 30, 2019, the Association had approx. $15.1 million in cash</a:t>
            </a:r>
          </a:p>
          <a:p>
            <a:pPr marL="685800" marR="0" lvl="1" indent="-3365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Approx. $7.3 million invested in CDAR’s fully FDIC insured</a:t>
            </a:r>
          </a:p>
          <a:p>
            <a:pPr marL="685800" marR="0" lvl="1" indent="-3365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Approx. $7.8 million in Money Market (earning 2%) and other operating accounts fully insured</a:t>
            </a:r>
          </a:p>
        </p:txBody>
      </p:sp>
      <p:pic>
        <p:nvPicPr>
          <p:cNvPr id="8" name="Graphic 7" descr="Dollar">
            <a:extLst>
              <a:ext uri="{FF2B5EF4-FFF2-40B4-BE49-F238E27FC236}">
                <a16:creationId xmlns:a16="http://schemas.microsoft.com/office/drawing/2014/main" id="{4FEA77A1-BF0C-4E09-BE54-FF8A202F69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14222" y="2422434"/>
            <a:ext cx="3716338" cy="3716338"/>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95221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4C8E-759C-4538-9575-26595E557F40}"/>
              </a:ext>
            </a:extLst>
          </p:cNvPr>
          <p:cNvSpPr>
            <a:spLocks noGrp="1"/>
          </p:cNvSpPr>
          <p:nvPr>
            <p:ph type="title"/>
          </p:nvPr>
        </p:nvSpPr>
        <p:spPr>
          <a:xfrm>
            <a:off x="1310766" y="596017"/>
            <a:ext cx="7132320" cy="589220"/>
          </a:xfrm>
        </p:spPr>
        <p:txBody>
          <a:bodyPr>
            <a:noAutofit/>
          </a:bodyPr>
          <a:lstStyle/>
          <a:p>
            <a:pPr algn="ctr"/>
            <a:r>
              <a:rPr lang="en-US" sz="3600" dirty="0">
                <a:latin typeface="Franklin Gothic Medium" panose="020B0603020102020204" pitchFamily="34" charset="0"/>
              </a:rPr>
              <a:t>Reserves September 2019 ($Millions)</a:t>
            </a:r>
          </a:p>
        </p:txBody>
      </p:sp>
      <p:graphicFrame>
        <p:nvGraphicFramePr>
          <p:cNvPr id="4" name="Table 3">
            <a:extLst>
              <a:ext uri="{FF2B5EF4-FFF2-40B4-BE49-F238E27FC236}">
                <a16:creationId xmlns:a16="http://schemas.microsoft.com/office/drawing/2014/main" id="{56339740-C4C2-4E66-9638-BF57A372FE54}"/>
              </a:ext>
            </a:extLst>
          </p:cNvPr>
          <p:cNvGraphicFramePr>
            <a:graphicFrameLocks noGrp="1"/>
          </p:cNvGraphicFramePr>
          <p:nvPr/>
        </p:nvGraphicFramePr>
        <p:xfrm>
          <a:off x="274320" y="2585358"/>
          <a:ext cx="8595360" cy="3566160"/>
        </p:xfrm>
        <a:graphic>
          <a:graphicData uri="http://schemas.openxmlformats.org/drawingml/2006/table">
            <a:tbl>
              <a:tblPr firstRow="1" bandRow="1">
                <a:tableStyleId>{5C22544A-7EE6-4342-B048-85BDC9FD1C3A}</a:tableStyleId>
              </a:tblPr>
              <a:tblGrid>
                <a:gridCol w="2974719">
                  <a:extLst>
                    <a:ext uri="{9D8B030D-6E8A-4147-A177-3AD203B41FA5}">
                      <a16:colId xmlns:a16="http://schemas.microsoft.com/office/drawing/2014/main" val="1394482498"/>
                    </a:ext>
                  </a:extLst>
                </a:gridCol>
                <a:gridCol w="1864203">
                  <a:extLst>
                    <a:ext uri="{9D8B030D-6E8A-4147-A177-3AD203B41FA5}">
                      <a16:colId xmlns:a16="http://schemas.microsoft.com/office/drawing/2014/main" val="3016120161"/>
                    </a:ext>
                  </a:extLst>
                </a:gridCol>
                <a:gridCol w="1569857">
                  <a:extLst>
                    <a:ext uri="{9D8B030D-6E8A-4147-A177-3AD203B41FA5}">
                      <a16:colId xmlns:a16="http://schemas.microsoft.com/office/drawing/2014/main" val="3864248913"/>
                    </a:ext>
                  </a:extLst>
                </a:gridCol>
                <a:gridCol w="1009192">
                  <a:extLst>
                    <a:ext uri="{9D8B030D-6E8A-4147-A177-3AD203B41FA5}">
                      <a16:colId xmlns:a16="http://schemas.microsoft.com/office/drawing/2014/main" val="963910479"/>
                    </a:ext>
                  </a:extLst>
                </a:gridCol>
                <a:gridCol w="1177389">
                  <a:extLst>
                    <a:ext uri="{9D8B030D-6E8A-4147-A177-3AD203B41FA5}">
                      <a16:colId xmlns:a16="http://schemas.microsoft.com/office/drawing/2014/main" val="2085935011"/>
                    </a:ext>
                  </a:extLst>
                </a:gridCol>
              </a:tblGrid>
              <a:tr h="543990">
                <a:tc>
                  <a:txBody>
                    <a:bodyPr/>
                    <a:lstStyle/>
                    <a:p>
                      <a:endParaRPr lang="en-US" dirty="0">
                        <a:latin typeface="Franklin Gothic Medium" panose="020B0603020102020204" pitchFamily="34" charset="0"/>
                      </a:endParaRPr>
                    </a:p>
                  </a:txBody>
                  <a:tcPr marL="68580" marR="68580"/>
                </a:tc>
                <a:tc>
                  <a:txBody>
                    <a:bodyPr/>
                    <a:lstStyle/>
                    <a:p>
                      <a:pPr algn="ctr"/>
                      <a:r>
                        <a:rPr lang="en-US" sz="2100" dirty="0">
                          <a:latin typeface="Franklin Gothic Medium" panose="020B0603020102020204" pitchFamily="34" charset="0"/>
                        </a:rPr>
                        <a:t>Replacement</a:t>
                      </a:r>
                    </a:p>
                  </a:txBody>
                  <a:tcPr marL="68580" marR="68580" anchor="ctr"/>
                </a:tc>
                <a:tc>
                  <a:txBody>
                    <a:bodyPr/>
                    <a:lstStyle/>
                    <a:p>
                      <a:pPr algn="ctr"/>
                      <a:r>
                        <a:rPr lang="en-US" sz="2100" dirty="0">
                          <a:latin typeface="Franklin Gothic Medium" panose="020B0603020102020204" pitchFamily="34" charset="0"/>
                        </a:rPr>
                        <a:t>Bulkheads</a:t>
                      </a:r>
                    </a:p>
                  </a:txBody>
                  <a:tcPr marL="68580" marR="68580" anchor="ctr"/>
                </a:tc>
                <a:tc>
                  <a:txBody>
                    <a:bodyPr/>
                    <a:lstStyle/>
                    <a:p>
                      <a:pPr algn="ctr"/>
                      <a:r>
                        <a:rPr lang="en-US" sz="2100" dirty="0">
                          <a:latin typeface="Franklin Gothic Medium" panose="020B0603020102020204" pitchFamily="34" charset="0"/>
                        </a:rPr>
                        <a:t>Roads</a:t>
                      </a:r>
                    </a:p>
                  </a:txBody>
                  <a:tcPr marL="68580" marR="68580" anchor="ctr"/>
                </a:tc>
                <a:tc>
                  <a:txBody>
                    <a:bodyPr/>
                    <a:lstStyle/>
                    <a:p>
                      <a:pPr algn="ctr"/>
                      <a:r>
                        <a:rPr lang="en-US" sz="2100" dirty="0">
                          <a:latin typeface="Franklin Gothic Medium" panose="020B0603020102020204" pitchFamily="34" charset="0"/>
                        </a:rPr>
                        <a:t>Total</a:t>
                      </a:r>
                    </a:p>
                  </a:txBody>
                  <a:tcPr marL="68580" marR="68580" anchor="ctr"/>
                </a:tc>
                <a:extLst>
                  <a:ext uri="{0D108BD9-81ED-4DB2-BD59-A6C34878D82A}">
                    <a16:rowId xmlns:a16="http://schemas.microsoft.com/office/drawing/2014/main" val="3190847527"/>
                  </a:ext>
                </a:extLst>
              </a:tr>
              <a:tr h="604434">
                <a:tc>
                  <a:txBody>
                    <a:bodyPr/>
                    <a:lstStyle/>
                    <a:p>
                      <a:r>
                        <a:rPr lang="en-US" sz="2000" b="1" dirty="0">
                          <a:latin typeface="Franklin Gothic Medium" panose="020B0603020102020204" pitchFamily="34" charset="0"/>
                        </a:rPr>
                        <a:t>4/30/19 Balance</a:t>
                      </a:r>
                    </a:p>
                  </a:txBody>
                  <a:tcPr marL="68580" marR="68580" anchor="ctr"/>
                </a:tc>
                <a:tc>
                  <a:txBody>
                    <a:bodyPr/>
                    <a:lstStyle/>
                    <a:p>
                      <a:pPr algn="ctr"/>
                      <a:r>
                        <a:rPr lang="en-US" sz="2000" b="1" dirty="0">
                          <a:latin typeface="Franklin Gothic Medium" panose="020B0603020102020204" pitchFamily="34" charset="0"/>
                        </a:rPr>
                        <a:t>$5.2</a:t>
                      </a:r>
                    </a:p>
                  </a:txBody>
                  <a:tcPr marL="68580" marR="68580" anchor="ctr"/>
                </a:tc>
                <a:tc>
                  <a:txBody>
                    <a:bodyPr/>
                    <a:lstStyle/>
                    <a:p>
                      <a:pPr algn="ctr"/>
                      <a:r>
                        <a:rPr lang="en-US" sz="2000" b="1" dirty="0">
                          <a:latin typeface="Franklin Gothic Medium" panose="020B0603020102020204" pitchFamily="34" charset="0"/>
                        </a:rPr>
                        <a:t>$2.5</a:t>
                      </a:r>
                    </a:p>
                  </a:txBody>
                  <a:tcPr marL="68580" marR="68580" anchor="ctr"/>
                </a:tc>
                <a:tc>
                  <a:txBody>
                    <a:bodyPr/>
                    <a:lstStyle/>
                    <a:p>
                      <a:pPr algn="ctr"/>
                      <a:r>
                        <a:rPr lang="en-US" sz="2000" b="1" dirty="0">
                          <a:latin typeface="Franklin Gothic Medium" panose="020B0603020102020204" pitchFamily="34" charset="0"/>
                        </a:rPr>
                        <a:t>$1.1</a:t>
                      </a:r>
                    </a:p>
                  </a:txBody>
                  <a:tcPr marL="68580" marR="68580" anchor="ctr"/>
                </a:tc>
                <a:tc>
                  <a:txBody>
                    <a:bodyPr/>
                    <a:lstStyle/>
                    <a:p>
                      <a:pPr algn="ctr"/>
                      <a:r>
                        <a:rPr lang="en-US" sz="2000" b="1" dirty="0">
                          <a:latin typeface="Franklin Gothic Medium" panose="020B0603020102020204" pitchFamily="34" charset="0"/>
                        </a:rPr>
                        <a:t>$8.8</a:t>
                      </a:r>
                    </a:p>
                  </a:txBody>
                  <a:tcPr marL="68580" marR="68580" anchor="ctr"/>
                </a:tc>
                <a:extLst>
                  <a:ext uri="{0D108BD9-81ED-4DB2-BD59-A6C34878D82A}">
                    <a16:rowId xmlns:a16="http://schemas.microsoft.com/office/drawing/2014/main" val="2939790926"/>
                  </a:ext>
                </a:extLst>
              </a:tr>
              <a:tr h="604434">
                <a:tc>
                  <a:txBody>
                    <a:bodyPr/>
                    <a:lstStyle/>
                    <a:p>
                      <a:r>
                        <a:rPr lang="en-US" sz="2000" dirty="0">
                          <a:latin typeface="Franklin Gothic Medium" panose="020B0603020102020204" pitchFamily="34" charset="0"/>
                        </a:rPr>
                        <a:t>Assessments/Interest</a:t>
                      </a:r>
                    </a:p>
                  </a:txBody>
                  <a:tcPr marL="68580" marR="68580" anchor="ctr"/>
                </a:tc>
                <a:tc>
                  <a:txBody>
                    <a:bodyPr/>
                    <a:lstStyle/>
                    <a:p>
                      <a:pPr algn="ctr"/>
                      <a:r>
                        <a:rPr lang="en-US" sz="2000" dirty="0">
                          <a:latin typeface="Franklin Gothic Medium" panose="020B0603020102020204" pitchFamily="34" charset="0"/>
                        </a:rPr>
                        <a:t>  2.0</a:t>
                      </a:r>
                    </a:p>
                  </a:txBody>
                  <a:tcPr marL="68580" marR="68580" anchor="ctr"/>
                </a:tc>
                <a:tc>
                  <a:txBody>
                    <a:bodyPr/>
                    <a:lstStyle/>
                    <a:p>
                      <a:pPr algn="ctr"/>
                      <a:r>
                        <a:rPr lang="en-US" sz="2000" dirty="0">
                          <a:latin typeface="Franklin Gothic Medium" panose="020B0603020102020204" pitchFamily="34" charset="0"/>
                        </a:rPr>
                        <a:t>0.7</a:t>
                      </a:r>
                    </a:p>
                  </a:txBody>
                  <a:tcPr marL="68580" marR="68580" anchor="ctr"/>
                </a:tc>
                <a:tc>
                  <a:txBody>
                    <a:bodyPr/>
                    <a:lstStyle/>
                    <a:p>
                      <a:pPr algn="ctr"/>
                      <a:r>
                        <a:rPr lang="en-US" sz="2000" dirty="0">
                          <a:latin typeface="Franklin Gothic Medium" panose="020B0603020102020204" pitchFamily="34" charset="0"/>
                        </a:rPr>
                        <a:t>-</a:t>
                      </a:r>
                    </a:p>
                  </a:txBody>
                  <a:tcPr marL="68580" marR="68580" anchor="ctr"/>
                </a:tc>
                <a:tc>
                  <a:txBody>
                    <a:bodyPr/>
                    <a:lstStyle/>
                    <a:p>
                      <a:pPr algn="ctr"/>
                      <a:r>
                        <a:rPr lang="en-US" sz="2000" dirty="0">
                          <a:latin typeface="Franklin Gothic Medium" panose="020B0603020102020204" pitchFamily="34" charset="0"/>
                        </a:rPr>
                        <a:t>2.7</a:t>
                      </a:r>
                    </a:p>
                  </a:txBody>
                  <a:tcPr marL="68580" marR="68580" anchor="ctr"/>
                </a:tc>
                <a:extLst>
                  <a:ext uri="{0D108BD9-81ED-4DB2-BD59-A6C34878D82A}">
                    <a16:rowId xmlns:a16="http://schemas.microsoft.com/office/drawing/2014/main" val="823467776"/>
                  </a:ext>
                </a:extLst>
              </a:tr>
              <a:tr h="604434">
                <a:tc>
                  <a:txBody>
                    <a:bodyPr/>
                    <a:lstStyle/>
                    <a:p>
                      <a:r>
                        <a:rPr lang="en-US" sz="2000" dirty="0">
                          <a:latin typeface="Franklin Gothic Medium" panose="020B0603020102020204" pitchFamily="34" charset="0"/>
                        </a:rPr>
                        <a:t>Casino Funds</a:t>
                      </a:r>
                    </a:p>
                  </a:txBody>
                  <a:tcPr marL="68580" marR="68580" anchor="ctr"/>
                </a:tc>
                <a:tc>
                  <a:txBody>
                    <a:bodyPr/>
                    <a:lstStyle/>
                    <a:p>
                      <a:pPr algn="ctr"/>
                      <a:r>
                        <a:rPr lang="en-US" sz="2000" dirty="0">
                          <a:latin typeface="Franklin Gothic Medium" panose="020B0603020102020204" pitchFamily="34" charset="0"/>
                        </a:rPr>
                        <a:t> -</a:t>
                      </a:r>
                    </a:p>
                  </a:txBody>
                  <a:tcPr marL="68580" marR="68580" anchor="ctr"/>
                </a:tc>
                <a:tc>
                  <a:txBody>
                    <a:bodyPr/>
                    <a:lstStyle/>
                    <a:p>
                      <a:pPr algn="ctr"/>
                      <a:r>
                        <a:rPr lang="en-US" sz="2000" dirty="0">
                          <a:latin typeface="Franklin Gothic Medium" panose="020B0603020102020204" pitchFamily="34" charset="0"/>
                        </a:rPr>
                        <a:t>-</a:t>
                      </a:r>
                    </a:p>
                  </a:txBody>
                  <a:tcPr marL="68580" marR="68580" anchor="ctr"/>
                </a:tc>
                <a:tc>
                  <a:txBody>
                    <a:bodyPr/>
                    <a:lstStyle/>
                    <a:p>
                      <a:pPr algn="ctr"/>
                      <a:r>
                        <a:rPr lang="en-US" sz="2000" dirty="0">
                          <a:latin typeface="Franklin Gothic Medium" panose="020B0603020102020204" pitchFamily="34" charset="0"/>
                        </a:rPr>
                        <a:t>0.3</a:t>
                      </a:r>
                    </a:p>
                  </a:txBody>
                  <a:tcPr marL="68580" marR="68580" anchor="ctr"/>
                </a:tc>
                <a:tc>
                  <a:txBody>
                    <a:bodyPr/>
                    <a:lstStyle/>
                    <a:p>
                      <a:pPr algn="ctr"/>
                      <a:r>
                        <a:rPr lang="en-US" sz="2000" dirty="0">
                          <a:latin typeface="Franklin Gothic Medium" panose="020B0603020102020204" pitchFamily="34" charset="0"/>
                        </a:rPr>
                        <a:t>0.3</a:t>
                      </a:r>
                    </a:p>
                  </a:txBody>
                  <a:tcPr marL="68580" marR="68580" anchor="ctr"/>
                </a:tc>
                <a:extLst>
                  <a:ext uri="{0D108BD9-81ED-4DB2-BD59-A6C34878D82A}">
                    <a16:rowId xmlns:a16="http://schemas.microsoft.com/office/drawing/2014/main" val="3199560772"/>
                  </a:ext>
                </a:extLst>
              </a:tr>
              <a:tr h="604434">
                <a:tc>
                  <a:txBody>
                    <a:bodyPr/>
                    <a:lstStyle/>
                    <a:p>
                      <a:r>
                        <a:rPr lang="en-US" sz="2000" dirty="0">
                          <a:latin typeface="Franklin Gothic Medium" panose="020B0603020102020204" pitchFamily="34" charset="0"/>
                        </a:rPr>
                        <a:t>Transfer (Spend)</a:t>
                      </a:r>
                    </a:p>
                  </a:txBody>
                  <a:tcPr marL="68580" marR="68580" anchor="ctr"/>
                </a:tc>
                <a:tc>
                  <a:txBody>
                    <a:bodyPr/>
                    <a:lstStyle/>
                    <a:p>
                      <a:pPr algn="ctr"/>
                      <a:r>
                        <a:rPr lang="en-US" sz="2000" dirty="0">
                          <a:latin typeface="Franklin Gothic Medium" panose="020B0603020102020204" pitchFamily="34" charset="0"/>
                        </a:rPr>
                        <a:t>(0.9)</a:t>
                      </a:r>
                    </a:p>
                  </a:txBody>
                  <a:tcPr marL="68580" marR="68580" anchor="ctr"/>
                </a:tc>
                <a:tc>
                  <a:txBody>
                    <a:bodyPr/>
                    <a:lstStyle/>
                    <a:p>
                      <a:pPr algn="ctr"/>
                      <a:r>
                        <a:rPr lang="en-US" sz="2000" dirty="0">
                          <a:latin typeface="Franklin Gothic Medium" panose="020B0603020102020204" pitchFamily="34" charset="0"/>
                        </a:rPr>
                        <a:t>(0.6)</a:t>
                      </a:r>
                    </a:p>
                  </a:txBody>
                  <a:tcPr marL="68580" marR="68580" anchor="ctr"/>
                </a:tc>
                <a:tc>
                  <a:txBody>
                    <a:bodyPr/>
                    <a:lstStyle/>
                    <a:p>
                      <a:pPr algn="ctr"/>
                      <a:r>
                        <a:rPr lang="en-US" sz="2000" dirty="0">
                          <a:latin typeface="Franklin Gothic Medium" panose="020B0603020102020204" pitchFamily="34" charset="0"/>
                        </a:rPr>
                        <a:t>(0.1)</a:t>
                      </a:r>
                    </a:p>
                  </a:txBody>
                  <a:tcPr marL="68580" marR="68580" anchor="ctr"/>
                </a:tc>
                <a:tc>
                  <a:txBody>
                    <a:bodyPr/>
                    <a:lstStyle/>
                    <a:p>
                      <a:pPr algn="ctr"/>
                      <a:r>
                        <a:rPr lang="en-US" sz="2000" dirty="0">
                          <a:latin typeface="Franklin Gothic Medium" panose="020B0603020102020204" pitchFamily="34" charset="0"/>
                        </a:rPr>
                        <a:t>(1.6)</a:t>
                      </a:r>
                    </a:p>
                  </a:txBody>
                  <a:tcPr marL="68580" marR="68580" anchor="ctr"/>
                </a:tc>
                <a:extLst>
                  <a:ext uri="{0D108BD9-81ED-4DB2-BD59-A6C34878D82A}">
                    <a16:rowId xmlns:a16="http://schemas.microsoft.com/office/drawing/2014/main" val="2918661611"/>
                  </a:ext>
                </a:extLst>
              </a:tr>
              <a:tr h="604434">
                <a:tc>
                  <a:txBody>
                    <a:bodyPr/>
                    <a:lstStyle/>
                    <a:p>
                      <a:r>
                        <a:rPr lang="en-US" sz="2000" b="1" dirty="0">
                          <a:latin typeface="Franklin Gothic Medium" panose="020B0603020102020204" pitchFamily="34" charset="0"/>
                        </a:rPr>
                        <a:t>9/30/19 Balance</a:t>
                      </a:r>
                    </a:p>
                  </a:txBody>
                  <a:tcPr marL="68580" marR="68580" anchor="ctr"/>
                </a:tc>
                <a:tc>
                  <a:txBody>
                    <a:bodyPr/>
                    <a:lstStyle/>
                    <a:p>
                      <a:pPr algn="ctr"/>
                      <a:r>
                        <a:rPr lang="en-US" sz="2000" b="1" dirty="0">
                          <a:latin typeface="Franklin Gothic Medium" panose="020B0603020102020204" pitchFamily="34" charset="0"/>
                        </a:rPr>
                        <a:t>$6.3</a:t>
                      </a:r>
                    </a:p>
                  </a:txBody>
                  <a:tcPr marL="68580" marR="68580" anchor="ctr"/>
                </a:tc>
                <a:tc>
                  <a:txBody>
                    <a:bodyPr/>
                    <a:lstStyle/>
                    <a:p>
                      <a:pPr algn="ctr"/>
                      <a:r>
                        <a:rPr lang="en-US" sz="2000" b="1" dirty="0">
                          <a:latin typeface="Franklin Gothic Medium" panose="020B0603020102020204" pitchFamily="34" charset="0"/>
                        </a:rPr>
                        <a:t>$2.6</a:t>
                      </a:r>
                    </a:p>
                  </a:txBody>
                  <a:tcPr marL="68580" marR="68580" anchor="ctr"/>
                </a:tc>
                <a:tc>
                  <a:txBody>
                    <a:bodyPr/>
                    <a:lstStyle/>
                    <a:p>
                      <a:pPr algn="ctr"/>
                      <a:r>
                        <a:rPr lang="en-US" sz="2000" b="1" dirty="0">
                          <a:latin typeface="Franklin Gothic Medium" panose="020B0603020102020204" pitchFamily="34" charset="0"/>
                        </a:rPr>
                        <a:t>$1.3</a:t>
                      </a:r>
                    </a:p>
                  </a:txBody>
                  <a:tcPr marL="68580" marR="68580" anchor="ctr"/>
                </a:tc>
                <a:tc>
                  <a:txBody>
                    <a:bodyPr/>
                    <a:lstStyle/>
                    <a:p>
                      <a:pPr algn="ctr"/>
                      <a:r>
                        <a:rPr lang="en-US" sz="2000" b="1" dirty="0">
                          <a:latin typeface="Franklin Gothic Medium" panose="020B0603020102020204" pitchFamily="34" charset="0"/>
                        </a:rPr>
                        <a:t>$10.2</a:t>
                      </a:r>
                    </a:p>
                  </a:txBody>
                  <a:tcPr marL="68580" marR="68580" anchor="ctr"/>
                </a:tc>
                <a:extLst>
                  <a:ext uri="{0D108BD9-81ED-4DB2-BD59-A6C34878D82A}">
                    <a16:rowId xmlns:a16="http://schemas.microsoft.com/office/drawing/2014/main" val="1901422235"/>
                  </a:ext>
                </a:extLst>
              </a:tr>
            </a:tbl>
          </a:graphicData>
        </a:graphic>
      </p:graphicFrame>
    </p:spTree>
    <p:extLst>
      <p:ext uri="{BB962C8B-B14F-4D97-AF65-F5344CB8AC3E}">
        <p14:creationId xmlns:p14="http://schemas.microsoft.com/office/powerpoint/2010/main" val="19379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004C8E-759C-4538-9575-26595E557F40}"/>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defTabSz="914400"/>
            <a:r>
              <a:rPr lang="en-US" sz="2800" kern="1200" dirty="0">
                <a:solidFill>
                  <a:schemeClr val="bg1"/>
                </a:solidFill>
                <a:latin typeface="+mj-lt"/>
                <a:ea typeface="+mj-ea"/>
                <a:cs typeface="+mj-cs"/>
              </a:rPr>
              <a:t>Reserves 4/30/20 Forecasted</a:t>
            </a:r>
          </a:p>
        </p:txBody>
      </p:sp>
      <p:graphicFrame>
        <p:nvGraphicFramePr>
          <p:cNvPr id="4" name="Table 3">
            <a:extLst>
              <a:ext uri="{FF2B5EF4-FFF2-40B4-BE49-F238E27FC236}">
                <a16:creationId xmlns:a16="http://schemas.microsoft.com/office/drawing/2014/main" id="{56339740-C4C2-4E66-9638-BF57A372FE54}"/>
              </a:ext>
            </a:extLst>
          </p:cNvPr>
          <p:cNvGraphicFramePr>
            <a:graphicFrameLocks noGrp="1"/>
          </p:cNvGraphicFramePr>
          <p:nvPr/>
        </p:nvGraphicFramePr>
        <p:xfrm>
          <a:off x="548640" y="1396588"/>
          <a:ext cx="8046720" cy="5394960"/>
        </p:xfrm>
        <a:graphic>
          <a:graphicData uri="http://schemas.openxmlformats.org/drawingml/2006/table">
            <a:tbl>
              <a:tblPr firstRow="1" bandRow="1">
                <a:tableStyleId>{5C22544A-7EE6-4342-B048-85BDC9FD1C3A}</a:tableStyleId>
              </a:tblPr>
              <a:tblGrid>
                <a:gridCol w="3050793">
                  <a:extLst>
                    <a:ext uri="{9D8B030D-6E8A-4147-A177-3AD203B41FA5}">
                      <a16:colId xmlns:a16="http://schemas.microsoft.com/office/drawing/2014/main" val="1394482498"/>
                    </a:ext>
                  </a:extLst>
                </a:gridCol>
                <a:gridCol w="1095572">
                  <a:extLst>
                    <a:ext uri="{9D8B030D-6E8A-4147-A177-3AD203B41FA5}">
                      <a16:colId xmlns:a16="http://schemas.microsoft.com/office/drawing/2014/main" val="3016120161"/>
                    </a:ext>
                  </a:extLst>
                </a:gridCol>
                <a:gridCol w="1273373">
                  <a:extLst>
                    <a:ext uri="{9D8B030D-6E8A-4147-A177-3AD203B41FA5}">
                      <a16:colId xmlns:a16="http://schemas.microsoft.com/office/drawing/2014/main" val="3864248913"/>
                    </a:ext>
                  </a:extLst>
                </a:gridCol>
                <a:gridCol w="1185606">
                  <a:extLst>
                    <a:ext uri="{9D8B030D-6E8A-4147-A177-3AD203B41FA5}">
                      <a16:colId xmlns:a16="http://schemas.microsoft.com/office/drawing/2014/main" val="963910479"/>
                    </a:ext>
                  </a:extLst>
                </a:gridCol>
                <a:gridCol w="1441376">
                  <a:extLst>
                    <a:ext uri="{9D8B030D-6E8A-4147-A177-3AD203B41FA5}">
                      <a16:colId xmlns:a16="http://schemas.microsoft.com/office/drawing/2014/main" val="2085935011"/>
                    </a:ext>
                  </a:extLst>
                </a:gridCol>
              </a:tblGrid>
              <a:tr h="269748">
                <a:tc>
                  <a:txBody>
                    <a:bodyPr/>
                    <a:lstStyle/>
                    <a:p>
                      <a:pPr algn="l" fontAlgn="b"/>
                      <a:r>
                        <a:rPr lang="en-US" sz="1400" b="1" i="0" u="none" strike="noStrike" dirty="0">
                          <a:solidFill>
                            <a:srgbClr val="000000"/>
                          </a:solidFill>
                          <a:effectLst/>
                          <a:latin typeface="Franklin Gothic Medium" panose="020B0603020102020204" pitchFamily="34" charset="0"/>
                        </a:rPr>
                        <a:t>(in thousands)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dirty="0">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90847527"/>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Balance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dirty="0">
                          <a:solidFill>
                            <a:srgbClr val="000000"/>
                          </a:solidFill>
                          <a:effectLst/>
                          <a:latin typeface="Franklin Gothic Medium" panose="020B0603020102020204" pitchFamily="34" charset="0"/>
                        </a:rPr>
                        <a:t>Projected Balance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823467776"/>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4/30/2019</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Additions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Expenditures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dirty="0">
                          <a:solidFill>
                            <a:srgbClr val="000000"/>
                          </a:solidFill>
                          <a:effectLst/>
                          <a:latin typeface="Franklin Gothic Medium" panose="020B0603020102020204" pitchFamily="34" charset="0"/>
                        </a:rPr>
                        <a:t>4/30/2020</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99560772"/>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Major Maintenance &amp; Replacement:</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8661611"/>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Admin Police Renovation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(1,300)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1422235"/>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Country Club Renovation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(1,600)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71605903"/>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Cart Barn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(430)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8637762"/>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Northstar</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(275)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3735571"/>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WHP Playground Equip</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(150)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62491"/>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Craft Building</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(85)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8501643"/>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Yacht Club + Beach Club</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(240)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6657525"/>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Golf Maintenance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(145)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312779"/>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Aquatics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(180)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1737808"/>
                  </a:ext>
                </a:extLst>
              </a:tr>
              <a:tr h="269748">
                <a:tc>
                  <a:txBody>
                    <a:bodyPr/>
                    <a:lstStyle/>
                    <a:p>
                      <a:pPr algn="l" fontAlgn="b"/>
                      <a:r>
                        <a:rPr lang="en-US" sz="1400" b="1" i="0" u="none" strike="noStrike">
                          <a:solidFill>
                            <a:srgbClr val="000000"/>
                          </a:solidFill>
                          <a:effectLst/>
                          <a:latin typeface="Franklin Gothic Medium" panose="020B0603020102020204" pitchFamily="34" charset="0"/>
                        </a:rPr>
                        <a:t>                   Total</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5,257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1,980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(4,405)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2,832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7541083"/>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3002767"/>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Bulkheads &amp; Waterways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2,478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720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(1,954)</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1,244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6989499"/>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5900385"/>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Roads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1,101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350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(882)</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569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010029"/>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0071085"/>
                  </a:ext>
                </a:extLst>
              </a:tr>
              <a:tr h="269748">
                <a:tc>
                  <a:txBody>
                    <a:bodyPr/>
                    <a:lstStyle/>
                    <a:p>
                      <a:pPr algn="l" fontAlgn="b"/>
                      <a:r>
                        <a:rPr lang="en-US" sz="1400" b="1" i="0" u="none" strike="noStrike">
                          <a:solidFill>
                            <a:srgbClr val="000000"/>
                          </a:solidFill>
                          <a:effectLst/>
                          <a:latin typeface="Franklin Gothic Medium" panose="020B0603020102020204" pitchFamily="34" charset="0"/>
                        </a:rPr>
                        <a:t>TOTAL 4/30/20</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   8,836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  3,050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(7,241)</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4,645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3093010"/>
                  </a:ext>
                </a:extLst>
              </a:tr>
            </a:tbl>
          </a:graphicData>
        </a:graphic>
      </p:graphicFrame>
    </p:spTree>
    <p:extLst>
      <p:ext uri="{BB962C8B-B14F-4D97-AF65-F5344CB8AC3E}">
        <p14:creationId xmlns:p14="http://schemas.microsoft.com/office/powerpoint/2010/main" val="201380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5059970" y="1783959"/>
            <a:ext cx="3657600" cy="2889114"/>
          </a:xfrm>
        </p:spPr>
        <p:txBody>
          <a:bodyPr vert="horz" lIns="91440" tIns="45720" rIns="91440" bIns="45720" rtlCol="0" anchor="b">
            <a:normAutofit/>
          </a:bodyPr>
          <a:lstStyle/>
          <a:p>
            <a:pPr defTabSz="914400"/>
            <a:r>
              <a:rPr lang="en-US" sz="6000" kern="1200" dirty="0">
                <a:solidFill>
                  <a:schemeClr val="bg1"/>
                </a:solidFill>
                <a:latin typeface="+mj-lt"/>
                <a:ea typeface="+mj-ea"/>
                <a:cs typeface="+mj-cs"/>
              </a:rPr>
              <a:t>Public Comments</a:t>
            </a:r>
          </a:p>
        </p:txBody>
      </p:sp>
      <p:sp>
        <p:nvSpPr>
          <p:cNvPr id="20" name="Freeform: Shape 1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3F20C1A7-8571-4030-A5A9-F08692D99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352852"/>
            <a:ext cx="3035882" cy="2784125"/>
          </a:xfrm>
          <a:prstGeom prst="rect">
            <a:avLst/>
          </a:prstGeom>
        </p:spPr>
      </p:pic>
    </p:spTree>
    <p:extLst>
      <p:ext uri="{BB962C8B-B14F-4D97-AF65-F5344CB8AC3E}">
        <p14:creationId xmlns:p14="http://schemas.microsoft.com/office/powerpoint/2010/main" val="1044316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5200" kern="1200">
                <a:solidFill>
                  <a:srgbClr val="FFFFFF"/>
                </a:solidFill>
                <a:latin typeface="+mj-lt"/>
                <a:ea typeface="+mj-ea"/>
                <a:cs typeface="+mj-cs"/>
              </a:rPr>
              <a:t>Capital Purchase Requests - </a:t>
            </a:r>
            <a:br>
              <a:rPr lang="en-US" sz="5200" kern="1200">
                <a:solidFill>
                  <a:srgbClr val="FFFFFF"/>
                </a:solidFill>
                <a:latin typeface="+mj-lt"/>
                <a:ea typeface="+mj-ea"/>
                <a:cs typeface="+mj-cs"/>
              </a:rPr>
            </a:br>
            <a:r>
              <a:rPr lang="en-US" sz="5200" kern="1200">
                <a:solidFill>
                  <a:srgbClr val="FFFFFF"/>
                </a:solidFill>
                <a:latin typeface="+mj-lt"/>
                <a:ea typeface="+mj-ea"/>
                <a:cs typeface="+mj-cs"/>
              </a:rPr>
              <a:t>None</a:t>
            </a:r>
          </a:p>
        </p:txBody>
      </p:sp>
    </p:spTree>
    <p:extLst>
      <p:ext uri="{BB962C8B-B14F-4D97-AF65-F5344CB8AC3E}">
        <p14:creationId xmlns:p14="http://schemas.microsoft.com/office/powerpoint/2010/main" val="4147714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366487" y="1331232"/>
            <a:ext cx="4902200" cy="4195536"/>
          </a:xfrm>
        </p:spPr>
        <p:txBody>
          <a:bodyPr vert="horz" lIns="91440" tIns="45720" rIns="91440" bIns="45720" rtlCol="0" anchor="ctr">
            <a:normAutofit/>
          </a:bodyPr>
          <a:lstStyle/>
          <a:p>
            <a:pPr algn="r" defTabSz="914400"/>
            <a:r>
              <a:rPr lang="en-US" sz="3700" u="sng" kern="1200" dirty="0">
                <a:solidFill>
                  <a:schemeClr val="tx1"/>
                </a:solidFill>
                <a:latin typeface="+mj-lt"/>
                <a:ea typeface="+mj-ea"/>
                <a:cs typeface="+mj-cs"/>
              </a:rPr>
              <a:t>CPI Violations</a:t>
            </a:r>
            <a:br>
              <a:rPr lang="en-US" sz="3700" u="sng" kern="1200" dirty="0">
                <a:solidFill>
                  <a:schemeClr val="tx1"/>
                </a:solidFill>
                <a:latin typeface="+mj-lt"/>
                <a:ea typeface="+mj-ea"/>
                <a:cs typeface="+mj-cs"/>
              </a:rPr>
            </a:b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31 Sundial Circle</a:t>
            </a: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60 Nottingham Lane</a:t>
            </a: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9 Dove Lane</a:t>
            </a: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37 Driftwood Lane</a:t>
            </a: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74 White Horse Drive</a:t>
            </a:r>
          </a:p>
        </p:txBody>
      </p:sp>
      <p:sp>
        <p:nvSpPr>
          <p:cNvPr id="22" name="Rectangle 17">
            <a:extLst>
              <a:ext uri="{FF2B5EF4-FFF2-40B4-BE49-F238E27FC236}">
                <a16:creationId xmlns:a16="http://schemas.microsoft.com/office/drawing/2014/main" id="{793EF0C2-EE57-40DD-B754-BF1477FAB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1951" y="0"/>
            <a:ext cx="348204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418424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idx="4294967295"/>
          </p:nvPr>
        </p:nvSpPr>
        <p:spPr>
          <a:xfrm>
            <a:off x="840468" y="1122807"/>
            <a:ext cx="7465832" cy="4297680"/>
          </a:xfrm>
          <a:noFill/>
          <a:ln>
            <a:noFill/>
          </a:ln>
        </p:spPr>
        <p:txBody>
          <a:bodyPr vert="horz" lIns="91440" tIns="45720" rIns="91440" bIns="45720" rtlCol="0" anchor="ctr">
            <a:normAutofit fontScale="90000"/>
          </a:bodyPr>
          <a:lstStyle/>
          <a:p>
            <a:pPr algn="ctr" defTabSz="914400"/>
            <a:r>
              <a:rPr lang="en-US" sz="5200" dirty="0">
                <a:solidFill>
                  <a:srgbClr val="FFFFFF"/>
                </a:solidFill>
              </a:rPr>
              <a:t>Unfinished Business</a:t>
            </a:r>
            <a:br>
              <a:rPr lang="en-US" sz="5200" dirty="0">
                <a:solidFill>
                  <a:srgbClr val="FFFFFF"/>
                </a:solidFill>
              </a:rPr>
            </a:br>
            <a:br>
              <a:rPr lang="en-US" sz="5200" dirty="0">
                <a:solidFill>
                  <a:srgbClr val="FFFFFF"/>
                </a:solidFill>
              </a:rPr>
            </a:br>
            <a:r>
              <a:rPr lang="en-US" sz="4400" dirty="0">
                <a:solidFill>
                  <a:srgbClr val="FFFFFF"/>
                </a:solidFill>
              </a:rPr>
              <a:t>Second Reading - To amend Resolution F-03 – Larry Perrone</a:t>
            </a:r>
            <a:br>
              <a:rPr lang="en-US" sz="4400" dirty="0">
                <a:solidFill>
                  <a:srgbClr val="FFFFFF"/>
                </a:solidFill>
              </a:rPr>
            </a:br>
            <a:br>
              <a:rPr lang="en-US" sz="4400" dirty="0">
                <a:solidFill>
                  <a:srgbClr val="FFFFFF"/>
                </a:solidFill>
              </a:rPr>
            </a:br>
            <a:r>
              <a:rPr lang="en-US" sz="4400" dirty="0">
                <a:solidFill>
                  <a:srgbClr val="FFFFFF"/>
                </a:solidFill>
              </a:rPr>
              <a:t>Second Reading - To amend Resolution M-02 – Frank Daly</a:t>
            </a:r>
            <a:endParaRPr lang="en-US" sz="5200" kern="1200" dirty="0">
              <a:solidFill>
                <a:srgbClr val="FFFFFF"/>
              </a:solidFill>
              <a:latin typeface="+mj-lt"/>
              <a:ea typeface="+mj-ea"/>
              <a:cs typeface="+mj-cs"/>
            </a:endParaRPr>
          </a:p>
        </p:txBody>
      </p:sp>
    </p:spTree>
    <p:extLst>
      <p:ext uri="{BB962C8B-B14F-4D97-AF65-F5344CB8AC3E}">
        <p14:creationId xmlns:p14="http://schemas.microsoft.com/office/powerpoint/2010/main" val="1241298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2">
            <a:extLst>
              <a:ext uri="{FF2B5EF4-FFF2-40B4-BE49-F238E27FC236}">
                <a16:creationId xmlns:a16="http://schemas.microsoft.com/office/drawing/2014/main" id="{F5ADFA51-94A3-4BBF-84F8-8E9F05ACD280}"/>
              </a:ext>
            </a:extLst>
          </p:cNvPr>
          <p:cNvSpPr txBox="1">
            <a:spLocks/>
          </p:cNvSpPr>
          <p:nvPr/>
        </p:nvSpPr>
        <p:spPr>
          <a:xfrm>
            <a:off x="2282552" y="1950720"/>
            <a:ext cx="4578895" cy="2431609"/>
          </a:xfrm>
          <a:prstGeom prst="rect">
            <a:avLst/>
          </a:prstGeom>
        </p:spPr>
        <p:txBody>
          <a:bodyPr vert="horz" lIns="91440" tIns="45720" rIns="91440" bIns="45720" rtlCol="0">
            <a:normAutofit/>
          </a:bodyPr>
          <a:lst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914400">
              <a:lnSpc>
                <a:spcPct val="90000"/>
              </a:lnSpc>
              <a:spcBef>
                <a:spcPts val="1000"/>
              </a:spcBef>
            </a:pPr>
            <a:r>
              <a:rPr lang="en-US" sz="4400" kern="1200" dirty="0">
                <a:solidFill>
                  <a:srgbClr val="FFFFFF"/>
                </a:solidFill>
                <a:latin typeface="+mn-lt"/>
                <a:ea typeface="+mn-ea"/>
                <a:cs typeface="+mn-cs"/>
              </a:rPr>
              <a:t>New Business</a:t>
            </a:r>
          </a:p>
          <a:p>
            <a:pPr algn="ctr" defTabSz="914400">
              <a:lnSpc>
                <a:spcPct val="90000"/>
              </a:lnSpc>
              <a:spcBef>
                <a:spcPts val="1000"/>
              </a:spcBef>
            </a:pPr>
            <a:endParaRPr lang="en-US" sz="2400" dirty="0">
              <a:solidFill>
                <a:srgbClr val="FFFFFF"/>
              </a:solidFill>
              <a:latin typeface="+mn-lt"/>
              <a:ea typeface="+mn-ea"/>
              <a:cs typeface="+mn-cs"/>
            </a:endParaRPr>
          </a:p>
          <a:p>
            <a:pPr algn="ctr" defTabSz="914400">
              <a:lnSpc>
                <a:spcPct val="90000"/>
              </a:lnSpc>
              <a:spcBef>
                <a:spcPts val="1000"/>
              </a:spcBef>
            </a:pPr>
            <a:r>
              <a:rPr lang="en-US" sz="3600" kern="1200" dirty="0">
                <a:solidFill>
                  <a:srgbClr val="FFFFFF"/>
                </a:solidFill>
                <a:latin typeface="+mn-lt"/>
                <a:ea typeface="+mn-ea"/>
                <a:cs typeface="+mn-cs"/>
              </a:rPr>
              <a:t>None</a:t>
            </a:r>
            <a:endParaRPr lang="en-US" sz="2400" kern="1200" dirty="0">
              <a:solidFill>
                <a:srgbClr val="FFFFFF"/>
              </a:solidFill>
              <a:latin typeface="+mn-lt"/>
              <a:ea typeface="+mn-ea"/>
              <a:cs typeface="+mn-cs"/>
            </a:endParaRPr>
          </a:p>
        </p:txBody>
      </p:sp>
    </p:spTree>
    <p:extLst>
      <p:ext uri="{BB962C8B-B14F-4D97-AF65-F5344CB8AC3E}">
        <p14:creationId xmlns:p14="http://schemas.microsoft.com/office/powerpoint/2010/main" val="25789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4000" b="1" dirty="0">
                <a:solidFill>
                  <a:srgbClr val="FFFFFF"/>
                </a:solidFill>
              </a:rPr>
              <a:t>Approval of Minutes</a:t>
            </a:r>
            <a:br>
              <a:rPr lang="en-US" sz="2900" dirty="0">
                <a:solidFill>
                  <a:srgbClr val="FFFFFF"/>
                </a:solidFill>
              </a:rPr>
            </a:br>
            <a:r>
              <a:rPr lang="en-US" sz="3200" dirty="0">
                <a:solidFill>
                  <a:srgbClr val="FFFFFF"/>
                </a:solidFill>
              </a:rPr>
              <a:t>September 19, 2019 – Special Meeting</a:t>
            </a:r>
            <a:br>
              <a:rPr lang="en-US" sz="3200" dirty="0">
                <a:solidFill>
                  <a:srgbClr val="FFFFFF"/>
                </a:solidFill>
              </a:rPr>
            </a:br>
            <a:r>
              <a:rPr lang="en-US" sz="3200" dirty="0">
                <a:solidFill>
                  <a:srgbClr val="FFFFFF"/>
                </a:solidFill>
              </a:rPr>
              <a:t>October 2, 2019 – Regular Meeting</a:t>
            </a:r>
            <a:br>
              <a:rPr lang="en-US" sz="2900" dirty="0">
                <a:solidFill>
                  <a:srgbClr val="FFFFFF"/>
                </a:solidFill>
              </a:rPr>
            </a:br>
            <a:endParaRPr lang="en-US" sz="2900" kern="1200" dirty="0">
              <a:solidFill>
                <a:srgbClr val="FFFFFF"/>
              </a:solidFill>
              <a:latin typeface="+mj-lt"/>
              <a:ea typeface="+mj-ea"/>
              <a:cs typeface="+mj-cs"/>
            </a:endParaRPr>
          </a:p>
        </p:txBody>
      </p:sp>
    </p:spTree>
    <p:extLst>
      <p:ext uri="{BB962C8B-B14F-4D97-AF65-F5344CB8AC3E}">
        <p14:creationId xmlns:p14="http://schemas.microsoft.com/office/powerpoint/2010/main" val="2710307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0" y="1331232"/>
            <a:ext cx="5730240" cy="4195536"/>
          </a:xfrm>
        </p:spPr>
        <p:txBody>
          <a:bodyPr vert="horz" lIns="91440" tIns="45720" rIns="91440" bIns="45720" rtlCol="0" anchor="ctr">
            <a:normAutofit/>
          </a:bodyPr>
          <a:lstStyle/>
          <a:p>
            <a:pPr algn="ctr" defTabSz="914400"/>
            <a:r>
              <a:rPr lang="en-US" sz="3700" kern="1200" dirty="0">
                <a:solidFill>
                  <a:schemeClr val="tx1"/>
                </a:solidFill>
                <a:latin typeface="+mj-lt"/>
                <a:ea typeface="+mj-ea"/>
                <a:cs typeface="+mj-cs"/>
              </a:rPr>
              <a:t>Appointments  </a:t>
            </a:r>
            <a:br>
              <a:rPr lang="en-US" sz="3700" kern="1200" dirty="0">
                <a:solidFill>
                  <a:schemeClr val="tx1"/>
                </a:solidFill>
                <a:latin typeface="+mj-lt"/>
                <a:ea typeface="+mj-ea"/>
                <a:cs typeface="+mj-cs"/>
              </a:rPr>
            </a:b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Jeff Knepper – 1</a:t>
            </a:r>
            <a:r>
              <a:rPr lang="en-US" sz="3700" kern="1200" baseline="30000" dirty="0">
                <a:solidFill>
                  <a:schemeClr val="tx1"/>
                </a:solidFill>
                <a:latin typeface="+mj-lt"/>
                <a:ea typeface="+mj-ea"/>
                <a:cs typeface="+mj-cs"/>
              </a:rPr>
              <a:t>st</a:t>
            </a:r>
            <a:r>
              <a:rPr lang="en-US" sz="3700" kern="1200" dirty="0">
                <a:solidFill>
                  <a:schemeClr val="tx1"/>
                </a:solidFill>
                <a:latin typeface="+mj-lt"/>
                <a:ea typeface="+mj-ea"/>
                <a:cs typeface="+mj-cs"/>
              </a:rPr>
              <a:t> Term –</a:t>
            </a: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By-Laws &amp; Resolutions</a:t>
            </a:r>
            <a:br>
              <a:rPr lang="en-US" sz="3700" kern="1200" dirty="0">
                <a:solidFill>
                  <a:schemeClr val="tx1"/>
                </a:solidFill>
                <a:latin typeface="+mj-lt"/>
                <a:ea typeface="+mj-ea"/>
                <a:cs typeface="+mj-cs"/>
              </a:rPr>
            </a:b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Gary Miller – 2</a:t>
            </a:r>
            <a:r>
              <a:rPr lang="en-US" sz="3700" kern="1200" baseline="30000" dirty="0">
                <a:solidFill>
                  <a:schemeClr val="tx1"/>
                </a:solidFill>
                <a:latin typeface="+mj-lt"/>
                <a:ea typeface="+mj-ea"/>
                <a:cs typeface="+mj-cs"/>
              </a:rPr>
              <a:t>nd</a:t>
            </a:r>
            <a:r>
              <a:rPr lang="en-US" sz="3700" kern="1200" dirty="0">
                <a:solidFill>
                  <a:schemeClr val="tx1"/>
                </a:solidFill>
                <a:latin typeface="+mj-lt"/>
                <a:ea typeface="+mj-ea"/>
                <a:cs typeface="+mj-cs"/>
              </a:rPr>
              <a:t> Term - Clubs</a:t>
            </a:r>
            <a:br>
              <a:rPr lang="en-US" sz="3700" kern="1200" dirty="0">
                <a:solidFill>
                  <a:schemeClr val="tx1"/>
                </a:solidFill>
                <a:latin typeface="+mj-lt"/>
                <a:ea typeface="+mj-ea"/>
                <a:cs typeface="+mj-cs"/>
              </a:rPr>
            </a:br>
            <a:endParaRPr lang="en-US" sz="3700" kern="1200" dirty="0">
              <a:solidFill>
                <a:schemeClr val="tx1"/>
              </a:solidFill>
              <a:latin typeface="+mj-lt"/>
              <a:ea typeface="+mj-ea"/>
              <a:cs typeface="+mj-cs"/>
            </a:endParaRPr>
          </a:p>
        </p:txBody>
      </p:sp>
      <p:sp>
        <p:nvSpPr>
          <p:cNvPr id="27" name="Rectangle 26">
            <a:extLst>
              <a:ext uri="{FF2B5EF4-FFF2-40B4-BE49-F238E27FC236}">
                <a16:creationId xmlns:a16="http://schemas.microsoft.com/office/drawing/2014/main" id="{793EF0C2-EE57-40DD-B754-BF1477FAB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1951" y="0"/>
            <a:ext cx="348204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96420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7">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 up of a sign&#10;&#10;Description automatically generated">
            <a:extLst>
              <a:ext uri="{FF2B5EF4-FFF2-40B4-BE49-F238E27FC236}">
                <a16:creationId xmlns:a16="http://schemas.microsoft.com/office/drawing/2014/main" id="{13A16943-8C20-4DBE-8AF1-CE4F9AD67DA0}"/>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7281" b="17719"/>
          <a:stretch/>
        </p:blipFill>
        <p:spPr>
          <a:xfrm>
            <a:off x="20" y="1"/>
            <a:ext cx="9143980" cy="6857999"/>
          </a:xfrm>
          <a:prstGeom prst="rect">
            <a:avLst/>
          </a:prstGeom>
        </p:spPr>
      </p:pic>
      <p:sp>
        <p:nvSpPr>
          <p:cNvPr id="13" name="Title 12"/>
          <p:cNvSpPr>
            <a:spLocks noGrp="1"/>
          </p:cNvSpPr>
          <p:nvPr>
            <p:ph type="title"/>
          </p:nvPr>
        </p:nvSpPr>
        <p:spPr>
          <a:xfrm>
            <a:off x="3290511" y="1200152"/>
            <a:ext cx="5172879" cy="4457696"/>
          </a:xfrm>
        </p:spPr>
        <p:txBody>
          <a:bodyPr vert="horz" lIns="91440" tIns="45720" rIns="91440" bIns="45720" rtlCol="0" anchor="ctr">
            <a:normAutofit/>
          </a:bodyPr>
          <a:lstStyle/>
          <a:p>
            <a:pPr defTabSz="914400"/>
            <a:r>
              <a:rPr lang="en-US" sz="7000" b="1" kern="1200">
                <a:solidFill>
                  <a:srgbClr val="FFFFFF"/>
                </a:solidFill>
                <a:latin typeface="+mj-lt"/>
                <a:ea typeface="+mj-ea"/>
                <a:cs typeface="+mj-cs"/>
              </a:rPr>
              <a:t>Adjournment</a:t>
            </a:r>
          </a:p>
        </p:txBody>
      </p:sp>
      <p:cxnSp>
        <p:nvCxnSpPr>
          <p:cNvPr id="21" name="Straight Connector 19">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1918"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97286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5200" b="1" kern="1200">
                <a:solidFill>
                  <a:srgbClr val="FFFFFF"/>
                </a:solidFill>
                <a:latin typeface="+mj-lt"/>
                <a:ea typeface="+mj-ea"/>
                <a:cs typeface="+mj-cs"/>
              </a:rPr>
              <a:t>President’s Remarks</a:t>
            </a:r>
            <a:br>
              <a:rPr lang="en-US" sz="5200" b="1" kern="1200">
                <a:solidFill>
                  <a:srgbClr val="FFFFFF"/>
                </a:solidFill>
                <a:latin typeface="+mj-lt"/>
                <a:ea typeface="+mj-ea"/>
                <a:cs typeface="+mj-cs"/>
              </a:rPr>
            </a:br>
            <a:br>
              <a:rPr lang="en-US" sz="5200" b="1" kern="1200">
                <a:solidFill>
                  <a:srgbClr val="FFFFFF"/>
                </a:solidFill>
                <a:latin typeface="+mj-lt"/>
                <a:ea typeface="+mj-ea"/>
                <a:cs typeface="+mj-cs"/>
              </a:rPr>
            </a:br>
            <a:r>
              <a:rPr lang="en-US" sz="5200" b="1" kern="1200">
                <a:solidFill>
                  <a:srgbClr val="FFFFFF"/>
                </a:solidFill>
                <a:latin typeface="+mj-lt"/>
                <a:ea typeface="+mj-ea"/>
                <a:cs typeface="+mj-cs"/>
              </a:rPr>
              <a:t>Doug Parks</a:t>
            </a:r>
          </a:p>
        </p:txBody>
      </p:sp>
    </p:spTree>
    <p:extLst>
      <p:ext uri="{BB962C8B-B14F-4D97-AF65-F5344CB8AC3E}">
        <p14:creationId xmlns:p14="http://schemas.microsoft.com/office/powerpoint/2010/main" val="401867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5059971" y="1783959"/>
            <a:ext cx="3483937" cy="2889114"/>
          </a:xfrm>
        </p:spPr>
        <p:txBody>
          <a:bodyPr vert="horz" lIns="91440" tIns="45720" rIns="91440" bIns="45720" rtlCol="0" anchor="b">
            <a:normAutofit fontScale="90000"/>
          </a:bodyPr>
          <a:lstStyle/>
          <a:p>
            <a:pPr defTabSz="914400"/>
            <a:r>
              <a:rPr lang="en-US" sz="5600" b="1" kern="1200" dirty="0">
                <a:solidFill>
                  <a:schemeClr val="bg1"/>
                </a:solidFill>
                <a:latin typeface="Century Gothic" panose="020B0502020202020204" pitchFamily="34" charset="0"/>
              </a:rPr>
              <a:t>GM Report</a:t>
            </a:r>
            <a:br>
              <a:rPr lang="en-US" sz="5600" b="1" kern="1200" dirty="0">
                <a:solidFill>
                  <a:schemeClr val="bg1"/>
                </a:solidFill>
                <a:latin typeface="Century Gothic" panose="020B0502020202020204" pitchFamily="34" charset="0"/>
              </a:rPr>
            </a:br>
            <a:br>
              <a:rPr lang="en-US" sz="5600" b="1" kern="1200" dirty="0">
                <a:solidFill>
                  <a:schemeClr val="bg1"/>
                </a:solidFill>
                <a:latin typeface="Century Gothic" panose="020B0502020202020204" pitchFamily="34" charset="0"/>
              </a:rPr>
            </a:br>
            <a:r>
              <a:rPr lang="en-US" sz="5600" b="1" kern="1200" dirty="0">
                <a:solidFill>
                  <a:schemeClr val="bg1"/>
                </a:solidFill>
                <a:latin typeface="Century Gothic" panose="020B0502020202020204" pitchFamily="34" charset="0"/>
              </a:rPr>
              <a:t>John Viola</a:t>
            </a:r>
          </a:p>
        </p:txBody>
      </p:sp>
      <p:sp>
        <p:nvSpPr>
          <p:cNvPr id="16" name="Freeform: Shape 15">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C2776948-18D0-4CDB-A838-AC6F41B2C9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352852"/>
            <a:ext cx="3035882" cy="2784125"/>
          </a:xfrm>
          <a:prstGeom prst="rect">
            <a:avLst/>
          </a:prstGeom>
        </p:spPr>
      </p:pic>
    </p:spTree>
    <p:extLst>
      <p:ext uri="{BB962C8B-B14F-4D97-AF65-F5344CB8AC3E}">
        <p14:creationId xmlns:p14="http://schemas.microsoft.com/office/powerpoint/2010/main" val="2512240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7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999C55-AFD3-4B77-B6E7-4C4A808F6548}"/>
              </a:ext>
            </a:extLst>
          </p:cNvPr>
          <p:cNvSpPr txBox="1"/>
          <p:nvPr/>
        </p:nvSpPr>
        <p:spPr>
          <a:xfrm>
            <a:off x="1780903" y="169111"/>
            <a:ext cx="5582194" cy="1200329"/>
          </a:xfrm>
          <a:prstGeom prst="rect">
            <a:avLst/>
          </a:prstGeom>
          <a:noFill/>
        </p:spPr>
        <p:txBody>
          <a:bodyPr wrap="square" rtlCol="0">
            <a:spAutoFit/>
          </a:bodyPr>
          <a:lstStyle/>
          <a:p>
            <a:pPr algn="ctr"/>
            <a:r>
              <a:rPr lang="en-US" sz="2400" b="1" dirty="0">
                <a:latin typeface="Century Gothic" panose="020B0502020202020204" pitchFamily="34" charset="0"/>
              </a:rPr>
              <a:t>GM Report</a:t>
            </a:r>
          </a:p>
          <a:p>
            <a:pPr algn="ctr"/>
            <a:r>
              <a:rPr lang="en-US" sz="2400" b="1" dirty="0">
                <a:latin typeface="Century Gothic" panose="020B0502020202020204" pitchFamily="34" charset="0"/>
              </a:rPr>
              <a:t>November 2, 2019</a:t>
            </a:r>
            <a:br>
              <a:rPr lang="en-US" sz="2400" b="1" dirty="0">
                <a:latin typeface="Century Gothic" panose="020B0502020202020204" pitchFamily="34" charset="0"/>
              </a:rPr>
            </a:br>
            <a:r>
              <a:rPr lang="en-US" sz="2400" b="1" dirty="0">
                <a:latin typeface="Century Gothic" panose="020B0502020202020204" pitchFamily="34" charset="0"/>
              </a:rPr>
              <a:t>John Viola</a:t>
            </a:r>
          </a:p>
        </p:txBody>
      </p:sp>
      <p:graphicFrame>
        <p:nvGraphicFramePr>
          <p:cNvPr id="6" name="Table 6">
            <a:extLst>
              <a:ext uri="{FF2B5EF4-FFF2-40B4-BE49-F238E27FC236}">
                <a16:creationId xmlns:a16="http://schemas.microsoft.com/office/drawing/2014/main" id="{F1BC7CE7-11B9-4C09-AD0A-760CD8DFDCD9}"/>
              </a:ext>
            </a:extLst>
          </p:cNvPr>
          <p:cNvGraphicFramePr>
            <a:graphicFrameLocks noGrp="1"/>
          </p:cNvGraphicFramePr>
          <p:nvPr>
            <p:extLst>
              <p:ext uri="{D42A27DB-BD31-4B8C-83A1-F6EECF244321}">
                <p14:modId xmlns:p14="http://schemas.microsoft.com/office/powerpoint/2010/main" val="1021940247"/>
              </p:ext>
            </p:extLst>
          </p:nvPr>
        </p:nvGraphicFramePr>
        <p:xfrm>
          <a:off x="0" y="1884680"/>
          <a:ext cx="9144000" cy="4693920"/>
        </p:xfrm>
        <a:graphic>
          <a:graphicData uri="http://schemas.openxmlformats.org/drawingml/2006/table">
            <a:tbl>
              <a:tblPr firstRow="1" bandRow="1">
                <a:tableStyleId>{F5AB1C69-6EDB-4FF4-983F-18BD219EF322}</a:tableStyleId>
              </a:tblPr>
              <a:tblGrid>
                <a:gridCol w="3017520">
                  <a:extLst>
                    <a:ext uri="{9D8B030D-6E8A-4147-A177-3AD203B41FA5}">
                      <a16:colId xmlns:a16="http://schemas.microsoft.com/office/drawing/2014/main" val="1721263666"/>
                    </a:ext>
                  </a:extLst>
                </a:gridCol>
                <a:gridCol w="2011680">
                  <a:extLst>
                    <a:ext uri="{9D8B030D-6E8A-4147-A177-3AD203B41FA5}">
                      <a16:colId xmlns:a16="http://schemas.microsoft.com/office/drawing/2014/main" val="2752084062"/>
                    </a:ext>
                  </a:extLst>
                </a:gridCol>
                <a:gridCol w="2194560">
                  <a:extLst>
                    <a:ext uri="{9D8B030D-6E8A-4147-A177-3AD203B41FA5}">
                      <a16:colId xmlns:a16="http://schemas.microsoft.com/office/drawing/2014/main" val="549506831"/>
                    </a:ext>
                  </a:extLst>
                </a:gridCol>
                <a:gridCol w="1920240">
                  <a:extLst>
                    <a:ext uri="{9D8B030D-6E8A-4147-A177-3AD203B41FA5}">
                      <a16:colId xmlns:a16="http://schemas.microsoft.com/office/drawing/2014/main" val="2028246473"/>
                    </a:ext>
                  </a:extLst>
                </a:gridCol>
              </a:tblGrid>
              <a:tr h="370840">
                <a:tc>
                  <a:txBody>
                    <a:bodyPr/>
                    <a:lstStyle/>
                    <a:p>
                      <a:r>
                        <a:rPr lang="en-US" sz="2000" u="sng" dirty="0">
                          <a:solidFill>
                            <a:schemeClr val="tx1"/>
                          </a:solidFill>
                          <a:latin typeface="Century Gothic" panose="020B0502020202020204" pitchFamily="34" charset="0"/>
                        </a:rPr>
                        <a:t>Initiatives</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u="none" dirty="0">
                          <a:solidFill>
                            <a:schemeClr val="tx1"/>
                          </a:solidFill>
                          <a:latin typeface="Century Gothic" panose="020B0502020202020204" pitchFamily="34" charset="0"/>
                        </a:rPr>
                        <a:t>Construction </a:t>
                      </a:r>
                      <a:r>
                        <a:rPr lang="en-US" sz="2000" u="sng" dirty="0">
                          <a:solidFill>
                            <a:schemeClr val="tx1"/>
                          </a:solidFill>
                          <a:latin typeface="Century Gothic" panose="020B0502020202020204" pitchFamily="34" charset="0"/>
                        </a:rPr>
                        <a:t>Status</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u="none" dirty="0">
                          <a:solidFill>
                            <a:schemeClr val="tx1"/>
                          </a:solidFill>
                          <a:latin typeface="Century Gothic" panose="020B0502020202020204" pitchFamily="34" charset="0"/>
                        </a:rPr>
                        <a:t>Projects Completion </a:t>
                      </a:r>
                      <a:r>
                        <a:rPr lang="en-US" sz="2000" u="sng" dirty="0">
                          <a:solidFill>
                            <a:schemeClr val="tx1"/>
                          </a:solidFill>
                          <a:latin typeface="Century Gothic" panose="020B0502020202020204" pitchFamily="34" charset="0"/>
                        </a:rPr>
                        <a:t>Date</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u="none" dirty="0">
                          <a:solidFill>
                            <a:schemeClr val="tx1"/>
                          </a:solidFill>
                          <a:latin typeface="Century Gothic" panose="020B0502020202020204" pitchFamily="34" charset="0"/>
                        </a:rPr>
                        <a:t>Estimated </a:t>
                      </a:r>
                      <a:r>
                        <a:rPr lang="en-US" sz="2000" u="sng" dirty="0">
                          <a:solidFill>
                            <a:schemeClr val="tx1"/>
                          </a:solidFill>
                          <a:latin typeface="Century Gothic" panose="020B0502020202020204" pitchFamily="34" charset="0"/>
                        </a:rPr>
                        <a:t>Cost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88746410"/>
                  </a:ext>
                </a:extLst>
              </a:tr>
              <a:tr h="370840">
                <a:tc>
                  <a:txBody>
                    <a:bodyPr/>
                    <a:lstStyle/>
                    <a:p>
                      <a:r>
                        <a:rPr lang="en-US" sz="2000" dirty="0">
                          <a:latin typeface="Century Gothic" panose="020B0502020202020204" pitchFamily="34" charset="0"/>
                        </a:rPr>
                        <a:t>Clubhouse</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May 2020</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$1.6 mil</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5813639"/>
                  </a:ext>
                </a:extLst>
              </a:tr>
              <a:tr h="370840">
                <a:tc>
                  <a:txBody>
                    <a:bodyPr/>
                    <a:lstStyle/>
                    <a:p>
                      <a:r>
                        <a:rPr lang="en-US" sz="2000" dirty="0">
                          <a:latin typeface="Century Gothic" panose="020B0502020202020204" pitchFamily="34" charset="0"/>
                        </a:rPr>
                        <a:t>Cart Barn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January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$400,000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8566331"/>
                  </a:ext>
                </a:extLst>
              </a:tr>
              <a:tr h="370840">
                <a:tc>
                  <a:txBody>
                    <a:bodyPr/>
                    <a:lstStyle/>
                    <a:p>
                      <a:r>
                        <a:rPr lang="en-US" sz="2000" dirty="0">
                          <a:latin typeface="Century Gothic" panose="020B0502020202020204" pitchFamily="34" charset="0"/>
                        </a:rPr>
                        <a:t>Craft Building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January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$85,000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8627354"/>
                  </a:ext>
                </a:extLst>
              </a:tr>
              <a:tr h="370840">
                <a:tc>
                  <a:txBody>
                    <a:bodyPr/>
                    <a:lstStyle/>
                    <a:p>
                      <a:r>
                        <a:rPr lang="en-US" sz="2000" dirty="0">
                          <a:latin typeface="Century Gothic" panose="020B0502020202020204" pitchFamily="34" charset="0"/>
                        </a:rPr>
                        <a:t>Police Building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November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$1.3 mil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36601589"/>
                  </a:ext>
                </a:extLst>
              </a:tr>
              <a:tr h="370840">
                <a:tc>
                  <a:txBody>
                    <a:bodyPr/>
                    <a:lstStyle/>
                    <a:p>
                      <a:r>
                        <a:rPr lang="en-US" sz="2000" dirty="0">
                          <a:latin typeface="Century Gothic" panose="020B0502020202020204" pitchFamily="34" charset="0"/>
                        </a:rPr>
                        <a:t>Northstar (Software Project)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May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$400,000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03391167"/>
                  </a:ext>
                </a:extLst>
              </a:tr>
              <a:tr h="370840">
                <a:tc>
                  <a:txBody>
                    <a:bodyPr/>
                    <a:lstStyle/>
                    <a:p>
                      <a:r>
                        <a:rPr lang="en-US" sz="2000" dirty="0">
                          <a:latin typeface="Century Gothic" panose="020B0502020202020204" pitchFamily="34" charset="0"/>
                        </a:rPr>
                        <a:t>Sibson Group (Compensation Study)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November 2019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$50,000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8708948"/>
                  </a:ext>
                </a:extLst>
              </a:tr>
              <a:tr h="370840">
                <a:tc>
                  <a:txBody>
                    <a:bodyPr/>
                    <a:lstStyle/>
                    <a:p>
                      <a:r>
                        <a:rPr lang="en-US" sz="2000" dirty="0">
                          <a:latin typeface="Century Gothic" panose="020B0502020202020204" pitchFamily="34" charset="0"/>
                        </a:rPr>
                        <a:t>Budget FY 2020/21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December 23, 2019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2000"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81001668"/>
                  </a:ext>
                </a:extLst>
              </a:tr>
            </a:tbl>
          </a:graphicData>
        </a:graphic>
      </p:graphicFrame>
    </p:spTree>
    <p:extLst>
      <p:ext uri="{BB962C8B-B14F-4D97-AF65-F5344CB8AC3E}">
        <p14:creationId xmlns:p14="http://schemas.microsoft.com/office/powerpoint/2010/main" val="1582420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62D851E-C3B4-4DFF-A010-4F427A0C4C0E}"/>
              </a:ext>
            </a:extLst>
          </p:cNvPr>
          <p:cNvSpPr txBox="1"/>
          <p:nvPr/>
        </p:nvSpPr>
        <p:spPr>
          <a:xfrm>
            <a:off x="182880" y="174160"/>
            <a:ext cx="8778240" cy="1200329"/>
          </a:xfrm>
          <a:prstGeom prst="rect">
            <a:avLst/>
          </a:prstGeom>
          <a:noFill/>
        </p:spPr>
        <p:txBody>
          <a:bodyPr wrap="square" rtlCol="0">
            <a:spAutoFit/>
          </a:bodyPr>
          <a:lstStyle/>
          <a:p>
            <a:pPr algn="ctr"/>
            <a:r>
              <a:rPr lang="en-US" sz="3600" b="1" dirty="0">
                <a:latin typeface="Century Gothic" panose="020B0502020202020204" pitchFamily="34" charset="0"/>
              </a:rPr>
              <a:t>Fisher Marine Contract</a:t>
            </a:r>
          </a:p>
          <a:p>
            <a:pPr algn="ctr"/>
            <a:r>
              <a:rPr lang="en-US" sz="3600" b="1" dirty="0">
                <a:latin typeface="Century Gothic" panose="020B0502020202020204" pitchFamily="34" charset="0"/>
              </a:rPr>
              <a:t>2019 – 2020 Bulkhead Replacement</a:t>
            </a:r>
          </a:p>
        </p:txBody>
      </p:sp>
      <p:sp>
        <p:nvSpPr>
          <p:cNvPr id="9" name="Content Placeholder 2">
            <a:extLst>
              <a:ext uri="{FF2B5EF4-FFF2-40B4-BE49-F238E27FC236}">
                <a16:creationId xmlns:a16="http://schemas.microsoft.com/office/drawing/2014/main" id="{77B05C4D-67A9-4C5D-B9FB-F875ADF9DE3A}"/>
              </a:ext>
            </a:extLst>
          </p:cNvPr>
          <p:cNvSpPr>
            <a:spLocks noGrp="1"/>
          </p:cNvSpPr>
          <p:nvPr>
            <p:ph idx="1"/>
          </p:nvPr>
        </p:nvSpPr>
        <p:spPr>
          <a:xfrm>
            <a:off x="365760" y="1854926"/>
            <a:ext cx="8412480" cy="5003074"/>
          </a:xfrm>
        </p:spPr>
        <p:txBody>
          <a:bodyPr>
            <a:normAutofit fontScale="92500" lnSpcReduction="10000"/>
          </a:bodyPr>
          <a:lstStyle/>
          <a:p>
            <a:r>
              <a:rPr lang="en-US" sz="2800" dirty="0">
                <a:latin typeface="Century Gothic" panose="020B0502020202020204" pitchFamily="34" charset="0"/>
              </a:rPr>
              <a:t>Requesting Authorization from the Board</a:t>
            </a:r>
          </a:p>
          <a:p>
            <a:endParaRPr lang="en-US" sz="2800" dirty="0">
              <a:latin typeface="Century Gothic" panose="020B0502020202020204" pitchFamily="34" charset="0"/>
            </a:endParaRPr>
          </a:p>
          <a:p>
            <a:endParaRPr lang="en-US" sz="2800" dirty="0">
              <a:latin typeface="Century Gothic" panose="020B0502020202020204" pitchFamily="34" charset="0"/>
            </a:endParaRPr>
          </a:p>
          <a:p>
            <a:r>
              <a:rPr lang="en-US" sz="2800" dirty="0">
                <a:latin typeface="Century Gothic" panose="020B0502020202020204" pitchFamily="34" charset="0"/>
              </a:rPr>
              <a:t>Contract is a template that Jeremy prepared for us in the past</a:t>
            </a:r>
          </a:p>
          <a:p>
            <a:endParaRPr lang="en-US" sz="2800" dirty="0">
              <a:latin typeface="Century Gothic" panose="020B0502020202020204" pitchFamily="34" charset="0"/>
            </a:endParaRPr>
          </a:p>
          <a:p>
            <a:r>
              <a:rPr lang="en-US" sz="2800" dirty="0">
                <a:latin typeface="Century Gothic" panose="020B0502020202020204" pitchFamily="34" charset="0"/>
              </a:rPr>
              <a:t>Board received electronic version on Oct. 10, 2019</a:t>
            </a:r>
          </a:p>
          <a:p>
            <a:endParaRPr lang="en-US" sz="2800" dirty="0">
              <a:latin typeface="Century Gothic" panose="020B0502020202020204" pitchFamily="34" charset="0"/>
            </a:endParaRPr>
          </a:p>
          <a:p>
            <a:r>
              <a:rPr lang="en-US" sz="2800" dirty="0">
                <a:latin typeface="Century Gothic" panose="020B0502020202020204" pitchFamily="34" charset="0"/>
              </a:rPr>
              <a:t>Approx. 2000 LF @ $355.00 per linear foot, </a:t>
            </a:r>
            <a:r>
              <a:rPr lang="en-US" sz="2800" b="1" dirty="0">
                <a:latin typeface="Century Gothic" panose="020B0502020202020204" pitchFamily="34" charset="0"/>
              </a:rPr>
              <a:t>$710,000</a:t>
            </a:r>
            <a:r>
              <a:rPr lang="en-US" sz="2800" dirty="0">
                <a:latin typeface="Century Gothic" panose="020B0502020202020204" pitchFamily="34" charset="0"/>
              </a:rPr>
              <a:t>, amount is under the approved budget ($1.6 mil)</a:t>
            </a:r>
          </a:p>
        </p:txBody>
      </p:sp>
      <p:cxnSp>
        <p:nvCxnSpPr>
          <p:cNvPr id="10" name="Straight Connector 9">
            <a:extLst>
              <a:ext uri="{FF2B5EF4-FFF2-40B4-BE49-F238E27FC236}">
                <a16:creationId xmlns:a16="http://schemas.microsoft.com/office/drawing/2014/main" id="{EE3E5E73-84C0-4F34-BBBC-B10DFFD78259}"/>
              </a:ext>
            </a:extLst>
          </p:cNvPr>
          <p:cNvCxnSpPr/>
          <p:nvPr/>
        </p:nvCxnSpPr>
        <p:spPr>
          <a:xfrm>
            <a:off x="594359" y="6061162"/>
            <a:ext cx="15544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834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62D851E-C3B4-4DFF-A010-4F427A0C4C0E}"/>
              </a:ext>
            </a:extLst>
          </p:cNvPr>
          <p:cNvSpPr txBox="1"/>
          <p:nvPr/>
        </p:nvSpPr>
        <p:spPr>
          <a:xfrm>
            <a:off x="182880" y="357040"/>
            <a:ext cx="8778240" cy="646331"/>
          </a:xfrm>
          <a:prstGeom prst="rect">
            <a:avLst/>
          </a:prstGeom>
          <a:noFill/>
        </p:spPr>
        <p:txBody>
          <a:bodyPr wrap="square" rtlCol="0">
            <a:spAutoFit/>
          </a:bodyPr>
          <a:lstStyle/>
          <a:p>
            <a:pPr algn="ctr"/>
            <a:r>
              <a:rPr lang="en-US" sz="3600" b="1" dirty="0">
                <a:latin typeface="Century Gothic" panose="020B0502020202020204" pitchFamily="34" charset="0"/>
              </a:rPr>
              <a:t>Live Streaming Board meetings</a:t>
            </a:r>
          </a:p>
        </p:txBody>
      </p:sp>
      <p:sp>
        <p:nvSpPr>
          <p:cNvPr id="9" name="Content Placeholder 2">
            <a:extLst>
              <a:ext uri="{FF2B5EF4-FFF2-40B4-BE49-F238E27FC236}">
                <a16:creationId xmlns:a16="http://schemas.microsoft.com/office/drawing/2014/main" id="{77B05C4D-67A9-4C5D-B9FB-F875ADF9DE3A}"/>
              </a:ext>
            </a:extLst>
          </p:cNvPr>
          <p:cNvSpPr>
            <a:spLocks noGrp="1"/>
          </p:cNvSpPr>
          <p:nvPr>
            <p:ph idx="1"/>
          </p:nvPr>
        </p:nvSpPr>
        <p:spPr>
          <a:xfrm>
            <a:off x="365760" y="1349830"/>
            <a:ext cx="8412480" cy="5333998"/>
          </a:xfrm>
        </p:spPr>
        <p:txBody>
          <a:bodyPr>
            <a:normAutofit fontScale="85000" lnSpcReduction="10000"/>
          </a:bodyPr>
          <a:lstStyle/>
          <a:p>
            <a:r>
              <a:rPr lang="en-US" dirty="0"/>
              <a:t>Ocean Pines made the operational decision to no longer live stream public meetings. Instead, starting with the Oct. 26 town hall, the public relations department will record meetings and ensure they are posted online within 24 hours. They will also be rebroadcast on Channel 78 on the Monday, Wednesday and Friday following each meeting, at noon and again at 7 p.m.  </a:t>
            </a:r>
          </a:p>
          <a:p>
            <a:r>
              <a:rPr lang="en-US" dirty="0"/>
              <a:t>The decision should both save money and help improve the audio and video quality. It costs $17,000 each year to live stream, because of the required manpower, and quality of the stream was limited by low bandwidth and poor or poorly utilized equipment. Internal data showed only a handful of people watched the meetings live, with generally 80 percent or more watching the videos later. </a:t>
            </a:r>
          </a:p>
          <a:p>
            <a:r>
              <a:rPr lang="en-US" dirty="0"/>
              <a:t>In Worcester County, only the Town of Ocean City streams council meetings live. Worcester County uses a model like what Ocean Pines is now doing, and Berlin, Snow Hill and Pocomoke currently do not offer video or streams of meetings.  </a:t>
            </a:r>
          </a:p>
          <a:p>
            <a:r>
              <a:rPr lang="en-US" dirty="0"/>
              <a:t>The Association is also taking steps to improve the sound quality of meetings for audience members and currently has three bids to renovate in-house speaker systems in the community center. IT and Public Relations are looking into selling old or outdated equipment to cover those costs.  </a:t>
            </a:r>
          </a:p>
        </p:txBody>
      </p:sp>
    </p:spTree>
    <p:extLst>
      <p:ext uri="{BB962C8B-B14F-4D97-AF65-F5344CB8AC3E}">
        <p14:creationId xmlns:p14="http://schemas.microsoft.com/office/powerpoint/2010/main" val="1298389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7E26A3D-C445-4B48-B739-33F280951197}"/>
              </a:ext>
            </a:extLst>
          </p:cNvPr>
          <p:cNvGraphicFramePr>
            <a:graphicFrameLocks noGrp="1"/>
          </p:cNvGraphicFramePr>
          <p:nvPr>
            <p:extLst>
              <p:ext uri="{D42A27DB-BD31-4B8C-83A1-F6EECF244321}">
                <p14:modId xmlns:p14="http://schemas.microsoft.com/office/powerpoint/2010/main" val="333722965"/>
              </p:ext>
            </p:extLst>
          </p:nvPr>
        </p:nvGraphicFramePr>
        <p:xfrm>
          <a:off x="91440" y="2327002"/>
          <a:ext cx="8961120" cy="317500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420754486"/>
                    </a:ext>
                  </a:extLst>
                </a:gridCol>
                <a:gridCol w="1463040">
                  <a:extLst>
                    <a:ext uri="{9D8B030D-6E8A-4147-A177-3AD203B41FA5}">
                      <a16:colId xmlns:a16="http://schemas.microsoft.com/office/drawing/2014/main" val="3002817107"/>
                    </a:ext>
                  </a:extLst>
                </a:gridCol>
                <a:gridCol w="1463040">
                  <a:extLst>
                    <a:ext uri="{9D8B030D-6E8A-4147-A177-3AD203B41FA5}">
                      <a16:colId xmlns:a16="http://schemas.microsoft.com/office/drawing/2014/main" val="3766651627"/>
                    </a:ext>
                  </a:extLst>
                </a:gridCol>
                <a:gridCol w="365760">
                  <a:extLst>
                    <a:ext uri="{9D8B030D-6E8A-4147-A177-3AD203B41FA5}">
                      <a16:colId xmlns:a16="http://schemas.microsoft.com/office/drawing/2014/main" val="3177374428"/>
                    </a:ext>
                  </a:extLst>
                </a:gridCol>
                <a:gridCol w="822960">
                  <a:extLst>
                    <a:ext uri="{9D8B030D-6E8A-4147-A177-3AD203B41FA5}">
                      <a16:colId xmlns:a16="http://schemas.microsoft.com/office/drawing/2014/main" val="3761507613"/>
                    </a:ext>
                  </a:extLst>
                </a:gridCol>
                <a:gridCol w="822960">
                  <a:extLst>
                    <a:ext uri="{9D8B030D-6E8A-4147-A177-3AD203B41FA5}">
                      <a16:colId xmlns:a16="http://schemas.microsoft.com/office/drawing/2014/main" val="2647208685"/>
                    </a:ext>
                  </a:extLst>
                </a:gridCol>
              </a:tblGrid>
              <a:tr h="370840">
                <a:tc>
                  <a:txBody>
                    <a:bodyPr/>
                    <a:lstStyle/>
                    <a:p>
                      <a:endParaRPr lang="en-US" dirty="0">
                        <a:solidFill>
                          <a:schemeClr val="tx1"/>
                        </a:solidFill>
                      </a:endParaRPr>
                    </a:p>
                  </a:txBody>
                  <a:tcPr>
                    <a:noFill/>
                  </a:tcPr>
                </a:tc>
                <a:tc gridSpan="3">
                  <a:txBody>
                    <a:bodyPr/>
                    <a:lstStyle/>
                    <a:p>
                      <a:pPr algn="ctr"/>
                      <a:r>
                        <a:rPr lang="en-US" sz="2000" dirty="0">
                          <a:solidFill>
                            <a:schemeClr val="tx1"/>
                          </a:solidFill>
                          <a:latin typeface="Century Gothic" panose="020B0502020202020204" pitchFamily="34" charset="0"/>
                        </a:rPr>
                        <a:t>September</a:t>
                      </a: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a:txBody>
                    <a:bodyPr/>
                    <a:lstStyle/>
                    <a:p>
                      <a:pPr algn="ctr"/>
                      <a:endParaRPr lang="en-US" sz="2000" dirty="0">
                        <a:solidFill>
                          <a:schemeClr val="tx1"/>
                        </a:solidFill>
                        <a:latin typeface="Century Gothic" panose="020B0502020202020204" pitchFamily="34" charset="0"/>
                      </a:endParaRPr>
                    </a:p>
                  </a:txBody>
                  <a:tcPr>
                    <a:noFill/>
                  </a:tcPr>
                </a:tc>
                <a:tc>
                  <a:txBody>
                    <a:bodyPr/>
                    <a:lstStyle/>
                    <a:p>
                      <a:pPr algn="ctr"/>
                      <a:endParaRPr lang="en-US" sz="2000" dirty="0">
                        <a:solidFill>
                          <a:schemeClr val="tx1"/>
                        </a:solidFill>
                        <a:latin typeface="Century Gothic" panose="020B0502020202020204" pitchFamily="34" charset="0"/>
                      </a:endParaRPr>
                    </a:p>
                  </a:txBody>
                  <a:tcPr>
                    <a:noFill/>
                  </a:tcPr>
                </a:tc>
                <a:extLst>
                  <a:ext uri="{0D108BD9-81ED-4DB2-BD59-A6C34878D82A}">
                    <a16:rowId xmlns:a16="http://schemas.microsoft.com/office/drawing/2014/main" val="1118444778"/>
                  </a:ext>
                </a:extLst>
              </a:tr>
              <a:tr h="370840">
                <a:tc>
                  <a:txBody>
                    <a:bodyPr/>
                    <a:lstStyle/>
                    <a:p>
                      <a:endParaRPr lang="en-US" dirty="0">
                        <a:solidFill>
                          <a:schemeClr val="tx1"/>
                        </a:solidFill>
                      </a:endParaRPr>
                    </a:p>
                  </a:txBody>
                  <a:tcPr>
                    <a:noFill/>
                  </a:tcPr>
                </a:tc>
                <a:tc>
                  <a:txBody>
                    <a:bodyPr/>
                    <a:lstStyle/>
                    <a:p>
                      <a:pPr algn="ctr"/>
                      <a:r>
                        <a:rPr lang="en-US" sz="2000" dirty="0">
                          <a:solidFill>
                            <a:schemeClr val="tx1"/>
                          </a:solidFill>
                          <a:latin typeface="Century Gothic" panose="020B0502020202020204" pitchFamily="34" charset="0"/>
                        </a:rPr>
                        <a:t>Prior</a:t>
                      </a:r>
                    </a:p>
                    <a:p>
                      <a:pPr algn="ctr"/>
                      <a:r>
                        <a:rPr lang="en-US" sz="2000" dirty="0">
                          <a:solidFill>
                            <a:schemeClr val="tx1"/>
                          </a:solidFill>
                          <a:latin typeface="Century Gothic" panose="020B0502020202020204" pitchFamily="34" charset="0"/>
                        </a:rPr>
                        <a:t>Year</a:t>
                      </a:r>
                    </a:p>
                  </a:txBody>
                  <a:tcPr>
                    <a:noFill/>
                  </a:tcPr>
                </a:tc>
                <a:tc>
                  <a:txBody>
                    <a:bodyPr/>
                    <a:lstStyle/>
                    <a:p>
                      <a:pPr algn="ctr"/>
                      <a:r>
                        <a:rPr lang="en-US" sz="2000" dirty="0">
                          <a:solidFill>
                            <a:schemeClr val="tx1"/>
                          </a:solidFill>
                          <a:latin typeface="Century Gothic" panose="020B0502020202020204" pitchFamily="34" charset="0"/>
                        </a:rPr>
                        <a:t>Current Year</a:t>
                      </a:r>
                    </a:p>
                  </a:txBody>
                  <a:tcPr>
                    <a:noFill/>
                  </a:tcPr>
                </a:tc>
                <a:tc gridSpan="3">
                  <a:txBody>
                    <a:bodyPr/>
                    <a:lstStyle/>
                    <a:p>
                      <a:pPr algn="ctr"/>
                      <a:r>
                        <a:rPr lang="en-US" sz="2000" dirty="0">
                          <a:solidFill>
                            <a:schemeClr val="tx1"/>
                          </a:solidFill>
                          <a:latin typeface="Century Gothic" panose="020B0502020202020204" pitchFamily="34" charset="0"/>
                        </a:rPr>
                        <a:t>Increase/ (Decrease)</a:t>
                      </a:r>
                    </a:p>
                  </a:txBody>
                  <a:tcP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8605521"/>
                  </a:ext>
                </a:extLst>
              </a:tr>
              <a:tr h="370840">
                <a:tc>
                  <a:txBody>
                    <a:bodyPr/>
                    <a:lstStyle/>
                    <a:p>
                      <a:r>
                        <a:rPr lang="en-US" sz="2200" dirty="0">
                          <a:solidFill>
                            <a:schemeClr val="tx1"/>
                          </a:solidFill>
                          <a:latin typeface="Century Gothic" panose="020B0502020202020204" pitchFamily="34" charset="0"/>
                        </a:rPr>
                        <a:t>Revenues over Budget</a:t>
                      </a:r>
                    </a:p>
                  </a:txBody>
                  <a:tcPr>
                    <a:noFill/>
                  </a:tcPr>
                </a:tc>
                <a:tc>
                  <a:txBody>
                    <a:bodyPr/>
                    <a:lstStyle/>
                    <a:p>
                      <a:pPr algn="ctr"/>
                      <a:r>
                        <a:rPr lang="en-US" sz="2200" dirty="0">
                          <a:solidFill>
                            <a:schemeClr val="tx1"/>
                          </a:solidFill>
                          <a:latin typeface="Century Gothic" panose="020B0502020202020204" pitchFamily="34" charset="0"/>
                        </a:rPr>
                        <a:t>$8,034</a:t>
                      </a:r>
                    </a:p>
                  </a:txBody>
                  <a:tcPr>
                    <a:noFill/>
                  </a:tcPr>
                </a:tc>
                <a:tc>
                  <a:txBody>
                    <a:bodyPr/>
                    <a:lstStyle/>
                    <a:p>
                      <a:pPr algn="ctr"/>
                      <a:r>
                        <a:rPr lang="en-US" sz="2200" dirty="0">
                          <a:solidFill>
                            <a:schemeClr val="tx1"/>
                          </a:solidFill>
                          <a:latin typeface="Century Gothic" panose="020B0502020202020204" pitchFamily="34" charset="0"/>
                        </a:rPr>
                        <a:t>$48,435</a:t>
                      </a:r>
                    </a:p>
                  </a:txBody>
                  <a:tcPr>
                    <a:noFill/>
                  </a:tcPr>
                </a:tc>
                <a:tc gridSpan="3">
                  <a:txBody>
                    <a:bodyPr/>
                    <a:lstStyle/>
                    <a:p>
                      <a:pPr algn="ctr"/>
                      <a:r>
                        <a:rPr lang="en-US" sz="2200" dirty="0">
                          <a:solidFill>
                            <a:schemeClr val="tx1"/>
                          </a:solidFill>
                          <a:latin typeface="Century Gothic" panose="020B0502020202020204" pitchFamily="34" charset="0"/>
                        </a:rPr>
                        <a:t>$40,401</a:t>
                      </a:r>
                    </a:p>
                  </a:txBody>
                  <a:tcP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9963584"/>
                  </a:ext>
                </a:extLst>
              </a:tr>
              <a:tr h="370840">
                <a:tc>
                  <a:txBody>
                    <a:bodyPr/>
                    <a:lstStyle/>
                    <a:p>
                      <a:r>
                        <a:rPr lang="en-US" sz="2200" dirty="0">
                          <a:solidFill>
                            <a:schemeClr val="tx1"/>
                          </a:solidFill>
                          <a:latin typeface="Century Gothic" panose="020B0502020202020204" pitchFamily="34" charset="0"/>
                        </a:rPr>
                        <a:t>Expenses under Budget</a:t>
                      </a:r>
                    </a:p>
                  </a:txBody>
                  <a:tcPr>
                    <a:noFill/>
                  </a:tcPr>
                </a:tc>
                <a:tc>
                  <a:txBody>
                    <a:bodyPr/>
                    <a:lstStyle/>
                    <a:p>
                      <a:pPr algn="ctr"/>
                      <a:r>
                        <a:rPr lang="en-US" sz="2200" dirty="0">
                          <a:solidFill>
                            <a:schemeClr val="tx1"/>
                          </a:solidFill>
                          <a:latin typeface="Century Gothic" panose="020B0502020202020204" pitchFamily="34" charset="0"/>
                        </a:rPr>
                        <a:t>23,468</a:t>
                      </a:r>
                    </a:p>
                  </a:txBody>
                  <a:tcPr>
                    <a:lnB w="12700" cmpd="sng">
                      <a:noFill/>
                    </a:lnB>
                    <a:noFill/>
                  </a:tcPr>
                </a:tc>
                <a:tc>
                  <a:txBody>
                    <a:bodyPr/>
                    <a:lstStyle/>
                    <a:p>
                      <a:pPr algn="ctr"/>
                      <a:r>
                        <a:rPr lang="en-US" sz="2200" dirty="0">
                          <a:solidFill>
                            <a:schemeClr val="tx1"/>
                          </a:solidFill>
                          <a:latin typeface="Century Gothic" panose="020B0502020202020204" pitchFamily="34" charset="0"/>
                        </a:rPr>
                        <a:t>9,353</a:t>
                      </a:r>
                    </a:p>
                  </a:txBody>
                  <a:tcPr>
                    <a:lnB w="12700" cmpd="sng">
                      <a:noFill/>
                    </a:lnB>
                    <a:noFill/>
                  </a:tcPr>
                </a:tc>
                <a:tc gridSpan="3">
                  <a:txBody>
                    <a:bodyPr/>
                    <a:lstStyle/>
                    <a:p>
                      <a:pPr algn="ctr"/>
                      <a:r>
                        <a:rPr lang="en-US" sz="2200" dirty="0">
                          <a:solidFill>
                            <a:schemeClr val="tx1"/>
                          </a:solidFill>
                          <a:latin typeface="Century Gothic" panose="020B0502020202020204" pitchFamily="34" charset="0"/>
                        </a:rPr>
                        <a:t>(14,115)</a:t>
                      </a:r>
                    </a:p>
                  </a:txBody>
                  <a:tcPr>
                    <a:lnB w="12700" cmpd="sng">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3337135"/>
                  </a:ext>
                </a:extLst>
              </a:tr>
              <a:tr h="370840">
                <a:tc>
                  <a:txBody>
                    <a:bodyPr/>
                    <a:lstStyle/>
                    <a:p>
                      <a:r>
                        <a:rPr lang="en-US" sz="2200" dirty="0">
                          <a:solidFill>
                            <a:schemeClr val="tx1"/>
                          </a:solidFill>
                          <a:latin typeface="Century Gothic" panose="020B0502020202020204" pitchFamily="34" charset="0"/>
                        </a:rPr>
                        <a:t>New Capital Over Budget</a:t>
                      </a:r>
                    </a:p>
                  </a:txBody>
                  <a:tcPr>
                    <a:lnR w="12700" cmpd="sng">
                      <a:noFill/>
                    </a:ln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200" u="none" dirty="0">
                          <a:solidFill>
                            <a:schemeClr val="tx1"/>
                          </a:solidFill>
                          <a:latin typeface="Century Gothic" panose="020B0502020202020204" pitchFamily="34" charset="0"/>
                        </a:rPr>
                        <a:t>(5,335)   </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u="none" dirty="0">
                          <a:solidFill>
                            <a:schemeClr val="tx1"/>
                          </a:solidFill>
                          <a:latin typeface="Century Gothic" panose="020B0502020202020204"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2200" u="none" dirty="0">
                          <a:solidFill>
                            <a:schemeClr val="tx1"/>
                          </a:solidFill>
                          <a:latin typeface="Century Gothic" panose="020B0502020202020204" pitchFamily="34" charset="0"/>
                        </a:rPr>
                        <a:t>5,335</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93315394"/>
                  </a:ext>
                </a:extLst>
              </a:tr>
              <a:tr h="370840">
                <a:tc>
                  <a:txBody>
                    <a:bodyPr/>
                    <a:lstStyle/>
                    <a:p>
                      <a:r>
                        <a:rPr lang="en-US" sz="2200" dirty="0">
                          <a:solidFill>
                            <a:schemeClr val="tx1"/>
                          </a:solidFill>
                          <a:latin typeface="Century Gothic" panose="020B0502020202020204" pitchFamily="34" charset="0"/>
                        </a:rPr>
                        <a:t>Net Operating favorable</a:t>
                      </a:r>
                    </a:p>
                  </a:txBody>
                  <a:tcPr>
                    <a:noFill/>
                  </a:tcPr>
                </a:tc>
                <a:tc>
                  <a:txBody>
                    <a:bodyPr/>
                    <a:lstStyle/>
                    <a:p>
                      <a:pPr algn="ctr"/>
                      <a:r>
                        <a:rPr lang="en-US" sz="2200" dirty="0">
                          <a:solidFill>
                            <a:schemeClr val="tx1"/>
                          </a:solidFill>
                          <a:latin typeface="Century Gothic" panose="020B0502020202020204" pitchFamily="34" charset="0"/>
                        </a:rPr>
                        <a:t>$26,167</a:t>
                      </a:r>
                    </a:p>
                  </a:txBody>
                  <a:tcPr>
                    <a:lnT w="12700" cap="flat" cmpd="sng" algn="ctr">
                      <a:noFill/>
                      <a:prstDash val="solid"/>
                      <a:round/>
                      <a:headEnd type="none" w="med" len="med"/>
                      <a:tailEnd type="none" w="med" len="med"/>
                    </a:lnT>
                    <a:noFill/>
                  </a:tcPr>
                </a:tc>
                <a:tc>
                  <a:txBody>
                    <a:bodyPr/>
                    <a:lstStyle/>
                    <a:p>
                      <a:pPr algn="ctr"/>
                      <a:r>
                        <a:rPr lang="en-US" sz="2200" dirty="0">
                          <a:solidFill>
                            <a:schemeClr val="tx1"/>
                          </a:solidFill>
                          <a:latin typeface="Century Gothic" panose="020B0502020202020204" pitchFamily="34" charset="0"/>
                        </a:rPr>
                        <a:t>$57,788</a:t>
                      </a:r>
                    </a:p>
                  </a:txBody>
                  <a:tcPr>
                    <a:lnT w="12700" cap="flat" cmpd="sng" algn="ctr">
                      <a:noFill/>
                      <a:prstDash val="solid"/>
                      <a:round/>
                      <a:headEnd type="none" w="med" len="med"/>
                      <a:tailEnd type="none" w="med" len="med"/>
                    </a:lnT>
                    <a:noFill/>
                  </a:tcPr>
                </a:tc>
                <a:tc gridSpan="3">
                  <a:txBody>
                    <a:bodyPr/>
                    <a:lstStyle/>
                    <a:p>
                      <a:pPr algn="ctr"/>
                      <a:r>
                        <a:rPr lang="en-US" sz="2200" dirty="0">
                          <a:solidFill>
                            <a:schemeClr val="tx1"/>
                          </a:solidFill>
                          <a:latin typeface="Century Gothic" panose="020B0502020202020204" pitchFamily="34" charset="0"/>
                        </a:rPr>
                        <a:t>31,621</a:t>
                      </a:r>
                    </a:p>
                  </a:txBody>
                  <a:tcPr>
                    <a:lnT w="12700" cap="flat" cmpd="sng" algn="ctr">
                      <a:no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1928707"/>
                  </a:ext>
                </a:extLst>
              </a:tr>
              <a:tr h="370840">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gridSpan="3">
                  <a:txBody>
                    <a:bodyPr/>
                    <a:lstStyle/>
                    <a:p>
                      <a:endParaRPr lang="en-US" dirty="0">
                        <a:solidFill>
                          <a:schemeClr val="tx1"/>
                        </a:solidFill>
                      </a:endParaRPr>
                    </a:p>
                  </a:txBody>
                  <a:tcP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0998862"/>
                  </a:ext>
                </a:extLst>
              </a:tr>
            </a:tbl>
          </a:graphicData>
        </a:graphic>
      </p:graphicFrame>
      <p:sp>
        <p:nvSpPr>
          <p:cNvPr id="2" name="Title 1"/>
          <p:cNvSpPr>
            <a:spLocks noGrp="1"/>
          </p:cNvSpPr>
          <p:nvPr>
            <p:ph type="title"/>
          </p:nvPr>
        </p:nvSpPr>
        <p:spPr>
          <a:xfrm>
            <a:off x="822960" y="319849"/>
            <a:ext cx="7498080" cy="1828800"/>
          </a:xfrm>
        </p:spPr>
        <p:txBody>
          <a:bodyPr>
            <a:normAutofit fontScale="90000"/>
          </a:bodyPr>
          <a:lstStyle/>
          <a:p>
            <a:pPr algn="ctr"/>
            <a:r>
              <a:rPr lang="en-US" sz="4400" b="1" dirty="0">
                <a:latin typeface="Century Gothic" panose="020B0502020202020204" pitchFamily="34" charset="0"/>
              </a:rPr>
              <a:t>Financial Change for the</a:t>
            </a:r>
            <a:br>
              <a:rPr lang="en-US" sz="4400" b="1" dirty="0">
                <a:latin typeface="Century Gothic" panose="020B0502020202020204" pitchFamily="34" charset="0"/>
              </a:rPr>
            </a:br>
            <a:r>
              <a:rPr lang="en-US" sz="4400" b="1" dirty="0">
                <a:latin typeface="Century Gothic" panose="020B0502020202020204" pitchFamily="34" charset="0"/>
              </a:rPr>
              <a:t>Month of September 2019</a:t>
            </a:r>
            <a:br>
              <a:rPr lang="en-US" sz="4400" dirty="0">
                <a:latin typeface="Franklin Gothic Medium" panose="020B0603020102020204" pitchFamily="34" charset="0"/>
              </a:rPr>
            </a:br>
            <a:br>
              <a:rPr lang="en-US" sz="2700" dirty="0">
                <a:latin typeface="Franklin Gothic Medium" panose="020B0603020102020204" pitchFamily="34" charset="0"/>
              </a:rPr>
            </a:br>
            <a:endParaRPr lang="en-US" sz="2700" dirty="0">
              <a:latin typeface="Franklin Gothic Medium" panose="020B0603020102020204" pitchFamily="34" charset="0"/>
            </a:endParaRPr>
          </a:p>
        </p:txBody>
      </p:sp>
      <p:cxnSp>
        <p:nvCxnSpPr>
          <p:cNvPr id="7" name="Straight Connector 6">
            <a:extLst>
              <a:ext uri="{FF2B5EF4-FFF2-40B4-BE49-F238E27FC236}">
                <a16:creationId xmlns:a16="http://schemas.microsoft.com/office/drawing/2014/main" id="{D19ACF42-5BEB-4299-9631-72DD2224A00B}"/>
              </a:ext>
            </a:extLst>
          </p:cNvPr>
          <p:cNvCxnSpPr/>
          <p:nvPr/>
        </p:nvCxnSpPr>
        <p:spPr>
          <a:xfrm>
            <a:off x="4382588" y="5146758"/>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F30552-D158-48E0-AFB6-1C3155C60EC0}"/>
              </a:ext>
            </a:extLst>
          </p:cNvPr>
          <p:cNvCxnSpPr/>
          <p:nvPr/>
        </p:nvCxnSpPr>
        <p:spPr>
          <a:xfrm>
            <a:off x="7504609" y="515546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2D13C71-C1F2-4B49-92BF-4C3FC2851D6D}"/>
              </a:ext>
            </a:extLst>
          </p:cNvPr>
          <p:cNvCxnSpPr/>
          <p:nvPr/>
        </p:nvCxnSpPr>
        <p:spPr>
          <a:xfrm>
            <a:off x="5793374" y="515546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AC7DE7A-6832-4896-A777-05987429B90A}"/>
              </a:ext>
            </a:extLst>
          </p:cNvPr>
          <p:cNvCxnSpPr/>
          <p:nvPr/>
        </p:nvCxnSpPr>
        <p:spPr>
          <a:xfrm>
            <a:off x="4382588" y="4689554"/>
            <a:ext cx="1097280" cy="0"/>
          </a:xfrm>
          <a:prstGeom prst="line">
            <a:avLst/>
          </a:prstGeom>
          <a:ln w="158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6C10394-6630-485E-80D6-A48BBB810253}"/>
              </a:ext>
            </a:extLst>
          </p:cNvPr>
          <p:cNvCxnSpPr/>
          <p:nvPr/>
        </p:nvCxnSpPr>
        <p:spPr>
          <a:xfrm>
            <a:off x="7504609" y="4698230"/>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0AB4247-9201-4ABF-9FB2-37F4F7E85370}"/>
              </a:ext>
            </a:extLst>
          </p:cNvPr>
          <p:cNvCxnSpPr/>
          <p:nvPr/>
        </p:nvCxnSpPr>
        <p:spPr>
          <a:xfrm>
            <a:off x="5793372" y="4698263"/>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321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ecutiv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947</Words>
  <Application>Microsoft Office PowerPoint</Application>
  <PresentationFormat>On-screen Show (4:3)</PresentationFormat>
  <Paragraphs>374</Paragraphs>
  <Slides>31</Slides>
  <Notes>2</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31</vt:i4>
      </vt:variant>
    </vt:vector>
  </HeadingPairs>
  <TitlesOfParts>
    <vt:vector size="45" baseType="lpstr">
      <vt:lpstr>Arial</vt:lpstr>
      <vt:lpstr>Calibri</vt:lpstr>
      <vt:lpstr>Calibri Light</vt:lpstr>
      <vt:lpstr>Cambria</vt:lpstr>
      <vt:lpstr>Century Gothic</vt:lpstr>
      <vt:lpstr>Corbel</vt:lpstr>
      <vt:lpstr>Courier New</vt:lpstr>
      <vt:lpstr>Franklin Gothic Medium</vt:lpstr>
      <vt:lpstr>Garamond</vt:lpstr>
      <vt:lpstr>Georgia</vt:lpstr>
      <vt:lpstr>Palatino Linotype</vt:lpstr>
      <vt:lpstr>Wingdings 2</vt:lpstr>
      <vt:lpstr>Office Theme</vt:lpstr>
      <vt:lpstr>Executive</vt:lpstr>
      <vt:lpstr>Board of Directors Meeting</vt:lpstr>
      <vt:lpstr>Approval of Agenda</vt:lpstr>
      <vt:lpstr>Approval of Minutes September 19, 2019 – Special Meeting October 2, 2019 – Regular Meeting </vt:lpstr>
      <vt:lpstr>President’s Remarks  Doug Parks</vt:lpstr>
      <vt:lpstr>GM Report  John Viola</vt:lpstr>
      <vt:lpstr>PowerPoint Presentation</vt:lpstr>
      <vt:lpstr>PowerPoint Presentation</vt:lpstr>
      <vt:lpstr>PowerPoint Presentation</vt:lpstr>
      <vt:lpstr>Financial Change for the Month of September 2019  </vt:lpstr>
      <vt:lpstr>Financial Change Year to Date 5/1/19 – 9/30/19 (5 months)</vt:lpstr>
      <vt:lpstr>PowerPoint Presentation</vt:lpstr>
      <vt:lpstr>PowerPoint Presentation</vt:lpstr>
      <vt:lpstr>Dashboard Report</vt:lpstr>
      <vt:lpstr>Drainage Fiscal Year 2019/2020</vt:lpstr>
      <vt:lpstr>Drainage Meeting </vt:lpstr>
      <vt:lpstr>Bulkhead Contract Spending to Date</vt:lpstr>
      <vt:lpstr>Major Projects Spending To Date</vt:lpstr>
      <vt:lpstr>CPI Violations May – September 2019</vt:lpstr>
      <vt:lpstr>Work Orders  May – September 2019</vt:lpstr>
      <vt:lpstr>Treasurer’s Report Larry Perrone</vt:lpstr>
      <vt:lpstr>PowerPoint Presentation</vt:lpstr>
      <vt:lpstr>PowerPoint Presentation</vt:lpstr>
      <vt:lpstr>Reserves September 2019 ($Millions)</vt:lpstr>
      <vt:lpstr>Reserves 4/30/20 Forecasted</vt:lpstr>
      <vt:lpstr>Public Comments</vt:lpstr>
      <vt:lpstr>Capital Purchase Requests -  None</vt:lpstr>
      <vt:lpstr>CPI Violations  31 Sundial Circle 60 Nottingham Lane 9 Dove Lane 37 Driftwood Lane 74 White Horse Drive</vt:lpstr>
      <vt:lpstr>Unfinished Business  Second Reading - To amend Resolution F-03 – Larry Perrone  Second Reading - To amend Resolution M-02 – Frank Daly</vt:lpstr>
      <vt:lpstr>PowerPoint Presentation</vt:lpstr>
      <vt:lpstr>Appointments    Jeff Knepper – 1st Term – By-Laws &amp; Resolutions  Gary Miller – 2nd Term - Clubs </vt:lpstr>
      <vt:lpstr>Adjournment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Directors Meeting</dc:title>
  <dc:creator>Michelle Bennett</dc:creator>
  <cp:lastModifiedBy>Michelle Bennett</cp:lastModifiedBy>
  <cp:revision>1</cp:revision>
  <cp:lastPrinted>2019-10-30T12:06:52Z</cp:lastPrinted>
  <dcterms:created xsi:type="dcterms:W3CDTF">2019-10-29T14:36:22Z</dcterms:created>
  <dcterms:modified xsi:type="dcterms:W3CDTF">2019-10-30T15:53:19Z</dcterms:modified>
</cp:coreProperties>
</file>