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4"/>
    <p:sldMasterId id="2147484422" r:id="rId5"/>
    <p:sldMasterId id="2147484426" r:id="rId6"/>
    <p:sldMasterId id="2147484443" r:id="rId7"/>
  </p:sldMasterIdLst>
  <p:notesMasterIdLst>
    <p:notesMasterId r:id="rId54"/>
  </p:notesMasterIdLst>
  <p:handoutMasterIdLst>
    <p:handoutMasterId r:id="rId55"/>
  </p:handoutMasterIdLst>
  <p:sldIdLst>
    <p:sldId id="267" r:id="rId8"/>
    <p:sldId id="274" r:id="rId9"/>
    <p:sldId id="281" r:id="rId10"/>
    <p:sldId id="1508" r:id="rId11"/>
    <p:sldId id="280" r:id="rId12"/>
    <p:sldId id="256" r:id="rId13"/>
    <p:sldId id="257" r:id="rId14"/>
    <p:sldId id="258" r:id="rId15"/>
    <p:sldId id="259" r:id="rId16"/>
    <p:sldId id="260" r:id="rId17"/>
    <p:sldId id="261" r:id="rId18"/>
    <p:sldId id="262" r:id="rId19"/>
    <p:sldId id="263" r:id="rId20"/>
    <p:sldId id="264" r:id="rId21"/>
    <p:sldId id="265" r:id="rId22"/>
    <p:sldId id="266" r:id="rId23"/>
    <p:sldId id="1511" r:id="rId24"/>
    <p:sldId id="268" r:id="rId25"/>
    <p:sldId id="269" r:id="rId26"/>
    <p:sldId id="1397" r:id="rId27"/>
    <p:sldId id="733" r:id="rId28"/>
    <p:sldId id="1449" r:id="rId29"/>
    <p:sldId id="1455" r:id="rId30"/>
    <p:sldId id="1450" r:id="rId31"/>
    <p:sldId id="1487" r:id="rId32"/>
    <p:sldId id="1494" r:id="rId33"/>
    <p:sldId id="1507" r:id="rId34"/>
    <p:sldId id="1460" r:id="rId35"/>
    <p:sldId id="1491" r:id="rId36"/>
    <p:sldId id="1492" r:id="rId37"/>
    <p:sldId id="1498" r:id="rId38"/>
    <p:sldId id="1499" r:id="rId39"/>
    <p:sldId id="1500" r:id="rId40"/>
    <p:sldId id="1501" r:id="rId41"/>
    <p:sldId id="1502" r:id="rId42"/>
    <p:sldId id="1503" r:id="rId43"/>
    <p:sldId id="1504" r:id="rId44"/>
    <p:sldId id="1505" r:id="rId45"/>
    <p:sldId id="1506" r:id="rId46"/>
    <p:sldId id="1443" r:id="rId47"/>
    <p:sldId id="1510" r:id="rId48"/>
    <p:sldId id="1509" r:id="rId49"/>
    <p:sldId id="1446" r:id="rId50"/>
    <p:sldId id="1447" r:id="rId51"/>
    <p:sldId id="1448" r:id="rId52"/>
    <p:sldId id="291"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2B0"/>
    <a:srgbClr val="F5EADF"/>
    <a:srgbClr val="D4D1CC"/>
    <a:srgbClr val="5F5ACC"/>
    <a:srgbClr val="D65C00"/>
    <a:srgbClr val="E4E1DE"/>
    <a:srgbClr val="FF0000"/>
    <a:srgbClr val="BCE1EC"/>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C8688-D1D5-4FD6-BC6B-948D07CF3A9C}" v="272" dt="2022-11-18T20:43:04.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06" autoAdjust="0"/>
  </p:normalViewPr>
  <p:slideViewPr>
    <p:cSldViewPr snapToGrid="0">
      <p:cViewPr varScale="1">
        <p:scale>
          <a:sx n="110" d="100"/>
          <a:sy n="110" d="100"/>
        </p:scale>
        <p:origin x="1542" y="108"/>
      </p:cViewPr>
      <p:guideLst>
        <p:guide pos="288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F5009-0BF7-4DC7-8761-648C3A31CE0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B849B3-EE92-4F22-8F7E-142A51942BD8}">
      <dgm:prSet custT="1"/>
      <dgm:spPr>
        <a:noFill/>
        <a:ln>
          <a:noFill/>
        </a:ln>
      </dgm:spPr>
      <dgm:t>
        <a:bodyPr/>
        <a:lstStyle/>
        <a:p>
          <a:pPr marL="0" lvl="0" algn="l" defTabSz="1244600">
            <a:lnSpc>
              <a:spcPct val="100000"/>
            </a:lnSpc>
            <a:spcBef>
              <a:spcPct val="0"/>
            </a:spcBef>
            <a:spcAft>
              <a:spcPts val="600"/>
            </a:spcAft>
            <a:buNone/>
          </a:pPr>
          <a:endParaRPr lang="en-US" sz="2800" b="1" u="sng" kern="1200" dirty="0">
            <a:solidFill>
              <a:schemeClr val="bg1"/>
            </a:solidFill>
            <a:latin typeface="Calibri" panose="020F0502020204030204" pitchFamily="34" charset="0"/>
            <a:cs typeface="Calibri" panose="020F0502020204030204" pitchFamily="34" charset="0"/>
          </a:endParaRPr>
        </a:p>
        <a:p>
          <a:pPr marL="0" lvl="0" algn="l" defTabSz="1244600">
            <a:lnSpc>
              <a:spcPct val="100000"/>
            </a:lnSpc>
            <a:spcBef>
              <a:spcPct val="0"/>
            </a:spcBef>
            <a:spcAft>
              <a:spcPts val="600"/>
            </a:spcAft>
            <a:buNone/>
          </a:pPr>
          <a:r>
            <a:rPr lang="en-US" sz="2800" b="1" u="sng" kern="1200" dirty="0">
              <a:solidFill>
                <a:schemeClr val="bg1"/>
              </a:solidFill>
              <a:latin typeface="Calibri" panose="020F0502020204030204" pitchFamily="34" charset="0"/>
              <a:cs typeface="Calibri" panose="020F0502020204030204" pitchFamily="34" charset="0"/>
            </a:rPr>
            <a:t>Initiatives</a:t>
          </a:r>
          <a:endParaRPr lang="en-US" sz="2800" b="1" u="sng" kern="1200" dirty="0">
            <a:solidFill>
              <a:schemeClr val="bg1"/>
            </a:solidFill>
            <a:latin typeface="Century Gothic" panose="020B0502020202020204" pitchFamily="34" charset="0"/>
            <a:cs typeface="Calibri" panose="020F0502020204030204" pitchFamily="34" charset="0"/>
          </a:endParaRPr>
        </a:p>
        <a:p>
          <a:pPr marL="0" lvl="0" algn="l" defTabSz="1244600">
            <a:lnSpc>
              <a:spcPct val="100000"/>
            </a:lnSpc>
            <a:spcBef>
              <a:spcPct val="0"/>
            </a:spcBef>
            <a:spcAft>
              <a:spcPts val="600"/>
            </a:spcAft>
            <a:buNone/>
          </a:pPr>
          <a:endParaRPr lang="en-US" sz="1000" b="1" u="sng" kern="1200" dirty="0">
            <a:solidFill>
              <a:schemeClr val="bg1"/>
            </a:solidFill>
            <a:latin typeface="Century Gothic" panose="020B0502020202020204" pitchFamily="34" charset="0"/>
            <a:cs typeface="Calibri" panose="020F0502020204030204" pitchFamily="34" charset="0"/>
          </a:endParaRPr>
        </a:p>
      </dgm:t>
    </dgm:pt>
    <dgm:pt modelId="{6BFC6230-1E06-4372-97E4-3FE1629361ED}" type="sibTrans" cxnId="{2431257B-6215-409A-A5EA-776FCF225ED4}">
      <dgm:prSet/>
      <dgm:spPr/>
      <dgm:t>
        <a:bodyPr/>
        <a:lstStyle/>
        <a:p>
          <a:endParaRPr lang="en-US" sz="1600"/>
        </a:p>
      </dgm:t>
    </dgm:pt>
    <dgm:pt modelId="{A403FB1D-0A94-496E-995F-4AAC8EFE8D61}" type="parTrans" cxnId="{2431257B-6215-409A-A5EA-776FCF225ED4}">
      <dgm:prSet/>
      <dgm:spPr/>
      <dgm:t>
        <a:bodyPr/>
        <a:lstStyle/>
        <a:p>
          <a:endParaRPr lang="en-US" sz="1600"/>
        </a:p>
      </dgm:t>
    </dgm:pt>
    <dgm:pt modelId="{C8330427-0822-4E52-B101-8F71B7704093}">
      <dgm:prSet custT="1"/>
      <dgm:spPr>
        <a:noFill/>
        <a:ln>
          <a:noFill/>
        </a:ln>
      </dgm:spPr>
      <dgm:t>
        <a:bodyPr/>
        <a:lstStyle/>
        <a:p>
          <a:pPr marL="400050" marR="0" lvl="0" indent="-231775" algn="l" defTabSz="977900" eaLnBrk="1" fontAlgn="auto" latinLnBrk="0" hangingPunct="1">
            <a:lnSpc>
              <a:spcPct val="90000"/>
            </a:lnSpc>
            <a:spcBef>
              <a:spcPts val="0"/>
            </a:spcBef>
            <a:spcAft>
              <a:spcPts val="1800"/>
            </a:spcAft>
            <a:buClrTx/>
            <a:buSzTx/>
            <a:buFont typeface="Arial" panose="020B0604020202020204" pitchFamily="34" charset="0"/>
            <a:buNone/>
            <a:tabLst/>
            <a:defRPr/>
          </a:pPr>
          <a:endParaRPr lang="en-US" sz="1800" kern="1200" dirty="0">
            <a:solidFill>
              <a:schemeClr val="bg1"/>
            </a:solidFill>
            <a:latin typeface="Calibri" panose="020F0502020204030204" pitchFamily="34" charset="0"/>
            <a:cs typeface="Calibri" panose="020F0502020204030204" pitchFamily="34" charset="0"/>
          </a:endParaRPr>
        </a:p>
        <a:p>
          <a:pPr marL="400050" lvl="1" indent="-231775" algn="l" defTabSz="977900">
            <a:lnSpc>
              <a:spcPct val="90000"/>
            </a:lnSpc>
            <a:spcBef>
              <a:spcPct val="0"/>
            </a:spcBef>
            <a:spcAft>
              <a:spcPts val="1800"/>
            </a:spcAft>
            <a:buFont typeface="Arial" panose="020B0604020202020204" pitchFamily="34" charset="0"/>
            <a:buChar char="•"/>
          </a:pPr>
          <a:endParaRPr lang="en-US" sz="2000" kern="1200" dirty="0">
            <a:solidFill>
              <a:schemeClr val="tx1"/>
            </a:solidFill>
            <a:latin typeface="Calibri" panose="020F0502020204030204" pitchFamily="34" charset="0"/>
            <a:cs typeface="Calibri" panose="020F0502020204030204" pitchFamily="34" charset="0"/>
          </a:endParaRPr>
        </a:p>
      </dgm:t>
    </dgm:pt>
    <dgm:pt modelId="{3C3F3C89-C0AA-4665-A4CF-A6FE61D29742}" type="sibTrans" cxnId="{386085F2-9FBD-4522-949E-142CE8E8A297}">
      <dgm:prSet/>
      <dgm:spPr/>
      <dgm:t>
        <a:bodyPr/>
        <a:lstStyle/>
        <a:p>
          <a:endParaRPr lang="en-US" sz="1600"/>
        </a:p>
      </dgm:t>
    </dgm:pt>
    <dgm:pt modelId="{50838DAC-9624-48C2-A863-AB02E02EDFB2}" type="parTrans" cxnId="{386085F2-9FBD-4522-949E-142CE8E8A297}">
      <dgm:prSet/>
      <dgm:spPr/>
      <dgm:t>
        <a:bodyPr/>
        <a:lstStyle/>
        <a:p>
          <a:endParaRPr lang="en-US" sz="1600"/>
        </a:p>
      </dgm:t>
    </dgm:pt>
    <dgm:pt modelId="{B7ECCC2C-FD1A-4EF1-941D-4CB9AA1DDCE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Drainage</a:t>
          </a:r>
        </a:p>
      </dgm:t>
    </dgm:pt>
    <dgm:pt modelId="{635401E7-D247-44AD-A510-133480B8A55C}" type="parTrans" cxnId="{BF5230CA-BE45-495C-8D8B-449B155B3662}">
      <dgm:prSet/>
      <dgm:spPr/>
      <dgm:t>
        <a:bodyPr/>
        <a:lstStyle/>
        <a:p>
          <a:endParaRPr lang="en-US"/>
        </a:p>
      </dgm:t>
    </dgm:pt>
    <dgm:pt modelId="{D2669CC0-3CE3-45DD-8986-FAB9ED9D47CB}" type="sibTrans" cxnId="{BF5230CA-BE45-495C-8D8B-449B155B3662}">
      <dgm:prSet/>
      <dgm:spPr/>
      <dgm:t>
        <a:bodyPr/>
        <a:lstStyle/>
        <a:p>
          <a:endParaRPr lang="en-US"/>
        </a:p>
      </dgm:t>
    </dgm:pt>
    <dgm:pt modelId="{A31267FF-B482-44E7-9730-52C41A6BE4BE}">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OPVFD Work Group</a:t>
          </a:r>
        </a:p>
      </dgm:t>
    </dgm:pt>
    <dgm:pt modelId="{F1C00BEB-6B98-458C-9DF7-A9DB3A651EC5}" type="parTrans" cxnId="{B20ED005-2903-4515-BFAA-4FA8839F344F}">
      <dgm:prSet/>
      <dgm:spPr/>
      <dgm:t>
        <a:bodyPr/>
        <a:lstStyle/>
        <a:p>
          <a:endParaRPr lang="en-US"/>
        </a:p>
      </dgm:t>
    </dgm:pt>
    <dgm:pt modelId="{7CA2B563-E3D2-4174-9F88-0B0436B729EE}" type="sibTrans" cxnId="{B20ED005-2903-4515-BFAA-4FA8839F344F}">
      <dgm:prSet/>
      <dgm:spPr/>
      <dgm:t>
        <a:bodyPr/>
        <a:lstStyle/>
        <a:p>
          <a:endParaRPr lang="en-US"/>
        </a:p>
      </dgm:t>
    </dgm:pt>
    <dgm:pt modelId="{ED0F3360-6F9A-4237-9A75-25AD4E2314FC}">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Roads</a:t>
          </a:r>
        </a:p>
      </dgm:t>
    </dgm:pt>
    <dgm:pt modelId="{04C239D9-C65B-4EFF-90DD-4F9B4FA3AE83}" type="parTrans" cxnId="{238F281D-5775-489F-905E-79A697E0B5ED}">
      <dgm:prSet/>
      <dgm:spPr/>
      <dgm:t>
        <a:bodyPr/>
        <a:lstStyle/>
        <a:p>
          <a:endParaRPr lang="en-US"/>
        </a:p>
      </dgm:t>
    </dgm:pt>
    <dgm:pt modelId="{7F1E6B0B-261D-4476-9A0E-FDC0E6B0DD01}" type="sibTrans" cxnId="{238F281D-5775-489F-905E-79A697E0B5ED}">
      <dgm:prSet/>
      <dgm:spPr/>
      <dgm:t>
        <a:bodyPr/>
        <a:lstStyle/>
        <a:p>
          <a:endParaRPr lang="en-US"/>
        </a:p>
      </dgm:t>
    </dgm:pt>
    <dgm:pt modelId="{69857900-C87F-4C8D-8E82-4F17F960B647}">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Open Positions</a:t>
          </a:r>
        </a:p>
      </dgm:t>
    </dgm:pt>
    <dgm:pt modelId="{55306175-5FE8-4A7F-B3D1-9DE9BD9117ED}" type="parTrans" cxnId="{97FAEFEB-37BA-493B-B92E-A26C4395760C}">
      <dgm:prSet/>
      <dgm:spPr/>
      <dgm:t>
        <a:bodyPr/>
        <a:lstStyle/>
        <a:p>
          <a:endParaRPr lang="en-US"/>
        </a:p>
      </dgm:t>
    </dgm:pt>
    <dgm:pt modelId="{1DCD2437-6B09-4E7E-8B82-B4896F37CE3A}" type="sibTrans" cxnId="{97FAEFEB-37BA-493B-B92E-A26C4395760C}">
      <dgm:prSet/>
      <dgm:spPr/>
      <dgm:t>
        <a:bodyPr/>
        <a:lstStyle/>
        <a:p>
          <a:endParaRPr lang="en-US"/>
        </a:p>
      </dgm:t>
    </dgm:pt>
    <dgm:pt modelId="{65329433-0826-4380-853E-F7505683DED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North Gate Bridge</a:t>
          </a:r>
        </a:p>
      </dgm:t>
    </dgm:pt>
    <dgm:pt modelId="{DF65B00A-A101-4586-A1C4-159DC37FF680}" type="sibTrans" cxnId="{B93EF57B-E7A9-421C-B61F-8BB7070DB25E}">
      <dgm:prSet/>
      <dgm:spPr/>
      <dgm:t>
        <a:bodyPr/>
        <a:lstStyle/>
        <a:p>
          <a:endParaRPr lang="en-US"/>
        </a:p>
      </dgm:t>
    </dgm:pt>
    <dgm:pt modelId="{37A1512D-6D39-4745-8344-8A198463E983}" type="parTrans" cxnId="{B93EF57B-E7A9-421C-B61F-8BB7070DB25E}">
      <dgm:prSet/>
      <dgm:spPr/>
      <dgm:t>
        <a:bodyPr/>
        <a:lstStyle/>
        <a:p>
          <a:endParaRPr lang="en-US"/>
        </a:p>
      </dgm:t>
    </dgm:pt>
    <dgm:pt modelId="{20A9AE25-4C6A-48A3-9AD0-22EB84E0C63A}">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Racquet Sports</a:t>
          </a:r>
        </a:p>
      </dgm:t>
    </dgm:pt>
    <dgm:pt modelId="{DE59A34F-2428-47CB-A336-C893F4454DEE}" type="parTrans" cxnId="{61D020A4-9A1D-4BA8-87FB-15449A35E5DE}">
      <dgm:prSet/>
      <dgm:spPr/>
      <dgm:t>
        <a:bodyPr/>
        <a:lstStyle/>
        <a:p>
          <a:endParaRPr lang="en-US"/>
        </a:p>
      </dgm:t>
    </dgm:pt>
    <dgm:pt modelId="{46E0543B-70FA-4008-A3DF-F2D46E55B420}" type="sibTrans" cxnId="{61D020A4-9A1D-4BA8-87FB-15449A35E5DE}">
      <dgm:prSet/>
      <dgm:spPr/>
      <dgm:t>
        <a:bodyPr/>
        <a:lstStyle/>
        <a:p>
          <a:endParaRPr lang="en-US"/>
        </a:p>
      </dgm:t>
    </dgm:pt>
    <dgm:pt modelId="{B5F7A44F-9A1C-41CC-B546-8A7D070E87B1}">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Surveys</a:t>
          </a:r>
        </a:p>
      </dgm:t>
    </dgm:pt>
    <dgm:pt modelId="{C0A0F7AC-4282-4BD1-8206-415C57B0891E}" type="parTrans" cxnId="{E4D02ED5-5E9F-4C76-AA07-FC7F7205C76C}">
      <dgm:prSet/>
      <dgm:spPr/>
    </dgm:pt>
    <dgm:pt modelId="{4E631A13-FDA1-4277-9C46-46388FF89794}" type="sibTrans" cxnId="{E4D02ED5-5E9F-4C76-AA07-FC7F7205C76C}">
      <dgm:prSet/>
      <dgm:spPr/>
    </dgm:pt>
    <dgm:pt modelId="{341FFF4B-AFD9-4B69-9A5C-89DD38ED72EA}" type="pres">
      <dgm:prSet presAssocID="{462F5009-0BF7-4DC7-8761-648C3A31CE0C}" presName="diagram" presStyleCnt="0">
        <dgm:presLayoutVars>
          <dgm:dir/>
          <dgm:resizeHandles val="exact"/>
        </dgm:presLayoutVars>
      </dgm:prSet>
      <dgm:spPr/>
    </dgm:pt>
    <dgm:pt modelId="{17F224EC-808A-4A8F-B7DC-2E5B9557C321}" type="pres">
      <dgm:prSet presAssocID="{13B849B3-EE92-4F22-8F7E-142A51942BD8}" presName="node" presStyleLbl="node1" presStyleIdx="0" presStyleCnt="1" custScaleY="111220" custLinFactNeighborX="10" custLinFactNeighborY="3862">
        <dgm:presLayoutVars>
          <dgm:bulletEnabled val="1"/>
        </dgm:presLayoutVars>
      </dgm:prSet>
      <dgm:spPr/>
    </dgm:pt>
  </dgm:ptLst>
  <dgm:cxnLst>
    <dgm:cxn modelId="{B20ED005-2903-4515-BFAA-4FA8839F344F}" srcId="{13B849B3-EE92-4F22-8F7E-142A51942BD8}" destId="{A31267FF-B482-44E7-9730-52C41A6BE4BE}" srcOrd="5" destOrd="0" parTransId="{F1C00BEB-6B98-458C-9DF7-A9DB3A651EC5}" sibTransId="{7CA2B563-E3D2-4174-9F88-0B0436B729EE}"/>
    <dgm:cxn modelId="{6C6CC20F-B28E-4E07-BB03-D6E4E95589DB}" type="presOf" srcId="{13B849B3-EE92-4F22-8F7E-142A51942BD8}" destId="{17F224EC-808A-4A8F-B7DC-2E5B9557C321}" srcOrd="0" destOrd="0" presId="urn:microsoft.com/office/officeart/2005/8/layout/default"/>
    <dgm:cxn modelId="{B0AC5A1A-6C59-4B55-8CE1-5F34AB5EE3E1}" type="presOf" srcId="{20A9AE25-4C6A-48A3-9AD0-22EB84E0C63A}" destId="{17F224EC-808A-4A8F-B7DC-2E5B9557C321}" srcOrd="0" destOrd="4" presId="urn:microsoft.com/office/officeart/2005/8/layout/default"/>
    <dgm:cxn modelId="{7A72E31C-5809-4471-83B6-766CF2011858}" type="presOf" srcId="{ED0F3360-6F9A-4237-9A75-25AD4E2314FC}" destId="{17F224EC-808A-4A8F-B7DC-2E5B9557C321}" srcOrd="0" destOrd="2" presId="urn:microsoft.com/office/officeart/2005/8/layout/default"/>
    <dgm:cxn modelId="{238F281D-5775-489F-905E-79A697E0B5ED}" srcId="{13B849B3-EE92-4F22-8F7E-142A51942BD8}" destId="{ED0F3360-6F9A-4237-9A75-25AD4E2314FC}" srcOrd="1" destOrd="0" parTransId="{04C239D9-C65B-4EFF-90DD-4F9B4FA3AE83}" sibTransId="{7F1E6B0B-261D-4476-9A0E-FDC0E6B0DD01}"/>
    <dgm:cxn modelId="{BF75CB39-0359-467D-9698-D6A48C51B8F9}" type="presOf" srcId="{B7ECCC2C-FD1A-4EF1-941D-4CB9AA1DDCE2}" destId="{17F224EC-808A-4A8F-B7DC-2E5B9557C321}" srcOrd="0" destOrd="3" presId="urn:microsoft.com/office/officeart/2005/8/layout/default"/>
    <dgm:cxn modelId="{0DBBCE43-1F69-406C-B659-7FC974B64FC0}" type="presOf" srcId="{B5F7A44F-9A1C-41CC-B546-8A7D070E87B1}" destId="{17F224EC-808A-4A8F-B7DC-2E5B9557C321}" srcOrd="0" destOrd="7" presId="urn:microsoft.com/office/officeart/2005/8/layout/default"/>
    <dgm:cxn modelId="{F1149256-4846-48E4-9448-7313A86590DD}" type="presOf" srcId="{C8330427-0822-4E52-B101-8F71B7704093}" destId="{17F224EC-808A-4A8F-B7DC-2E5B9557C321}" srcOrd="0" destOrd="8" presId="urn:microsoft.com/office/officeart/2005/8/layout/default"/>
    <dgm:cxn modelId="{2431257B-6215-409A-A5EA-776FCF225ED4}" srcId="{462F5009-0BF7-4DC7-8761-648C3A31CE0C}" destId="{13B849B3-EE92-4F22-8F7E-142A51942BD8}" srcOrd="0" destOrd="0" parTransId="{A403FB1D-0A94-496E-995F-4AAC8EFE8D61}" sibTransId="{6BFC6230-1E06-4372-97E4-3FE1629361ED}"/>
    <dgm:cxn modelId="{B93EF57B-E7A9-421C-B61F-8BB7070DB25E}" srcId="{13B849B3-EE92-4F22-8F7E-142A51942BD8}" destId="{65329433-0826-4380-853E-F7505683DED2}" srcOrd="0" destOrd="0" parTransId="{37A1512D-6D39-4745-8344-8A198463E983}" sibTransId="{DF65B00A-A101-4586-A1C4-159DC37FF680}"/>
    <dgm:cxn modelId="{533C5B7E-168F-4E40-9BDD-B848E63C08B4}" type="presOf" srcId="{A31267FF-B482-44E7-9730-52C41A6BE4BE}" destId="{17F224EC-808A-4A8F-B7DC-2E5B9557C321}" srcOrd="0" destOrd="6" presId="urn:microsoft.com/office/officeart/2005/8/layout/default"/>
    <dgm:cxn modelId="{00F7BEA3-4F89-4822-A344-92ADB136639A}" type="presOf" srcId="{69857900-C87F-4C8D-8E82-4F17F960B647}" destId="{17F224EC-808A-4A8F-B7DC-2E5B9557C321}" srcOrd="0" destOrd="5" presId="urn:microsoft.com/office/officeart/2005/8/layout/default"/>
    <dgm:cxn modelId="{61D020A4-9A1D-4BA8-87FB-15449A35E5DE}" srcId="{13B849B3-EE92-4F22-8F7E-142A51942BD8}" destId="{20A9AE25-4C6A-48A3-9AD0-22EB84E0C63A}" srcOrd="3" destOrd="0" parTransId="{DE59A34F-2428-47CB-A336-C893F4454DEE}" sibTransId="{46E0543B-70FA-4008-A3DF-F2D46E55B420}"/>
    <dgm:cxn modelId="{C6A483B8-C8A1-4F81-B127-BCA5EFA8B70B}" type="presOf" srcId="{462F5009-0BF7-4DC7-8761-648C3A31CE0C}" destId="{341FFF4B-AFD9-4B69-9A5C-89DD38ED72EA}" srcOrd="0" destOrd="0" presId="urn:microsoft.com/office/officeart/2005/8/layout/default"/>
    <dgm:cxn modelId="{BF5230CA-BE45-495C-8D8B-449B155B3662}" srcId="{13B849B3-EE92-4F22-8F7E-142A51942BD8}" destId="{B7ECCC2C-FD1A-4EF1-941D-4CB9AA1DDCE2}" srcOrd="2" destOrd="0" parTransId="{635401E7-D247-44AD-A510-133480B8A55C}" sibTransId="{D2669CC0-3CE3-45DD-8986-FAB9ED9D47CB}"/>
    <dgm:cxn modelId="{E4D02ED5-5E9F-4C76-AA07-FC7F7205C76C}" srcId="{13B849B3-EE92-4F22-8F7E-142A51942BD8}" destId="{B5F7A44F-9A1C-41CC-B546-8A7D070E87B1}" srcOrd="6" destOrd="0" parTransId="{C0A0F7AC-4282-4BD1-8206-415C57B0891E}" sibTransId="{4E631A13-FDA1-4277-9C46-46388FF89794}"/>
    <dgm:cxn modelId="{97FAEFEB-37BA-493B-B92E-A26C4395760C}" srcId="{13B849B3-EE92-4F22-8F7E-142A51942BD8}" destId="{69857900-C87F-4C8D-8E82-4F17F960B647}" srcOrd="4" destOrd="0" parTransId="{55306175-5FE8-4A7F-B3D1-9DE9BD9117ED}" sibTransId="{1DCD2437-6B09-4E7E-8B82-B4896F37CE3A}"/>
    <dgm:cxn modelId="{D634EAF1-4705-43C9-8473-ED45C5B89F20}" type="presOf" srcId="{65329433-0826-4380-853E-F7505683DED2}" destId="{17F224EC-808A-4A8F-B7DC-2E5B9557C321}" srcOrd="0" destOrd="1" presId="urn:microsoft.com/office/officeart/2005/8/layout/default"/>
    <dgm:cxn modelId="{386085F2-9FBD-4522-949E-142CE8E8A297}" srcId="{13B849B3-EE92-4F22-8F7E-142A51942BD8}" destId="{C8330427-0822-4E52-B101-8F71B7704093}" srcOrd="7" destOrd="0" parTransId="{50838DAC-9624-48C2-A863-AB02E02EDFB2}" sibTransId="{3C3F3C89-C0AA-4665-A4CF-A6FE61D29742}"/>
    <dgm:cxn modelId="{14DFBC19-D3A1-4154-B6C1-2C201F856D38}" type="presParOf" srcId="{341FFF4B-AFD9-4B69-9A5C-89DD38ED72EA}" destId="{17F224EC-808A-4A8F-B7DC-2E5B9557C321}" srcOrd="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24EC-808A-4A8F-B7DC-2E5B9557C321}">
      <dsp:nvSpPr>
        <dsp:cNvPr id="0" name=""/>
        <dsp:cNvSpPr/>
      </dsp:nvSpPr>
      <dsp:spPr>
        <a:xfrm>
          <a:off x="0" y="719055"/>
          <a:ext cx="8412480" cy="5613816"/>
        </a:xfrm>
        <a:prstGeom prst="rect">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ts val="600"/>
            </a:spcAft>
            <a:buNone/>
          </a:pPr>
          <a:endParaRPr lang="en-US" sz="2800" b="1" u="sng" kern="1200" dirty="0">
            <a:solidFill>
              <a:schemeClr val="bg1"/>
            </a:solidFill>
            <a:latin typeface="Calibri" panose="020F0502020204030204" pitchFamily="34" charset="0"/>
            <a:cs typeface="Calibri" panose="020F0502020204030204" pitchFamily="34" charset="0"/>
          </a:endParaRPr>
        </a:p>
        <a:p>
          <a:pPr marL="0" lvl="0" indent="0" algn="l" defTabSz="1244600">
            <a:lnSpc>
              <a:spcPct val="100000"/>
            </a:lnSpc>
            <a:spcBef>
              <a:spcPct val="0"/>
            </a:spcBef>
            <a:spcAft>
              <a:spcPts val="600"/>
            </a:spcAft>
            <a:buNone/>
          </a:pPr>
          <a:r>
            <a:rPr lang="en-US" sz="2800" b="1" u="sng" kern="1200" dirty="0">
              <a:solidFill>
                <a:schemeClr val="bg1"/>
              </a:solidFill>
              <a:latin typeface="Calibri" panose="020F0502020204030204" pitchFamily="34" charset="0"/>
              <a:cs typeface="Calibri" panose="020F0502020204030204" pitchFamily="34" charset="0"/>
            </a:rPr>
            <a:t>Initiatives</a:t>
          </a:r>
          <a:endParaRPr lang="en-US" sz="2800" b="1" u="sng" kern="1200" dirty="0">
            <a:solidFill>
              <a:schemeClr val="bg1"/>
            </a:solidFill>
            <a:latin typeface="Century Gothic" panose="020B0502020202020204" pitchFamily="34" charset="0"/>
            <a:cs typeface="Calibri" panose="020F0502020204030204" pitchFamily="34" charset="0"/>
          </a:endParaRPr>
        </a:p>
        <a:p>
          <a:pPr marL="0" lvl="0" indent="0" algn="l" defTabSz="1244600">
            <a:lnSpc>
              <a:spcPct val="100000"/>
            </a:lnSpc>
            <a:spcBef>
              <a:spcPct val="0"/>
            </a:spcBef>
            <a:spcAft>
              <a:spcPts val="600"/>
            </a:spcAft>
            <a:buNone/>
          </a:pPr>
          <a:endParaRPr lang="en-US" sz="1000" b="1" u="sng" kern="1200" dirty="0">
            <a:solidFill>
              <a:schemeClr val="bg1"/>
            </a:solidFill>
            <a:latin typeface="Century Gothic" panose="020B0502020202020204" pitchFamily="34" charset="0"/>
            <a:cs typeface="Calibri" panose="020F0502020204030204" pitchFamily="34" charset="0"/>
          </a:endParaRP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North Gate Bridge</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Roads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Drainage</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Racquet Sports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Open Positions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OPVFD Work Group</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200" kern="1200" spc="0" baseline="0" dirty="0">
              <a:solidFill>
                <a:schemeClr val="bg1"/>
              </a:solidFill>
              <a:latin typeface="Century Gothic" panose="020B0502020202020204" pitchFamily="34" charset="0"/>
              <a:cs typeface="Calibri" panose="020F0502020204030204" pitchFamily="34" charset="0"/>
            </a:rPr>
            <a:t>Surveys</a:t>
          </a:r>
        </a:p>
        <a:p>
          <a:pPr marL="400050" marR="0" lvl="0" indent="-231775" algn="l" defTabSz="977900" eaLnBrk="1" fontAlgn="auto" latinLnBrk="0" hangingPunct="1">
            <a:lnSpc>
              <a:spcPct val="90000"/>
            </a:lnSpc>
            <a:spcBef>
              <a:spcPct val="0"/>
            </a:spcBef>
            <a:spcAft>
              <a:spcPts val="1800"/>
            </a:spcAft>
            <a:buClrTx/>
            <a:buSzTx/>
            <a:buFont typeface="Arial" panose="020B0604020202020204" pitchFamily="34" charset="0"/>
            <a:buNone/>
            <a:tabLst/>
            <a:defRPr/>
          </a:pPr>
          <a:endParaRPr lang="en-US" sz="1800" kern="1200" dirty="0">
            <a:solidFill>
              <a:schemeClr val="bg1"/>
            </a:solidFill>
            <a:latin typeface="Calibri" panose="020F0502020204030204" pitchFamily="34" charset="0"/>
            <a:cs typeface="Calibri" panose="020F0502020204030204" pitchFamily="34" charset="0"/>
          </a:endParaRPr>
        </a:p>
        <a:p>
          <a:pPr marL="400050" lvl="1" indent="-231775" algn="l" defTabSz="977900">
            <a:lnSpc>
              <a:spcPct val="90000"/>
            </a:lnSpc>
            <a:spcBef>
              <a:spcPct val="0"/>
            </a:spcBef>
            <a:spcAft>
              <a:spcPts val="1800"/>
            </a:spcAft>
            <a:buFont typeface="Arial" panose="020B0604020202020204" pitchFamily="34" charset="0"/>
            <a:buChar char="•"/>
          </a:pPr>
          <a:endParaRPr lang="en-US" sz="2000" kern="1200" dirty="0">
            <a:solidFill>
              <a:schemeClr val="tx1"/>
            </a:solidFill>
            <a:latin typeface="Calibri" panose="020F0502020204030204" pitchFamily="34" charset="0"/>
            <a:cs typeface="Calibri" panose="020F0502020204030204" pitchFamily="34" charset="0"/>
          </a:endParaRPr>
        </a:p>
      </dsp:txBody>
      <dsp:txXfrm>
        <a:off x="0" y="719055"/>
        <a:ext cx="8412480" cy="56138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sz="quarter" idx="1"/>
          </p:nvPr>
        </p:nvSpPr>
        <p:spPr>
          <a:xfrm>
            <a:off x="3970940" y="0"/>
            <a:ext cx="3037840" cy="466434"/>
          </a:xfrm>
          <a:prstGeom prst="rect">
            <a:avLst/>
          </a:prstGeom>
        </p:spPr>
        <p:txBody>
          <a:bodyPr vert="horz" lIns="93117" tIns="46559" rIns="93117" bIns="46559" rtlCol="0"/>
          <a:lstStyle>
            <a:lvl1pPr algn="r">
              <a:defRPr sz="1200"/>
            </a:lvl1pPr>
          </a:lstStyle>
          <a:p>
            <a:fld id="{20EA5F0D-C1DC-412F-A146-DDB3A74B588F}" type="datetimeFigureOut">
              <a:rPr lang="en-US"/>
              <a:t>11/18/2022</a:t>
            </a:fld>
            <a:endParaRPr dirty="0"/>
          </a:p>
        </p:txBody>
      </p:sp>
      <p:sp>
        <p:nvSpPr>
          <p:cNvPr id="4" name="Footer Placeholder 3"/>
          <p:cNvSpPr>
            <a:spLocks noGrp="1"/>
          </p:cNvSpPr>
          <p:nvPr>
            <p:ph type="ftr" sz="quarter" idx="2"/>
          </p:nvPr>
        </p:nvSpPr>
        <p:spPr>
          <a:xfrm>
            <a:off x="2" y="8829977"/>
            <a:ext cx="3037840" cy="466433"/>
          </a:xfrm>
          <a:prstGeom prst="rect">
            <a:avLst/>
          </a:prstGeom>
        </p:spPr>
        <p:txBody>
          <a:bodyPr vert="horz" lIns="93117" tIns="46559" rIns="93117" bIns="46559" rtlCol="0" anchor="b"/>
          <a:lstStyle>
            <a:lvl1pPr algn="l">
              <a:defRPr sz="1200"/>
            </a:lvl1pPr>
          </a:lstStyle>
          <a:p>
            <a:endParaRPr dirty="0"/>
          </a:p>
        </p:txBody>
      </p:sp>
      <p:sp>
        <p:nvSpPr>
          <p:cNvPr id="5" name="Slide Number Placeholder 4"/>
          <p:cNvSpPr>
            <a:spLocks noGrp="1"/>
          </p:cNvSpPr>
          <p:nvPr>
            <p:ph type="sldNum" sz="quarter" idx="3"/>
          </p:nvPr>
        </p:nvSpPr>
        <p:spPr>
          <a:xfrm>
            <a:off x="3970940" y="8829977"/>
            <a:ext cx="3037840"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idx="1"/>
          </p:nvPr>
        </p:nvSpPr>
        <p:spPr>
          <a:xfrm>
            <a:off x="3970940" y="0"/>
            <a:ext cx="3037840" cy="466434"/>
          </a:xfrm>
          <a:prstGeom prst="rect">
            <a:avLst/>
          </a:prstGeom>
        </p:spPr>
        <p:txBody>
          <a:bodyPr vert="horz" lIns="93117" tIns="46559" rIns="93117" bIns="46559" rtlCol="0"/>
          <a:lstStyle>
            <a:lvl1pPr algn="r">
              <a:defRPr sz="1200"/>
            </a:lvl1pPr>
          </a:lstStyle>
          <a:p>
            <a:fld id="{A8CDE508-72C8-4AB5-AA9C-1584D31690E0}" type="datetimeFigureOut">
              <a:rPr lang="en-US"/>
              <a:t>11/18/2022</a:t>
            </a:fld>
            <a:endParaRPr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17" tIns="46559" rIns="93117" bIns="46559" rtlCol="0" anchor="ctr"/>
          <a:lstStyle/>
          <a:p>
            <a:endParaRPr dirty="0"/>
          </a:p>
        </p:txBody>
      </p:sp>
      <p:sp>
        <p:nvSpPr>
          <p:cNvPr id="5" name="Notes Placeholder 4"/>
          <p:cNvSpPr>
            <a:spLocks noGrp="1"/>
          </p:cNvSpPr>
          <p:nvPr>
            <p:ph type="body" sz="quarter" idx="3"/>
          </p:nvPr>
        </p:nvSpPr>
        <p:spPr>
          <a:xfrm>
            <a:off x="701041" y="4473897"/>
            <a:ext cx="560832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2" y="8829977"/>
            <a:ext cx="3037840" cy="466433"/>
          </a:xfrm>
          <a:prstGeom prst="rect">
            <a:avLst/>
          </a:prstGeom>
        </p:spPr>
        <p:txBody>
          <a:bodyPr vert="horz" lIns="93117" tIns="46559" rIns="93117" bIns="46559" rtlCol="0" anchor="b"/>
          <a:lstStyle>
            <a:lvl1pPr algn="l">
              <a:defRPr sz="1200"/>
            </a:lvl1pPr>
          </a:lstStyle>
          <a:p>
            <a:endParaRPr dirty="0"/>
          </a:p>
        </p:txBody>
      </p:sp>
      <p:sp>
        <p:nvSpPr>
          <p:cNvPr id="7" name="Slide Number Placeholder 6"/>
          <p:cNvSpPr>
            <a:spLocks noGrp="1"/>
          </p:cNvSpPr>
          <p:nvPr>
            <p:ph type="sldNum" sz="quarter" idx="5"/>
          </p:nvPr>
        </p:nvSpPr>
        <p:spPr>
          <a:xfrm>
            <a:off x="3970940" y="8829977"/>
            <a:ext cx="3037840"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1:notes"/>
          <p:cNvSpPr txBox="1">
            <a:spLocks noGrp="1"/>
          </p:cNvSpPr>
          <p:nvPr>
            <p:ph type="body" idx="1"/>
          </p:nvPr>
        </p:nvSpPr>
        <p:spPr>
          <a:xfrm>
            <a:off x="710248" y="4459526"/>
            <a:ext cx="5681980" cy="4224814"/>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143" name="Google Shape;143;p11: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2:notes"/>
          <p:cNvSpPr txBox="1">
            <a:spLocks noGrp="1"/>
          </p:cNvSpPr>
          <p:nvPr>
            <p:ph type="body" idx="1"/>
          </p:nvPr>
        </p:nvSpPr>
        <p:spPr>
          <a:xfrm>
            <a:off x="710248" y="4459526"/>
            <a:ext cx="5681980" cy="4224814"/>
          </a:xfrm>
          <a:prstGeom prst="rect">
            <a:avLst/>
          </a:prstGeom>
          <a:noFill/>
          <a:ln>
            <a:noFill/>
          </a:ln>
        </p:spPr>
        <p:txBody>
          <a:bodyPr spcFirstLastPara="1" wrap="square" lIns="94200" tIns="94200" rIns="94200" bIns="94200"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162" name="Google Shape;162;p1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178" name="Google Shape;178;p1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459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75" name="Google Shape;75;p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710248" y="4459526"/>
            <a:ext cx="5681980" cy="4224814"/>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4:notes"/>
          <p:cNvSpPr txBox="1">
            <a:spLocks noGrp="1"/>
          </p:cNvSpPr>
          <p:nvPr>
            <p:ph type="body" idx="1"/>
          </p:nvPr>
        </p:nvSpPr>
        <p:spPr>
          <a:xfrm>
            <a:off x="710248" y="4459526"/>
            <a:ext cx="5681980" cy="4224814"/>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8da5ee7568_0_4: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8da5ee7568_0_4:notes"/>
          <p:cNvSpPr txBox="1">
            <a:spLocks noGrp="1"/>
          </p:cNvSpPr>
          <p:nvPr>
            <p:ph type="body" idx="1"/>
          </p:nvPr>
        </p:nvSpPr>
        <p:spPr>
          <a:xfrm>
            <a:off x="710248" y="4459526"/>
            <a:ext cx="5682000" cy="4224900"/>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7:notes"/>
          <p:cNvSpPr txBox="1">
            <a:spLocks noGrp="1"/>
          </p:cNvSpPr>
          <p:nvPr>
            <p:ph type="body" idx="1"/>
          </p:nvPr>
        </p:nvSpPr>
        <p:spPr>
          <a:xfrm>
            <a:off x="710248" y="4459526"/>
            <a:ext cx="5681980" cy="4224814"/>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119" name="Google Shape;119;p8: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128" name="Google Shape;128;p9: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710248" y="4459526"/>
            <a:ext cx="5681980" cy="4224814"/>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a:p>
        </p:txBody>
      </p:sp>
      <p:sp>
        <p:nvSpPr>
          <p:cNvPr id="135" name="Google Shape;135;p1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3870960"/>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9649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4413984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417891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1017676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204288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11/18/2022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652249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11/18/2022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507911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11/18/2022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9894241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174669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49939ED1-20B6-486E-AD1A-0AF57D3268A8}" type="datetime1">
              <a:rPr lang="en-US" smtClean="0"/>
              <a:t>11/18/2022</a:t>
            </a:fld>
            <a:endParaRPr lang="en-US" dirty="0"/>
          </a:p>
        </p:txBody>
      </p:sp>
      <p:sp>
        <p:nvSpPr>
          <p:cNvPr id="6" name="Footer Placeholder 5"/>
          <p:cNvSpPr>
            <a:spLocks noGrp="1"/>
          </p:cNvSpPr>
          <p:nvPr>
            <p:ph type="ftr" sz="quarter" idx="11"/>
          </p:nvPr>
        </p:nvSpPr>
        <p:spPr>
          <a:xfrm>
            <a:off x="442797" y="6041361"/>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7"/>
            <a:ext cx="796616"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12683886"/>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939ED1-20B6-486E-AD1A-0AF57D3268A8}" type="datetime1">
              <a:rPr lang="en-US" smtClean="0"/>
              <a:t>11/18/2022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9574709"/>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9939ED1-20B6-486E-AD1A-0AF57D3268A8}"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2015357"/>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9939ED1-20B6-486E-AD1A-0AF57D3268A8}" type="datetime1">
              <a:rPr lang="en-US" smtClean="0"/>
              <a:t>11/18/2022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90457975"/>
      </p:ext>
    </p:extLst>
  </p:cSld>
  <p:clrMapOvr>
    <a:masterClrMapping/>
  </p:clrMapOvr>
  <p:hf sldNum="0" hdr="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909348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11/18/2022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357260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11/18/2022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350883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17"/>
          <p:cNvSpPr/>
          <p:nvPr/>
        </p:nvSpPr>
        <p:spPr>
          <a:xfrm>
            <a:off x="0" y="0"/>
            <a:ext cx="9144000" cy="65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p17"/>
          <p:cNvGrpSpPr/>
          <p:nvPr/>
        </p:nvGrpSpPr>
        <p:grpSpPr>
          <a:xfrm>
            <a:off x="830393" y="1588342"/>
            <a:ext cx="745763" cy="61101"/>
            <a:chOff x="4580561" y="2589004"/>
            <a:chExt cx="1064464" cy="25200"/>
          </a:xfrm>
        </p:grpSpPr>
        <p:sp>
          <p:nvSpPr>
            <p:cNvPr id="12" name="Google Shape;12;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17"/>
          <p:cNvSpPr txBox="1">
            <a:spLocks noGrp="1"/>
          </p:cNvSpPr>
          <p:nvPr>
            <p:ph type="ctrTitle"/>
          </p:nvPr>
        </p:nvSpPr>
        <p:spPr>
          <a:xfrm>
            <a:off x="729450" y="1763267"/>
            <a:ext cx="7688100" cy="221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5" name="Google Shape;15;p17"/>
          <p:cNvSpPr txBox="1">
            <a:spLocks noGrp="1"/>
          </p:cNvSpPr>
          <p:nvPr>
            <p:ph type="subTitle" idx="1"/>
          </p:nvPr>
        </p:nvSpPr>
        <p:spPr>
          <a:xfrm>
            <a:off x="729627" y="4230533"/>
            <a:ext cx="7688100" cy="721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6" name="Google Shape;16;p17"/>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2471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18"/>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18"/>
          <p:cNvGrpSpPr/>
          <p:nvPr/>
        </p:nvGrpSpPr>
        <p:grpSpPr>
          <a:xfrm>
            <a:off x="830393" y="1588342"/>
            <a:ext cx="745763" cy="61101"/>
            <a:chOff x="4580561" y="2589004"/>
            <a:chExt cx="1064464" cy="25200"/>
          </a:xfrm>
        </p:grpSpPr>
        <p:sp>
          <p:nvSpPr>
            <p:cNvPr id="20" name="Google Shape;20;p1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Google Shape;22;p18"/>
          <p:cNvSpPr txBox="1">
            <a:spLocks noGrp="1"/>
          </p:cNvSpPr>
          <p:nvPr>
            <p:ph type="title"/>
          </p:nvPr>
        </p:nvSpPr>
        <p:spPr>
          <a:xfrm>
            <a:off x="729450" y="1758200"/>
            <a:ext cx="76887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23" name="Google Shape;23;p18"/>
          <p:cNvSpPr txBox="1">
            <a:spLocks noGrp="1"/>
          </p:cNvSpPr>
          <p:nvPr>
            <p:ph type="body" idx="1"/>
          </p:nvPr>
        </p:nvSpPr>
        <p:spPr>
          <a:xfrm>
            <a:off x="729450" y="2771833"/>
            <a:ext cx="7688700" cy="30148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4" name="Google Shape;24;p18"/>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3901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19"/>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 name="Google Shape;27;p19"/>
          <p:cNvGrpSpPr/>
          <p:nvPr/>
        </p:nvGrpSpPr>
        <p:grpSpPr>
          <a:xfrm>
            <a:off x="830393" y="1588342"/>
            <a:ext cx="745763" cy="61101"/>
            <a:chOff x="4580561" y="2589004"/>
            <a:chExt cx="1064464" cy="25200"/>
          </a:xfrm>
        </p:grpSpPr>
        <p:sp>
          <p:nvSpPr>
            <p:cNvPr id="28" name="Google Shape;28;p1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 name="Google Shape;30;p19"/>
          <p:cNvSpPr txBox="1">
            <a:spLocks noGrp="1"/>
          </p:cNvSpPr>
          <p:nvPr>
            <p:ph type="title"/>
          </p:nvPr>
        </p:nvSpPr>
        <p:spPr>
          <a:xfrm>
            <a:off x="729450" y="1758200"/>
            <a:ext cx="76884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31" name="Google Shape;31;p19"/>
          <p:cNvSpPr txBox="1">
            <a:spLocks noGrp="1"/>
          </p:cNvSpPr>
          <p:nvPr>
            <p:ph type="body" idx="1"/>
          </p:nvPr>
        </p:nvSpPr>
        <p:spPr>
          <a:xfrm>
            <a:off x="729325" y="2771833"/>
            <a:ext cx="3774300" cy="30148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2" name="Google Shape;32;p19"/>
          <p:cNvSpPr txBox="1">
            <a:spLocks noGrp="1"/>
          </p:cNvSpPr>
          <p:nvPr>
            <p:ph type="body" idx="2"/>
          </p:nvPr>
        </p:nvSpPr>
        <p:spPr>
          <a:xfrm>
            <a:off x="4643604" y="2771833"/>
            <a:ext cx="3774300" cy="30148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3" name="Google Shape;33;p19"/>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0686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20"/>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 name="Google Shape;36;p20"/>
          <p:cNvGrpSpPr/>
          <p:nvPr/>
        </p:nvGrpSpPr>
        <p:grpSpPr>
          <a:xfrm>
            <a:off x="830393" y="1588342"/>
            <a:ext cx="745763" cy="61101"/>
            <a:chOff x="4580561" y="2589004"/>
            <a:chExt cx="1064464" cy="25200"/>
          </a:xfrm>
        </p:grpSpPr>
        <p:sp>
          <p:nvSpPr>
            <p:cNvPr id="37" name="Google Shape;37;p2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 name="Google Shape;39;p20"/>
          <p:cNvSpPr txBox="1">
            <a:spLocks noGrp="1"/>
          </p:cNvSpPr>
          <p:nvPr>
            <p:ph type="title"/>
          </p:nvPr>
        </p:nvSpPr>
        <p:spPr>
          <a:xfrm>
            <a:off x="730000" y="1758200"/>
            <a:ext cx="3300900" cy="1842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0" name="Google Shape;40;p20"/>
          <p:cNvSpPr txBox="1">
            <a:spLocks noGrp="1"/>
          </p:cNvSpPr>
          <p:nvPr>
            <p:ph type="body" idx="1"/>
          </p:nvPr>
        </p:nvSpPr>
        <p:spPr>
          <a:xfrm>
            <a:off x="721225" y="3708967"/>
            <a:ext cx="3300900" cy="2130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1" name="Google Shape;41;p20"/>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9117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21"/>
          <p:cNvSpPr txBox="1">
            <a:spLocks noGrp="1"/>
          </p:cNvSpPr>
          <p:nvPr>
            <p:ph type="body" idx="1"/>
          </p:nvPr>
        </p:nvSpPr>
        <p:spPr>
          <a:xfrm>
            <a:off x="724950" y="5830068"/>
            <a:ext cx="7697400" cy="6140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44" name="Google Shape;44;p21"/>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8074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5"/>
        <p:cNvGrpSpPr/>
        <p:nvPr/>
      </p:nvGrpSpPr>
      <p:grpSpPr>
        <a:xfrm>
          <a:off x="0" y="0"/>
          <a:ext cx="0" cy="0"/>
          <a:chOff x="0" y="0"/>
          <a:chExt cx="0" cy="0"/>
        </a:xfrm>
      </p:grpSpPr>
      <p:grpSp>
        <p:nvGrpSpPr>
          <p:cNvPr id="46" name="Google Shape;46;p22"/>
          <p:cNvGrpSpPr/>
          <p:nvPr/>
        </p:nvGrpSpPr>
        <p:grpSpPr>
          <a:xfrm>
            <a:off x="830393" y="1588342"/>
            <a:ext cx="745763" cy="61101"/>
            <a:chOff x="4580561" y="2589004"/>
            <a:chExt cx="1064464" cy="25200"/>
          </a:xfrm>
        </p:grpSpPr>
        <p:sp>
          <p:nvSpPr>
            <p:cNvPr id="47" name="Google Shape;47;p2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 name="Google Shape;49;p22"/>
          <p:cNvSpPr txBox="1">
            <a:spLocks noGrp="1"/>
          </p:cNvSpPr>
          <p:nvPr>
            <p:ph type="title"/>
          </p:nvPr>
        </p:nvSpPr>
        <p:spPr>
          <a:xfrm>
            <a:off x="729450" y="1763267"/>
            <a:ext cx="7688400" cy="2024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0" name="Google Shape;50;p22"/>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6029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1"/>
        <p:cNvGrpSpPr/>
        <p:nvPr/>
      </p:nvGrpSpPr>
      <p:grpSpPr>
        <a:xfrm>
          <a:off x="0" y="0"/>
          <a:ext cx="0" cy="0"/>
          <a:chOff x="0" y="0"/>
          <a:chExt cx="0" cy="0"/>
        </a:xfrm>
      </p:grpSpPr>
      <p:grpSp>
        <p:nvGrpSpPr>
          <p:cNvPr id="52" name="Google Shape;52;p23"/>
          <p:cNvGrpSpPr/>
          <p:nvPr/>
        </p:nvGrpSpPr>
        <p:grpSpPr>
          <a:xfrm>
            <a:off x="830393" y="5558840"/>
            <a:ext cx="745763" cy="61101"/>
            <a:chOff x="4580561" y="2589004"/>
            <a:chExt cx="1064464" cy="25200"/>
          </a:xfrm>
        </p:grpSpPr>
        <p:sp>
          <p:nvSpPr>
            <p:cNvPr id="53" name="Google Shape;53;p2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 name="Google Shape;55;p23"/>
          <p:cNvSpPr txBox="1">
            <a:spLocks noGrp="1"/>
          </p:cNvSpPr>
          <p:nvPr>
            <p:ph type="title"/>
          </p:nvPr>
        </p:nvSpPr>
        <p:spPr>
          <a:xfrm>
            <a:off x="729450" y="1152400"/>
            <a:ext cx="7021200" cy="3980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6" name="Google Shape;56;p23"/>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9381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7"/>
        <p:cNvGrpSpPr/>
        <p:nvPr/>
      </p:nvGrpSpPr>
      <p:grpSpPr>
        <a:xfrm>
          <a:off x="0" y="0"/>
          <a:ext cx="0" cy="0"/>
          <a:chOff x="0" y="0"/>
          <a:chExt cx="0" cy="0"/>
        </a:xfrm>
      </p:grpSpPr>
      <p:grpSp>
        <p:nvGrpSpPr>
          <p:cNvPr id="58" name="Google Shape;58;p24"/>
          <p:cNvGrpSpPr/>
          <p:nvPr/>
        </p:nvGrpSpPr>
        <p:grpSpPr>
          <a:xfrm>
            <a:off x="830393" y="5558840"/>
            <a:ext cx="745763" cy="61101"/>
            <a:chOff x="4580561" y="2589004"/>
            <a:chExt cx="1064464" cy="25200"/>
          </a:xfrm>
        </p:grpSpPr>
        <p:sp>
          <p:nvSpPr>
            <p:cNvPr id="59" name="Google Shape;59;p2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 name="Google Shape;61;p24"/>
          <p:cNvSpPr txBox="1">
            <a:spLocks noGrp="1"/>
          </p:cNvSpPr>
          <p:nvPr>
            <p:ph type="title" hasCustomPrompt="1"/>
          </p:nvPr>
        </p:nvSpPr>
        <p:spPr>
          <a:xfrm>
            <a:off x="729450" y="978600"/>
            <a:ext cx="7688400" cy="165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62" name="Google Shape;62;p24"/>
          <p:cNvSpPr txBox="1">
            <a:spLocks noGrp="1"/>
          </p:cNvSpPr>
          <p:nvPr>
            <p:ph type="body" idx="1"/>
          </p:nvPr>
        </p:nvSpPr>
        <p:spPr>
          <a:xfrm>
            <a:off x="729450" y="3030517"/>
            <a:ext cx="7688400" cy="2107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63" name="Google Shape;63;p24"/>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2818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25"/>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6478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42" r:id="rId4"/>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11/18/2022</a:t>
            </a:fld>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02384892"/>
      </p:ext>
    </p:extLst>
  </p:cSld>
  <p:clrMap bg1="dk1" tx1="lt1" bg2="dk2"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p1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16"/>
          <p:cNvSpPr txBox="1">
            <a:spLocks noGrp="1"/>
          </p:cNvSpPr>
          <p:nvPr>
            <p:ph type="sldNum" idx="12"/>
          </p:nvPr>
        </p:nvSpPr>
        <p:spPr>
          <a:xfrm>
            <a:off x="8536302" y="6333135"/>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6868065"/>
      </p:ext>
    </p:extLst>
  </p:cSld>
  <p:clrMap bg1="lt1" tx1="dk1" bg2="dk2" tx2="lt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gaptrail.org/tourism-on-gap-drives-121-million-in-annual-economic-impact-estimates-fourth-economy/"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hyperlink" Target="http://www.sehinc.com/news/why-your-community-should-invest-bicycle-and-pedestrian-infrastructure"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www.roads.maryland.gov/OOTS/Chapter%207%20-%20Interchanges_Bridges.pdf"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hyperlink" Target="https://www.transportation.gov/briefing-room/dot-announces-historic-bridge-investment-under-bipartisan-infrastructure-law"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pedestrian.org/topics/interstate-row-gallery.htm" TargetMode="External"/><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23.jpg"/><Relationship Id="rId5" Type="http://schemas.openxmlformats.org/officeDocument/2006/relationships/hyperlink" Target="https://www.delmarvatrailsandwaterways.com/" TargetMode="External"/><Relationship Id="rId4" Type="http://schemas.openxmlformats.org/officeDocument/2006/relationships/hyperlink" Target="https://mariomcuomobridge.ny.gov/explore-bridge-pat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www.bikeleague.org/content/new-advocacy-report-getting-bikes-bridges" TargetMode="External"/><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9.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mdot-sha-md90-us50-to-md528-wo782b11-maryland.hub.arcgis.com/"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31.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WoCoBikePed" TargetMode="External"/><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13.jpg"/><Relationship Id="rId4" Type="http://schemas.openxmlformats.org/officeDocument/2006/relationships/hyperlink" Target="mailto:wcbikepedsafety@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33.jfif"/><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26.xml"/><Relationship Id="rId4" Type="http://schemas.openxmlformats.org/officeDocument/2006/relationships/image" Target="../media/image47.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hyperlink" Target="http://www.somersettrailmix.com/" TargetMode="External"/><Relationship Id="rId3" Type="http://schemas.openxmlformats.org/officeDocument/2006/relationships/image" Target="../media/image15.png"/><Relationship Id="rId7" Type="http://schemas.openxmlformats.org/officeDocument/2006/relationships/hyperlink" Target="https://health.maryland.gov/phpa/ccdpc/WalkMD/Documents/Worcester%20County%20WAP.pdf" TargetMode="External"/><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hyperlink" Target="http://www.snowhillmd.gov/uploads/1/3/0/7/130726217/2022_05192022_snow_hill_bikeway_feasibility_final_low_res_.pdf" TargetMode="External"/><Relationship Id="rId11" Type="http://schemas.openxmlformats.org/officeDocument/2006/relationships/image" Target="../media/image16.png"/><Relationship Id="rId5" Type="http://schemas.openxmlformats.org/officeDocument/2006/relationships/hyperlink" Target="https://mdcoastdispatch.com/2019/12/25/continuous-bike-route-through-oc-remains-a-goal/" TargetMode="External"/><Relationship Id="rId10" Type="http://schemas.openxmlformats.org/officeDocument/2006/relationships/hyperlink" Target="https://visitdorchester.org/wp-content/uploads/DorchesterCyclingGuide.pdf" TargetMode="External"/><Relationship Id="rId4" Type="http://schemas.openxmlformats.org/officeDocument/2006/relationships/hyperlink" Target="http://036d600.netsolhost.com/landwp/wp-content/uploads/2013/03/CONCEPT-PLAN.pdf" TargetMode="External"/><Relationship Id="rId9" Type="http://schemas.openxmlformats.org/officeDocument/2006/relationships/hyperlink" Target="https://bike-salisbury.hub.arcgis.com/pages/movesb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7500" y="639097"/>
            <a:ext cx="4834654" cy="3781101"/>
          </a:xfrm>
        </p:spPr>
        <p:txBody>
          <a:bodyPr>
            <a:normAutofit/>
          </a:bodyPr>
          <a:lstStyle/>
          <a:p>
            <a:r>
              <a:rPr lang="en-US" dirty="0">
                <a:latin typeface="Franklin Gothic Medium" panose="020B0603020102020204" pitchFamily="34" charset="0"/>
              </a:rPr>
              <a:t>Board of Directors Meeting</a:t>
            </a:r>
          </a:p>
        </p:txBody>
      </p:sp>
      <p:sp>
        <p:nvSpPr>
          <p:cNvPr id="19" name="Freeform: Shape 12">
            <a:extLst>
              <a:ext uri="{FF2B5EF4-FFF2-40B4-BE49-F238E27FC236}">
                <a16:creationId xmlns:a16="http://schemas.microsoft.com/office/drawing/2014/main" id="{B95EB505-AE12-4878-88D1-3A93384E0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9141714"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ubtitle 3"/>
          <p:cNvSpPr>
            <a:spLocks noGrp="1"/>
          </p:cNvSpPr>
          <p:nvPr>
            <p:ph type="subTitle" idx="1"/>
          </p:nvPr>
        </p:nvSpPr>
        <p:spPr>
          <a:xfrm>
            <a:off x="607500" y="5280847"/>
            <a:ext cx="4834654" cy="785656"/>
          </a:xfrm>
        </p:spPr>
        <p:txBody>
          <a:bodyPr>
            <a:normAutofit/>
          </a:bodyPr>
          <a:lstStyle/>
          <a:p>
            <a:r>
              <a:rPr lang="en-US" sz="2400" dirty="0">
                <a:solidFill>
                  <a:srgbClr val="FFFFFF"/>
                </a:solidFill>
                <a:latin typeface="Franklin Gothic Medium"/>
              </a:rPr>
              <a:t>November 19, 2022</a:t>
            </a:r>
          </a:p>
        </p:txBody>
      </p:sp>
      <p:sp>
        <p:nvSpPr>
          <p:cNvPr id="22" name="Rectangle 14">
            <a:extLst>
              <a:ext uri="{FF2B5EF4-FFF2-40B4-BE49-F238E27FC236}">
                <a16:creationId xmlns:a16="http://schemas.microsoft.com/office/drawing/2014/main" id="{A12BC7B8-5515-40FA-A38E-1054E2061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6006" y="0"/>
            <a:ext cx="34879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14">
            <a:extLst>
              <a:ext uri="{FF2B5EF4-FFF2-40B4-BE49-F238E27FC236}">
                <a16:creationId xmlns:a16="http://schemas.microsoft.com/office/drawing/2014/main" id="{DD55F7DD-ACF1-44A0-B9B5-FC5A87544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604" y="958640"/>
            <a:ext cx="2522798"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Meeting">
            <a:extLst>
              <a:ext uri="{FF2B5EF4-FFF2-40B4-BE49-F238E27FC236}">
                <a16:creationId xmlns:a16="http://schemas.microsoft.com/office/drawing/2014/main" id="{80607E5A-D77F-43FC-8C0E-97F0202CBC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6554" y="2376463"/>
            <a:ext cx="2075365" cy="2075365"/>
          </a:xfrm>
          <a:prstGeom prst="rect">
            <a:avLst/>
          </a:prstGeom>
        </p:spPr>
      </p:pic>
    </p:spTree>
    <p:extLst>
      <p:ext uri="{BB962C8B-B14F-4D97-AF65-F5344CB8AC3E}">
        <p14:creationId xmlns:p14="http://schemas.microsoft.com/office/powerpoint/2010/main" val="54717719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18da5ee7568_0_4"/>
          <p:cNvSpPr txBox="1">
            <a:spLocks noGrp="1"/>
          </p:cNvSpPr>
          <p:nvPr>
            <p:ph type="title"/>
          </p:nvPr>
        </p:nvSpPr>
        <p:spPr>
          <a:xfrm>
            <a:off x="540700" y="857250"/>
            <a:ext cx="8252100" cy="535200"/>
          </a:xfrm>
          <a:prstGeom prst="rect">
            <a:avLst/>
          </a:prstGeom>
        </p:spPr>
        <p:txBody>
          <a:bodyPr spcFirstLastPara="1" wrap="square" lIns="91425" tIns="91425" rIns="91425" bIns="91425" anchor="t" anchorCtr="0">
            <a:normAutofit fontScale="90000"/>
          </a:bodyPr>
          <a:lstStyle/>
          <a:p>
            <a:r>
              <a:rPr lang="en-US"/>
              <a:t>How Does Ocean Pines Rank in Walkability &amp; Livability? </a:t>
            </a:r>
            <a:endParaRPr/>
          </a:p>
        </p:txBody>
      </p:sp>
      <p:pic>
        <p:nvPicPr>
          <p:cNvPr id="104" name="Google Shape;104;g18da5ee7568_0_4"/>
          <p:cNvPicPr preferRelativeResize="0"/>
          <p:nvPr/>
        </p:nvPicPr>
        <p:blipFill>
          <a:blip r:embed="rId3">
            <a:alphaModFix/>
          </a:blip>
          <a:stretch>
            <a:fillRect/>
          </a:stretch>
        </p:blipFill>
        <p:spPr>
          <a:xfrm>
            <a:off x="3789125" y="1689626"/>
            <a:ext cx="5202474" cy="3210075"/>
          </a:xfrm>
          <a:prstGeom prst="rect">
            <a:avLst/>
          </a:prstGeom>
          <a:noFill/>
          <a:ln w="9525" cap="flat" cmpd="sng">
            <a:solidFill>
              <a:srgbClr val="C00000"/>
            </a:solidFill>
            <a:prstDash val="solid"/>
            <a:round/>
            <a:headEnd type="none" w="sm" len="sm"/>
            <a:tailEnd type="none" w="sm" len="sm"/>
          </a:ln>
        </p:spPr>
      </p:pic>
      <p:pic>
        <p:nvPicPr>
          <p:cNvPr id="105" name="Google Shape;105;g18da5ee7568_0_4"/>
          <p:cNvPicPr preferRelativeResize="0"/>
          <p:nvPr/>
        </p:nvPicPr>
        <p:blipFill>
          <a:blip r:embed="rId4">
            <a:alphaModFix/>
          </a:blip>
          <a:stretch>
            <a:fillRect/>
          </a:stretch>
        </p:blipFill>
        <p:spPr>
          <a:xfrm>
            <a:off x="134500" y="2209976"/>
            <a:ext cx="3923676" cy="3369549"/>
          </a:xfrm>
          <a:prstGeom prst="rect">
            <a:avLst/>
          </a:prstGeom>
          <a:noFill/>
          <a:ln w="9525" cap="flat" cmpd="sng">
            <a:solidFill>
              <a:srgbClr val="0000FF"/>
            </a:solidFill>
            <a:prstDash val="solid"/>
            <a:round/>
            <a:headEnd type="none" w="sm" len="sm"/>
            <a:tailEnd type="none" w="sm" len="sm"/>
          </a:ln>
        </p:spPr>
      </p:pic>
      <p:sp>
        <p:nvSpPr>
          <p:cNvPr id="106" name="Google Shape;106;g18da5ee7568_0_4"/>
          <p:cNvSpPr txBox="1"/>
          <p:nvPr/>
        </p:nvSpPr>
        <p:spPr>
          <a:xfrm>
            <a:off x="4218709" y="5012253"/>
            <a:ext cx="4668366" cy="830966"/>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a:buClr>
                <a:srgbClr val="000000"/>
              </a:buClr>
            </a:pPr>
            <a:r>
              <a:rPr lang="en-US" sz="1400" kern="0" dirty="0">
                <a:solidFill>
                  <a:srgbClr val="000000"/>
                </a:solidFill>
                <a:latin typeface="Lato"/>
                <a:ea typeface="Lato"/>
                <a:cs typeface="Lato"/>
                <a:sym typeface="Lato"/>
              </a:rPr>
              <a:t>Feedback in </a:t>
            </a:r>
            <a:r>
              <a:rPr lang="en-US" sz="1400" kern="0" dirty="0" err="1">
                <a:solidFill>
                  <a:srgbClr val="000000"/>
                </a:solidFill>
                <a:latin typeface="Lato"/>
                <a:ea typeface="Lato"/>
                <a:cs typeface="Lato"/>
                <a:sym typeface="Lato"/>
              </a:rPr>
              <a:t>Bikability</a:t>
            </a:r>
            <a:r>
              <a:rPr lang="en-US" sz="1400" kern="0" dirty="0">
                <a:solidFill>
                  <a:srgbClr val="000000"/>
                </a:solidFill>
                <a:latin typeface="Lato"/>
                <a:ea typeface="Lato"/>
                <a:cs typeface="Lato"/>
                <a:sym typeface="Lato"/>
              </a:rPr>
              <a:t> Audit and recent Surveys indicate what residents think would improve walk and bike safety &amp; access in Ocean Pines.</a:t>
            </a:r>
            <a:endParaRPr sz="1400" kern="0" dirty="0">
              <a:solidFill>
                <a:srgbClr val="00000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83039" y="857250"/>
            <a:ext cx="8217546" cy="535200"/>
          </a:xfrm>
          <a:prstGeom prst="rect">
            <a:avLst/>
          </a:prstGeom>
          <a:noFill/>
          <a:ln>
            <a:noFill/>
          </a:ln>
        </p:spPr>
        <p:txBody>
          <a:bodyPr spcFirstLastPara="1" wrap="square" lIns="91425" tIns="91425" rIns="91425" bIns="91425" anchor="t" anchorCtr="0">
            <a:normAutofit fontScale="90000"/>
          </a:bodyPr>
          <a:lstStyle/>
          <a:p>
            <a:pPr>
              <a:buSzPct val="111111"/>
            </a:pPr>
            <a:r>
              <a:rPr lang="en-US">
                <a:solidFill>
                  <a:srgbClr val="0070C0"/>
                </a:solidFill>
              </a:rPr>
              <a:t>Positive Impacts of More Places to Walk &amp; Bike Safely</a:t>
            </a:r>
            <a:endParaRPr>
              <a:solidFill>
                <a:srgbClr val="0070C0"/>
              </a:solidFill>
            </a:endParaRPr>
          </a:p>
        </p:txBody>
      </p:sp>
      <p:sp>
        <p:nvSpPr>
          <p:cNvPr id="112" name="Google Shape;112;p7"/>
          <p:cNvSpPr txBox="1">
            <a:spLocks noGrp="1"/>
          </p:cNvSpPr>
          <p:nvPr>
            <p:ph type="body" idx="1"/>
          </p:nvPr>
        </p:nvSpPr>
        <p:spPr>
          <a:xfrm>
            <a:off x="272251" y="2006251"/>
            <a:ext cx="5423221" cy="3601420"/>
          </a:xfrm>
          <a:prstGeom prst="rect">
            <a:avLst/>
          </a:prstGeom>
          <a:noFill/>
          <a:ln>
            <a:noFill/>
          </a:ln>
        </p:spPr>
        <p:txBody>
          <a:bodyPr spcFirstLastPara="1" wrap="square" lIns="91425" tIns="91425" rIns="91425" bIns="91425" anchor="t" anchorCtr="0">
            <a:noAutofit/>
          </a:bodyPr>
          <a:lstStyle/>
          <a:p>
            <a:pPr marL="0" indent="0">
              <a:buNone/>
            </a:pPr>
            <a:r>
              <a:rPr lang="en-US" b="1" dirty="0">
                <a:solidFill>
                  <a:srgbClr val="0070C0"/>
                </a:solidFill>
              </a:rPr>
              <a:t>Economic</a:t>
            </a:r>
            <a:r>
              <a:rPr lang="en-US" dirty="0"/>
              <a:t> -- Increase in tourism, long stays, greater spending. Queen Anne Cross County trail reported 20,000 users in the first year - more than half from outside the county. Outer Banks NC and </a:t>
            </a:r>
            <a:r>
              <a:rPr lang="en-US" u="sng" dirty="0">
                <a:solidFill>
                  <a:schemeClr val="hlink"/>
                </a:solidFill>
                <a:hlinkClick r:id="rId3"/>
              </a:rPr>
              <a:t>GAP Trail studies </a:t>
            </a:r>
            <a:r>
              <a:rPr lang="en-US" dirty="0"/>
              <a:t>show new business starts &amp; relocation, and increased employment, property values/tax revenues.  </a:t>
            </a:r>
            <a:r>
              <a:rPr lang="en-US" b="1" i="1" dirty="0">
                <a:solidFill>
                  <a:srgbClr val="00684E"/>
                </a:solidFill>
              </a:rPr>
              <a:t>$800K per mile, $121M per year is the estimated economic impact of MD to PA GAP Trail.</a:t>
            </a:r>
            <a:endParaRPr b="1" i="1" dirty="0">
              <a:solidFill>
                <a:srgbClr val="00684E"/>
              </a:solidFill>
            </a:endParaRPr>
          </a:p>
          <a:p>
            <a:pPr marL="0" indent="0">
              <a:spcBef>
                <a:spcPts val="1200"/>
              </a:spcBef>
              <a:buNone/>
            </a:pPr>
            <a:r>
              <a:rPr lang="en-US" b="1" dirty="0">
                <a:solidFill>
                  <a:srgbClr val="0070C0"/>
                </a:solidFill>
              </a:rPr>
              <a:t>Health</a:t>
            </a:r>
            <a:r>
              <a:rPr lang="en-US" dirty="0">
                <a:solidFill>
                  <a:srgbClr val="0070C0"/>
                </a:solidFill>
              </a:rPr>
              <a:t>-</a:t>
            </a:r>
            <a:r>
              <a:rPr lang="en-US" dirty="0"/>
              <a:t>- Reduced levels of obesity, high blood pressure, diabetes, &amp; improved mental health result from regular moderate activity.  AARP Livability score ranks </a:t>
            </a:r>
            <a:r>
              <a:rPr lang="en-US" i="1" dirty="0">
                <a:solidFill>
                  <a:srgbClr val="0000FF"/>
                </a:solidFill>
              </a:rPr>
              <a:t>a walkable community</a:t>
            </a:r>
            <a:r>
              <a:rPr lang="en-US" dirty="0"/>
              <a:t> as top desired feature for people to age in place.  </a:t>
            </a:r>
            <a:r>
              <a:rPr lang="en-US" i="1" dirty="0">
                <a:solidFill>
                  <a:srgbClr val="0000FF"/>
                </a:solidFill>
              </a:rPr>
              <a:t>If it’s safe when you’re 80, it’s safe for an 8 year old! </a:t>
            </a:r>
            <a:endParaRPr i="1" dirty="0">
              <a:solidFill>
                <a:srgbClr val="0000FF"/>
              </a:solidFill>
            </a:endParaRPr>
          </a:p>
          <a:p>
            <a:pPr marL="0" indent="0">
              <a:spcBef>
                <a:spcPts val="1200"/>
              </a:spcBef>
              <a:buNone/>
            </a:pPr>
            <a:r>
              <a:rPr lang="en-US" b="1" dirty="0">
                <a:solidFill>
                  <a:srgbClr val="0070C0"/>
                </a:solidFill>
              </a:rPr>
              <a:t>Environment</a:t>
            </a:r>
            <a:r>
              <a:rPr lang="en-US" dirty="0"/>
              <a:t>-- Reduces congestion. Ability to combine trail projects with water and utility projects, preserves open space and existing rights of way (ROW).  OP trails use some utility easements. More are possible.</a:t>
            </a:r>
            <a:endParaRPr dirty="0"/>
          </a:p>
        </p:txBody>
      </p:sp>
      <p:pic>
        <p:nvPicPr>
          <p:cNvPr id="113" name="Google Shape;113;p7"/>
          <p:cNvPicPr preferRelativeResize="0"/>
          <p:nvPr/>
        </p:nvPicPr>
        <p:blipFill rotWithShape="1">
          <a:blip r:embed="rId4">
            <a:alphaModFix/>
          </a:blip>
          <a:srcRect/>
          <a:stretch/>
        </p:blipFill>
        <p:spPr>
          <a:xfrm>
            <a:off x="6127532" y="1557891"/>
            <a:ext cx="2904941" cy="2248986"/>
          </a:xfrm>
          <a:prstGeom prst="rect">
            <a:avLst/>
          </a:prstGeom>
          <a:noFill/>
          <a:ln>
            <a:noFill/>
          </a:ln>
        </p:spPr>
      </p:pic>
      <p:sp>
        <p:nvSpPr>
          <p:cNvPr id="114" name="Google Shape;114;p7"/>
          <p:cNvSpPr txBox="1"/>
          <p:nvPr/>
        </p:nvSpPr>
        <p:spPr>
          <a:xfrm>
            <a:off x="5938344" y="4067834"/>
            <a:ext cx="3094200" cy="1385400"/>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1400"/>
            </a:pPr>
            <a:r>
              <a:rPr lang="en-US" sz="1400" b="1" kern="0">
                <a:solidFill>
                  <a:srgbClr val="0070C0"/>
                </a:solidFill>
                <a:latin typeface="Arial"/>
                <a:ea typeface="Arial"/>
                <a:cs typeface="Arial"/>
                <a:sym typeface="Arial"/>
              </a:rPr>
              <a:t>Eastern Shore co</a:t>
            </a:r>
            <a:r>
              <a:rPr lang="en-US" sz="1400" b="1" kern="0">
                <a:solidFill>
                  <a:srgbClr val="0070C0"/>
                </a:solidFill>
                <a:latin typeface="Arial"/>
                <a:cs typeface="Arial"/>
                <a:sym typeface="Arial"/>
              </a:rPr>
              <a:t>mmunities</a:t>
            </a:r>
            <a:r>
              <a:rPr lang="en-US" sz="1400" kern="0">
                <a:solidFill>
                  <a:srgbClr val="0070C0"/>
                </a:solidFill>
                <a:latin typeface="Arial"/>
                <a:ea typeface="Arial"/>
                <a:cs typeface="Arial"/>
                <a:sym typeface="Arial"/>
              </a:rPr>
              <a:t> </a:t>
            </a:r>
            <a:r>
              <a:rPr lang="en-US" sz="1400" kern="0">
                <a:solidFill>
                  <a:srgbClr val="000000"/>
                </a:solidFill>
                <a:latin typeface="Arial"/>
                <a:ea typeface="Arial"/>
                <a:cs typeface="Arial"/>
                <a:sym typeface="Arial"/>
              </a:rPr>
              <a:t>around us are building trails and promoting active tourism.  New rail trails -  Crisfield to Westover, Cambridge Downtown, Easton to St Michaels, Kent Narrows, Salisbury. </a:t>
            </a:r>
            <a:endParaRPr sz="1400" kern="0">
              <a:solidFill>
                <a:srgbClr val="000000"/>
              </a:solidFill>
              <a:latin typeface="Arial"/>
              <a:cs typeface="Arial"/>
              <a:sym typeface="Arial"/>
            </a:endParaRPr>
          </a:p>
        </p:txBody>
      </p:sp>
      <p:sp>
        <p:nvSpPr>
          <p:cNvPr id="115" name="Google Shape;115;p7"/>
          <p:cNvSpPr txBox="1"/>
          <p:nvPr/>
        </p:nvSpPr>
        <p:spPr>
          <a:xfrm>
            <a:off x="272250" y="1472362"/>
            <a:ext cx="5423221" cy="523220"/>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sz="1400" b="1" kern="0">
                <a:solidFill>
                  <a:srgbClr val="0070C0"/>
                </a:solidFill>
                <a:latin typeface="Arial"/>
                <a:ea typeface="Arial"/>
                <a:cs typeface="Arial"/>
                <a:sym typeface="Arial"/>
              </a:rPr>
              <a:t>Equitable Access to Recreation, Natural Resources, Services, Shopping, and JOBS!   </a:t>
            </a:r>
            <a:r>
              <a:rPr lang="en-US" sz="1400" b="1" i="1" kern="0">
                <a:solidFill>
                  <a:srgbClr val="0070C0"/>
                </a:solidFill>
                <a:latin typeface="Arial"/>
                <a:ea typeface="Arial"/>
                <a:cs typeface="Arial"/>
                <a:sym typeface="Arial"/>
              </a:rPr>
              <a:t>J-1 students &amp; residents</a:t>
            </a:r>
            <a:endParaRPr sz="1400" kern="0">
              <a:solidFill>
                <a:srgbClr val="000000"/>
              </a:solidFill>
              <a:latin typeface="Arial"/>
              <a:cs typeface="Arial"/>
              <a:sym typeface="Arial"/>
            </a:endParaRPr>
          </a:p>
        </p:txBody>
      </p:sp>
      <p:sp>
        <p:nvSpPr>
          <p:cNvPr id="116" name="Google Shape;116;p7"/>
          <p:cNvSpPr txBox="1"/>
          <p:nvPr/>
        </p:nvSpPr>
        <p:spPr>
          <a:xfrm>
            <a:off x="546538" y="5618342"/>
            <a:ext cx="8485933" cy="307777"/>
          </a:xfrm>
          <a:prstGeom prst="rect">
            <a:avLst/>
          </a:prstGeom>
          <a:noFill/>
          <a:ln w="9525" cap="flat" cmpd="sng">
            <a:solidFill>
              <a:srgbClr val="4C74D7"/>
            </a:solidFill>
            <a:prstDash val="solid"/>
            <a:round/>
            <a:headEnd type="none" w="sm" len="sm"/>
            <a:tailEnd type="none" w="sm" len="sm"/>
          </a:ln>
        </p:spPr>
        <p:txBody>
          <a:bodyPr spcFirstLastPara="1" wrap="square" lIns="91425" tIns="45700" rIns="91425" bIns="45700" anchor="t" anchorCtr="0">
            <a:spAutoFit/>
          </a:bodyPr>
          <a:lstStyle/>
          <a:p>
            <a:pPr>
              <a:buClr>
                <a:srgbClr val="000000"/>
              </a:buClr>
            </a:pPr>
            <a:r>
              <a:rPr lang="en-US" sz="1400" kern="0">
                <a:solidFill>
                  <a:srgbClr val="000000"/>
                </a:solidFill>
                <a:latin typeface="Arial"/>
                <a:ea typeface="Arial"/>
                <a:cs typeface="Arial"/>
                <a:sym typeface="Arial"/>
              </a:rPr>
              <a:t>Source: </a:t>
            </a:r>
            <a:r>
              <a:rPr lang="en-US" sz="1400" u="sng" kern="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www.sehinc.com/news/why-your-community-should-invest-bicycle-and-pedestrian-infrastructure</a:t>
            </a:r>
            <a:endParaRPr sz="1400" kern="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245010" y="935927"/>
            <a:ext cx="8267405" cy="1156138"/>
          </a:xfrm>
          <a:prstGeom prst="rect">
            <a:avLst/>
          </a:prstGeom>
          <a:noFill/>
          <a:ln>
            <a:noFill/>
          </a:ln>
        </p:spPr>
        <p:txBody>
          <a:bodyPr spcFirstLastPara="1" wrap="square" lIns="91425" tIns="91425" rIns="91425" bIns="91425" anchor="t" anchorCtr="0">
            <a:normAutofit fontScale="90000"/>
          </a:bodyPr>
          <a:lstStyle/>
          <a:p>
            <a:pPr>
              <a:buSzPct val="111111"/>
            </a:pPr>
            <a:r>
              <a:rPr lang="en-US"/>
              <a:t>Federal and State Laws Require Bike and Walk Access on Bridge Replacement or Redesign</a:t>
            </a:r>
            <a:br>
              <a:rPr lang="en-US"/>
            </a:br>
            <a:br>
              <a:rPr lang="en-US"/>
            </a:br>
            <a:endParaRPr/>
          </a:p>
        </p:txBody>
      </p:sp>
      <p:sp>
        <p:nvSpPr>
          <p:cNvPr id="122" name="Google Shape;122;p8"/>
          <p:cNvSpPr txBox="1">
            <a:spLocks noGrp="1"/>
          </p:cNvSpPr>
          <p:nvPr>
            <p:ph type="body" idx="2"/>
          </p:nvPr>
        </p:nvSpPr>
        <p:spPr>
          <a:xfrm>
            <a:off x="4514292" y="1758654"/>
            <a:ext cx="4518196" cy="1905651"/>
          </a:xfrm>
          <a:prstGeom prst="rect">
            <a:avLst/>
          </a:prstGeom>
          <a:noFill/>
          <a:ln>
            <a:noFill/>
          </a:ln>
        </p:spPr>
        <p:txBody>
          <a:bodyPr spcFirstLastPara="1" wrap="square" lIns="91425" tIns="91425" rIns="91425" bIns="91425" anchor="t" anchorCtr="0">
            <a:normAutofit/>
          </a:bodyPr>
          <a:lstStyle/>
          <a:p>
            <a:pPr marL="146050" indent="0">
              <a:buNone/>
            </a:pPr>
            <a:r>
              <a:rPr lang="en-US" b="1"/>
              <a:t>Maryland State Highway Administration Design Guidelines  </a:t>
            </a:r>
            <a:r>
              <a:rPr lang="en-US" u="sng">
                <a:solidFill>
                  <a:schemeClr val="hlink"/>
                </a:solidFill>
                <a:hlinkClick r:id="rId3"/>
              </a:rPr>
              <a:t>Chapter 7.1 </a:t>
            </a:r>
            <a:r>
              <a:rPr lang="en-US"/>
              <a:t>   </a:t>
            </a:r>
            <a:r>
              <a:rPr lang="en-US" i="1"/>
              <a:t>All newly constructed and reconstructed bridges shall accommodate bicycle and pedestrian access where appropriate and feasible to do so. It is SHA’s policy to provide sidewalks and shoulders on both sides of bridges where bicyclists and pedestrians are permitted to operate. </a:t>
            </a:r>
            <a:endParaRPr/>
          </a:p>
        </p:txBody>
      </p:sp>
      <p:pic>
        <p:nvPicPr>
          <p:cNvPr id="123" name="Google Shape;123;p8" descr="A group of people walking on a bridge&#10;&#10;Description automatically generated with medium confidence"/>
          <p:cNvPicPr preferRelativeResize="0"/>
          <p:nvPr/>
        </p:nvPicPr>
        <p:blipFill rotWithShape="1">
          <a:blip r:embed="rId4">
            <a:alphaModFix/>
          </a:blip>
          <a:srcRect/>
          <a:stretch/>
        </p:blipFill>
        <p:spPr>
          <a:xfrm>
            <a:off x="5075206" y="3664305"/>
            <a:ext cx="3630497" cy="2042155"/>
          </a:xfrm>
          <a:prstGeom prst="rect">
            <a:avLst/>
          </a:prstGeom>
          <a:noFill/>
          <a:ln>
            <a:noFill/>
          </a:ln>
        </p:spPr>
      </p:pic>
      <p:pic>
        <p:nvPicPr>
          <p:cNvPr id="124" name="Google Shape;124;p8" descr="A person riding a bicycle on a bridge&#10;&#10;Description automatically generated with medium confidence"/>
          <p:cNvPicPr preferRelativeResize="0"/>
          <p:nvPr/>
        </p:nvPicPr>
        <p:blipFill rotWithShape="1">
          <a:blip r:embed="rId5">
            <a:alphaModFix/>
          </a:blip>
          <a:srcRect/>
          <a:stretch/>
        </p:blipFill>
        <p:spPr>
          <a:xfrm>
            <a:off x="330979" y="1855732"/>
            <a:ext cx="4241021" cy="2518542"/>
          </a:xfrm>
          <a:prstGeom prst="rect">
            <a:avLst/>
          </a:prstGeom>
          <a:noFill/>
          <a:ln>
            <a:noFill/>
          </a:ln>
        </p:spPr>
      </p:pic>
      <p:sp>
        <p:nvSpPr>
          <p:cNvPr id="125" name="Google Shape;125;p8"/>
          <p:cNvSpPr txBox="1"/>
          <p:nvPr/>
        </p:nvSpPr>
        <p:spPr>
          <a:xfrm>
            <a:off x="136531" y="4537078"/>
            <a:ext cx="4938674" cy="1200288"/>
          </a:xfrm>
          <a:prstGeom prst="rect">
            <a:avLst/>
          </a:prstGeom>
          <a:noFill/>
          <a:ln>
            <a:noFill/>
          </a:ln>
        </p:spPr>
        <p:txBody>
          <a:bodyPr spcFirstLastPara="1" wrap="square" lIns="91425" tIns="45700" rIns="91425" bIns="45700" anchor="t" anchorCtr="0">
            <a:spAutoFit/>
          </a:bodyPr>
          <a:lstStyle/>
          <a:p>
            <a:pPr>
              <a:buClr>
                <a:srgbClr val="000000"/>
              </a:buClr>
            </a:pPr>
            <a:r>
              <a:rPr lang="en-US" sz="1200" kern="0" dirty="0">
                <a:solidFill>
                  <a:srgbClr val="000000"/>
                </a:solidFill>
                <a:latin typeface="Arial"/>
                <a:ea typeface="Arial"/>
                <a:cs typeface="Arial"/>
                <a:sym typeface="Arial"/>
              </a:rPr>
              <a:t>1/14/2022 U.S. Department of Transportation (US DOT) issued </a:t>
            </a:r>
            <a:r>
              <a:rPr lang="en-US" sz="1200" u="sng" kern="0"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guidance in the Bridge Investment Program</a:t>
            </a:r>
            <a:r>
              <a:rPr lang="en-US" sz="1200" kern="0" dirty="0">
                <a:solidFill>
                  <a:srgbClr val="000000"/>
                </a:solidFill>
                <a:latin typeface="Arial"/>
                <a:ea typeface="Arial"/>
                <a:cs typeface="Arial"/>
                <a:sym typeface="Arial"/>
              </a:rPr>
              <a:t>. Under the law anytime a state replaces or rehabilitates any highway bridge deck they must include biking and walking access. Federal money is available for planning &amp; building. $18.4 million was awarded to 23 states this month! </a:t>
            </a:r>
            <a:endParaRPr sz="1200" kern="0" dirty="0">
              <a:solidFill>
                <a:srgbClr val="000000"/>
              </a:solidFill>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365178" y="894421"/>
            <a:ext cx="7688700" cy="535200"/>
          </a:xfrm>
          <a:prstGeom prst="rect">
            <a:avLst/>
          </a:prstGeom>
          <a:noFill/>
          <a:ln>
            <a:noFill/>
          </a:ln>
        </p:spPr>
        <p:txBody>
          <a:bodyPr spcFirstLastPara="1" wrap="square" lIns="91425" tIns="91425" rIns="91425" bIns="91425" anchor="t" anchorCtr="0">
            <a:normAutofit fontScale="90000"/>
          </a:bodyPr>
          <a:lstStyle/>
          <a:p>
            <a:pPr>
              <a:buSzPct val="111111"/>
            </a:pPr>
            <a:r>
              <a:rPr lang="en-US"/>
              <a:t>Many bridge crossings have separate lanes for safe</a:t>
            </a:r>
            <a:br>
              <a:rPr lang="en-US"/>
            </a:br>
            <a:r>
              <a:rPr lang="en-US"/>
              <a:t>walking and biking</a:t>
            </a:r>
            <a:endParaRPr/>
          </a:p>
        </p:txBody>
      </p:sp>
      <p:sp>
        <p:nvSpPr>
          <p:cNvPr id="131" name="Google Shape;131;p9"/>
          <p:cNvSpPr txBox="1">
            <a:spLocks noGrp="1"/>
          </p:cNvSpPr>
          <p:nvPr>
            <p:ph type="body" idx="1"/>
          </p:nvPr>
        </p:nvSpPr>
        <p:spPr>
          <a:xfrm>
            <a:off x="134518" y="2098754"/>
            <a:ext cx="6140092" cy="3647435"/>
          </a:xfrm>
          <a:prstGeom prst="rect">
            <a:avLst/>
          </a:prstGeom>
          <a:noFill/>
          <a:ln>
            <a:noFill/>
          </a:ln>
        </p:spPr>
        <p:txBody>
          <a:bodyPr spcFirstLastPara="1" wrap="square" lIns="91425" tIns="91425" rIns="91425" bIns="91425" anchor="t" anchorCtr="0">
            <a:normAutofit fontScale="47500" lnSpcReduction="20000"/>
          </a:bodyPr>
          <a:lstStyle/>
          <a:p>
            <a:pPr>
              <a:buSzPct val="94373"/>
            </a:pPr>
            <a:r>
              <a:rPr lang="en-US" sz="2900" dirty="0"/>
              <a:t>Check out this </a:t>
            </a:r>
            <a:r>
              <a:rPr lang="en-US" sz="2900" u="sng" dirty="0">
                <a:solidFill>
                  <a:schemeClr val="hlink"/>
                </a:solidFill>
                <a:hlinkClick r:id="rId3"/>
              </a:rPr>
              <a:t>Gallery </a:t>
            </a:r>
            <a:r>
              <a:rPr lang="en-US" sz="2900" dirty="0"/>
              <a:t>at http://pedestrian.org/topics/interstate-row-gallery.htm</a:t>
            </a:r>
            <a:endParaRPr dirty="0"/>
          </a:p>
          <a:p>
            <a:pPr marL="146050" indent="0">
              <a:buSzPct val="94373"/>
              <a:buNone/>
            </a:pPr>
            <a:endParaRPr sz="2900" dirty="0"/>
          </a:p>
          <a:p>
            <a:pPr>
              <a:buSzPct val="94373"/>
            </a:pPr>
            <a:r>
              <a:rPr lang="en-US" sz="2900" u="sng" dirty="0">
                <a:solidFill>
                  <a:schemeClr val="hlink"/>
                </a:solidFill>
                <a:hlinkClick r:id="rId4"/>
              </a:rPr>
              <a:t>Mario Cuomo Bridge  </a:t>
            </a:r>
            <a:r>
              <a:rPr lang="en-US" sz="2900" dirty="0"/>
              <a:t>(</a:t>
            </a:r>
            <a:r>
              <a:rPr lang="en-US" sz="2900" dirty="0" err="1"/>
              <a:t>Tappanzee</a:t>
            </a:r>
            <a:r>
              <a:rPr lang="en-US" sz="2900" dirty="0"/>
              <a:t>) over Hudson River in NY has 800-2000 users daily, equal number of walkers &amp; bikers. 6 overlook stops.</a:t>
            </a:r>
            <a:endParaRPr dirty="0"/>
          </a:p>
          <a:p>
            <a:pPr indent="-228600">
              <a:buSzPct val="94373"/>
              <a:buNone/>
            </a:pPr>
            <a:endParaRPr sz="2900" dirty="0"/>
          </a:p>
          <a:p>
            <a:pPr>
              <a:buSzPct val="94373"/>
            </a:pPr>
            <a:r>
              <a:rPr lang="en-US" sz="2900" dirty="0"/>
              <a:t>Woodrow Wilson Bridge between Virginia &amp; Maryland on I-495  - estimated 5,000 walkers a month, equal # of visitors/residents </a:t>
            </a:r>
            <a:endParaRPr dirty="0"/>
          </a:p>
          <a:p>
            <a:pPr indent="-228600">
              <a:buSzPct val="94373"/>
              <a:buNone/>
            </a:pPr>
            <a:endParaRPr sz="2900" dirty="0"/>
          </a:p>
          <a:p>
            <a:pPr>
              <a:buSzPct val="94373"/>
            </a:pPr>
            <a:r>
              <a:rPr lang="en-US" sz="2900" dirty="0"/>
              <a:t>San Francisco Golden Gate Bridge – estimates 250 bikes and more than 100 walkers cross each HOUR!</a:t>
            </a:r>
            <a:endParaRPr dirty="0"/>
          </a:p>
          <a:p>
            <a:pPr marL="146050" indent="0">
              <a:buSzPct val="94373"/>
              <a:buNone/>
            </a:pPr>
            <a:endParaRPr sz="2900" dirty="0"/>
          </a:p>
          <a:p>
            <a:pPr>
              <a:buSzPct val="94373"/>
            </a:pPr>
            <a:r>
              <a:rPr lang="en-US" sz="2900" dirty="0"/>
              <a:t>Indian River Inlet Bridge in Delaware – 12-foot-wide path heavily used year-round.  OP resident Laura Scharle leads guided walks each year.  Check out her web site </a:t>
            </a:r>
            <a:r>
              <a:rPr lang="en-US" sz="2900" u="sng" dirty="0">
                <a:solidFill>
                  <a:schemeClr val="hlink"/>
                </a:solidFill>
                <a:hlinkClick r:id="rId5"/>
              </a:rPr>
              <a:t>Delmarva Trails and Waterways.</a:t>
            </a:r>
            <a:endParaRPr sz="2900" dirty="0"/>
          </a:p>
          <a:p>
            <a:pPr marL="146050" indent="0">
              <a:buSzPct val="94373"/>
              <a:buNone/>
            </a:pPr>
            <a:endParaRPr sz="2900" dirty="0"/>
          </a:p>
          <a:p>
            <a:pPr>
              <a:buSzPct val="94373"/>
            </a:pPr>
            <a:r>
              <a:rPr lang="en-US" sz="2900" dirty="0"/>
              <a:t>What is your favorite?  </a:t>
            </a:r>
            <a:endParaRPr dirty="0"/>
          </a:p>
          <a:p>
            <a:pPr indent="-228600">
              <a:buSzPct val="152046"/>
              <a:buNone/>
            </a:pPr>
            <a:endParaRPr sz="1800" dirty="0"/>
          </a:p>
        </p:txBody>
      </p:sp>
      <p:pic>
        <p:nvPicPr>
          <p:cNvPr id="132" name="Google Shape;132;p9"/>
          <p:cNvPicPr preferRelativeResize="0"/>
          <p:nvPr/>
        </p:nvPicPr>
        <p:blipFill rotWithShape="1">
          <a:blip r:embed="rId6">
            <a:alphaModFix/>
          </a:blip>
          <a:srcRect/>
          <a:stretch/>
        </p:blipFill>
        <p:spPr>
          <a:xfrm>
            <a:off x="6274610" y="1823689"/>
            <a:ext cx="2735576" cy="36474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287346" y="860372"/>
            <a:ext cx="7688700" cy="535200"/>
          </a:xfrm>
          <a:prstGeom prst="rect">
            <a:avLst/>
          </a:prstGeom>
          <a:noFill/>
          <a:ln>
            <a:noFill/>
          </a:ln>
        </p:spPr>
        <p:txBody>
          <a:bodyPr spcFirstLastPara="1" wrap="square" lIns="91425" tIns="91425" rIns="91425" bIns="91425" anchor="t" anchorCtr="0">
            <a:normAutofit fontScale="90000"/>
          </a:bodyPr>
          <a:lstStyle/>
          <a:p>
            <a:pPr>
              <a:buSzPct val="111111"/>
            </a:pPr>
            <a:r>
              <a:rPr lang="en-US"/>
              <a:t>Charles W. Cullen (Indian River Inlet) Bridge</a:t>
            </a:r>
            <a:endParaRPr/>
          </a:p>
        </p:txBody>
      </p:sp>
      <p:sp>
        <p:nvSpPr>
          <p:cNvPr id="138" name="Google Shape;138;p10"/>
          <p:cNvSpPr txBox="1">
            <a:spLocks noGrp="1"/>
          </p:cNvSpPr>
          <p:nvPr>
            <p:ph type="body" idx="1"/>
          </p:nvPr>
        </p:nvSpPr>
        <p:spPr>
          <a:xfrm>
            <a:off x="2864487" y="1329456"/>
            <a:ext cx="6099404" cy="2798720"/>
          </a:xfrm>
          <a:prstGeom prst="rect">
            <a:avLst/>
          </a:prstGeom>
          <a:noFill/>
          <a:ln>
            <a:noFill/>
          </a:ln>
        </p:spPr>
        <p:txBody>
          <a:bodyPr spcFirstLastPara="1" wrap="square" lIns="91425" tIns="91425" rIns="91425" bIns="91425" anchor="t" anchorCtr="0">
            <a:noAutofit/>
          </a:bodyPr>
          <a:lstStyle/>
          <a:p>
            <a:r>
              <a:rPr lang="en-US" sz="1600" dirty="0"/>
              <a:t>Bikeway plans were included from beginning designs in 2002; open for traffic in 2012</a:t>
            </a:r>
            <a:endParaRPr sz="1600" dirty="0"/>
          </a:p>
          <a:p>
            <a:pPr>
              <a:lnSpc>
                <a:spcPct val="114999"/>
              </a:lnSpc>
            </a:pPr>
            <a:r>
              <a:rPr lang="en-US" sz="1600" dirty="0"/>
              <a:t>Provides safe pedestrian access between state park amenities</a:t>
            </a:r>
            <a:endParaRPr sz="1600" dirty="0"/>
          </a:p>
          <a:p>
            <a:pPr>
              <a:lnSpc>
                <a:spcPct val="114999"/>
              </a:lnSpc>
            </a:pPr>
            <a:r>
              <a:rPr lang="en-US" sz="1600" dirty="0"/>
              <a:t>State park leads guided bridge walks (total 300-500 ppl/year)</a:t>
            </a:r>
            <a:endParaRPr sz="1600" dirty="0"/>
          </a:p>
          <a:p>
            <a:pPr>
              <a:lnSpc>
                <a:spcPct val="114999"/>
              </a:lnSpc>
            </a:pPr>
            <a:r>
              <a:rPr lang="en-US" sz="1600" dirty="0"/>
              <a:t>Inaugural </a:t>
            </a:r>
            <a:r>
              <a:rPr lang="en-US" sz="1600" i="1" dirty="0"/>
              <a:t>Sun, Moon, Bridge</a:t>
            </a:r>
            <a:r>
              <a:rPr lang="en-US" sz="1600" dirty="0"/>
              <a:t> event (April 2021) saw 2500+ people walking the bridge</a:t>
            </a:r>
            <a:endParaRPr sz="1600" dirty="0"/>
          </a:p>
          <a:p>
            <a:pPr>
              <a:lnSpc>
                <a:spcPct val="114999"/>
              </a:lnSpc>
            </a:pPr>
            <a:r>
              <a:rPr lang="en-US" sz="1600" dirty="0"/>
              <a:t>Provides safe access for several 5Ks and triathlons each year</a:t>
            </a:r>
            <a:endParaRPr sz="1600" dirty="0"/>
          </a:p>
          <a:p>
            <a:pPr indent="-228600">
              <a:lnSpc>
                <a:spcPct val="114999"/>
              </a:lnSpc>
              <a:buNone/>
            </a:pPr>
            <a:endParaRPr dirty="0"/>
          </a:p>
          <a:p>
            <a:pPr indent="-228600">
              <a:lnSpc>
                <a:spcPct val="114999"/>
              </a:lnSpc>
              <a:buNone/>
            </a:pPr>
            <a:endParaRPr dirty="0"/>
          </a:p>
        </p:txBody>
      </p:sp>
      <p:pic>
        <p:nvPicPr>
          <p:cNvPr id="139" name="Google Shape;139;p10" descr="A group of people walking on a bridge&#10;&#10;Description automatically generated"/>
          <p:cNvPicPr preferRelativeResize="0"/>
          <p:nvPr/>
        </p:nvPicPr>
        <p:blipFill rotWithShape="1">
          <a:blip r:embed="rId3">
            <a:alphaModFix/>
          </a:blip>
          <a:srcRect/>
          <a:stretch/>
        </p:blipFill>
        <p:spPr>
          <a:xfrm rot="5400000">
            <a:off x="-120770" y="1869776"/>
            <a:ext cx="3312544" cy="2484408"/>
          </a:xfrm>
          <a:prstGeom prst="rect">
            <a:avLst/>
          </a:prstGeom>
          <a:noFill/>
          <a:ln>
            <a:noFill/>
          </a:ln>
        </p:spPr>
      </p:pic>
      <p:pic>
        <p:nvPicPr>
          <p:cNvPr id="140" name="Google Shape;140;p10" descr="A group of people on a bridge&#10;&#10;Description automatically generated"/>
          <p:cNvPicPr preferRelativeResize="0"/>
          <p:nvPr/>
        </p:nvPicPr>
        <p:blipFill rotWithShape="1">
          <a:blip r:embed="rId4">
            <a:alphaModFix/>
          </a:blip>
          <a:srcRect t="12019" r="274" b="11538"/>
          <a:stretch/>
        </p:blipFill>
        <p:spPr>
          <a:xfrm>
            <a:off x="4170873" y="4128176"/>
            <a:ext cx="3907785" cy="17171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1"/>
          <p:cNvSpPr txBox="1">
            <a:spLocks noGrp="1"/>
          </p:cNvSpPr>
          <p:nvPr>
            <p:ph type="title"/>
          </p:nvPr>
        </p:nvSpPr>
        <p:spPr>
          <a:xfrm>
            <a:off x="216493" y="918399"/>
            <a:ext cx="7688400" cy="593664"/>
          </a:xfrm>
          <a:prstGeom prst="rect">
            <a:avLst/>
          </a:prstGeom>
          <a:noFill/>
          <a:ln>
            <a:noFill/>
          </a:ln>
        </p:spPr>
        <p:txBody>
          <a:bodyPr spcFirstLastPara="1" wrap="square" lIns="91425" tIns="91425" rIns="91425" bIns="91425" anchor="t" anchorCtr="0">
            <a:normAutofit fontScale="90000"/>
          </a:bodyPr>
          <a:lstStyle/>
          <a:p>
            <a:pPr>
              <a:buSzPct val="111111"/>
            </a:pPr>
            <a:r>
              <a:rPr lang="en-US" dirty="0"/>
              <a:t>How did other </a:t>
            </a:r>
            <a:r>
              <a:rPr lang="en-US" u="sng" dirty="0">
                <a:solidFill>
                  <a:schemeClr val="hlink"/>
                </a:solidFill>
                <a:hlinkClick r:id="rId3"/>
              </a:rPr>
              <a:t>Communities Advocate and Plan </a:t>
            </a:r>
            <a:br>
              <a:rPr lang="en-US" dirty="0"/>
            </a:br>
            <a:r>
              <a:rPr lang="en-US" dirty="0"/>
              <a:t>for Bike and Pedestrian Accommodations? </a:t>
            </a:r>
            <a:endParaRPr dirty="0"/>
          </a:p>
        </p:txBody>
      </p:sp>
      <p:sp>
        <p:nvSpPr>
          <p:cNvPr id="146" name="Google Shape;146;p11"/>
          <p:cNvSpPr txBox="1">
            <a:spLocks noGrp="1"/>
          </p:cNvSpPr>
          <p:nvPr>
            <p:ph type="body" idx="1"/>
          </p:nvPr>
        </p:nvSpPr>
        <p:spPr>
          <a:xfrm>
            <a:off x="252764" y="2016978"/>
            <a:ext cx="8571569" cy="951571"/>
          </a:xfrm>
          <a:prstGeom prst="rect">
            <a:avLst/>
          </a:prstGeom>
          <a:noFill/>
          <a:ln>
            <a:noFill/>
          </a:ln>
        </p:spPr>
        <p:txBody>
          <a:bodyPr spcFirstLastPara="1" wrap="square" lIns="91425" tIns="91425" rIns="91425" bIns="91425" anchor="t" anchorCtr="0">
            <a:normAutofit/>
          </a:bodyPr>
          <a:lstStyle/>
          <a:p>
            <a:r>
              <a:rPr lang="en-US" dirty="0"/>
              <a:t>Engaged with Transportation Planners and Elected Officials early &amp; often to make their voices heard! </a:t>
            </a:r>
            <a:endParaRPr dirty="0"/>
          </a:p>
          <a:p>
            <a:r>
              <a:rPr lang="en-US" dirty="0"/>
              <a:t>Created and maintained walk/bike trails between bridge access points and activity centers  </a:t>
            </a:r>
            <a:r>
              <a:rPr lang="en-US" dirty="0">
                <a:solidFill>
                  <a:schemeClr val="accent3"/>
                </a:solidFill>
              </a:rPr>
              <a:t>(red lines)</a:t>
            </a:r>
            <a:endParaRPr dirty="0">
              <a:solidFill>
                <a:schemeClr val="accent3"/>
              </a:solidFill>
            </a:endParaRPr>
          </a:p>
          <a:p>
            <a:r>
              <a:rPr lang="en-US" dirty="0"/>
              <a:t>Utilized existing trails/paths for access and planned how to connect them in bridge design </a:t>
            </a:r>
            <a:r>
              <a:rPr lang="en-US" dirty="0">
                <a:solidFill>
                  <a:schemeClr val="accent3"/>
                </a:solidFill>
              </a:rPr>
              <a:t>(red line along 90)</a:t>
            </a:r>
            <a:endParaRPr dirty="0">
              <a:solidFill>
                <a:schemeClr val="accent3"/>
              </a:solidFill>
            </a:endParaRPr>
          </a:p>
          <a:p>
            <a:pPr marL="228600" indent="0">
              <a:buNone/>
            </a:pPr>
            <a:endParaRPr dirty="0"/>
          </a:p>
        </p:txBody>
      </p:sp>
      <p:pic>
        <p:nvPicPr>
          <p:cNvPr id="147" name="Google Shape;147;p11" descr="Map&#10;&#10;Description automatically generated"/>
          <p:cNvPicPr preferRelativeResize="0"/>
          <p:nvPr/>
        </p:nvPicPr>
        <p:blipFill rotWithShape="1">
          <a:blip r:embed="rId4">
            <a:alphaModFix/>
          </a:blip>
          <a:srcRect/>
          <a:stretch/>
        </p:blipFill>
        <p:spPr>
          <a:xfrm>
            <a:off x="207378" y="2901282"/>
            <a:ext cx="8571569" cy="2979854"/>
          </a:xfrm>
          <a:prstGeom prst="rect">
            <a:avLst/>
          </a:prstGeom>
          <a:noFill/>
          <a:ln>
            <a:noFill/>
          </a:ln>
        </p:spPr>
      </p:pic>
      <p:sp>
        <p:nvSpPr>
          <p:cNvPr id="148" name="Google Shape;148;p11"/>
          <p:cNvSpPr txBox="1"/>
          <p:nvPr/>
        </p:nvSpPr>
        <p:spPr>
          <a:xfrm>
            <a:off x="4703518" y="4106863"/>
            <a:ext cx="2594145" cy="1832738"/>
          </a:xfrm>
          <a:prstGeom prst="rect">
            <a:avLst/>
          </a:prstGeom>
          <a:solidFill>
            <a:srgbClr val="FF66FF"/>
          </a:solidFill>
          <a:ln>
            <a:noFill/>
          </a:ln>
        </p:spPr>
        <p:txBody>
          <a:bodyPr spcFirstLastPara="1" wrap="square" lIns="91425" tIns="45700" rIns="91425" bIns="45700" anchor="t" anchorCtr="0">
            <a:spAutoFit/>
          </a:bodyPr>
          <a:lstStyle/>
          <a:p>
            <a:pPr>
              <a:buClr>
                <a:srgbClr val="000000"/>
              </a:buClr>
            </a:pPr>
            <a:r>
              <a:rPr lang="en-US" sz="1400" kern="0">
                <a:solidFill>
                  <a:srgbClr val="000000"/>
                </a:solidFill>
                <a:latin typeface="Arial"/>
                <a:ea typeface="Arial"/>
                <a:cs typeface="Arial"/>
                <a:sym typeface="Arial"/>
              </a:rPr>
              <a:t>OPA staff/board/volunteers can improve bike/walkability of community in and around 90. Work w/state, county, OC, and property owners to connect North &amp; South Ocean Pines and provide future access to Route 90 Corridor.</a:t>
            </a:r>
            <a:endParaRPr sz="1400" kern="0">
              <a:solidFill>
                <a:srgbClr val="000000"/>
              </a:solidFill>
              <a:latin typeface="Arial"/>
              <a:cs typeface="Arial"/>
              <a:sym typeface="Arial"/>
            </a:endParaRPr>
          </a:p>
        </p:txBody>
      </p:sp>
      <p:cxnSp>
        <p:nvCxnSpPr>
          <p:cNvPr id="149" name="Google Shape;149;p11"/>
          <p:cNvCxnSpPr/>
          <p:nvPr/>
        </p:nvCxnSpPr>
        <p:spPr>
          <a:xfrm rot="10800000">
            <a:off x="216500" y="4344125"/>
            <a:ext cx="1287000" cy="885900"/>
          </a:xfrm>
          <a:prstGeom prst="straightConnector1">
            <a:avLst/>
          </a:prstGeom>
          <a:noFill/>
          <a:ln w="9525" cap="flat" cmpd="sng">
            <a:solidFill>
              <a:srgbClr val="FF0000"/>
            </a:solidFill>
            <a:prstDash val="solid"/>
            <a:round/>
            <a:headEnd type="none" w="med" len="med"/>
            <a:tailEnd type="none" w="med" len="med"/>
          </a:ln>
        </p:spPr>
      </p:cxnSp>
      <p:cxnSp>
        <p:nvCxnSpPr>
          <p:cNvPr id="150" name="Google Shape;150;p11"/>
          <p:cNvCxnSpPr/>
          <p:nvPr/>
        </p:nvCxnSpPr>
        <p:spPr>
          <a:xfrm rot="10800000" flipH="1">
            <a:off x="1069600" y="4176300"/>
            <a:ext cx="1635900" cy="676200"/>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2" descr="Diagram, timeline&#10;&#10;Description automatically generated"/>
          <p:cNvPicPr preferRelativeResize="0"/>
          <p:nvPr/>
        </p:nvPicPr>
        <p:blipFill rotWithShape="1">
          <a:blip r:embed="rId3">
            <a:alphaModFix/>
          </a:blip>
          <a:srcRect/>
          <a:stretch/>
        </p:blipFill>
        <p:spPr>
          <a:xfrm>
            <a:off x="354656" y="931236"/>
            <a:ext cx="6172525" cy="1903497"/>
          </a:xfrm>
          <a:prstGeom prst="rect">
            <a:avLst/>
          </a:prstGeom>
          <a:noFill/>
          <a:ln>
            <a:noFill/>
          </a:ln>
        </p:spPr>
      </p:pic>
      <p:pic>
        <p:nvPicPr>
          <p:cNvPr id="156" name="Google Shape;156;p12" descr="Graphical user interface, application, Word&#10;&#10;Description automatically generated"/>
          <p:cNvPicPr preferRelativeResize="0"/>
          <p:nvPr/>
        </p:nvPicPr>
        <p:blipFill rotWithShape="1">
          <a:blip r:embed="rId4">
            <a:alphaModFix/>
          </a:blip>
          <a:srcRect l="10309" t="20949" r="10174" b="21786"/>
          <a:stretch/>
        </p:blipFill>
        <p:spPr>
          <a:xfrm>
            <a:off x="354655" y="4134782"/>
            <a:ext cx="7205870" cy="1925443"/>
          </a:xfrm>
          <a:prstGeom prst="rect">
            <a:avLst/>
          </a:prstGeom>
          <a:noFill/>
          <a:ln>
            <a:noFill/>
          </a:ln>
        </p:spPr>
      </p:pic>
      <p:pic>
        <p:nvPicPr>
          <p:cNvPr id="157" name="Google Shape;157;p12" descr="Diagram&#10;&#10;Description automatically generated"/>
          <p:cNvPicPr preferRelativeResize="0"/>
          <p:nvPr/>
        </p:nvPicPr>
        <p:blipFill rotWithShape="1">
          <a:blip r:embed="rId5">
            <a:alphaModFix/>
          </a:blip>
          <a:srcRect/>
          <a:stretch/>
        </p:blipFill>
        <p:spPr>
          <a:xfrm>
            <a:off x="2263750" y="2570827"/>
            <a:ext cx="6809678" cy="1712634"/>
          </a:xfrm>
          <a:prstGeom prst="rect">
            <a:avLst/>
          </a:prstGeom>
          <a:noFill/>
          <a:ln>
            <a:noFill/>
          </a:ln>
        </p:spPr>
      </p:pic>
      <p:sp>
        <p:nvSpPr>
          <p:cNvPr id="158" name="Google Shape;158;p12"/>
          <p:cNvSpPr txBox="1"/>
          <p:nvPr/>
        </p:nvSpPr>
        <p:spPr>
          <a:xfrm>
            <a:off x="644237" y="2626926"/>
            <a:ext cx="1723541" cy="2031285"/>
          </a:xfrm>
          <a:prstGeom prst="rect">
            <a:avLst/>
          </a:prstGeom>
          <a:solidFill>
            <a:srgbClr val="FF66FF"/>
          </a:solidFill>
          <a:ln>
            <a:noFill/>
          </a:ln>
        </p:spPr>
        <p:txBody>
          <a:bodyPr spcFirstLastPara="1" wrap="square" lIns="91425" tIns="45700" rIns="91425" bIns="45700" anchor="t" anchorCtr="0">
            <a:spAutoFit/>
          </a:bodyPr>
          <a:lstStyle/>
          <a:p>
            <a:pPr>
              <a:buClr>
                <a:srgbClr val="000000"/>
              </a:buClr>
            </a:pPr>
            <a:r>
              <a:rPr lang="en-US" sz="1400" kern="0" dirty="0">
                <a:solidFill>
                  <a:srgbClr val="000000"/>
                </a:solidFill>
                <a:latin typeface="Arial"/>
                <a:ea typeface="Arial"/>
                <a:cs typeface="Arial"/>
                <a:sym typeface="Arial"/>
              </a:rPr>
              <a:t>ALL CONCEPTS</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ea typeface="Arial"/>
                <a:cs typeface="Arial"/>
                <a:sym typeface="Arial"/>
              </a:rPr>
              <a:t>SHOW OPTION</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ea typeface="Arial"/>
                <a:cs typeface="Arial"/>
                <a:sym typeface="Arial"/>
              </a:rPr>
              <a:t>FOR SEPARATED BIKE/WALK</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ea typeface="Arial"/>
                <a:cs typeface="Arial"/>
                <a:sym typeface="Arial"/>
              </a:rPr>
              <a:t>PATH  -4 lane options are most likely to allow for shared used path.</a:t>
            </a:r>
            <a:endParaRPr sz="1400" kern="0" dirty="0">
              <a:solidFill>
                <a:srgbClr val="000000"/>
              </a:solidFill>
              <a:latin typeface="Arial"/>
              <a:cs typeface="Arial"/>
              <a:sym typeface="Arial"/>
            </a:endParaRPr>
          </a:p>
          <a:p>
            <a:pPr>
              <a:buClr>
                <a:srgbClr val="000000"/>
              </a:buClr>
            </a:pPr>
            <a:endParaRPr sz="1400" kern="0" dirty="0">
              <a:solidFill>
                <a:srgbClr val="000000"/>
              </a:solidFill>
              <a:latin typeface="Arial"/>
              <a:ea typeface="Arial"/>
              <a:cs typeface="Arial"/>
              <a:sym typeface="Arial"/>
            </a:endParaRPr>
          </a:p>
        </p:txBody>
      </p:sp>
      <p:sp>
        <p:nvSpPr>
          <p:cNvPr id="159" name="Google Shape;159;p12"/>
          <p:cNvSpPr txBox="1"/>
          <p:nvPr/>
        </p:nvSpPr>
        <p:spPr>
          <a:xfrm>
            <a:off x="6901807" y="1124815"/>
            <a:ext cx="2021477" cy="1169551"/>
          </a:xfrm>
          <a:prstGeom prst="rect">
            <a:avLst/>
          </a:prstGeom>
          <a:solidFill>
            <a:srgbClr val="FF66FF"/>
          </a:solidFill>
          <a:ln>
            <a:noFill/>
          </a:ln>
        </p:spPr>
        <p:txBody>
          <a:bodyPr spcFirstLastPara="1" wrap="square" lIns="91425" tIns="45700" rIns="91425" bIns="45700" anchor="t" anchorCtr="0">
            <a:spAutoFit/>
          </a:bodyPr>
          <a:lstStyle/>
          <a:p>
            <a:pPr>
              <a:buClr>
                <a:srgbClr val="000000"/>
              </a:buClr>
            </a:pPr>
            <a:r>
              <a:rPr lang="en-US" sz="1400" kern="0" dirty="0">
                <a:solidFill>
                  <a:srgbClr val="000000"/>
                </a:solidFill>
                <a:latin typeface="Arial"/>
                <a:ea typeface="Arial"/>
                <a:cs typeface="Arial"/>
                <a:sym typeface="Arial"/>
              </a:rPr>
              <a:t>Smart MDOT Engineers can design path &amp; access points if they believe it is a priority. Let’s tell them!</a:t>
            </a:r>
            <a:endParaRPr sz="1400" kern="0" dirty="0">
              <a:solidFill>
                <a:srgbClr val="000000"/>
              </a:solidFill>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3"/>
          <p:cNvSpPr txBox="1">
            <a:spLocks noGrp="1"/>
          </p:cNvSpPr>
          <p:nvPr>
            <p:ph type="title"/>
          </p:nvPr>
        </p:nvSpPr>
        <p:spPr>
          <a:xfrm>
            <a:off x="207818" y="1393175"/>
            <a:ext cx="7845758" cy="535200"/>
          </a:xfrm>
          <a:prstGeom prst="rect">
            <a:avLst/>
          </a:prstGeom>
          <a:noFill/>
          <a:ln>
            <a:noFill/>
          </a:ln>
        </p:spPr>
        <p:txBody>
          <a:bodyPr spcFirstLastPara="1" wrap="square" lIns="91425" tIns="91425" rIns="91425" bIns="91425" anchor="t" anchorCtr="0">
            <a:normAutofit fontScale="90000"/>
          </a:bodyPr>
          <a:lstStyle/>
          <a:p>
            <a:pPr>
              <a:buSzPct val="111111"/>
            </a:pPr>
            <a:r>
              <a:rPr lang="en-US" dirty="0"/>
              <a:t>WHAT CAN Ocean Pines Association DO?</a:t>
            </a:r>
            <a:endParaRPr dirty="0"/>
          </a:p>
        </p:txBody>
      </p:sp>
      <p:sp>
        <p:nvSpPr>
          <p:cNvPr id="165" name="Google Shape;165;p13"/>
          <p:cNvSpPr txBox="1">
            <a:spLocks noGrp="1"/>
          </p:cNvSpPr>
          <p:nvPr>
            <p:ph type="body" idx="1"/>
          </p:nvPr>
        </p:nvSpPr>
        <p:spPr>
          <a:xfrm>
            <a:off x="144975" y="2133075"/>
            <a:ext cx="5467500" cy="3773400"/>
          </a:xfrm>
          <a:prstGeom prst="rect">
            <a:avLst/>
          </a:prstGeom>
          <a:noFill/>
          <a:ln>
            <a:noFill/>
          </a:ln>
        </p:spPr>
        <p:txBody>
          <a:bodyPr spcFirstLastPara="1" wrap="square" lIns="91425" tIns="91425" rIns="91425" bIns="91425" anchor="t" anchorCtr="0">
            <a:normAutofit fontScale="92500" lnSpcReduction="10000"/>
          </a:bodyPr>
          <a:lstStyle/>
          <a:p>
            <a:pPr indent="-305117">
              <a:buSzPct val="100000"/>
            </a:pPr>
            <a:r>
              <a:rPr lang="en-US" sz="1500" dirty="0"/>
              <a:t>Review the Project Plans and potential designs and provide input on the</a:t>
            </a:r>
            <a:r>
              <a:rPr lang="en-US" sz="1500" u="sng" dirty="0">
                <a:solidFill>
                  <a:schemeClr val="hlink"/>
                </a:solidFill>
                <a:hlinkClick r:id="rId3"/>
              </a:rPr>
              <a:t> survey </a:t>
            </a:r>
            <a:r>
              <a:rPr lang="en-US" sz="1500" dirty="0"/>
              <a:t>before Nov. 30.</a:t>
            </a:r>
            <a:endParaRPr sz="1500" dirty="0"/>
          </a:p>
          <a:p>
            <a:pPr indent="-305117">
              <a:buSzPct val="93410"/>
            </a:pPr>
            <a:r>
              <a:rPr lang="en-US" sz="1500" dirty="0"/>
              <a:t>Draft a letter outlining priorities and concerns like Bike/Ped shared used path; safe access ramps, and passage under 90 at the Golf Course Crossing.</a:t>
            </a:r>
            <a:endParaRPr sz="1500" dirty="0"/>
          </a:p>
          <a:p>
            <a:pPr indent="-310515">
              <a:buSzPct val="100000"/>
            </a:pPr>
            <a:r>
              <a:rPr lang="en-US" sz="1500" dirty="0"/>
              <a:t>Form a work group staff, Board member(s), and residents to improve OP walkability/</a:t>
            </a:r>
            <a:r>
              <a:rPr lang="en-US" sz="1500" dirty="0" err="1"/>
              <a:t>bikeability</a:t>
            </a:r>
            <a:r>
              <a:rPr lang="en-US" sz="1500" dirty="0"/>
              <a:t> </a:t>
            </a:r>
            <a:r>
              <a:rPr lang="en-US" sz="1500" i="1" u="sng" dirty="0"/>
              <a:t>including</a:t>
            </a:r>
            <a:r>
              <a:rPr lang="en-US" sz="1500" dirty="0"/>
              <a:t> the Route 90 project.  Address resident concerns and ideas in survey responses.</a:t>
            </a:r>
          </a:p>
          <a:p>
            <a:pPr indent="-310515">
              <a:buSzPct val="100000"/>
            </a:pPr>
            <a:r>
              <a:rPr lang="en-US" sz="1500" dirty="0"/>
              <a:t>Budget for staff and/or consulting assistance to develop plan to make Ocean Pines a more walkable/bikeable/</a:t>
            </a:r>
            <a:r>
              <a:rPr lang="en-US" sz="1500" dirty="0" err="1"/>
              <a:t>liveable</a:t>
            </a:r>
            <a:r>
              <a:rPr lang="en-US" sz="1500" dirty="0"/>
              <a:t> community.</a:t>
            </a:r>
          </a:p>
          <a:p>
            <a:pPr indent="-310515">
              <a:buSzPct val="100000"/>
            </a:pPr>
            <a:r>
              <a:rPr lang="en-US" sz="1500" dirty="0"/>
              <a:t>Write to State and Local Representatives to tell them that safe connections and shared use paths are important to Ocean Pines.</a:t>
            </a:r>
          </a:p>
          <a:p>
            <a:pPr marL="146685" indent="0">
              <a:buSzPct val="100000"/>
              <a:buNone/>
            </a:pPr>
            <a:endParaRPr sz="1417" dirty="0"/>
          </a:p>
          <a:p>
            <a:pPr marL="146050" indent="0">
              <a:buSzPct val="72222"/>
              <a:buNone/>
            </a:pPr>
            <a:endParaRPr sz="1800" u="sng" dirty="0">
              <a:solidFill>
                <a:srgbClr val="0563C1"/>
              </a:solidFill>
              <a:latin typeface="Calibri"/>
              <a:ea typeface="Calibri"/>
              <a:cs typeface="Calibri"/>
              <a:sym typeface="Calibri"/>
            </a:endParaRPr>
          </a:p>
          <a:p>
            <a:pPr marL="146050" indent="0">
              <a:buSzPct val="72222"/>
              <a:buNone/>
            </a:pPr>
            <a:endParaRPr sz="1800" dirty="0">
              <a:latin typeface="Calibri"/>
              <a:ea typeface="Calibri"/>
              <a:cs typeface="Calibri"/>
              <a:sym typeface="Calibri"/>
            </a:endParaRPr>
          </a:p>
          <a:p>
            <a:pPr marL="146050" indent="0">
              <a:buSzPct val="100000"/>
              <a:buNone/>
            </a:pPr>
            <a:endParaRPr dirty="0"/>
          </a:p>
        </p:txBody>
      </p:sp>
      <p:pic>
        <p:nvPicPr>
          <p:cNvPr id="166" name="Google Shape;166;p13" descr="Icon&#10;&#10;Description automatically generated with low confidence"/>
          <p:cNvPicPr preferRelativeResize="0"/>
          <p:nvPr/>
        </p:nvPicPr>
        <p:blipFill rotWithShape="1">
          <a:blip r:embed="rId4">
            <a:alphaModFix/>
          </a:blip>
          <a:srcRect/>
          <a:stretch/>
        </p:blipFill>
        <p:spPr>
          <a:xfrm>
            <a:off x="6111830" y="1328067"/>
            <a:ext cx="2666995" cy="2209795"/>
          </a:xfrm>
          <a:prstGeom prst="rect">
            <a:avLst/>
          </a:prstGeom>
          <a:noFill/>
          <a:ln>
            <a:noFill/>
          </a:ln>
        </p:spPr>
      </p:pic>
      <p:pic>
        <p:nvPicPr>
          <p:cNvPr id="167" name="Google Shape;167;p13" descr="A group of people posing for a photo&#10;&#10;Description automatically generated with medium confidence"/>
          <p:cNvPicPr preferRelativeResize="0"/>
          <p:nvPr/>
        </p:nvPicPr>
        <p:blipFill rotWithShape="1">
          <a:blip r:embed="rId5">
            <a:alphaModFix/>
          </a:blip>
          <a:srcRect b="25043"/>
          <a:stretch/>
        </p:blipFill>
        <p:spPr>
          <a:xfrm>
            <a:off x="5612524" y="3621942"/>
            <a:ext cx="3531476" cy="21197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title"/>
          </p:nvPr>
        </p:nvSpPr>
        <p:spPr>
          <a:xfrm>
            <a:off x="245975" y="878942"/>
            <a:ext cx="7688400" cy="535200"/>
          </a:xfrm>
          <a:prstGeom prst="rect">
            <a:avLst/>
          </a:prstGeom>
          <a:noFill/>
          <a:ln>
            <a:noFill/>
          </a:ln>
        </p:spPr>
        <p:txBody>
          <a:bodyPr spcFirstLastPara="1" wrap="square" lIns="91425" tIns="91425" rIns="91425" bIns="91425" anchor="t" anchorCtr="0">
            <a:normAutofit fontScale="90000"/>
          </a:bodyPr>
          <a:lstStyle/>
          <a:p>
            <a:pPr>
              <a:buSzPct val="144444"/>
            </a:pPr>
            <a:r>
              <a:rPr lang="en-US">
                <a:solidFill>
                  <a:srgbClr val="0070C0"/>
                </a:solidFill>
              </a:rPr>
              <a:t>Look what our neighbors are doing! </a:t>
            </a:r>
            <a:br>
              <a:rPr lang="en-US">
                <a:solidFill>
                  <a:srgbClr val="0070C0"/>
                </a:solidFill>
              </a:rPr>
            </a:br>
            <a:r>
              <a:rPr lang="en-US">
                <a:solidFill>
                  <a:srgbClr val="0070C0"/>
                </a:solidFill>
              </a:rPr>
              <a:t>Eastern Shore of Virginia Rail Trail</a:t>
            </a:r>
            <a:br>
              <a:rPr lang="en-US">
                <a:solidFill>
                  <a:srgbClr val="0070C0"/>
                </a:solidFill>
              </a:rPr>
            </a:br>
            <a:r>
              <a:rPr lang="en-US">
                <a:solidFill>
                  <a:srgbClr val="0070C0"/>
                </a:solidFill>
              </a:rPr>
              <a:t>      </a:t>
            </a:r>
            <a:r>
              <a:rPr lang="en-US" sz="2000" i="1">
                <a:solidFill>
                  <a:srgbClr val="0070C0"/>
                </a:solidFill>
              </a:rPr>
              <a:t>49 miles -Cape Charles to Hallwood</a:t>
            </a:r>
            <a:endParaRPr sz="2000" i="1">
              <a:solidFill>
                <a:srgbClr val="0070C0"/>
              </a:solidFill>
            </a:endParaRPr>
          </a:p>
        </p:txBody>
      </p:sp>
      <p:sp>
        <p:nvSpPr>
          <p:cNvPr id="173" name="Google Shape;173;p14"/>
          <p:cNvSpPr txBox="1">
            <a:spLocks noGrp="1"/>
          </p:cNvSpPr>
          <p:nvPr>
            <p:ph type="body" idx="1"/>
          </p:nvPr>
        </p:nvSpPr>
        <p:spPr>
          <a:xfrm>
            <a:off x="245976" y="2255440"/>
            <a:ext cx="5271957" cy="3552182"/>
          </a:xfrm>
          <a:prstGeom prst="rect">
            <a:avLst/>
          </a:prstGeom>
          <a:noFill/>
          <a:ln>
            <a:noFill/>
          </a:ln>
        </p:spPr>
        <p:txBody>
          <a:bodyPr spcFirstLastPara="1" wrap="square" lIns="91425" tIns="91425" rIns="91425" bIns="91425" anchor="t" anchorCtr="0">
            <a:normAutofit/>
          </a:bodyPr>
          <a:lstStyle/>
          <a:p>
            <a:r>
              <a:rPr lang="en-US" sz="1600" dirty="0">
                <a:solidFill>
                  <a:srgbClr val="000000"/>
                </a:solidFill>
                <a:latin typeface="Belleza"/>
                <a:ea typeface="Belleza"/>
                <a:cs typeface="Belleza"/>
                <a:sym typeface="Belleza"/>
              </a:rPr>
              <a:t>“Railbanking” authorized under the National Trails Act preserves a corridor that would have been abandoned and lost to public use.</a:t>
            </a:r>
            <a:endParaRPr dirty="0"/>
          </a:p>
          <a:p>
            <a:r>
              <a:rPr lang="en-US" sz="1600" dirty="0">
                <a:solidFill>
                  <a:srgbClr val="000000"/>
                </a:solidFill>
                <a:latin typeface="Belleza"/>
                <a:ea typeface="Belleza"/>
                <a:cs typeface="Belleza"/>
                <a:sym typeface="Belleza"/>
              </a:rPr>
              <a:t>Ensures the right-of-way will remain in place for potential future rail operations and utility needs.</a:t>
            </a:r>
            <a:endParaRPr dirty="0"/>
          </a:p>
          <a:p>
            <a:r>
              <a:rPr lang="en-US" sz="1600" dirty="0">
                <a:solidFill>
                  <a:srgbClr val="000000"/>
                </a:solidFill>
                <a:latin typeface="Belleza"/>
                <a:ea typeface="Belleza"/>
                <a:cs typeface="Belleza"/>
                <a:sym typeface="Belleza"/>
              </a:rPr>
              <a:t>Driven by success of other </a:t>
            </a:r>
            <a:r>
              <a:rPr lang="en-US" sz="1600" dirty="0" err="1">
                <a:solidFill>
                  <a:srgbClr val="000000"/>
                </a:solidFill>
                <a:latin typeface="Belleza"/>
                <a:ea typeface="Belleza"/>
                <a:cs typeface="Belleza"/>
                <a:sym typeface="Belleza"/>
              </a:rPr>
              <a:t>railtrails</a:t>
            </a:r>
            <a:r>
              <a:rPr lang="en-US" sz="1600" dirty="0">
                <a:solidFill>
                  <a:srgbClr val="000000"/>
                </a:solidFill>
                <a:latin typeface="Belleza"/>
                <a:ea typeface="Belleza"/>
                <a:cs typeface="Belleza"/>
                <a:sym typeface="Belleza"/>
              </a:rPr>
              <a:t>: Virginia Capital Trail has estimated </a:t>
            </a:r>
            <a:r>
              <a:rPr lang="en-US" sz="1600" dirty="0">
                <a:solidFill>
                  <a:srgbClr val="00B050"/>
                </a:solidFill>
                <a:latin typeface="Belleza"/>
                <a:ea typeface="Belleza"/>
                <a:cs typeface="Belleza"/>
                <a:sym typeface="Belleza"/>
              </a:rPr>
              <a:t>$5M annual impact</a:t>
            </a:r>
            <a:r>
              <a:rPr lang="en-US" sz="1600" dirty="0">
                <a:solidFill>
                  <a:srgbClr val="000000"/>
                </a:solidFill>
                <a:latin typeface="Belleza"/>
                <a:ea typeface="Belleza"/>
                <a:cs typeface="Belleza"/>
                <a:sym typeface="Belleza"/>
              </a:rPr>
              <a:t>.  Town of Abingdon sees </a:t>
            </a:r>
            <a:r>
              <a:rPr lang="en-US" sz="1600" dirty="0">
                <a:solidFill>
                  <a:srgbClr val="00B050"/>
                </a:solidFill>
                <a:latin typeface="Belleza"/>
                <a:ea typeface="Belleza"/>
                <a:cs typeface="Belleza"/>
                <a:sym typeface="Belleza"/>
              </a:rPr>
              <a:t>$25M tourism impact </a:t>
            </a:r>
            <a:r>
              <a:rPr lang="en-US" sz="1600" dirty="0">
                <a:solidFill>
                  <a:srgbClr val="000000"/>
                </a:solidFill>
                <a:latin typeface="Belleza"/>
                <a:ea typeface="Belleza"/>
                <a:cs typeface="Belleza"/>
                <a:sym typeface="Belleza"/>
              </a:rPr>
              <a:t>from Virginia Creeper Trail. </a:t>
            </a:r>
            <a:endParaRPr dirty="0"/>
          </a:p>
          <a:p>
            <a:r>
              <a:rPr lang="en-US" sz="1600" dirty="0" err="1">
                <a:solidFill>
                  <a:srgbClr val="000000"/>
                </a:solidFill>
                <a:latin typeface="Belleza"/>
                <a:ea typeface="Belleza"/>
                <a:cs typeface="Belleza"/>
                <a:sym typeface="Belleza"/>
              </a:rPr>
              <a:t>BayCoast</a:t>
            </a:r>
            <a:r>
              <a:rPr lang="en-US" sz="1600" dirty="0">
                <a:solidFill>
                  <a:srgbClr val="000000"/>
                </a:solidFill>
                <a:latin typeface="Belleza"/>
                <a:ea typeface="Belleza"/>
                <a:cs typeface="Belleza"/>
                <a:sym typeface="Belleza"/>
              </a:rPr>
              <a:t> Rail/Box Car Express Execs involved in planning asked “Why stop at the MD line? Let’s Bring trail to Pocomoke City.”  </a:t>
            </a:r>
            <a:r>
              <a:rPr lang="en-US" sz="1600" i="1" dirty="0">
                <a:solidFill>
                  <a:srgbClr val="FF0000"/>
                </a:solidFill>
                <a:latin typeface="Belleza"/>
                <a:ea typeface="Belleza"/>
                <a:cs typeface="Belleza"/>
                <a:sym typeface="Belleza"/>
              </a:rPr>
              <a:t>see red  line</a:t>
            </a:r>
            <a:endParaRPr sz="1600" i="1" dirty="0">
              <a:solidFill>
                <a:srgbClr val="FF0000"/>
              </a:solidFill>
              <a:latin typeface="Belleza"/>
              <a:ea typeface="Belleza"/>
              <a:cs typeface="Belleza"/>
              <a:sym typeface="Belleza"/>
            </a:endParaRPr>
          </a:p>
          <a:p>
            <a:pPr marL="146050" indent="0">
              <a:buNone/>
            </a:pPr>
            <a:endParaRPr dirty="0"/>
          </a:p>
        </p:txBody>
      </p:sp>
      <p:pic>
        <p:nvPicPr>
          <p:cNvPr id="174" name="Google Shape;174;p14" descr="Route of the Eastern Shore Rail Trail"/>
          <p:cNvPicPr preferRelativeResize="0"/>
          <p:nvPr/>
        </p:nvPicPr>
        <p:blipFill rotWithShape="1">
          <a:blip r:embed="rId3">
            <a:alphaModFix/>
          </a:blip>
          <a:srcRect/>
          <a:stretch/>
        </p:blipFill>
        <p:spPr>
          <a:xfrm>
            <a:off x="5730590" y="1347487"/>
            <a:ext cx="3147968" cy="4163027"/>
          </a:xfrm>
          <a:prstGeom prst="rect">
            <a:avLst/>
          </a:prstGeom>
          <a:noFill/>
          <a:ln w="12700" cap="flat" cmpd="sng">
            <a:solidFill>
              <a:srgbClr val="002060"/>
            </a:solidFill>
            <a:prstDash val="solid"/>
            <a:round/>
            <a:headEnd type="none" w="sm" len="sm"/>
            <a:tailEnd type="none" w="sm" len="sm"/>
          </a:ln>
        </p:spPr>
      </p:pic>
      <p:cxnSp>
        <p:nvCxnSpPr>
          <p:cNvPr id="175" name="Google Shape;175;p14"/>
          <p:cNvCxnSpPr/>
          <p:nvPr/>
        </p:nvCxnSpPr>
        <p:spPr>
          <a:xfrm rot="10800000" flipH="1">
            <a:off x="7565825" y="1549450"/>
            <a:ext cx="78600" cy="5976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a:spLocks noGrp="1"/>
          </p:cNvSpPr>
          <p:nvPr>
            <p:ph type="title"/>
          </p:nvPr>
        </p:nvSpPr>
        <p:spPr>
          <a:xfrm>
            <a:off x="433422" y="1393175"/>
            <a:ext cx="7688400" cy="535200"/>
          </a:xfrm>
          <a:prstGeom prst="rect">
            <a:avLst/>
          </a:prstGeom>
          <a:noFill/>
          <a:ln>
            <a:noFill/>
          </a:ln>
        </p:spPr>
        <p:txBody>
          <a:bodyPr spcFirstLastPara="1" wrap="square" lIns="91425" tIns="91425" rIns="91425" bIns="91425" anchor="t" anchorCtr="0">
            <a:normAutofit fontScale="90000"/>
          </a:bodyPr>
          <a:lstStyle/>
          <a:p>
            <a:pPr>
              <a:buSzPct val="111111"/>
            </a:pPr>
            <a:r>
              <a:rPr lang="en-US"/>
              <a:t>WANT TO GET INVOLVED? </a:t>
            </a:r>
            <a:endParaRPr/>
          </a:p>
        </p:txBody>
      </p:sp>
      <p:sp>
        <p:nvSpPr>
          <p:cNvPr id="181" name="Google Shape;181;p15"/>
          <p:cNvSpPr txBox="1">
            <a:spLocks noGrp="1"/>
          </p:cNvSpPr>
          <p:nvPr>
            <p:ph type="body" idx="1"/>
          </p:nvPr>
        </p:nvSpPr>
        <p:spPr>
          <a:xfrm>
            <a:off x="315310" y="2223596"/>
            <a:ext cx="6316718" cy="3441161"/>
          </a:xfrm>
          <a:prstGeom prst="rect">
            <a:avLst/>
          </a:prstGeom>
          <a:noFill/>
          <a:ln>
            <a:noFill/>
          </a:ln>
        </p:spPr>
        <p:txBody>
          <a:bodyPr spcFirstLastPara="1" wrap="square" lIns="91425" tIns="91425" rIns="91425" bIns="91425" anchor="t" anchorCtr="0">
            <a:normAutofit/>
          </a:bodyPr>
          <a:lstStyle/>
          <a:p>
            <a:r>
              <a:rPr lang="en-US" sz="1800"/>
              <a:t>Follow us on Facebook.  Share pictures of your rides, walks, and related events.  </a:t>
            </a:r>
            <a:r>
              <a:rPr lang="en-US" sz="1800" u="sng">
                <a:solidFill>
                  <a:schemeClr val="hlink"/>
                </a:solidFill>
                <a:hlinkClick r:id="rId3"/>
              </a:rPr>
              <a:t>www.facebook.com/WoCoBikePed</a:t>
            </a:r>
            <a:endParaRPr sz="1800"/>
          </a:p>
          <a:p>
            <a:r>
              <a:rPr lang="en-US" sz="1800"/>
              <a:t>Be a safe walker and biker. Wear reflective gear and helmet on bikes, observe traffic laws. Share the road! </a:t>
            </a:r>
            <a:endParaRPr/>
          </a:p>
          <a:p>
            <a:r>
              <a:rPr lang="en-US" sz="1800"/>
              <a:t>Volunteer to help with community rides, Youth Bike Safety, the Maryland Coast Bike Ride, outreach efforts.</a:t>
            </a:r>
            <a:endParaRPr/>
          </a:p>
          <a:p>
            <a:r>
              <a:rPr lang="en-US" sz="1800"/>
              <a:t>Help make our community and Worcester County a safe place to walk and bike – whether you’re 8 or 80! </a:t>
            </a:r>
            <a:endParaRPr/>
          </a:p>
          <a:p>
            <a:r>
              <a:rPr lang="en-US" sz="1800"/>
              <a:t>Email:   </a:t>
            </a:r>
            <a:r>
              <a:rPr lang="en-US" sz="1800" u="sng">
                <a:solidFill>
                  <a:schemeClr val="hlink"/>
                </a:solidFill>
                <a:hlinkClick r:id="rId4"/>
              </a:rPr>
              <a:t>wcbikepedsafety@gmail.com</a:t>
            </a:r>
            <a:endParaRPr sz="1800"/>
          </a:p>
        </p:txBody>
      </p:sp>
      <p:pic>
        <p:nvPicPr>
          <p:cNvPr id="182" name="Google Shape;182;p15" descr="A picture containing text, clipart&#10;&#10;Description automatically generated"/>
          <p:cNvPicPr preferRelativeResize="0"/>
          <p:nvPr/>
        </p:nvPicPr>
        <p:blipFill rotWithShape="1">
          <a:blip r:embed="rId5">
            <a:alphaModFix/>
          </a:blip>
          <a:srcRect/>
          <a:stretch/>
        </p:blipFill>
        <p:spPr>
          <a:xfrm>
            <a:off x="6581974" y="1660775"/>
            <a:ext cx="2246716" cy="2235756"/>
          </a:xfrm>
          <a:prstGeom prst="rect">
            <a:avLst/>
          </a:prstGeom>
          <a:noFill/>
          <a:ln>
            <a:noFill/>
          </a:ln>
        </p:spPr>
      </p:pic>
      <p:sp>
        <p:nvSpPr>
          <p:cNvPr id="183" name="Google Shape;183;p15"/>
          <p:cNvSpPr/>
          <p:nvPr/>
        </p:nvSpPr>
        <p:spPr>
          <a:xfrm>
            <a:off x="6986801" y="4321223"/>
            <a:ext cx="1727400" cy="1239000"/>
          </a:xfrm>
          <a:prstGeom prst="rect">
            <a:avLst/>
          </a:prstGeom>
          <a:noFill/>
          <a:ln w="12700" cap="flat" cmpd="sng">
            <a:solidFill>
              <a:srgbClr val="FFC000"/>
            </a:solidFill>
            <a:prstDash val="dash"/>
            <a:round/>
            <a:headEnd type="none" w="sm" len="sm"/>
            <a:tailEnd type="none" w="sm" len="sm"/>
          </a:ln>
        </p:spPr>
        <p:txBody>
          <a:bodyPr spcFirstLastPara="1" wrap="square" lIns="91425" tIns="45700" rIns="91425" bIns="45700" anchor="t" anchorCtr="0">
            <a:spAutoFit/>
          </a:bodyPr>
          <a:lstStyle/>
          <a:p>
            <a:pPr algn="ctr">
              <a:buClr>
                <a:srgbClr val="000000"/>
              </a:buClr>
            </a:pPr>
            <a:r>
              <a:rPr lang="en-US" sz="3600" b="1" i="1" kern="0">
                <a:solidFill>
                  <a:srgbClr val="C1D9E9"/>
                </a:solidFill>
                <a:latin typeface="Arial"/>
                <a:ea typeface="Arial"/>
                <a:cs typeface="Arial"/>
                <a:sym typeface="Arial"/>
              </a:rPr>
              <a:t>Thank you! </a:t>
            </a:r>
            <a:endParaRPr sz="1400" kern="0">
              <a:solidFill>
                <a:srgbClr val="000000"/>
              </a:solidFill>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Approval of Agenda</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78088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12"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4114" name="Group 4113">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9152363" cy="2344057"/>
            <a:chOff x="0" y="4525094"/>
            <a:chExt cx="12203151" cy="2344057"/>
          </a:xfrm>
        </p:grpSpPr>
        <p:sp>
          <p:nvSpPr>
            <p:cNvPr id="4115"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6" name="Isosceles Triangle 4115">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7" name="Isosceles Triangle 4116">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607500" y="5174590"/>
            <a:ext cx="7929000" cy="779529"/>
          </a:xfrm>
        </p:spPr>
        <p:txBody>
          <a:bodyPr vert="horz" lIns="91440" tIns="45720" rIns="91440" bIns="45720" rtlCol="0" anchor="b">
            <a:noAutofit/>
          </a:bodyPr>
          <a:lstStyle/>
          <a:p>
            <a:pPr>
              <a:lnSpc>
                <a:spcPct val="90000"/>
              </a:lnSpc>
            </a:pPr>
            <a:r>
              <a:rPr lang="en-US" sz="2800" dirty="0">
                <a:cs typeface="+mj-cs"/>
              </a:rPr>
              <a:t>GM Leadership Report – </a:t>
            </a:r>
            <a:br>
              <a:rPr lang="en-US" sz="2800" dirty="0">
                <a:cs typeface="+mj-cs"/>
              </a:rPr>
            </a:br>
            <a:r>
              <a:rPr lang="en-US" sz="2800" dirty="0">
                <a:cs typeface="+mj-cs"/>
              </a:rPr>
              <a:t>John Viola</a:t>
            </a:r>
          </a:p>
        </p:txBody>
      </p:sp>
      <p:pic>
        <p:nvPicPr>
          <p:cNvPr id="7" name="Picture 6">
            <a:extLst>
              <a:ext uri="{FF2B5EF4-FFF2-40B4-BE49-F238E27FC236}">
                <a16:creationId xmlns:a16="http://schemas.microsoft.com/office/drawing/2014/main" id="{C45838B1-1FC2-FA11-5D11-FFB5BE602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11" y="447428"/>
            <a:ext cx="2678919" cy="3937152"/>
          </a:xfrm>
          <a:prstGeom prst="rect">
            <a:avLst/>
          </a:prstGeom>
        </p:spPr>
      </p:pic>
      <p:pic>
        <p:nvPicPr>
          <p:cNvPr id="15" name="Picture 14">
            <a:extLst>
              <a:ext uri="{FF2B5EF4-FFF2-40B4-BE49-F238E27FC236}">
                <a16:creationId xmlns:a16="http://schemas.microsoft.com/office/drawing/2014/main" id="{67DEA082-A70F-46E3-2A27-0AFEB793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734" y="425126"/>
            <a:ext cx="2768229" cy="3937152"/>
          </a:xfrm>
          <a:prstGeom prst="rect">
            <a:avLst/>
          </a:prstGeom>
        </p:spPr>
      </p:pic>
      <p:pic>
        <p:nvPicPr>
          <p:cNvPr id="19" name="Picture 18">
            <a:extLst>
              <a:ext uri="{FF2B5EF4-FFF2-40B4-BE49-F238E27FC236}">
                <a16:creationId xmlns:a16="http://schemas.microsoft.com/office/drawing/2014/main" id="{CD5EACD7-F25E-D10F-7285-1818F4617A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54"/>
          <a:stretch/>
        </p:blipFill>
        <p:spPr>
          <a:xfrm>
            <a:off x="6071267" y="447429"/>
            <a:ext cx="2919514" cy="3914850"/>
          </a:xfrm>
          <a:prstGeom prst="rect">
            <a:avLst/>
          </a:prstGeom>
        </p:spPr>
      </p:pic>
    </p:spTree>
    <p:extLst>
      <p:ext uri="{BB962C8B-B14F-4D97-AF65-F5344CB8AC3E}">
        <p14:creationId xmlns:p14="http://schemas.microsoft.com/office/powerpoint/2010/main" val="36383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1DAA6D-DC59-484E-B3D4-532D08B5E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4">
            <a:extLst>
              <a:ext uri="{FF2B5EF4-FFF2-40B4-BE49-F238E27FC236}">
                <a16:creationId xmlns:a16="http://schemas.microsoft.com/office/drawing/2014/main" id="{1E0EE507-7152-4DB9-AB28-B6C0FA6F5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643467"/>
            <a:ext cx="8188361" cy="5571066"/>
          </a:xfrm>
          <a:prstGeom prst="roundRect">
            <a:avLst>
              <a:gd name="adj" fmla="val 3513"/>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extBox 2">
            <a:extLst>
              <a:ext uri="{FF2B5EF4-FFF2-40B4-BE49-F238E27FC236}">
                <a16:creationId xmlns:a16="http://schemas.microsoft.com/office/drawing/2014/main" id="{C0174ADF-6996-4DE5-8987-A9A4959199C8}"/>
              </a:ext>
            </a:extLst>
          </p:cNvPr>
          <p:cNvGraphicFramePr/>
          <p:nvPr>
            <p:extLst>
              <p:ext uri="{D42A27DB-BD31-4B8C-83A1-F6EECF244321}">
                <p14:modId xmlns:p14="http://schemas.microsoft.com/office/powerpoint/2010/main" val="3666164353"/>
              </p:ext>
            </p:extLst>
          </p:nvPr>
        </p:nvGraphicFramePr>
        <p:xfrm>
          <a:off x="477819" y="-2"/>
          <a:ext cx="8412480" cy="6662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3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p:txBody>
          <a:bodyPr/>
          <a:lstStyle/>
          <a:p>
            <a:pPr algn="ctr"/>
            <a:r>
              <a:rPr lang="en-US" dirty="0"/>
              <a:t>North Gate Bridge</a:t>
            </a:r>
          </a:p>
        </p:txBody>
      </p:sp>
      <p:sp>
        <p:nvSpPr>
          <p:cNvPr id="3" name="Title 12">
            <a:extLst>
              <a:ext uri="{FF2B5EF4-FFF2-40B4-BE49-F238E27FC236}">
                <a16:creationId xmlns:a16="http://schemas.microsoft.com/office/drawing/2014/main" id="{34EB4F55-84FA-D99F-AF38-CE59D7B78F40}"/>
              </a:ext>
            </a:extLst>
          </p:cNvPr>
          <p:cNvSpPr txBox="1">
            <a:spLocks/>
          </p:cNvSpPr>
          <p:nvPr/>
        </p:nvSpPr>
        <p:spPr>
          <a:xfrm>
            <a:off x="156754" y="1898469"/>
            <a:ext cx="8778240" cy="1724297"/>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all" spc="0" normalizeH="0" baseline="0" noProof="0" dirty="0">
                <a:ln>
                  <a:noFill/>
                </a:ln>
                <a:solidFill>
                  <a:prstClr val="black"/>
                </a:solidFill>
                <a:effectLst/>
                <a:uLnTx/>
                <a:uFillTx/>
                <a:latin typeface="Century Gothic" panose="020B0502020202020204"/>
                <a:ea typeface="+mj-ea"/>
                <a:cs typeface="+mj-cs"/>
              </a:rPr>
              <a:t>	</a:t>
            </a:r>
          </a:p>
        </p:txBody>
      </p:sp>
      <p:sp>
        <p:nvSpPr>
          <p:cNvPr id="4" name="TextBox 3">
            <a:extLst>
              <a:ext uri="{FF2B5EF4-FFF2-40B4-BE49-F238E27FC236}">
                <a16:creationId xmlns:a16="http://schemas.microsoft.com/office/drawing/2014/main" id="{3037939B-F4D8-754F-C251-B503CCBBE62C}"/>
              </a:ext>
            </a:extLst>
          </p:cNvPr>
          <p:cNvSpPr txBox="1"/>
          <p:nvPr/>
        </p:nvSpPr>
        <p:spPr>
          <a:xfrm>
            <a:off x="128451" y="2135930"/>
            <a:ext cx="5547983" cy="4401205"/>
          </a:xfrm>
          <a:prstGeom prst="rect">
            <a:avLst/>
          </a:prstGeom>
          <a:noFill/>
        </p:spPr>
        <p:txBody>
          <a:bodyPr wrap="square">
            <a:spAutoFit/>
          </a:bodyPr>
          <a:lstStyle/>
          <a:p>
            <a:pPr marR="0" lvl="0" algn="l" defTabSz="977900" eaLnBrk="1" fontAlgn="auto" latinLnBrk="0" hangingPunct="1">
              <a:lnSpc>
                <a:spcPct val="100000"/>
              </a:lnSpc>
              <a:spcBef>
                <a:spcPts val="0"/>
              </a:spcBef>
              <a:spcAft>
                <a:spcPts val="0"/>
              </a:spcAft>
              <a:buClrTx/>
              <a:buSzTx/>
              <a:tabLst/>
              <a:defRPr/>
            </a:pPr>
            <a:r>
              <a:rPr lang="en-US" sz="2000" kern="1200" dirty="0">
                <a:solidFill>
                  <a:schemeClr val="bg1"/>
                </a:solidFill>
                <a:latin typeface="Century Gothic" panose="020B0502020202020204" pitchFamily="34" charset="0"/>
                <a:cs typeface="Calibri" panose="020F0502020204030204" pitchFamily="34" charset="0"/>
              </a:rPr>
              <a:t>North Gate Bridge:</a:t>
            </a:r>
          </a:p>
          <a:p>
            <a:pPr marR="0" lvl="0" algn="l" defTabSz="977900" eaLnBrk="1" fontAlgn="auto" latinLnBrk="0" hangingPunct="1">
              <a:lnSpc>
                <a:spcPct val="100000"/>
              </a:lnSpc>
              <a:spcBef>
                <a:spcPts val="0"/>
              </a:spcBef>
              <a:spcAft>
                <a:spcPts val="0"/>
              </a:spcAft>
              <a:buClrTx/>
              <a:buSzTx/>
              <a:tabLst/>
              <a:defRPr/>
            </a:pPr>
            <a:endParaRPr lang="en-US" sz="2000" kern="1200" dirty="0">
              <a:solidFill>
                <a:schemeClr val="bg1"/>
              </a:solidFill>
              <a:latin typeface="Century Gothic" panose="020B0502020202020204" pitchFamily="34" charset="0"/>
              <a:cs typeface="Calibri" panose="020F0502020204030204" pitchFamily="34" charset="0"/>
            </a:endParaRPr>
          </a:p>
          <a:p>
            <a:pPr marL="469900" lvl="1"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Raised Flower Box</a:t>
            </a:r>
          </a:p>
          <a:p>
            <a:pPr marL="927100" lvl="2"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Estimated Cost &lt;$5,000</a:t>
            </a:r>
          </a:p>
          <a:p>
            <a:pPr marL="927100" lvl="2"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Timeframe - November/December</a:t>
            </a:r>
          </a:p>
          <a:p>
            <a:pPr marL="469900" lvl="1" indent="-234950" defTabSz="977900">
              <a:buFont typeface="Arial" panose="020B0604020202020204" pitchFamily="34" charset="0"/>
              <a:buChar char="•"/>
              <a:defRPr/>
            </a:pPr>
            <a:endParaRPr lang="en-US" sz="2000" dirty="0">
              <a:solidFill>
                <a:schemeClr val="bg1"/>
              </a:solidFill>
              <a:latin typeface="Century Gothic" panose="020B0502020202020204" pitchFamily="34" charset="0"/>
              <a:cs typeface="Calibri" panose="020F0502020204030204" pitchFamily="34" charset="0"/>
            </a:endParaRPr>
          </a:p>
          <a:p>
            <a:pPr marL="469900" marR="0" lvl="1" indent="-234950"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1"/>
                </a:solidFill>
                <a:latin typeface="Century Gothic" panose="020B0502020202020204" pitchFamily="34" charset="0"/>
                <a:cs typeface="Calibri" panose="020F0502020204030204" pitchFamily="34" charset="0"/>
              </a:rPr>
              <a:t>Outside Wall Trim Finish</a:t>
            </a:r>
          </a:p>
          <a:p>
            <a:pPr marL="927100" lvl="2"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Estimated Cost $10,000 - $15,000</a:t>
            </a:r>
          </a:p>
          <a:p>
            <a:pPr marL="927100" lvl="2"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Timeframe – Spring</a:t>
            </a:r>
          </a:p>
          <a:p>
            <a:pPr marL="469900" lvl="1" indent="-234950" defTabSz="977900">
              <a:buFont typeface="Arial" panose="020B0604020202020204" pitchFamily="34" charset="0"/>
              <a:buChar char="•"/>
              <a:defRPr/>
            </a:pPr>
            <a:endParaRPr lang="en-US" sz="2000" dirty="0">
              <a:solidFill>
                <a:schemeClr val="bg1"/>
              </a:solidFill>
              <a:latin typeface="Century Gothic" panose="020B0502020202020204" pitchFamily="34" charset="0"/>
              <a:cs typeface="Calibri" panose="020F0502020204030204" pitchFamily="34" charset="0"/>
            </a:endParaRPr>
          </a:p>
          <a:p>
            <a:pPr marL="469900" lvl="1"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North side pond – Fountain </a:t>
            </a:r>
          </a:p>
          <a:p>
            <a:pPr marL="927100" lvl="2"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Estimated Cost $8,000</a:t>
            </a:r>
          </a:p>
          <a:p>
            <a:pPr marL="927100" lvl="2" indent="-234950" defTabSz="977900">
              <a:buFont typeface="Arial" panose="020B0604020202020204" pitchFamily="34" charset="0"/>
              <a:buChar char="•"/>
              <a:defRPr/>
            </a:pPr>
            <a:r>
              <a:rPr lang="en-US" sz="2000" dirty="0">
                <a:solidFill>
                  <a:schemeClr val="bg1"/>
                </a:solidFill>
                <a:latin typeface="Century Gothic" panose="020B0502020202020204" pitchFamily="34" charset="0"/>
                <a:cs typeface="Calibri" panose="020F0502020204030204" pitchFamily="34" charset="0"/>
              </a:rPr>
              <a:t>Timeframe - Spring</a:t>
            </a:r>
          </a:p>
          <a:p>
            <a:pPr marL="927100" lvl="2" indent="-234950" defTabSz="977900">
              <a:buFont typeface="Arial" panose="020B0604020202020204" pitchFamily="34" charset="0"/>
              <a:buChar char="•"/>
              <a:defRPr/>
            </a:pPr>
            <a:endParaRPr lang="en-US" sz="200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49F44C4-0A3B-0034-FD9A-5B56DCF2AE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131" y="1898469"/>
            <a:ext cx="3495869" cy="2621902"/>
          </a:xfrm>
          <a:prstGeom prst="rect">
            <a:avLst/>
          </a:prstGeom>
        </p:spPr>
      </p:pic>
      <p:pic>
        <p:nvPicPr>
          <p:cNvPr id="8" name="Picture 7">
            <a:extLst>
              <a:ext uri="{FF2B5EF4-FFF2-40B4-BE49-F238E27FC236}">
                <a16:creationId xmlns:a16="http://schemas.microsoft.com/office/drawing/2014/main" id="{ACA55CA6-8F73-81C3-7B2C-F5E86FBF0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131" y="4520371"/>
            <a:ext cx="3495869" cy="2337630"/>
          </a:xfrm>
          <a:prstGeom prst="rect">
            <a:avLst/>
          </a:prstGeom>
        </p:spPr>
      </p:pic>
    </p:spTree>
    <p:extLst>
      <p:ext uri="{BB962C8B-B14F-4D97-AF65-F5344CB8AC3E}">
        <p14:creationId xmlns:p14="http://schemas.microsoft.com/office/powerpoint/2010/main" val="298832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p:txBody>
          <a:bodyPr/>
          <a:lstStyle/>
          <a:p>
            <a:pPr algn="ctr"/>
            <a:r>
              <a:rPr lang="en-US" dirty="0"/>
              <a:t>Roads</a:t>
            </a:r>
          </a:p>
        </p:txBody>
      </p:sp>
      <p:sp>
        <p:nvSpPr>
          <p:cNvPr id="4" name="Title 12">
            <a:extLst>
              <a:ext uri="{FF2B5EF4-FFF2-40B4-BE49-F238E27FC236}">
                <a16:creationId xmlns:a16="http://schemas.microsoft.com/office/drawing/2014/main" id="{B5F15BAF-5193-5B2E-AE40-50EFE9F0EFFC}"/>
              </a:ext>
            </a:extLst>
          </p:cNvPr>
          <p:cNvSpPr txBox="1">
            <a:spLocks/>
          </p:cNvSpPr>
          <p:nvPr/>
        </p:nvSpPr>
        <p:spPr>
          <a:xfrm>
            <a:off x="182878" y="2043405"/>
            <a:ext cx="8778240" cy="4656646"/>
          </a:xfrm>
          <a:prstGeom prst="rect">
            <a:avLst/>
          </a:prstGeom>
        </p:spPr>
        <p:txBody>
          <a:bodyPr vert="horz" lIns="91440" tIns="45720" rIns="91440" bIns="0" rtlCol="0" anchor="b">
            <a:no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22701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rPr>
              <a:t>Paving</a:t>
            </a:r>
          </a:p>
          <a:p>
            <a:pPr marL="461963" marR="0" lvl="0" indent="-2349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j-ea"/>
                <a:cs typeface="+mj-cs"/>
              </a:rPr>
              <a:t>Approximately 3 miles of roads to be completed:  Barnacle Court, Beach Court, Birdnest Drive, Fosse Grange, Garrett Drive, Ivanhoe Court, Liberty Bell Court, Little John Court, Moonshell Drive, Rabbit Run Lane, Surfers Way, Watergreen Lane, and Willow Way</a:t>
            </a:r>
          </a:p>
          <a:p>
            <a:pPr marL="919163" lvl="1" indent="-234950">
              <a:spcBef>
                <a:spcPct val="0"/>
              </a:spcBef>
              <a:spcAft>
                <a:spcPts val="600"/>
              </a:spcAft>
              <a:buFont typeface="Arial" panose="020B0604020202020204" pitchFamily="34" charset="0"/>
              <a:buChar char="•"/>
              <a:defRPr/>
            </a:pPr>
            <a:r>
              <a:rPr lang="en-US" sz="1600" cap="none" dirty="0">
                <a:solidFill>
                  <a:schemeClr val="bg1"/>
                </a:solidFill>
                <a:latin typeface="Century Gothic" panose="020B0502020202020204"/>
              </a:rPr>
              <a:t>Paving began on November 17</a:t>
            </a:r>
            <a:r>
              <a:rPr lang="en-US" sz="1600" baseline="30000" dirty="0">
                <a:solidFill>
                  <a:schemeClr val="bg1"/>
                </a:solidFill>
                <a:latin typeface="Century Gothic" panose="020B0502020202020204"/>
              </a:rPr>
              <a:t>th</a:t>
            </a:r>
            <a:endParaRPr lang="en-US" sz="1600" cap="none" dirty="0">
              <a:solidFill>
                <a:schemeClr val="bg1"/>
              </a:solidFill>
              <a:latin typeface="Century Gothic" panose="020B0502020202020204"/>
            </a:endParaRPr>
          </a:p>
          <a:p>
            <a:pPr marL="919163" lvl="1" indent="-227013">
              <a:spcBef>
                <a:spcPct val="0"/>
              </a:spcBef>
              <a:spcAft>
                <a:spcPts val="600"/>
              </a:spcAft>
              <a:buFont typeface="Arial" panose="020B0604020202020204" pitchFamily="34" charset="0"/>
              <a:buChar char="•"/>
              <a:defRPr/>
            </a:pPr>
            <a:r>
              <a:rPr lang="en-US" sz="1600" cap="none" dirty="0">
                <a:solidFill>
                  <a:prstClr val="black"/>
                </a:solidFill>
                <a:latin typeface="Century Gothic" panose="020B0502020202020204"/>
              </a:rPr>
              <a:t>Estimated completion 1</a:t>
            </a:r>
            <a:r>
              <a:rPr lang="en-US" sz="1600" cap="none" baseline="30000" dirty="0">
                <a:solidFill>
                  <a:prstClr val="black"/>
                </a:solidFill>
                <a:latin typeface="Century Gothic" panose="020B0502020202020204"/>
              </a:rPr>
              <a:t>st</a:t>
            </a:r>
            <a:r>
              <a:rPr lang="en-US" sz="1600" cap="none" dirty="0">
                <a:solidFill>
                  <a:prstClr val="black"/>
                </a:solidFill>
                <a:latin typeface="Century Gothic" panose="020B0502020202020204"/>
              </a:rPr>
              <a:t> week in December, </a:t>
            </a:r>
          </a:p>
          <a:p>
            <a:pPr marL="914400" lvl="1">
              <a:spcBef>
                <a:spcPct val="0"/>
              </a:spcBef>
              <a:spcAft>
                <a:spcPts val="600"/>
              </a:spcAft>
              <a:defRPr/>
            </a:pPr>
            <a:r>
              <a:rPr lang="en-US" sz="1600" dirty="0">
                <a:solidFill>
                  <a:schemeClr val="bg1"/>
                </a:solidFill>
              </a:rPr>
              <a:t>weather permitting</a:t>
            </a:r>
            <a:endParaRPr lang="en-US" sz="1600" cap="none" dirty="0">
              <a:solidFill>
                <a:prstClr val="black"/>
              </a:solidFill>
              <a:latin typeface="Century Gothic" panose="020B0502020202020204"/>
            </a:endParaRPr>
          </a:p>
          <a:p>
            <a:pPr marL="919163" lvl="1" indent="-227013">
              <a:spcBef>
                <a:spcPct val="0"/>
              </a:spcBef>
              <a:spcAft>
                <a:spcPts val="600"/>
              </a:spcAft>
              <a:buFont typeface="Arial" panose="020B0604020202020204" pitchFamily="34" charset="0"/>
              <a:buChar char="•"/>
              <a:defRPr/>
            </a:pPr>
            <a:r>
              <a:rPr lang="en-US" sz="1600" cap="none" dirty="0">
                <a:solidFill>
                  <a:prstClr val="black"/>
                </a:solidFill>
                <a:latin typeface="Century Gothic" panose="020B0502020202020204"/>
              </a:rPr>
              <a:t>Approved cost is $363,122.90</a:t>
            </a:r>
            <a:endParaRPr lang="en-US" sz="100" cap="none" dirty="0">
              <a:solidFill>
                <a:srgbClr val="FF0000"/>
              </a:solidFill>
              <a:highlight>
                <a:srgbClr val="FFFF00"/>
              </a:highlight>
              <a:latin typeface="Century Gothic" panose="020B0502020202020204"/>
            </a:endParaRPr>
          </a:p>
          <a:p>
            <a:pPr marL="919163" lvl="1" indent="-234950">
              <a:spcBef>
                <a:spcPct val="0"/>
              </a:spcBef>
              <a:spcAft>
                <a:spcPts val="600"/>
              </a:spcAft>
              <a:buFont typeface="Arial" panose="020B0604020202020204" pitchFamily="34" charset="0"/>
              <a:buChar char="•"/>
              <a:defRPr/>
            </a:pPr>
            <a:endParaRPr lang="en-US" sz="100" cap="none" dirty="0">
              <a:solidFill>
                <a:srgbClr val="FF0000"/>
              </a:solidFill>
              <a:highlight>
                <a:srgbClr val="FFFF00"/>
              </a:highlight>
              <a:latin typeface="Century Gothic" panose="020B0502020202020204"/>
            </a:endParaRPr>
          </a:p>
          <a:p>
            <a:pPr marL="22701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j-ea"/>
                <a:cs typeface="+mj-cs"/>
              </a:rPr>
              <a:t>Arrows and Crosswalks</a:t>
            </a:r>
          </a:p>
          <a:p>
            <a:pPr marL="46196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Miles Moffit is currently painting the arrows, cross walks,</a:t>
            </a:r>
          </a:p>
          <a:p>
            <a:pPr marL="234950" marR="0" lvl="0" algn="l" defTabSz="914400" rtl="0" eaLnBrk="1" fontAlgn="auto" latinLnBrk="0" hangingPunct="1">
              <a:lnSpc>
                <a:spcPct val="100000"/>
              </a:lnSpc>
              <a:spcBef>
                <a:spcPct val="0"/>
              </a:spcBef>
              <a:spcAft>
                <a:spcPts val="600"/>
              </a:spcAft>
              <a:buClrTx/>
              <a:buSzTx/>
              <a:tabLst/>
              <a:defRPr/>
            </a:pPr>
            <a:r>
              <a:rPr lang="en-US" sz="1600" cap="none" dirty="0">
                <a:solidFill>
                  <a:prstClr val="black"/>
                </a:solidFill>
                <a:latin typeface="Century Gothic" panose="020B0502020202020204"/>
              </a:rPr>
              <a:t>    and stop bars</a:t>
            </a:r>
          </a:p>
          <a:p>
            <a:pPr marL="46196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Estimated cost &lt; $5,000</a:t>
            </a:r>
          </a:p>
          <a:p>
            <a:pPr marL="46196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cap="none" dirty="0">
                <a:solidFill>
                  <a:prstClr val="black"/>
                </a:solidFill>
                <a:latin typeface="Century Gothic" panose="020B0502020202020204"/>
              </a:rPr>
              <a:t>Estimated completion 2 – 3 weeks</a:t>
            </a:r>
          </a:p>
          <a:p>
            <a:pPr marL="461963" marR="0" lvl="0" indent="-227013"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lang="en-US" sz="1400" cap="none" dirty="0">
              <a:solidFill>
                <a:prstClr val="black"/>
              </a:solidFill>
              <a:latin typeface="Century Gothic" panose="020B0502020202020204"/>
            </a:endParaRPr>
          </a:p>
        </p:txBody>
      </p:sp>
      <p:pic>
        <p:nvPicPr>
          <p:cNvPr id="5" name="Picture 4">
            <a:extLst>
              <a:ext uri="{FF2B5EF4-FFF2-40B4-BE49-F238E27FC236}">
                <a16:creationId xmlns:a16="http://schemas.microsoft.com/office/drawing/2014/main" id="{B3053034-55D9-92AF-F652-3F95810DA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87889" y="3514229"/>
            <a:ext cx="3182408" cy="2386806"/>
          </a:xfrm>
          <a:prstGeom prst="rect">
            <a:avLst/>
          </a:prstGeom>
        </p:spPr>
      </p:pic>
      <p:pic>
        <p:nvPicPr>
          <p:cNvPr id="8" name="Picture 7">
            <a:extLst>
              <a:ext uri="{FF2B5EF4-FFF2-40B4-BE49-F238E27FC236}">
                <a16:creationId xmlns:a16="http://schemas.microsoft.com/office/drawing/2014/main" id="{A0EEF982-A186-8217-0CD1-2C56B0C1E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4188" y="4876327"/>
            <a:ext cx="2929811" cy="1981673"/>
          </a:xfrm>
          <a:prstGeom prst="rect">
            <a:avLst/>
          </a:prstGeom>
        </p:spPr>
      </p:pic>
    </p:spTree>
    <p:extLst>
      <p:ext uri="{BB962C8B-B14F-4D97-AF65-F5344CB8AC3E}">
        <p14:creationId xmlns:p14="http://schemas.microsoft.com/office/powerpoint/2010/main" val="3865519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p:txBody>
          <a:bodyPr/>
          <a:lstStyle/>
          <a:p>
            <a:pPr algn="ctr"/>
            <a:r>
              <a:rPr lang="en-US" dirty="0"/>
              <a:t>Drainage</a:t>
            </a:r>
          </a:p>
        </p:txBody>
      </p:sp>
      <p:sp>
        <p:nvSpPr>
          <p:cNvPr id="4" name="Title 12">
            <a:extLst>
              <a:ext uri="{FF2B5EF4-FFF2-40B4-BE49-F238E27FC236}">
                <a16:creationId xmlns:a16="http://schemas.microsoft.com/office/drawing/2014/main" id="{B9B8404F-D803-249E-7FDF-1A7F50FDD773}"/>
              </a:ext>
            </a:extLst>
          </p:cNvPr>
          <p:cNvSpPr txBox="1">
            <a:spLocks/>
          </p:cNvSpPr>
          <p:nvPr/>
        </p:nvSpPr>
        <p:spPr>
          <a:xfrm>
            <a:off x="78377" y="2039989"/>
            <a:ext cx="9065623" cy="2018211"/>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227013" marR="0" lvl="0" indent="-227013" algn="l" defTabSz="914400" rtl="0" eaLnBrk="1" fontAlgn="auto" latinLnBrk="0" hangingPunct="1">
              <a:lnSpc>
                <a:spcPct val="100000"/>
              </a:lnSpc>
              <a:spcBef>
                <a:spcPct val="0"/>
              </a:spcBef>
              <a:buClrTx/>
              <a:buSzTx/>
              <a:buFont typeface="Arial" panose="020B0604020202020204" pitchFamily="34" charset="0"/>
              <a:buChar char="•"/>
              <a:tabLst/>
              <a:defRPr/>
            </a:pPr>
            <a:endParaRPr lang="en-US" sz="1700" cap="none" dirty="0">
              <a:solidFill>
                <a:prstClr val="black"/>
              </a:solidFill>
              <a:latin typeface="Century Gothic" panose="020B0502020202020204"/>
            </a:endParaRPr>
          </a:p>
        </p:txBody>
      </p:sp>
      <p:sp>
        <p:nvSpPr>
          <p:cNvPr id="5" name="TextBox 4">
            <a:extLst>
              <a:ext uri="{FF2B5EF4-FFF2-40B4-BE49-F238E27FC236}">
                <a16:creationId xmlns:a16="http://schemas.microsoft.com/office/drawing/2014/main" id="{595AFD57-9611-D239-D004-D080C6C9ECF7}"/>
              </a:ext>
            </a:extLst>
          </p:cNvPr>
          <p:cNvSpPr txBox="1"/>
          <p:nvPr/>
        </p:nvSpPr>
        <p:spPr>
          <a:xfrm>
            <a:off x="399450" y="2039989"/>
            <a:ext cx="6428070" cy="4524315"/>
          </a:xfrm>
          <a:prstGeom prst="rect">
            <a:avLst/>
          </a:prstGeom>
          <a:noFill/>
        </p:spPr>
        <p:txBody>
          <a:bodyPr wrap="square">
            <a:spAutoFit/>
          </a:bodyPr>
          <a:lstStyle/>
          <a:p>
            <a:pPr marL="858838" marR="0" lvl="1" indent="-401638" defTabSz="977900" eaLnBrk="1" fontAlgn="auto" latinLnBrk="0" hangingPunct="1">
              <a:lnSpc>
                <a:spcPct val="100000"/>
              </a:lnSpc>
              <a:spcBef>
                <a:spcPts val="0"/>
              </a:spcBef>
              <a:spcAft>
                <a:spcPts val="0"/>
              </a:spcAft>
              <a:buClrTx/>
              <a:buSzTx/>
              <a:tabLst/>
              <a:defRPr/>
            </a:pPr>
            <a:r>
              <a:rPr lang="en-US" sz="2800" dirty="0">
                <a:solidFill>
                  <a:schemeClr val="bg1"/>
                </a:solidFill>
                <a:latin typeface="Calibri" panose="020F0502020204030204" pitchFamily="34" charset="0"/>
                <a:cs typeface="Calibri" panose="020F0502020204030204" pitchFamily="34" charset="0"/>
              </a:rPr>
              <a:t>Secondary Pipes</a:t>
            </a:r>
            <a:endParaRPr lang="en-US" sz="2800" kern="1200" dirty="0">
              <a:solidFill>
                <a:schemeClr val="bg1"/>
              </a:solidFill>
              <a:latin typeface="Calibri" panose="020F0502020204030204" pitchFamily="34" charset="0"/>
              <a:cs typeface="Calibri" panose="020F0502020204030204" pitchFamily="34" charset="0"/>
            </a:endParaRPr>
          </a:p>
          <a:p>
            <a:pPr marL="858838" lvl="1" indent="-401638" defTabSz="977900">
              <a:buFont typeface="Arial" panose="020B0604020202020204" pitchFamily="34" charset="0"/>
              <a:buChar char="•"/>
              <a:defRPr/>
            </a:pPr>
            <a:endParaRPr lang="en-US" sz="2000" dirty="0">
              <a:solidFill>
                <a:schemeClr val="bg1"/>
              </a:solidFill>
              <a:latin typeface="Calibri" panose="020F0502020204030204" pitchFamily="34" charset="0"/>
              <a:cs typeface="Calibri" panose="020F0502020204030204" pitchFamily="34" charset="0"/>
            </a:endParaRPr>
          </a:p>
          <a:p>
            <a:pPr marL="858838" lvl="1" indent="-401638" defTabSz="977900">
              <a:buFont typeface="Arial" panose="020B0604020202020204" pitchFamily="34" charset="0"/>
              <a:buChar char="•"/>
              <a:defRPr/>
            </a:pPr>
            <a:r>
              <a:rPr lang="en-US" sz="2000" dirty="0">
                <a:solidFill>
                  <a:schemeClr val="bg1"/>
                </a:solidFill>
                <a:cs typeface="Calibri" panose="020F0502020204030204" pitchFamily="34" charset="0"/>
              </a:rPr>
              <a:t>Water’s Edge Pipe</a:t>
            </a:r>
          </a:p>
          <a:p>
            <a:pPr marL="1316038" lvl="2" indent="-401638" defTabSz="977900">
              <a:buFont typeface="Arial" panose="020B0604020202020204" pitchFamily="34" charset="0"/>
              <a:buChar char="•"/>
              <a:defRPr/>
            </a:pPr>
            <a:r>
              <a:rPr lang="en-US" sz="2000" dirty="0">
                <a:solidFill>
                  <a:schemeClr val="bg1"/>
                </a:solidFill>
                <a:cs typeface="Calibri" panose="020F0502020204030204" pitchFamily="34" charset="0"/>
              </a:rPr>
              <a:t>$8,850 </a:t>
            </a:r>
          </a:p>
          <a:p>
            <a:pPr marL="1316038" lvl="2" indent="-401638" defTabSz="977900">
              <a:buFont typeface="Arial" panose="020B0604020202020204" pitchFamily="34" charset="0"/>
              <a:buChar char="•"/>
              <a:defRPr/>
            </a:pPr>
            <a:r>
              <a:rPr lang="en-US" sz="2000" dirty="0">
                <a:solidFill>
                  <a:schemeClr val="bg1"/>
                </a:solidFill>
                <a:cs typeface="Calibri" panose="020F0502020204030204" pitchFamily="34" charset="0"/>
              </a:rPr>
              <a:t>Completed September 30, 2022</a:t>
            </a: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bg1"/>
              </a:solidFill>
              <a:cs typeface="Calibri" panose="020F0502020204030204" pitchFamily="34" charset="0"/>
            </a:endParaRP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bg1"/>
                </a:solidFill>
                <a:cs typeface="Calibri" panose="020F0502020204030204" pitchFamily="34" charset="0"/>
              </a:rPr>
              <a:t>C</a:t>
            </a:r>
            <a:r>
              <a:rPr lang="en-US" sz="2000" dirty="0">
                <a:solidFill>
                  <a:schemeClr val="bg1"/>
                </a:solidFill>
                <a:cs typeface="Calibri" panose="020F0502020204030204" pitchFamily="34" charset="0"/>
              </a:rPr>
              <a:t>lubhouse Pipe</a:t>
            </a:r>
          </a:p>
          <a:p>
            <a:pPr marL="1316038" lvl="2" indent="-401638" defTabSz="977900">
              <a:buFont typeface="Arial" panose="020B0604020202020204" pitchFamily="34" charset="0"/>
              <a:buChar char="•"/>
              <a:defRPr/>
            </a:pPr>
            <a:r>
              <a:rPr lang="en-US" sz="2000" kern="1200" dirty="0">
                <a:solidFill>
                  <a:schemeClr val="bg1"/>
                </a:solidFill>
                <a:cs typeface="Calibri" panose="020F0502020204030204" pitchFamily="34" charset="0"/>
              </a:rPr>
              <a:t>$8,850</a:t>
            </a:r>
          </a:p>
          <a:p>
            <a:pPr marL="1316038" lvl="2" indent="-401638" defTabSz="977900">
              <a:buFont typeface="Arial" panose="020B0604020202020204" pitchFamily="34" charset="0"/>
              <a:buChar char="•"/>
              <a:defRPr/>
            </a:pPr>
            <a:r>
              <a:rPr lang="en-US" sz="2000" dirty="0">
                <a:solidFill>
                  <a:schemeClr val="bg1"/>
                </a:solidFill>
                <a:cs typeface="Calibri" panose="020F0502020204030204" pitchFamily="34" charset="0"/>
              </a:rPr>
              <a:t>Completed October 28, 2022</a:t>
            </a: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bg1"/>
              </a:solidFill>
              <a:cs typeface="Calibri" panose="020F0502020204030204" pitchFamily="34" charset="0"/>
            </a:endParaRPr>
          </a:p>
          <a:p>
            <a:pPr marL="858838" marR="0" lvl="1" indent="-401638"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bg1"/>
                </a:solidFill>
                <a:cs typeface="Calibri" panose="020F0502020204030204" pitchFamily="34" charset="0"/>
              </a:rPr>
              <a:t>Birdsnest Pipe</a:t>
            </a:r>
          </a:p>
          <a:p>
            <a:pPr marL="1316038" lvl="2" indent="-401638" defTabSz="977900">
              <a:buFont typeface="Arial" panose="020B0604020202020204" pitchFamily="34" charset="0"/>
              <a:buChar char="•"/>
              <a:defRPr/>
            </a:pPr>
            <a:r>
              <a:rPr lang="en-US" sz="2000" dirty="0">
                <a:solidFill>
                  <a:schemeClr val="bg1"/>
                </a:solidFill>
                <a:cs typeface="Calibri" panose="020F0502020204030204" pitchFamily="34" charset="0"/>
              </a:rPr>
              <a:t>Estimate of $15,000</a:t>
            </a:r>
          </a:p>
          <a:p>
            <a:pPr marL="1316038" lvl="2" indent="-401638" defTabSz="977900">
              <a:buFont typeface="Arial" panose="020B0604020202020204" pitchFamily="34" charset="0"/>
              <a:buChar char="•"/>
              <a:defRPr/>
            </a:pPr>
            <a:r>
              <a:rPr lang="en-US" sz="2000" kern="1200" dirty="0">
                <a:solidFill>
                  <a:schemeClr val="bg1"/>
                </a:solidFill>
                <a:cs typeface="Calibri" panose="020F0502020204030204" pitchFamily="34" charset="0"/>
              </a:rPr>
              <a:t>Late fall, early winter</a:t>
            </a:r>
          </a:p>
          <a:p>
            <a:pPr marL="234950" marR="0" lvl="1" algn="l" defTabSz="977900" eaLnBrk="1" fontAlgn="auto" latinLnBrk="0" hangingPunct="1">
              <a:lnSpc>
                <a:spcPct val="100000"/>
              </a:lnSpc>
              <a:spcBef>
                <a:spcPts val="0"/>
              </a:spcBef>
              <a:spcAft>
                <a:spcPts val="0"/>
              </a:spcAft>
              <a:buClrTx/>
              <a:buSzTx/>
              <a:tabLst/>
              <a:defRPr/>
            </a:pPr>
            <a:endParaRPr lang="en-US" sz="2000" dirty="0">
              <a:solidFill>
                <a:schemeClr val="bg1"/>
              </a:solidFill>
              <a:cs typeface="Calibri" panose="020F0502020204030204" pitchFamily="34" charset="0"/>
            </a:endParaRPr>
          </a:p>
          <a:p>
            <a:pPr marL="234950" marR="0" lvl="1" algn="l" defTabSz="977900" eaLnBrk="1" fontAlgn="auto" latinLnBrk="0" hangingPunct="1">
              <a:lnSpc>
                <a:spcPct val="100000"/>
              </a:lnSpc>
              <a:spcBef>
                <a:spcPts val="0"/>
              </a:spcBef>
              <a:spcAft>
                <a:spcPts val="0"/>
              </a:spcAft>
              <a:buClrTx/>
              <a:buSzTx/>
              <a:tabLst/>
              <a:defRPr/>
            </a:pPr>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17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1671-C0D7-008A-F709-8D017B89C2A0}"/>
              </a:ext>
            </a:extLst>
          </p:cNvPr>
          <p:cNvSpPr>
            <a:spLocks noGrp="1"/>
          </p:cNvSpPr>
          <p:nvPr>
            <p:ph type="title"/>
          </p:nvPr>
        </p:nvSpPr>
        <p:spPr/>
        <p:txBody>
          <a:bodyPr/>
          <a:lstStyle/>
          <a:p>
            <a:pPr algn="ctr"/>
            <a:r>
              <a:rPr lang="en-US" dirty="0"/>
              <a:t>Drainage cont.</a:t>
            </a:r>
          </a:p>
        </p:txBody>
      </p:sp>
      <p:sp>
        <p:nvSpPr>
          <p:cNvPr id="4" name="TextBox 3">
            <a:extLst>
              <a:ext uri="{FF2B5EF4-FFF2-40B4-BE49-F238E27FC236}">
                <a16:creationId xmlns:a16="http://schemas.microsoft.com/office/drawing/2014/main" id="{E6C5D349-1563-A565-1DEB-2E94EF2C3A4B}"/>
              </a:ext>
            </a:extLst>
          </p:cNvPr>
          <p:cNvSpPr txBox="1"/>
          <p:nvPr/>
        </p:nvSpPr>
        <p:spPr>
          <a:xfrm>
            <a:off x="158621" y="2321490"/>
            <a:ext cx="5632579" cy="4493538"/>
          </a:xfrm>
          <a:prstGeom prst="rect">
            <a:avLst/>
          </a:prstGeom>
          <a:noFill/>
        </p:spPr>
        <p:txBody>
          <a:bodyPr wrap="square">
            <a:spAutoFit/>
          </a:bodyPr>
          <a:lstStyle/>
          <a:p>
            <a:pPr marL="469900" marR="0" lvl="1" indent="-234950"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bg1"/>
                </a:solidFill>
                <a:cs typeface="Calibri" panose="020F0502020204030204" pitchFamily="34" charset="0"/>
              </a:rPr>
              <a:t>Pinehurst</a:t>
            </a:r>
          </a:p>
          <a:p>
            <a:pPr marL="927100" lvl="2" indent="-234950" defTabSz="977900">
              <a:buFont typeface="Arial" panose="020B0604020202020204" pitchFamily="34" charset="0"/>
              <a:buChar char="•"/>
              <a:defRPr/>
            </a:pPr>
            <a:r>
              <a:rPr lang="en-US" dirty="0">
                <a:solidFill>
                  <a:schemeClr val="bg1"/>
                </a:solidFill>
                <a:cs typeface="Calibri" panose="020F0502020204030204" pitchFamily="34" charset="0"/>
              </a:rPr>
              <a:t>Approved Cost $12,236</a:t>
            </a:r>
          </a:p>
          <a:p>
            <a:pPr marL="927100" lvl="2" indent="-234950" defTabSz="977900">
              <a:buFont typeface="Arial" panose="020B0604020202020204" pitchFamily="34" charset="0"/>
              <a:buChar char="•"/>
              <a:defRPr/>
            </a:pPr>
            <a:r>
              <a:rPr lang="en-US" kern="1200" dirty="0">
                <a:solidFill>
                  <a:schemeClr val="bg1"/>
                </a:solidFill>
                <a:cs typeface="Calibri" panose="020F0502020204030204" pitchFamily="34" charset="0"/>
              </a:rPr>
              <a:t>Completed</a:t>
            </a:r>
          </a:p>
          <a:p>
            <a:pPr marL="234950" marR="0" lvl="1" algn="l" defTabSz="977900" eaLnBrk="1" fontAlgn="auto" latinLnBrk="0" hangingPunct="1">
              <a:lnSpc>
                <a:spcPct val="100000"/>
              </a:lnSpc>
              <a:spcBef>
                <a:spcPts val="0"/>
              </a:spcBef>
              <a:spcAft>
                <a:spcPts val="0"/>
              </a:spcAft>
              <a:buClrTx/>
              <a:buSzTx/>
              <a:tabLst/>
              <a:defRPr/>
            </a:pPr>
            <a:endParaRPr lang="en-US" sz="1000" dirty="0">
              <a:solidFill>
                <a:schemeClr val="bg1"/>
              </a:solidFill>
              <a:cs typeface="Calibri" panose="020F0502020204030204" pitchFamily="34" charset="0"/>
            </a:endParaRPr>
          </a:p>
          <a:p>
            <a:pPr marL="234950" marR="0" lvl="1" algn="l" defTabSz="977900" eaLnBrk="1" fontAlgn="auto" latinLnBrk="0" hangingPunct="1">
              <a:lnSpc>
                <a:spcPct val="100000"/>
              </a:lnSpc>
              <a:spcBef>
                <a:spcPts val="0"/>
              </a:spcBef>
              <a:spcAft>
                <a:spcPts val="0"/>
              </a:spcAft>
              <a:buClrTx/>
              <a:buSzTx/>
              <a:tabLst/>
              <a:defRPr/>
            </a:pPr>
            <a:endParaRPr lang="en-US" sz="1000" kern="1200" dirty="0">
              <a:solidFill>
                <a:schemeClr val="bg1"/>
              </a:solidFill>
              <a:cs typeface="Calibri" panose="020F0502020204030204" pitchFamily="34" charset="0"/>
            </a:endParaRPr>
          </a:p>
          <a:p>
            <a:pPr marL="469900" marR="0" lvl="1" indent="-234950"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bg1"/>
                </a:solidFill>
                <a:cs typeface="Calibri" panose="020F0502020204030204" pitchFamily="34" charset="0"/>
              </a:rPr>
              <a:t>Sandyhook</a:t>
            </a:r>
          </a:p>
          <a:p>
            <a:pPr marL="927100" lvl="2" indent="-234950" defTabSz="977900">
              <a:buFont typeface="Arial" panose="020B0604020202020204" pitchFamily="34" charset="0"/>
              <a:buChar char="•"/>
              <a:defRPr/>
            </a:pPr>
            <a:r>
              <a:rPr lang="en-US" dirty="0">
                <a:solidFill>
                  <a:schemeClr val="bg1"/>
                </a:solidFill>
                <a:cs typeface="Calibri" panose="020F0502020204030204" pitchFamily="34" charset="0"/>
              </a:rPr>
              <a:t>Approved Cost $12,236</a:t>
            </a:r>
          </a:p>
          <a:p>
            <a:pPr marL="927100" lvl="2" indent="-234950" defTabSz="977900">
              <a:buFont typeface="Arial" panose="020B0604020202020204" pitchFamily="34" charset="0"/>
              <a:buChar char="•"/>
              <a:defRPr/>
            </a:pPr>
            <a:r>
              <a:rPr lang="en-US" kern="1200" dirty="0">
                <a:solidFill>
                  <a:schemeClr val="bg1"/>
                </a:solidFill>
                <a:cs typeface="Calibri" panose="020F0502020204030204" pitchFamily="34" charset="0"/>
              </a:rPr>
              <a:t>Completed</a:t>
            </a:r>
          </a:p>
          <a:p>
            <a:pPr marL="469900" marR="0" lvl="1" indent="-234950"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chemeClr val="bg1"/>
              </a:solidFill>
              <a:cs typeface="Calibri" panose="020F0502020204030204" pitchFamily="34" charset="0"/>
            </a:endParaRPr>
          </a:p>
          <a:p>
            <a:pPr marL="234950" marR="0" lvl="1" algn="l" defTabSz="977900" eaLnBrk="1" fontAlgn="auto" latinLnBrk="0" hangingPunct="1">
              <a:lnSpc>
                <a:spcPct val="100000"/>
              </a:lnSpc>
              <a:spcBef>
                <a:spcPts val="0"/>
              </a:spcBef>
              <a:spcAft>
                <a:spcPts val="0"/>
              </a:spcAft>
              <a:buClrTx/>
              <a:buSzTx/>
              <a:tabLst/>
              <a:defRPr/>
            </a:pPr>
            <a:endParaRPr lang="en-US" sz="1100" kern="1200" dirty="0">
              <a:solidFill>
                <a:schemeClr val="bg1"/>
              </a:solidFill>
              <a:cs typeface="Calibri" panose="020F0502020204030204" pitchFamily="34" charset="0"/>
            </a:endParaRPr>
          </a:p>
          <a:p>
            <a:pPr marL="469900" marR="0" lvl="1" indent="-234950"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bg1"/>
                </a:solidFill>
                <a:cs typeface="Calibri" panose="020F0502020204030204" pitchFamily="34" charset="0"/>
              </a:rPr>
              <a:t>Beaconhill</a:t>
            </a:r>
          </a:p>
          <a:p>
            <a:pPr marL="927100" lvl="2" indent="-234950" defTabSz="977900">
              <a:buFont typeface="Arial" panose="020B0604020202020204" pitchFamily="34" charset="0"/>
              <a:buChar char="•"/>
              <a:defRPr/>
            </a:pPr>
            <a:r>
              <a:rPr lang="en-US" dirty="0">
                <a:solidFill>
                  <a:schemeClr val="bg1"/>
                </a:solidFill>
                <a:cs typeface="Calibri" panose="020F0502020204030204" pitchFamily="34" charset="0"/>
              </a:rPr>
              <a:t>Approved Cost $13,676</a:t>
            </a:r>
            <a:endParaRPr lang="en-US" kern="1200" dirty="0">
              <a:solidFill>
                <a:schemeClr val="bg1"/>
              </a:solidFill>
              <a:cs typeface="Calibri" panose="020F0502020204030204" pitchFamily="34" charset="0"/>
            </a:endParaRPr>
          </a:p>
          <a:p>
            <a:pPr marL="927100" lvl="2" indent="-234950" defTabSz="977900">
              <a:buFont typeface="Arial" panose="020B0604020202020204" pitchFamily="34" charset="0"/>
              <a:buChar char="•"/>
              <a:defRPr/>
            </a:pPr>
            <a:r>
              <a:rPr lang="en-US" kern="1200" dirty="0">
                <a:solidFill>
                  <a:schemeClr val="bg1"/>
                </a:solidFill>
                <a:cs typeface="Calibri" panose="020F0502020204030204" pitchFamily="34" charset="0"/>
              </a:rPr>
              <a:t>Concrete completed November 18</a:t>
            </a:r>
            <a:r>
              <a:rPr lang="en-US" kern="1200" baseline="30000" dirty="0">
                <a:solidFill>
                  <a:schemeClr val="bg1"/>
                </a:solidFill>
                <a:cs typeface="Calibri" panose="020F0502020204030204" pitchFamily="34" charset="0"/>
              </a:rPr>
              <a:t>th</a:t>
            </a:r>
            <a:r>
              <a:rPr lang="en-US" kern="1200" dirty="0">
                <a:solidFill>
                  <a:schemeClr val="bg1"/>
                </a:solidFill>
                <a:cs typeface="Calibri" panose="020F0502020204030204" pitchFamily="34" charset="0"/>
              </a:rPr>
              <a:t> </a:t>
            </a:r>
          </a:p>
          <a:p>
            <a:pPr marL="927100" lvl="2" indent="-234950" defTabSz="977900">
              <a:buFont typeface="Arial" panose="020B0604020202020204" pitchFamily="34" charset="0"/>
              <a:buChar char="•"/>
              <a:defRPr/>
            </a:pPr>
            <a:r>
              <a:rPr lang="en-US" dirty="0">
                <a:solidFill>
                  <a:schemeClr val="bg1"/>
                </a:solidFill>
                <a:cs typeface="Calibri" panose="020F0502020204030204" pitchFamily="34" charset="0"/>
              </a:rPr>
              <a:t>Blacktop to be completed week after Thanksgiving</a:t>
            </a:r>
            <a:endParaRPr lang="en-US" baseline="30000" dirty="0">
              <a:solidFill>
                <a:schemeClr val="bg1"/>
              </a:solidFill>
              <a:cs typeface="Calibri" panose="020F0502020204030204" pitchFamily="34" charset="0"/>
            </a:endParaRPr>
          </a:p>
          <a:p>
            <a:pPr marL="469900" marR="0" lvl="1" indent="-234950"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1"/>
              </a:solidFill>
              <a:latin typeface="Calibri" panose="020F0502020204030204" pitchFamily="34" charset="0"/>
              <a:cs typeface="Calibri" panose="020F0502020204030204" pitchFamily="34" charset="0"/>
            </a:endParaRPr>
          </a:p>
          <a:p>
            <a:pPr marL="234950" lvl="1" defTabSz="977900">
              <a:defRPr/>
            </a:pPr>
            <a:endParaRPr lang="en-US" sz="1100" dirty="0">
              <a:solidFill>
                <a:schemeClr val="bg1"/>
              </a:solidFill>
              <a:latin typeface="Calibri" panose="020F0502020204030204" pitchFamily="34" charset="0"/>
              <a:cs typeface="Calibri" panose="020F0502020204030204" pitchFamily="34" charset="0"/>
            </a:endParaRPr>
          </a:p>
          <a:p>
            <a:pPr marL="469900" marR="0" lvl="1" indent="-234950"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1200" dirty="0">
              <a:solidFill>
                <a:schemeClr val="bg1"/>
              </a:solidFill>
              <a:latin typeface="Calibri" panose="020F0502020204030204" pitchFamily="34" charset="0"/>
              <a:cs typeface="Calibri" panose="020F0502020204030204" pitchFamily="34" charset="0"/>
            </a:endParaRPr>
          </a:p>
        </p:txBody>
      </p:sp>
      <p:pic>
        <p:nvPicPr>
          <p:cNvPr id="5" name="Picture 4" descr="A picture containing text, ground, outdoor, farm machine&#10;&#10;Description automatically generated">
            <a:extLst>
              <a:ext uri="{FF2B5EF4-FFF2-40B4-BE49-F238E27FC236}">
                <a16:creationId xmlns:a16="http://schemas.microsoft.com/office/drawing/2014/main" id="{305D8B5E-BE27-99A1-4728-E30A1ADCA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2929" y="4465691"/>
            <a:ext cx="3032449" cy="2274337"/>
          </a:xfrm>
          <a:prstGeom prst="rect">
            <a:avLst/>
          </a:prstGeom>
        </p:spPr>
      </p:pic>
      <p:pic>
        <p:nvPicPr>
          <p:cNvPr id="7" name="Picture 6" descr="A picture containing ground, outdoor, dirt, building material&#10;&#10;Description automatically generated">
            <a:extLst>
              <a:ext uri="{FF2B5EF4-FFF2-40B4-BE49-F238E27FC236}">
                <a16:creationId xmlns:a16="http://schemas.microsoft.com/office/drawing/2014/main" id="{957EDB26-1A4D-AF1D-5ECA-89019F50F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2929" y="2029458"/>
            <a:ext cx="3032450" cy="2274338"/>
          </a:xfrm>
          <a:prstGeom prst="rect">
            <a:avLst/>
          </a:prstGeom>
        </p:spPr>
      </p:pic>
    </p:spTree>
    <p:extLst>
      <p:ext uri="{BB962C8B-B14F-4D97-AF65-F5344CB8AC3E}">
        <p14:creationId xmlns:p14="http://schemas.microsoft.com/office/powerpoint/2010/main" val="2376468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1671-C0D7-008A-F709-8D017B89C2A0}"/>
              </a:ext>
            </a:extLst>
          </p:cNvPr>
          <p:cNvSpPr>
            <a:spLocks noGrp="1"/>
          </p:cNvSpPr>
          <p:nvPr>
            <p:ph type="title"/>
          </p:nvPr>
        </p:nvSpPr>
        <p:spPr/>
        <p:txBody>
          <a:bodyPr/>
          <a:lstStyle/>
          <a:p>
            <a:pPr algn="ctr"/>
            <a:r>
              <a:rPr lang="en-US" dirty="0"/>
              <a:t>Racquet Sports</a:t>
            </a:r>
          </a:p>
        </p:txBody>
      </p:sp>
      <p:pic>
        <p:nvPicPr>
          <p:cNvPr id="11" name="Picture 10" descr="A picture containing text, military vehicle&#10;&#10;Description automatically generated">
            <a:extLst>
              <a:ext uri="{FF2B5EF4-FFF2-40B4-BE49-F238E27FC236}">
                <a16:creationId xmlns:a16="http://schemas.microsoft.com/office/drawing/2014/main" id="{EC33F2C6-12BF-006A-4789-C43E86AB0E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81039" y="3145719"/>
            <a:ext cx="3872204" cy="2675279"/>
          </a:xfrm>
          <a:prstGeom prst="rect">
            <a:avLst/>
          </a:prstGeom>
        </p:spPr>
      </p:pic>
      <p:pic>
        <p:nvPicPr>
          <p:cNvPr id="13" name="Picture 12" descr="A picture containing outdoor&#10;&#10;Description automatically generated">
            <a:extLst>
              <a:ext uri="{FF2B5EF4-FFF2-40B4-BE49-F238E27FC236}">
                <a16:creationId xmlns:a16="http://schemas.microsoft.com/office/drawing/2014/main" id="{6B917509-66A1-A0B3-8A9C-8CD885297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8887" y="3189386"/>
            <a:ext cx="3887514" cy="2591304"/>
          </a:xfrm>
          <a:prstGeom prst="rect">
            <a:avLst/>
          </a:prstGeom>
        </p:spPr>
      </p:pic>
      <p:sp>
        <p:nvSpPr>
          <p:cNvPr id="3" name="TextBox 2">
            <a:extLst>
              <a:ext uri="{FF2B5EF4-FFF2-40B4-BE49-F238E27FC236}">
                <a16:creationId xmlns:a16="http://schemas.microsoft.com/office/drawing/2014/main" id="{CEAE5578-DACD-5A21-55F2-F10F1D9FCB78}"/>
              </a:ext>
            </a:extLst>
          </p:cNvPr>
          <p:cNvSpPr txBox="1"/>
          <p:nvPr/>
        </p:nvSpPr>
        <p:spPr>
          <a:xfrm>
            <a:off x="2780522" y="2541281"/>
            <a:ext cx="3881534"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Flagpole with lights</a:t>
            </a:r>
          </a:p>
          <a:p>
            <a:pPr marL="742950" lvl="1" indent="-285750">
              <a:buFont typeface="Arial" panose="020B0604020202020204" pitchFamily="34" charset="0"/>
              <a:buChar char="•"/>
            </a:pPr>
            <a:r>
              <a:rPr lang="en-US" dirty="0">
                <a:solidFill>
                  <a:schemeClr val="bg1"/>
                </a:solidFill>
              </a:rPr>
              <a:t>Cost:  $2,500</a:t>
            </a:r>
          </a:p>
          <a:p>
            <a:pPr marL="742950" lvl="1" indent="-285750">
              <a:buFont typeface="Arial" panose="020B0604020202020204" pitchFamily="34" charset="0"/>
              <a:buChar char="•"/>
            </a:pPr>
            <a:r>
              <a:rPr lang="en-US" dirty="0">
                <a:solidFill>
                  <a:schemeClr val="bg1"/>
                </a:solidFill>
              </a:rPr>
              <a:t>Completed in 09/2022</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a:p>
            <a:pPr lvl="1"/>
            <a:endParaRPr lang="en-US" dirty="0">
              <a:solidFill>
                <a:schemeClr val="bg1"/>
              </a:solidFill>
            </a:endParaRPr>
          </a:p>
          <a:p>
            <a:pPr marL="285750" indent="-285750">
              <a:buFont typeface="Arial" panose="020B0604020202020204" pitchFamily="34" charset="0"/>
              <a:buChar char="•"/>
            </a:pPr>
            <a:r>
              <a:rPr lang="en-US" dirty="0">
                <a:solidFill>
                  <a:schemeClr val="bg1"/>
                </a:solidFill>
              </a:rPr>
              <a:t>HVAC</a:t>
            </a:r>
          </a:p>
          <a:p>
            <a:pPr marL="742950" lvl="1" indent="-285750">
              <a:buFont typeface="Arial" panose="020B0604020202020204" pitchFamily="34" charset="0"/>
              <a:buChar char="•"/>
            </a:pPr>
            <a:r>
              <a:rPr lang="en-US" dirty="0">
                <a:solidFill>
                  <a:schemeClr val="bg1"/>
                </a:solidFill>
              </a:rPr>
              <a:t>Cost:  $6,500</a:t>
            </a:r>
          </a:p>
          <a:p>
            <a:pPr marL="742950" lvl="1" indent="-285750">
              <a:buFont typeface="Arial" panose="020B0604020202020204" pitchFamily="34" charset="0"/>
              <a:buChar char="•"/>
            </a:pPr>
            <a:r>
              <a:rPr lang="en-US" dirty="0">
                <a:solidFill>
                  <a:schemeClr val="bg1"/>
                </a:solidFill>
              </a:rPr>
              <a:t>Completed 11/18/22</a:t>
            </a:r>
          </a:p>
        </p:txBody>
      </p:sp>
    </p:spTree>
    <p:extLst>
      <p:ext uri="{BB962C8B-B14F-4D97-AF65-F5344CB8AC3E}">
        <p14:creationId xmlns:p14="http://schemas.microsoft.com/office/powerpoint/2010/main" val="1812783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1671-C0D7-008A-F709-8D017B89C2A0}"/>
              </a:ext>
            </a:extLst>
          </p:cNvPr>
          <p:cNvSpPr>
            <a:spLocks noGrp="1"/>
          </p:cNvSpPr>
          <p:nvPr>
            <p:ph type="title"/>
          </p:nvPr>
        </p:nvSpPr>
        <p:spPr/>
        <p:txBody>
          <a:bodyPr/>
          <a:lstStyle/>
          <a:p>
            <a:pPr algn="ctr"/>
            <a:r>
              <a:rPr lang="en-US" dirty="0"/>
              <a:t>Open Positions</a:t>
            </a:r>
          </a:p>
        </p:txBody>
      </p:sp>
      <p:sp>
        <p:nvSpPr>
          <p:cNvPr id="3" name="TextBox 2">
            <a:extLst>
              <a:ext uri="{FF2B5EF4-FFF2-40B4-BE49-F238E27FC236}">
                <a16:creationId xmlns:a16="http://schemas.microsoft.com/office/drawing/2014/main" id="{CEAE5578-DACD-5A21-55F2-F10F1D9FCB78}"/>
              </a:ext>
            </a:extLst>
          </p:cNvPr>
          <p:cNvSpPr txBox="1"/>
          <p:nvPr/>
        </p:nvSpPr>
        <p:spPr>
          <a:xfrm>
            <a:off x="809997" y="2541281"/>
            <a:ext cx="7643538" cy="4247317"/>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bg1"/>
                </a:solidFill>
                <a:effectLst/>
                <a:ea typeface="Times New Roman" panose="02020603050405020304" pitchFamily="18" charset="0"/>
              </a:rPr>
              <a:t>Police </a:t>
            </a:r>
          </a:p>
          <a:p>
            <a:pPr marL="742950" lvl="1" indent="-285750">
              <a:buFont typeface="Arial" panose="020B0604020202020204" pitchFamily="34" charset="0"/>
              <a:buChar char="•"/>
            </a:pPr>
            <a:r>
              <a:rPr lang="en-US" dirty="0">
                <a:solidFill>
                  <a:schemeClr val="bg1"/>
                </a:solidFill>
                <a:ea typeface="Times New Roman" panose="02020603050405020304" pitchFamily="18" charset="0"/>
              </a:rPr>
              <a:t>Two recruits ready for the academy in January</a:t>
            </a:r>
          </a:p>
          <a:p>
            <a:pPr marL="742950" lvl="1" indent="-285750">
              <a:buFont typeface="Arial" panose="020B0604020202020204" pitchFamily="34" charset="0"/>
              <a:buChar char="•"/>
            </a:pPr>
            <a:r>
              <a:rPr lang="en-US" sz="1800" dirty="0">
                <a:solidFill>
                  <a:schemeClr val="bg1"/>
                </a:solidFill>
                <a:effectLst/>
                <a:ea typeface="Times New Roman" panose="02020603050405020304" pitchFamily="18" charset="0"/>
              </a:rPr>
              <a:t>Salaries are now comparable within the area per Chief Ehrisman</a:t>
            </a:r>
            <a:endParaRPr lang="en-US" dirty="0">
              <a:solidFill>
                <a:schemeClr val="bg1"/>
              </a:solidFill>
              <a:effectLst/>
              <a:ea typeface="Times New Roman" panose="02020603050405020304" pitchFamily="18" charset="0"/>
            </a:endParaRPr>
          </a:p>
          <a:p>
            <a:pPr lvl="1"/>
            <a:endParaRPr lang="en-US" dirty="0">
              <a:solidFill>
                <a:schemeClr val="bg1"/>
              </a:solidFill>
            </a:endParaRPr>
          </a:p>
          <a:p>
            <a:pPr marL="285750" indent="-285750">
              <a:buFont typeface="Arial" panose="020B0604020202020204" pitchFamily="34" charset="0"/>
              <a:buChar char="•"/>
            </a:pPr>
            <a:r>
              <a:rPr lang="en-US" dirty="0">
                <a:solidFill>
                  <a:schemeClr val="bg1"/>
                </a:solidFill>
              </a:rPr>
              <a:t>Aquatics</a:t>
            </a:r>
          </a:p>
          <a:p>
            <a:pPr marL="742950" lvl="1" indent="-285750">
              <a:buFont typeface="Arial" panose="020B0604020202020204" pitchFamily="34" charset="0"/>
              <a:buChar char="•"/>
            </a:pPr>
            <a:r>
              <a:rPr lang="en-US" sz="1800" dirty="0">
                <a:solidFill>
                  <a:schemeClr val="bg1"/>
                </a:solidFill>
                <a:effectLst/>
                <a:ea typeface="Times New Roman" panose="02020603050405020304" pitchFamily="18" charset="0"/>
              </a:rPr>
              <a:t>Recently hired two lifeguards and 2 swim instructors</a:t>
            </a:r>
          </a:p>
          <a:p>
            <a:pPr marL="742950" lvl="1" indent="-285750">
              <a:buFont typeface="Arial" panose="020B0604020202020204" pitchFamily="34" charset="0"/>
              <a:buChar char="•"/>
            </a:pPr>
            <a:r>
              <a:rPr lang="en-US" sz="1800" dirty="0">
                <a:solidFill>
                  <a:schemeClr val="bg1"/>
                </a:solidFill>
                <a:effectLst/>
                <a:ea typeface="Times New Roman" panose="02020603050405020304" pitchFamily="18" charset="0"/>
              </a:rPr>
              <a:t>Reaching out to local swim teams/clubs and will hire and train starting at age 15</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Public Works</a:t>
            </a:r>
          </a:p>
          <a:p>
            <a:pPr marL="742950" lvl="1" indent="-285750">
              <a:buFont typeface="Arial" panose="020B0604020202020204" pitchFamily="34" charset="0"/>
              <a:buChar char="•"/>
            </a:pPr>
            <a:r>
              <a:rPr lang="en-US" dirty="0">
                <a:solidFill>
                  <a:schemeClr val="bg1"/>
                </a:solidFill>
              </a:rPr>
              <a:t>Making progress on hiring</a:t>
            </a:r>
          </a:p>
          <a:p>
            <a:pPr marL="742950" lvl="1" indent="-285750">
              <a:buFont typeface="Arial" panose="020B0604020202020204" pitchFamily="34" charset="0"/>
              <a:buChar char="•"/>
            </a:pPr>
            <a:r>
              <a:rPr lang="en-US" dirty="0">
                <a:solidFill>
                  <a:schemeClr val="bg1"/>
                </a:solidFill>
              </a:rPr>
              <a:t>Several people interviewed and background checks are pending</a:t>
            </a:r>
          </a:p>
          <a:p>
            <a:pPr lvl="1"/>
            <a:endParaRPr lang="en-US" dirty="0">
              <a:solidFill>
                <a:schemeClr val="bg1"/>
              </a:solidFill>
            </a:endParaRPr>
          </a:p>
        </p:txBody>
      </p:sp>
    </p:spTree>
    <p:extLst>
      <p:ext uri="{BB962C8B-B14F-4D97-AF65-F5344CB8AC3E}">
        <p14:creationId xmlns:p14="http://schemas.microsoft.com/office/powerpoint/2010/main" val="1502731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0A87-8AD9-0F59-7A42-714D806C60A2}"/>
              </a:ext>
            </a:extLst>
          </p:cNvPr>
          <p:cNvSpPr>
            <a:spLocks noGrp="1"/>
          </p:cNvSpPr>
          <p:nvPr>
            <p:ph type="title"/>
          </p:nvPr>
        </p:nvSpPr>
        <p:spPr/>
        <p:txBody>
          <a:bodyPr/>
          <a:lstStyle/>
          <a:p>
            <a:pPr algn="ctr"/>
            <a:r>
              <a:rPr lang="en-US" dirty="0"/>
              <a:t>OPVFD Work Group</a:t>
            </a:r>
          </a:p>
        </p:txBody>
      </p:sp>
      <p:sp>
        <p:nvSpPr>
          <p:cNvPr id="4" name="Title 12">
            <a:extLst>
              <a:ext uri="{FF2B5EF4-FFF2-40B4-BE49-F238E27FC236}">
                <a16:creationId xmlns:a16="http://schemas.microsoft.com/office/drawing/2014/main" id="{2D7401E6-E137-778E-29A3-95F9BD2A158B}"/>
              </a:ext>
            </a:extLst>
          </p:cNvPr>
          <p:cNvSpPr txBox="1">
            <a:spLocks/>
          </p:cNvSpPr>
          <p:nvPr/>
        </p:nvSpPr>
        <p:spPr>
          <a:xfrm>
            <a:off x="262647" y="2178997"/>
            <a:ext cx="8472791" cy="4156490"/>
          </a:xfrm>
          <a:prstGeom prst="rect">
            <a:avLst/>
          </a:prstGeom>
        </p:spPr>
        <p:txBody>
          <a:bodyPr vert="horz" lIns="91440" tIns="45720" rIns="91440" bIns="0" rtlCol="0" anchor="b">
            <a:normAutofit fontScale="550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227013" marR="0" lvl="0" indent="-227013"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3800" cap="none" dirty="0">
              <a:solidFill>
                <a:prstClr val="black"/>
              </a:solidFill>
              <a:latin typeface="Century Gothic" panose="020B0502020202020204"/>
            </a:endParaRPr>
          </a:p>
          <a:p>
            <a:pPr marL="227013" marR="0" lvl="0" indent="-227013"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800" cap="none" dirty="0">
                <a:solidFill>
                  <a:prstClr val="black"/>
                </a:solidFill>
              </a:rPr>
              <a:t>Issued RFP for consultant (feasibility study) on 9/26/22 to seven firms/individuals</a:t>
            </a:r>
          </a:p>
          <a:p>
            <a:pPr marL="227013" marR="0" lvl="0" indent="-227013"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3800" cap="none" dirty="0">
              <a:solidFill>
                <a:prstClr val="black"/>
              </a:solidFill>
            </a:endParaRPr>
          </a:p>
          <a:p>
            <a:pPr marL="227013" indent="-227013" defTabSz="914400">
              <a:lnSpc>
                <a:spcPct val="100000"/>
              </a:lnSpc>
              <a:buFont typeface="Arial" panose="020B0604020202020204" pitchFamily="34" charset="0"/>
              <a:buChar char="•"/>
              <a:defRPr/>
            </a:pPr>
            <a:r>
              <a:rPr lang="en-US" sz="3800" cap="none" dirty="0">
                <a:solidFill>
                  <a:prstClr val="black"/>
                </a:solidFill>
              </a:rPr>
              <a:t>Questions and responses accepted through 10/14/22</a:t>
            </a:r>
          </a:p>
          <a:p>
            <a:pPr marL="227013" indent="-227013" defTabSz="914400">
              <a:lnSpc>
                <a:spcPct val="100000"/>
              </a:lnSpc>
              <a:buFont typeface="Arial" panose="020B0604020202020204" pitchFamily="34" charset="0"/>
              <a:buChar char="•"/>
              <a:defRPr/>
            </a:pPr>
            <a:endParaRPr lang="en-US" sz="3800" cap="none" dirty="0">
              <a:solidFill>
                <a:prstClr val="black"/>
              </a:solidFill>
            </a:endParaRPr>
          </a:p>
          <a:p>
            <a:pPr marL="227013" indent="-227013" defTabSz="914400">
              <a:lnSpc>
                <a:spcPct val="100000"/>
              </a:lnSpc>
              <a:buFont typeface="Arial" panose="020B0604020202020204" pitchFamily="34" charset="0"/>
              <a:buChar char="•"/>
              <a:defRPr/>
            </a:pPr>
            <a:r>
              <a:rPr lang="en-US" sz="3800" cap="none" dirty="0">
                <a:solidFill>
                  <a:prstClr val="black"/>
                </a:solidFill>
              </a:rPr>
              <a:t>Proposals due 10/31/22</a:t>
            </a:r>
          </a:p>
          <a:p>
            <a:pPr marL="227013" indent="-227013" defTabSz="914400">
              <a:lnSpc>
                <a:spcPct val="100000"/>
              </a:lnSpc>
              <a:buFont typeface="Arial" panose="020B0604020202020204" pitchFamily="34" charset="0"/>
              <a:buChar char="•"/>
              <a:defRPr/>
            </a:pPr>
            <a:endParaRPr lang="en-US" sz="3800" cap="none" dirty="0">
              <a:solidFill>
                <a:prstClr val="black"/>
              </a:solidFill>
            </a:endParaRPr>
          </a:p>
          <a:p>
            <a:pPr marL="227013" indent="-227013" defTabSz="914400">
              <a:lnSpc>
                <a:spcPct val="100000"/>
              </a:lnSpc>
              <a:buFont typeface="Arial" panose="020B0604020202020204" pitchFamily="34" charset="0"/>
              <a:buChar char="•"/>
              <a:defRPr/>
            </a:pPr>
            <a:r>
              <a:rPr lang="en-US" sz="3800" cap="none" dirty="0">
                <a:solidFill>
                  <a:prstClr val="black"/>
                </a:solidFill>
              </a:rPr>
              <a:t>Team needs more time to evaluate</a:t>
            </a:r>
          </a:p>
          <a:p>
            <a:pPr marL="227013" indent="-227013" defTabSz="914400">
              <a:lnSpc>
                <a:spcPct val="100000"/>
              </a:lnSpc>
              <a:buFont typeface="Arial" panose="020B0604020202020204" pitchFamily="34" charset="0"/>
              <a:buChar char="•"/>
              <a:defRPr/>
            </a:pPr>
            <a:endParaRPr lang="en-US" sz="3800" cap="none" dirty="0">
              <a:solidFill>
                <a:prstClr val="black"/>
              </a:solidFill>
            </a:endParaRPr>
          </a:p>
          <a:p>
            <a:pPr marL="227013" indent="-227013" defTabSz="914400">
              <a:lnSpc>
                <a:spcPct val="100000"/>
              </a:lnSpc>
              <a:buFont typeface="Arial" panose="020B0604020202020204" pitchFamily="34" charset="0"/>
              <a:buChar char="•"/>
              <a:defRPr/>
            </a:pPr>
            <a:r>
              <a:rPr lang="en-US" sz="3800" cap="none" dirty="0">
                <a:solidFill>
                  <a:prstClr val="black"/>
                </a:solidFill>
              </a:rPr>
              <a:t>Team recommendation is for another 30 days to come back to the Board at next Board Meeting on 12/17/22</a:t>
            </a:r>
          </a:p>
          <a:p>
            <a:pPr marL="227013" indent="-227013" defTabSz="914400">
              <a:lnSpc>
                <a:spcPct val="100000"/>
              </a:lnSpc>
              <a:buFont typeface="Arial" panose="020B0604020202020204" pitchFamily="34" charset="0"/>
              <a:buChar char="•"/>
              <a:defRPr/>
            </a:pPr>
            <a:endParaRPr lang="en-US" sz="2600" cap="none" dirty="0">
              <a:solidFill>
                <a:prstClr val="black"/>
              </a:solidFill>
            </a:endParaRPr>
          </a:p>
          <a:p>
            <a:pPr defTabSz="914400">
              <a:lnSpc>
                <a:spcPct val="100000"/>
              </a:lnSpc>
              <a:defRPr/>
            </a:pPr>
            <a:endParaRPr lang="en-US" sz="2600" cap="none" dirty="0">
              <a:solidFill>
                <a:prstClr val="black"/>
              </a:solidFill>
            </a:endParaRPr>
          </a:p>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all" spc="0" normalizeH="0" baseline="0" noProof="0" dirty="0">
                <a:ln>
                  <a:noFill/>
                </a:ln>
                <a:solidFill>
                  <a:prstClr val="black"/>
                </a:solidFill>
                <a:effectLst/>
                <a:uLnTx/>
                <a:uFillTx/>
                <a:latin typeface="Century Gothic" panose="020B0502020202020204"/>
                <a:ea typeface="+mj-ea"/>
                <a:cs typeface="+mj-cs"/>
              </a:rPr>
              <a:t>	</a:t>
            </a:r>
          </a:p>
        </p:txBody>
      </p:sp>
    </p:spTree>
    <p:extLst>
      <p:ext uri="{BB962C8B-B14F-4D97-AF65-F5344CB8AC3E}">
        <p14:creationId xmlns:p14="http://schemas.microsoft.com/office/powerpoint/2010/main" val="73245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C280-E8CF-6B97-1F8B-208CDC829C3D}"/>
              </a:ext>
            </a:extLst>
          </p:cNvPr>
          <p:cNvSpPr>
            <a:spLocks noGrp="1"/>
          </p:cNvSpPr>
          <p:nvPr>
            <p:ph type="title"/>
          </p:nvPr>
        </p:nvSpPr>
        <p:spPr/>
        <p:txBody>
          <a:bodyPr/>
          <a:lstStyle/>
          <a:p>
            <a:pPr algn="ctr"/>
            <a:r>
              <a:rPr lang="en-US" dirty="0"/>
              <a:t>Surveys</a:t>
            </a:r>
          </a:p>
        </p:txBody>
      </p:sp>
      <p:sp>
        <p:nvSpPr>
          <p:cNvPr id="4" name="TextBox 3">
            <a:extLst>
              <a:ext uri="{FF2B5EF4-FFF2-40B4-BE49-F238E27FC236}">
                <a16:creationId xmlns:a16="http://schemas.microsoft.com/office/drawing/2014/main" id="{44856A5A-C127-B3CA-DF04-EC6C76623EAC}"/>
              </a:ext>
            </a:extLst>
          </p:cNvPr>
          <p:cNvSpPr txBox="1"/>
          <p:nvPr/>
        </p:nvSpPr>
        <p:spPr>
          <a:xfrm>
            <a:off x="545839" y="2323323"/>
            <a:ext cx="8052318" cy="4770537"/>
          </a:xfrm>
          <a:prstGeom prst="rect">
            <a:avLst/>
          </a:prstGeom>
          <a:noFill/>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entury Gothic" panose="020B0502020202020204" pitchFamily="34" charset="0"/>
                <a:ea typeface="Times New Roman" panose="02020603050405020304" pitchFamily="18" charset="0"/>
              </a:rPr>
              <a:t>Planning Committee chair</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Golf</a:t>
            </a:r>
            <a:r>
              <a:rPr lang="en-US" dirty="0">
                <a:solidFill>
                  <a:srgbClr val="000000"/>
                </a:solidFill>
                <a:effectLst/>
                <a:latin typeface="Century Gothic" panose="020B0502020202020204" pitchFamily="34" charset="0"/>
                <a:ea typeface="Times New Roman" panose="02020603050405020304" pitchFamily="18" charset="0"/>
              </a:rPr>
              <a:t> (191 responses) </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Racquet Sports</a:t>
            </a:r>
            <a:r>
              <a:rPr lang="en-US" dirty="0">
                <a:solidFill>
                  <a:srgbClr val="000000"/>
                </a:solidFill>
                <a:effectLst/>
                <a:latin typeface="Century Gothic" panose="020B0502020202020204" pitchFamily="34" charset="0"/>
                <a:ea typeface="Times New Roman" panose="02020603050405020304" pitchFamily="18" charset="0"/>
              </a:rPr>
              <a:t> (229 responses)</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Recreation and Parks</a:t>
            </a:r>
            <a:r>
              <a:rPr lang="en-US" dirty="0">
                <a:solidFill>
                  <a:srgbClr val="000000"/>
                </a:solidFill>
                <a:effectLst/>
                <a:latin typeface="Century Gothic" panose="020B0502020202020204" pitchFamily="34" charset="0"/>
                <a:ea typeface="Times New Roman" panose="02020603050405020304" pitchFamily="18" charset="0"/>
              </a:rPr>
              <a:t> (300 responses)</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Aquatics</a:t>
            </a:r>
            <a:r>
              <a:rPr lang="en-US" dirty="0">
                <a:solidFill>
                  <a:srgbClr val="000000"/>
                </a:solidFill>
                <a:effectLst/>
                <a:latin typeface="Century Gothic" panose="020B0502020202020204" pitchFamily="34" charset="0"/>
                <a:ea typeface="Times New Roman" panose="02020603050405020304" pitchFamily="18" charset="0"/>
              </a:rPr>
              <a:t> (259 responses)</a:t>
            </a:r>
            <a:endParaRPr lang="en-US" sz="1600" dirty="0">
              <a:solidFill>
                <a:srgbClr val="000000"/>
              </a:solidFill>
              <a:effectLst/>
              <a:latin typeface="Century Gothic" panose="020B0502020202020204" pitchFamily="34" charset="0"/>
              <a:ea typeface="Calibri" panose="020F0502020204030204" pitchFamily="34" charset="0"/>
            </a:endParaRPr>
          </a:p>
          <a:p>
            <a:pPr marR="0" lvl="0">
              <a:spcBef>
                <a:spcPts val="0"/>
              </a:spcBef>
              <a:spcAft>
                <a:spcPts val="0"/>
              </a:spcAft>
              <a:buSzPts val="1000"/>
              <a:tabLst>
                <a:tab pos="457200" algn="l"/>
              </a:tabLst>
            </a:pPr>
            <a:endParaRPr lang="en-US" sz="1600" dirty="0">
              <a:solidFill>
                <a:srgbClr val="000000"/>
              </a:solidFill>
              <a:effectLst/>
              <a:latin typeface="Century Gothic" panose="020B050202020202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effectLst/>
                <a:latin typeface="Century Gothic" panose="020B0502020202020204" pitchFamily="34" charset="0"/>
                <a:ea typeface="Times New Roman" panose="02020603050405020304" pitchFamily="18" charset="0"/>
              </a:rPr>
              <a:t>Overall customer service satisfaction levels have been strong:</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Golf</a:t>
            </a:r>
            <a:r>
              <a:rPr lang="en-US" dirty="0">
                <a:solidFill>
                  <a:srgbClr val="000000"/>
                </a:solidFill>
                <a:effectLst/>
                <a:latin typeface="Century Gothic" panose="020B0502020202020204" pitchFamily="34" charset="0"/>
                <a:ea typeface="Times New Roman" panose="02020603050405020304" pitchFamily="18" charset="0"/>
              </a:rPr>
              <a:t>: 4.03 out of 5</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Racquet</a:t>
            </a:r>
            <a:r>
              <a:rPr lang="en-US" dirty="0">
                <a:solidFill>
                  <a:srgbClr val="000000"/>
                </a:solidFill>
                <a:effectLst/>
                <a:latin typeface="Century Gothic" panose="020B0502020202020204" pitchFamily="34" charset="0"/>
                <a:ea typeface="Times New Roman" panose="02020603050405020304" pitchFamily="18" charset="0"/>
              </a:rPr>
              <a:t>: 3.25 out of 5</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Recreation and Parks</a:t>
            </a:r>
            <a:r>
              <a:rPr lang="en-US" dirty="0">
                <a:solidFill>
                  <a:srgbClr val="000000"/>
                </a:solidFill>
                <a:effectLst/>
                <a:latin typeface="Century Gothic" panose="020B0502020202020204" pitchFamily="34" charset="0"/>
                <a:ea typeface="Times New Roman" panose="02020603050405020304" pitchFamily="18" charset="0"/>
              </a:rPr>
              <a:t>: 3.99 out of 5</a:t>
            </a:r>
            <a:endParaRPr lang="en-US" sz="1600" dirty="0">
              <a:solidFill>
                <a:srgbClr val="000000"/>
              </a:solidFill>
              <a:effectLst/>
              <a:latin typeface="Century Gothic" panose="020B0502020202020204" pitchFamily="34" charset="0"/>
              <a:ea typeface="Calibri" panose="020F0502020204030204" pitchFamily="34" charset="0"/>
            </a:endParaRPr>
          </a:p>
          <a:p>
            <a:pPr marL="742950" lvl="1" indent="-285750">
              <a:buSzPts val="1000"/>
              <a:buFont typeface="Arial" panose="020B0604020202020204" pitchFamily="34" charset="0"/>
              <a:buChar char="•"/>
              <a:tabLst>
                <a:tab pos="457200" algn="l"/>
              </a:tabLst>
            </a:pPr>
            <a:r>
              <a:rPr lang="en-US" b="1" dirty="0">
                <a:solidFill>
                  <a:srgbClr val="000000"/>
                </a:solidFill>
                <a:effectLst/>
                <a:latin typeface="Century Gothic" panose="020B0502020202020204" pitchFamily="34" charset="0"/>
                <a:ea typeface="Times New Roman" panose="02020603050405020304" pitchFamily="18" charset="0"/>
              </a:rPr>
              <a:t>Aquatics</a:t>
            </a:r>
            <a:r>
              <a:rPr lang="en-US" dirty="0">
                <a:solidFill>
                  <a:srgbClr val="000000"/>
                </a:solidFill>
                <a:effectLst/>
                <a:latin typeface="Century Gothic" panose="020B0502020202020204" pitchFamily="34" charset="0"/>
                <a:ea typeface="Times New Roman" panose="02020603050405020304" pitchFamily="18" charset="0"/>
              </a:rPr>
              <a:t>: 3.76 out of 5</a:t>
            </a:r>
            <a:endParaRPr lang="en-US" sz="1600" dirty="0">
              <a:solidFill>
                <a:srgbClr val="000000"/>
              </a:solidFill>
              <a:effectLst/>
              <a:latin typeface="Century Gothic" panose="020B0502020202020204" pitchFamily="34" charset="0"/>
              <a:ea typeface="Calibri" panose="020F0502020204030204" pitchFamily="34" charset="0"/>
            </a:endParaRPr>
          </a:p>
          <a:p>
            <a:pPr marR="0" lvl="0">
              <a:spcBef>
                <a:spcPts val="0"/>
              </a:spcBef>
              <a:spcAft>
                <a:spcPts val="0"/>
              </a:spcAft>
              <a:buSzPts val="1000"/>
              <a:tabLst>
                <a:tab pos="457200" algn="l"/>
              </a:tabLst>
            </a:pPr>
            <a:r>
              <a:rPr lang="en-US" sz="1800" dirty="0">
                <a:solidFill>
                  <a:srgbClr val="000000"/>
                </a:solidFill>
                <a:effectLst/>
                <a:latin typeface="Century Gothic" panose="020B0502020202020204" pitchFamily="34" charset="0"/>
                <a:ea typeface="Times New Roman" panose="02020603050405020304" pitchFamily="18" charset="0"/>
              </a:rPr>
              <a:t> </a:t>
            </a:r>
            <a:endParaRPr lang="en-US" sz="1600" dirty="0">
              <a:solidFill>
                <a:srgbClr val="000000"/>
              </a:solidFill>
              <a:effectLst/>
              <a:latin typeface="Century Gothic" panose="020B050202020202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effectLst/>
                <a:latin typeface="Century Gothic" panose="020B0502020202020204" pitchFamily="34" charset="0"/>
                <a:ea typeface="Times New Roman" panose="02020603050405020304" pitchFamily="18" charset="0"/>
              </a:rPr>
              <a:t>The full results of each survey (generally around 10 questions) were summed up for the GM and sent to the department head and appropriate committee chair. </a:t>
            </a:r>
            <a:endParaRPr lang="en-US" sz="1600" dirty="0">
              <a:solidFill>
                <a:srgbClr val="000000"/>
              </a:solidFill>
              <a:effectLst/>
              <a:latin typeface="Century Gothic" panose="020B0502020202020204" pitchFamily="34" charset="0"/>
              <a:ea typeface="Calibri" panose="020F0502020204030204" pitchFamily="34" charset="0"/>
            </a:endParaRPr>
          </a:p>
          <a:p>
            <a:pPr marR="0" lvl="0">
              <a:spcBef>
                <a:spcPts val="0"/>
              </a:spcBef>
              <a:spcAft>
                <a:spcPts val="0"/>
              </a:spcAft>
              <a:buSzPts val="1000"/>
              <a:tabLst>
                <a:tab pos="457200" algn="l"/>
              </a:tabLst>
            </a:pPr>
            <a:r>
              <a:rPr lang="en-US" sz="1800" dirty="0">
                <a:solidFill>
                  <a:srgbClr val="000000"/>
                </a:solidFill>
                <a:effectLst/>
                <a:latin typeface="Century Gothic" panose="020B0502020202020204" pitchFamily="34" charset="0"/>
                <a:ea typeface="Times New Roman" panose="02020603050405020304" pitchFamily="18" charset="0"/>
              </a:rPr>
              <a:t> </a:t>
            </a:r>
            <a:endParaRPr lang="en-US" sz="1600" dirty="0">
              <a:solidFill>
                <a:srgbClr val="000000"/>
              </a:solidFill>
              <a:effectLst/>
              <a:latin typeface="Century Gothic" panose="020B0502020202020204" pitchFamily="34" charset="0"/>
              <a:ea typeface="Calibri" panose="020F0502020204030204" pitchFamily="34" charset="0"/>
            </a:endParaRPr>
          </a:p>
          <a:p>
            <a:pPr marR="0" lvl="0">
              <a:spcBef>
                <a:spcPts val="0"/>
              </a:spcBef>
              <a:spcAft>
                <a:spcPts val="0"/>
              </a:spcAft>
              <a:buSzPts val="1000"/>
              <a:tabLst>
                <a:tab pos="457200" algn="l"/>
              </a:tabLst>
            </a:pPr>
            <a:r>
              <a:rPr lang="en-US" sz="1800" dirty="0">
                <a:solidFill>
                  <a:srgbClr val="000000"/>
                </a:solidFill>
                <a:effectLst/>
                <a:latin typeface="Century Gothic" panose="020B0502020202020204" pitchFamily="34" charset="0"/>
                <a:ea typeface="Times New Roman" panose="02020603050405020304" pitchFamily="18" charset="0"/>
              </a:rPr>
              <a:t> </a:t>
            </a:r>
            <a:endParaRPr lang="en-US" sz="1600" dirty="0">
              <a:solidFill>
                <a:srgbClr val="000000"/>
              </a:solidFill>
              <a:effectLst/>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4264184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409303" y="431758"/>
            <a:ext cx="8377646" cy="5462576"/>
          </a:xfrm>
          <a:effectLst/>
        </p:spPr>
        <p:txBody>
          <a:bodyPr vert="horz" lIns="91440" tIns="45720" rIns="91440" bIns="45720" rtlCol="0" anchor="b">
            <a:normAutofit fontScale="90000"/>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br>
              <a:rPr lang="en-US" sz="2000" dirty="0">
                <a:cs typeface="+mj-cs"/>
              </a:rPr>
            </a:br>
            <a:br>
              <a:rPr lang="en-US" sz="2000" dirty="0">
                <a:cs typeface="+mj-cs"/>
              </a:rPr>
            </a:br>
            <a:br>
              <a:rPr lang="en-US" sz="2000" dirty="0">
                <a:cs typeface="+mj-cs"/>
              </a:rPr>
            </a:br>
            <a:r>
              <a:rPr lang="en-US" sz="5400" dirty="0">
                <a:solidFill>
                  <a:schemeClr val="tx1"/>
                </a:solidFill>
                <a:cs typeface="+mj-cs"/>
              </a:rPr>
              <a:t>Approval of Minutes</a:t>
            </a:r>
            <a:br>
              <a:rPr lang="en-US" sz="2000" dirty="0">
                <a:solidFill>
                  <a:schemeClr val="tx1"/>
                </a:solidFill>
                <a:cs typeface="+mj-cs"/>
              </a:rPr>
            </a:br>
            <a:br>
              <a:rPr lang="en-US" sz="2000" dirty="0">
                <a:solidFill>
                  <a:schemeClr val="tx1"/>
                </a:solidFill>
                <a:cs typeface="+mj-cs"/>
              </a:rPr>
            </a:br>
            <a:r>
              <a:rPr lang="en-US" sz="3600" b="0" dirty="0">
                <a:solidFill>
                  <a:schemeClr val="tx1"/>
                </a:solidFill>
                <a:cs typeface="+mj-cs"/>
              </a:rPr>
              <a:t>October 15, 2022 – Regular Meeting</a:t>
            </a:r>
            <a:br>
              <a:rPr lang="en-US" sz="3600" b="0" dirty="0">
                <a:solidFill>
                  <a:schemeClr val="tx1"/>
                </a:solidFill>
                <a:cs typeface="+mj-cs"/>
              </a:rPr>
            </a:br>
            <a:r>
              <a:rPr lang="en-US" sz="3600" b="0" dirty="0">
                <a:solidFill>
                  <a:schemeClr val="tx1"/>
                </a:solidFill>
                <a:cs typeface="+mj-cs"/>
              </a:rPr>
              <a:t>October 20, 2022 – Special Meeting</a:t>
            </a:r>
            <a:br>
              <a:rPr lang="en-US" sz="3600" b="0" dirty="0">
                <a:solidFill>
                  <a:schemeClr val="tx1"/>
                </a:solidFill>
                <a:cs typeface="+mj-cs"/>
              </a:rPr>
            </a:br>
            <a:r>
              <a:rPr lang="en-US" sz="3600" b="0" dirty="0">
                <a:solidFill>
                  <a:schemeClr val="tx1"/>
                </a:solidFill>
                <a:cs typeface="+mj-cs"/>
              </a:rPr>
              <a:t>October 25, 2022 – Special Meeting</a:t>
            </a:r>
            <a:br>
              <a:rPr lang="en-US" sz="3600" b="0" dirty="0">
                <a:solidFill>
                  <a:schemeClr val="tx1"/>
                </a:solidFill>
                <a:cs typeface="+mj-cs"/>
              </a:rPr>
            </a:br>
            <a:r>
              <a:rPr lang="en-US" sz="3600" b="0" dirty="0">
                <a:solidFill>
                  <a:schemeClr val="tx1"/>
                </a:solidFill>
                <a:cs typeface="+mj-cs"/>
              </a:rPr>
              <a:t>November 10, 2022 – Special Meeting</a:t>
            </a:r>
            <a:br>
              <a:rPr lang="en-US" sz="3600" b="0" dirty="0">
                <a:cs typeface="+mj-cs"/>
              </a:rPr>
            </a:br>
            <a:br>
              <a:rPr lang="en-US" sz="2000" b="0" dirty="0">
                <a:cs typeface="+mj-cs"/>
              </a:rPr>
            </a:br>
            <a:br>
              <a:rPr lang="en-US" sz="2000" dirty="0">
                <a:cs typeface="+mj-cs"/>
              </a:rPr>
            </a:br>
            <a:br>
              <a:rPr lang="en-US" sz="2000" dirty="0">
                <a:highlight>
                  <a:srgbClr val="FFFF00"/>
                </a:highlight>
                <a:cs typeface="+mj-cs"/>
              </a:rPr>
            </a:br>
            <a:br>
              <a:rPr lang="en-US" sz="2000" dirty="0">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0307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C280-E8CF-6B97-1F8B-208CDC829C3D}"/>
              </a:ext>
            </a:extLst>
          </p:cNvPr>
          <p:cNvSpPr>
            <a:spLocks noGrp="1"/>
          </p:cNvSpPr>
          <p:nvPr>
            <p:ph type="title"/>
          </p:nvPr>
        </p:nvSpPr>
        <p:spPr/>
        <p:txBody>
          <a:bodyPr/>
          <a:lstStyle/>
          <a:p>
            <a:pPr algn="ctr"/>
            <a:r>
              <a:rPr lang="en-US" dirty="0"/>
              <a:t>Surveys cont.</a:t>
            </a:r>
          </a:p>
        </p:txBody>
      </p:sp>
      <p:sp>
        <p:nvSpPr>
          <p:cNvPr id="4" name="TextBox 3">
            <a:extLst>
              <a:ext uri="{FF2B5EF4-FFF2-40B4-BE49-F238E27FC236}">
                <a16:creationId xmlns:a16="http://schemas.microsoft.com/office/drawing/2014/main" id="{44856A5A-C127-B3CA-DF04-EC6C76623EAC}"/>
              </a:ext>
            </a:extLst>
          </p:cNvPr>
          <p:cNvSpPr txBox="1"/>
          <p:nvPr/>
        </p:nvSpPr>
        <p:spPr>
          <a:xfrm>
            <a:off x="545839" y="2696547"/>
            <a:ext cx="8052318" cy="2554545"/>
          </a:xfrm>
          <a:prstGeom prst="rect">
            <a:avLst/>
          </a:prstGeom>
          <a:noFill/>
        </p:spPr>
        <p:txBody>
          <a:bodyPr wrap="square">
            <a:spAutoFit/>
          </a:bodyPr>
          <a:lstStyle/>
          <a:p>
            <a:pPr marL="342900" indent="-342900">
              <a:buSzPts val="1000"/>
              <a:buFont typeface="Symbol" panose="05050102010706020507" pitchFamily="18" charset="2"/>
              <a:buChar char=""/>
              <a:tabLst>
                <a:tab pos="457200" algn="l"/>
              </a:tabLst>
            </a:pPr>
            <a:r>
              <a:rPr lang="en-US" sz="1800" dirty="0">
                <a:solidFill>
                  <a:srgbClr val="000000"/>
                </a:solidFill>
                <a:effectLst/>
                <a:ea typeface="Times New Roman" panose="02020603050405020304" pitchFamily="18" charset="0"/>
              </a:rPr>
              <a:t>Results were also posted to oceanpines.org.</a:t>
            </a:r>
          </a:p>
          <a:p>
            <a:pPr marL="342900" indent="-342900">
              <a:buSzPts val="1000"/>
              <a:buFont typeface="Symbol" panose="05050102010706020507" pitchFamily="18" charset="2"/>
              <a:buChar char=""/>
              <a:tabLst>
                <a:tab pos="457200" algn="l"/>
              </a:tabLst>
            </a:pPr>
            <a:endParaRPr lang="en-US" sz="1600" dirty="0">
              <a:solidFill>
                <a:srgbClr val="000000"/>
              </a:solidFill>
              <a:effectLst/>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effectLst/>
                <a:ea typeface="Times New Roman" panose="02020603050405020304" pitchFamily="18" charset="0"/>
              </a:rPr>
              <a:t>Surveys were run for about three weeks and were communicated on the website, social media, the e-blast, press releases, and through posted signs at each amenity with QR codes.</a:t>
            </a:r>
            <a:endParaRPr lang="en-US" sz="1600" dirty="0">
              <a:solidFill>
                <a:srgbClr val="000000"/>
              </a:solidFill>
              <a:effectLst/>
              <a:ea typeface="Calibri" panose="020F0502020204030204" pitchFamily="34" charset="0"/>
            </a:endParaRPr>
          </a:p>
          <a:p>
            <a:pPr marR="0" lvl="0">
              <a:spcBef>
                <a:spcPts val="0"/>
              </a:spcBef>
              <a:spcAft>
                <a:spcPts val="0"/>
              </a:spcAft>
              <a:buSzPts val="1000"/>
              <a:tabLst>
                <a:tab pos="457200" algn="l"/>
              </a:tabLst>
            </a:pPr>
            <a:r>
              <a:rPr lang="en-US" sz="1800" dirty="0">
                <a:solidFill>
                  <a:srgbClr val="000000"/>
                </a:solidFill>
                <a:effectLst/>
                <a:ea typeface="Times New Roman" panose="02020603050405020304" pitchFamily="18" charset="0"/>
              </a:rPr>
              <a:t> </a:t>
            </a:r>
            <a:endParaRPr lang="en-US" sz="1600" dirty="0">
              <a:solidFill>
                <a:srgbClr val="000000"/>
              </a:solidFill>
              <a:effectLst/>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800" dirty="0">
                <a:solidFill>
                  <a:srgbClr val="000000"/>
                </a:solidFill>
                <a:effectLst/>
                <a:ea typeface="Times New Roman" panose="02020603050405020304" pitchFamily="18" charset="0"/>
              </a:rPr>
              <a:t>The communications survey, as of Thursday, has about 100 responses in the first four days. Overall satisfaction with OPA communications is currently 3.97 out of 5.</a:t>
            </a:r>
            <a:endParaRPr lang="en-US" sz="1600" dirty="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2842472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2543567"/>
          </a:xfrm>
          <a:effectLst/>
        </p:spPr>
        <p:txBody>
          <a:bodyPr vert="horz" lIns="91440" tIns="45720" rIns="91440" bIns="45720" rtlCol="0" anchor="b">
            <a:normAutofit/>
          </a:bodyPr>
          <a:lstStyle/>
          <a:p>
            <a:pPr algn="ctr"/>
            <a:r>
              <a:rPr lang="en-US" sz="5400" dirty="0">
                <a:solidFill>
                  <a:schemeClr val="tx1"/>
                </a:solidFill>
                <a:cs typeface="+mj-cs"/>
              </a:rPr>
              <a:t>Financials</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737806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322731"/>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a:latin typeface="Century Gothic" panose="020B0502020202020204" pitchFamily="34" charset="0"/>
              </a:rPr>
              <a:t> Month of October 2022</a:t>
            </a: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extLst>
              <p:ext uri="{D42A27DB-BD31-4B8C-83A1-F6EECF244321}">
                <p14:modId xmlns:p14="http://schemas.microsoft.com/office/powerpoint/2010/main" val="678912658"/>
              </p:ext>
            </p:extLst>
          </p:nvPr>
        </p:nvGraphicFramePr>
        <p:xfrm>
          <a:off x="274320" y="2431066"/>
          <a:ext cx="8595360" cy="3090167"/>
        </p:xfrm>
        <a:graphic>
          <a:graphicData uri="http://schemas.openxmlformats.org/drawingml/2006/table">
            <a:tbl>
              <a:tblPr>
                <a:tableStyleId>{073A0DAA-6AF3-43AB-8588-CEC1D06C72B9}</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rPr>
                        <a:t>October (In 000’s)</a:t>
                      </a:r>
                      <a:endParaRPr lang="en-US" sz="1800" b="1" i="0" u="none" strike="noStrike" dirty="0">
                        <a:solidFill>
                          <a:srgbClr val="000000"/>
                        </a:solidFill>
                        <a:effectLst/>
                        <a:latin typeface="Century Gothic" panose="020B0502020202020204" pitchFamily="34" charset="0"/>
                      </a:endParaRPr>
                    </a:p>
                  </a:txBody>
                  <a:tcPr marL="8663" marR="8663" marT="8663" marB="0" anchor="b"/>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454399">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tc>
                <a:tc rowSpan="3">
                  <a:txBody>
                    <a:bodyPr/>
                    <a:lstStyle/>
                    <a:p>
                      <a:pPr algn="ctr" fontAlgn="ctr"/>
                      <a:r>
                        <a:rPr lang="en-US" sz="1600" u="none" strike="noStrike" dirty="0">
                          <a:effectLst/>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tc rowSpan="3">
                  <a:txBody>
                    <a:bodyPr/>
                    <a:lstStyle/>
                    <a:p>
                      <a:pPr algn="ctr" fontAlgn="ctr"/>
                      <a:r>
                        <a:rPr lang="en-US" sz="1600" u="none" strike="noStrike" dirty="0">
                          <a:effectLst/>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tc>
                <a:tc rowSpan="3">
                  <a:txBody>
                    <a:bodyPr/>
                    <a:lstStyle/>
                    <a:p>
                      <a:pPr algn="ctr" fontAlgn="ctr"/>
                      <a:r>
                        <a:rPr lang="en-US" sz="1600" u="none" strike="noStrike" dirty="0">
                          <a:effectLst/>
                        </a:rPr>
                        <a:t>Favor/ (Unfavor)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31670456"/>
                  </a:ext>
                </a:extLst>
              </a:tr>
              <a:tr h="3082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318077">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548640">
                <a:tc>
                  <a:txBody>
                    <a:bodyPr/>
                    <a:lstStyle/>
                    <a:p>
                      <a:pPr algn="l" fontAlgn="ctr"/>
                      <a:r>
                        <a:rPr lang="en-US" sz="1600" u="none" strike="noStrike" dirty="0">
                          <a:effectLst/>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b="0" u="none" strike="noStrike" dirty="0">
                          <a:solidFill>
                            <a:srgbClr val="000000"/>
                          </a:solidFill>
                          <a:effectLst/>
                        </a:rPr>
                        <a:t>  $503</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$555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$52</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1473053170"/>
                  </a:ext>
                </a:extLst>
              </a:tr>
              <a:tr h="548640">
                <a:tc>
                  <a:txBody>
                    <a:bodyPr/>
                    <a:lstStyle/>
                    <a:p>
                      <a:pPr algn="l" fontAlgn="ctr"/>
                      <a:r>
                        <a:rPr lang="en-US" sz="1600" u="none" strike="noStrike" dirty="0">
                          <a:effectLst/>
                        </a:rPr>
                        <a:t>Expenses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1,082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1,057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25</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481779007"/>
                  </a:ext>
                </a:extLst>
              </a:tr>
              <a:tr h="548640">
                <a:tc>
                  <a:txBody>
                    <a:bodyPr/>
                    <a:lstStyle/>
                    <a:p>
                      <a:pPr algn="l" fontAlgn="ctr"/>
                      <a:r>
                        <a:rPr lang="en-US" sz="1600" u="none" strike="noStrike" dirty="0">
                          <a:effectLst/>
                        </a:rPr>
                        <a:t>Net Operating</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($579)</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($502)</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$77</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8"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36728" y="5138661"/>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61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1016529"/>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dirty="0">
                <a:latin typeface="Century Gothic" panose="020B0502020202020204" pitchFamily="34" charset="0"/>
              </a:rPr>
            </a:br>
            <a:r>
              <a:rPr lang="en-US" sz="3600" dirty="0">
                <a:latin typeface="Century Gothic" panose="020B0502020202020204" pitchFamily="34" charset="0"/>
              </a:rPr>
              <a:t>Year</a:t>
            </a:r>
            <a:r>
              <a:rPr lang="en-US" sz="3600" b="1" dirty="0">
                <a:latin typeface="Century Gothic" panose="020B0502020202020204" pitchFamily="34" charset="0"/>
              </a:rPr>
              <a:t>-to-Date October 2022</a:t>
            </a:r>
            <a:br>
              <a:rPr lang="en-US" sz="3600" dirty="0">
                <a:latin typeface="Franklin Gothic Medium" panose="020B0603020102020204" pitchFamily="34" charset="0"/>
              </a:rPr>
            </a:b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extLst>
              <p:ext uri="{D42A27DB-BD31-4B8C-83A1-F6EECF244321}">
                <p14:modId xmlns:p14="http://schemas.microsoft.com/office/powerpoint/2010/main" val="456214301"/>
              </p:ext>
            </p:extLst>
          </p:nvPr>
        </p:nvGraphicFramePr>
        <p:xfrm>
          <a:off x="274320" y="2335273"/>
          <a:ext cx="8595360" cy="3090167"/>
        </p:xfrm>
        <a:graphic>
          <a:graphicData uri="http://schemas.openxmlformats.org/drawingml/2006/table">
            <a:tbl>
              <a:tblPr>
                <a:tableStyleId>{073A0DAA-6AF3-43AB-8588-CEC1D06C72B9}</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rPr>
                        <a:t>YTD October 2022 (In 000’s)</a:t>
                      </a:r>
                      <a:endParaRPr lang="en-US" sz="1800" b="1" i="0" u="none" strike="noStrike" dirty="0">
                        <a:solidFill>
                          <a:srgbClr val="000000"/>
                        </a:solidFill>
                        <a:effectLst/>
                        <a:latin typeface="Century Gothic" panose="020B0502020202020204" pitchFamily="34" charset="0"/>
                      </a:endParaRPr>
                    </a:p>
                  </a:txBody>
                  <a:tcPr marL="8663" marR="8663" marT="8663" marB="0" anchor="b"/>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454399">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tc>
                <a:tc rowSpan="3">
                  <a:txBody>
                    <a:bodyPr/>
                    <a:lstStyle/>
                    <a:p>
                      <a:pPr algn="ctr" fontAlgn="ctr"/>
                      <a:r>
                        <a:rPr lang="en-US" sz="1600" u="none" strike="noStrike" dirty="0">
                          <a:effectLst/>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tc rowSpan="3">
                  <a:txBody>
                    <a:bodyPr/>
                    <a:lstStyle/>
                    <a:p>
                      <a:pPr algn="ctr" fontAlgn="ctr"/>
                      <a:r>
                        <a:rPr lang="en-US" sz="1600" u="none" strike="noStrike" dirty="0">
                          <a:effectLst/>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tc>
                <a:tc rowSpan="3">
                  <a:txBody>
                    <a:bodyPr/>
                    <a:lstStyle/>
                    <a:p>
                      <a:pPr algn="ctr" fontAlgn="ctr"/>
                      <a:r>
                        <a:rPr lang="en-US" sz="1600" u="none" strike="noStrike" dirty="0">
                          <a:effectLst/>
                        </a:rPr>
                        <a:t>Favor/ (Unfavor)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31670456"/>
                  </a:ext>
                </a:extLst>
              </a:tr>
              <a:tr h="3082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318077">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548640">
                <a:tc>
                  <a:txBody>
                    <a:bodyPr/>
                    <a:lstStyle/>
                    <a:p>
                      <a:pPr algn="l" fontAlgn="ctr"/>
                      <a:r>
                        <a:rPr lang="en-US" sz="1600" u="none" strike="noStrike" dirty="0">
                          <a:effectLst/>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$12,397</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$13,248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$851</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1473053170"/>
                  </a:ext>
                </a:extLst>
              </a:tr>
              <a:tr h="548640">
                <a:tc>
                  <a:txBody>
                    <a:bodyPr/>
                    <a:lstStyle/>
                    <a:p>
                      <a:pPr algn="l" fontAlgn="ctr"/>
                      <a:r>
                        <a:rPr lang="en-US" sz="1600" u="none" strike="noStrike" dirty="0">
                          <a:effectLst/>
                        </a:rPr>
                        <a:t>Expenses</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7,844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7,872 </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(28)</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481779007"/>
                  </a:ext>
                </a:extLst>
              </a:tr>
              <a:tr h="548640">
                <a:tc>
                  <a:txBody>
                    <a:bodyPr/>
                    <a:lstStyle/>
                    <a:p>
                      <a:pPr algn="l" fontAlgn="ctr"/>
                      <a:r>
                        <a:rPr lang="en-US" sz="1600" u="none" strike="noStrike" dirty="0">
                          <a:effectLst/>
                        </a:rPr>
                        <a:t>Net Operating</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$4,553</a:t>
                      </a:r>
                      <a:endParaRPr lang="en-US" sz="1600" u="none" strike="noStrike" dirty="0">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$5,376</a:t>
                      </a:r>
                      <a:endParaRPr lang="en-US" sz="1600" b="0" i="0" u="none" strike="noStrike" dirty="0">
                        <a:solidFill>
                          <a:srgbClr val="000000"/>
                        </a:solidFill>
                        <a:effectLst/>
                        <a:latin typeface="Century Gothic" panose="020B0502020202020204" pitchFamily="34" charset="0"/>
                      </a:endParaRPr>
                    </a:p>
                  </a:txBody>
                  <a:tcPr marL="8663" marR="8663" marT="8663" marB="0" anchor="b"/>
                </a:tc>
                <a:tc>
                  <a:txBody>
                    <a:bodyPr/>
                    <a:lstStyle/>
                    <a:p>
                      <a:pPr algn="ctr" fontAlgn="ctr"/>
                      <a:r>
                        <a:rPr lang="en-US" sz="1600" u="none" strike="noStrike" dirty="0">
                          <a:effectLst/>
                        </a:rPr>
                        <a:t> $823</a:t>
                      </a:r>
                      <a:endParaRPr lang="en-US" sz="1600" b="0" i="0" u="none" strike="noStrike" dirty="0">
                        <a:solidFill>
                          <a:srgbClr val="000000"/>
                        </a:solidFill>
                        <a:effectLst/>
                        <a:latin typeface="Century Gothic" panose="020B0502020202020204" pitchFamily="34" charset="0"/>
                      </a:endParaRPr>
                    </a:p>
                  </a:txBody>
                  <a:tcPr marL="8663" marR="8663" marT="8663" marB="0" anchor="b"/>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5"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72354"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9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625059"/>
            <a:ext cx="7498080" cy="840405"/>
          </a:xfrm>
        </p:spPr>
        <p:txBody>
          <a:bodyPr>
            <a:normAutofit fontScale="90000"/>
          </a:bodyPr>
          <a:lstStyle/>
          <a:p>
            <a:pPr algn="ctr"/>
            <a:r>
              <a:rPr lang="en-US" sz="2800" dirty="0">
                <a:latin typeface="Century Gothic" panose="020B0502020202020204" pitchFamily="34" charset="0"/>
              </a:rPr>
              <a:t>M</a:t>
            </a:r>
            <a:r>
              <a:rPr lang="en-US" sz="2800" b="1" dirty="0">
                <a:latin typeface="Century Gothic" panose="020B0502020202020204" pitchFamily="34" charset="0"/>
              </a:rPr>
              <a:t>onth of October</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296546751"/>
              </p:ext>
            </p:extLst>
          </p:nvPr>
        </p:nvGraphicFramePr>
        <p:xfrm>
          <a:off x="1924594" y="1262975"/>
          <a:ext cx="5155475" cy="5476980"/>
        </p:xfrm>
        <a:graphic>
          <a:graphicData uri="http://schemas.openxmlformats.org/drawingml/2006/table">
            <a:tbl>
              <a:tblPr firstRow="1" bandRow="1">
                <a:tableStyleId>{5C22544A-7EE6-4342-B048-85BDC9FD1C3A}</a:tableStyleId>
              </a:tblPr>
              <a:tblGrid>
                <a:gridCol w="2838995">
                  <a:extLst>
                    <a:ext uri="{9D8B030D-6E8A-4147-A177-3AD203B41FA5}">
                      <a16:colId xmlns:a16="http://schemas.microsoft.com/office/drawing/2014/main" val="2078890817"/>
                    </a:ext>
                  </a:extLst>
                </a:gridCol>
                <a:gridCol w="2316480">
                  <a:extLst>
                    <a:ext uri="{9D8B030D-6E8A-4147-A177-3AD203B41FA5}">
                      <a16:colId xmlns:a16="http://schemas.microsoft.com/office/drawing/2014/main" val="1772542581"/>
                    </a:ext>
                  </a:extLst>
                </a:gridCol>
              </a:tblGrid>
              <a:tr h="581389">
                <a:tc>
                  <a:txBody>
                    <a:bodyPr/>
                    <a:lstStyle/>
                    <a:p>
                      <a:pPr algn="ctr"/>
                      <a:r>
                        <a:rPr lang="en-US" sz="1600" dirty="0"/>
                        <a:t>Department/Amenity</a:t>
                      </a:r>
                    </a:p>
                  </a:txBody>
                  <a:tcPr/>
                </a:tc>
                <a:tc>
                  <a:txBody>
                    <a:bodyPr/>
                    <a:lstStyle/>
                    <a:p>
                      <a:pPr algn="ctr"/>
                      <a:r>
                        <a:rPr lang="en-US" sz="1600" dirty="0"/>
                        <a:t>Favorable/ (Unfavorable)</a:t>
                      </a:r>
                    </a:p>
                  </a:txBody>
                  <a:tcPr/>
                </a:tc>
                <a:extLst>
                  <a:ext uri="{0D108BD9-81ED-4DB2-BD59-A6C34878D82A}">
                    <a16:rowId xmlns:a16="http://schemas.microsoft.com/office/drawing/2014/main" val="249879345"/>
                  </a:ext>
                </a:extLst>
              </a:tr>
              <a:tr h="304537">
                <a:tc>
                  <a:txBody>
                    <a:bodyPr/>
                    <a:lstStyle/>
                    <a:p>
                      <a:r>
                        <a:rPr lang="en-US" sz="1400" dirty="0"/>
                        <a:t>Police</a:t>
                      </a:r>
                    </a:p>
                  </a:txBody>
                  <a:tcPr/>
                </a:tc>
                <a:tc>
                  <a:txBody>
                    <a:bodyPr/>
                    <a:lstStyle/>
                    <a:p>
                      <a:pPr algn="ctr"/>
                      <a:r>
                        <a:rPr lang="en-US" sz="1400" dirty="0"/>
                        <a:t>25</a:t>
                      </a:r>
                    </a:p>
                  </a:txBody>
                  <a:tcPr/>
                </a:tc>
                <a:extLst>
                  <a:ext uri="{0D108BD9-81ED-4DB2-BD59-A6C34878D82A}">
                    <a16:rowId xmlns:a16="http://schemas.microsoft.com/office/drawing/2014/main" val="3136704269"/>
                  </a:ext>
                </a:extLst>
              </a:tr>
              <a:tr h="304537">
                <a:tc>
                  <a:txBody>
                    <a:bodyPr/>
                    <a:lstStyle/>
                    <a:p>
                      <a:r>
                        <a:rPr lang="en-US" sz="1400" dirty="0"/>
                        <a:t>Recreation &amp; Parks</a:t>
                      </a:r>
                    </a:p>
                  </a:txBody>
                  <a:tcPr/>
                </a:tc>
                <a:tc>
                  <a:txBody>
                    <a:bodyPr/>
                    <a:lstStyle/>
                    <a:p>
                      <a:pPr algn="ctr"/>
                      <a:r>
                        <a:rPr lang="en-US" sz="1400" dirty="0"/>
                        <a:t>24</a:t>
                      </a:r>
                    </a:p>
                  </a:txBody>
                  <a:tcPr/>
                </a:tc>
                <a:extLst>
                  <a:ext uri="{0D108BD9-81ED-4DB2-BD59-A6C34878D82A}">
                    <a16:rowId xmlns:a16="http://schemas.microsoft.com/office/drawing/2014/main" val="4017784582"/>
                  </a:ext>
                </a:extLst>
              </a:tr>
              <a:tr h="3045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Pickleball</a:t>
                      </a:r>
                    </a:p>
                  </a:txBody>
                  <a:tcPr/>
                </a:tc>
                <a:tc>
                  <a:txBody>
                    <a:bodyPr/>
                    <a:lstStyle/>
                    <a:p>
                      <a:pPr algn="ctr"/>
                      <a:r>
                        <a:rPr lang="en-US" sz="1400" dirty="0"/>
                        <a:t>15</a:t>
                      </a:r>
                    </a:p>
                  </a:txBody>
                  <a:tcPr/>
                </a:tc>
                <a:extLst>
                  <a:ext uri="{0D108BD9-81ED-4DB2-BD59-A6C34878D82A}">
                    <a16:rowId xmlns:a16="http://schemas.microsoft.com/office/drawing/2014/main" val="2890164068"/>
                  </a:ext>
                </a:extLst>
              </a:tr>
              <a:tr h="7475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Admin/GM Office/Finance/PR&amp;Marketing</a:t>
                      </a:r>
                    </a:p>
                  </a:txBody>
                  <a:tcPr/>
                </a:tc>
                <a:tc>
                  <a:txBody>
                    <a:bodyPr/>
                    <a:lstStyle/>
                    <a:p>
                      <a:pPr algn="ctr"/>
                      <a:r>
                        <a:rPr lang="en-US" sz="1400" dirty="0"/>
                        <a:t>10 </a:t>
                      </a:r>
                    </a:p>
                  </a:txBody>
                  <a:tcPr/>
                </a:tc>
                <a:extLst>
                  <a:ext uri="{0D108BD9-81ED-4DB2-BD59-A6C34878D82A}">
                    <a16:rowId xmlns:a16="http://schemas.microsoft.com/office/drawing/2014/main" val="588948364"/>
                  </a:ext>
                </a:extLst>
              </a:tr>
              <a:tr h="304537">
                <a:tc>
                  <a:txBody>
                    <a:bodyPr/>
                    <a:lstStyle/>
                    <a:p>
                      <a:r>
                        <a:rPr lang="en-US" sz="1400" dirty="0"/>
                        <a:t>Clubhouse Grille</a:t>
                      </a:r>
                    </a:p>
                  </a:txBody>
                  <a:tcPr/>
                </a:tc>
                <a:tc>
                  <a:txBody>
                    <a:bodyPr/>
                    <a:lstStyle/>
                    <a:p>
                      <a:pPr algn="ctr"/>
                      <a:r>
                        <a:rPr lang="en-US" sz="1400" dirty="0"/>
                        <a:t> 7</a:t>
                      </a:r>
                    </a:p>
                  </a:txBody>
                  <a:tcPr/>
                </a:tc>
                <a:extLst>
                  <a:ext uri="{0D108BD9-81ED-4DB2-BD59-A6C34878D82A}">
                    <a16:rowId xmlns:a16="http://schemas.microsoft.com/office/drawing/2014/main" val="425491745"/>
                  </a:ext>
                </a:extLst>
              </a:tr>
              <a:tr h="304537">
                <a:tc>
                  <a:txBody>
                    <a:bodyPr/>
                    <a:lstStyle/>
                    <a:p>
                      <a:r>
                        <a:rPr lang="en-US" sz="1400" dirty="0"/>
                        <a:t>Aquatics</a:t>
                      </a:r>
                    </a:p>
                  </a:txBody>
                  <a:tcPr/>
                </a:tc>
                <a:tc>
                  <a:txBody>
                    <a:bodyPr/>
                    <a:lstStyle/>
                    <a:p>
                      <a:pPr algn="ctr"/>
                      <a:r>
                        <a:rPr lang="en-US" sz="1400" dirty="0"/>
                        <a:t> 6</a:t>
                      </a:r>
                    </a:p>
                  </a:txBody>
                  <a:tcPr/>
                </a:tc>
                <a:extLst>
                  <a:ext uri="{0D108BD9-81ED-4DB2-BD59-A6C34878D82A}">
                    <a16:rowId xmlns:a16="http://schemas.microsoft.com/office/drawing/2014/main" val="1467608961"/>
                  </a:ext>
                </a:extLst>
              </a:tr>
              <a:tr h="304537">
                <a:tc>
                  <a:txBody>
                    <a:bodyPr/>
                    <a:lstStyle/>
                    <a:p>
                      <a:r>
                        <a:rPr lang="en-US" sz="1400" dirty="0"/>
                        <a:t>Beach Parking</a:t>
                      </a:r>
                    </a:p>
                  </a:txBody>
                  <a:tcPr/>
                </a:tc>
                <a:tc>
                  <a:txBody>
                    <a:bodyPr/>
                    <a:lstStyle/>
                    <a:p>
                      <a:pPr algn="ctr"/>
                      <a:r>
                        <a:rPr lang="en-US" sz="1400" dirty="0"/>
                        <a:t> 5</a:t>
                      </a:r>
                    </a:p>
                  </a:txBody>
                  <a:tcPr/>
                </a:tc>
                <a:extLst>
                  <a:ext uri="{0D108BD9-81ED-4DB2-BD59-A6C34878D82A}">
                    <a16:rowId xmlns:a16="http://schemas.microsoft.com/office/drawing/2014/main" val="3976702052"/>
                  </a:ext>
                </a:extLst>
              </a:tr>
              <a:tr h="3372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Yacht Club</a:t>
                      </a:r>
                    </a:p>
                  </a:txBody>
                  <a:tcPr/>
                </a:tc>
                <a:tc>
                  <a:txBody>
                    <a:bodyPr/>
                    <a:lstStyle/>
                    <a:p>
                      <a:pPr algn="ctr"/>
                      <a:r>
                        <a:rPr lang="en-US" sz="1400" dirty="0"/>
                        <a:t>(18)</a:t>
                      </a:r>
                    </a:p>
                  </a:txBody>
                  <a:tcPr/>
                </a:tc>
                <a:extLst>
                  <a:ext uri="{0D108BD9-81ED-4DB2-BD59-A6C34878D82A}">
                    <a16:rowId xmlns:a16="http://schemas.microsoft.com/office/drawing/2014/main" val="3264544859"/>
                  </a:ext>
                </a:extLst>
              </a:tr>
              <a:tr h="5260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Public Works, Gen Maint, CPI </a:t>
                      </a:r>
                    </a:p>
                  </a:txBody>
                  <a:tcPr/>
                </a:tc>
                <a:tc>
                  <a:txBody>
                    <a:bodyPr/>
                    <a:lstStyle/>
                    <a:p>
                      <a:pPr algn="ctr"/>
                      <a:r>
                        <a:rPr lang="en-US" sz="1400" dirty="0"/>
                        <a:t> (8)</a:t>
                      </a:r>
                    </a:p>
                  </a:txBody>
                  <a:tcPr/>
                </a:tc>
                <a:extLst>
                  <a:ext uri="{0D108BD9-81ED-4DB2-BD59-A6C34878D82A}">
                    <a16:rowId xmlns:a16="http://schemas.microsoft.com/office/drawing/2014/main" val="2175427186"/>
                  </a:ext>
                </a:extLst>
              </a:tr>
              <a:tr h="7475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Other Net (Marinas, Beach Club, Tennis, Platform Tennis)</a:t>
                      </a:r>
                    </a:p>
                  </a:txBody>
                  <a:tcPr/>
                </a:tc>
                <a:tc>
                  <a:txBody>
                    <a:bodyPr/>
                    <a:lstStyle/>
                    <a:p>
                      <a:pPr algn="ctr"/>
                      <a:endParaRPr lang="en-US" sz="1400" dirty="0"/>
                    </a:p>
                    <a:p>
                      <a:pPr algn="ctr"/>
                      <a:r>
                        <a:rPr lang="en-US" sz="1400" dirty="0"/>
                        <a:t>11</a:t>
                      </a:r>
                    </a:p>
                  </a:txBody>
                  <a:tcPr/>
                </a:tc>
                <a:extLst>
                  <a:ext uri="{0D108BD9-81ED-4DB2-BD59-A6C34878D82A}">
                    <a16:rowId xmlns:a16="http://schemas.microsoft.com/office/drawing/2014/main" val="3233637016"/>
                  </a:ext>
                </a:extLst>
              </a:tr>
              <a:tr h="304537">
                <a:tc>
                  <a:txBody>
                    <a:bodyPr/>
                    <a:lstStyle/>
                    <a:p>
                      <a:endParaRPr lang="en-US" sz="1400" dirty="0"/>
                    </a:p>
                  </a:txBody>
                  <a:tcPr/>
                </a:tc>
                <a:tc>
                  <a:txBody>
                    <a:bodyPr/>
                    <a:lstStyle/>
                    <a:p>
                      <a:pPr algn="ctr"/>
                      <a:endParaRPr lang="en-US" sz="1400" dirty="0"/>
                    </a:p>
                  </a:txBody>
                  <a:tcPr/>
                </a:tc>
                <a:extLst>
                  <a:ext uri="{0D108BD9-81ED-4DB2-BD59-A6C34878D82A}">
                    <a16:rowId xmlns:a16="http://schemas.microsoft.com/office/drawing/2014/main" val="917740097"/>
                  </a:ext>
                </a:extLst>
              </a:tr>
              <a:tr h="403738">
                <a:tc>
                  <a:txBody>
                    <a:bodyPr/>
                    <a:lstStyle/>
                    <a:p>
                      <a:r>
                        <a:rPr lang="en-US" sz="1400" dirty="0"/>
                        <a:t>               </a:t>
                      </a:r>
                      <a:r>
                        <a:rPr lang="en-US" sz="1400" b="1" dirty="0"/>
                        <a:t>TOTAL</a:t>
                      </a:r>
                    </a:p>
                  </a:txBody>
                  <a:tcPr/>
                </a:tc>
                <a:tc>
                  <a:txBody>
                    <a:bodyPr/>
                    <a:lstStyle/>
                    <a:p>
                      <a:pPr algn="ctr"/>
                      <a:r>
                        <a:rPr lang="en-US" sz="1400" b="1" dirty="0"/>
                        <a:t>$77</a:t>
                      </a:r>
                    </a:p>
                  </a:txBody>
                  <a:tcPr/>
                </a:tc>
                <a:extLst>
                  <a:ext uri="{0D108BD9-81ED-4DB2-BD59-A6C34878D82A}">
                    <a16:rowId xmlns:a16="http://schemas.microsoft.com/office/drawing/2014/main" val="1258657457"/>
                  </a:ext>
                </a:extLst>
              </a:tr>
            </a:tbl>
          </a:graphicData>
        </a:graphic>
      </p:graphicFrame>
    </p:spTree>
    <p:extLst>
      <p:ext uri="{BB962C8B-B14F-4D97-AF65-F5344CB8AC3E}">
        <p14:creationId xmlns:p14="http://schemas.microsoft.com/office/powerpoint/2010/main" val="85701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1121" y="60536"/>
            <a:ext cx="7498080" cy="1363330"/>
          </a:xfrm>
        </p:spPr>
        <p:txBody>
          <a:bodyPr>
            <a:normAutofit/>
          </a:bodyPr>
          <a:lstStyle/>
          <a:p>
            <a:pPr algn="ctr"/>
            <a:r>
              <a:rPr lang="en-US" sz="2800" b="1" dirty="0">
                <a:latin typeface="Century Gothic" panose="020B0502020202020204" pitchFamily="34" charset="0"/>
              </a:rPr>
              <a:t>Year-to-Date October</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sp>
        <p:nvSpPr>
          <p:cNvPr id="3" name="Date Placeholder 2">
            <a:extLst>
              <a:ext uri="{FF2B5EF4-FFF2-40B4-BE49-F238E27FC236}">
                <a16:creationId xmlns:a16="http://schemas.microsoft.com/office/drawing/2014/main" id="{EE7C7B10-4A81-4165-B169-00151ED862B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1AB91-4376-4A2F-90B9-785FF0C107E3}"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11/18/2022</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2286593084"/>
              </p:ext>
            </p:extLst>
          </p:nvPr>
        </p:nvGraphicFramePr>
        <p:xfrm>
          <a:off x="1110343" y="1423866"/>
          <a:ext cx="7108858" cy="5127950"/>
        </p:xfrm>
        <a:graphic>
          <a:graphicData uri="http://schemas.openxmlformats.org/drawingml/2006/table">
            <a:tbl>
              <a:tblPr firstRow="1" bandRow="1">
                <a:tableStyleId>{5C22544A-7EE6-4342-B048-85BDC9FD1C3A}</a:tableStyleId>
              </a:tblPr>
              <a:tblGrid>
                <a:gridCol w="4123664">
                  <a:extLst>
                    <a:ext uri="{9D8B030D-6E8A-4147-A177-3AD203B41FA5}">
                      <a16:colId xmlns:a16="http://schemas.microsoft.com/office/drawing/2014/main" val="2078890817"/>
                    </a:ext>
                  </a:extLst>
                </a:gridCol>
                <a:gridCol w="2985194">
                  <a:extLst>
                    <a:ext uri="{9D8B030D-6E8A-4147-A177-3AD203B41FA5}">
                      <a16:colId xmlns:a16="http://schemas.microsoft.com/office/drawing/2014/main" val="1772542581"/>
                    </a:ext>
                  </a:extLst>
                </a:gridCol>
              </a:tblGrid>
              <a:tr h="286921">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23706">
                <a:tc>
                  <a:txBody>
                    <a:bodyPr/>
                    <a:lstStyle/>
                    <a:p>
                      <a:r>
                        <a:rPr lang="en-US" sz="1600" dirty="0"/>
                        <a:t>Golf Ops &amp; Maintenance</a:t>
                      </a:r>
                    </a:p>
                  </a:txBody>
                  <a:tcPr/>
                </a:tc>
                <a:tc>
                  <a:txBody>
                    <a:bodyPr/>
                    <a:lstStyle/>
                    <a:p>
                      <a:pPr algn="ctr"/>
                      <a:r>
                        <a:rPr lang="en-US" sz="1600" dirty="0"/>
                        <a:t>183</a:t>
                      </a:r>
                    </a:p>
                  </a:txBody>
                  <a:tcPr/>
                </a:tc>
                <a:extLst>
                  <a:ext uri="{0D108BD9-81ED-4DB2-BD59-A6C34878D82A}">
                    <a16:rowId xmlns:a16="http://schemas.microsoft.com/office/drawing/2014/main" val="4017784582"/>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Aquatics</a:t>
                      </a:r>
                    </a:p>
                  </a:txBody>
                  <a:tcPr/>
                </a:tc>
                <a:tc>
                  <a:txBody>
                    <a:bodyPr/>
                    <a:lstStyle/>
                    <a:p>
                      <a:pPr algn="ctr"/>
                      <a:r>
                        <a:rPr lang="en-US" sz="1600" dirty="0"/>
                        <a:t>126</a:t>
                      </a:r>
                    </a:p>
                  </a:txBody>
                  <a:tcPr/>
                </a:tc>
                <a:extLst>
                  <a:ext uri="{0D108BD9-81ED-4DB2-BD59-A6C34878D82A}">
                    <a16:rowId xmlns:a16="http://schemas.microsoft.com/office/drawing/2014/main" val="2890164068"/>
                  </a:ext>
                </a:extLst>
              </a:tr>
              <a:tr h="323706">
                <a:tc>
                  <a:txBody>
                    <a:bodyPr/>
                    <a:lstStyle/>
                    <a:p>
                      <a:r>
                        <a:rPr lang="en-US" sz="1600" dirty="0"/>
                        <a:t>Public Works, Gen Maint, CPI</a:t>
                      </a:r>
                    </a:p>
                  </a:txBody>
                  <a:tcPr/>
                </a:tc>
                <a:tc>
                  <a:txBody>
                    <a:bodyPr/>
                    <a:lstStyle/>
                    <a:p>
                      <a:pPr algn="ctr"/>
                      <a:r>
                        <a:rPr lang="en-US" sz="1600" dirty="0"/>
                        <a:t>113</a:t>
                      </a:r>
                    </a:p>
                  </a:txBody>
                  <a:tcPr/>
                </a:tc>
                <a:extLst>
                  <a:ext uri="{0D108BD9-81ED-4DB2-BD59-A6C34878D82A}">
                    <a16:rowId xmlns:a16="http://schemas.microsoft.com/office/drawing/2014/main" val="3947291642"/>
                  </a:ext>
                </a:extLst>
              </a:tr>
              <a:tr h="323706">
                <a:tc>
                  <a:txBody>
                    <a:bodyPr/>
                    <a:lstStyle/>
                    <a:p>
                      <a:r>
                        <a:rPr lang="en-US" sz="1600" dirty="0"/>
                        <a:t>Beach Club</a:t>
                      </a:r>
                    </a:p>
                  </a:txBody>
                  <a:tcPr/>
                </a:tc>
                <a:tc>
                  <a:txBody>
                    <a:bodyPr/>
                    <a:lstStyle/>
                    <a:p>
                      <a:pPr algn="ctr"/>
                      <a:r>
                        <a:rPr lang="en-US" sz="1600" dirty="0"/>
                        <a:t> 88</a:t>
                      </a:r>
                    </a:p>
                  </a:txBody>
                  <a:tcPr/>
                </a:tc>
                <a:extLst>
                  <a:ext uri="{0D108BD9-81ED-4DB2-BD59-A6C34878D82A}">
                    <a16:rowId xmlns:a16="http://schemas.microsoft.com/office/drawing/2014/main" val="1840666671"/>
                  </a:ext>
                </a:extLst>
              </a:tr>
              <a:tr h="323706">
                <a:tc>
                  <a:txBody>
                    <a:bodyPr/>
                    <a:lstStyle/>
                    <a:p>
                      <a:r>
                        <a:rPr lang="en-US" sz="1600" dirty="0"/>
                        <a:t>Yacht Club</a:t>
                      </a:r>
                    </a:p>
                  </a:txBody>
                  <a:tcPr/>
                </a:tc>
                <a:tc>
                  <a:txBody>
                    <a:bodyPr/>
                    <a:lstStyle/>
                    <a:p>
                      <a:pPr algn="ctr"/>
                      <a:r>
                        <a:rPr lang="en-US" sz="1600" dirty="0"/>
                        <a:t> 83</a:t>
                      </a:r>
                    </a:p>
                  </a:txBody>
                  <a:tcPr/>
                </a:tc>
                <a:extLst>
                  <a:ext uri="{0D108BD9-81ED-4DB2-BD59-A6C34878D82A}">
                    <a16:rowId xmlns:a16="http://schemas.microsoft.com/office/drawing/2014/main" val="588948364"/>
                  </a:ext>
                </a:extLst>
              </a:tr>
              <a:tr h="36395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Police</a:t>
                      </a:r>
                    </a:p>
                  </a:txBody>
                  <a:tcPr/>
                </a:tc>
                <a:tc>
                  <a:txBody>
                    <a:bodyPr/>
                    <a:lstStyle/>
                    <a:p>
                      <a:pPr algn="ctr"/>
                      <a:r>
                        <a:rPr lang="en-US" sz="1600" dirty="0"/>
                        <a:t> 55</a:t>
                      </a:r>
                    </a:p>
                  </a:txBody>
                  <a:tcPr/>
                </a:tc>
                <a:extLst>
                  <a:ext uri="{0D108BD9-81ED-4DB2-BD59-A6C34878D82A}">
                    <a16:rowId xmlns:a16="http://schemas.microsoft.com/office/drawing/2014/main" val="417862280"/>
                  </a:ext>
                </a:extLst>
              </a:tr>
              <a:tr h="3247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Rec &amp; Parks</a:t>
                      </a:r>
                    </a:p>
                  </a:txBody>
                  <a:tcPr/>
                </a:tc>
                <a:tc>
                  <a:txBody>
                    <a:bodyPr/>
                    <a:lstStyle/>
                    <a:p>
                      <a:pPr algn="ctr"/>
                      <a:r>
                        <a:rPr lang="en-US" sz="1600" dirty="0"/>
                        <a:t> 50</a:t>
                      </a:r>
                    </a:p>
                  </a:txBody>
                  <a:tcPr/>
                </a:tc>
                <a:extLst>
                  <a:ext uri="{0D108BD9-81ED-4DB2-BD59-A6C34878D82A}">
                    <a16:rowId xmlns:a16="http://schemas.microsoft.com/office/drawing/2014/main" val="896384330"/>
                  </a:ext>
                </a:extLst>
              </a:tr>
              <a:tr h="3247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Racquet Sports </a:t>
                      </a:r>
                    </a:p>
                  </a:txBody>
                  <a:tcPr/>
                </a:tc>
                <a:tc>
                  <a:txBody>
                    <a:bodyPr/>
                    <a:lstStyle/>
                    <a:p>
                      <a:pPr algn="ctr"/>
                      <a:r>
                        <a:rPr lang="en-US" sz="1600" dirty="0"/>
                        <a:t> 43</a:t>
                      </a:r>
                    </a:p>
                  </a:txBody>
                  <a:tcPr/>
                </a:tc>
                <a:extLst>
                  <a:ext uri="{0D108BD9-81ED-4DB2-BD59-A6C34878D82A}">
                    <a16:rowId xmlns:a16="http://schemas.microsoft.com/office/drawing/2014/main" val="2175427186"/>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Marinas</a:t>
                      </a:r>
                    </a:p>
                  </a:txBody>
                  <a:tcPr/>
                </a:tc>
                <a:tc>
                  <a:txBody>
                    <a:bodyPr/>
                    <a:lstStyle/>
                    <a:p>
                      <a:pPr algn="ctr"/>
                      <a:r>
                        <a:rPr lang="en-US" sz="1600" dirty="0"/>
                        <a:t> 37</a:t>
                      </a:r>
                    </a:p>
                  </a:txBody>
                  <a:tcPr/>
                </a:tc>
                <a:extLst>
                  <a:ext uri="{0D108BD9-81ED-4DB2-BD59-A6C34878D82A}">
                    <a16:rowId xmlns:a16="http://schemas.microsoft.com/office/drawing/2014/main" val="2623441110"/>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Beach Parking</a:t>
                      </a:r>
                    </a:p>
                  </a:txBody>
                  <a:tcPr/>
                </a:tc>
                <a:tc>
                  <a:txBody>
                    <a:bodyPr/>
                    <a:lstStyle/>
                    <a:p>
                      <a:pPr algn="ctr"/>
                      <a:r>
                        <a:rPr lang="en-US" sz="1600" dirty="0"/>
                        <a:t> 23</a:t>
                      </a:r>
                    </a:p>
                  </a:txBody>
                  <a:tcPr/>
                </a:tc>
                <a:extLst>
                  <a:ext uri="{0D108BD9-81ED-4DB2-BD59-A6C34878D82A}">
                    <a16:rowId xmlns:a16="http://schemas.microsoft.com/office/drawing/2014/main" val="3483272084"/>
                  </a:ext>
                </a:extLst>
              </a:tr>
              <a:tr h="3237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Admin/GM Office/Finance/PR&amp;Marketing</a:t>
                      </a:r>
                    </a:p>
                  </a:txBody>
                  <a:tcPr/>
                </a:tc>
                <a:tc>
                  <a:txBody>
                    <a:bodyPr/>
                    <a:lstStyle/>
                    <a:p>
                      <a:pPr algn="ctr"/>
                      <a:r>
                        <a:rPr lang="en-US" sz="1600" dirty="0"/>
                        <a:t> 16</a:t>
                      </a:r>
                    </a:p>
                  </a:txBody>
                  <a:tcPr/>
                </a:tc>
                <a:extLst>
                  <a:ext uri="{0D108BD9-81ED-4DB2-BD59-A6C34878D82A}">
                    <a16:rowId xmlns:a16="http://schemas.microsoft.com/office/drawing/2014/main" val="992985541"/>
                  </a:ext>
                </a:extLst>
              </a:tr>
              <a:tr h="412771">
                <a:tc>
                  <a:txBody>
                    <a:bodyPr/>
                    <a:lstStyle/>
                    <a:p>
                      <a:r>
                        <a:rPr lang="en-US" sz="1600" dirty="0"/>
                        <a:t>Clubhouse Grille</a:t>
                      </a:r>
                    </a:p>
                  </a:txBody>
                  <a:tcPr/>
                </a:tc>
                <a:tc>
                  <a:txBody>
                    <a:bodyPr/>
                    <a:lstStyle/>
                    <a:p>
                      <a:pPr algn="ctr"/>
                      <a:r>
                        <a:rPr lang="en-US" sz="1600" dirty="0"/>
                        <a:t>  6</a:t>
                      </a:r>
                    </a:p>
                  </a:txBody>
                  <a:tcPr/>
                </a:tc>
                <a:extLst>
                  <a:ext uri="{0D108BD9-81ED-4DB2-BD59-A6C34878D82A}">
                    <a16:rowId xmlns:a16="http://schemas.microsoft.com/office/drawing/2014/main" val="4210120207"/>
                  </a:ext>
                </a:extLst>
              </a:tr>
              <a:tr h="388827">
                <a:tc>
                  <a:txBody>
                    <a:bodyPr/>
                    <a:lstStyle/>
                    <a:p>
                      <a:r>
                        <a:rPr lang="en-US" sz="1600" dirty="0"/>
                        <a:t>               </a:t>
                      </a:r>
                      <a:r>
                        <a:rPr lang="en-US" sz="1600" b="1" dirty="0"/>
                        <a:t>TOTAL</a:t>
                      </a:r>
                    </a:p>
                  </a:txBody>
                  <a:tcPr/>
                </a:tc>
                <a:tc>
                  <a:txBody>
                    <a:bodyPr/>
                    <a:lstStyle/>
                    <a:p>
                      <a:pPr algn="ctr"/>
                      <a:r>
                        <a:rPr lang="en-US" sz="1600" b="1" dirty="0"/>
                        <a:t>$823</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5945622" y="5594663"/>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5945622" y="5327165"/>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193320" y="327570"/>
            <a:ext cx="7019502" cy="1161596"/>
          </a:xfrm>
        </p:spPr>
        <p:txBody>
          <a:bodyPr>
            <a:noAutofit/>
          </a:bodyPr>
          <a:lstStyle/>
          <a:p>
            <a:pPr algn="ctr"/>
            <a:r>
              <a:rPr lang="en-US" sz="3600" dirty="0">
                <a:latin typeface="Franklin Gothic Medium" panose="020B0603020102020204" pitchFamily="34" charset="0"/>
              </a:rPr>
              <a:t>Unaudited Reserves October 2022 ($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extLst>
              <p:ext uri="{D42A27DB-BD31-4B8C-83A1-F6EECF244321}">
                <p14:modId xmlns:p14="http://schemas.microsoft.com/office/powerpoint/2010/main" val="2299328789"/>
              </p:ext>
            </p:extLst>
          </p:nvPr>
        </p:nvGraphicFramePr>
        <p:xfrm>
          <a:off x="78377" y="2355289"/>
          <a:ext cx="8987246" cy="3946902"/>
        </p:xfrm>
        <a:graphic>
          <a:graphicData uri="http://schemas.openxmlformats.org/drawingml/2006/table">
            <a:tbl>
              <a:tblPr firstRow="1" bandRow="1">
                <a:tableStyleId>{5C22544A-7EE6-4342-B048-85BDC9FD1C3A}</a:tableStyleId>
              </a:tblPr>
              <a:tblGrid>
                <a:gridCol w="2199577">
                  <a:extLst>
                    <a:ext uri="{9D8B030D-6E8A-4147-A177-3AD203B41FA5}">
                      <a16:colId xmlns:a16="http://schemas.microsoft.com/office/drawing/2014/main" val="1394482498"/>
                    </a:ext>
                  </a:extLst>
                </a:gridCol>
                <a:gridCol w="1194448">
                  <a:extLst>
                    <a:ext uri="{9D8B030D-6E8A-4147-A177-3AD203B41FA5}">
                      <a16:colId xmlns:a16="http://schemas.microsoft.com/office/drawing/2014/main" val="3016120161"/>
                    </a:ext>
                  </a:extLst>
                </a:gridCol>
                <a:gridCol w="1384184">
                  <a:extLst>
                    <a:ext uri="{9D8B030D-6E8A-4147-A177-3AD203B41FA5}">
                      <a16:colId xmlns:a16="http://schemas.microsoft.com/office/drawing/2014/main" val="3864248913"/>
                    </a:ext>
                  </a:extLst>
                </a:gridCol>
                <a:gridCol w="1237796">
                  <a:extLst>
                    <a:ext uri="{9D8B030D-6E8A-4147-A177-3AD203B41FA5}">
                      <a16:colId xmlns:a16="http://schemas.microsoft.com/office/drawing/2014/main" val="963910479"/>
                    </a:ext>
                  </a:extLst>
                </a:gridCol>
                <a:gridCol w="1186622">
                  <a:extLst>
                    <a:ext uri="{9D8B030D-6E8A-4147-A177-3AD203B41FA5}">
                      <a16:colId xmlns:a16="http://schemas.microsoft.com/office/drawing/2014/main" val="2806363114"/>
                    </a:ext>
                  </a:extLst>
                </a:gridCol>
                <a:gridCol w="1006679">
                  <a:extLst>
                    <a:ext uri="{9D8B030D-6E8A-4147-A177-3AD203B41FA5}">
                      <a16:colId xmlns:a16="http://schemas.microsoft.com/office/drawing/2014/main" val="2625739660"/>
                    </a:ext>
                  </a:extLst>
                </a:gridCol>
                <a:gridCol w="777940">
                  <a:extLst>
                    <a:ext uri="{9D8B030D-6E8A-4147-A177-3AD203B41FA5}">
                      <a16:colId xmlns:a16="http://schemas.microsoft.com/office/drawing/2014/main" val="2085935011"/>
                    </a:ext>
                  </a:extLst>
                </a:gridCol>
              </a:tblGrid>
              <a:tr h="543990">
                <a:tc>
                  <a:txBody>
                    <a:bodyPr/>
                    <a:lstStyle/>
                    <a:p>
                      <a:endParaRPr lang="en-US" dirty="0">
                        <a:latin typeface="Franklin Gothic Medium" panose="020B0603020102020204" pitchFamily="34" charset="0"/>
                      </a:endParaRPr>
                    </a:p>
                  </a:txBody>
                  <a:tcPr marL="68580" marR="68580"/>
                </a:tc>
                <a:tc>
                  <a:txBody>
                    <a:bodyPr/>
                    <a:lstStyle/>
                    <a:p>
                      <a:pPr algn="ctr"/>
                      <a:r>
                        <a:rPr lang="en-US" sz="2100" dirty="0">
                          <a:latin typeface="Franklin Gothic Medium" panose="020B0603020102020204" pitchFamily="34" charset="0"/>
                        </a:rPr>
                        <a:t>GeneralReplace</a:t>
                      </a:r>
                    </a:p>
                  </a:txBody>
                  <a:tcPr marL="68580" marR="68580" anchor="ctr"/>
                </a:tc>
                <a:tc>
                  <a:txBody>
                    <a:bodyPr/>
                    <a:lstStyle/>
                    <a:p>
                      <a:pPr algn="ctr"/>
                      <a:r>
                        <a:rPr lang="en-US" sz="2100" dirty="0">
                          <a:latin typeface="Franklin Gothic Medium" panose="020B0603020102020204" pitchFamily="34" charset="0"/>
                        </a:rPr>
                        <a:t>Bulkheads</a:t>
                      </a:r>
                    </a:p>
                  </a:txBody>
                  <a:tcPr marL="68580" marR="68580" anchor="ctr"/>
                </a:tc>
                <a:tc>
                  <a:txBody>
                    <a:bodyPr/>
                    <a:lstStyle/>
                    <a:p>
                      <a:pPr algn="ctr"/>
                      <a:r>
                        <a:rPr lang="en-US" sz="2100" dirty="0">
                          <a:latin typeface="Franklin Gothic Medium" panose="020B0603020102020204" pitchFamily="34" charset="0"/>
                        </a:rPr>
                        <a:t>Roads</a:t>
                      </a:r>
                    </a:p>
                  </a:txBody>
                  <a:tcPr marL="68580" marR="68580" anchor="ctr"/>
                </a:tc>
                <a:tc>
                  <a:txBody>
                    <a:bodyPr/>
                    <a:lstStyle/>
                    <a:p>
                      <a:pPr algn="ctr"/>
                      <a:r>
                        <a:rPr lang="en-US" sz="2100" dirty="0">
                          <a:latin typeface="Franklin Gothic Medium" panose="020B0603020102020204" pitchFamily="34" charset="0"/>
                        </a:rPr>
                        <a:t>Drainage</a:t>
                      </a:r>
                    </a:p>
                  </a:txBody>
                  <a:tcPr marL="68580" marR="68580" anchor="ctr"/>
                </a:tc>
                <a:tc>
                  <a:txBody>
                    <a:bodyPr/>
                    <a:lstStyle/>
                    <a:p>
                      <a:pPr algn="ctr"/>
                      <a:r>
                        <a:rPr lang="en-US" sz="2100" dirty="0">
                          <a:latin typeface="Franklin Gothic Medium" panose="020B0603020102020204" pitchFamily="34" charset="0"/>
                        </a:rPr>
                        <a:t>New Capital</a:t>
                      </a:r>
                    </a:p>
                  </a:txBody>
                  <a:tcPr marL="68580" marR="68580" anchor="ctr"/>
                </a:tc>
                <a:tc>
                  <a:txBody>
                    <a:bodyPr/>
                    <a:lstStyle/>
                    <a:p>
                      <a:pPr algn="ctr"/>
                      <a:r>
                        <a:rPr lang="en-US" sz="2100" dirty="0">
                          <a:latin typeface="Franklin Gothic Medium" panose="020B0603020102020204" pitchFamily="34" charset="0"/>
                        </a:rPr>
                        <a:t>Total</a:t>
                      </a:r>
                    </a:p>
                  </a:txBody>
                  <a:tcPr marL="68580" marR="68580" anchor="ctr"/>
                </a:tc>
                <a:extLst>
                  <a:ext uri="{0D108BD9-81ED-4DB2-BD59-A6C34878D82A}">
                    <a16:rowId xmlns:a16="http://schemas.microsoft.com/office/drawing/2014/main" val="3190847527"/>
                  </a:ext>
                </a:extLst>
              </a:tr>
              <a:tr h="604434">
                <a:tc>
                  <a:txBody>
                    <a:bodyPr/>
                    <a:lstStyle/>
                    <a:p>
                      <a:r>
                        <a:rPr lang="en-US" sz="2000" b="1" dirty="0">
                          <a:latin typeface="Franklin Gothic Medium" panose="020B0603020102020204" pitchFamily="34" charset="0"/>
                        </a:rPr>
                        <a:t>4/30/22 Balance</a:t>
                      </a:r>
                    </a:p>
                  </a:txBody>
                  <a:tcPr marL="68580" marR="68580" anchor="ctr"/>
                </a:tc>
                <a:tc>
                  <a:txBody>
                    <a:bodyPr/>
                    <a:lstStyle/>
                    <a:p>
                      <a:pPr algn="ctr"/>
                      <a:r>
                        <a:rPr lang="en-US" sz="2000" b="1" dirty="0">
                          <a:latin typeface="Franklin Gothic Medium" panose="020B0603020102020204" pitchFamily="34" charset="0"/>
                        </a:rPr>
                        <a:t>$4.8</a:t>
                      </a:r>
                    </a:p>
                  </a:txBody>
                  <a:tcPr marL="68580" marR="68580" anchor="ctr"/>
                </a:tc>
                <a:tc>
                  <a:txBody>
                    <a:bodyPr/>
                    <a:lstStyle/>
                    <a:p>
                      <a:pPr algn="ctr"/>
                      <a:r>
                        <a:rPr lang="en-US" sz="2000" b="1" dirty="0">
                          <a:latin typeface="Franklin Gothic Medium" panose="020B0603020102020204" pitchFamily="34" charset="0"/>
                        </a:rPr>
                        <a:t> $0.5</a:t>
                      </a:r>
                    </a:p>
                  </a:txBody>
                  <a:tcPr marL="68580" marR="68580" anchor="ctr"/>
                </a:tc>
                <a:tc>
                  <a:txBody>
                    <a:bodyPr/>
                    <a:lstStyle/>
                    <a:p>
                      <a:pPr algn="ctr"/>
                      <a:r>
                        <a:rPr lang="en-US" sz="2000" b="1" dirty="0">
                          <a:latin typeface="Franklin Gothic Medium" panose="020B0603020102020204" pitchFamily="34" charset="0"/>
                        </a:rPr>
                        <a:t>$0.0</a:t>
                      </a:r>
                    </a:p>
                  </a:txBody>
                  <a:tcPr marL="68580" marR="68580" anchor="ctr"/>
                </a:tc>
                <a:tc>
                  <a:txBody>
                    <a:bodyPr/>
                    <a:lstStyle/>
                    <a:p>
                      <a:pPr algn="ctr"/>
                      <a:r>
                        <a:rPr lang="en-US" sz="2000" b="1" dirty="0">
                          <a:latin typeface="Franklin Gothic Medium" panose="020B0603020102020204" pitchFamily="34" charset="0"/>
                        </a:rPr>
                        <a:t>$0.7</a:t>
                      </a:r>
                    </a:p>
                  </a:txBody>
                  <a:tcPr marL="68580" marR="68580" anchor="ctr"/>
                </a:tc>
                <a:tc>
                  <a:txBody>
                    <a:bodyPr/>
                    <a:lstStyle/>
                    <a:p>
                      <a:pPr algn="ctr"/>
                      <a:r>
                        <a:rPr lang="en-US" sz="2000" b="1" dirty="0">
                          <a:latin typeface="Franklin Gothic Medium" panose="020B0603020102020204" pitchFamily="34" charset="0"/>
                        </a:rPr>
                        <a:t>$0.1</a:t>
                      </a:r>
                    </a:p>
                  </a:txBody>
                  <a:tcPr marL="68580" marR="68580" anchor="ctr"/>
                </a:tc>
                <a:tc>
                  <a:txBody>
                    <a:bodyPr/>
                    <a:lstStyle/>
                    <a:p>
                      <a:pPr algn="ctr"/>
                      <a:r>
                        <a:rPr lang="en-US" sz="2000" b="1" dirty="0">
                          <a:latin typeface="Franklin Gothic Medium" panose="020B0603020102020204" pitchFamily="34" charset="0"/>
                        </a:rPr>
                        <a:t>$6.1</a:t>
                      </a:r>
                    </a:p>
                  </a:txBody>
                  <a:tcPr marL="68580" marR="68580" anchor="ctr"/>
                </a:tc>
                <a:extLst>
                  <a:ext uri="{0D108BD9-81ED-4DB2-BD59-A6C34878D82A}">
                    <a16:rowId xmlns:a16="http://schemas.microsoft.com/office/drawing/2014/main" val="2939790926"/>
                  </a:ext>
                </a:extLst>
              </a:tr>
              <a:tr h="604434">
                <a:tc>
                  <a:txBody>
                    <a:bodyPr/>
                    <a:lstStyle/>
                    <a:p>
                      <a:r>
                        <a:rPr lang="en-US" sz="2000" dirty="0">
                          <a:latin typeface="Franklin Gothic Medium" panose="020B0603020102020204" pitchFamily="34" charset="0"/>
                        </a:rPr>
                        <a:t>Contributions/</a:t>
                      </a:r>
                    </a:p>
                    <a:p>
                      <a:r>
                        <a:rPr lang="en-US" sz="2000" dirty="0">
                          <a:latin typeface="Franklin Gothic Medium" panose="020B0603020102020204" pitchFamily="34" charset="0"/>
                        </a:rPr>
                        <a:t>Interest</a:t>
                      </a:r>
                    </a:p>
                  </a:txBody>
                  <a:tcPr marL="68580" marR="68580" anchor="ctr"/>
                </a:tc>
                <a:tc>
                  <a:txBody>
                    <a:bodyPr/>
                    <a:lstStyle/>
                    <a:p>
                      <a:pPr algn="ctr"/>
                      <a:r>
                        <a:rPr lang="en-US" sz="2000" dirty="0">
                          <a:latin typeface="Franklin Gothic Medium" panose="020B0603020102020204" pitchFamily="34" charset="0"/>
                        </a:rPr>
                        <a:t>  1.8</a:t>
                      </a:r>
                    </a:p>
                  </a:txBody>
                  <a:tcPr marL="68580" marR="68580" anchor="ctr"/>
                </a:tc>
                <a:tc>
                  <a:txBody>
                    <a:bodyPr/>
                    <a:lstStyle/>
                    <a:p>
                      <a:pPr algn="ctr"/>
                      <a:r>
                        <a:rPr lang="en-US" sz="2000" dirty="0">
                          <a:latin typeface="Franklin Gothic Medium" panose="020B0603020102020204" pitchFamily="34" charset="0"/>
                        </a:rPr>
                        <a:t>   1.1</a:t>
                      </a:r>
                    </a:p>
                  </a:txBody>
                  <a:tcPr marL="68580" marR="68580" anchor="ctr"/>
                </a:tc>
                <a:tc>
                  <a:txBody>
                    <a:bodyPr/>
                    <a:lstStyle/>
                    <a:p>
                      <a:pPr algn="ctr"/>
                      <a:r>
                        <a:rPr lang="en-US" sz="2000" dirty="0">
                          <a:latin typeface="Franklin Gothic Medium" panose="020B0603020102020204" pitchFamily="34" charset="0"/>
                        </a:rPr>
                        <a:t>  0.7</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0.2</a:t>
                      </a:r>
                    </a:p>
                  </a:txBody>
                  <a:tcPr marL="68580" marR="68580" anchor="ctr"/>
                </a:tc>
                <a:tc>
                  <a:txBody>
                    <a:bodyPr/>
                    <a:lstStyle/>
                    <a:p>
                      <a:pPr algn="ctr"/>
                      <a:r>
                        <a:rPr lang="en-US" sz="2000" dirty="0">
                          <a:latin typeface="Franklin Gothic Medium" panose="020B0603020102020204" pitchFamily="34" charset="0"/>
                        </a:rPr>
                        <a:t> 3.8</a:t>
                      </a:r>
                    </a:p>
                  </a:txBody>
                  <a:tcPr marL="68580" marR="68580" anchor="ctr"/>
                </a:tc>
                <a:extLst>
                  <a:ext uri="{0D108BD9-81ED-4DB2-BD59-A6C34878D82A}">
                    <a16:rowId xmlns:a16="http://schemas.microsoft.com/office/drawing/2014/main" val="823467776"/>
                  </a:ext>
                </a:extLst>
              </a:tr>
              <a:tr h="604434">
                <a:tc>
                  <a:txBody>
                    <a:bodyPr/>
                    <a:lstStyle/>
                    <a:p>
                      <a:r>
                        <a:rPr lang="en-US" sz="2000" dirty="0">
                          <a:latin typeface="Franklin Gothic Medium" panose="020B0603020102020204" pitchFamily="34" charset="0"/>
                        </a:rPr>
                        <a:t>Casino Funds</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  0.4</a:t>
                      </a:r>
                    </a:p>
                  </a:txBody>
                  <a:tcPr marL="68580" marR="68580" anchor="ctr"/>
                </a:tc>
                <a:tc>
                  <a:txBody>
                    <a:bodyPr/>
                    <a:lstStyle/>
                    <a:p>
                      <a:pPr algn="ctr"/>
                      <a:r>
                        <a:rPr lang="en-US" sz="2000" dirty="0">
                          <a:latin typeface="Franklin Gothic Medium" panose="020B0603020102020204" pitchFamily="34" charset="0"/>
                        </a:rPr>
                        <a:t> 0.1</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0.5</a:t>
                      </a:r>
                    </a:p>
                  </a:txBody>
                  <a:tcPr marL="68580" marR="68580" anchor="ctr"/>
                </a:tc>
                <a:extLst>
                  <a:ext uri="{0D108BD9-81ED-4DB2-BD59-A6C34878D82A}">
                    <a16:rowId xmlns:a16="http://schemas.microsoft.com/office/drawing/2014/main" val="3199560772"/>
                  </a:ext>
                </a:extLst>
              </a:tr>
              <a:tr h="604434">
                <a:tc>
                  <a:txBody>
                    <a:bodyPr/>
                    <a:lstStyle/>
                    <a:p>
                      <a:r>
                        <a:rPr lang="en-US" sz="2000" dirty="0">
                          <a:latin typeface="Franklin Gothic Medium" panose="020B0603020102020204" pitchFamily="34" charset="0"/>
                        </a:rPr>
                        <a:t>Transfer (Spend)</a:t>
                      </a:r>
                    </a:p>
                  </a:txBody>
                  <a:tcPr marL="68580" marR="68580" anchor="ctr"/>
                </a:tc>
                <a:tc>
                  <a:txBody>
                    <a:bodyPr/>
                    <a:lstStyle/>
                    <a:p>
                      <a:pPr algn="ctr"/>
                      <a:r>
                        <a:rPr lang="en-US" sz="2000" dirty="0">
                          <a:latin typeface="Franklin Gothic Medium" panose="020B0603020102020204" pitchFamily="34" charset="0"/>
                        </a:rPr>
                        <a:t>  (0.6)</a:t>
                      </a:r>
                    </a:p>
                  </a:txBody>
                  <a:tcPr marL="68580" marR="68580" anchor="ctr"/>
                </a:tc>
                <a:tc>
                  <a:txBody>
                    <a:bodyPr/>
                    <a:lstStyle/>
                    <a:p>
                      <a:pPr algn="ctr"/>
                      <a:r>
                        <a:rPr lang="en-US" sz="2000" dirty="0">
                          <a:latin typeface="Franklin Gothic Medium" panose="020B0603020102020204" pitchFamily="34" charset="0"/>
                        </a:rPr>
                        <a:t>  (0.3)</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 (0.5)</a:t>
                      </a:r>
                    </a:p>
                  </a:txBody>
                  <a:tcPr marL="68580" marR="68580" anchor="ctr"/>
                </a:tc>
                <a:tc>
                  <a:txBody>
                    <a:bodyPr/>
                    <a:lstStyle/>
                    <a:p>
                      <a:pPr algn="ctr"/>
                      <a:r>
                        <a:rPr lang="en-US" sz="2000" dirty="0">
                          <a:latin typeface="Franklin Gothic Medium" panose="020B0603020102020204" pitchFamily="34" charset="0"/>
                        </a:rPr>
                        <a:t> (0.2)</a:t>
                      </a:r>
                    </a:p>
                  </a:txBody>
                  <a:tcPr marL="68580" marR="68580" anchor="ctr"/>
                </a:tc>
                <a:tc>
                  <a:txBody>
                    <a:bodyPr/>
                    <a:lstStyle/>
                    <a:p>
                      <a:pPr algn="ctr"/>
                      <a:r>
                        <a:rPr lang="en-US" sz="2000" dirty="0">
                          <a:latin typeface="Franklin Gothic Medium" panose="020B0603020102020204" pitchFamily="34" charset="0"/>
                        </a:rPr>
                        <a:t>(1.6)</a:t>
                      </a:r>
                    </a:p>
                  </a:txBody>
                  <a:tcPr marL="68580" marR="68580" anchor="ctr"/>
                </a:tc>
                <a:extLst>
                  <a:ext uri="{0D108BD9-81ED-4DB2-BD59-A6C34878D82A}">
                    <a16:rowId xmlns:a16="http://schemas.microsoft.com/office/drawing/2014/main" val="2918661611"/>
                  </a:ext>
                </a:extLst>
              </a:tr>
              <a:tr h="604434">
                <a:tc>
                  <a:txBody>
                    <a:bodyPr/>
                    <a:lstStyle/>
                    <a:p>
                      <a:r>
                        <a:rPr lang="en-US" sz="2000" b="1" dirty="0">
                          <a:latin typeface="Franklin Gothic Medium" panose="020B0603020102020204" pitchFamily="34" charset="0"/>
                        </a:rPr>
                        <a:t>10/31/22 Balance</a:t>
                      </a:r>
                    </a:p>
                  </a:txBody>
                  <a:tcPr marL="68580" marR="68580" anchor="ctr"/>
                </a:tc>
                <a:tc>
                  <a:txBody>
                    <a:bodyPr/>
                    <a:lstStyle/>
                    <a:p>
                      <a:pPr algn="ctr"/>
                      <a:r>
                        <a:rPr lang="en-US" sz="2000" b="1" dirty="0">
                          <a:latin typeface="Franklin Gothic Medium" panose="020B0603020102020204" pitchFamily="34" charset="0"/>
                        </a:rPr>
                        <a:t>$6.0</a:t>
                      </a:r>
                    </a:p>
                  </a:txBody>
                  <a:tcPr marL="68580" marR="68580" anchor="ctr"/>
                </a:tc>
                <a:tc>
                  <a:txBody>
                    <a:bodyPr/>
                    <a:lstStyle/>
                    <a:p>
                      <a:pPr algn="ctr"/>
                      <a:r>
                        <a:rPr lang="en-US" sz="2000" b="1" dirty="0">
                          <a:latin typeface="Franklin Gothic Medium" panose="020B0603020102020204" pitchFamily="34" charset="0"/>
                        </a:rPr>
                        <a:t>$1.3</a:t>
                      </a:r>
                    </a:p>
                  </a:txBody>
                  <a:tcPr marL="68580" marR="68580" anchor="ctr"/>
                </a:tc>
                <a:tc>
                  <a:txBody>
                    <a:bodyPr/>
                    <a:lstStyle/>
                    <a:p>
                      <a:pPr algn="ctr"/>
                      <a:r>
                        <a:rPr lang="en-US" sz="2000" b="1" dirty="0">
                          <a:latin typeface="Franklin Gothic Medium" panose="020B0603020102020204" pitchFamily="34" charset="0"/>
                        </a:rPr>
                        <a:t>$1.1</a:t>
                      </a:r>
                    </a:p>
                  </a:txBody>
                  <a:tcPr marL="68580" marR="68580" anchor="ctr"/>
                </a:tc>
                <a:tc>
                  <a:txBody>
                    <a:bodyPr/>
                    <a:lstStyle/>
                    <a:p>
                      <a:pPr algn="ctr"/>
                      <a:r>
                        <a:rPr lang="en-US" sz="2000" b="1" dirty="0">
                          <a:latin typeface="Franklin Gothic Medium" panose="020B0603020102020204" pitchFamily="34" charset="0"/>
                        </a:rPr>
                        <a:t>$0.3</a:t>
                      </a:r>
                    </a:p>
                  </a:txBody>
                  <a:tcPr marL="68580" marR="68580" anchor="ctr"/>
                </a:tc>
                <a:tc>
                  <a:txBody>
                    <a:bodyPr/>
                    <a:lstStyle/>
                    <a:p>
                      <a:pPr algn="ctr"/>
                      <a:r>
                        <a:rPr lang="en-US" sz="2000" b="1" dirty="0">
                          <a:latin typeface="Franklin Gothic Medium" panose="020B0603020102020204" pitchFamily="34" charset="0"/>
                        </a:rPr>
                        <a:t>$0.1</a:t>
                      </a:r>
                    </a:p>
                  </a:txBody>
                  <a:tcPr marL="68580" marR="68580" anchor="ctr"/>
                </a:tc>
                <a:tc>
                  <a:txBody>
                    <a:bodyPr/>
                    <a:lstStyle/>
                    <a:p>
                      <a:pPr algn="ctr"/>
                      <a:r>
                        <a:rPr lang="en-US" sz="2000" b="1" dirty="0">
                          <a:latin typeface="Franklin Gothic Medium" panose="020B0603020102020204" pitchFamily="34" charset="0"/>
                        </a:rPr>
                        <a:t>$8.8</a:t>
                      </a:r>
                    </a:p>
                  </a:txBody>
                  <a:tcPr marL="68580" marR="68580" anchor="ctr"/>
                </a:tc>
                <a:extLst>
                  <a:ext uri="{0D108BD9-81ED-4DB2-BD59-A6C34878D82A}">
                    <a16:rowId xmlns:a16="http://schemas.microsoft.com/office/drawing/2014/main" val="1901422235"/>
                  </a:ext>
                </a:extLst>
              </a:tr>
            </a:tbl>
          </a:graphicData>
        </a:graphic>
      </p:graphicFrame>
    </p:spTree>
    <p:extLst>
      <p:ext uri="{BB962C8B-B14F-4D97-AF65-F5344CB8AC3E}">
        <p14:creationId xmlns:p14="http://schemas.microsoft.com/office/powerpoint/2010/main" val="11255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367903" y="226422"/>
            <a:ext cx="8408193" cy="584865"/>
          </a:xfrm>
        </p:spPr>
        <p:txBody>
          <a:bodyPr vert="horz" lIns="91440" tIns="45720" rIns="91440" bIns="45720" rtlCol="0" anchor="ctr">
            <a:normAutofit fontScale="90000"/>
          </a:bodyPr>
          <a:lstStyle/>
          <a:p>
            <a:pPr algn="ctr" defTabSz="914400"/>
            <a:r>
              <a:rPr lang="en-US" sz="2800" kern="1200" dirty="0">
                <a:latin typeface="+mj-lt"/>
                <a:ea typeface="+mj-ea"/>
                <a:cs typeface="+mj-cs"/>
              </a:rPr>
              <a:t>Reserves Y</a:t>
            </a:r>
            <a:r>
              <a:rPr lang="en-US" sz="2800" dirty="0"/>
              <a:t>ear-End U</a:t>
            </a:r>
            <a:r>
              <a:rPr lang="en-US" sz="2800" kern="1200" dirty="0">
                <a:latin typeface="+mj-lt"/>
                <a:ea typeface="+mj-ea"/>
                <a:cs typeface="+mj-cs"/>
              </a:rPr>
              <a:t>naudited Estimate</a:t>
            </a:r>
            <a:br>
              <a:rPr lang="en-US" sz="2800" kern="1200" dirty="0">
                <a:latin typeface="+mj-lt"/>
                <a:ea typeface="+mj-ea"/>
                <a:cs typeface="+mj-cs"/>
              </a:rPr>
            </a:br>
            <a:r>
              <a:rPr lang="en-US" sz="2000" b="1" dirty="0">
                <a:solidFill>
                  <a:schemeClr val="tx1"/>
                </a:solidFill>
                <a:latin typeface="Franklin Gothic Medium" panose="020B0603020102020204" pitchFamily="34" charset="0"/>
              </a:rPr>
              <a:t>(in ooo’s)</a:t>
            </a:r>
            <a:endParaRPr lang="en-US" sz="2800" kern="1200" dirty="0">
              <a:solidFill>
                <a:schemeClr val="tx1"/>
              </a:solidFill>
              <a:latin typeface="+mj-lt"/>
              <a:ea typeface="+mj-ea"/>
              <a:cs typeface="+mj-cs"/>
            </a:endParaRP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extLst>
              <p:ext uri="{D42A27DB-BD31-4B8C-83A1-F6EECF244321}">
                <p14:modId xmlns:p14="http://schemas.microsoft.com/office/powerpoint/2010/main" val="1719925388"/>
              </p:ext>
            </p:extLst>
          </p:nvPr>
        </p:nvGraphicFramePr>
        <p:xfrm>
          <a:off x="109057" y="946063"/>
          <a:ext cx="8939149" cy="5673134"/>
        </p:xfrm>
        <a:graphic>
          <a:graphicData uri="http://schemas.openxmlformats.org/drawingml/2006/table">
            <a:tbl>
              <a:tblPr firstRow="1" bandRow="1">
                <a:tableStyleId>{073A0DAA-6AF3-43AB-8588-CEC1D06C72B9}</a:tableStyleId>
              </a:tblPr>
              <a:tblGrid>
                <a:gridCol w="3733738">
                  <a:extLst>
                    <a:ext uri="{9D8B030D-6E8A-4147-A177-3AD203B41FA5}">
                      <a16:colId xmlns:a16="http://schemas.microsoft.com/office/drawing/2014/main" val="1394482498"/>
                    </a:ext>
                  </a:extLst>
                </a:gridCol>
                <a:gridCol w="1005652">
                  <a:extLst>
                    <a:ext uri="{9D8B030D-6E8A-4147-A177-3AD203B41FA5}">
                      <a16:colId xmlns:a16="http://schemas.microsoft.com/office/drawing/2014/main" val="3016120161"/>
                    </a:ext>
                  </a:extLst>
                </a:gridCol>
                <a:gridCol w="1277099">
                  <a:extLst>
                    <a:ext uri="{9D8B030D-6E8A-4147-A177-3AD203B41FA5}">
                      <a16:colId xmlns:a16="http://schemas.microsoft.com/office/drawing/2014/main" val="3864248913"/>
                    </a:ext>
                  </a:extLst>
                </a:gridCol>
                <a:gridCol w="1319051">
                  <a:extLst>
                    <a:ext uri="{9D8B030D-6E8A-4147-A177-3AD203B41FA5}">
                      <a16:colId xmlns:a16="http://schemas.microsoft.com/office/drawing/2014/main" val="963910479"/>
                    </a:ext>
                  </a:extLst>
                </a:gridCol>
                <a:gridCol w="1603609">
                  <a:extLst>
                    <a:ext uri="{9D8B030D-6E8A-4147-A177-3AD203B41FA5}">
                      <a16:colId xmlns:a16="http://schemas.microsoft.com/office/drawing/2014/main" val="2085935011"/>
                    </a:ext>
                  </a:extLst>
                </a:gridCol>
              </a:tblGrid>
              <a:tr h="533373">
                <a:tc>
                  <a:txBody>
                    <a:bodyPr/>
                    <a:lstStyle/>
                    <a:p>
                      <a:pPr algn="l"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b">
                    <a:solidFill>
                      <a:schemeClr val="tx1"/>
                    </a:solidFill>
                  </a:tcPr>
                </a:tc>
                <a:tc>
                  <a:txBody>
                    <a:bodyPr/>
                    <a:lstStyle/>
                    <a:p>
                      <a:pPr algn="ctr" fontAlgn="b"/>
                      <a:r>
                        <a:rPr lang="en-US" sz="1400" b="1" u="none" strike="noStrike" dirty="0">
                          <a:solidFill>
                            <a:srgbClr val="000000"/>
                          </a:solidFill>
                          <a:effectLst/>
                        </a:rPr>
                        <a:t>Beginning Balance</a:t>
                      </a:r>
                      <a:endParaRPr lang="en-US" sz="1400" b="1" i="0" u="none" strike="noStrike" dirty="0">
                        <a:solidFill>
                          <a:srgbClr val="000000"/>
                        </a:solidFill>
                        <a:effectLst/>
                        <a:latin typeface="Franklin Gothic Medium" panose="020B0603020102020204" pitchFamily="34" charset="0"/>
                      </a:endParaRPr>
                    </a:p>
                  </a:txBody>
                  <a:tcPr marL="4651" marR="4651" marT="4651" marB="0" anchor="b">
                    <a:solidFill>
                      <a:schemeClr val="tx1"/>
                    </a:solidFill>
                  </a:tcPr>
                </a:tc>
                <a:tc>
                  <a:txBody>
                    <a:bodyPr/>
                    <a:lstStyle/>
                    <a:p>
                      <a:pPr algn="ctr" fontAlgn="b"/>
                      <a:r>
                        <a:rPr lang="en-US" sz="1400" b="1" u="none" strike="noStrike" dirty="0">
                          <a:solidFill>
                            <a:srgbClr val="000000"/>
                          </a:solidFill>
                          <a:effectLst/>
                        </a:rPr>
                        <a:t> </a:t>
                      </a:r>
                      <a:endParaRPr lang="en-US" sz="1400" b="1" i="0" u="none" strike="noStrike" dirty="0">
                        <a:solidFill>
                          <a:srgbClr val="000000"/>
                        </a:solidFill>
                        <a:effectLst/>
                        <a:latin typeface="Franklin Gothic Medium" panose="020B0603020102020204" pitchFamily="34" charset="0"/>
                      </a:endParaRPr>
                    </a:p>
                  </a:txBody>
                  <a:tcPr marL="4651" marR="4651" marT="4651" marB="0" anchor="b">
                    <a:solidFill>
                      <a:schemeClr val="tx1"/>
                    </a:solidFill>
                  </a:tcPr>
                </a:tc>
                <a:tc>
                  <a:txBody>
                    <a:bodyPr/>
                    <a:lstStyle/>
                    <a:p>
                      <a:pPr algn="ctr" fontAlgn="b"/>
                      <a:r>
                        <a:rPr lang="en-US" sz="1400" b="1" u="none" strike="noStrike" dirty="0">
                          <a:solidFill>
                            <a:srgbClr val="000000"/>
                          </a:solidFill>
                          <a:effectLst/>
                        </a:rPr>
                        <a:t> </a:t>
                      </a:r>
                      <a:endParaRPr lang="en-US" sz="1400" b="1" i="0" u="none" strike="noStrike" dirty="0">
                        <a:solidFill>
                          <a:srgbClr val="000000"/>
                        </a:solidFill>
                        <a:effectLst/>
                        <a:latin typeface="Franklin Gothic Medium" panose="020B0603020102020204" pitchFamily="34" charset="0"/>
                      </a:endParaRPr>
                    </a:p>
                  </a:txBody>
                  <a:tcPr marL="4651" marR="4651" marT="4651" marB="0" anchor="b">
                    <a:solidFill>
                      <a:schemeClr val="tx1"/>
                    </a:solidFill>
                  </a:tcPr>
                </a:tc>
                <a:tc>
                  <a:txBody>
                    <a:bodyPr/>
                    <a:lstStyle/>
                    <a:p>
                      <a:pPr algn="ctr" fontAlgn="b"/>
                      <a:r>
                        <a:rPr lang="en-US" sz="1400" b="1" u="none" strike="noStrike" dirty="0">
                          <a:solidFill>
                            <a:srgbClr val="000000"/>
                          </a:solidFill>
                          <a:effectLst/>
                        </a:rPr>
                        <a:t>Unaudited EST Balance</a:t>
                      </a:r>
                      <a:endParaRPr lang="en-US" sz="1400" b="1" i="0" u="none" strike="noStrike" dirty="0">
                        <a:solidFill>
                          <a:srgbClr val="000000"/>
                        </a:solidFill>
                        <a:effectLst/>
                        <a:latin typeface="Franklin Gothic Medium" panose="020B0603020102020204" pitchFamily="34" charset="0"/>
                      </a:endParaRPr>
                    </a:p>
                  </a:txBody>
                  <a:tcPr marL="4651" marR="4651" marT="4651" marB="0" anchor="b">
                    <a:solidFill>
                      <a:schemeClr val="tx1"/>
                    </a:solidFill>
                  </a:tcPr>
                </a:tc>
                <a:extLst>
                  <a:ext uri="{0D108BD9-81ED-4DB2-BD59-A6C34878D82A}">
                    <a16:rowId xmlns:a16="http://schemas.microsoft.com/office/drawing/2014/main" val="823467776"/>
                  </a:ext>
                </a:extLst>
              </a:tr>
              <a:tr h="268928">
                <a:tc>
                  <a:txBody>
                    <a:bodyPr/>
                    <a:lstStyle/>
                    <a:p>
                      <a:pPr algn="l"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1" u="none" strike="noStrike" dirty="0">
                          <a:solidFill>
                            <a:srgbClr val="000000"/>
                          </a:solidFill>
                          <a:effectLst/>
                        </a:rPr>
                        <a:t>4/30/22</a:t>
                      </a:r>
                      <a:endParaRPr lang="en-US" sz="14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1" u="none" strike="noStrike" dirty="0">
                          <a:solidFill>
                            <a:srgbClr val="000000"/>
                          </a:solidFill>
                          <a:effectLst/>
                        </a:rPr>
                        <a:t>Additions</a:t>
                      </a:r>
                      <a:endParaRPr lang="en-US" sz="14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1" u="none" strike="noStrike" dirty="0">
                          <a:solidFill>
                            <a:srgbClr val="000000"/>
                          </a:solidFill>
                          <a:effectLst/>
                        </a:rPr>
                        <a:t>Expenditures</a:t>
                      </a:r>
                      <a:endParaRPr lang="en-US" sz="14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1" u="none" strike="noStrike" dirty="0">
                          <a:solidFill>
                            <a:srgbClr val="000000"/>
                          </a:solidFill>
                          <a:effectLst/>
                        </a:rPr>
                        <a:t>4/30/2023</a:t>
                      </a:r>
                      <a:endParaRPr lang="en-US" sz="1400" b="1" i="0" u="none" strike="noStrike" dirty="0">
                        <a:solidFill>
                          <a:srgbClr val="000000"/>
                        </a:solidFill>
                        <a:effectLst/>
                        <a:latin typeface="Franklin Gothic Medium" panose="020B0603020102020204" pitchFamily="34" charset="0"/>
                      </a:endParaRPr>
                    </a:p>
                  </a:txBody>
                  <a:tcPr marL="4651" marR="4651" marT="4651" marB="0" anchor="b"/>
                </a:tc>
                <a:extLst>
                  <a:ext uri="{0D108BD9-81ED-4DB2-BD59-A6C34878D82A}">
                    <a16:rowId xmlns:a16="http://schemas.microsoft.com/office/drawing/2014/main" val="3199560772"/>
                  </a:ext>
                </a:extLst>
              </a:tr>
              <a:tr h="268928">
                <a:tc>
                  <a:txBody>
                    <a:bodyPr/>
                    <a:lstStyle/>
                    <a:p>
                      <a:pPr algn="l" fontAlgn="b"/>
                      <a:r>
                        <a:rPr lang="en-US" sz="1400" b="0" u="none" strike="noStrike" dirty="0">
                          <a:solidFill>
                            <a:srgbClr val="000000"/>
                          </a:solidFill>
                          <a:effectLst/>
                        </a:rPr>
                        <a:t>Major Maintenance &amp; Replacement:</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l"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extLst>
                  <a:ext uri="{0D108BD9-81ED-4DB2-BD59-A6C34878D82A}">
                    <a16:rowId xmlns:a16="http://schemas.microsoft.com/office/drawing/2014/main" val="2918661611"/>
                  </a:ext>
                </a:extLst>
              </a:tr>
              <a:tr h="268928">
                <a:tc>
                  <a:txBody>
                    <a:bodyPr/>
                    <a:lstStyle/>
                    <a:p>
                      <a:pPr algn="l" fontAlgn="b"/>
                      <a:r>
                        <a:rPr lang="en-US" sz="1400" b="0" u="none" strike="noStrike" dirty="0">
                          <a:solidFill>
                            <a:srgbClr val="000000"/>
                          </a:solidFill>
                          <a:effectLst/>
                        </a:rPr>
                        <a:t>       Marina Fuel Lines/Pumps/C Deck</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(500)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901422235"/>
                  </a:ext>
                </a:extLst>
              </a:tr>
              <a:tr h="268928">
                <a:tc>
                  <a:txBody>
                    <a:bodyPr/>
                    <a:lstStyle/>
                    <a:p>
                      <a:pPr algn="l" fontAlgn="b"/>
                      <a:r>
                        <a:rPr lang="en-US" sz="1400" b="0" u="none" strike="noStrike" dirty="0">
                          <a:solidFill>
                            <a:srgbClr val="000000"/>
                          </a:solidFill>
                          <a:effectLst/>
                        </a:rPr>
                        <a:t>       Golf Maint. Mowers/Sprayer</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(180)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524958791"/>
                  </a:ext>
                </a:extLst>
              </a:tr>
              <a:tr h="268928">
                <a:tc>
                  <a:txBody>
                    <a:bodyPr/>
                    <a:lstStyle/>
                    <a:p>
                      <a:pPr algn="l" fontAlgn="b"/>
                      <a:r>
                        <a:rPr lang="en-US" sz="1400" b="0" u="none" strike="noStrike" dirty="0">
                          <a:solidFill>
                            <a:srgbClr val="000000"/>
                          </a:solidFill>
                          <a:effectLst/>
                        </a:rPr>
                        <a:t>       Police Vehicles</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(146)</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981607299"/>
                  </a:ext>
                </a:extLst>
              </a:tr>
              <a:tr h="268928">
                <a:tc>
                  <a:txBody>
                    <a:bodyPr/>
                    <a:lstStyle/>
                    <a:p>
                      <a:pPr algn="l" fontAlgn="b"/>
                      <a:r>
                        <a:rPr lang="en-US" sz="1400" b="0" u="none" strike="noStrike" dirty="0">
                          <a:solidFill>
                            <a:srgbClr val="000000"/>
                          </a:solidFill>
                          <a:effectLst/>
                        </a:rPr>
                        <a:t>       Admin Building Renovation</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(125)</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336713207"/>
                  </a:ext>
                </a:extLst>
              </a:tr>
              <a:tr h="268928">
                <a:tc>
                  <a:txBody>
                    <a:bodyPr/>
                    <a:lstStyle/>
                    <a:p>
                      <a:pPr algn="l" fontAlgn="b"/>
                      <a:r>
                        <a:rPr lang="en-US" sz="1400" b="0" u="none" strike="noStrike" dirty="0">
                          <a:solidFill>
                            <a:srgbClr val="000000"/>
                          </a:solidFill>
                          <a:effectLst/>
                        </a:rPr>
                        <a:t>       Aquatics Furniture, Equipment</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(100)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071151155"/>
                  </a:ext>
                </a:extLst>
              </a:tr>
              <a:tr h="268928">
                <a:tc>
                  <a:txBody>
                    <a:bodyPr/>
                    <a:lstStyle/>
                    <a:p>
                      <a:pPr algn="l" fontAlgn="b"/>
                      <a:r>
                        <a:rPr lang="en-US" sz="1400" b="0" u="none" strike="noStrike" dirty="0">
                          <a:solidFill>
                            <a:srgbClr val="000000"/>
                          </a:solidFill>
                          <a:effectLst/>
                        </a:rPr>
                        <a:t>       Public Works Utility Vehicle</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(75)</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793735571"/>
                  </a:ext>
                </a:extLst>
              </a:tr>
              <a:tr h="268928">
                <a:tc>
                  <a:txBody>
                    <a:bodyPr/>
                    <a:lstStyle/>
                    <a:p>
                      <a:pPr algn="l" fontAlgn="b"/>
                      <a:r>
                        <a:rPr lang="en-US" sz="1400" b="0" u="none" strike="noStrike" dirty="0">
                          <a:solidFill>
                            <a:srgbClr val="000000"/>
                          </a:solidFill>
                          <a:effectLst/>
                        </a:rPr>
                        <a:t>       North Gate Bridge</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(75)</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358501643"/>
                  </a:ext>
                </a:extLst>
              </a:tr>
              <a:tr h="268928">
                <a:tc>
                  <a:txBody>
                    <a:bodyPr/>
                    <a:lstStyle/>
                    <a:p>
                      <a:pPr algn="l" fontAlgn="b"/>
                      <a:r>
                        <a:rPr lang="en-US" sz="1400" b="0" u="none" strike="noStrike" dirty="0">
                          <a:solidFill>
                            <a:srgbClr val="000000"/>
                          </a:solidFill>
                          <a:effectLst/>
                        </a:rPr>
                        <a:t>       Court Renovations</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(75)</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486657525"/>
                  </a:ext>
                </a:extLst>
              </a:tr>
              <a:tr h="268928">
                <a:tc>
                  <a:txBody>
                    <a:bodyPr/>
                    <a:lstStyle/>
                    <a:p>
                      <a:pPr algn="l" fontAlgn="b"/>
                      <a:r>
                        <a:rPr lang="en-US" sz="1400" b="0" u="none" strike="noStrike" dirty="0">
                          <a:solidFill>
                            <a:srgbClr val="000000"/>
                          </a:solidFill>
                          <a:effectLst/>
                        </a:rPr>
                        <a:t>       Other</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(100)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892904026"/>
                  </a:ext>
                </a:extLst>
              </a:tr>
              <a:tr h="268928">
                <a:tc>
                  <a:txBody>
                    <a:bodyPr/>
                    <a:lstStyle/>
                    <a:p>
                      <a:pPr algn="l" fontAlgn="b"/>
                      <a:r>
                        <a:rPr lang="en-US" sz="1400" b="1" u="none" strike="noStrike" dirty="0">
                          <a:solidFill>
                            <a:srgbClr val="000000"/>
                          </a:solidFill>
                          <a:effectLst/>
                        </a:rPr>
                        <a:t>                   Total</a:t>
                      </a:r>
                      <a:endParaRPr lang="en-US" sz="14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1" u="none" strike="noStrike" dirty="0">
                          <a:solidFill>
                            <a:srgbClr val="000000"/>
                          </a:solidFill>
                          <a:effectLst/>
                        </a:rPr>
                        <a:t>4,769 </a:t>
                      </a:r>
                      <a:endParaRPr lang="en-US" sz="14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1" u="none" strike="noStrike" dirty="0">
                          <a:solidFill>
                            <a:srgbClr val="000000"/>
                          </a:solidFill>
                          <a:effectLst/>
                        </a:rPr>
                        <a:t>1,925</a:t>
                      </a:r>
                      <a:endParaRPr lang="en-US" sz="14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1" u="none" strike="noStrike" dirty="0">
                          <a:solidFill>
                            <a:srgbClr val="000000"/>
                          </a:solidFill>
                          <a:effectLst/>
                        </a:rPr>
                        <a:t>  (1,376)</a:t>
                      </a:r>
                      <a:endParaRPr lang="en-US" sz="14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1" u="none" strike="noStrike" dirty="0">
                          <a:solidFill>
                            <a:srgbClr val="000000"/>
                          </a:solidFill>
                          <a:effectLst/>
                        </a:rPr>
                        <a:t>5,318</a:t>
                      </a:r>
                      <a:endParaRPr lang="en-US" sz="1400" b="1"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237541083"/>
                  </a:ext>
                </a:extLst>
              </a:tr>
              <a:tr h="268928">
                <a:tc>
                  <a:txBody>
                    <a:bodyPr/>
                    <a:lstStyle/>
                    <a:p>
                      <a:pPr algn="l"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553002767"/>
                  </a:ext>
                </a:extLst>
              </a:tr>
              <a:tr h="268928">
                <a:tc>
                  <a:txBody>
                    <a:bodyPr/>
                    <a:lstStyle/>
                    <a:p>
                      <a:pPr algn="l" fontAlgn="b"/>
                      <a:r>
                        <a:rPr lang="en-US" sz="1400" b="0" u="none" strike="noStrike" dirty="0">
                          <a:solidFill>
                            <a:srgbClr val="000000"/>
                          </a:solidFill>
                          <a:effectLst/>
                        </a:rPr>
                        <a:t>Bulkheads &amp; Waterways</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536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1,085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(1,170)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451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516989499"/>
                  </a:ext>
                </a:extLst>
              </a:tr>
              <a:tr h="268928">
                <a:tc>
                  <a:txBody>
                    <a:bodyPr/>
                    <a:lstStyle/>
                    <a:p>
                      <a:pPr algn="l" fontAlgn="b"/>
                      <a:r>
                        <a:rPr lang="en-US" sz="1400" b="0" u="none" strike="noStrike" dirty="0">
                          <a:solidFill>
                            <a:srgbClr val="000000"/>
                          </a:solidFill>
                          <a:effectLst/>
                        </a:rPr>
                        <a:t>Roads</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5</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1,060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(365)</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700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834877057"/>
                  </a:ext>
                </a:extLst>
              </a:tr>
              <a:tr h="268928">
                <a:tc>
                  <a:txBody>
                    <a:bodyPr/>
                    <a:lstStyle/>
                    <a:p>
                      <a:pPr algn="l" fontAlgn="b"/>
                      <a:r>
                        <a:rPr lang="en-US" sz="1400" b="0" u="none" strike="noStrike" dirty="0">
                          <a:solidFill>
                            <a:srgbClr val="000000"/>
                          </a:solidFill>
                          <a:effectLst/>
                        </a:rPr>
                        <a:t>Drainage</a:t>
                      </a:r>
                      <a:endParaRPr lang="en-US" sz="14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400" b="0" u="none" strike="noStrike" dirty="0">
                          <a:solidFill>
                            <a:srgbClr val="000000"/>
                          </a:solidFill>
                          <a:effectLst/>
                        </a:rPr>
                        <a:t>   687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110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(550)</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400" b="0" u="none" strike="noStrike" dirty="0">
                          <a:solidFill>
                            <a:srgbClr val="000000"/>
                          </a:solidFill>
                          <a:effectLst/>
                        </a:rPr>
                        <a:t>   247 </a:t>
                      </a:r>
                      <a:endParaRPr lang="en-US" sz="14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17534395"/>
                  </a:ext>
                </a:extLst>
              </a:tr>
              <a:tr h="268928">
                <a:tc>
                  <a:txBody>
                    <a:bodyPr/>
                    <a:lstStyle/>
                    <a:p>
                      <a:pPr algn="l" fontAlgn="b"/>
                      <a:r>
                        <a:rPr lang="en-US" sz="1800" b="0" u="none" strike="noStrike" dirty="0">
                          <a:solidFill>
                            <a:srgbClr val="000000"/>
                          </a:solidFill>
                          <a:effectLst/>
                        </a:rPr>
                        <a:t>New Capital</a:t>
                      </a:r>
                      <a:endParaRPr lang="en-US" sz="18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800" b="0" u="none" strike="noStrike" dirty="0">
                          <a:solidFill>
                            <a:srgbClr val="000000"/>
                          </a:solidFill>
                          <a:effectLst/>
                        </a:rPr>
                        <a:t>   150 </a:t>
                      </a:r>
                      <a:endParaRPr lang="en-US" sz="18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0" u="none" strike="noStrike" dirty="0">
                          <a:solidFill>
                            <a:srgbClr val="000000"/>
                          </a:solidFill>
                          <a:effectLst/>
                        </a:rPr>
                        <a:t>    215 </a:t>
                      </a:r>
                      <a:endParaRPr lang="en-US" sz="18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0" u="none" strike="noStrike" dirty="0">
                          <a:solidFill>
                            <a:srgbClr val="000000"/>
                          </a:solidFill>
                          <a:effectLst/>
                        </a:rPr>
                        <a:t>   (335)</a:t>
                      </a:r>
                      <a:endParaRPr lang="en-US" sz="18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0" u="none" strike="noStrike" dirty="0">
                          <a:solidFill>
                            <a:srgbClr val="000000"/>
                          </a:solidFill>
                          <a:effectLst/>
                        </a:rPr>
                        <a:t>    30 </a:t>
                      </a:r>
                      <a:endParaRPr lang="en-US" sz="1800" b="0"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80010029"/>
                  </a:ext>
                </a:extLst>
              </a:tr>
              <a:tr h="268928">
                <a:tc>
                  <a:txBody>
                    <a:bodyPr/>
                    <a:lstStyle/>
                    <a:p>
                      <a:pPr algn="l" fontAlgn="b"/>
                      <a:r>
                        <a:rPr lang="en-US" sz="1800" b="0" u="none" strike="noStrike" dirty="0">
                          <a:solidFill>
                            <a:srgbClr val="000000"/>
                          </a:solidFill>
                          <a:effectLst/>
                        </a:rPr>
                        <a:t> </a:t>
                      </a:r>
                      <a:endParaRPr lang="en-US" sz="1800" b="0"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800" b="0" u="none" strike="noStrike" dirty="0">
                          <a:solidFill>
                            <a:srgbClr val="000000"/>
                          </a:solidFill>
                          <a:effectLst/>
                        </a:rPr>
                        <a:t> </a:t>
                      </a:r>
                      <a:endParaRPr lang="en-US" sz="18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0" u="none" strike="noStrike" dirty="0">
                          <a:solidFill>
                            <a:srgbClr val="000000"/>
                          </a:solidFill>
                          <a:effectLst/>
                        </a:rPr>
                        <a:t> </a:t>
                      </a:r>
                      <a:endParaRPr lang="en-US" sz="18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0" u="none" strike="noStrike" dirty="0">
                          <a:solidFill>
                            <a:srgbClr val="000000"/>
                          </a:solidFill>
                          <a:effectLst/>
                        </a:rPr>
                        <a:t> </a:t>
                      </a:r>
                      <a:endParaRPr lang="en-US" sz="1800" b="0"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1" u="none" strike="noStrike" dirty="0">
                          <a:solidFill>
                            <a:srgbClr val="000000"/>
                          </a:solidFill>
                          <a:effectLst/>
                        </a:rPr>
                        <a:t> </a:t>
                      </a:r>
                      <a:endParaRPr lang="en-US" sz="1800" b="1"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3430071085"/>
                  </a:ext>
                </a:extLst>
              </a:tr>
              <a:tr h="268928">
                <a:tc>
                  <a:txBody>
                    <a:bodyPr/>
                    <a:lstStyle/>
                    <a:p>
                      <a:pPr algn="l" fontAlgn="b"/>
                      <a:r>
                        <a:rPr lang="en-US" sz="1800" b="1" u="none" strike="noStrike" dirty="0">
                          <a:solidFill>
                            <a:srgbClr val="000000"/>
                          </a:solidFill>
                          <a:effectLst/>
                        </a:rPr>
                        <a:t>TOTAL 4/30/23 ESTIMATE</a:t>
                      </a:r>
                      <a:endParaRPr lang="en-US" sz="1800" b="1" i="0" u="none" strike="noStrike" dirty="0">
                        <a:solidFill>
                          <a:srgbClr val="000000"/>
                        </a:solidFill>
                        <a:effectLst/>
                        <a:latin typeface="Franklin Gothic Medium" panose="020B0603020102020204" pitchFamily="34" charset="0"/>
                      </a:endParaRPr>
                    </a:p>
                  </a:txBody>
                  <a:tcPr marL="4651" marR="4651" marT="4651" marB="0" anchor="b"/>
                </a:tc>
                <a:tc>
                  <a:txBody>
                    <a:bodyPr/>
                    <a:lstStyle/>
                    <a:p>
                      <a:pPr algn="ctr" fontAlgn="b"/>
                      <a:r>
                        <a:rPr lang="en-US" sz="1800" b="1" u="none" strike="noStrike" dirty="0">
                          <a:solidFill>
                            <a:srgbClr val="000000"/>
                          </a:solidFill>
                          <a:effectLst/>
                        </a:rPr>
                        <a:t>6,147 </a:t>
                      </a:r>
                      <a:endParaRPr lang="en-US" sz="18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1" u="none" strike="noStrike" dirty="0">
                          <a:solidFill>
                            <a:srgbClr val="000000"/>
                          </a:solidFill>
                          <a:effectLst/>
                        </a:rPr>
                        <a:t>  4,395 </a:t>
                      </a:r>
                      <a:endParaRPr lang="en-US" sz="18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1" u="none" strike="noStrike" dirty="0">
                          <a:solidFill>
                            <a:srgbClr val="000000"/>
                          </a:solidFill>
                          <a:effectLst/>
                        </a:rPr>
                        <a:t> (3,796)</a:t>
                      </a:r>
                      <a:endParaRPr lang="en-US" sz="1800" b="1" i="0" u="none" strike="noStrike" dirty="0">
                        <a:solidFill>
                          <a:srgbClr val="000000"/>
                        </a:solidFill>
                        <a:effectLst/>
                        <a:latin typeface="Franklin Gothic Medium" panose="020B0603020102020204" pitchFamily="34" charset="0"/>
                      </a:endParaRPr>
                    </a:p>
                  </a:txBody>
                  <a:tcPr marL="4651" marR="4651" marT="4651" marB="0" anchor="ctr"/>
                </a:tc>
                <a:tc>
                  <a:txBody>
                    <a:bodyPr/>
                    <a:lstStyle/>
                    <a:p>
                      <a:pPr algn="ctr" fontAlgn="b"/>
                      <a:r>
                        <a:rPr lang="en-US" sz="1800" b="1" u="none" strike="noStrike" dirty="0">
                          <a:solidFill>
                            <a:srgbClr val="000000"/>
                          </a:solidFill>
                          <a:effectLst/>
                        </a:rPr>
                        <a:t>6,746</a:t>
                      </a:r>
                      <a:endParaRPr lang="en-US" sz="1800" b="1" i="0" u="none" strike="noStrike" dirty="0">
                        <a:solidFill>
                          <a:srgbClr val="000000"/>
                        </a:solidFill>
                        <a:effectLst/>
                        <a:latin typeface="Franklin Gothic Medium" panose="020B0603020102020204" pitchFamily="34" charset="0"/>
                      </a:endParaRPr>
                    </a:p>
                  </a:txBody>
                  <a:tcPr marL="4651" marR="4651" marT="4651" marB="0" anchor="ctr"/>
                </a:tc>
                <a:extLst>
                  <a:ext uri="{0D108BD9-81ED-4DB2-BD59-A6C34878D82A}">
                    <a16:rowId xmlns:a16="http://schemas.microsoft.com/office/drawing/2014/main" val="2353093010"/>
                  </a:ext>
                </a:extLst>
              </a:tr>
            </a:tbl>
          </a:graphicData>
        </a:graphic>
      </p:graphicFrame>
    </p:spTree>
    <p:extLst>
      <p:ext uri="{BB962C8B-B14F-4D97-AF65-F5344CB8AC3E}">
        <p14:creationId xmlns:p14="http://schemas.microsoft.com/office/powerpoint/2010/main" val="21896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dirty="0">
                <a:cs typeface="+mj-cs"/>
              </a:rPr>
              <a:t>Treasurer’s Report</a:t>
            </a:r>
            <a:br>
              <a:rPr lang="en-US" sz="3800" dirty="0">
                <a:cs typeface="+mj-cs"/>
              </a:rPr>
            </a:br>
            <a:br>
              <a:rPr lang="en-US" sz="3800" dirty="0">
                <a:cs typeface="+mj-cs"/>
              </a:rPr>
            </a:br>
            <a:r>
              <a:rPr lang="en-US" sz="3800" dirty="0">
                <a:cs typeface="+mj-cs"/>
              </a:rPr>
              <a:t>Monica Rakowski</a:t>
            </a:r>
          </a:p>
        </p:txBody>
      </p:sp>
      <p:pic>
        <p:nvPicPr>
          <p:cNvPr id="13" name="Picture 12" descr="NEWOceanPinesAssociation_Circle_logo small">
            <a:extLst>
              <a:ext uri="{FF2B5EF4-FFF2-40B4-BE49-F238E27FC236}">
                <a16:creationId xmlns:a16="http://schemas.microsoft.com/office/drawing/2014/main" id="{4E5AF3F7-C08F-4FE3-A93B-8F4462A82EAD}"/>
              </a:ext>
            </a:extLst>
          </p:cNvPr>
          <p:cNvPicPr>
            <a:picLocks noChangeAspect="1"/>
          </p:cNvPicPr>
          <p:nvPr/>
        </p:nvPicPr>
        <p:blipFill>
          <a:blip r:embed="rId3" cstate="print"/>
          <a:stretch>
            <a:fillRect/>
          </a:stretch>
        </p:blipFill>
        <p:spPr bwMode="auto">
          <a:xfrm>
            <a:off x="822235" y="1532709"/>
            <a:ext cx="3477755" cy="3667941"/>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428303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607501" y="0"/>
            <a:ext cx="7928998" cy="9704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Light" panose="020F0302020204030204"/>
                <a:ea typeface="+mn-ea"/>
                <a:cs typeface="+mn-cs"/>
              </a:rPr>
              <a:t>Cash &amp; Short-Term Investments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sng" strike="noStrike" kern="1200" cap="none" spc="0" normalizeH="0" baseline="0" noProof="0" dirty="0">
                <a:ln>
                  <a:noFill/>
                </a:ln>
                <a:solidFill>
                  <a:prstClr val="black"/>
                </a:solidFill>
                <a:effectLst/>
                <a:uLnTx/>
                <a:uFillTx/>
                <a:latin typeface="Calibri Light" panose="020F0302020204030204"/>
                <a:ea typeface="+mn-ea"/>
                <a:cs typeface="+mn-cs"/>
              </a:rPr>
              <a:t>Activity for Month of October</a:t>
            </a:r>
            <a:endParaRPr kumimoji="0" lang="en-US" sz="2500" b="1" i="0" u="none" strike="noStrike" kern="1200" cap="none" spc="0" normalizeH="0" baseline="0" noProof="0" dirty="0">
              <a:ln>
                <a:noFill/>
              </a:ln>
              <a:solidFill>
                <a:srgbClr val="FEFEFE"/>
              </a:solidFill>
              <a:effectLst/>
              <a:uLnTx/>
              <a:uFillTx/>
              <a:latin typeface="Calibri Light" panose="020F0302020204030204"/>
              <a:ea typeface="+mn-ea"/>
              <a:cs typeface="+mn-cs"/>
            </a:endParaRPr>
          </a:p>
        </p:txBody>
      </p:sp>
      <p:sp>
        <p:nvSpPr>
          <p:cNvPr id="4" name="Content Placeholder 2"/>
          <p:cNvSpPr txBox="1">
            <a:spLocks/>
          </p:cNvSpPr>
          <p:nvPr/>
        </p:nvSpPr>
        <p:spPr>
          <a:xfrm>
            <a:off x="213440" y="1682205"/>
            <a:ext cx="4715611" cy="4297680"/>
          </a:xfrm>
          <a:prstGeom prst="rect">
            <a:avLst/>
          </a:prstGeom>
        </p:spPr>
        <p:txBody>
          <a:bodyPr vert="horz" lIns="91440" tIns="45720" rIns="91440" bIns="45720" rtlCol="0" anchor="ctr">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of October 31, 2022, the Association had approx. ~ $16.7M in cash</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Cash increased ~ $0.9M from the same time period last year</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Cash decreased ~($0.7M) from September 2022</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$11.1M invested in CDAR’s</a:t>
            </a:r>
          </a:p>
          <a:p>
            <a:pPr marL="685800" marR="0" lvl="1"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Remaining $5.6M in Insured Cash Sweep, Money Market and Other Operating Accounts</a:t>
            </a:r>
          </a:p>
          <a:p>
            <a:pPr marL="349250" marR="0" lvl="0" indent="-336550" algn="l" defTabSz="457200" rtl="0" eaLnBrk="1" fontAlgn="auto" latinLnBrk="0" hangingPunct="1">
              <a:lnSpc>
                <a:spcPct val="90000"/>
              </a:lnSpc>
              <a:spcBef>
                <a:spcPct val="20000"/>
              </a:spcBef>
              <a:spcAft>
                <a:spcPts val="600"/>
              </a:spcAft>
              <a:buClr>
                <a:srgbClr val="04D2B0"/>
              </a:buClr>
              <a:buSzPct val="110000"/>
              <a:buFont typeface="Wingdings 2" charset="2"/>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Interest Rates continuing to increase in the marketplace, there will be an upward trend of interest income realized within the Reserve Accounts in the coming months </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5" t="-39" b="1"/>
          <a:stretch/>
        </p:blipFill>
        <p:spPr>
          <a:xfrm>
            <a:off x="5207726" y="1863635"/>
            <a:ext cx="3722834" cy="3717786"/>
          </a:xfrm>
          <a:prstGeom prst="roundRect">
            <a:avLst>
              <a:gd name="adj" fmla="val 387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5705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1468897"/>
            <a:ext cx="7696201" cy="2543567"/>
          </a:xfrm>
          <a:effectLst/>
        </p:spPr>
        <p:txBody>
          <a:bodyPr vert="horz" lIns="91440" tIns="45720" rIns="91440" bIns="45720" rtlCol="0" anchor="b">
            <a:normAutofit/>
          </a:bodyPr>
          <a:lstStyle/>
          <a:p>
            <a:pPr algn="ctr"/>
            <a:r>
              <a:rPr lang="en-US" sz="5400" dirty="0">
                <a:solidFill>
                  <a:schemeClr val="tx1"/>
                </a:solidFill>
                <a:cs typeface="+mj-cs"/>
              </a:rPr>
              <a:t>Announcement of Email Votes/Motions</a:t>
            </a: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968787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105" name="Rectangle 4104">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107"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338635" y="1800225"/>
            <a:ext cx="2583158" cy="4241136"/>
          </a:xfrm>
        </p:spPr>
        <p:txBody>
          <a:bodyPr vert="horz" lIns="91440" tIns="45720" rIns="91440" bIns="45720" rtlCol="0" anchor="t">
            <a:normAutofit/>
          </a:bodyPr>
          <a:lstStyle/>
          <a:p>
            <a:r>
              <a:rPr lang="en-US" sz="3500" dirty="0">
                <a:cs typeface="+mj-cs"/>
              </a:rPr>
              <a:t>Public Comments</a:t>
            </a:r>
          </a:p>
        </p:txBody>
      </p:sp>
      <p:pic>
        <p:nvPicPr>
          <p:cNvPr id="2" name="Graphic 1" descr="Chat">
            <a:extLst>
              <a:ext uri="{FF2B5EF4-FFF2-40B4-BE49-F238E27FC236}">
                <a16:creationId xmlns:a16="http://schemas.microsoft.com/office/drawing/2014/main" id="{23C1B981-CA93-F970-C55C-554773AA2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758" y="3429000"/>
            <a:ext cx="2240912" cy="2240912"/>
          </a:xfrm>
          <a:prstGeom prst="rect">
            <a:avLst/>
          </a:prstGeom>
        </p:spPr>
      </p:pic>
      <p:sp>
        <p:nvSpPr>
          <p:cNvPr id="3" name="Content Placeholder 2">
            <a:extLst>
              <a:ext uri="{FF2B5EF4-FFF2-40B4-BE49-F238E27FC236}">
                <a16:creationId xmlns:a16="http://schemas.microsoft.com/office/drawing/2014/main" id="{D17B8950-8F74-239B-41CF-6FD1FC12303E}"/>
              </a:ext>
            </a:extLst>
          </p:cNvPr>
          <p:cNvSpPr>
            <a:spLocks noGrp="1"/>
          </p:cNvSpPr>
          <p:nvPr>
            <p:ph idx="1"/>
          </p:nvPr>
        </p:nvSpPr>
        <p:spPr>
          <a:xfrm>
            <a:off x="3816387" y="0"/>
            <a:ext cx="4988977" cy="6857999"/>
          </a:xfrm>
        </p:spPr>
        <p:txBody>
          <a:bodyPr>
            <a:normAutofit/>
          </a:bodyPr>
          <a:lstStyle/>
          <a:p>
            <a:pPr marL="0" indent="0" algn="ctr">
              <a:buNone/>
            </a:pPr>
            <a:r>
              <a:rPr lang="en-US" sz="4000" dirty="0"/>
              <a:t>Members wishing to make comments must state their name and address.  </a:t>
            </a:r>
          </a:p>
        </p:txBody>
      </p:sp>
    </p:spTree>
    <p:extLst>
      <p:ext uri="{BB962C8B-B14F-4D97-AF65-F5344CB8AC3E}">
        <p14:creationId xmlns:p14="http://schemas.microsoft.com/office/powerpoint/2010/main" val="1974335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3738818"/>
          </a:xfrm>
          <a:effectLst/>
        </p:spPr>
        <p:txBody>
          <a:bodyPr vert="horz" lIns="91440" tIns="45720" rIns="91440" bIns="45720" rtlCol="0" anchor="b">
            <a:normAutofit/>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r>
              <a:rPr lang="en-US" sz="5400" dirty="0">
                <a:solidFill>
                  <a:schemeClr val="tx1"/>
                </a:solidFill>
                <a:cs typeface="+mj-cs"/>
              </a:rPr>
              <a:t>Capital Requests</a:t>
            </a:r>
            <a:br>
              <a:rPr lang="en-US" sz="2000" dirty="0">
                <a:solidFill>
                  <a:schemeClr val="tx1"/>
                </a:solidFill>
                <a:cs typeface="+mj-cs"/>
              </a:rPr>
            </a:br>
            <a:br>
              <a:rPr lang="en-US" sz="2000" dirty="0">
                <a:solidFill>
                  <a:schemeClr val="tx1"/>
                </a:solidFill>
                <a:cs typeface="+mj-cs"/>
              </a:rPr>
            </a:br>
            <a:r>
              <a:rPr lang="en-US" sz="3600" dirty="0">
                <a:solidFill>
                  <a:schemeClr val="tx1"/>
                </a:solidFill>
                <a:cs typeface="+mj-cs"/>
              </a:rPr>
              <a:t>None</a:t>
            </a:r>
            <a:br>
              <a:rPr lang="en-US" sz="2000" dirty="0">
                <a:solidFill>
                  <a:schemeClr val="tx1"/>
                </a:solidFill>
                <a:cs typeface="+mj-cs"/>
              </a:rPr>
            </a:br>
            <a:br>
              <a:rPr lang="en-US" sz="2000" dirty="0">
                <a:solidFill>
                  <a:schemeClr val="tx1"/>
                </a:solidFill>
                <a:cs typeface="+mj-cs"/>
              </a:rPr>
            </a:br>
            <a:br>
              <a:rPr lang="en-US" sz="2000" dirty="0">
                <a:solidFill>
                  <a:schemeClr val="tx1"/>
                </a:solidFill>
                <a:highlight>
                  <a:srgbClr val="FFFF00"/>
                </a:highlight>
                <a:cs typeface="+mj-cs"/>
              </a:rPr>
            </a:br>
            <a:br>
              <a:rPr lang="en-US" sz="2000" dirty="0">
                <a:solidFill>
                  <a:schemeClr val="tx1"/>
                </a:solidFill>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979488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3738818"/>
          </a:xfrm>
          <a:effectLst/>
        </p:spPr>
        <p:txBody>
          <a:bodyPr vert="horz" lIns="91440" tIns="45720" rIns="91440" bIns="45720" rtlCol="0" anchor="b">
            <a:normAutofit/>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r>
              <a:rPr lang="en-US" sz="5400" dirty="0">
                <a:solidFill>
                  <a:schemeClr val="tx1"/>
                </a:solidFill>
                <a:cs typeface="+mj-cs"/>
              </a:rPr>
              <a:t>CPI Violations</a:t>
            </a:r>
            <a:br>
              <a:rPr lang="en-US" sz="2000" dirty="0">
                <a:solidFill>
                  <a:schemeClr val="tx1"/>
                </a:solidFill>
                <a:cs typeface="+mj-cs"/>
              </a:rPr>
            </a:br>
            <a:br>
              <a:rPr lang="en-US" sz="2000" dirty="0">
                <a:solidFill>
                  <a:schemeClr val="tx1"/>
                </a:solidFill>
                <a:cs typeface="+mj-cs"/>
              </a:rPr>
            </a:br>
            <a:r>
              <a:rPr lang="en-US" sz="3600" dirty="0">
                <a:solidFill>
                  <a:schemeClr val="tx1"/>
                </a:solidFill>
                <a:cs typeface="+mj-cs"/>
              </a:rPr>
              <a:t>None</a:t>
            </a:r>
            <a:br>
              <a:rPr lang="en-US" sz="2000" dirty="0">
                <a:solidFill>
                  <a:schemeClr val="tx1"/>
                </a:solidFill>
                <a:cs typeface="+mj-cs"/>
              </a:rPr>
            </a:br>
            <a:br>
              <a:rPr lang="en-US" sz="2000" dirty="0">
                <a:solidFill>
                  <a:schemeClr val="tx1"/>
                </a:solidFill>
                <a:cs typeface="+mj-cs"/>
              </a:rPr>
            </a:br>
            <a:br>
              <a:rPr lang="en-US" sz="2000" dirty="0">
                <a:solidFill>
                  <a:schemeClr val="tx1"/>
                </a:solidFill>
                <a:highlight>
                  <a:srgbClr val="FFFF00"/>
                </a:highlight>
                <a:cs typeface="+mj-cs"/>
              </a:rPr>
            </a:br>
            <a:br>
              <a:rPr lang="en-US" sz="2000" dirty="0">
                <a:solidFill>
                  <a:schemeClr val="tx1"/>
                </a:solidFill>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457624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itle 12"/>
          <p:cNvSpPr>
            <a:spLocks noGrp="1"/>
          </p:cNvSpPr>
          <p:nvPr>
            <p:ph type="title"/>
          </p:nvPr>
        </p:nvSpPr>
        <p:spPr>
          <a:xfrm>
            <a:off x="723899" y="885433"/>
            <a:ext cx="7696201" cy="3738818"/>
          </a:xfrm>
          <a:effectLst/>
        </p:spPr>
        <p:txBody>
          <a:bodyPr vert="horz" lIns="91440" tIns="45720" rIns="91440" bIns="45720" rtlCol="0" anchor="b">
            <a:normAutofit/>
          </a:bodyPr>
          <a:lstStyle/>
          <a:p>
            <a:pPr algn="ctr">
              <a:lnSpc>
                <a:spcPct val="90000"/>
              </a:lnSpc>
            </a:pPr>
            <a:br>
              <a:rPr lang="en-US" sz="2000" dirty="0">
                <a:solidFill>
                  <a:schemeClr val="tx1"/>
                </a:solidFill>
                <a:cs typeface="+mj-cs"/>
              </a:rPr>
            </a:br>
            <a:br>
              <a:rPr lang="en-US" sz="2000" dirty="0">
                <a:solidFill>
                  <a:schemeClr val="tx1"/>
                </a:solidFill>
                <a:cs typeface="+mj-cs"/>
              </a:rPr>
            </a:br>
            <a:br>
              <a:rPr lang="en-US" sz="2000" dirty="0">
                <a:solidFill>
                  <a:schemeClr val="tx1"/>
                </a:solidFill>
                <a:cs typeface="+mj-cs"/>
              </a:rPr>
            </a:br>
            <a:r>
              <a:rPr lang="en-US" sz="5400" dirty="0">
                <a:solidFill>
                  <a:schemeClr val="tx1"/>
                </a:solidFill>
                <a:cs typeface="+mj-cs"/>
              </a:rPr>
              <a:t>Unfinished Business</a:t>
            </a:r>
            <a:br>
              <a:rPr lang="en-US" sz="2000" dirty="0">
                <a:solidFill>
                  <a:schemeClr val="tx1"/>
                </a:solidFill>
                <a:cs typeface="+mj-cs"/>
              </a:rPr>
            </a:br>
            <a:br>
              <a:rPr lang="en-US" sz="2000" dirty="0">
                <a:solidFill>
                  <a:schemeClr val="tx1"/>
                </a:solidFill>
                <a:cs typeface="+mj-cs"/>
              </a:rPr>
            </a:br>
            <a:r>
              <a:rPr lang="en-US" sz="3600" dirty="0">
                <a:solidFill>
                  <a:schemeClr val="tx1"/>
                </a:solidFill>
                <a:cs typeface="+mj-cs"/>
              </a:rPr>
              <a:t>None</a:t>
            </a:r>
            <a:br>
              <a:rPr lang="en-US" sz="2000" dirty="0">
                <a:solidFill>
                  <a:schemeClr val="tx1"/>
                </a:solidFill>
                <a:cs typeface="+mj-cs"/>
              </a:rPr>
            </a:br>
            <a:br>
              <a:rPr lang="en-US" sz="2000" dirty="0">
                <a:solidFill>
                  <a:schemeClr val="tx1"/>
                </a:solidFill>
                <a:cs typeface="+mj-cs"/>
              </a:rPr>
            </a:br>
            <a:br>
              <a:rPr lang="en-US" sz="2000" dirty="0">
                <a:solidFill>
                  <a:schemeClr val="tx1"/>
                </a:solidFill>
                <a:highlight>
                  <a:srgbClr val="FFFF00"/>
                </a:highlight>
                <a:cs typeface="+mj-cs"/>
              </a:rPr>
            </a:br>
            <a:br>
              <a:rPr lang="en-US" sz="2000" dirty="0">
                <a:solidFill>
                  <a:schemeClr val="tx1"/>
                </a:solidFill>
                <a:cs typeface="+mj-cs"/>
              </a:rPr>
            </a:br>
            <a:endParaRPr lang="en-US" sz="2000" dirty="0">
              <a:solidFill>
                <a:schemeClr val="tx1"/>
              </a:solidFill>
              <a:cs typeface="+mj-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08856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171476FC-0387-EFE5-C6DC-5FEC2F21F9BD}"/>
              </a:ext>
            </a:extLst>
          </p:cNvPr>
          <p:cNvSpPr txBox="1"/>
          <p:nvPr/>
        </p:nvSpPr>
        <p:spPr>
          <a:xfrm>
            <a:off x="330926" y="538679"/>
            <a:ext cx="8482148" cy="4010329"/>
          </a:xfrm>
          <a:prstGeom prst="rect">
            <a:avLst/>
          </a:prstGeom>
          <a:noFill/>
        </p:spPr>
        <p:txBody>
          <a:bodyPr wrap="square">
            <a:spAutoFit/>
          </a:bodyPr>
          <a:lstStyle/>
          <a:p>
            <a:pPr marL="112713"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noProof="0" dirty="0">
                <a:ln>
                  <a:noFill/>
                </a:ln>
                <a:solidFill>
                  <a:prstClr val="black"/>
                </a:solidFill>
                <a:effectLst/>
                <a:uLnTx/>
                <a:uFillTx/>
                <a:latin typeface="Century Gothic" panose="020B0502020202020204"/>
                <a:ea typeface="+mj-ea"/>
                <a:cs typeface="+mj-cs"/>
              </a:rPr>
              <a:t>New Business</a:t>
            </a:r>
            <a:br>
              <a:rPr kumimoji="0" lang="en-US" sz="5400" b="0" i="0" u="none" strike="noStrike" kern="1200" cap="all" spc="0" normalizeH="0" baseline="0" noProof="0" dirty="0">
                <a:ln>
                  <a:noFill/>
                </a:ln>
                <a:solidFill>
                  <a:prstClr val="black"/>
                </a:solidFill>
                <a:effectLst/>
                <a:uLnTx/>
                <a:uFillTx/>
                <a:latin typeface="Century Gothic" panose="020B0502020202020204"/>
                <a:ea typeface="+mj-ea"/>
                <a:cs typeface="+mj-cs"/>
              </a:rPr>
            </a:br>
            <a:endParaRPr kumimoji="0" lang="en-US" sz="2000" b="0" i="0" u="none" strike="noStrike" kern="1200" cap="all" spc="0" normalizeH="0" baseline="0" noProof="0" dirty="0">
              <a:ln>
                <a:noFill/>
              </a:ln>
              <a:solidFill>
                <a:prstClr val="black"/>
              </a:solidFill>
              <a:effectLst/>
              <a:uLnTx/>
              <a:uFillTx/>
              <a:latin typeface="Century Gothic" panose="020B0502020202020204"/>
              <a:ea typeface="+mj-ea"/>
              <a:cs typeface="+mj-cs"/>
            </a:endParaRP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noProof="0" dirty="0">
                <a:ln>
                  <a:noFill/>
                </a:ln>
                <a:solidFill>
                  <a:prstClr val="black"/>
                </a:solidFill>
                <a:effectLst/>
                <a:uLnTx/>
                <a:uFillTx/>
                <a:latin typeface="Century Gothic" panose="020B0502020202020204"/>
                <a:ea typeface="+mj-ea"/>
                <a:cs typeface="+mj-cs"/>
              </a:rPr>
              <a:t>Motion to approve OPA partnering with the Gavin Knupp Foundation to create an annual Gavin Knupp Award – Colette Horn</a:t>
            </a: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lang="en-US" sz="2000" dirty="0">
                <a:solidFill>
                  <a:prstClr val="black"/>
                </a:solidFill>
                <a:latin typeface="Century Gothic" panose="020B0502020202020204"/>
                <a:ea typeface="+mj-ea"/>
                <a:cs typeface="+mj-cs"/>
              </a:rPr>
              <a:t>Discussion on new “Vote” signs – Stephen Jacobs</a:t>
            </a: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2000" b="0" i="0" u="none" strike="noStrike" kern="1200" cap="none" spc="0" normalizeH="0" noProof="0" dirty="0">
                <a:ln>
                  <a:noFill/>
                </a:ln>
                <a:solidFill>
                  <a:prstClr val="black"/>
                </a:solidFill>
                <a:effectLst/>
                <a:uLnTx/>
                <a:uFillTx/>
                <a:latin typeface="Century Gothic" panose="020B0502020202020204"/>
                <a:ea typeface="+mj-ea"/>
                <a:cs typeface="+mj-cs"/>
              </a:rPr>
              <a:t>Discussion on submitting a letter of endorsement from the Board in support of the efforts by the Worcester County Bike and Pedestrian Coalition regarding the proposed Route 90 project – Doug Parks</a:t>
            </a:r>
          </a:p>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0" normalizeH="0" baseline="0" noProof="0" dirty="0">
                <a:ln>
                  <a:noFill/>
                </a:ln>
                <a:solidFill>
                  <a:prstClr val="black"/>
                </a:solidFill>
                <a:effectLst/>
                <a:uLnTx/>
                <a:uFillTx/>
                <a:latin typeface="Century Gothic" panose="020B0502020202020204"/>
                <a:ea typeface="+mj-ea"/>
                <a:cs typeface="+mj-cs"/>
              </a:rPr>
              <a:t>	</a:t>
            </a:r>
          </a:p>
        </p:txBody>
      </p:sp>
    </p:spTree>
    <p:extLst>
      <p:ext uri="{BB962C8B-B14F-4D97-AF65-F5344CB8AC3E}">
        <p14:creationId xmlns:p14="http://schemas.microsoft.com/office/powerpoint/2010/main" val="18062707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Freeform: Shape 2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9144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12">
            <a:extLst>
              <a:ext uri="{FF2B5EF4-FFF2-40B4-BE49-F238E27FC236}">
                <a16:creationId xmlns:a16="http://schemas.microsoft.com/office/drawing/2014/main" id="{0D9DDC8D-8B78-CCED-6194-014BB66C79C1}"/>
              </a:ext>
            </a:extLst>
          </p:cNvPr>
          <p:cNvSpPr txBox="1">
            <a:spLocks/>
          </p:cNvSpPr>
          <p:nvPr/>
        </p:nvSpPr>
        <p:spPr>
          <a:xfrm>
            <a:off x="156754" y="113211"/>
            <a:ext cx="8778240" cy="5275171"/>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noProof="0" dirty="0">
                <a:ln>
                  <a:noFill/>
                </a:ln>
                <a:solidFill>
                  <a:prstClr val="black"/>
                </a:solidFill>
                <a:effectLst/>
                <a:uLnTx/>
                <a:uFillTx/>
                <a:latin typeface="Century Gothic" panose="020B0502020202020204"/>
                <a:ea typeface="+mj-ea"/>
                <a:cs typeface="+mj-cs"/>
              </a:rPr>
              <a:t>Appointments</a:t>
            </a:r>
            <a:br>
              <a:rPr kumimoji="0" lang="en-US" sz="6600" b="0" i="0" u="none" strike="noStrike" kern="1200" cap="all" spc="0" normalizeH="0" baseline="0" noProof="0" dirty="0">
                <a:ln>
                  <a:noFill/>
                </a:ln>
                <a:solidFill>
                  <a:prstClr val="black"/>
                </a:solidFill>
                <a:effectLst/>
                <a:uLnTx/>
                <a:uFillTx/>
                <a:latin typeface="Century Gothic" panose="020B0502020202020204"/>
                <a:ea typeface="+mj-ea"/>
                <a:cs typeface="+mj-cs"/>
              </a:rPr>
            </a:br>
            <a:endParaRPr kumimoji="0" lang="en-US" sz="2600" b="0" i="0" u="none" strike="noStrike" kern="1200" cap="all" spc="0" normalizeH="0" baseline="0" noProof="0" dirty="0">
              <a:ln>
                <a:noFill/>
              </a:ln>
              <a:solidFill>
                <a:prstClr val="black"/>
              </a:solidFill>
              <a:effectLst/>
              <a:uLnTx/>
              <a:uFillTx/>
              <a:latin typeface="Century Gothic" panose="020B0502020202020204"/>
              <a:ea typeface="+mj-ea"/>
              <a:cs typeface="+mj-cs"/>
            </a:endParaRP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noProof="0" dirty="0">
                <a:ln>
                  <a:noFill/>
                </a:ln>
                <a:effectLst/>
                <a:uLnTx/>
                <a:uFillTx/>
                <a:latin typeface="Century Gothic" panose="020B0502020202020204"/>
                <a:ea typeface="+mj-ea"/>
                <a:cs typeface="+mj-cs"/>
              </a:rPr>
              <a:t>Frank Brown – Chair – Golf Committee</a:t>
            </a: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noProof="0" dirty="0">
                <a:ln>
                  <a:noFill/>
                </a:ln>
                <a:effectLst/>
                <a:uLnTx/>
                <a:uFillTx/>
                <a:latin typeface="Century Gothic" panose="020B0502020202020204"/>
                <a:ea typeface="+mj-ea"/>
                <a:cs typeface="+mj-cs"/>
              </a:rPr>
              <a:t>Amy Hasson – 1st Term – Aquatics Committee</a:t>
            </a:r>
          </a:p>
          <a:p>
            <a:pPr marL="569913" indent="-457200" defTabSz="914400">
              <a:spcAft>
                <a:spcPts val="1200"/>
              </a:spcAft>
              <a:buFont typeface="Arial" panose="020B0604020202020204" pitchFamily="34" charset="0"/>
              <a:buChar char="•"/>
              <a:defRPr/>
            </a:pPr>
            <a:r>
              <a:rPr kumimoji="0" lang="en-US" sz="2400" b="0" i="0" u="none" strike="noStrike" kern="1200" cap="none" spc="0" normalizeH="0" noProof="0" dirty="0">
                <a:ln>
                  <a:noFill/>
                </a:ln>
                <a:effectLst/>
                <a:uLnTx/>
                <a:uFillTx/>
                <a:latin typeface="Century Gothic" panose="020B0502020202020204"/>
                <a:ea typeface="+mj-ea"/>
                <a:cs typeface="+mj-cs"/>
              </a:rPr>
              <a:t>Vivian Koroknay– 1st Term – Aquatics Committee</a:t>
            </a:r>
          </a:p>
          <a:p>
            <a:pPr marL="569913" indent="-457200" defTabSz="914400">
              <a:spcAft>
                <a:spcPts val="1200"/>
              </a:spcAft>
              <a:buFont typeface="Arial" panose="020B0604020202020204" pitchFamily="34" charset="0"/>
              <a:buChar char="•"/>
              <a:defRPr/>
            </a:pPr>
            <a:r>
              <a:rPr kumimoji="0" lang="en-US" sz="2400" b="0" i="0" u="none" strike="noStrike" kern="1200" cap="none" spc="0" normalizeH="0" noProof="0" dirty="0">
                <a:ln>
                  <a:noFill/>
                </a:ln>
                <a:effectLst/>
                <a:uLnTx/>
                <a:uFillTx/>
                <a:latin typeface="Century Gothic" panose="020B0502020202020204"/>
                <a:ea typeface="+mj-ea"/>
                <a:cs typeface="+mj-cs"/>
              </a:rPr>
              <a:t>Thomas Ottenwaelder – 1</a:t>
            </a:r>
            <a:r>
              <a:rPr kumimoji="0" lang="en-US" sz="2400" b="0" i="0" u="none" strike="noStrike" kern="1200" cap="none" spc="0" normalizeH="0" baseline="30000" noProof="0" dirty="0">
                <a:ln>
                  <a:noFill/>
                </a:ln>
                <a:effectLst/>
                <a:uLnTx/>
                <a:uFillTx/>
                <a:latin typeface="Century Gothic" panose="020B0502020202020204"/>
                <a:ea typeface="+mj-ea"/>
                <a:cs typeface="+mj-cs"/>
              </a:rPr>
              <a:t>st</a:t>
            </a:r>
            <a:r>
              <a:rPr kumimoji="0" lang="en-US" sz="2400" b="0" i="0" u="none" strike="noStrike" kern="1200" cap="none" spc="0" normalizeH="0" noProof="0" dirty="0">
                <a:ln>
                  <a:noFill/>
                </a:ln>
                <a:effectLst/>
                <a:uLnTx/>
                <a:uFillTx/>
                <a:latin typeface="Century Gothic" panose="020B0502020202020204"/>
                <a:ea typeface="+mj-ea"/>
                <a:cs typeface="+mj-cs"/>
              </a:rPr>
              <a:t> Term – Recreation &amp; Parks Committee</a:t>
            </a:r>
          </a:p>
          <a:p>
            <a:pPr marL="569913" indent="-457200" defTabSz="914400">
              <a:spcAft>
                <a:spcPts val="1200"/>
              </a:spcAft>
              <a:buFont typeface="Arial" panose="020B0604020202020204" pitchFamily="34" charset="0"/>
              <a:buChar char="•"/>
              <a:defRPr/>
            </a:pPr>
            <a:r>
              <a:rPr lang="en-US" sz="2400" cap="none" dirty="0">
                <a:latin typeface="Century Gothic" panose="020B0502020202020204"/>
              </a:rPr>
              <a:t>Linda Yurche – 1</a:t>
            </a:r>
            <a:r>
              <a:rPr lang="en-US" sz="2400" cap="none" baseline="30000" dirty="0">
                <a:latin typeface="Century Gothic" panose="020B0502020202020204"/>
              </a:rPr>
              <a:t>st</a:t>
            </a:r>
            <a:r>
              <a:rPr lang="en-US" sz="2400" cap="none" dirty="0">
                <a:latin typeface="Century Gothic" panose="020B0502020202020204"/>
              </a:rPr>
              <a:t> Term – Communications Committee</a:t>
            </a:r>
            <a:endParaRPr kumimoji="0" lang="en-US" sz="2400" b="0" i="0" u="none" strike="noStrike" kern="1200" cap="none" spc="0" normalizeH="0" noProof="0" dirty="0">
              <a:ln>
                <a:noFill/>
              </a:ln>
              <a:effectLst/>
              <a:uLnTx/>
              <a:uFillTx/>
              <a:latin typeface="Century Gothic" panose="020B0502020202020204"/>
              <a:ea typeface="+mj-ea"/>
              <a:cs typeface="+mj-cs"/>
            </a:endParaRPr>
          </a:p>
          <a:p>
            <a:pPr marL="569913" marR="0" lvl="0" indent="-4572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endParaRPr kumimoji="0" lang="en-US" sz="2400" b="0" i="0" u="none" strike="noStrike" kern="1200" cap="none" spc="0" normalizeH="0" noProof="0" dirty="0">
              <a:ln>
                <a:noFill/>
              </a:ln>
              <a:solidFill>
                <a:prstClr val="black"/>
              </a:solidFill>
              <a:effectLst/>
              <a:uLnTx/>
              <a:uFillTx/>
              <a:latin typeface="Century Gothic" panose="020B0502020202020204"/>
              <a:ea typeface="+mj-ea"/>
              <a:cs typeface="+mj-cs"/>
            </a:endParaRPr>
          </a:p>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all" spc="0" normalizeH="0" baseline="0" noProof="0" dirty="0">
                <a:ln>
                  <a:noFill/>
                </a:ln>
                <a:solidFill>
                  <a:prstClr val="black"/>
                </a:solidFill>
                <a:effectLst/>
                <a:uLnTx/>
                <a:uFillTx/>
                <a:latin typeface="Century Gothic" panose="020B0502020202020204"/>
                <a:ea typeface="+mj-ea"/>
                <a:cs typeface="+mj-cs"/>
              </a:rPr>
              <a:t>	</a:t>
            </a:r>
          </a:p>
        </p:txBody>
      </p:sp>
    </p:spTree>
    <p:extLst>
      <p:ext uri="{BB962C8B-B14F-4D97-AF65-F5344CB8AC3E}">
        <p14:creationId xmlns:p14="http://schemas.microsoft.com/office/powerpoint/2010/main" val="3390970890"/>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p:nvPr>
        </p:nvSpPr>
        <p:spPr>
          <a:xfrm>
            <a:off x="2154673" y="5476070"/>
            <a:ext cx="4834654" cy="896983"/>
          </a:xfrm>
        </p:spPr>
        <p:txBody>
          <a:bodyPr vert="horz" lIns="91440" tIns="45720" rIns="91440" bIns="45720" rtlCol="0" anchor="b">
            <a:normAutofit fontScale="90000"/>
          </a:bodyPr>
          <a:lstStyle/>
          <a:p>
            <a:pPr algn="ctr"/>
            <a:r>
              <a:rPr lang="en-US" sz="5400" dirty="0">
                <a:solidFill>
                  <a:schemeClr val="bg1"/>
                </a:solidFill>
                <a:cs typeface="+mj-cs"/>
              </a:rPr>
              <a:t>Adjournment</a:t>
            </a:r>
          </a:p>
        </p:txBody>
      </p:sp>
      <p:pic>
        <p:nvPicPr>
          <p:cNvPr id="2" name="Picture 1" descr="NEWOceanPinesAssociation_Circle_logo small">
            <a:extLst>
              <a:ext uri="{FF2B5EF4-FFF2-40B4-BE49-F238E27FC236}">
                <a16:creationId xmlns:a16="http://schemas.microsoft.com/office/drawing/2014/main" id="{F18ADABF-7432-4728-6D3B-76390DF61814}"/>
              </a:ext>
            </a:extLst>
          </p:cNvPr>
          <p:cNvPicPr>
            <a:picLocks noChangeAspect="1"/>
          </p:cNvPicPr>
          <p:nvPr/>
        </p:nvPicPr>
        <p:blipFill>
          <a:blip r:embed="rId2" cstate="print"/>
          <a:stretch>
            <a:fillRect/>
          </a:stretch>
        </p:blipFill>
        <p:spPr bwMode="auto">
          <a:xfrm>
            <a:off x="2799805" y="397861"/>
            <a:ext cx="3544389" cy="3649937"/>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149197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9277119-B941-4A45-9322-FA2BC135D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3">
            <a:extLst>
              <a:ext uri="{FF2B5EF4-FFF2-40B4-BE49-F238E27FC236}">
                <a16:creationId xmlns:a16="http://schemas.microsoft.com/office/drawing/2014/main" id="{DFDB457D-F372-428B-A10D-41080EF9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5666246" y="0"/>
            <a:ext cx="3477754"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3" name="Title 2"/>
          <p:cNvSpPr>
            <a:spLocks noGrp="1"/>
          </p:cNvSpPr>
          <p:nvPr>
            <p:ph type="title"/>
          </p:nvPr>
        </p:nvSpPr>
        <p:spPr>
          <a:xfrm>
            <a:off x="6100761" y="1819275"/>
            <a:ext cx="2704603" cy="4222087"/>
          </a:xfrm>
        </p:spPr>
        <p:txBody>
          <a:bodyPr vert="horz" lIns="91440" tIns="45720" rIns="91440" bIns="45720" rtlCol="0" anchor="t">
            <a:normAutofit/>
          </a:bodyPr>
          <a:lstStyle/>
          <a:p>
            <a:r>
              <a:rPr lang="en-US" sz="3800" dirty="0">
                <a:cs typeface="+mj-cs"/>
              </a:rPr>
              <a:t>President’s Remarks</a:t>
            </a:r>
            <a:br>
              <a:rPr lang="en-US" sz="3800" dirty="0">
                <a:cs typeface="+mj-cs"/>
              </a:rPr>
            </a:br>
            <a:br>
              <a:rPr lang="en-US" sz="3800" dirty="0">
                <a:cs typeface="+mj-cs"/>
              </a:rPr>
            </a:br>
            <a:r>
              <a:rPr lang="en-US" sz="3800" dirty="0">
                <a:cs typeface="+mj-cs"/>
              </a:rPr>
              <a:t>Doug Parks</a:t>
            </a:r>
          </a:p>
        </p:txBody>
      </p:sp>
      <p:pic>
        <p:nvPicPr>
          <p:cNvPr id="13" name="Picture 12" descr="NEWOceanPinesAssociation_Circle_logo small">
            <a:extLst>
              <a:ext uri="{FF2B5EF4-FFF2-40B4-BE49-F238E27FC236}">
                <a16:creationId xmlns:a16="http://schemas.microsoft.com/office/drawing/2014/main" id="{4E5AF3F7-C08F-4FE3-A93B-8F4462A82EAD}"/>
              </a:ext>
            </a:extLst>
          </p:cNvPr>
          <p:cNvPicPr>
            <a:picLocks noChangeAspect="1"/>
          </p:cNvPicPr>
          <p:nvPr/>
        </p:nvPicPr>
        <p:blipFill>
          <a:blip r:embed="rId3" cstate="print"/>
          <a:stretch>
            <a:fillRect/>
          </a:stretch>
        </p:blipFill>
        <p:spPr bwMode="auto">
          <a:xfrm>
            <a:off x="891904" y="1163501"/>
            <a:ext cx="3680096" cy="3678464"/>
          </a:xfrm>
          <a:prstGeom prst="roundRect">
            <a:avLst>
              <a:gd name="adj" fmla="val 3876"/>
            </a:avLst>
          </a:prstGeom>
          <a:noFill/>
          <a:ln>
            <a:solidFill>
              <a:schemeClr val="accent1"/>
            </a:solidFill>
          </a:ln>
          <a:effectLst/>
        </p:spPr>
      </p:pic>
    </p:spTree>
    <p:extLst>
      <p:ext uri="{BB962C8B-B14F-4D97-AF65-F5344CB8AC3E}">
        <p14:creationId xmlns:p14="http://schemas.microsoft.com/office/powerpoint/2010/main" val="4018675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620360" y="2186721"/>
            <a:ext cx="8237576" cy="1547543"/>
          </a:xfrm>
          <a:prstGeom prst="rect">
            <a:avLst/>
          </a:prstGeom>
          <a:noFill/>
          <a:ln>
            <a:noFill/>
          </a:ln>
        </p:spPr>
        <p:txBody>
          <a:bodyPr spcFirstLastPara="1" wrap="square" lIns="91425" tIns="91425" rIns="91425" bIns="91425" anchor="t" anchorCtr="0">
            <a:normAutofit/>
          </a:bodyPr>
          <a:lstStyle/>
          <a:p>
            <a:pPr>
              <a:lnSpc>
                <a:spcPct val="90000"/>
              </a:lnSpc>
              <a:buClr>
                <a:srgbClr val="262626"/>
              </a:buClr>
              <a:buSzPts val="4400"/>
            </a:pPr>
            <a:r>
              <a:rPr lang="en-US" sz="4733">
                <a:solidFill>
                  <a:srgbClr val="0070C0"/>
                </a:solidFill>
                <a:latin typeface="Calibri"/>
                <a:ea typeface="Calibri"/>
                <a:cs typeface="Calibri"/>
                <a:sym typeface="Calibri"/>
              </a:rPr>
              <a:t>Creating Safe Places to </a:t>
            </a:r>
            <a:br>
              <a:rPr lang="en-US" sz="4733">
                <a:solidFill>
                  <a:srgbClr val="0070C0"/>
                </a:solidFill>
                <a:latin typeface="Calibri"/>
                <a:ea typeface="Calibri"/>
                <a:cs typeface="Calibri"/>
                <a:sym typeface="Calibri"/>
              </a:rPr>
            </a:br>
            <a:r>
              <a:rPr lang="en-US" sz="4733">
                <a:solidFill>
                  <a:srgbClr val="0070C0"/>
                </a:solidFill>
                <a:latin typeface="Calibri"/>
                <a:ea typeface="Calibri"/>
                <a:cs typeface="Calibri"/>
                <a:sym typeface="Calibri"/>
              </a:rPr>
              <a:t>Walk and Bike on</a:t>
            </a:r>
            <a:endParaRPr>
              <a:solidFill>
                <a:srgbClr val="0070C0"/>
              </a:solidFill>
            </a:endParaRPr>
          </a:p>
        </p:txBody>
      </p:sp>
      <p:sp>
        <p:nvSpPr>
          <p:cNvPr id="71" name="Google Shape;71;p1"/>
          <p:cNvSpPr txBox="1">
            <a:spLocks noGrp="1"/>
          </p:cNvSpPr>
          <p:nvPr>
            <p:ph type="subTitle" idx="1"/>
          </p:nvPr>
        </p:nvSpPr>
        <p:spPr>
          <a:xfrm>
            <a:off x="775674" y="3734275"/>
            <a:ext cx="4163400" cy="1923900"/>
          </a:xfrm>
          <a:prstGeom prst="rect">
            <a:avLst/>
          </a:prstGeom>
          <a:noFill/>
          <a:ln w="15875" cap="rnd" cmpd="sng">
            <a:solidFill>
              <a:srgbClr val="4C74D7"/>
            </a:solidFill>
            <a:prstDash val="solid"/>
            <a:round/>
            <a:headEnd type="none" w="sm" len="sm"/>
            <a:tailEnd type="none" w="sm" len="sm"/>
          </a:ln>
        </p:spPr>
        <p:txBody>
          <a:bodyPr spcFirstLastPara="1" wrap="square" lIns="91425" tIns="91425" rIns="91425" bIns="91425" anchor="t" anchorCtr="0">
            <a:normAutofit fontScale="85000" lnSpcReduction="20000"/>
          </a:bodyPr>
          <a:lstStyle/>
          <a:p>
            <a:pPr marL="0" indent="0">
              <a:buSzPct val="117646"/>
            </a:pPr>
            <a:r>
              <a:rPr lang="en-US" b="1"/>
              <a:t>November 19, 2022     </a:t>
            </a:r>
            <a:endParaRPr b="1"/>
          </a:p>
          <a:p>
            <a:pPr marL="0" indent="0">
              <a:buSzPct val="117646"/>
            </a:pPr>
            <a:endParaRPr b="1"/>
          </a:p>
          <a:p>
            <a:pPr marL="0" indent="0">
              <a:buSzPct val="117647"/>
            </a:pPr>
            <a:r>
              <a:rPr lang="en-US" b="1"/>
              <a:t>Ocean Pines Association</a:t>
            </a:r>
            <a:endParaRPr/>
          </a:p>
          <a:p>
            <a:pPr marL="0" indent="0">
              <a:buSzPct val="117647"/>
            </a:pPr>
            <a:r>
              <a:rPr lang="en-US" b="1"/>
              <a:t>Board of Directors  Meeting </a:t>
            </a:r>
            <a:endParaRPr/>
          </a:p>
          <a:p>
            <a:pPr marL="0" indent="0">
              <a:buSzPct val="117647"/>
            </a:pPr>
            <a:endParaRPr b="1"/>
          </a:p>
          <a:p>
            <a:pPr marL="0" indent="0">
              <a:buSzPct val="117647"/>
            </a:pPr>
            <a:r>
              <a:rPr lang="en-US" b="1"/>
              <a:t>Patti Stevens, Chair</a:t>
            </a:r>
            <a:endParaRPr/>
          </a:p>
          <a:p>
            <a:pPr marL="0" indent="0">
              <a:buSzPct val="117647"/>
            </a:pPr>
            <a:r>
              <a:rPr lang="en-US" b="1"/>
              <a:t>Worcester County Bike and Pedestrian Coalition </a:t>
            </a:r>
            <a:endParaRPr/>
          </a:p>
          <a:p>
            <a:pPr marL="0" indent="0">
              <a:buSzPct val="117647"/>
            </a:pPr>
            <a:endParaRPr b="1"/>
          </a:p>
          <a:p>
            <a:pPr marL="0" indent="0">
              <a:buSzPct val="117647"/>
            </a:pPr>
            <a:r>
              <a:rPr lang="en-US" b="1"/>
              <a:t>Eastern Shore Representative - Maryland Bike &amp; 	Pedestrian Advisory Committee </a:t>
            </a:r>
            <a:endParaRPr b="1"/>
          </a:p>
        </p:txBody>
      </p:sp>
      <p:pic>
        <p:nvPicPr>
          <p:cNvPr id="72" name="Google Shape;72;p1"/>
          <p:cNvPicPr preferRelativeResize="0"/>
          <p:nvPr/>
        </p:nvPicPr>
        <p:blipFill>
          <a:blip r:embed="rId3">
            <a:alphaModFix/>
          </a:blip>
          <a:stretch>
            <a:fillRect/>
          </a:stretch>
        </p:blipFill>
        <p:spPr>
          <a:xfrm>
            <a:off x="5304287" y="3163089"/>
            <a:ext cx="3645038" cy="19122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2" descr="A picture containing sky, outdoor, person, child&#10;&#10;Description automatically generated"/>
          <p:cNvPicPr preferRelativeResize="0"/>
          <p:nvPr/>
        </p:nvPicPr>
        <p:blipFill rotWithShape="1">
          <a:blip r:embed="rId3">
            <a:alphaModFix/>
          </a:blip>
          <a:srcRect t="5037" r="12619"/>
          <a:stretch/>
        </p:blipFill>
        <p:spPr>
          <a:xfrm>
            <a:off x="6429632" y="1851973"/>
            <a:ext cx="2640724" cy="2152414"/>
          </a:xfrm>
          <a:prstGeom prst="rect">
            <a:avLst/>
          </a:prstGeom>
          <a:noFill/>
          <a:ln>
            <a:noFill/>
          </a:ln>
        </p:spPr>
      </p:pic>
      <p:sp>
        <p:nvSpPr>
          <p:cNvPr id="78" name="Google Shape;78;p2"/>
          <p:cNvSpPr txBox="1">
            <a:spLocks noGrp="1"/>
          </p:cNvSpPr>
          <p:nvPr>
            <p:ph type="title"/>
          </p:nvPr>
        </p:nvSpPr>
        <p:spPr>
          <a:xfrm>
            <a:off x="245326" y="868473"/>
            <a:ext cx="7688700" cy="535200"/>
          </a:xfrm>
          <a:prstGeom prst="rect">
            <a:avLst/>
          </a:prstGeom>
          <a:noFill/>
          <a:ln>
            <a:noFill/>
          </a:ln>
        </p:spPr>
        <p:txBody>
          <a:bodyPr spcFirstLastPara="1" wrap="square" lIns="91425" tIns="91425" rIns="91425" bIns="91425" anchor="t" anchorCtr="0">
            <a:normAutofit fontScale="90000"/>
          </a:bodyPr>
          <a:lstStyle/>
          <a:p>
            <a:pPr>
              <a:buSzPct val="111111"/>
            </a:pPr>
            <a:r>
              <a:rPr lang="en-US"/>
              <a:t>Worcester County Bike and Pedestrian Coalition </a:t>
            </a:r>
            <a:endParaRPr/>
          </a:p>
        </p:txBody>
      </p:sp>
      <p:sp>
        <p:nvSpPr>
          <p:cNvPr id="79" name="Google Shape;79;p2"/>
          <p:cNvSpPr txBox="1">
            <a:spLocks noGrp="1"/>
          </p:cNvSpPr>
          <p:nvPr>
            <p:ph type="body" idx="1"/>
          </p:nvPr>
        </p:nvSpPr>
        <p:spPr>
          <a:xfrm>
            <a:off x="245326" y="1272570"/>
            <a:ext cx="6043962" cy="4577095"/>
          </a:xfrm>
          <a:prstGeom prst="rect">
            <a:avLst/>
          </a:prstGeom>
          <a:noFill/>
          <a:ln>
            <a:noFill/>
          </a:ln>
        </p:spPr>
        <p:txBody>
          <a:bodyPr spcFirstLastPara="1" wrap="square" lIns="91425" tIns="91425" rIns="91425" bIns="91425" anchor="t" anchorCtr="0">
            <a:normAutofit/>
          </a:bodyPr>
          <a:lstStyle/>
          <a:p>
            <a:pPr indent="-228600">
              <a:buNone/>
            </a:pPr>
            <a:endParaRPr sz="1400" dirty="0"/>
          </a:p>
          <a:p>
            <a:r>
              <a:rPr lang="en-US" sz="1400" dirty="0"/>
              <a:t>Formed in 2020 to improve awareness and safety and to expand places to walk and bike safely in and around the county. </a:t>
            </a:r>
            <a:endParaRPr dirty="0"/>
          </a:p>
          <a:p>
            <a:r>
              <a:rPr lang="en-US" sz="1400" dirty="0"/>
              <a:t>Town, county, community, and non-profit representatives participate in quarterly meetings. </a:t>
            </a:r>
            <a:endParaRPr dirty="0"/>
          </a:p>
          <a:p>
            <a:r>
              <a:rPr lang="en-US" sz="1400" dirty="0"/>
              <a:t>Celebrate National Bike Month in May with community rides in Berlin, Pocomoke City, Snow Hill, and Ocean Pines.  </a:t>
            </a:r>
            <a:endParaRPr dirty="0"/>
          </a:p>
          <a:p>
            <a:r>
              <a:rPr lang="en-US" sz="1400" dirty="0"/>
              <a:t>Plan and support the Maryland Coast Bike Festival in May.</a:t>
            </a:r>
            <a:endParaRPr dirty="0"/>
          </a:p>
          <a:p>
            <a:r>
              <a:rPr lang="en-US" sz="1400" dirty="0"/>
              <a:t>Secure grants and in-kind resources from state, regional, and private funders to support events, provide safety items, and regional planning.  Received $100K State Grant with Lower Shore Land Trust.</a:t>
            </a:r>
            <a:endParaRPr dirty="0"/>
          </a:p>
          <a:p>
            <a:r>
              <a:rPr lang="en-US" sz="1400" dirty="0"/>
              <a:t>Connected and launched the Eastern Shore Regional Trail Network in 2022 with Eastern Shore Land Conservancy. </a:t>
            </a:r>
            <a:endParaRPr dirty="0"/>
          </a:p>
          <a:p>
            <a:r>
              <a:rPr lang="en-US" sz="1400" dirty="0"/>
              <a:t>Identified and continue advocating for road improvements, trails, and connections, including Pocomoke Wildlands Trail to Snow Hill, </a:t>
            </a:r>
            <a:r>
              <a:rPr lang="en-US" sz="1400" dirty="0" err="1"/>
              <a:t>Huntingfields</a:t>
            </a:r>
            <a:r>
              <a:rPr lang="en-US" sz="1400" dirty="0"/>
              <a:t> Connection to JW Smith Park in Snow Hill, Keyser Point Road Safe Route to School, and Route 90 bridge bike-ped path.</a:t>
            </a:r>
            <a:endParaRPr dirty="0"/>
          </a:p>
          <a:p>
            <a:pPr indent="-228600">
              <a:buNone/>
            </a:pPr>
            <a:endParaRPr dirty="0"/>
          </a:p>
        </p:txBody>
      </p:sp>
      <p:pic>
        <p:nvPicPr>
          <p:cNvPr id="80" name="Google Shape;80;p2" descr="A picture containing text, clipart&#10;&#10;Description automatically generated"/>
          <p:cNvPicPr preferRelativeResize="0"/>
          <p:nvPr/>
        </p:nvPicPr>
        <p:blipFill rotWithShape="1">
          <a:blip r:embed="rId4">
            <a:alphaModFix/>
          </a:blip>
          <a:srcRect/>
          <a:stretch/>
        </p:blipFill>
        <p:spPr>
          <a:xfrm>
            <a:off x="6884078" y="4046427"/>
            <a:ext cx="1952625" cy="1943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3"/>
          <p:cNvSpPr txBox="1">
            <a:spLocks noGrp="1"/>
          </p:cNvSpPr>
          <p:nvPr>
            <p:ph type="title"/>
          </p:nvPr>
        </p:nvSpPr>
        <p:spPr>
          <a:xfrm>
            <a:off x="388883" y="857250"/>
            <a:ext cx="8250621" cy="535200"/>
          </a:xfrm>
          <a:prstGeom prst="rect">
            <a:avLst/>
          </a:prstGeom>
          <a:noFill/>
          <a:ln>
            <a:noFill/>
          </a:ln>
        </p:spPr>
        <p:txBody>
          <a:bodyPr spcFirstLastPara="1" wrap="square" lIns="91425" tIns="91425" rIns="91425" bIns="91425" anchor="t" anchorCtr="0">
            <a:normAutofit fontScale="90000"/>
          </a:bodyPr>
          <a:lstStyle/>
          <a:p>
            <a:pPr>
              <a:buSzPct val="111111"/>
            </a:pPr>
            <a:r>
              <a:rPr lang="en-US">
                <a:solidFill>
                  <a:srgbClr val="0070C0"/>
                </a:solidFill>
              </a:rPr>
              <a:t>Prioritize Safe Connections,Trails, and Road Intersections</a:t>
            </a:r>
            <a:br>
              <a:rPr lang="en-US">
                <a:solidFill>
                  <a:srgbClr val="0070C0"/>
                </a:solidFill>
              </a:rPr>
            </a:br>
            <a:endParaRPr>
              <a:solidFill>
                <a:srgbClr val="0070C0"/>
              </a:solidFill>
            </a:endParaRPr>
          </a:p>
        </p:txBody>
      </p:sp>
      <p:sp>
        <p:nvSpPr>
          <p:cNvPr id="86" name="Google Shape;86;p3"/>
          <p:cNvSpPr txBox="1">
            <a:spLocks noGrp="1"/>
          </p:cNvSpPr>
          <p:nvPr>
            <p:ph type="body" idx="1"/>
          </p:nvPr>
        </p:nvSpPr>
        <p:spPr>
          <a:xfrm>
            <a:off x="228601" y="2059372"/>
            <a:ext cx="5043055" cy="3941379"/>
          </a:xfrm>
          <a:prstGeom prst="rect">
            <a:avLst/>
          </a:prstGeom>
          <a:noFill/>
          <a:ln>
            <a:noFill/>
          </a:ln>
        </p:spPr>
        <p:txBody>
          <a:bodyPr spcFirstLastPara="1" wrap="square" lIns="91425" tIns="91425" rIns="91425" bIns="91425" anchor="t" anchorCtr="0">
            <a:noAutofit/>
          </a:bodyPr>
          <a:lstStyle/>
          <a:p>
            <a:pPr marL="0" indent="0">
              <a:buSzPct val="80495"/>
              <a:buNone/>
            </a:pPr>
            <a:r>
              <a:rPr lang="en-US" sz="1400" b="1" dirty="0">
                <a:solidFill>
                  <a:srgbClr val="0070C0"/>
                </a:solidFill>
              </a:rPr>
              <a:t>Existing Plans</a:t>
            </a:r>
            <a:r>
              <a:rPr lang="en-US" sz="1400" dirty="0"/>
              <a:t>- </a:t>
            </a:r>
            <a:r>
              <a:rPr lang="en-US" sz="1400" b="1" dirty="0">
                <a:solidFill>
                  <a:srgbClr val="0070C0"/>
                </a:solidFill>
              </a:rPr>
              <a:t>Short Term</a:t>
            </a:r>
            <a:r>
              <a:rPr lang="en-US" sz="1400" dirty="0">
                <a:solidFill>
                  <a:srgbClr val="0070C0"/>
                </a:solidFill>
              </a:rPr>
              <a:t> </a:t>
            </a:r>
            <a:r>
              <a:rPr lang="en-US" sz="1400" dirty="0"/>
              <a:t>-  </a:t>
            </a:r>
            <a:r>
              <a:rPr lang="en-US" sz="1400" dirty="0">
                <a:solidFill>
                  <a:srgbClr val="0000FF"/>
                </a:solidFill>
              </a:rPr>
              <a:t>Seeking Funds</a:t>
            </a:r>
            <a:endParaRPr sz="1400" dirty="0">
              <a:solidFill>
                <a:srgbClr val="0000FF"/>
              </a:solidFill>
            </a:endParaRPr>
          </a:p>
          <a:p>
            <a:pPr marL="0" indent="0">
              <a:buSzPct val="80495"/>
              <a:buNone/>
            </a:pPr>
            <a:r>
              <a:rPr lang="en-US" sz="1400" dirty="0"/>
              <a:t>Pocomoke State Forest Trail to Snow Hill.  Berlin Bikeway on Rail Trail from Heron Park to Main Street. Improve trails &amp; crossings in Ocean Pines.</a:t>
            </a:r>
            <a:endParaRPr sz="1400" dirty="0"/>
          </a:p>
          <a:p>
            <a:pPr marL="0" indent="0">
              <a:buSzPct val="80495"/>
              <a:buNone/>
            </a:pPr>
            <a:endParaRPr sz="1050" dirty="0"/>
          </a:p>
          <a:p>
            <a:pPr marL="0" indent="0">
              <a:buSzPct val="80495"/>
              <a:buNone/>
            </a:pPr>
            <a:r>
              <a:rPr lang="en-US" sz="1400" b="1" dirty="0">
                <a:solidFill>
                  <a:srgbClr val="0070C0"/>
                </a:solidFill>
              </a:rPr>
              <a:t>Medium  Term</a:t>
            </a:r>
            <a:r>
              <a:rPr lang="en-US" sz="1400" dirty="0">
                <a:solidFill>
                  <a:srgbClr val="0070C0"/>
                </a:solidFill>
              </a:rPr>
              <a:t>- Approved in planning - </a:t>
            </a:r>
            <a:r>
              <a:rPr lang="en-US" sz="1400" dirty="0"/>
              <a:t>Separated trails on 611 and 376 (Assateague Rd). South Point HOA Community Trail.</a:t>
            </a:r>
            <a:endParaRPr sz="1400" dirty="0"/>
          </a:p>
          <a:p>
            <a:pPr marL="0" indent="0">
              <a:spcBef>
                <a:spcPts val="1200"/>
              </a:spcBef>
              <a:buSzPct val="80495"/>
              <a:buNone/>
            </a:pPr>
            <a:r>
              <a:rPr lang="en-US" sz="1400" b="1" dirty="0">
                <a:solidFill>
                  <a:srgbClr val="0070C0"/>
                </a:solidFill>
              </a:rPr>
              <a:t>Longer term </a:t>
            </a:r>
            <a:r>
              <a:rPr lang="en-US" sz="1400" dirty="0"/>
              <a:t>- Review and update studies for Rail Trail projects from Berlin to OC, Snow Hill to Berlin.  Pocomoke City to ES Virginia Rail Trail.</a:t>
            </a:r>
            <a:endParaRPr sz="1050" dirty="0"/>
          </a:p>
          <a:p>
            <a:pPr marL="0" indent="0">
              <a:spcBef>
                <a:spcPts val="1200"/>
              </a:spcBef>
              <a:buSzPct val="80495"/>
              <a:buNone/>
            </a:pPr>
            <a:r>
              <a:rPr lang="en-US" sz="1400" i="1" dirty="0">
                <a:solidFill>
                  <a:srgbClr val="4C74D7"/>
                </a:solidFill>
              </a:rPr>
              <a:t>Advocate for Route 90 Bridge to include separated Bike/Ped lanes (like Wilson and Indian River Bridges).  </a:t>
            </a:r>
            <a:endParaRPr sz="1400" i="1" dirty="0">
              <a:solidFill>
                <a:srgbClr val="4C74D7"/>
              </a:solidFill>
            </a:endParaRPr>
          </a:p>
        </p:txBody>
      </p:sp>
      <p:pic>
        <p:nvPicPr>
          <p:cNvPr id="87" name="Google Shape;87;p3" descr="A group of people riding bikes on a bridge&#10;&#10;Description automatically generated with medium confidence"/>
          <p:cNvPicPr preferRelativeResize="0"/>
          <p:nvPr/>
        </p:nvPicPr>
        <p:blipFill rotWithShape="1">
          <a:blip r:embed="rId3">
            <a:alphaModFix/>
          </a:blip>
          <a:srcRect/>
          <a:stretch/>
        </p:blipFill>
        <p:spPr>
          <a:xfrm>
            <a:off x="5475889" y="1574405"/>
            <a:ext cx="3525168" cy="2350112"/>
          </a:xfrm>
          <a:prstGeom prst="rect">
            <a:avLst/>
          </a:prstGeom>
          <a:noFill/>
          <a:ln>
            <a:noFill/>
          </a:ln>
        </p:spPr>
      </p:pic>
      <p:sp>
        <p:nvSpPr>
          <p:cNvPr id="88" name="Google Shape;88;p3"/>
          <p:cNvSpPr txBox="1"/>
          <p:nvPr/>
        </p:nvSpPr>
        <p:spPr>
          <a:xfrm>
            <a:off x="5391806" y="3867587"/>
            <a:ext cx="3609300" cy="738900"/>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285750" indent="-285750">
              <a:buClr>
                <a:srgbClr val="000000"/>
              </a:buClr>
              <a:buSzPts val="1400"/>
              <a:buFont typeface="Arial"/>
              <a:buChar char="•"/>
            </a:pPr>
            <a:r>
              <a:rPr lang="en-US" sz="1400" kern="0">
                <a:solidFill>
                  <a:srgbClr val="000000"/>
                </a:solidFill>
                <a:latin typeface="Arial"/>
                <a:ea typeface="Arial"/>
                <a:cs typeface="Arial"/>
                <a:sym typeface="Arial"/>
              </a:rPr>
              <a:t>Communicate priority improvements to Planners, </a:t>
            </a:r>
            <a:r>
              <a:rPr lang="en-US" sz="1400" kern="0">
                <a:solidFill>
                  <a:srgbClr val="000000"/>
                </a:solidFill>
                <a:latin typeface="Arial"/>
                <a:cs typeface="Arial"/>
                <a:sym typeface="Arial"/>
              </a:rPr>
              <a:t>Leaders, </a:t>
            </a:r>
            <a:r>
              <a:rPr lang="en-US" sz="1400" kern="0">
                <a:solidFill>
                  <a:srgbClr val="000000"/>
                </a:solidFill>
                <a:latin typeface="Arial"/>
                <a:ea typeface="Arial"/>
                <a:cs typeface="Arial"/>
                <a:sym typeface="Arial"/>
              </a:rPr>
              <a:t>SHA and developers. </a:t>
            </a:r>
            <a:endParaRPr sz="1400" kern="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4" descr="Shape&#10;&#10;Description automatically generated"/>
          <p:cNvPicPr preferRelativeResize="0"/>
          <p:nvPr/>
        </p:nvPicPr>
        <p:blipFill rotWithShape="1">
          <a:blip r:embed="rId3">
            <a:alphaModFix/>
          </a:blip>
          <a:srcRect/>
          <a:stretch/>
        </p:blipFill>
        <p:spPr>
          <a:xfrm>
            <a:off x="4490224" y="4459313"/>
            <a:ext cx="1390187" cy="1322988"/>
          </a:xfrm>
          <a:prstGeom prst="rect">
            <a:avLst/>
          </a:prstGeom>
          <a:noFill/>
          <a:ln>
            <a:noFill/>
          </a:ln>
        </p:spPr>
      </p:pic>
      <p:sp>
        <p:nvSpPr>
          <p:cNvPr id="94" name="Google Shape;94;p4"/>
          <p:cNvSpPr txBox="1">
            <a:spLocks noGrp="1"/>
          </p:cNvSpPr>
          <p:nvPr>
            <p:ph type="title"/>
          </p:nvPr>
        </p:nvSpPr>
        <p:spPr>
          <a:xfrm>
            <a:off x="515864" y="885652"/>
            <a:ext cx="7688400" cy="714488"/>
          </a:xfrm>
          <a:prstGeom prst="rect">
            <a:avLst/>
          </a:prstGeom>
          <a:noFill/>
          <a:ln>
            <a:noFill/>
          </a:ln>
        </p:spPr>
        <p:txBody>
          <a:bodyPr spcFirstLastPara="1" wrap="square" lIns="91425" tIns="91425" rIns="91425" bIns="91425" anchor="t" anchorCtr="0">
            <a:normAutofit fontScale="90000"/>
          </a:bodyPr>
          <a:lstStyle/>
          <a:p>
            <a:pPr>
              <a:buSzPct val="111111"/>
            </a:pPr>
            <a:r>
              <a:rPr lang="en-US">
                <a:solidFill>
                  <a:srgbClr val="0070C0"/>
                </a:solidFill>
              </a:rPr>
              <a:t>Bike and Pedestrian Initiatives – Here and Near</a:t>
            </a:r>
            <a:br>
              <a:rPr lang="en-US">
                <a:solidFill>
                  <a:srgbClr val="0070C0"/>
                </a:solidFill>
              </a:rPr>
            </a:br>
            <a:r>
              <a:rPr lang="en-US">
                <a:solidFill>
                  <a:srgbClr val="0070C0"/>
                </a:solidFill>
              </a:rPr>
              <a:t>                 </a:t>
            </a:r>
            <a:endParaRPr>
              <a:solidFill>
                <a:srgbClr val="0070C0"/>
              </a:solidFill>
            </a:endParaRPr>
          </a:p>
        </p:txBody>
      </p:sp>
      <p:sp>
        <p:nvSpPr>
          <p:cNvPr id="95" name="Google Shape;95;p4"/>
          <p:cNvSpPr txBox="1">
            <a:spLocks noGrp="1"/>
          </p:cNvSpPr>
          <p:nvPr>
            <p:ph type="body" idx="1"/>
          </p:nvPr>
        </p:nvSpPr>
        <p:spPr>
          <a:xfrm>
            <a:off x="304025" y="1328306"/>
            <a:ext cx="4101300" cy="4453995"/>
          </a:xfrm>
          <a:prstGeom prst="rect">
            <a:avLst/>
          </a:prstGeom>
          <a:noFill/>
          <a:ln w="12700" cap="flat" cmpd="sng">
            <a:solidFill>
              <a:srgbClr val="4C74D7"/>
            </a:solidFill>
            <a:prstDash val="solid"/>
            <a:round/>
            <a:headEnd type="none" w="sm" len="sm"/>
            <a:tailEnd type="none" w="sm" len="sm"/>
          </a:ln>
        </p:spPr>
        <p:txBody>
          <a:bodyPr spcFirstLastPara="1" wrap="square" lIns="91425" tIns="91425" rIns="91425" bIns="91425" anchor="t" anchorCtr="0">
            <a:noAutofit/>
          </a:bodyPr>
          <a:lstStyle/>
          <a:p>
            <a:pPr marL="0" indent="0">
              <a:spcBef>
                <a:spcPts val="1200"/>
              </a:spcBef>
              <a:buNone/>
            </a:pPr>
            <a:r>
              <a:rPr lang="en-US" u="sng" dirty="0">
                <a:solidFill>
                  <a:schemeClr val="hlink"/>
                </a:solidFill>
                <a:hlinkClick r:id="rId4"/>
              </a:rPr>
              <a:t>Walkable/Bikeable Berlin </a:t>
            </a:r>
            <a:r>
              <a:rPr lang="en-US" u="sng" dirty="0">
                <a:solidFill>
                  <a:schemeClr val="hlink"/>
                </a:solidFill>
              </a:rPr>
              <a:t>– Master Plan developed in 2013 by Lower Shore Land Trust with Town of Berlin</a:t>
            </a:r>
            <a:endParaRPr dirty="0"/>
          </a:p>
          <a:p>
            <a:pPr marL="0" indent="0">
              <a:spcBef>
                <a:spcPts val="1200"/>
              </a:spcBef>
              <a:buNone/>
            </a:pPr>
            <a:r>
              <a:rPr lang="en-US" dirty="0"/>
              <a:t>OC Bike Ped Advisory Committee – Created  Strategic Plan to improve signage and </a:t>
            </a:r>
            <a:r>
              <a:rPr lang="en-US" u="sng" dirty="0">
                <a:solidFill>
                  <a:schemeClr val="hlink"/>
                </a:solidFill>
                <a:hlinkClick r:id="rId5"/>
              </a:rPr>
              <a:t>route maps to bike/walk safely</a:t>
            </a:r>
            <a:r>
              <a:rPr lang="en-US" dirty="0"/>
              <a:t> from Inlet to Delaware line. </a:t>
            </a:r>
            <a:endParaRPr dirty="0"/>
          </a:p>
          <a:p>
            <a:pPr marL="0" indent="0">
              <a:spcBef>
                <a:spcPts val="1200"/>
              </a:spcBef>
              <a:buNone/>
            </a:pPr>
            <a:r>
              <a:rPr lang="en-US" u="sng" dirty="0">
                <a:solidFill>
                  <a:schemeClr val="hlink"/>
                </a:solidFill>
                <a:hlinkClick r:id="rId6"/>
              </a:rPr>
              <a:t>Snow Hill Bikeway Feasibility Study </a:t>
            </a:r>
            <a:r>
              <a:rPr lang="en-US" dirty="0"/>
              <a:t>– May 2022 </a:t>
            </a:r>
            <a:endParaRPr dirty="0"/>
          </a:p>
          <a:p>
            <a:pPr marL="0" indent="0">
              <a:spcBef>
                <a:spcPts val="1200"/>
              </a:spcBef>
              <a:buNone/>
            </a:pPr>
            <a:r>
              <a:rPr lang="en-US" u="sng" dirty="0">
                <a:solidFill>
                  <a:schemeClr val="hlink"/>
                </a:solidFill>
                <a:hlinkClick r:id="rId7"/>
              </a:rPr>
              <a:t>Worcester County Walkability Plan </a:t>
            </a:r>
            <a:r>
              <a:rPr lang="en-US" dirty="0"/>
              <a:t> - 2018 Health Department.  Hosts Just Walk Worcester Campaign.</a:t>
            </a:r>
            <a:endParaRPr dirty="0"/>
          </a:p>
          <a:p>
            <a:pPr marL="0" indent="0" algn="ctr">
              <a:spcBef>
                <a:spcPts val="1200"/>
              </a:spcBef>
              <a:buNone/>
            </a:pPr>
            <a:endParaRPr dirty="0"/>
          </a:p>
          <a:p>
            <a:pPr marL="0" indent="0" algn="ctr">
              <a:spcBef>
                <a:spcPts val="1200"/>
              </a:spcBef>
              <a:buNone/>
            </a:pPr>
            <a:r>
              <a:rPr lang="en-US" dirty="0"/>
              <a:t>Ocean Pines Residents listed safe places to walk and bike as most desired in both the Community Wide Survey and the Rec &amp; Park Survey!  </a:t>
            </a:r>
            <a:endParaRPr dirty="0"/>
          </a:p>
          <a:p>
            <a:pPr marL="0" indent="0" algn="ctr">
              <a:spcBef>
                <a:spcPts val="1200"/>
              </a:spcBef>
              <a:spcAft>
                <a:spcPts val="1200"/>
              </a:spcAft>
              <a:buNone/>
            </a:pPr>
            <a:r>
              <a:rPr lang="en-US" b="1" i="1" dirty="0">
                <a:solidFill>
                  <a:srgbClr val="0000FF"/>
                </a:solidFill>
              </a:rPr>
              <a:t>Yet There is not a current plan or budget to improve or maintain bike and walk trails in Ocean Pines. </a:t>
            </a:r>
            <a:endParaRPr b="1" i="1" dirty="0">
              <a:solidFill>
                <a:srgbClr val="0000FF"/>
              </a:solidFill>
            </a:endParaRPr>
          </a:p>
        </p:txBody>
      </p:sp>
      <p:sp>
        <p:nvSpPr>
          <p:cNvPr id="96" name="Google Shape;96;p4"/>
          <p:cNvSpPr txBox="1">
            <a:spLocks noGrp="1"/>
          </p:cNvSpPr>
          <p:nvPr>
            <p:ph type="body" idx="2"/>
          </p:nvPr>
        </p:nvSpPr>
        <p:spPr>
          <a:xfrm>
            <a:off x="4405375" y="1475324"/>
            <a:ext cx="4349700" cy="4307100"/>
          </a:xfrm>
          <a:prstGeom prst="rect">
            <a:avLst/>
          </a:prstGeom>
          <a:noFill/>
          <a:ln>
            <a:noFill/>
          </a:ln>
        </p:spPr>
        <p:txBody>
          <a:bodyPr spcFirstLastPara="1" wrap="square" lIns="91425" tIns="91425" rIns="91425" bIns="91425" anchor="t" anchorCtr="0">
            <a:normAutofit/>
          </a:bodyPr>
          <a:lstStyle/>
          <a:p>
            <a:pPr marL="0" indent="0">
              <a:buNone/>
            </a:pPr>
            <a:r>
              <a:rPr lang="en-US" sz="1600" u="sng" dirty="0">
                <a:solidFill>
                  <a:schemeClr val="hlink"/>
                </a:solidFill>
                <a:hlinkClick r:id="rId8"/>
              </a:rPr>
              <a:t>                                     </a:t>
            </a:r>
            <a:endParaRPr sz="1600" u="sng" dirty="0">
              <a:solidFill>
                <a:schemeClr val="hlink"/>
              </a:solidFill>
              <a:hlinkClick r:id="rId8"/>
            </a:endParaRPr>
          </a:p>
          <a:p>
            <a:pPr marL="0" indent="0">
              <a:buNone/>
            </a:pPr>
            <a:r>
              <a:rPr lang="en-US" sz="1600" dirty="0">
                <a:solidFill>
                  <a:schemeClr val="hlink"/>
                </a:solidFill>
              </a:rPr>
              <a:t>  </a:t>
            </a:r>
            <a:r>
              <a:rPr lang="en-US" sz="1600" u="sng" dirty="0">
                <a:solidFill>
                  <a:schemeClr val="hlink"/>
                </a:solidFill>
                <a:hlinkClick r:id="rId9"/>
              </a:rPr>
              <a:t>Mobility Master Plan</a:t>
            </a:r>
            <a:endParaRPr sz="1600" u="sng" dirty="0">
              <a:solidFill>
                <a:schemeClr val="hlink"/>
              </a:solidFill>
              <a:hlinkClick r:id="rId8"/>
            </a:endParaRPr>
          </a:p>
          <a:p>
            <a:pPr marL="0" indent="0">
              <a:buNone/>
            </a:pPr>
            <a:endParaRPr dirty="0"/>
          </a:p>
          <a:p>
            <a:pPr marL="0" indent="0">
              <a:buNone/>
            </a:pPr>
            <a:endParaRPr dirty="0"/>
          </a:p>
          <a:p>
            <a:pPr marL="0" indent="0">
              <a:buNone/>
            </a:pPr>
            <a:endParaRPr dirty="0"/>
          </a:p>
          <a:p>
            <a:pPr marL="0" indent="0">
              <a:buNone/>
            </a:pPr>
            <a:r>
              <a:rPr lang="en-US" sz="1600" u="sng" dirty="0">
                <a:solidFill>
                  <a:schemeClr val="hlink"/>
                </a:solidFill>
                <a:hlinkClick r:id="rId8"/>
              </a:rPr>
              <a:t>SOMERSET COUNTY  </a:t>
            </a:r>
            <a:endParaRPr sz="1600" u="sng" dirty="0">
              <a:solidFill>
                <a:schemeClr val="hlink"/>
              </a:solidFill>
            </a:endParaRPr>
          </a:p>
          <a:p>
            <a:pPr marL="0" indent="0">
              <a:buNone/>
            </a:pPr>
            <a:endParaRPr sz="1600" dirty="0">
              <a:solidFill>
                <a:schemeClr val="hlink"/>
              </a:solidFill>
            </a:endParaRPr>
          </a:p>
          <a:p>
            <a:pPr marL="0" indent="0">
              <a:buNone/>
            </a:pPr>
            <a:r>
              <a:rPr lang="en-US" sz="1600" dirty="0">
                <a:solidFill>
                  <a:schemeClr val="hlink"/>
                </a:solidFill>
              </a:rPr>
              <a:t>Plan for bike, walk, &amp;</a:t>
            </a:r>
            <a:endParaRPr dirty="0"/>
          </a:p>
          <a:p>
            <a:pPr marL="0" indent="0">
              <a:buNone/>
            </a:pPr>
            <a:r>
              <a:rPr lang="en-US" sz="1600" dirty="0">
                <a:solidFill>
                  <a:schemeClr val="hlink"/>
                </a:solidFill>
              </a:rPr>
              <a:t>Active recreation</a:t>
            </a:r>
            <a:endParaRPr dirty="0"/>
          </a:p>
          <a:p>
            <a:pPr marL="0" indent="0">
              <a:spcBef>
                <a:spcPts val="1200"/>
              </a:spcBef>
              <a:buNone/>
            </a:pPr>
            <a:r>
              <a:rPr lang="en-US" sz="1600" dirty="0">
                <a:solidFill>
                  <a:schemeClr val="hlink"/>
                </a:solidFill>
              </a:rPr>
              <a:t>		</a:t>
            </a:r>
            <a:endParaRPr dirty="0"/>
          </a:p>
          <a:p>
            <a:pPr marL="0" indent="0">
              <a:spcBef>
                <a:spcPts val="1200"/>
              </a:spcBef>
              <a:buNone/>
            </a:pPr>
            <a:r>
              <a:rPr lang="en-US" sz="1600" dirty="0">
                <a:solidFill>
                  <a:schemeClr val="hlink"/>
                </a:solidFill>
              </a:rPr>
              <a:t>		Queen Anne’s County 		Bike and Pedestrian 	          Connectivity &amp; Safety 		          Recommendations </a:t>
            </a:r>
            <a:endParaRPr sz="1600" u="sng" dirty="0">
              <a:solidFill>
                <a:schemeClr val="hlink"/>
              </a:solidFill>
              <a:hlinkClick r:id="rId10"/>
            </a:endParaRPr>
          </a:p>
        </p:txBody>
      </p:sp>
      <p:pic>
        <p:nvPicPr>
          <p:cNvPr id="97" name="Google Shape;97;p4"/>
          <p:cNvPicPr preferRelativeResize="0"/>
          <p:nvPr/>
        </p:nvPicPr>
        <p:blipFill rotWithShape="1">
          <a:blip r:embed="rId11">
            <a:alphaModFix/>
          </a:blip>
          <a:srcRect/>
          <a:stretch/>
        </p:blipFill>
        <p:spPr>
          <a:xfrm>
            <a:off x="6685050" y="2816513"/>
            <a:ext cx="2154925" cy="1224975"/>
          </a:xfrm>
          <a:prstGeom prst="rect">
            <a:avLst/>
          </a:prstGeom>
          <a:noFill/>
          <a:ln>
            <a:noFill/>
          </a:ln>
        </p:spPr>
      </p:pic>
      <p:pic>
        <p:nvPicPr>
          <p:cNvPr id="98" name="Google Shape;98;p4"/>
          <p:cNvPicPr preferRelativeResize="0"/>
          <p:nvPr/>
        </p:nvPicPr>
        <p:blipFill rotWithShape="1">
          <a:blip r:embed="rId12">
            <a:alphaModFix/>
          </a:blip>
          <a:srcRect/>
          <a:stretch/>
        </p:blipFill>
        <p:spPr>
          <a:xfrm>
            <a:off x="6517250" y="1600138"/>
            <a:ext cx="2154889" cy="836850"/>
          </a:xfrm>
          <a:prstGeom prst="rect">
            <a:avLst/>
          </a:prstGeom>
          <a:noFill/>
          <a:ln>
            <a:noFill/>
          </a:ln>
        </p:spPr>
      </p:pic>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2" ma:contentTypeDescription="Create a new document." ma:contentTypeScope="" ma:versionID="00adadbb2103d818f9acebde363bdc99">
  <xsd:schema xmlns:xsd="http://www.w3.org/2001/XMLSchema" xmlns:xs="http://www.w3.org/2001/XMLSchema" xmlns:p="http://schemas.microsoft.com/office/2006/metadata/properties" xmlns:ns3="005420c5-ce29-4fd8-9b0b-06107616db10" targetNamespace="http://schemas.microsoft.com/office/2006/metadata/properties" ma:root="true" ma:fieldsID="ce823c60a455588f530e4005c3184c12" ns3:_="">
    <xsd:import namespace="005420c5-ce29-4fd8-9b0b-06107616db1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739C01-A55D-4154-8A5A-0B12F337382A}">
  <ds:schemaRefs>
    <ds:schemaRef ds:uri="http://schemas.microsoft.com/sharepoint/v3/contenttype/forms"/>
  </ds:schemaRefs>
</ds:datastoreItem>
</file>

<file path=customXml/itemProps2.xml><?xml version="1.0" encoding="utf-8"?>
<ds:datastoreItem xmlns:ds="http://schemas.openxmlformats.org/officeDocument/2006/customXml" ds:itemID="{374D4FF6-7C36-4831-A51D-5DF1125CB51E}">
  <ds:schemaRefs>
    <ds:schemaRef ds:uri="005420c5-ce29-4fd8-9b0b-06107616db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C4FE95-5FDD-4F38-A968-D37070C529A2}">
  <ds:schemaRefs>
    <ds:schemaRef ds:uri="http://purl.org/dc/dcmitype/"/>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005420c5-ce29-4fd8-9b0b-06107616db1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52168</TotalTime>
  <Words>3085</Words>
  <Application>Microsoft Office PowerPoint</Application>
  <PresentationFormat>On-screen Show (4:3)</PresentationFormat>
  <Paragraphs>488</Paragraphs>
  <Slides>46</Slides>
  <Notes>15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46</vt:i4>
      </vt:variant>
    </vt:vector>
  </HeadingPairs>
  <TitlesOfParts>
    <vt:vector size="65" baseType="lpstr">
      <vt:lpstr>Arial</vt:lpstr>
      <vt:lpstr>Arial Black</vt:lpstr>
      <vt:lpstr>Arial Narrow</vt:lpstr>
      <vt:lpstr>Belleza</vt:lpstr>
      <vt:lpstr>Calibri</vt:lpstr>
      <vt:lpstr>Calibri Light</vt:lpstr>
      <vt:lpstr>Century Gothic</vt:lpstr>
      <vt:lpstr>Corbel</vt:lpstr>
      <vt:lpstr>Franklin Gothic Medium</vt:lpstr>
      <vt:lpstr>Gill Sans MT</vt:lpstr>
      <vt:lpstr>Lato</vt:lpstr>
      <vt:lpstr>Raleway</vt:lpstr>
      <vt:lpstr>Symbol</vt:lpstr>
      <vt:lpstr>Wingdings</vt:lpstr>
      <vt:lpstr>Wingdings 2</vt:lpstr>
      <vt:lpstr>SIBSON CONSULTING Document</vt:lpstr>
      <vt:lpstr>Data slides</vt:lpstr>
      <vt:lpstr>Quotable</vt:lpstr>
      <vt:lpstr>Streamline</vt:lpstr>
      <vt:lpstr>Board of Directors Meeting</vt:lpstr>
      <vt:lpstr>Approval of Agenda</vt:lpstr>
      <vt:lpstr>      Approval of Minutes  October 15, 2022 – Regular Meeting October 20, 2022 – Special Meeting October 25, 2022 – Special Meeting November 10, 2022 – Special Meeting     </vt:lpstr>
      <vt:lpstr>Announcement of Email Votes/Motions</vt:lpstr>
      <vt:lpstr>President’s Remarks  Doug Parks</vt:lpstr>
      <vt:lpstr>Creating Safe Places to  Walk and Bike on</vt:lpstr>
      <vt:lpstr>Worcester County Bike and Pedestrian Coalition </vt:lpstr>
      <vt:lpstr>Prioritize Safe Connections,Trails, and Road Intersections </vt:lpstr>
      <vt:lpstr>Bike and Pedestrian Initiatives – Here and Near                  </vt:lpstr>
      <vt:lpstr>How Does Ocean Pines Rank in Walkability &amp; Livability? </vt:lpstr>
      <vt:lpstr>Positive Impacts of More Places to Walk &amp; Bike Safely</vt:lpstr>
      <vt:lpstr>Federal and State Laws Require Bike and Walk Access on Bridge Replacement or Redesign  </vt:lpstr>
      <vt:lpstr>Many bridge crossings have separate lanes for safe walking and biking</vt:lpstr>
      <vt:lpstr>Charles W. Cullen (Indian River Inlet) Bridge</vt:lpstr>
      <vt:lpstr>How did other Communities Advocate and Plan  for Bike and Pedestrian Accommodations? </vt:lpstr>
      <vt:lpstr>PowerPoint Presentation</vt:lpstr>
      <vt:lpstr>WHAT CAN Ocean Pines Association DO?</vt:lpstr>
      <vt:lpstr>Look what our neighbors are doing!  Eastern Shore of Virginia Rail Trail       49 miles -Cape Charles to Hallwood</vt:lpstr>
      <vt:lpstr>WANT TO GET INVOLVED? </vt:lpstr>
      <vt:lpstr>GM Leadership Report –  John Viola</vt:lpstr>
      <vt:lpstr>PowerPoint Presentation</vt:lpstr>
      <vt:lpstr>North Gate Bridge</vt:lpstr>
      <vt:lpstr>Roads</vt:lpstr>
      <vt:lpstr>Drainage</vt:lpstr>
      <vt:lpstr>Drainage cont.</vt:lpstr>
      <vt:lpstr>Racquet Sports</vt:lpstr>
      <vt:lpstr>Open Positions</vt:lpstr>
      <vt:lpstr>OPVFD Work Group</vt:lpstr>
      <vt:lpstr>Surveys</vt:lpstr>
      <vt:lpstr>Surveys cont.</vt:lpstr>
      <vt:lpstr>Financials</vt:lpstr>
      <vt:lpstr>Financial Change  Month of October 2022</vt:lpstr>
      <vt:lpstr>Financial Change Year-to-Date October 2022  </vt:lpstr>
      <vt:lpstr>Month of October Favor/(Unfavorable) vs. Budget (in 000’s) </vt:lpstr>
      <vt:lpstr>Year-to-Date October Favor/(Unfavorable) vs. Budget (in 000’s) </vt:lpstr>
      <vt:lpstr>Unaudited Reserves October 2022 ($ Millions)</vt:lpstr>
      <vt:lpstr>Reserves Year-End Unaudited Estimate (in ooo’s)</vt:lpstr>
      <vt:lpstr>Treasurer’s Report  Monica Rakowski</vt:lpstr>
      <vt:lpstr>PowerPoint Presentation</vt:lpstr>
      <vt:lpstr>Public Comments</vt:lpstr>
      <vt:lpstr>   Capital Requests  None    </vt:lpstr>
      <vt:lpstr>   CPI Violations  None    </vt:lpstr>
      <vt:lpstr>   Unfinished Business  None    </vt:lpstr>
      <vt:lpstr>PowerPoint Presentation</vt:lpstr>
      <vt:lpstr>PowerPoint Presentation</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Linda Martin</cp:lastModifiedBy>
  <cp:revision>912</cp:revision>
  <cp:lastPrinted>2022-11-18T20:43:29Z</cp:lastPrinted>
  <dcterms:created xsi:type="dcterms:W3CDTF">2021-01-13T14:26:54Z</dcterms:created>
  <dcterms:modified xsi:type="dcterms:W3CDTF">2022-11-18T23:19:11Z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