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  <p:sldMasterId id="2147484519" r:id="rId7"/>
    <p:sldMasterId id="2147484529" r:id="rId8"/>
  </p:sldMasterIdLst>
  <p:notesMasterIdLst>
    <p:notesMasterId r:id="rId61"/>
  </p:notesMasterIdLst>
  <p:handoutMasterIdLst>
    <p:handoutMasterId r:id="rId62"/>
  </p:handoutMasterIdLst>
  <p:sldIdLst>
    <p:sldId id="267" r:id="rId9"/>
    <p:sldId id="274" r:id="rId10"/>
    <p:sldId id="281" r:id="rId11"/>
    <p:sldId id="280" r:id="rId12"/>
    <p:sldId id="256" r:id="rId13"/>
    <p:sldId id="306" r:id="rId14"/>
    <p:sldId id="307" r:id="rId15"/>
    <p:sldId id="288" r:id="rId16"/>
    <p:sldId id="300" r:id="rId17"/>
    <p:sldId id="310" r:id="rId18"/>
    <p:sldId id="308" r:id="rId19"/>
    <p:sldId id="1650" r:id="rId20"/>
    <p:sldId id="303" r:id="rId21"/>
    <p:sldId id="309" r:id="rId22"/>
    <p:sldId id="295" r:id="rId23"/>
    <p:sldId id="296" r:id="rId24"/>
    <p:sldId id="298" r:id="rId25"/>
    <p:sldId id="297" r:id="rId26"/>
    <p:sldId id="284" r:id="rId27"/>
    <p:sldId id="292" r:id="rId28"/>
    <p:sldId id="282" r:id="rId29"/>
    <p:sldId id="1397" r:id="rId30"/>
    <p:sldId id="1644" r:id="rId31"/>
    <p:sldId id="1648" r:id="rId32"/>
    <p:sldId id="1627" r:id="rId33"/>
    <p:sldId id="1649" r:id="rId34"/>
    <p:sldId id="1646" r:id="rId35"/>
    <p:sldId id="1642" r:id="rId36"/>
    <p:sldId id="1480" r:id="rId37"/>
    <p:sldId id="1643" r:id="rId38"/>
    <p:sldId id="1647" r:id="rId39"/>
    <p:sldId id="654" r:id="rId40"/>
    <p:sldId id="1418" r:id="rId41"/>
    <p:sldId id="652" r:id="rId42"/>
    <p:sldId id="1441" r:id="rId43"/>
    <p:sldId id="668" r:id="rId44"/>
    <p:sldId id="669" r:id="rId45"/>
    <p:sldId id="665" r:id="rId46"/>
    <p:sldId id="667" r:id="rId47"/>
    <p:sldId id="670" r:id="rId48"/>
    <p:sldId id="1442" r:id="rId49"/>
    <p:sldId id="582" r:id="rId50"/>
    <p:sldId id="1653" r:id="rId51"/>
    <p:sldId id="1443" r:id="rId52"/>
    <p:sldId id="1640" r:id="rId53"/>
    <p:sldId id="1552" r:id="rId54"/>
    <p:sldId id="1654" r:id="rId55"/>
    <p:sldId id="1655" r:id="rId56"/>
    <p:sldId id="1656" r:id="rId57"/>
    <p:sldId id="1657" r:id="rId58"/>
    <p:sldId id="1645" r:id="rId59"/>
    <p:sldId id="291" r:id="rId60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D2B0"/>
    <a:srgbClr val="FF000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B327BE-A8B2-447B-8643-E9F3368CE449}" v="404" vWet="408" dt="2023-09-29T18:15:53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2004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10/17/2023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10/17/2023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10/17/2023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4F50287-184F-0740-80D4-F5025F060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774" y="304800"/>
            <a:ext cx="8420455" cy="624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D98CA-D2A9-C443-A18E-FD9A49C2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774410"/>
            <a:ext cx="6858000" cy="1043781"/>
          </a:xfrm>
        </p:spPr>
        <p:txBody>
          <a:bodyPr anchor="ctr" anchorCtr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4728D-3CB6-5D47-A3D9-EA51187589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2054" y="923134"/>
            <a:ext cx="2479894" cy="11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02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C333-33AB-0044-9FEB-E5282C7B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" y="1407886"/>
            <a:ext cx="8369275" cy="973816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BFDF8-547F-1E43-9BA3-BF157842A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364" y="2597305"/>
            <a:ext cx="8369275" cy="24876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ACF875D-FDC4-2D4E-A4B1-386EF36AE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08747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547A5-B589-9D45-B75D-500A13E26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" t="15113" r="-41" b="49496"/>
          <a:stretch/>
        </p:blipFill>
        <p:spPr>
          <a:xfrm>
            <a:off x="387364" y="304801"/>
            <a:ext cx="8369275" cy="9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27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A0B4-1727-4125-ABEB-408EB84A2C00}"/>
              </a:ext>
            </a:extLst>
          </p:cNvPr>
          <p:cNvSpPr/>
          <p:nvPr userDrawn="1"/>
        </p:nvSpPr>
        <p:spPr>
          <a:xfrm>
            <a:off x="385762" y="304803"/>
            <a:ext cx="8372477" cy="1166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EEFD1-F804-B743-81B0-AD9056EB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304803"/>
            <a:ext cx="8372475" cy="1166131"/>
          </a:xfrm>
          <a:noFill/>
          <a:ln>
            <a:solidFill>
              <a:schemeClr val="accent1"/>
            </a:solidFill>
          </a:ln>
        </p:spPr>
        <p:txBody>
          <a:bodyPr lIns="274320" rIns="45720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4F617-F322-E740-A4BF-CC1B7AAF2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625602"/>
            <a:ext cx="8372475" cy="420766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A84A19E-D94F-3F40-BE78-D585781C5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8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4D870D-2124-DE4E-9D7E-B6E11A540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4838" y="3200400"/>
            <a:ext cx="314325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0975F-20E1-7648-8FF9-DE20E75E78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9600" y="3206750"/>
            <a:ext cx="304800" cy="44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43F053-4B87-2D42-B127-49EF279256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858127" y="412677"/>
            <a:ext cx="647699" cy="944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95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CD6F55-A29A-4CD0-B1D8-528188C107EE}"/>
              </a:ext>
            </a:extLst>
          </p:cNvPr>
          <p:cNvSpPr/>
          <p:nvPr userDrawn="1"/>
        </p:nvSpPr>
        <p:spPr>
          <a:xfrm>
            <a:off x="394752" y="2057400"/>
            <a:ext cx="3184268" cy="37004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8F4F0-2604-B948-98C2-87730FF8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52" y="787967"/>
            <a:ext cx="3184268" cy="1069975"/>
          </a:xfrm>
        </p:spPr>
        <p:txBody>
          <a:bodyPr anchor="t">
            <a:norm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52DCD-88DC-8147-9B5F-CA0BEE43A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2" y="787964"/>
            <a:ext cx="4860131" cy="49699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DDB64-322D-4F4C-A4B6-F7B3BDAB3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752" y="2057400"/>
            <a:ext cx="3184268" cy="3700464"/>
          </a:xfrm>
          <a:noFill/>
        </p:spPr>
        <p:txBody>
          <a:bodyPr rIns="274320" anchor="ctr"/>
          <a:lstStyle>
            <a:lvl1pPr marL="0" indent="0" algn="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F11BE9-005F-834E-A24C-0C7715429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9632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69769F-3405-744E-B45B-925EA17C0ECE}"/>
              </a:ext>
            </a:extLst>
          </p:cNvPr>
          <p:cNvSpPr/>
          <p:nvPr userDrawn="1"/>
        </p:nvSpPr>
        <p:spPr>
          <a:xfrm>
            <a:off x="394751" y="359686"/>
            <a:ext cx="8351043" cy="228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8EAD00-AC5D-7543-B0C2-4365E0A14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680" y="2180714"/>
            <a:ext cx="1479204" cy="34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45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1118-D342-BC48-A58D-98AE644E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368694"/>
            <a:ext cx="8372474" cy="10083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6381-D47C-2346-98FF-7172BDBAD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762" y="2467071"/>
            <a:ext cx="4129088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13DC3-D68D-6D4F-9AB1-644E7310A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467071"/>
            <a:ext cx="4129086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B66DE4-08D5-A244-8032-B0BA961F0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6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05BA7C-A6CF-7B4C-92F4-3003DB859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4610"/>
          <a:stretch/>
        </p:blipFill>
        <p:spPr>
          <a:xfrm>
            <a:off x="385763" y="304802"/>
            <a:ext cx="8369275" cy="973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D67FC0-7C0B-B44F-A122-B5B3C5624B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18809" y="218138"/>
            <a:ext cx="2047875" cy="110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533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1118-D342-BC48-A58D-98AE644E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368694"/>
            <a:ext cx="8372474" cy="10083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6381-D47C-2346-98FF-7172BDBAD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762" y="2467071"/>
            <a:ext cx="4129088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13DC3-D68D-6D4F-9AB1-644E7310A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467071"/>
            <a:ext cx="4129086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B66DE4-08D5-A244-8032-B0BA961F0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6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C53173-9C87-6245-B955-3C3BDDEE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886" b="33839"/>
          <a:stretch/>
        </p:blipFill>
        <p:spPr>
          <a:xfrm>
            <a:off x="385763" y="270317"/>
            <a:ext cx="8369275" cy="1008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72A66-5B75-094E-B595-5FB90999E2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7420" y="444376"/>
            <a:ext cx="1594779" cy="69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941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D37BD3-9F3B-2247-9177-7159C3437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03196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32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55ED6D-D48B-3142-87F8-D3E5A58D1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144" y="560615"/>
            <a:ext cx="8367711" cy="532130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54B63C-6770-A140-9CB8-A1A559138BF7}"/>
              </a:ext>
            </a:extLst>
          </p:cNvPr>
          <p:cNvSpPr/>
          <p:nvPr userDrawn="1"/>
        </p:nvSpPr>
        <p:spPr>
          <a:xfrm>
            <a:off x="392907" y="560615"/>
            <a:ext cx="8367711" cy="5321300"/>
          </a:xfrm>
          <a:prstGeom prst="rect">
            <a:avLst/>
          </a:prstGeom>
          <a:gradFill>
            <a:gsLst>
              <a:gs pos="89000">
                <a:schemeClr val="accent1">
                  <a:lumMod val="5000"/>
                  <a:lumOff val="95000"/>
                </a:schemeClr>
              </a:gs>
              <a:gs pos="15000">
                <a:schemeClr val="accent2">
                  <a:alpha val="39749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F30698-FEAB-EC49-AC63-BA7A7DEC6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0024" y="1163152"/>
            <a:ext cx="2903951" cy="1358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E659255-59A1-6146-8E8F-4B1AEE297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07964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420E1D-9533-3242-AD8D-907229DF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2" y="4578603"/>
            <a:ext cx="8372474" cy="555673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Employee Name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BB877-A92B-F647-A33C-F7C5BFEA3A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0076" y="5148676"/>
            <a:ext cx="6723846" cy="70637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0" cap="none" spc="0">
                <a:ln w="0"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Employee Title</a:t>
            </a:r>
          </a:p>
          <a:p>
            <a:r>
              <a:rPr lang="en-US" dirty="0"/>
              <a:t>Employee Email </a:t>
            </a:r>
          </a:p>
        </p:txBody>
      </p:sp>
    </p:spTree>
    <p:extLst>
      <p:ext uri="{BB962C8B-B14F-4D97-AF65-F5344CB8AC3E}">
        <p14:creationId xmlns:p14="http://schemas.microsoft.com/office/powerpoint/2010/main" val="3880898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5F9305-333A-4A4C-AA5B-2A5516C649DE}"/>
              </a:ext>
            </a:extLst>
          </p:cNvPr>
          <p:cNvSpPr/>
          <p:nvPr userDrawn="1"/>
        </p:nvSpPr>
        <p:spPr>
          <a:xfrm>
            <a:off x="642831" y="304803"/>
            <a:ext cx="7872520" cy="1166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EEFD1-F804-B743-81B0-AD9056EB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304803"/>
            <a:ext cx="7862206" cy="1166131"/>
          </a:xfrm>
          <a:noFill/>
          <a:ln>
            <a:solidFill>
              <a:schemeClr val="accent1"/>
            </a:solidFill>
          </a:ln>
        </p:spPr>
        <p:txBody>
          <a:bodyPr lIns="274320" rIns="457200"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4F617-F322-E740-A4BF-CC1B7AAF2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5" y="1625604"/>
            <a:ext cx="7862206" cy="4207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4D870D-2124-DE4E-9D7E-B6E11A540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4838" y="3200400"/>
            <a:ext cx="314325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0975F-20E1-7648-8FF9-DE20E75E78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9600" y="3206750"/>
            <a:ext cx="304800" cy="44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43F053-4B87-2D42-B127-49EF279256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418740" y="398918"/>
            <a:ext cx="894080" cy="977900"/>
          </a:xfrm>
          <a:prstGeom prst="rect">
            <a:avLst/>
          </a:prstGeom>
          <a:noFill/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8398D5-9CFD-644A-BBE9-84FFF3DBC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89431" y="6249477"/>
            <a:ext cx="2925918" cy="244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51ACFC-1213-6642-869E-288A00BE0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94851" y="6249478"/>
            <a:ext cx="1554294" cy="244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fld id="{798E91C9-0DEE-9A49-A5F2-4DDCB8AAD8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81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4F50287-184F-0740-80D4-F5025F060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774" y="304800"/>
            <a:ext cx="8420455" cy="624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D98CA-D2A9-C443-A18E-FD9A49C2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774410"/>
            <a:ext cx="6858000" cy="1043781"/>
          </a:xfrm>
        </p:spPr>
        <p:txBody>
          <a:bodyPr anchor="ctr" anchorCtr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4728D-3CB6-5D47-A3D9-EA51187589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2054" y="923134"/>
            <a:ext cx="2479894" cy="11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183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C333-33AB-0044-9FEB-E5282C7B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" y="1407886"/>
            <a:ext cx="8369275" cy="973816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BFDF8-547F-1E43-9BA3-BF157842A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364" y="2597305"/>
            <a:ext cx="8369275" cy="24876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ACF875D-FDC4-2D4E-A4B1-386EF36AE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08747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547A5-B589-9D45-B75D-500A13E26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" t="15113" r="-41" b="49496"/>
          <a:stretch/>
        </p:blipFill>
        <p:spPr>
          <a:xfrm>
            <a:off x="387364" y="304801"/>
            <a:ext cx="8369275" cy="9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60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A0B4-1727-4125-ABEB-408EB84A2C00}"/>
              </a:ext>
            </a:extLst>
          </p:cNvPr>
          <p:cNvSpPr/>
          <p:nvPr userDrawn="1"/>
        </p:nvSpPr>
        <p:spPr>
          <a:xfrm>
            <a:off x="385762" y="304803"/>
            <a:ext cx="8372477" cy="1166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EEFD1-F804-B743-81B0-AD9056EB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304803"/>
            <a:ext cx="8372475" cy="1166131"/>
          </a:xfrm>
          <a:noFill/>
          <a:ln>
            <a:solidFill>
              <a:schemeClr val="accent1"/>
            </a:solidFill>
          </a:ln>
        </p:spPr>
        <p:txBody>
          <a:bodyPr lIns="274320" rIns="45720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4F617-F322-E740-A4BF-CC1B7AAF2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625602"/>
            <a:ext cx="8372475" cy="4207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A84A19E-D94F-3F40-BE78-D585781C5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8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4D870D-2124-DE4E-9D7E-B6E11A540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4838" y="3200400"/>
            <a:ext cx="314325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0975F-20E1-7648-8FF9-DE20E75E78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9600" y="3206750"/>
            <a:ext cx="304800" cy="44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43F053-4B87-2D42-B127-49EF279256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858127" y="412677"/>
            <a:ext cx="647699" cy="944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421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CD6F55-A29A-4CD0-B1D8-528188C107EE}"/>
              </a:ext>
            </a:extLst>
          </p:cNvPr>
          <p:cNvSpPr/>
          <p:nvPr userDrawn="1"/>
        </p:nvSpPr>
        <p:spPr>
          <a:xfrm>
            <a:off x="394752" y="2057400"/>
            <a:ext cx="3184268" cy="37004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8F4F0-2604-B948-98C2-87730FF8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52" y="787967"/>
            <a:ext cx="3184268" cy="1069975"/>
          </a:xfrm>
        </p:spPr>
        <p:txBody>
          <a:bodyPr anchor="t">
            <a:norm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52DCD-88DC-8147-9B5F-CA0BEE43A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2" y="787964"/>
            <a:ext cx="4860131" cy="49699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DDB64-322D-4F4C-A4B6-F7B3BDAB3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752" y="2057400"/>
            <a:ext cx="3184268" cy="3700464"/>
          </a:xfrm>
          <a:noFill/>
        </p:spPr>
        <p:txBody>
          <a:bodyPr rIns="274320" anchor="ctr"/>
          <a:lstStyle>
            <a:lvl1pPr marL="0" indent="0" algn="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F11BE9-005F-834E-A24C-0C7715429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9632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69769F-3405-744E-B45B-925EA17C0ECE}"/>
              </a:ext>
            </a:extLst>
          </p:cNvPr>
          <p:cNvSpPr/>
          <p:nvPr userDrawn="1"/>
        </p:nvSpPr>
        <p:spPr>
          <a:xfrm>
            <a:off x="394751" y="359686"/>
            <a:ext cx="8351043" cy="228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8EAD00-AC5D-7543-B0C2-4365E0A14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680" y="2180714"/>
            <a:ext cx="1479204" cy="34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1118-D342-BC48-A58D-98AE644E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368694"/>
            <a:ext cx="8372474" cy="10083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6381-D47C-2346-98FF-7172BDBAD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762" y="2467071"/>
            <a:ext cx="4129088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13DC3-D68D-6D4F-9AB1-644E7310A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467071"/>
            <a:ext cx="4129086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B66DE4-08D5-A244-8032-B0BA961F0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6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05BA7C-A6CF-7B4C-92F4-3003DB859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4610"/>
          <a:stretch/>
        </p:blipFill>
        <p:spPr>
          <a:xfrm>
            <a:off x="385763" y="304802"/>
            <a:ext cx="8369275" cy="973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D67FC0-7C0B-B44F-A122-B5B3C5624B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18809" y="218138"/>
            <a:ext cx="2047875" cy="110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848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1118-D342-BC48-A58D-98AE644E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368694"/>
            <a:ext cx="8372474" cy="10083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6381-D47C-2346-98FF-7172BDBAD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762" y="2467071"/>
            <a:ext cx="4129088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13DC3-D68D-6D4F-9AB1-644E7310A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467071"/>
            <a:ext cx="4129086" cy="32376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B66DE4-08D5-A244-8032-B0BA961F0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6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C53173-9C87-6245-B955-3C3BDDEE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886" b="33839"/>
          <a:stretch/>
        </p:blipFill>
        <p:spPr>
          <a:xfrm>
            <a:off x="385763" y="270317"/>
            <a:ext cx="8369275" cy="1008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72A66-5B75-094E-B595-5FB90999E2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7420" y="444376"/>
            <a:ext cx="1594779" cy="69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100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D37BD3-9F3B-2247-9177-7159C3437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03196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00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55ED6D-D48B-3142-87F8-D3E5A58D1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144" y="560615"/>
            <a:ext cx="8367711" cy="532130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54B63C-6770-A140-9CB8-A1A559138BF7}"/>
              </a:ext>
            </a:extLst>
          </p:cNvPr>
          <p:cNvSpPr/>
          <p:nvPr userDrawn="1"/>
        </p:nvSpPr>
        <p:spPr>
          <a:xfrm>
            <a:off x="392907" y="560615"/>
            <a:ext cx="8367711" cy="5321300"/>
          </a:xfrm>
          <a:prstGeom prst="rect">
            <a:avLst/>
          </a:prstGeom>
          <a:gradFill>
            <a:gsLst>
              <a:gs pos="89000">
                <a:schemeClr val="accent1">
                  <a:lumMod val="5000"/>
                  <a:lumOff val="95000"/>
                </a:schemeClr>
              </a:gs>
              <a:gs pos="15000">
                <a:schemeClr val="accent2">
                  <a:alpha val="39749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F30698-FEAB-EC49-AC63-BA7A7DEC6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0024" y="1163152"/>
            <a:ext cx="2903951" cy="1358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E659255-59A1-6146-8E8F-4B1AEE297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07964" y="6044959"/>
            <a:ext cx="3547890" cy="400364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420E1D-9533-3242-AD8D-907229DF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2" y="4578603"/>
            <a:ext cx="8372474" cy="555673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Employee Name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BB877-A92B-F647-A33C-F7C5BFEA3A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0076" y="5148676"/>
            <a:ext cx="6723846" cy="70637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0" cap="none" spc="0">
                <a:ln w="0"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Employee Title</a:t>
            </a:r>
          </a:p>
          <a:p>
            <a:r>
              <a:rPr lang="en-US" dirty="0"/>
              <a:t>Employee Email </a:t>
            </a:r>
          </a:p>
        </p:txBody>
      </p:sp>
    </p:spTree>
    <p:extLst>
      <p:ext uri="{BB962C8B-B14F-4D97-AF65-F5344CB8AC3E}">
        <p14:creationId xmlns:p14="http://schemas.microsoft.com/office/powerpoint/2010/main" val="111699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C3695-5239-ED46-B53D-53B9314B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682388"/>
            <a:ext cx="8372474" cy="100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BDDAF-E13C-DD4A-A49D-89A55997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1825625"/>
            <a:ext cx="8372475" cy="4165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64D5A4-07F2-2340-B861-8D19E1FD7D54}"/>
              </a:ext>
            </a:extLst>
          </p:cNvPr>
          <p:cNvSpPr/>
          <p:nvPr userDrawn="1"/>
        </p:nvSpPr>
        <p:spPr>
          <a:xfrm>
            <a:off x="385762" y="5892803"/>
            <a:ext cx="8372474" cy="9856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2541D3-9079-9F40-843C-A2A292246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6678" y="6059711"/>
            <a:ext cx="1070641" cy="365125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fld id="{798E91C9-0DEE-9A49-A5F2-4DDCB8AAD8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6C4A97-5D9A-684A-B0B6-26182C1CFE3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85762" y="6014955"/>
            <a:ext cx="1294448" cy="504108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B99E7E1-3420-EE43-9D5F-A14F8A278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5" y="6044959"/>
            <a:ext cx="3547890" cy="400364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3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C3695-5239-ED46-B53D-53B9314B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682388"/>
            <a:ext cx="8372474" cy="100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BDDAF-E13C-DD4A-A49D-89A55997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1825625"/>
            <a:ext cx="8372475" cy="4165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64D5A4-07F2-2340-B861-8D19E1FD7D54}"/>
              </a:ext>
            </a:extLst>
          </p:cNvPr>
          <p:cNvSpPr/>
          <p:nvPr userDrawn="1"/>
        </p:nvSpPr>
        <p:spPr>
          <a:xfrm>
            <a:off x="385762" y="5892803"/>
            <a:ext cx="8372474" cy="9856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2541D3-9079-9F40-843C-A2A292246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6678" y="6059711"/>
            <a:ext cx="1070641" cy="365125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fld id="{798E91C9-0DEE-9A49-A5F2-4DDCB8AAD8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6C4A97-5D9A-684A-B0B6-26182C1CFE3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85762" y="6014955"/>
            <a:ext cx="1294448" cy="504108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B99E7E1-3420-EE43-9D5F-A14F8A278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0345" y="6044959"/>
            <a:ext cx="3547890" cy="400364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0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m.gov/renewable-energy/state-activities/maryland-offshore-wind" TargetMode="External"/><Relationship Id="rId2" Type="http://schemas.openxmlformats.org/officeDocument/2006/relationships/hyperlink" Target="mailto:d.wilson@uswindinc.com" TargetMode="External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0" y="639097"/>
            <a:ext cx="4834654" cy="3781101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Board of Directors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7500" y="5280847"/>
            <a:ext cx="4834654" cy="78565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Franklin Gothic Medium"/>
              </a:rPr>
              <a:t>October 28,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3971C-807F-47EA-A77D-96DA0A524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6006" y="0"/>
            <a:ext cx="348799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4B07F1E-24B3-440B-8F89-104CA22D8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604" y="958640"/>
            <a:ext cx="2522798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80607E5A-D77F-43FC-8C0E-97F0202CB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6554" y="2376463"/>
            <a:ext cx="2075365" cy="20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DCB3D-E9A5-DA41-86B2-B6C98EFA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9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uswindinc.com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42BB-C367-45E8-8641-6B03344D1DBD}"/>
              </a:ext>
            </a:extLst>
          </p:cNvPr>
          <p:cNvSpPr txBox="1">
            <a:spLocks/>
          </p:cNvSpPr>
          <p:nvPr/>
        </p:nvSpPr>
        <p:spPr>
          <a:xfrm>
            <a:off x="3989140" y="5449578"/>
            <a:ext cx="1165721" cy="1830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fld id="{798E91C9-0DEE-9A49-A5F2-4DDCB8AAD86A}" type="slidenum">
              <a:rPr lang="en-US" sz="900">
                <a:solidFill>
                  <a:srgbClr val="193C69"/>
                </a:solidFill>
                <a:latin typeface="Corbel" panose="020B0503020204020204" pitchFamily="34" charset="0"/>
              </a:rPr>
              <a:pPr algn="ctr" defTabSz="342900">
                <a:defRPr/>
              </a:pPr>
              <a:t>10</a:t>
            </a:fld>
            <a:endParaRPr lang="en-US" sz="900" dirty="0">
              <a:solidFill>
                <a:srgbClr val="193C69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AB46D29-5188-7953-C9D0-303A99C0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Federal Permitting Progress</a:t>
            </a: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32F32E5F-EEF0-989B-9F59-D60469E3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37" y="2034776"/>
            <a:ext cx="6142535" cy="3223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C16131-56AF-0E0A-39BD-684ADF2267FF}"/>
              </a:ext>
            </a:extLst>
          </p:cNvPr>
          <p:cNvSpPr txBox="1"/>
          <p:nvPr/>
        </p:nvSpPr>
        <p:spPr>
          <a:xfrm>
            <a:off x="6377940" y="2272492"/>
            <a:ext cx="5237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CF095-A47A-FD90-0222-7382BC3BD5AD}"/>
              </a:ext>
            </a:extLst>
          </p:cNvPr>
          <p:cNvSpPr txBox="1"/>
          <p:nvPr/>
        </p:nvSpPr>
        <p:spPr>
          <a:xfrm>
            <a:off x="6596149" y="3076748"/>
            <a:ext cx="8728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4C191-0F0B-1003-4229-10AB22F8C052}"/>
              </a:ext>
            </a:extLst>
          </p:cNvPr>
          <p:cNvSpPr txBox="1"/>
          <p:nvPr/>
        </p:nvSpPr>
        <p:spPr>
          <a:xfrm>
            <a:off x="6452755" y="2827366"/>
            <a:ext cx="230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CD6FF8-CF86-8565-BC1B-E3913B8805AB}"/>
              </a:ext>
            </a:extLst>
          </p:cNvPr>
          <p:cNvCxnSpPr>
            <a:cxnSpLocks/>
          </p:cNvCxnSpPr>
          <p:nvPr/>
        </p:nvCxnSpPr>
        <p:spPr>
          <a:xfrm flipV="1">
            <a:off x="6265718" y="4128597"/>
            <a:ext cx="0" cy="325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2078FA4-698F-1C56-E012-38B7D9CB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966" y="4493782"/>
            <a:ext cx="608129" cy="1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DCB3D-E9A5-DA41-86B2-B6C98EFA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9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uswindinc.com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42BB-C367-45E8-8641-6B03344D1DBD}"/>
              </a:ext>
            </a:extLst>
          </p:cNvPr>
          <p:cNvSpPr txBox="1">
            <a:spLocks/>
          </p:cNvSpPr>
          <p:nvPr/>
        </p:nvSpPr>
        <p:spPr>
          <a:xfrm>
            <a:off x="3989140" y="5449578"/>
            <a:ext cx="1165721" cy="1830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fld id="{798E91C9-0DEE-9A49-A5F2-4DDCB8AAD86A}" type="slidenum">
              <a:rPr lang="en-US" sz="900">
                <a:solidFill>
                  <a:srgbClr val="193C69"/>
                </a:solidFill>
                <a:latin typeface="Corbel" panose="020B0503020204020204" pitchFamily="34" charset="0"/>
              </a:rPr>
              <a:pPr algn="ctr" defTabSz="342900">
                <a:defRPr/>
              </a:pPr>
              <a:t>11</a:t>
            </a:fld>
            <a:endParaRPr lang="en-US" sz="900" dirty="0">
              <a:solidFill>
                <a:srgbClr val="193C69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AB46D29-5188-7953-C9D0-303A99C0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Proposed Cable Route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7128C-C48E-0BDC-396A-60936C766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8" t="2028" r="1726" b="2309"/>
          <a:stretch/>
        </p:blipFill>
        <p:spPr>
          <a:xfrm>
            <a:off x="385764" y="1967846"/>
            <a:ext cx="5007392" cy="3291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4EBAD-8B73-6465-F01E-60EA27B00C5E}"/>
              </a:ext>
            </a:extLst>
          </p:cNvPr>
          <p:cNvSpPr txBox="1"/>
          <p:nvPr/>
        </p:nvSpPr>
        <p:spPr>
          <a:xfrm>
            <a:off x="5566002" y="2081406"/>
            <a:ext cx="3089682" cy="2661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08000"/>
              </a:lnSpc>
              <a:spcAft>
                <a:spcPts val="45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project:</a:t>
            </a:r>
          </a:p>
          <a:p>
            <a:pPr marL="342900" lvl="1" indent="-214313" defTabSz="685800">
              <a:lnSpc>
                <a:spcPct val="108000"/>
              </a:lnSpc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 up to 4 offshore export cables at 3R’s Beach;</a:t>
            </a:r>
          </a:p>
          <a:p>
            <a:pPr marL="342900" lvl="1" indent="-214313" defTabSz="685800">
              <a:lnSpc>
                <a:spcPct val="108000"/>
              </a:lnSpc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under Indian River Bay; and </a:t>
            </a:r>
          </a:p>
          <a:p>
            <a:pPr marL="342900" lvl="1" indent="-214313" defTabSz="685800">
              <a:lnSpc>
                <a:spcPct val="108000"/>
              </a:lnSpc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to new substations next to Indian River Substation.</a:t>
            </a:r>
          </a:p>
          <a:p>
            <a:pPr defTabSz="685800">
              <a:lnSpc>
                <a:spcPct val="108000"/>
              </a:lnSpc>
              <a:spcAft>
                <a:spcPts val="90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cables will come ashore in Ocean City or Assateague Island</a:t>
            </a:r>
          </a:p>
          <a:p>
            <a:pPr defTabSz="685800">
              <a:lnSpc>
                <a:spcPct val="108000"/>
              </a:lnSpc>
              <a:spcAft>
                <a:spcPts val="90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will supply power to Delmarva Peninsula</a:t>
            </a:r>
          </a:p>
          <a:p>
            <a:pPr defTabSz="685800">
              <a:lnSpc>
                <a:spcPct val="108000"/>
              </a:lnSpc>
              <a:spcAft>
                <a:spcPts val="90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critical to connect in DE as the power grid is currently too weak in MD</a:t>
            </a:r>
          </a:p>
        </p:txBody>
      </p:sp>
    </p:spTree>
    <p:extLst>
      <p:ext uri="{BB962C8B-B14F-4D97-AF65-F5344CB8AC3E}">
        <p14:creationId xmlns:p14="http://schemas.microsoft.com/office/powerpoint/2010/main" val="3996784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B5CF-B89C-E28C-117A-69A8589F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Turbine Foundations Create Artificial Reef Habitat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E8DDF-375C-BE0E-1C34-CA8AD4164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193C69"/>
                </a:solidFill>
                <a:latin typeface="Corbel" panose="020B0503020204020204"/>
              </a:rPr>
              <a:t>uswindinc.com</a:t>
            </a:r>
            <a:endParaRPr lang="en-US" dirty="0">
              <a:solidFill>
                <a:srgbClr val="193C69"/>
              </a:solidFill>
              <a:latin typeface="Corbel" panose="020B0503020204020204"/>
            </a:endParaRPr>
          </a:p>
        </p:txBody>
      </p:sp>
      <p:pic>
        <p:nvPicPr>
          <p:cNvPr id="9" name="Content Placeholder 8" descr="A poster of a marine life&#10;&#10;Description automatically generated">
            <a:extLst>
              <a:ext uri="{FF2B5EF4-FFF2-40B4-BE49-F238E27FC236}">
                <a16:creationId xmlns:a16="http://schemas.microsoft.com/office/drawing/2014/main" id="{2BCD70D0-60C6-A0F4-CC0F-EF0C40B27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4" y="2029478"/>
            <a:ext cx="6039803" cy="315634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59C17E-D452-03DB-65F3-F5A26DB4F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66" y="3725700"/>
            <a:ext cx="2718434" cy="1529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8DFD2-FE60-66E7-6EF0-01377A4B6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66" y="2028508"/>
            <a:ext cx="2718362" cy="16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8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DCB3D-E9A5-DA41-86B2-B6C98EFA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9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uswindinc.com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42BB-C367-45E8-8641-6B03344D1DBD}"/>
              </a:ext>
            </a:extLst>
          </p:cNvPr>
          <p:cNvSpPr txBox="1">
            <a:spLocks/>
          </p:cNvSpPr>
          <p:nvPr/>
        </p:nvSpPr>
        <p:spPr>
          <a:xfrm>
            <a:off x="3989140" y="5449578"/>
            <a:ext cx="1165721" cy="1830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fld id="{798E91C9-0DEE-9A49-A5F2-4DDCB8AAD86A}" type="slidenum">
              <a:rPr lang="en-US" sz="900">
                <a:solidFill>
                  <a:srgbClr val="193C69"/>
                </a:solidFill>
                <a:latin typeface="Corbel" panose="020B0503020204020204" pitchFamily="34" charset="0"/>
              </a:rPr>
              <a:pPr algn="ctr" defTabSz="342900">
                <a:defRPr/>
              </a:pPr>
              <a:t>13</a:t>
            </a:fld>
            <a:endParaRPr lang="en-US" sz="900" dirty="0">
              <a:solidFill>
                <a:srgbClr val="193C69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AB46D29-5188-7953-C9D0-303A99C0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Protections for Whales During Surveys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16131-56AF-0E0A-39BD-684ADF2267FF}"/>
              </a:ext>
            </a:extLst>
          </p:cNvPr>
          <p:cNvSpPr txBox="1"/>
          <p:nvPr/>
        </p:nvSpPr>
        <p:spPr>
          <a:xfrm>
            <a:off x="6377940" y="2272492"/>
            <a:ext cx="5237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CF095-A47A-FD90-0222-7382BC3BD5AD}"/>
              </a:ext>
            </a:extLst>
          </p:cNvPr>
          <p:cNvSpPr txBox="1"/>
          <p:nvPr/>
        </p:nvSpPr>
        <p:spPr>
          <a:xfrm>
            <a:off x="6596149" y="3076748"/>
            <a:ext cx="8728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4C191-0F0B-1003-4229-10AB22F8C052}"/>
              </a:ext>
            </a:extLst>
          </p:cNvPr>
          <p:cNvSpPr txBox="1"/>
          <p:nvPr/>
        </p:nvSpPr>
        <p:spPr>
          <a:xfrm>
            <a:off x="6452755" y="2827366"/>
            <a:ext cx="230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D4E5EB-956F-9E7F-5807-C3A84540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/>
          <a:stretch/>
        </p:blipFill>
        <p:spPr>
          <a:xfrm>
            <a:off x="4163377" y="1960450"/>
            <a:ext cx="4594860" cy="2756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E26D1-8CD1-396E-B658-8F7BEA181BD9}"/>
              </a:ext>
            </a:extLst>
          </p:cNvPr>
          <p:cNvSpPr txBox="1"/>
          <p:nvPr/>
        </p:nvSpPr>
        <p:spPr>
          <a:xfrm>
            <a:off x="385763" y="2180188"/>
            <a:ext cx="3603377" cy="256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Wind uses third-party Protected Species Observers (PSOs), trained and approved by NOAA, to detect protected species, like whales, when conducting research at-sea. </a:t>
            </a:r>
          </a:p>
          <a:p>
            <a:pPr marL="128588" indent="-128588" defTabSz="685800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Wind also implements several vessel strike avoidance measures:</a:t>
            </a:r>
          </a:p>
          <a:p>
            <a:pPr marL="471488" lvl="1" indent="-128588" defTabSz="685800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survey vessels travel at 10 knots or less at all times.</a:t>
            </a:r>
          </a:p>
          <a:p>
            <a:pPr marL="471488" lvl="1" indent="-128588" defTabSz="685800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survey vessels maintain a separation distance of 500 meters or greater from any sighted North Atlantic right whale (NARW).</a:t>
            </a:r>
          </a:p>
          <a:p>
            <a:pPr marL="471488" lvl="1" indent="-128588" defTabSz="685800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survey vessels maintain a separation distance of 100 meters or greater from any sighted cetacean.</a:t>
            </a:r>
          </a:p>
          <a:p>
            <a:pPr marL="128588" indent="-128588" defTabSz="685800">
              <a:lnSpc>
                <a:spcPct val="108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Wind also funds a near real-time whale monitoring buoy in our Lease area to provide alerts on the presence of baleen whales (NARW, humpback, fin, and sei whales).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05AB4-FBA4-4EEF-B896-B86624718459}"/>
              </a:ext>
            </a:extLst>
          </p:cNvPr>
          <p:cNvSpPr txBox="1"/>
          <p:nvPr/>
        </p:nvSpPr>
        <p:spPr>
          <a:xfrm>
            <a:off x="4163377" y="4545922"/>
            <a:ext cx="4594860" cy="5078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the US Marine Mammal Commission and NOAA Fisheries have issued statements refuting misleading claims. </a:t>
            </a:r>
          </a:p>
        </p:txBody>
      </p:sp>
    </p:spTree>
    <p:extLst>
      <p:ext uri="{BB962C8B-B14F-4D97-AF65-F5344CB8AC3E}">
        <p14:creationId xmlns:p14="http://schemas.microsoft.com/office/powerpoint/2010/main" val="3391267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1DF8-D5AE-11E4-CA19-8DCA2B2B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Protections Proposed for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606F8-31C0-D0A1-AF55-930F63BB7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34" y="2330926"/>
            <a:ext cx="3764417" cy="2860762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Layered methods to minimize underwater sound during impact pile driving of foundations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during pile driving with large clearance zones prior to start and shutdown zones if marine mammal or sea turtle approaches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Vessel strike avoidance measures for all vessels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Avoidance of sensitive habitats or features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restrictions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with UMCES to contribute to science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“Take” definition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586F1-84D0-4738-02D0-B388689A6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93C69"/>
                </a:solidFill>
                <a:latin typeface="Corbel" panose="020B0503020204020204"/>
              </a:rPr>
              <a:t>uswindinc.com</a:t>
            </a:r>
          </a:p>
        </p:txBody>
      </p:sp>
      <p:pic>
        <p:nvPicPr>
          <p:cNvPr id="1026" name="Picture 2" descr="Left) Air-bubble cloud released by a perforated pile positioned on the... |  Download Scientific Diagram">
            <a:extLst>
              <a:ext uri="{FF2B5EF4-FFF2-40B4-BE49-F238E27FC236}">
                <a16:creationId xmlns:a16="http://schemas.microsoft.com/office/drawing/2014/main" id="{5CA8AF0A-ADE4-EA5A-11FB-84167D69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07" y="2330926"/>
            <a:ext cx="2294605" cy="1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N OORD TO DEPLOY AdBM NOISE MITIGATION SOLUTION - Energy Global News">
            <a:extLst>
              <a:ext uri="{FF2B5EF4-FFF2-40B4-BE49-F238E27FC236}">
                <a16:creationId xmlns:a16="http://schemas.microsoft.com/office/drawing/2014/main" id="{DA64598B-E32D-F9FF-D6F6-8A2D54303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82" y="3654327"/>
            <a:ext cx="2443627" cy="124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7DE20-329F-326C-45CB-F0D6D4B0B186}"/>
              </a:ext>
            </a:extLst>
          </p:cNvPr>
          <p:cNvSpPr txBox="1"/>
          <p:nvPr/>
        </p:nvSpPr>
        <p:spPr>
          <a:xfrm>
            <a:off x="4627358" y="1994148"/>
            <a:ext cx="196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view of far-field sound attenuation: double bubble curtain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E30852-98B6-7F14-EA6F-27A4854E0CFA}"/>
              </a:ext>
            </a:extLst>
          </p:cNvPr>
          <p:cNvGrpSpPr>
            <a:grpSpLocks noChangeAspect="1"/>
          </p:cNvGrpSpPr>
          <p:nvPr/>
        </p:nvGrpSpPr>
        <p:grpSpPr>
          <a:xfrm>
            <a:off x="6939856" y="2107376"/>
            <a:ext cx="1549408" cy="1487135"/>
            <a:chOff x="3267177" y="3637833"/>
            <a:chExt cx="2244893" cy="2058970"/>
          </a:xfrm>
        </p:grpSpPr>
        <p:pic>
          <p:nvPicPr>
            <p:cNvPr id="9" name="Picture 8" descr="A couple of people on a boat&#10;&#10;Description automatically generated with low confidence">
              <a:extLst>
                <a:ext uri="{FF2B5EF4-FFF2-40B4-BE49-F238E27FC236}">
                  <a16:creationId xmlns:a16="http://schemas.microsoft.com/office/drawing/2014/main" id="{A5B5AABA-F031-4904-7370-9E71D0E94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082" y="3637833"/>
              <a:ext cx="2241988" cy="16814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084ABB-FFFC-248F-C9E5-7632BB3A109B}"/>
                </a:ext>
              </a:extLst>
            </p:cNvPr>
            <p:cNvSpPr txBox="1"/>
            <p:nvPr/>
          </p:nvSpPr>
          <p:spPr>
            <a:xfrm>
              <a:off x="3267177" y="5329093"/>
              <a:ext cx="2244893" cy="36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56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Courtesy of RPS Protected Species Observer Team</a:t>
              </a:r>
              <a:endParaRPr lang="en-US" sz="563" dirty="0">
                <a:solidFill>
                  <a:srgbClr val="000000"/>
                </a:solidFill>
                <a:latin typeface="Corbel" panose="020B0503020204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F1F07F-F358-CE27-ED72-CFE3185FD85D}"/>
              </a:ext>
            </a:extLst>
          </p:cNvPr>
          <p:cNvSpPr txBox="1"/>
          <p:nvPr/>
        </p:nvSpPr>
        <p:spPr>
          <a:xfrm>
            <a:off x="4403993" y="4186140"/>
            <a:ext cx="169136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COP, US Wind proposed 172 measures across 14 categories to avoid, minimize, and mitigate impacts to human and natural resources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E7D4D4-EEA3-E742-0FCE-934C474D921A}"/>
              </a:ext>
            </a:extLst>
          </p:cNvPr>
          <p:cNvSpPr/>
          <p:nvPr/>
        </p:nvSpPr>
        <p:spPr>
          <a:xfrm>
            <a:off x="4403993" y="4189798"/>
            <a:ext cx="1691363" cy="1038746"/>
          </a:xfrm>
          <a:prstGeom prst="roundRect">
            <a:avLst/>
          </a:prstGeom>
          <a:noFill/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83291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B5CF-B89C-E28C-117A-69A8589F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Ongoing Environmental Studies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E8DDF-375C-BE0E-1C34-CA8AD4164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193C69"/>
                </a:solidFill>
                <a:latin typeface="Corbel" panose="020B0503020204020204"/>
              </a:rPr>
              <a:t>uswindinc.com</a:t>
            </a:r>
            <a:endParaRPr lang="en-US" dirty="0">
              <a:solidFill>
                <a:srgbClr val="193C69"/>
              </a:solidFill>
              <a:latin typeface="Corbel" panose="020B050302020402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7FC719-2A5C-1A98-DBAF-216305F66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0" y="1998307"/>
            <a:ext cx="2103438" cy="1367339"/>
          </a:xfrm>
        </p:spPr>
        <p:txBody>
          <a:bodyPr>
            <a:noAutofit/>
          </a:bodyPr>
          <a:lstStyle/>
          <a:p>
            <a:pPr marL="8" indent="0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825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2-years </a:t>
            </a:r>
            <a:r>
              <a:rPr lang="en-US" sz="825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Metocean</a:t>
            </a:r>
            <a:r>
              <a:rPr lang="en-US" sz="825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Buoy data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Avian acoustic detectors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Bat acoustic detectors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Nano-tagged bird detectors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Acoustic detectors for dolphins and porpoises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Sensors for various species of tagged fish</a:t>
            </a:r>
            <a:endParaRPr lang="en-US" sz="825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43D3A4-F076-834E-B178-69378D6F2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463">
            <a:off x="469090" y="2210753"/>
            <a:ext cx="1648834" cy="74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684D8-4794-1652-6C77-B6D12D932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20" y="2022483"/>
            <a:ext cx="1810333" cy="11569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656E73-FAD4-2790-C176-C75D1107BAFA}"/>
              </a:ext>
            </a:extLst>
          </p:cNvPr>
          <p:cNvGrpSpPr>
            <a:grpSpLocks noChangeAspect="1"/>
          </p:cNvGrpSpPr>
          <p:nvPr/>
        </p:nvGrpSpPr>
        <p:grpSpPr>
          <a:xfrm>
            <a:off x="2910265" y="3174109"/>
            <a:ext cx="1471937" cy="1426057"/>
            <a:chOff x="3267177" y="3637833"/>
            <a:chExt cx="2244893" cy="2078323"/>
          </a:xfrm>
        </p:grpSpPr>
        <p:pic>
          <p:nvPicPr>
            <p:cNvPr id="14" name="Picture 13" descr="A couple of people on a boat&#10;&#10;Description automatically generated with low confidence">
              <a:extLst>
                <a:ext uri="{FF2B5EF4-FFF2-40B4-BE49-F238E27FC236}">
                  <a16:creationId xmlns:a16="http://schemas.microsoft.com/office/drawing/2014/main" id="{B84E6DAC-946A-A3FE-8309-CAAE6BE53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082" y="3637833"/>
              <a:ext cx="2241988" cy="16814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B3E9D4-EDF1-AA3D-E35D-F340AA29419D}"/>
                </a:ext>
              </a:extLst>
            </p:cNvPr>
            <p:cNvSpPr txBox="1"/>
            <p:nvPr/>
          </p:nvSpPr>
          <p:spPr>
            <a:xfrm>
              <a:off x="3267177" y="5329093"/>
              <a:ext cx="2244893" cy="38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56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Courtesy of RPS Protected Species Observer Team</a:t>
              </a:r>
              <a:endParaRPr lang="en-US" sz="563" dirty="0">
                <a:solidFill>
                  <a:srgbClr val="000000"/>
                </a:solidFill>
                <a:latin typeface="Corbel" panose="020B0503020204020204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C334A6-C93E-BC18-CECF-A7D66BF2179B}"/>
              </a:ext>
            </a:extLst>
          </p:cNvPr>
          <p:cNvSpPr txBox="1">
            <a:spLocks/>
          </p:cNvSpPr>
          <p:nvPr/>
        </p:nvSpPr>
        <p:spPr>
          <a:xfrm>
            <a:off x="2278123" y="1986774"/>
            <a:ext cx="2407444" cy="11430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" indent="0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825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Digital Aerial Avian Survey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years pre-construction, 2 years post-construction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 flights/year to collect seabird information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Whales, sharks, large fish, sea turtles and other creatures at the surface also identified and catalogued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20E65DC-C131-7834-06FA-2488075EA70D}"/>
              </a:ext>
            </a:extLst>
          </p:cNvPr>
          <p:cNvSpPr txBox="1">
            <a:spLocks/>
          </p:cNvSpPr>
          <p:nvPr/>
        </p:nvSpPr>
        <p:spPr>
          <a:xfrm>
            <a:off x="513954" y="3266367"/>
            <a:ext cx="2164192" cy="8874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" indent="0" defTabSz="3429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825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Protected Species Observer (PSO) data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PSOs aboard US Wind’s survey vessels gathered 14 months (and counting) of marine mammal and sea turtle observations</a:t>
            </a:r>
            <a:endParaRPr lang="en-US" sz="8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9C53D07-00A9-5687-B0A9-E6DED02FEFD9}"/>
              </a:ext>
            </a:extLst>
          </p:cNvPr>
          <p:cNvSpPr txBox="1">
            <a:spLocks/>
          </p:cNvSpPr>
          <p:nvPr/>
        </p:nvSpPr>
        <p:spPr>
          <a:xfrm>
            <a:off x="4616227" y="3492356"/>
            <a:ext cx="2155583" cy="8745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" indent="0" defTabSz="3429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825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Acoustic bat detectors on survey vessels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Bat detectors on survey vessels recorded bat calls that are analyzed and identified</a:t>
            </a:r>
            <a:endParaRPr lang="en-US" sz="8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864997-847C-2517-DE96-04BA5117DDB3}"/>
              </a:ext>
            </a:extLst>
          </p:cNvPr>
          <p:cNvGrpSpPr>
            <a:grpSpLocks noChangeAspect="1"/>
          </p:cNvGrpSpPr>
          <p:nvPr/>
        </p:nvGrpSpPr>
        <p:grpSpPr>
          <a:xfrm>
            <a:off x="6824587" y="3440660"/>
            <a:ext cx="1600178" cy="1043648"/>
            <a:chOff x="9312391" y="3422996"/>
            <a:chExt cx="2365260" cy="154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0BD580-2F98-38DC-C6E7-8146D8C3A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2391" y="3422996"/>
              <a:ext cx="1156980" cy="1542639"/>
            </a:xfrm>
            <a:prstGeom prst="rect">
              <a:avLst/>
            </a:prstGeom>
          </p:spPr>
        </p:pic>
        <p:pic>
          <p:nvPicPr>
            <p:cNvPr id="21" name="Picture 20" descr="A picture containing sky, outdoor, branch&#10;&#10;Description automatically generated">
              <a:extLst>
                <a:ext uri="{FF2B5EF4-FFF2-40B4-BE49-F238E27FC236}">
                  <a16:creationId xmlns:a16="http://schemas.microsoft.com/office/drawing/2014/main" id="{030EAFFE-AFF0-53D7-15A2-EB8D1EB23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327841" y="3615826"/>
              <a:ext cx="1542640" cy="115698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F96F14-89F0-547B-6EB9-4F8ECDC3F09C}"/>
              </a:ext>
            </a:extLst>
          </p:cNvPr>
          <p:cNvGrpSpPr>
            <a:grpSpLocks noChangeAspect="1"/>
          </p:cNvGrpSpPr>
          <p:nvPr/>
        </p:nvGrpSpPr>
        <p:grpSpPr>
          <a:xfrm>
            <a:off x="525922" y="4280974"/>
            <a:ext cx="1699142" cy="940986"/>
            <a:chOff x="5582652" y="1142999"/>
            <a:chExt cx="3642197" cy="201705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0CCB7D-9796-2C74-987A-7DC699DBE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1" r="15879"/>
            <a:stretch/>
          </p:blipFill>
          <p:spPr bwMode="auto">
            <a:xfrm rot="5400000">
              <a:off x="5576871" y="1148781"/>
              <a:ext cx="2017051" cy="20054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F090FD1-41DF-2F63-9E01-A2F3A8C99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59929" y="1395130"/>
              <a:ext cx="2017051" cy="1512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FE66D75-158B-3C0A-E607-CE9961F021DD}"/>
              </a:ext>
            </a:extLst>
          </p:cNvPr>
          <p:cNvSpPr txBox="1">
            <a:spLocks/>
          </p:cNvSpPr>
          <p:nvPr/>
        </p:nvSpPr>
        <p:spPr>
          <a:xfrm>
            <a:off x="2323105" y="4521416"/>
            <a:ext cx="2164192" cy="6649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" indent="0" defTabSz="3429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825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Benthic surveys</a:t>
            </a:r>
          </a:p>
          <a:p>
            <a:pPr marL="127397" indent="-127397" defTabSz="3429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Samples of seafloor sediments and organisms collected in 2021 and 2022 </a:t>
            </a:r>
            <a:endParaRPr lang="en-US" sz="8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CDEA270-B587-9691-1F3A-BCA649B17B1C}"/>
              </a:ext>
            </a:extLst>
          </p:cNvPr>
          <p:cNvSpPr/>
          <p:nvPr/>
        </p:nvSpPr>
        <p:spPr>
          <a:xfrm>
            <a:off x="4685567" y="4632085"/>
            <a:ext cx="3893687" cy="463328"/>
          </a:xfrm>
          <a:prstGeom prst="roundRect">
            <a:avLst/>
          </a:prstGeom>
          <a:noFill/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1C0379-4F11-5275-2BFC-7527EFCDAD0C}"/>
              </a:ext>
            </a:extLst>
          </p:cNvPr>
          <p:cNvSpPr txBox="1"/>
          <p:nvPr/>
        </p:nvSpPr>
        <p:spPr>
          <a:xfrm>
            <a:off x="4782178" y="4640403"/>
            <a:ext cx="370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Wind commitment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Reports and data will be hosted on a publicly-available database</a:t>
            </a:r>
          </a:p>
        </p:txBody>
      </p:sp>
    </p:spTree>
    <p:extLst>
      <p:ext uri="{BB962C8B-B14F-4D97-AF65-F5344CB8AC3E}">
        <p14:creationId xmlns:p14="http://schemas.microsoft.com/office/powerpoint/2010/main" val="2747397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B5CF-B89C-E28C-117A-69A8589F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Local Jobs &amp; Workforce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E8DDF-375C-BE0E-1C34-CA8AD4164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193C69"/>
                </a:solidFill>
                <a:latin typeface="Corbel" panose="020B0503020204020204"/>
              </a:rPr>
              <a:t>uswindinc.com</a:t>
            </a:r>
            <a:endParaRPr lang="en-US" dirty="0">
              <a:solidFill>
                <a:srgbClr val="193C69"/>
              </a:solidFill>
              <a:latin typeface="Corbel" panose="020B050302020402020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46878-CFFC-C00A-71A0-C8A12466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749" y="2388845"/>
            <a:ext cx="3186490" cy="241710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US Wind will bring good-paying jobs to the Eastern Shore and is slated to bring thousands of direct and indirect jobs to the region.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Projects includes industry-leading commitments to union labor and minority businesses.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US Wind is working with the Lower Shore Workforce Alliance, which received $700,000 from Maryland Works for Wind initiative.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Wor-Wic</a:t>
            </a:r>
            <a:r>
              <a:rPr lang="en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 Community College structuring trades curriculum around offshore wind. 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F69E8-2D2E-1FCE-295C-FD3C4368F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618" y="2189367"/>
            <a:ext cx="5006340" cy="28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52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B5CF-B89C-E28C-117A-69A8589F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Maryland Job Opportunities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E8DDF-375C-BE0E-1C34-CA8AD4164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srgbClr val="193C69"/>
                </a:solidFill>
                <a:latin typeface="Corbel" panose="020B0503020204020204"/>
              </a:rPr>
              <a:t>uswindinc.com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2AFAD-8190-F244-3D79-1B6C5C99921A}"/>
              </a:ext>
            </a:extLst>
          </p:cNvPr>
          <p:cNvSpPr txBox="1"/>
          <p:nvPr/>
        </p:nvSpPr>
        <p:spPr>
          <a:xfrm>
            <a:off x="1014045" y="4169243"/>
            <a:ext cx="7115908" cy="1067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08000"/>
              </a:lnSpc>
              <a:spcAft>
                <a:spcPts val="450"/>
              </a:spcAft>
              <a:defRPr/>
            </a:pPr>
            <a:r>
              <a:rPr lang="en-US" sz="9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Jobs</a:t>
            </a: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Positions created by demand for construction, development, and operations &amp; maintenance requirements.</a:t>
            </a:r>
          </a:p>
          <a:p>
            <a:pPr defTabSz="342900">
              <a:lnSpc>
                <a:spcPct val="108000"/>
              </a:lnSpc>
              <a:spcAft>
                <a:spcPts val="450"/>
              </a:spcAft>
              <a:defRPr/>
            </a:pPr>
            <a:r>
              <a:rPr lang="en-US" sz="9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Jobs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Positions created by supply chain ripple effects as primary contractors purchase supplies from other in-state vendors.</a:t>
            </a:r>
          </a:p>
          <a:p>
            <a:pPr defTabSz="342900">
              <a:lnSpc>
                <a:spcPct val="108000"/>
              </a:lnSpc>
              <a:spcAft>
                <a:spcPts val="450"/>
              </a:spcAft>
              <a:defRPr/>
            </a:pPr>
            <a:r>
              <a:rPr lang="en-US" sz="9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Jobs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Positions driven by additional spending from direct / indirect job income.</a:t>
            </a:r>
          </a:p>
          <a:p>
            <a:pPr defTabSz="342900">
              <a:lnSpc>
                <a:spcPct val="108000"/>
              </a:lnSpc>
              <a:spcAft>
                <a:spcPts val="45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***Note***	</a:t>
            </a:r>
            <a:r>
              <a:rPr lang="en-US"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1.5 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 and induced jobs are created for each direct job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85CD015-1236-C431-11C2-A842896CFD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8361" y="2295876"/>
          <a:ext cx="7387277" cy="1420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745409" imgH="1105057" progId="Excel.Sheet.12">
                  <p:embed/>
                </p:oleObj>
              </mc:Choice>
              <mc:Fallback>
                <p:oleObj name="Worksheet" r:id="rId2" imgW="5745409" imgH="1105057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85CD015-1236-C431-11C2-A842896CF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8361" y="2295876"/>
                        <a:ext cx="7387277" cy="1420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045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CCB7-7C7B-4668-84C7-8518CB1F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95" y="1074187"/>
            <a:ext cx="7874455" cy="788539"/>
          </a:xfrm>
        </p:spPr>
        <p:txBody>
          <a:bodyPr>
            <a:normAutofit/>
          </a:bodyPr>
          <a:lstStyle/>
          <a:p>
            <a:r>
              <a:rPr lang="en-US" sz="2100" b="1" dirty="0"/>
              <a:t>US Wind Needed Trades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F0959-FE54-481F-A42D-DCAF3FFD1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42" y="2031577"/>
            <a:ext cx="2579913" cy="2997686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Asbestos and Lead Paint Abatement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Blasting Specialist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Bulldozers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Catering (food service </a:t>
            </a:r>
            <a:r>
              <a:rPr lang="en-US" sz="4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trucks)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Concrete Demolition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Concrete Producer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Cranes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Demolition work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Drywall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Moving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Services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Environmental Mitigation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Equipment-heavy equipment operator</a:t>
            </a:r>
          </a:p>
          <a:p>
            <a:pPr marL="0" indent="0">
              <a:buNone/>
            </a:pPr>
            <a:b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C9BC4-97B2-4AFC-B8A5-243E363A2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193C69"/>
                </a:solidFill>
              </a:rPr>
              <a:t>uswindinc.com</a:t>
            </a:r>
            <a:endParaRPr lang="en-US" dirty="0">
              <a:solidFill>
                <a:srgbClr val="193C6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5C2B4-DE39-4C71-B8F7-0E203BE5E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/>
            <a:fld id="{798E91C9-0DEE-9A49-A5F2-4DDCB8AAD86A}" type="slidenum">
              <a:rPr lang="en-US">
                <a:solidFill>
                  <a:srgbClr val="193C69"/>
                </a:solidFill>
              </a:rPr>
              <a:pPr defTabSz="685800"/>
              <a:t>18</a:t>
            </a:fld>
            <a:endParaRPr lang="en-US" dirty="0">
              <a:solidFill>
                <a:srgbClr val="193C6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6A682-97FC-EA7C-1A16-5CFE33C6AE4E}"/>
              </a:ext>
            </a:extLst>
          </p:cNvPr>
          <p:cNvSpPr txBox="1"/>
          <p:nvPr/>
        </p:nvSpPr>
        <p:spPr>
          <a:xfrm>
            <a:off x="2986987" y="2037244"/>
            <a:ext cx="1812472" cy="3470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Fencing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Flaggers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Forklift operators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Fuel (diesel)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Furniture (office)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Galvanizing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HVAC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Lighting (Industrial)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Machinists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Marine Coating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Masonry Services (Brick)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Modular Offices</a:t>
            </a:r>
          </a:p>
          <a:p>
            <a:pPr defTabSz="6858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30176-51FD-1EAE-D983-7D110F7F21D2}"/>
              </a:ext>
            </a:extLst>
          </p:cNvPr>
          <p:cNvSpPr txBox="1"/>
          <p:nvPr/>
        </p:nvSpPr>
        <p:spPr>
          <a:xfrm>
            <a:off x="4799459" y="2031577"/>
            <a:ext cx="2176365" cy="372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Office supplies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Painting (exterior coatings)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Painting (interior)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Pipe Shops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 Potties (Waste Disposal)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Rebar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Bending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Roofing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Security Guards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 Manufactures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Solar Panels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Steel (erection)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Steel (fabrication)</a:t>
            </a:r>
          </a:p>
          <a:p>
            <a:pPr defTabSz="6858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C1312-91FA-1AF4-2E63-470B6ACE8D7E}"/>
              </a:ext>
            </a:extLst>
          </p:cNvPr>
          <p:cNvSpPr txBox="1"/>
          <p:nvPr/>
        </p:nvSpPr>
        <p:spPr>
          <a:xfrm>
            <a:off x="6867331" y="2042728"/>
            <a:ext cx="2276669" cy="348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Steel (structural)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Steel (structural)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Steel Fabricating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Structural Steel Fabricators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Transmission Cable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Tug and Barge Services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Underground Utilities (electrical, gas, water)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Welding</a:t>
            </a:r>
          </a:p>
          <a:p>
            <a:pPr marL="214313" indent="-214313" defTabSz="6858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Professional (Realtors, office managers, PR, human resources, business logistics etc.)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</a:pP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68686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AB948-B2B8-8546-AEBE-C2C460BDE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srgbClr val="193C69"/>
                </a:solidFill>
                <a:latin typeface="Corbel" panose="020B0503020204020204"/>
              </a:rPr>
              <a:t>uswindinc.com</a:t>
            </a:r>
            <a:endParaRPr lang="en-US" dirty="0">
              <a:solidFill>
                <a:srgbClr val="193C69"/>
              </a:solidFill>
              <a:latin typeface="Corbel" panose="020B0503020204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7F5F7-E37C-4D41-8092-34184E2A8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714" y="1885950"/>
            <a:ext cx="4937760" cy="3291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417815-5ED6-43CE-9FCC-2930981B0DAC}"/>
              </a:ext>
            </a:extLst>
          </p:cNvPr>
          <p:cNvSpPr txBox="1"/>
          <p:nvPr/>
        </p:nvSpPr>
        <p:spPr>
          <a:xfrm>
            <a:off x="493526" y="2037780"/>
            <a:ext cx="3091337" cy="1595309"/>
          </a:xfrm>
          <a:prstGeom prst="rect">
            <a:avLst/>
          </a:prstGeom>
          <a:solidFill>
            <a:schemeClr val="tx1">
              <a:lumMod val="65000"/>
              <a:lumOff val="3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spcAft>
                <a:spcPts val="450"/>
              </a:spcAft>
              <a:defRPr/>
            </a:pP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 full c</a:t>
            </a:r>
            <a:r>
              <a:rPr lang="en-US" sz="13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apacity</a:t>
            </a: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Sparrows Point Steel will produce:</a:t>
            </a:r>
          </a:p>
          <a:p>
            <a:pPr marL="214313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13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onopile</a:t>
            </a: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foundations</a:t>
            </a:r>
          </a:p>
          <a:p>
            <a:pPr marL="214313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sz="13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ransition</a:t>
            </a: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</a:t>
            </a:r>
            <a:r>
              <a:rPr lang="en-US" sz="13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ieces</a:t>
            </a: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14313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Towers  </a:t>
            </a:r>
          </a:p>
          <a:p>
            <a:pPr marL="214313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Logistics h</a:t>
            </a:r>
            <a:r>
              <a:rPr lang="en-US" sz="135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ub</a:t>
            </a:r>
            <a:r>
              <a:rPr lang="en-US" sz="13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for East Coast </a:t>
            </a:r>
            <a:r>
              <a:rPr lang="en-US" sz="13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A527F-3E3E-4516-9D16-A20AEE174C1C}"/>
              </a:ext>
            </a:extLst>
          </p:cNvPr>
          <p:cNvSpPr txBox="1"/>
          <p:nvPr/>
        </p:nvSpPr>
        <p:spPr>
          <a:xfrm>
            <a:off x="493527" y="4535272"/>
            <a:ext cx="3091337" cy="507831"/>
          </a:xfrm>
          <a:prstGeom prst="rect">
            <a:avLst/>
          </a:prstGeom>
          <a:solidFill>
            <a:schemeClr val="tx1">
              <a:lumMod val="65000"/>
              <a:lumOff val="3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35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facility will serve the entire U.S. offshore wind market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1510A-FD30-68C6-E5EA-648FDA5540A0}"/>
              </a:ext>
            </a:extLst>
          </p:cNvPr>
          <p:cNvSpPr txBox="1"/>
          <p:nvPr/>
        </p:nvSpPr>
        <p:spPr>
          <a:xfrm>
            <a:off x="577571" y="1268730"/>
            <a:ext cx="52641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Maryland’s First Offshore Wind Factory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6C251-5259-8C94-60F9-6438C2C742B8}"/>
              </a:ext>
            </a:extLst>
          </p:cNvPr>
          <p:cNvSpPr txBox="1"/>
          <p:nvPr/>
        </p:nvSpPr>
        <p:spPr>
          <a:xfrm>
            <a:off x="493526" y="3817441"/>
            <a:ext cx="3091337" cy="507831"/>
          </a:xfrm>
          <a:prstGeom prst="rect">
            <a:avLst/>
          </a:prstGeom>
          <a:solidFill>
            <a:schemeClr val="tx1">
              <a:lumMod val="65000"/>
              <a:lumOff val="3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35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than 500 Direct Production &amp; Logistics Jobs </a:t>
            </a:r>
          </a:p>
        </p:txBody>
      </p:sp>
    </p:spTree>
    <p:extLst>
      <p:ext uri="{BB962C8B-B14F-4D97-AF65-F5344CB8AC3E}">
        <p14:creationId xmlns:p14="http://schemas.microsoft.com/office/powerpoint/2010/main" val="3628819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Approval of Agenda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B5CF-B89C-E28C-117A-69A8589F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Operations &amp; Maintenance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E8DDF-375C-BE0E-1C34-CA8AD4164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193C69"/>
                </a:solidFill>
                <a:latin typeface="Corbel" panose="020B0503020204020204"/>
              </a:rPr>
              <a:t>uswindinc.com</a:t>
            </a:r>
            <a:endParaRPr lang="en-US" dirty="0">
              <a:solidFill>
                <a:srgbClr val="193C69"/>
              </a:solidFill>
              <a:latin typeface="Corbel" panose="020B0503020204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86D444-A258-E98C-F200-2F9D9164FBC2}"/>
              </a:ext>
            </a:extLst>
          </p:cNvPr>
          <p:cNvGrpSpPr/>
          <p:nvPr/>
        </p:nvGrpSpPr>
        <p:grpSpPr>
          <a:xfrm>
            <a:off x="4745832" y="2320423"/>
            <a:ext cx="3953933" cy="2328800"/>
            <a:chOff x="6299200" y="2635896"/>
            <a:chExt cx="5271911" cy="3105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5EB78D-FF5B-5D9A-5C72-6E4E066CB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200" y="2635896"/>
              <a:ext cx="5271911" cy="310506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7C60DA-2627-E31D-AAB0-4D486088B30D}"/>
                </a:ext>
              </a:extLst>
            </p:cNvPr>
            <p:cNvSpPr/>
            <p:nvPr/>
          </p:nvSpPr>
          <p:spPr>
            <a:xfrm>
              <a:off x="6536266" y="3429000"/>
              <a:ext cx="2381955" cy="9059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orbel" panose="020B0503020204020204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46878-CFFC-C00A-71A0-C8A12466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4" y="2535231"/>
            <a:ext cx="4186237" cy="2718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Ocean City O&amp;M Facility</a:t>
            </a:r>
          </a:p>
          <a:p>
            <a:pPr marL="0" indent="0">
              <a:buNone/>
            </a:pPr>
            <a:endParaRPr lang="en-US" sz="600" b="1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</a:rPr>
              <a:t>Administrative building for 24/7 monitoring, control room, staff areas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Crews mobilized to service wind turbines and offshore substations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Area for loading maintenance crews, replacement components, etc. onto approximately three crew transfer vessels</a:t>
            </a:r>
          </a:p>
        </p:txBody>
      </p:sp>
    </p:spTree>
    <p:extLst>
      <p:ext uri="{BB962C8B-B14F-4D97-AF65-F5344CB8AC3E}">
        <p14:creationId xmlns:p14="http://schemas.microsoft.com/office/powerpoint/2010/main" val="3406125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8C522-89B1-D637-A753-E34183006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193C69"/>
                </a:solidFill>
                <a:latin typeface="Corbel" panose="020B0503020204020204"/>
              </a:rPr>
              <a:t>uswindinc.com</a:t>
            </a:r>
            <a:endParaRPr lang="en-US" dirty="0">
              <a:solidFill>
                <a:srgbClr val="193C69"/>
              </a:solidFill>
              <a:latin typeface="Corbel" panose="020B0503020204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F7261-7C18-7A55-88D9-F9F6DB1A6F30}"/>
              </a:ext>
            </a:extLst>
          </p:cNvPr>
          <p:cNvSpPr txBox="1"/>
          <p:nvPr/>
        </p:nvSpPr>
        <p:spPr>
          <a:xfrm>
            <a:off x="2164913" y="4046351"/>
            <a:ext cx="45733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 Wilson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Development Manager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d.wilson@uswindinc.com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 defTabSz="6858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443-523-2201</a:t>
            </a:r>
          </a:p>
          <a:p>
            <a:pPr algn="ctr" defTabSz="68580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A5A3-9A41-849F-90DE-095734E49E33}"/>
              </a:ext>
            </a:extLst>
          </p:cNvPr>
          <p:cNvSpPr txBox="1"/>
          <p:nvPr/>
        </p:nvSpPr>
        <p:spPr>
          <a:xfrm>
            <a:off x="2599151" y="3082752"/>
            <a:ext cx="3666995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FFFFFF"/>
                </a:solidFill>
                <a:latin typeface="Corbel" panose="020B0503020204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https://www.boem.gov/renewable-energy/state-activities/maryland-offshore-wind</a:t>
            </a:r>
            <a:endParaRPr lang="en-US" sz="1350" b="1" dirty="0">
              <a:solidFill>
                <a:srgbClr val="FFFFFF"/>
              </a:solidFill>
              <a:latin typeface="Corbel" panose="020B0503020204020204"/>
            </a:endParaRPr>
          </a:p>
          <a:p>
            <a:pPr defTabSz="685800"/>
            <a:endParaRPr lang="en-US" sz="1350" b="1" dirty="0">
              <a:solidFill>
                <a:srgbClr val="000000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961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68" y="5625871"/>
            <a:ext cx="7929000" cy="1232129"/>
          </a:xfrm>
          <a:effectLst/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cs typeface="+mj-cs"/>
              </a:rPr>
              <a:t>GM Leadership Report – </a:t>
            </a:r>
            <a:br>
              <a:rPr lang="en-US" dirty="0">
                <a:solidFill>
                  <a:schemeClr val="tx1"/>
                </a:solidFill>
                <a:cs typeface="+mj-cs"/>
              </a:rPr>
            </a:br>
            <a:r>
              <a:rPr lang="en-US" dirty="0">
                <a:solidFill>
                  <a:schemeClr val="tx1"/>
                </a:solidFill>
                <a:cs typeface="+mj-cs"/>
              </a:rPr>
              <a:t>John Viola</a:t>
            </a:r>
          </a:p>
        </p:txBody>
      </p:sp>
      <p:pic>
        <p:nvPicPr>
          <p:cNvPr id="3" name="Picture 2" descr="A sign with a logo and bushes around it&#10;&#10;Description automatically generated">
            <a:extLst>
              <a:ext uri="{FF2B5EF4-FFF2-40B4-BE49-F238E27FC236}">
                <a16:creationId xmlns:a16="http://schemas.microsoft.com/office/drawing/2014/main" id="{1BE06182-E6D4-C3D2-71AE-4AD6161C8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34" y="12281"/>
            <a:ext cx="4783955" cy="3189303"/>
          </a:xfrm>
          <a:prstGeom prst="rect">
            <a:avLst/>
          </a:prstGeom>
        </p:spPr>
      </p:pic>
      <p:pic>
        <p:nvPicPr>
          <p:cNvPr id="6" name="Picture 5" descr="A wooden bench with plants and pumpkins&#10;&#10;Description automatically generated">
            <a:extLst>
              <a:ext uri="{FF2B5EF4-FFF2-40B4-BE49-F238E27FC236}">
                <a16:creationId xmlns:a16="http://schemas.microsoft.com/office/drawing/2014/main" id="{EC0E11C3-6A38-BA48-004A-44B3FDA63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9060"/>
            <a:ext cx="4287914" cy="2858609"/>
          </a:xfrm>
          <a:prstGeom prst="rect">
            <a:avLst/>
          </a:prstGeom>
        </p:spPr>
      </p:pic>
      <p:pic>
        <p:nvPicPr>
          <p:cNvPr id="9" name="Picture 8" descr="A fence with flowers in the middle&#10;&#10;Description automatically generated">
            <a:extLst>
              <a:ext uri="{FF2B5EF4-FFF2-40B4-BE49-F238E27FC236}">
                <a16:creationId xmlns:a16="http://schemas.microsoft.com/office/drawing/2014/main" id="{BCFD53A7-0566-5746-003A-A28DC4825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26" y="2855427"/>
            <a:ext cx="5052874" cy="28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853883" y="922943"/>
            <a:ext cx="7228615" cy="45900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marL="0" lvl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u="sng" dirty="0">
                <a:latin typeface="+mj-lt"/>
                <a:ea typeface="+mj-ea"/>
                <a:cs typeface="+mj-cs"/>
              </a:rPr>
              <a:t>Initiatives</a:t>
            </a:r>
          </a:p>
          <a:p>
            <a:pPr marL="0" lvl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b="1" u="sng" dirty="0">
              <a:latin typeface="+mj-lt"/>
              <a:ea typeface="+mj-ea"/>
              <a:cs typeface="+mj-cs"/>
            </a:endParaRPr>
          </a:p>
          <a:p>
            <a:pPr marL="688975" marR="0" lvl="1" indent="-457200" defTabSz="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0" baseline="0" dirty="0">
                <a:latin typeface="+mj-lt"/>
                <a:ea typeface="+mj-ea"/>
                <a:cs typeface="+mj-cs"/>
              </a:rPr>
              <a:t>Priorities</a:t>
            </a:r>
          </a:p>
          <a:p>
            <a:pPr marL="1146175" lvl="2" indent="-45720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Fire/EMS</a:t>
            </a:r>
          </a:p>
          <a:p>
            <a:pPr marL="1146175" lvl="2" indent="-45720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spc="0" baseline="0" dirty="0">
                <a:latin typeface="+mj-lt"/>
                <a:ea typeface="+mj-ea"/>
                <a:cs typeface="+mj-cs"/>
              </a:rPr>
              <a:t>Golf Irrigation</a:t>
            </a:r>
          </a:p>
          <a:p>
            <a:pPr marL="1146175" lvl="2" indent="-45720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spc="0" baseline="0" dirty="0">
                <a:latin typeface="+mj-lt"/>
                <a:ea typeface="+mj-ea"/>
                <a:cs typeface="+mj-cs"/>
              </a:rPr>
              <a:t>Racquet Sports Building</a:t>
            </a:r>
          </a:p>
          <a:p>
            <a:pPr marL="688975" marR="0" lvl="1" indent="-457200" defTabSz="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0" baseline="0" dirty="0">
                <a:latin typeface="+mj-lt"/>
                <a:ea typeface="+mj-ea"/>
                <a:cs typeface="+mj-cs"/>
              </a:rPr>
              <a:t>Maintenance</a:t>
            </a:r>
          </a:p>
          <a:p>
            <a:pPr marL="688975" marR="0" lvl="1" indent="-457200" defTabSz="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0" baseline="0" dirty="0">
                <a:latin typeface="+mj-lt"/>
                <a:ea typeface="+mj-ea"/>
                <a:cs typeface="+mj-cs"/>
              </a:rPr>
              <a:t>Golf</a:t>
            </a:r>
          </a:p>
          <a:p>
            <a:pPr marL="688975" marR="0" lvl="1" indent="-457200" defTabSz="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0" baseline="0" dirty="0">
                <a:latin typeface="+mj-lt"/>
                <a:ea typeface="+mj-ea"/>
                <a:cs typeface="+mj-cs"/>
              </a:rPr>
              <a:t>Racquet Sports</a:t>
            </a:r>
          </a:p>
          <a:p>
            <a:pPr marL="688975" marR="0" lvl="1" indent="-457200" defTabSz="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Budget</a:t>
            </a:r>
          </a:p>
          <a:p>
            <a:pPr marL="688975" lvl="1" indent="-45720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Recreation &amp; Parks</a:t>
            </a:r>
          </a:p>
          <a:p>
            <a:pPr marL="688975" marR="0" lvl="1" indent="-457200" defTabSz="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RFP</a:t>
            </a:r>
          </a:p>
          <a:p>
            <a:pPr marL="688975" marR="0" lvl="1" indent="-457200" defTabSz="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0" baseline="0" dirty="0">
                <a:latin typeface="+mj-lt"/>
                <a:ea typeface="+mj-ea"/>
                <a:cs typeface="+mj-cs"/>
              </a:rPr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1977818" y="472918"/>
            <a:ext cx="49271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Priorities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363892" y="3751800"/>
            <a:ext cx="8416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Fire/EMS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As mentioned several times before, the south fire station is top priority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Golf Irrigation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Estimated 4-5 year project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1</a:t>
            </a:r>
            <a:r>
              <a:rPr lang="en-US" baseline="30000" dirty="0">
                <a:solidFill>
                  <a:prstClr val="black"/>
                </a:solidFill>
                <a:latin typeface="Century Gothic" panose="020F0302020204030204"/>
              </a:rPr>
              <a:t>st</a:t>
            </a: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 phase to be presented to Board in December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Racquet Sports building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Restrooms 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 Shop</a:t>
            </a:r>
          </a:p>
        </p:txBody>
      </p:sp>
      <p:pic>
        <p:nvPicPr>
          <p:cNvPr id="4" name="Picture 3" descr="A picture containing text, sketch, drawing, handwriting&#10;&#10;Description automatically generated">
            <a:extLst>
              <a:ext uri="{FF2B5EF4-FFF2-40B4-BE49-F238E27FC236}">
                <a16:creationId xmlns:a16="http://schemas.microsoft.com/office/drawing/2014/main" id="{2294AADF-687D-A45D-378D-5D92C830B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" t="35625" r="1328" b="34741"/>
          <a:stretch/>
        </p:blipFill>
        <p:spPr bwMode="auto">
          <a:xfrm rot="10800000" flipV="1">
            <a:off x="445473" y="1876434"/>
            <a:ext cx="8253051" cy="1875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17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98079-970B-ACE5-9017-A6C26B0C1CD9}"/>
              </a:ext>
            </a:extLst>
          </p:cNvPr>
          <p:cNvSpPr txBox="1"/>
          <p:nvPr/>
        </p:nvSpPr>
        <p:spPr>
          <a:xfrm>
            <a:off x="2534107" y="592379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2631617" y="447503"/>
            <a:ext cx="3880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j-ea"/>
              </a:rPr>
              <a:t>Maintenance</a:t>
            </a:r>
            <a:endParaRPr lang="en-US" sz="4400" b="1" dirty="0">
              <a:solidFill>
                <a:srgbClr val="FEFEFE"/>
              </a:solidFill>
              <a:latin typeface="Century Gothic" panose="020F0302020204030204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4927107" y="2317817"/>
            <a:ext cx="41115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/>
              <a:t>Yacht Club Entrance Sign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/>
              <a:t>Power washing done by Public Works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/>
              <a:t>Rotted wood replaced and painting done by outside contractor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/>
              <a:t>Cost:  $4,700.00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AD87BF-205D-5A29-996F-4906F8AF7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1" t="5769" r="5156" b="11700"/>
          <a:stretch/>
        </p:blipFill>
        <p:spPr>
          <a:xfrm>
            <a:off x="97510" y="2202157"/>
            <a:ext cx="4350670" cy="2760483"/>
          </a:xfrm>
          <a:prstGeom prst="rect">
            <a:avLst/>
          </a:prstGeom>
        </p:spPr>
      </p:pic>
      <p:pic>
        <p:nvPicPr>
          <p:cNvPr id="23" name="Image 1">
            <a:extLst>
              <a:ext uri="{FF2B5EF4-FFF2-40B4-BE49-F238E27FC236}">
                <a16:creationId xmlns:a16="http://schemas.microsoft.com/office/drawing/2014/main" id="{DD8B00AE-3676-2A09-AEDC-86A32D87AAC6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2094" y="5231227"/>
            <a:ext cx="4820575" cy="138513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584B25A-2BBB-4A5E-691C-C3B8C09F6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24559" r="12642" b="8286"/>
          <a:stretch/>
        </p:blipFill>
        <p:spPr bwMode="auto">
          <a:xfrm>
            <a:off x="116766" y="5042516"/>
            <a:ext cx="3456962" cy="157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97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2631617" y="447503"/>
            <a:ext cx="3880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Maintenance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7664" y="2197928"/>
            <a:ext cx="43080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Beach Club</a:t>
            </a:r>
          </a:p>
          <a:p>
            <a:pPr marL="631825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Removed landscape boat immediately after discussion with President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North Gate Fencing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As assigned by GM, along fencing, Public Works trimmed the holly bushes, ripped out dead shrubs, pulled out ivy, installed flower beds and added mulch/plants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 descr="A person loading a boat onto a trailer&#10;&#10;Description automatically generated">
            <a:extLst>
              <a:ext uri="{FF2B5EF4-FFF2-40B4-BE49-F238E27FC236}">
                <a16:creationId xmlns:a16="http://schemas.microsoft.com/office/drawing/2014/main" id="{2B6E7F33-F7A8-9FF1-61DF-52B61C2A5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40" y="1903744"/>
            <a:ext cx="3432043" cy="2574033"/>
          </a:xfrm>
          <a:prstGeom prst="rect">
            <a:avLst/>
          </a:prstGeom>
        </p:spPr>
      </p:pic>
      <p:pic>
        <p:nvPicPr>
          <p:cNvPr id="8" name="Picture 7" descr="A yard with trees and a fence&#10;&#10;Description automatically generated">
            <a:extLst>
              <a:ext uri="{FF2B5EF4-FFF2-40B4-BE49-F238E27FC236}">
                <a16:creationId xmlns:a16="http://schemas.microsoft.com/office/drawing/2014/main" id="{56E301E0-E82C-601A-2D75-C79627C72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41" y="4338623"/>
            <a:ext cx="4576059" cy="25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5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2354496" y="408664"/>
            <a:ext cx="44350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Golf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3034066" y="5268182"/>
            <a:ext cx="3755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Pink Lady Tournament </a:t>
            </a: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held on Wednesday, October 18</a:t>
            </a:r>
            <a:r>
              <a:rPr lang="en-US" baseline="30000" dirty="0">
                <a:solidFill>
                  <a:prstClr val="black"/>
                </a:solidFill>
                <a:latin typeface="Century Gothic" panose="020F0302020204030204"/>
              </a:rPr>
              <a:t>th</a:t>
            </a:r>
            <a:endParaRPr lang="en-US" dirty="0">
              <a:solidFill>
                <a:prstClr val="black"/>
              </a:solidFill>
              <a:latin typeface="Century Gothic" panose="020F0302020204030204"/>
            </a:endParaRP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67 participants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$5,674 raised for AGH Foundation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A0195-736C-4BC0-A4DB-06DE74E6414B}"/>
              </a:ext>
            </a:extLst>
          </p:cNvPr>
          <p:cNvSpPr txBox="1"/>
          <p:nvPr/>
        </p:nvSpPr>
        <p:spPr>
          <a:xfrm>
            <a:off x="3480048" y="1846392"/>
            <a:ext cx="27076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Golf Irrigation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Will request in December from Board permission to go forward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 panose="020F0302020204030204"/>
              </a:rPr>
              <a:t>Replacement covered in reserves and within the funding parameters (22-28%)</a:t>
            </a:r>
          </a:p>
        </p:txBody>
      </p:sp>
      <p:pic>
        <p:nvPicPr>
          <p:cNvPr id="12" name="Picture 11" descr="A green and yellow tractor&#10;&#10;Description automatically generated">
            <a:extLst>
              <a:ext uri="{FF2B5EF4-FFF2-40B4-BE49-F238E27FC236}">
                <a16:creationId xmlns:a16="http://schemas.microsoft.com/office/drawing/2014/main" id="{217AE2E1-0EFC-2C68-70D8-A09B95EB0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r="39159"/>
          <a:stretch/>
        </p:blipFill>
        <p:spPr>
          <a:xfrm rot="5400000">
            <a:off x="435489" y="1453447"/>
            <a:ext cx="2600192" cy="3471169"/>
          </a:xfrm>
          <a:prstGeom prst="rect">
            <a:avLst/>
          </a:prstGeom>
        </p:spPr>
      </p:pic>
      <p:pic>
        <p:nvPicPr>
          <p:cNvPr id="14" name="Picture 13" descr="A green vehicle on the road&#10;&#10;Description automatically generated">
            <a:extLst>
              <a:ext uri="{FF2B5EF4-FFF2-40B4-BE49-F238E27FC236}">
                <a16:creationId xmlns:a16="http://schemas.microsoft.com/office/drawing/2014/main" id="{6016F62F-F1B7-DAF4-AD2B-98A65019E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r="28201"/>
          <a:stretch/>
        </p:blipFill>
        <p:spPr>
          <a:xfrm rot="5400000">
            <a:off x="6233425" y="1962344"/>
            <a:ext cx="2983076" cy="28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05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2354496" y="408664"/>
            <a:ext cx="44350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Racquet Sports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213064" y="2320228"/>
            <a:ext cx="86887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Working on: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Split rail fence for front parameter (cost less than $3,000)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Rubbermaid shed (cost $6,000)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3-wheeler to rake tennis courts (to save time) – already available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Actions were taken to resolve issues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Tim Johnson promoted from Manager to Director of Racquet Sports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Pickleball Pink Ribbon Classic – October 13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128 participants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More than $13,000 raised towards making strides against breast cancer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Speed bumps installed for safety: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Installation began 9/28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Total cost:  $2,245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56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Budget FY 2024/2025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252548" y="2255526"/>
            <a:ext cx="8638903" cy="4155285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Budget process has started!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All departments have completed their respective budget sheets; we are now in the review process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Key items to be addressed:</a:t>
            </a: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Pricing</a:t>
            </a:r>
            <a:endParaRPr lang="en-US" sz="17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Salaries (statutory)</a:t>
            </a: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Reserves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Budget binders to be delivered to the Board and Budget &amp; Finance Committee before the December holiday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Budget &amp; Finance Committee presentation tentatively scheduled for January 2</a:t>
            </a:r>
            <a:r>
              <a:rPr kumimoji="0" lang="en-US" sz="1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nd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– 3</a:t>
            </a:r>
            <a:r>
              <a:rPr kumimoji="0" lang="en-US" sz="1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rd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, 2024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Board work session to be determined (usually held the 3</a:t>
            </a:r>
            <a:r>
              <a:rPr kumimoji="0" lang="en-US" sz="1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rd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week of January), with public hearing by the first week of February</a:t>
            </a: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5370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3177" y="355107"/>
            <a:ext cx="8377646" cy="446135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300" dirty="0">
                <a:solidFill>
                  <a:schemeClr val="bg1"/>
                </a:solidFill>
                <a:cs typeface="+mj-cs"/>
              </a:rPr>
              <a:t>Approval of Minutes</a:t>
            </a: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360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r>
              <a:rPr lang="en-US" sz="3200" b="0" dirty="0">
                <a:solidFill>
                  <a:schemeClr val="tx1"/>
                </a:solidFill>
                <a:cs typeface="+mj-cs"/>
              </a:rPr>
              <a:t>September 30, 2023 – Regular Meeting</a:t>
            </a: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cs typeface="+mj-cs"/>
              </a:rPr>
            </a:br>
            <a:br>
              <a:rPr lang="en-US" sz="2000" b="0" dirty="0"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highlight>
                  <a:srgbClr val="FFFF00"/>
                </a:highlight>
                <a:cs typeface="+mj-cs"/>
              </a:rPr>
            </a:br>
            <a:br>
              <a:rPr lang="en-US" sz="2000" dirty="0">
                <a:cs typeface="+mj-cs"/>
              </a:rPr>
            </a:br>
            <a:endParaRPr lang="en-US" sz="2000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30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98079-970B-ACE5-9017-A6C26B0C1CD9}"/>
              </a:ext>
            </a:extLst>
          </p:cNvPr>
          <p:cNvSpPr txBox="1"/>
          <p:nvPr/>
        </p:nvSpPr>
        <p:spPr>
          <a:xfrm>
            <a:off x="2534107" y="592379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1566909" y="503696"/>
            <a:ext cx="60101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Recreation &amp; Parks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363893" y="2232224"/>
            <a:ext cx="833622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Dog Park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631825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 request, </a:t>
            </a: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agility course part ordered for both small and large dogs</a:t>
            </a:r>
          </a:p>
          <a:p>
            <a:pPr marL="631825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Fire hydrants removed</a:t>
            </a:r>
          </a:p>
          <a:p>
            <a:pPr marL="631825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Looking into concrete entrance for additional ADA access</a:t>
            </a:r>
          </a:p>
          <a:p>
            <a:pPr marL="631825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Will order and install additional benches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Pinta</a:t>
            </a: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il Park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Split rail fence repaired per Recreation &amp; Park Advisory Committee request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Cleanup of park is continual, with trash picked up three time</a:t>
            </a:r>
            <a:r>
              <a:rPr lang="en-US" dirty="0">
                <a:solidFill>
                  <a:prstClr val="black"/>
                </a:solidFill>
                <a:latin typeface="Century Gothic" panose="020F0302020204030204"/>
              </a:rPr>
              <a:t>s per week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631825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dog ramp for a dog&#10;&#10;Description automatically generated">
            <a:extLst>
              <a:ext uri="{FF2B5EF4-FFF2-40B4-BE49-F238E27FC236}">
                <a16:creationId xmlns:a16="http://schemas.microsoft.com/office/drawing/2014/main" id="{3575F1C9-FC7B-C10C-2A23-8E3EC9FE6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36" y="5121651"/>
            <a:ext cx="2894728" cy="17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98079-970B-ACE5-9017-A6C26B0C1CD9}"/>
              </a:ext>
            </a:extLst>
          </p:cNvPr>
          <p:cNvSpPr txBox="1"/>
          <p:nvPr/>
        </p:nvSpPr>
        <p:spPr>
          <a:xfrm>
            <a:off x="2534107" y="592379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1566909" y="503696"/>
            <a:ext cx="60101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RFP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363893" y="2321004"/>
            <a:ext cx="83362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RFP for Waste Services (trash &amp; recycling)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Current 3-year contract expires on December 31, 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RFP sent out this week to nine</a:t>
            </a:r>
            <a:r>
              <a:rPr lang="en-US" sz="2000" b="1" dirty="0">
                <a:solidFill>
                  <a:prstClr val="black"/>
                </a:solidFill>
                <a:latin typeface="Century Gothic" panose="020F03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contractors and also posted on website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Bids to be returned on November 13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evaluation by staff, will be presented at either the </a:t>
            </a: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November or December Board Meeting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631825" marR="0" lvl="1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239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September</a:t>
            </a:r>
            <a:endParaRPr lang="en-US" b="1" u="sng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744859"/>
              </p:ext>
            </p:extLst>
          </p:nvPr>
        </p:nvGraphicFramePr>
        <p:xfrm>
          <a:off x="109536" y="2461025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8/31/23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9/30/23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96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3754EE-6586-4285-A2A9-8AC53E80F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936725"/>
              </p:ext>
            </p:extLst>
          </p:nvPr>
        </p:nvGraphicFramePr>
        <p:xfrm>
          <a:off x="122598" y="3740425"/>
          <a:ext cx="8847908" cy="1165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129702361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2467889929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3024108081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219323468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8/31/23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 to Legal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 in </a:t>
                      </a:r>
                      <a:r>
                        <a:rPr lang="en-US" sz="1600" b="0" dirty="0" err="1">
                          <a:solidFill>
                            <a:schemeClr val="bg1"/>
                          </a:solidFill>
                          <a:effectLst/>
                        </a:rPr>
                        <a:t>Legl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9/30/23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64457521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729243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6059364-C590-4F63-8537-4BEE9C5A6CAB}"/>
              </a:ext>
            </a:extLst>
          </p:cNvPr>
          <p:cNvSpPr txBox="1"/>
          <p:nvPr/>
        </p:nvSpPr>
        <p:spPr>
          <a:xfrm>
            <a:off x="87086" y="3378932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Legal Cases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87086" y="2128273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 (includes legal)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85F77-1758-B0F5-6AE1-909BB9012E19}"/>
              </a:ext>
            </a:extLst>
          </p:cNvPr>
          <p:cNvSpPr txBox="1"/>
          <p:nvPr/>
        </p:nvSpPr>
        <p:spPr>
          <a:xfrm>
            <a:off x="87086" y="4949785"/>
            <a:ext cx="89611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96 violations initiated in September:  67 maintenance/trash/grass; 1 no permit; 19 miscellaneous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Miscellaneous violations includes signs, stop work orders, trailers, unregistered/junk vehicles, and vehicle parking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127 complied out; 122 remain open (includes the 42 violations in legal)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45 maintenance/trash/grass; 27 no permit; 50 miscellaneous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September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03496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8/31/23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9/30/23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3A2DE9-0BB3-B3EC-EC28-C6C385411411}"/>
              </a:ext>
            </a:extLst>
          </p:cNvPr>
          <p:cNvSpPr txBox="1"/>
          <p:nvPr/>
        </p:nvSpPr>
        <p:spPr>
          <a:xfrm>
            <a:off x="571175" y="4955176"/>
            <a:ext cx="8046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90 work orders initiated in September:  8 bulkhead; 18 drainage;                              19 grounds/landscaping; 9 roads; 3 signs; 33 general maintenance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Majority still open in drainage (64):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31 – over 30 days; 15 – over 60 days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Average 1-4 work orders a day to complete depending upon severity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September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23756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# Received – Sept.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667265"/>
            <a:ext cx="7696201" cy="2761735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950169"/>
            <a:ext cx="5623560" cy="7735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UNAUDITED FINANCIAL CHANGE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MONTH OF SEPTEMBER 2023</a:t>
            </a: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1348740" y="2600335"/>
          <a:ext cx="6446519" cy="229348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971203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482008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1541150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452158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27263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September (In 000’s)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3407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Current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Favor/ (</a:t>
                      </a:r>
                      <a:r>
                        <a:rPr lang="en-US" sz="1200" u="none" strike="noStrike" dirty="0" err="1">
                          <a:effectLst/>
                        </a:rPr>
                        <a:t>Unfavor</a:t>
                      </a:r>
                      <a:r>
                        <a:rPr lang="en-US" sz="1200" u="none" strike="noStrike" dirty="0">
                          <a:effectLst/>
                        </a:rPr>
                        <a:t>) vs. 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23119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238558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387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Revenues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$667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$699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$32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Expenses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1,214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1,202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Operating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($547)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($503)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$44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613067" y="48825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841" y="902652"/>
            <a:ext cx="5707559" cy="10432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>
                <a:latin typeface="Century Gothic" panose="020B0502020202020204" pitchFamily="34" charset="0"/>
              </a:rPr>
              <a:t>UNAUDITED MONTH OF SEPTEMBER</a:t>
            </a:r>
            <a:br>
              <a:rPr lang="en-US" sz="2100" dirty="0">
                <a:latin typeface="Century Gothic" panose="020B0502020202020204" pitchFamily="34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025" dirty="0">
                <a:latin typeface="Franklin Gothic Medium" panose="020B06030201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/>
        </p:nvGraphicFramePr>
        <p:xfrm>
          <a:off x="1879410" y="1945854"/>
          <a:ext cx="5329237" cy="3721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267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242970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28781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Department/Amenity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Favorable/(Unfavorable)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Public Works, CPI + Gen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950552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Aquatics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705006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Yacht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5141597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Police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0436176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Beach Parking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363171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Beach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(14)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2710775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Marinas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(14)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5739101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Golf Ops +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(13)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01048497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Racquet Sports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(13)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313856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Other Net (Rec &amp; Parks, GM Office, Finance, Marketing, General Admin)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200" dirty="0"/>
                        <a:t>  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0162042"/>
                  </a:ext>
                </a:extLst>
              </a:tr>
              <a:tr h="409143">
                <a:tc>
                  <a:txBody>
                    <a:bodyPr/>
                    <a:lstStyle/>
                    <a:p>
                      <a:r>
                        <a:rPr lang="en-US" sz="1200" dirty="0"/>
                        <a:t>               </a:t>
                      </a:r>
                      <a:r>
                        <a:rPr lang="en-US" sz="1200" b="1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$44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28681" y="5796474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D9DAC4-395E-6F27-FF05-C4D8E5FA25E9}"/>
              </a:ext>
            </a:extLst>
          </p:cNvPr>
          <p:cNvCxnSpPr>
            <a:cxnSpLocks/>
          </p:cNvCxnSpPr>
          <p:nvPr/>
        </p:nvCxnSpPr>
        <p:spPr>
          <a:xfrm>
            <a:off x="5728681" y="5570902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BB0CDF-5ABB-387D-8A08-0F31CC442672}"/>
              </a:ext>
            </a:extLst>
          </p:cNvPr>
          <p:cNvCxnSpPr>
            <a:cxnSpLocks/>
          </p:cNvCxnSpPr>
          <p:nvPr/>
        </p:nvCxnSpPr>
        <p:spPr>
          <a:xfrm>
            <a:off x="5728681" y="5223450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950169"/>
            <a:ext cx="5623560" cy="7735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UNAUDITED FINANCIAL CHANGE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YTD SEPTEMBER 2023</a:t>
            </a: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1348740" y="2628910"/>
          <a:ext cx="6446519" cy="229348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971203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482008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1541150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452158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27263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September YTD (In 000’s)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3407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Current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Favor/ (</a:t>
                      </a:r>
                      <a:r>
                        <a:rPr lang="en-US" sz="1200" u="none" strike="noStrike" dirty="0" err="1">
                          <a:effectLst/>
                        </a:rPr>
                        <a:t>Unfavor</a:t>
                      </a:r>
                      <a:r>
                        <a:rPr lang="en-US" sz="1200" u="none" strike="noStrike" dirty="0">
                          <a:effectLst/>
                        </a:rPr>
                        <a:t>) vs. 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23119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238558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387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Revenues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$12,272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$12,847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$575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Expenses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6,862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 6,954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 (92)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Operating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$5,410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$5,893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$483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22390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539539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22390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539539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613067" y="4925450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539539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841" y="902653"/>
            <a:ext cx="5707559" cy="11047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>
                <a:latin typeface="Century Gothic" panose="020B0502020202020204" pitchFamily="34" charset="0"/>
              </a:rPr>
              <a:t>UNAUDITED YTD SEPTEMBER</a:t>
            </a:r>
            <a:br>
              <a:rPr lang="en-US" sz="2100" dirty="0">
                <a:latin typeface="Century Gothic" panose="020B0502020202020204" pitchFamily="34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025" dirty="0">
                <a:latin typeface="Franklin Gothic Medium" panose="020B06030201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/>
        </p:nvGraphicFramePr>
        <p:xfrm>
          <a:off x="1843891" y="1923635"/>
          <a:ext cx="5272088" cy="398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171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218917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27588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Department/Amenity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Favorable/(Unfavorable)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Police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$102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6704269"/>
                  </a:ext>
                </a:extLst>
              </a:tr>
              <a:tr h="2814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Golf Ops +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96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4347467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Public Works/Gen </a:t>
                      </a:r>
                      <a:r>
                        <a:rPr lang="en-US" sz="1200" dirty="0" err="1"/>
                        <a:t>Maint</a:t>
                      </a:r>
                      <a:r>
                        <a:rPr lang="en-US" sz="1200" dirty="0"/>
                        <a:t>/CPI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87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950552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Admin/Finance/GM/Public Relations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70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3838850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Beach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61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40293678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Beach Parking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49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705006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Clubhouse Grille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3932401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Aquatics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93102288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Recreation &amp; Parks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  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4976786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Marinas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(48)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3195097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Yacht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(7)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17807375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Racquet Sports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(6)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4389975"/>
                  </a:ext>
                </a:extLst>
              </a:tr>
              <a:tr h="392174">
                <a:tc>
                  <a:txBody>
                    <a:bodyPr/>
                    <a:lstStyle/>
                    <a:p>
                      <a:r>
                        <a:rPr lang="en-US" sz="1200" dirty="0"/>
                        <a:t>               </a:t>
                      </a:r>
                      <a:r>
                        <a:rPr lang="en-US" sz="1200" b="1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$483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30804" y="7282739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5730804" y="6984419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08831" y="2112885"/>
            <a:ext cx="3843068" cy="24671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>
                <a:cs typeface="+mj-cs"/>
              </a:rPr>
              <a:t>President’s Remarks</a:t>
            </a:r>
            <a:br>
              <a:rPr lang="en-US" sz="5000">
                <a:cs typeface="+mj-cs"/>
              </a:rPr>
            </a:br>
            <a:br>
              <a:rPr lang="en-US" sz="5000">
                <a:cs typeface="+mj-cs"/>
              </a:rPr>
            </a:br>
            <a:endParaRPr lang="en-US" sz="5000" dirty="0">
              <a:cs typeface="+mj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34520E3-4860-6C7B-CEA5-8FDAF7454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831" y="5408854"/>
            <a:ext cx="7526338" cy="596170"/>
          </a:xfrm>
        </p:spPr>
        <p:txBody>
          <a:bodyPr>
            <a:normAutofit lnSpcReduction="10000"/>
          </a:bodyPr>
          <a:lstStyle/>
          <a:p>
            <a:r>
              <a:rPr lang="en-US" sz="3600" b="1">
                <a:cs typeface="+mj-cs"/>
              </a:rPr>
              <a:t>Rick Farr</a:t>
            </a:r>
            <a:endParaRPr lang="en-US" sz="3600" b="1" dirty="0"/>
          </a:p>
        </p:txBody>
      </p:sp>
      <p:pic>
        <p:nvPicPr>
          <p:cNvPr id="13" name="Picture 12" descr="NEWOceanPinesAssociation_Circle_logo small">
            <a:extLst>
              <a:ext uri="{FF2B5EF4-FFF2-40B4-BE49-F238E27FC236}">
                <a16:creationId xmlns:a16="http://schemas.microsoft.com/office/drawing/2014/main" id="{4E5AF3F7-C08F-4FE3-A93B-8F4462A82E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04419" y="852976"/>
            <a:ext cx="3371942" cy="33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90" y="1102927"/>
            <a:ext cx="5264627" cy="86874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Franklin Gothic Medium" panose="020B0603020102020204" pitchFamily="34" charset="0"/>
              </a:rPr>
              <a:t>UNAUDITED RESERVES SEPTEMBER 2023 ($ 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1214846" y="2401649"/>
          <a:ext cx="6740435" cy="289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683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895836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038138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928347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889967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755009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583455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0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Franklin Gothic Medium" panose="020B0603020102020204" pitchFamily="34" charset="0"/>
                        </a:rPr>
                        <a:t>GeneralReplace</a:t>
                      </a:r>
                      <a:endParaRPr lang="en-US" sz="16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4/30/23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$0.5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$0.7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$6.6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1.9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 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3.1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0.5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(0.8)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(0.3)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(1.1)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9/30/23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$9.1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90" y="1102927"/>
            <a:ext cx="5264627" cy="86874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Franklin Gothic Medium" panose="020B0603020102020204" pitchFamily="34" charset="0"/>
              </a:rPr>
              <a:t>RESERVES YEAR-END UNAUDITED ESTIMATE (IN 000’S)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043EA0-2C36-8460-80BA-5634DDFE9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923028"/>
              </p:ext>
            </p:extLst>
          </p:nvPr>
        </p:nvGraphicFramePr>
        <p:xfrm>
          <a:off x="443882" y="1891776"/>
          <a:ext cx="8487052" cy="4767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564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431238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955160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236350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352740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414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Begin Balance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Unaudited EST Balance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4/30/23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Additions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Expenditures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4/30/2023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Major Maintenance &amp; Replacement: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Golf Carts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(277)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C-Dock/Gas Pumps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(153)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524958791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Rough Mower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(83)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3981607299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Racquet Sports Various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(70)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3336713207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Aquatics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(70)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2628822061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Public Works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(65)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2973676007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Yacht Club/Beach Club/Clubhouse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(60)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1665736824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Pintail Gangway &amp; Floating Dock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(48)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2071151155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Other Golf Maintenance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(35)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4051269595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Pintail Recreation Pier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(25)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2793735571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Other Replacement Emergencies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(150)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892904026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        Total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5,154 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2,100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(1,036)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6,218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3237541083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Bulkheads &amp; Waterways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523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1,125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(1,151)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497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516989499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Roads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715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(350)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765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834877057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Drainage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185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225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(250)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160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17534395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New Capital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114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35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(30)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119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80010029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3430071085"/>
                  </a:ext>
                </a:extLst>
              </a:tr>
              <a:tr h="209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4/30/23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6,691 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3,885 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(2,817)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7,759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3488" marR="3488" marT="3488" marB="0" anchor="ctr"/>
                </a:tc>
                <a:extLst>
                  <a:ext uri="{0D108BD9-81ED-4DB2-BD59-A6C34878D82A}">
                    <a16:rowId xmlns:a16="http://schemas.microsoft.com/office/drawing/2014/main" val="235309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415379" y="3475311"/>
            <a:ext cx="2885242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600" dirty="0">
                <a:solidFill>
                  <a:schemeClr val="bg1"/>
                </a:solidFill>
              </a:rPr>
              <a:t>Treasurer’s Report -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" y="2530962"/>
            <a:ext cx="4001412" cy="366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598625" y="1192641"/>
            <a:ext cx="5946749" cy="727838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 Light" panose="020F0302020204030204"/>
              </a:rPr>
              <a:t>Cash &amp; Short-Term Investments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2400" b="1" u="sng" dirty="0">
                <a:solidFill>
                  <a:prstClr val="black"/>
                </a:solidFill>
                <a:latin typeface="Calibri Light" panose="020F0302020204030204"/>
              </a:rPr>
              <a:t>Month of September</a:t>
            </a:r>
            <a:endParaRPr lang="en-US" sz="2400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8990" y="2234002"/>
            <a:ext cx="4031921" cy="32232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As of September 30, 2023, the Association had Approximately (~) $18.0M in Cash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Cash Increased ~ $0.6M from the Same Time Period Last Year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Cash Decreased ~ ($600)K from August 2023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$11.2M Invested in CDAR’s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$53K in Interest Income Recognized for the Month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charset="2"/>
              <a:buChar char="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Remaining $6.8M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8772" y="2452005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45048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9D93730-8C7D-423D-9137-597B5FA6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D45553-91A4-480A-9577-0E0FC0D91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" y="0"/>
            <a:ext cx="91405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D240F8A8-FEA1-42C2-B259-27A935127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7753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3A5A1C8-00CF-701D-EA7D-3359A7572C35}"/>
              </a:ext>
            </a:extLst>
          </p:cNvPr>
          <p:cNvSpPr txBox="1">
            <a:spLocks/>
          </p:cNvSpPr>
          <p:nvPr/>
        </p:nvSpPr>
        <p:spPr>
          <a:xfrm>
            <a:off x="123092" y="1741714"/>
            <a:ext cx="3165231" cy="41177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cs typeface="+mj-cs"/>
              </a:rPr>
              <a:t>Public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B8950-8F74-239B-41CF-6FD1FC123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892" y="1977277"/>
            <a:ext cx="4534154" cy="3077726"/>
          </a:xfrm>
        </p:spPr>
        <p:txBody>
          <a:bodyPr>
            <a:normAutofit/>
          </a:bodyPr>
          <a:lstStyle/>
          <a:p>
            <a:pPr marL="0" indent="0" algn="ctr" defTabSz="237744">
              <a:spcAft>
                <a:spcPts val="312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wishing to make comments must state their name and address</a:t>
            </a:r>
            <a:endParaRPr lang="en-US" sz="6000" dirty="0"/>
          </a:p>
        </p:txBody>
      </p:sp>
      <p:pic>
        <p:nvPicPr>
          <p:cNvPr id="2" name="Graphic 1" descr="Chat">
            <a:extLst>
              <a:ext uri="{FF2B5EF4-FFF2-40B4-BE49-F238E27FC236}">
                <a16:creationId xmlns:a16="http://schemas.microsoft.com/office/drawing/2014/main" id="{23C1B981-CA93-F970-C55C-554773AA2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609" y="4123900"/>
            <a:ext cx="1489888" cy="14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3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687977" y="2412808"/>
            <a:ext cx="7768045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Public Works – 2023 Secondary Road Rehabilitation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Golf Maintenance – Spray Rig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Golf Maintenance – Triplex Mower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Golf Maintenance – Utility Carts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9107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Capital Requests</a:t>
            </a:r>
          </a:p>
          <a:p>
            <a:pPr marL="0" marR="0" lvl="0" indent="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24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2023 Secondary Road Rehabilitation</a:t>
            </a:r>
          </a:p>
          <a:p>
            <a:pPr marL="0" marR="0" lvl="0" indent="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Requesting authorization to go forward with staff recommendation of $356,618.20 for</a:t>
            </a:r>
            <a:r>
              <a:rPr lang="en-US" sz="2400" dirty="0"/>
              <a:t> Asphalt Maintenance LLC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91941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Spray Rig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</a:t>
            </a: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$39,561.21 for John Deere</a:t>
            </a:r>
          </a:p>
        </p:txBody>
      </p:sp>
    </p:spTree>
    <p:extLst>
      <p:ext uri="{BB962C8B-B14F-4D97-AF65-F5344CB8AC3E}">
        <p14:creationId xmlns:p14="http://schemas.microsoft.com/office/powerpoint/2010/main" val="223387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Triplex Mower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of $55,207.97 </a:t>
            </a: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John Deere</a:t>
            </a:r>
          </a:p>
        </p:txBody>
      </p:sp>
    </p:spTree>
    <p:extLst>
      <p:ext uri="{BB962C8B-B14F-4D97-AF65-F5344CB8AC3E}">
        <p14:creationId xmlns:p14="http://schemas.microsoft.com/office/powerpoint/2010/main" val="1219623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1345293" y="1345293"/>
            <a:ext cx="6858000" cy="4167414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148D-50BA-423D-A4EA-780B041B5946}"/>
              </a:ext>
            </a:extLst>
          </p:cNvPr>
          <p:cNvSpPr txBox="1"/>
          <p:nvPr/>
        </p:nvSpPr>
        <p:spPr>
          <a:xfrm>
            <a:off x="4167415" y="978993"/>
            <a:ext cx="4799032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Capital Requests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Utility Carts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 typeface="Wingdings 2" charset="2"/>
              <a:buChar char="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CD33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Requesting authorization to go forward with staff recommendation of $84,024.36 </a:t>
            </a: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John Deere</a:t>
            </a:r>
          </a:p>
        </p:txBody>
      </p:sp>
    </p:spTree>
    <p:extLst>
      <p:ext uri="{BB962C8B-B14F-4D97-AF65-F5344CB8AC3E}">
        <p14:creationId xmlns:p14="http://schemas.microsoft.com/office/powerpoint/2010/main" val="2102596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529B-D916-1749-B4B0-68DB14394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08" y="4533516"/>
            <a:ext cx="6858000" cy="841967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Ocean Pines Association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October 28, 2023</a:t>
            </a:r>
            <a:br>
              <a:rPr lang="en-US" sz="2700" b="1" dirty="0"/>
            </a:b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07974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687977" y="2412808"/>
            <a:ext cx="7768045" cy="338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First reading of revisions to Resolution C-02 (Architectural Review Committee) – Elaine Brady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First reading of revisions to Resolution M-01 (Policy and Compliance Procedures for Declaration of Restrictions and ARC Guidelines Violations) – Elaine Brady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Approval for an additional part-time position in the Police Department – John Viola</a:t>
            </a: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Business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5187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941033" y="472918"/>
            <a:ext cx="72619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Police – New Position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B228A-C91D-C8FC-6D4C-3055117C5FB8}"/>
              </a:ext>
            </a:extLst>
          </p:cNvPr>
          <p:cNvSpPr txBox="1"/>
          <p:nvPr/>
        </p:nvSpPr>
        <p:spPr>
          <a:xfrm>
            <a:off x="363893" y="2321004"/>
            <a:ext cx="8416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Not in the current budget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Requesting authorization to go forward in hiring a part-time Evidence &amp; Criminal Assistant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Will be responsible for handling, documenting, and storage of OPPD property and evidence; maintaining/supporting OPPD body camera program; data collection and analysis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ivilian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position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Additional 0.6 FTE; 24 hours per week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</a:rPr>
              <a:t>Salary:  approximately $27,000/year ($21.50/hour)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080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8830" y="4991339"/>
            <a:ext cx="7526337" cy="13118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Adjournment</a:t>
            </a:r>
          </a:p>
        </p:txBody>
      </p:sp>
      <p:pic>
        <p:nvPicPr>
          <p:cNvPr id="2" name="Picture 1" descr="NEWOceanPinesAssociation_Circle_logo small">
            <a:extLst>
              <a:ext uri="{FF2B5EF4-FFF2-40B4-BE49-F238E27FC236}">
                <a16:creationId xmlns:a16="http://schemas.microsoft.com/office/drawing/2014/main" id="{F18ADABF-7432-4728-6D3B-76390DF618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17074" y="397861"/>
            <a:ext cx="3709851" cy="3649937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9197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9AB76-C05F-DB72-9E29-DF639932A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80" y="2261483"/>
            <a:ext cx="4301659" cy="28700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DCB3D-E9A5-DA41-86B2-B6C98EFA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9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uswindinc.com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42BB-C367-45E8-8641-6B03344D1DBD}"/>
              </a:ext>
            </a:extLst>
          </p:cNvPr>
          <p:cNvSpPr txBox="1">
            <a:spLocks/>
          </p:cNvSpPr>
          <p:nvPr/>
        </p:nvSpPr>
        <p:spPr>
          <a:xfrm>
            <a:off x="3989140" y="5449578"/>
            <a:ext cx="1165721" cy="1830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fld id="{798E91C9-0DEE-9A49-A5F2-4DDCB8AAD86A}" type="slidenum">
              <a:rPr lang="en-US" sz="900">
                <a:solidFill>
                  <a:srgbClr val="193C69"/>
                </a:solidFill>
                <a:latin typeface="Corbel" panose="020B0503020204020204" pitchFamily="34" charset="0"/>
              </a:rPr>
              <a:pPr algn="ctr" defTabSz="342900">
                <a:defRPr/>
              </a:pPr>
              <a:t>6</a:t>
            </a:fld>
            <a:endParaRPr lang="en-US" sz="900" dirty="0">
              <a:solidFill>
                <a:srgbClr val="193C69"/>
              </a:solidFill>
              <a:latin typeface="Corbel" panose="020B05030202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39585-0CE4-D384-30A7-52C0A4912B77}"/>
              </a:ext>
            </a:extLst>
          </p:cNvPr>
          <p:cNvSpPr>
            <a:spLocks/>
          </p:cNvSpPr>
          <p:nvPr/>
        </p:nvSpPr>
        <p:spPr>
          <a:xfrm>
            <a:off x="430670" y="2350836"/>
            <a:ext cx="2601950" cy="57986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7F7F7F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80,000-Acre Lease Area </a:t>
            </a:r>
          </a:p>
          <a:p>
            <a:pPr algn="ctr" defTabSz="685800">
              <a:defRPr/>
            </a:pPr>
            <a:r>
              <a:rPr lang="en-US" sz="675" kern="0" dirty="0">
                <a:solidFill>
                  <a:srgbClr val="000000"/>
                </a:solidFill>
                <a:latin typeface="Arial" panose="020B0604020202020204" pitchFamily="34" charset="0"/>
              </a:rPr>
              <a:t>Prime location off Delmarva’s coast has the capacity for about 1,800 MW of offshore wind that can power 650,000 area homes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FBD7DB-07DB-9373-14F9-1DB3E6D17DCF}"/>
              </a:ext>
            </a:extLst>
          </p:cNvPr>
          <p:cNvSpPr>
            <a:spLocks/>
          </p:cNvSpPr>
          <p:nvPr/>
        </p:nvSpPr>
        <p:spPr>
          <a:xfrm>
            <a:off x="1403689" y="4522302"/>
            <a:ext cx="2601950" cy="5782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rgbClr val="7F7F7F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Backed by Leading Global Investment Firm</a:t>
            </a:r>
          </a:p>
          <a:p>
            <a:pPr algn="ctr" defTabSz="685800">
              <a:defRPr/>
            </a:pPr>
            <a:r>
              <a:rPr lang="en-US" sz="675" kern="0" dirty="0">
                <a:solidFill>
                  <a:srgbClr val="000000"/>
                </a:solidFill>
                <a:latin typeface="Arial" panose="020B0604020202020204" pitchFamily="34" charset="0"/>
              </a:rPr>
              <a:t>US Wind is an American company owned by the Toto Group and Apollo Global Management, a leading global investment firm based in New York City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01F2EBF1-6CEE-16BD-8D2E-580ADA0C02CE}"/>
              </a:ext>
            </a:extLst>
          </p:cNvPr>
          <p:cNvSpPr txBox="1">
            <a:spLocks/>
          </p:cNvSpPr>
          <p:nvPr/>
        </p:nvSpPr>
        <p:spPr>
          <a:xfrm>
            <a:off x="385762" y="1971993"/>
            <a:ext cx="2537460" cy="27432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3758"/>
              </a:buClr>
              <a:buFont typeface="Wingdings" panose="05000000000000000000" pitchFamily="2" charset="2"/>
              <a:buNone/>
              <a:defRPr sz="1000" b="1" kern="1200">
                <a:solidFill>
                  <a:srgbClr val="193758"/>
                </a:solidFill>
                <a:latin typeface="+mn-lt"/>
                <a:ea typeface="+mn-ea"/>
                <a:cs typeface="Aharoni" panose="02010803020104030203" pitchFamily="2" charset="-79"/>
              </a:defRPr>
            </a:lvl1pPr>
            <a:lvl2pPr marL="5029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3758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Aharoni" panose="02010803020104030203" pitchFamily="2" charset="-79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3758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haroni" panose="02010803020104030203" pitchFamily="2" charset="-79"/>
              </a:defRPr>
            </a:lvl3pPr>
            <a:lvl4pPr marL="9601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375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Aharoni" panose="02010803020104030203" pitchFamily="2" charset="-79"/>
              </a:defRPr>
            </a:lvl4pPr>
            <a:lvl5pPr marL="12344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3758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Aharoni" panose="02010803020104030203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375"/>
              </a:spcBef>
              <a:defRPr/>
            </a:pPr>
            <a:r>
              <a:rPr lang="en-US" sz="1050" dirty="0">
                <a:latin typeface="Arial"/>
              </a:rPr>
              <a:t>US Wind Company Highlights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B53C1E-5779-A759-2B24-C3EFAF277C72}"/>
              </a:ext>
            </a:extLst>
          </p:cNvPr>
          <p:cNvSpPr>
            <a:spLocks/>
          </p:cNvSpPr>
          <p:nvPr/>
        </p:nvSpPr>
        <p:spPr>
          <a:xfrm>
            <a:off x="385761" y="3798480"/>
            <a:ext cx="2646859" cy="57986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7F7F7F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World-Class Development Team</a:t>
            </a:r>
          </a:p>
          <a:p>
            <a:pPr algn="ctr" defTabSz="685800">
              <a:defRPr/>
            </a:pPr>
            <a:r>
              <a:rPr lang="en-US" sz="675" kern="0" dirty="0">
                <a:solidFill>
                  <a:srgbClr val="000000"/>
                </a:solidFill>
                <a:latin typeface="Arial" panose="020B0604020202020204" pitchFamily="34" charset="0"/>
              </a:rPr>
              <a:t>US Wind’s executive management team developed America’s first offshore wind farm, the Block Island Wind Farm, in Rhode Island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4CB597-20E9-D1ED-BD88-280EFFE1019A}"/>
              </a:ext>
            </a:extLst>
          </p:cNvPr>
          <p:cNvSpPr>
            <a:spLocks/>
          </p:cNvSpPr>
          <p:nvPr/>
        </p:nvSpPr>
        <p:spPr>
          <a:xfrm>
            <a:off x="1403689" y="3074658"/>
            <a:ext cx="2601950" cy="5798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rgbClr val="7F7F7F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1,100 MW Under Contract</a:t>
            </a:r>
          </a:p>
          <a:p>
            <a:pPr algn="ctr" defTabSz="685800">
              <a:defRPr/>
            </a:pPr>
            <a:r>
              <a:rPr lang="en-US" sz="675" kern="0" dirty="0">
                <a:solidFill>
                  <a:srgbClr val="000000"/>
                </a:solidFill>
                <a:latin typeface="Arial" panose="020B0604020202020204" pitchFamily="34" charset="0"/>
              </a:rPr>
              <a:t>Advanced development of two offshore wind projects underpinned by long-term contracts off Delmarva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E8FDA7-FCD5-9FB1-B151-CC3735FDC791}"/>
              </a:ext>
            </a:extLst>
          </p:cNvPr>
          <p:cNvSpPr/>
          <p:nvPr/>
        </p:nvSpPr>
        <p:spPr>
          <a:xfrm>
            <a:off x="430671" y="2227195"/>
            <a:ext cx="3684130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31EA9A-9EBC-B661-52F4-DC5D85858D86}"/>
              </a:ext>
            </a:extLst>
          </p:cNvPr>
          <p:cNvSpPr txBox="1"/>
          <p:nvPr/>
        </p:nvSpPr>
        <p:spPr>
          <a:xfrm>
            <a:off x="4456580" y="4577106"/>
            <a:ext cx="2763370" cy="577081"/>
          </a:xfrm>
          <a:prstGeom prst="rect">
            <a:avLst/>
          </a:prstGeom>
          <a:solidFill>
            <a:schemeClr val="accent1">
              <a:alpha val="47059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b="1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America’s First Offshore Wind Farm, Block Island Wind Farm, developed by US Wind’s CEO while at Deepwater Wind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22D0E49F-DAD9-758C-2F2E-EB40FC74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 Leader in the U.S. Clean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170218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DCB3D-E9A5-DA41-86B2-B6C98EFA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9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uswindinc.com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42BB-C367-45E8-8641-6B03344D1DBD}"/>
              </a:ext>
            </a:extLst>
          </p:cNvPr>
          <p:cNvSpPr txBox="1">
            <a:spLocks/>
          </p:cNvSpPr>
          <p:nvPr/>
        </p:nvSpPr>
        <p:spPr>
          <a:xfrm>
            <a:off x="3989140" y="5449578"/>
            <a:ext cx="1165721" cy="1830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fld id="{798E91C9-0DEE-9A49-A5F2-4DDCB8AAD86A}" type="slidenum">
              <a:rPr lang="en-US" sz="900">
                <a:solidFill>
                  <a:srgbClr val="193C69"/>
                </a:solidFill>
                <a:latin typeface="Corbel" panose="020B0503020204020204" pitchFamily="34" charset="0"/>
              </a:rPr>
              <a:pPr algn="ctr" defTabSz="342900">
                <a:defRPr/>
              </a:pPr>
              <a:t>7</a:t>
            </a:fld>
            <a:endParaRPr lang="en-US" sz="900" dirty="0">
              <a:solidFill>
                <a:srgbClr val="193C69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BF3A70-1DF6-39F7-1D77-A886F6A3F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30" y="1978213"/>
            <a:ext cx="4905075" cy="3277957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AB46D29-5188-7953-C9D0-303A99C0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U.S. Offshore Wind Development is Booming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646BCC-66D8-93D9-66BC-AA981CFCA481}"/>
              </a:ext>
            </a:extLst>
          </p:cNvPr>
          <p:cNvSpPr/>
          <p:nvPr/>
        </p:nvSpPr>
        <p:spPr>
          <a:xfrm>
            <a:off x="1816462" y="5013242"/>
            <a:ext cx="277540" cy="22012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5E8DFE3A-DD71-92EB-EE24-85FB13A37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62" y="5040086"/>
            <a:ext cx="607640" cy="18925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C33F87-32DC-D058-0A73-C25A255FD5EB}"/>
              </a:ext>
            </a:extLst>
          </p:cNvPr>
          <p:cNvGrpSpPr/>
          <p:nvPr/>
        </p:nvGrpSpPr>
        <p:grpSpPr>
          <a:xfrm>
            <a:off x="569935" y="3975741"/>
            <a:ext cx="613071" cy="241695"/>
            <a:chOff x="5381625" y="1796008"/>
            <a:chExt cx="817428" cy="3222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419B35-C79E-BFC1-3F5D-E06AEB96C65A}"/>
                </a:ext>
              </a:extLst>
            </p:cNvPr>
            <p:cNvSpPr>
              <a:spLocks/>
            </p:cNvSpPr>
            <p:nvPr/>
          </p:nvSpPr>
          <p:spPr>
            <a:xfrm>
              <a:off x="5381625" y="1802168"/>
              <a:ext cx="817428" cy="3035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685800">
                <a:defRPr/>
              </a:pPr>
              <a:endParaRPr lang="en-US" sz="105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5BC05D70-2BEA-2280-B825-0CD0B6CC2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526" y="1796008"/>
              <a:ext cx="739152" cy="322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2F549ACD-F667-14AC-7D91-052EFBE6B0C9}"/>
              </a:ext>
            </a:extLst>
          </p:cNvPr>
          <p:cNvSpPr/>
          <p:nvPr/>
        </p:nvSpPr>
        <p:spPr>
          <a:xfrm flipV="1">
            <a:off x="2475925" y="4326496"/>
            <a:ext cx="65057" cy="6505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685800">
              <a:defRPr/>
            </a:pPr>
            <a:endParaRPr lang="en-US" sz="10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F55586-6CA5-6D32-D873-FFB6B93A9ABA}"/>
              </a:ext>
            </a:extLst>
          </p:cNvPr>
          <p:cNvSpPr txBox="1"/>
          <p:nvPr/>
        </p:nvSpPr>
        <p:spPr>
          <a:xfrm>
            <a:off x="5323763" y="2058103"/>
            <a:ext cx="3424408" cy="3274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08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Biden administration goal of deploying 30,000 megawatts (MW) of offshore wind by 2030</a:t>
            </a:r>
          </a:p>
          <a:p>
            <a:pPr marL="214313" indent="-214313" defTabSz="685800">
              <a:lnSpc>
                <a:spcPct val="108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two projects totaling 42 MW currently operating in U.S.:</a:t>
            </a:r>
          </a:p>
          <a:p>
            <a:pPr marL="557213" lvl="1" indent="-214313" defTabSz="685800">
              <a:lnSpc>
                <a:spcPct val="108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Island Wind Farm (30 MW) and Coastal Virginia Offshore Wind (12 MW)</a:t>
            </a:r>
          </a:p>
          <a:p>
            <a:pPr marL="214313" indent="-214313" defTabSz="685800">
              <a:lnSpc>
                <a:spcPct val="108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projects currently in permitting phase (Vineyard Wind (800 MW) fully approved, construction started </a:t>
            </a:r>
          </a:p>
          <a:p>
            <a:pPr marL="214313" indent="-214313" defTabSz="685800">
              <a:lnSpc>
                <a:spcPct val="108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every coastal state from Maine to Virginia has offshore wind projects under contract</a:t>
            </a:r>
          </a:p>
          <a:p>
            <a:pPr marL="214313" indent="-214313" defTabSz="685800">
              <a:lnSpc>
                <a:spcPct val="108000"/>
              </a:lnSpc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Maryland: </a:t>
            </a:r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Offshore Wind Energy Act of 2013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into law by Gov. O’Malley; </a:t>
            </a:r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Energy Jobs Act of 2019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passed by MGA; </a:t>
            </a:r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Act of 2023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into law by Gov. Moore.</a:t>
            </a:r>
          </a:p>
        </p:txBody>
      </p:sp>
    </p:spTree>
    <p:extLst>
      <p:ext uri="{BB962C8B-B14F-4D97-AF65-F5344CB8AC3E}">
        <p14:creationId xmlns:p14="http://schemas.microsoft.com/office/powerpoint/2010/main" val="11301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977E-916B-4835-1B74-BC53798F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Preliminary Project Layouts and Distances to Shore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9BA9DCE-EFD2-C45E-1D47-0E3DFE047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" t="1481" r="12409" b="21975"/>
          <a:stretch/>
        </p:blipFill>
        <p:spPr>
          <a:xfrm>
            <a:off x="2882371" y="2009410"/>
            <a:ext cx="5875866" cy="322964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5FBED5-7430-EC44-B5C6-4D3CEEF88C8D}"/>
              </a:ext>
            </a:extLst>
          </p:cNvPr>
          <p:cNvCxnSpPr>
            <a:cxnSpLocks/>
          </p:cNvCxnSpPr>
          <p:nvPr/>
        </p:nvCxnSpPr>
        <p:spPr>
          <a:xfrm>
            <a:off x="6917267" y="2825750"/>
            <a:ext cx="804334" cy="1206501"/>
          </a:xfrm>
          <a:prstGeom prst="line">
            <a:avLst/>
          </a:prstGeom>
          <a:ln w="28575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7751B5-FDBD-3DFA-019C-A7BAC8D5167D}"/>
              </a:ext>
            </a:extLst>
          </p:cNvPr>
          <p:cNvCxnSpPr>
            <a:cxnSpLocks/>
          </p:cNvCxnSpPr>
          <p:nvPr/>
        </p:nvCxnSpPr>
        <p:spPr>
          <a:xfrm>
            <a:off x="7721601" y="4032251"/>
            <a:ext cx="639233" cy="952499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944E679-7A36-2B30-E913-43C434D725A4}"/>
              </a:ext>
            </a:extLst>
          </p:cNvPr>
          <p:cNvCxnSpPr>
            <a:cxnSpLocks/>
          </p:cNvCxnSpPr>
          <p:nvPr/>
        </p:nvCxnSpPr>
        <p:spPr>
          <a:xfrm>
            <a:off x="6557435" y="2325782"/>
            <a:ext cx="359832" cy="499968"/>
          </a:xfrm>
          <a:prstGeom prst="line">
            <a:avLst/>
          </a:prstGeom>
          <a:ln w="28575"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9A6E4A4-D277-AD0A-0E9A-25208A511BCB}"/>
              </a:ext>
            </a:extLst>
          </p:cNvPr>
          <p:cNvSpPr txBox="1"/>
          <p:nvPr/>
        </p:nvSpPr>
        <p:spPr>
          <a:xfrm>
            <a:off x="7998089" y="4277667"/>
            <a:ext cx="639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 err="1">
                <a:solidFill>
                  <a:srgbClr val="FFFFFF"/>
                </a:solidFill>
                <a:latin typeface="Corbel" panose="020B0503020204020204"/>
              </a:rPr>
              <a:t>MarWin</a:t>
            </a:r>
            <a:endParaRPr lang="en-US" sz="1050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6C10E0-4232-E733-5501-0FA68BB8C266}"/>
              </a:ext>
            </a:extLst>
          </p:cNvPr>
          <p:cNvSpPr txBox="1"/>
          <p:nvPr/>
        </p:nvSpPr>
        <p:spPr>
          <a:xfrm>
            <a:off x="7319433" y="3296717"/>
            <a:ext cx="1181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FFFFFF"/>
                </a:solidFill>
                <a:latin typeface="Corbel" panose="020B0503020204020204"/>
              </a:rPr>
              <a:t>Momentum Wind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DE3040-93CD-4EE3-4E42-44535231AB77}"/>
              </a:ext>
            </a:extLst>
          </p:cNvPr>
          <p:cNvSpPr txBox="1"/>
          <p:nvPr/>
        </p:nvSpPr>
        <p:spPr>
          <a:xfrm>
            <a:off x="6728883" y="2431417"/>
            <a:ext cx="1428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FFFFFF"/>
                </a:solidFill>
                <a:latin typeface="Corbel" panose="020B0503020204020204"/>
              </a:rPr>
              <a:t>Future Development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54D5459-E992-2A6B-6797-6E9F6367846E}"/>
              </a:ext>
            </a:extLst>
          </p:cNvPr>
          <p:cNvCxnSpPr>
            <a:cxnSpLocks/>
          </p:cNvCxnSpPr>
          <p:nvPr/>
        </p:nvCxnSpPr>
        <p:spPr>
          <a:xfrm flipH="1" flipV="1">
            <a:off x="3843337" y="2662250"/>
            <a:ext cx="1928813" cy="2166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3EAB115-CC29-81BA-22B7-E0B4DC330685}"/>
              </a:ext>
            </a:extLst>
          </p:cNvPr>
          <p:cNvCxnSpPr>
            <a:cxnSpLocks/>
          </p:cNvCxnSpPr>
          <p:nvPr/>
        </p:nvCxnSpPr>
        <p:spPr>
          <a:xfrm flipH="1" flipV="1">
            <a:off x="3714751" y="3271838"/>
            <a:ext cx="2563283" cy="6659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9BD73D-E3E8-936C-3D83-982817796028}"/>
              </a:ext>
            </a:extLst>
          </p:cNvPr>
          <p:cNvCxnSpPr>
            <a:cxnSpLocks/>
          </p:cNvCxnSpPr>
          <p:nvPr/>
        </p:nvCxnSpPr>
        <p:spPr>
          <a:xfrm flipH="1" flipV="1">
            <a:off x="3623403" y="3707210"/>
            <a:ext cx="3687349" cy="10737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6C95C96-C734-A089-58B1-9BE0039160AF}"/>
              </a:ext>
            </a:extLst>
          </p:cNvPr>
          <p:cNvSpPr txBox="1"/>
          <p:nvPr/>
        </p:nvSpPr>
        <p:spPr>
          <a:xfrm>
            <a:off x="4161700" y="2783020"/>
            <a:ext cx="1109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FFFFFF"/>
                </a:solidFill>
                <a:latin typeface="Corbel" panose="020B0503020204020204"/>
              </a:rPr>
              <a:t>Approx. 11 miles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BA60800-E027-C467-E58D-B366E7999889}"/>
              </a:ext>
            </a:extLst>
          </p:cNvPr>
          <p:cNvSpPr txBox="1"/>
          <p:nvPr/>
        </p:nvSpPr>
        <p:spPr>
          <a:xfrm>
            <a:off x="4161700" y="3570738"/>
            <a:ext cx="1109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FFFFFF"/>
                </a:solidFill>
                <a:latin typeface="Corbel" panose="020B0503020204020204"/>
              </a:rPr>
              <a:t>Approx. 15 miles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647B874-EE2D-3007-6EA7-9C1099CC4749}"/>
              </a:ext>
            </a:extLst>
          </p:cNvPr>
          <p:cNvSpPr txBox="1"/>
          <p:nvPr/>
        </p:nvSpPr>
        <p:spPr>
          <a:xfrm>
            <a:off x="4807744" y="4330726"/>
            <a:ext cx="1109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FFFFFF"/>
                </a:solidFill>
                <a:latin typeface="Corbel" panose="020B0503020204020204"/>
              </a:rPr>
              <a:t>Approx. 21 miles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282144-C70B-E3CD-7B0F-543648B8B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2076451"/>
            <a:ext cx="2496608" cy="315575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en-US" sz="975" b="1" dirty="0">
                <a:solidFill>
                  <a:srgbClr val="000000"/>
                </a:solidFill>
                <a:latin typeface="Arial" panose="020B0604020202020204" pitchFamily="34" charset="0"/>
              </a:rPr>
              <a:t>MarWin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21 turbines, 21 miles off OC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~300 MW; awarded ORECs 2017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Southeastern-most corner of Lease 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en-US" sz="975" b="1" dirty="0">
                <a:solidFill>
                  <a:srgbClr val="000000"/>
                </a:solidFill>
                <a:latin typeface="Arial" panose="020B0604020202020204" pitchFamily="34" charset="0"/>
              </a:rPr>
              <a:t>Momentum Wind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55 turbines, 15 miles off OC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~808 MW; awarded ORECs in 2021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Immediately to the west of MarWin</a:t>
            </a:r>
            <a:endParaRPr lang="en-US" sz="975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en-US" sz="975" b="1" dirty="0">
                <a:solidFill>
                  <a:srgbClr val="000000"/>
                </a:solidFill>
                <a:latin typeface="Arial" panose="020B0604020202020204" pitchFamily="34" charset="0"/>
              </a:rPr>
              <a:t>Total OREC awards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Over 1,100 MW; 76 turbines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en-US" sz="975" b="1" dirty="0">
                <a:solidFill>
                  <a:srgbClr val="000000"/>
                </a:solidFill>
                <a:latin typeface="Arial" panose="020B0604020202020204" pitchFamily="34" charset="0"/>
              </a:rPr>
              <a:t>Balance of Lease area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~ 38 turbines or about 700 MW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Closest turbine could be about 11 miles from 84</a:t>
            </a:r>
            <a:r>
              <a:rPr lang="en-US" sz="975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th</a:t>
            </a:r>
            <a:r>
              <a:rPr lang="en-US" sz="975" dirty="0">
                <a:solidFill>
                  <a:srgbClr val="000000"/>
                </a:solidFill>
                <a:latin typeface="Arial" panose="020B0604020202020204" pitchFamily="34" charset="0"/>
              </a:rPr>
              <a:t> St. or 12.5 miles from OC boardwalk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8AB68-0EAD-45B4-E1AF-AAC3D84B381B}"/>
              </a:ext>
            </a:extLst>
          </p:cNvPr>
          <p:cNvSpPr txBox="1"/>
          <p:nvPr/>
        </p:nvSpPr>
        <p:spPr>
          <a:xfrm>
            <a:off x="3302494" y="4780960"/>
            <a:ext cx="207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1-ml apart N/S</a:t>
            </a:r>
          </a:p>
          <a:p>
            <a:pPr defTabSz="685800"/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.8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E/W</a:t>
            </a:r>
          </a:p>
        </p:txBody>
      </p:sp>
    </p:spTree>
    <p:extLst>
      <p:ext uri="{BB962C8B-B14F-4D97-AF65-F5344CB8AC3E}">
        <p14:creationId xmlns:p14="http://schemas.microsoft.com/office/powerpoint/2010/main" val="277199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DCB3D-E9A5-DA41-86B2-B6C98EFA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9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uswindinc.com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42BB-C367-45E8-8641-6B03344D1DBD}"/>
              </a:ext>
            </a:extLst>
          </p:cNvPr>
          <p:cNvSpPr txBox="1">
            <a:spLocks/>
          </p:cNvSpPr>
          <p:nvPr/>
        </p:nvSpPr>
        <p:spPr>
          <a:xfrm>
            <a:off x="3989140" y="5449578"/>
            <a:ext cx="1165721" cy="1830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defRPr/>
            </a:pPr>
            <a:fld id="{798E91C9-0DEE-9A49-A5F2-4DDCB8AAD86A}" type="slidenum">
              <a:rPr lang="en-US" sz="900">
                <a:solidFill>
                  <a:srgbClr val="193C69"/>
                </a:solidFill>
                <a:latin typeface="Corbel" panose="020B0503020204020204" pitchFamily="34" charset="0"/>
              </a:rPr>
              <a:pPr algn="ctr" defTabSz="342900">
                <a:defRPr/>
              </a:pPr>
              <a:t>9</a:t>
            </a:fld>
            <a:endParaRPr lang="en-US" sz="900" dirty="0">
              <a:solidFill>
                <a:srgbClr val="193C69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AB46D29-5188-7953-C9D0-303A99C0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Wind Turbine Top Lights to be Off 99% of the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16131-56AF-0E0A-39BD-684ADF2267FF}"/>
              </a:ext>
            </a:extLst>
          </p:cNvPr>
          <p:cNvSpPr txBox="1"/>
          <p:nvPr/>
        </p:nvSpPr>
        <p:spPr>
          <a:xfrm>
            <a:off x="6377940" y="2272492"/>
            <a:ext cx="5237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CF095-A47A-FD90-0222-7382BC3BD5AD}"/>
              </a:ext>
            </a:extLst>
          </p:cNvPr>
          <p:cNvSpPr txBox="1"/>
          <p:nvPr/>
        </p:nvSpPr>
        <p:spPr>
          <a:xfrm>
            <a:off x="6596149" y="3076748"/>
            <a:ext cx="8728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82FB1-2354-520E-0182-7F487E28E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40" y="2127454"/>
            <a:ext cx="4732020" cy="2378609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E465C1B4-82C9-8541-3C9A-77E37DC64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139" y="4673066"/>
            <a:ext cx="4685423" cy="451009"/>
          </a:xfrm>
          <a:prstGeom prst="rect">
            <a:avLst/>
          </a:prstGeom>
          <a:solidFill>
            <a:srgbClr val="4472C4">
              <a:lumMod val="7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900" b="1" kern="1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Lighting atop wind turbines off Ocean City will remain off 99% of the time because of US Wind’s commitment to use Aircraft Detection Lighting System technology.</a:t>
            </a:r>
            <a:endParaRPr lang="en-US" sz="825" kern="10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825" kern="1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CEEDB-4D14-48A4-E23B-40113F5BB3C2}"/>
              </a:ext>
            </a:extLst>
          </p:cNvPr>
          <p:cNvSpPr txBox="1"/>
          <p:nvPr/>
        </p:nvSpPr>
        <p:spPr>
          <a:xfrm>
            <a:off x="5217635" y="2027602"/>
            <a:ext cx="3547890" cy="363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Wind will use Aircraft Detection Lighting System (ADLS) on its turbines. </a:t>
            </a:r>
          </a:p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new system:  </a:t>
            </a:r>
          </a:p>
          <a:p>
            <a:pPr marL="257175" indent="-257175" defTabSz="685800">
              <a:lnSpc>
                <a:spcPct val="107000"/>
              </a:lnSpc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Uses radar to track aircraft </a:t>
            </a:r>
          </a:p>
          <a:p>
            <a:pPr marL="257175" indent="-257175" defTabSz="685800">
              <a:lnSpc>
                <a:spcPct val="107000"/>
              </a:lnSpc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Turns on FAA-required lighting when aircraft pass through a 3-nautical-mile buffer around a wind farm at an altitude that is below 1,000 feet above the tallest turbine</a:t>
            </a:r>
          </a:p>
          <a:p>
            <a:pPr marL="257175" indent="-257175" defTabSz="685800">
              <a:lnSpc>
                <a:spcPct val="107000"/>
              </a:lnSpc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Turns off lighting once aircraft leave the buffer zone</a:t>
            </a:r>
          </a:p>
          <a:p>
            <a:pPr defTabSz="685800">
              <a:lnSpc>
                <a:spcPct val="107000"/>
              </a:lnSpc>
              <a:spcAft>
                <a:spcPts val="900"/>
              </a:spcAft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expert report found:</a:t>
            </a:r>
          </a:p>
          <a:p>
            <a:pPr marL="257175" indent="-257175" defTabSz="685800">
              <a:lnSpc>
                <a:spcPct val="107000"/>
              </a:lnSpc>
              <a:spcAft>
                <a:spcPts val="900"/>
              </a:spcAft>
              <a:buFont typeface="Symbol" panose="05050102010706020507" pitchFamily="18" charset="2"/>
              <a:buChar char=""/>
              <a:defRPr/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144 flights would pass through the US Wind study area per year</a:t>
            </a:r>
          </a:p>
          <a:p>
            <a:pPr marL="257175" indent="-257175" defTabSz="685800">
              <a:lnSpc>
                <a:spcPct val="107000"/>
              </a:lnSpc>
              <a:spcAft>
                <a:spcPts val="900"/>
              </a:spcAft>
              <a:buFont typeface="Symbol" panose="05050102010706020507" pitchFamily="18" charset="2"/>
              <a:buChar char=""/>
              <a:defRPr/>
            </a:pPr>
            <a:r>
              <a:rPr lang="en-US" sz="975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duration of those flights would have caused the ADLS lights to be on for just over 5 hours and 46 minutes (less than 1% of the time) in any given year</a:t>
            </a:r>
          </a:p>
          <a:p>
            <a:pPr defTabSz="685800">
              <a:lnSpc>
                <a:spcPct val="107000"/>
              </a:lnSpc>
              <a:spcAft>
                <a:spcPts val="900"/>
              </a:spcAft>
            </a:pPr>
            <a:endParaRPr lang="en-US" sz="105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07000"/>
              </a:lnSpc>
              <a:spcAft>
                <a:spcPts val="900"/>
              </a:spcAft>
            </a:pPr>
            <a:endParaRPr lang="en-US" sz="105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145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1_Office Theme">
  <a:themeElements>
    <a:clrScheme name="US Wind Brand Palette">
      <a:dk1>
        <a:srgbClr val="000000"/>
      </a:dk1>
      <a:lt1>
        <a:srgbClr val="FFFFFF"/>
      </a:lt1>
      <a:dk2>
        <a:srgbClr val="56565E"/>
      </a:dk2>
      <a:lt2>
        <a:srgbClr val="EED693"/>
      </a:lt2>
      <a:accent1>
        <a:srgbClr val="193C69"/>
      </a:accent1>
      <a:accent2>
        <a:srgbClr val="48699B"/>
      </a:accent2>
      <a:accent3>
        <a:srgbClr val="889DC0"/>
      </a:accent3>
      <a:accent4>
        <a:srgbClr val="C8D6E8"/>
      </a:accent4>
      <a:accent5>
        <a:srgbClr val="EFC041"/>
      </a:accent5>
      <a:accent6>
        <a:srgbClr val="BC8500"/>
      </a:accent6>
      <a:hlink>
        <a:srgbClr val="0563C1"/>
      </a:hlink>
      <a:folHlink>
        <a:srgbClr val="BBAFA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US Wind Brand Palette">
      <a:dk1>
        <a:srgbClr val="000000"/>
      </a:dk1>
      <a:lt1>
        <a:srgbClr val="FFFFFF"/>
      </a:lt1>
      <a:dk2>
        <a:srgbClr val="56565E"/>
      </a:dk2>
      <a:lt2>
        <a:srgbClr val="EED693"/>
      </a:lt2>
      <a:accent1>
        <a:srgbClr val="193C69"/>
      </a:accent1>
      <a:accent2>
        <a:srgbClr val="48699B"/>
      </a:accent2>
      <a:accent3>
        <a:srgbClr val="889DC0"/>
      </a:accent3>
      <a:accent4>
        <a:srgbClr val="C8D6E8"/>
      </a:accent4>
      <a:accent5>
        <a:srgbClr val="EFC041"/>
      </a:accent5>
      <a:accent6>
        <a:srgbClr val="BC8500"/>
      </a:accent6>
      <a:hlink>
        <a:srgbClr val="0563C1"/>
      </a:hlink>
      <a:folHlink>
        <a:srgbClr val="BBAFA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C4FE95-5FDD-4F38-A968-D37070C529A2}">
  <ds:schemaRefs>
    <ds:schemaRef ds:uri="2410f877-682a-4a84-b4b9-52eb2a99858c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05420c5-ce29-4fd8-9b0b-06107616db1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137468</TotalTime>
  <Words>3209</Words>
  <Application>Microsoft Office PowerPoint</Application>
  <PresentationFormat>On-screen Show (4:3)</PresentationFormat>
  <Paragraphs>612</Paragraphs>
  <Slides>52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0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Symbol</vt:lpstr>
      <vt:lpstr>Times New Roman</vt:lpstr>
      <vt:lpstr>Wingdings</vt:lpstr>
      <vt:lpstr>Wingdings 2</vt:lpstr>
      <vt:lpstr>SIBSON CONSULTING Document</vt:lpstr>
      <vt:lpstr>Data slides</vt:lpstr>
      <vt:lpstr>Quotable</vt:lpstr>
      <vt:lpstr>1_Office Theme</vt:lpstr>
      <vt:lpstr>Office Theme</vt:lpstr>
      <vt:lpstr>Worksheet</vt:lpstr>
      <vt:lpstr>Board of Directors Meeting</vt:lpstr>
      <vt:lpstr>Approval of Agenda</vt:lpstr>
      <vt:lpstr>Approval of Minutes    September 30, 2023 – Regular Meeting      </vt:lpstr>
      <vt:lpstr>President’s Remarks  </vt:lpstr>
      <vt:lpstr>Ocean Pines Association  October 28, 2023 </vt:lpstr>
      <vt:lpstr>A Leader in the U.S. Clean Energy Transition</vt:lpstr>
      <vt:lpstr>U.S. Offshore Wind Development is Booming</vt:lpstr>
      <vt:lpstr>Preliminary Project Layouts and Distances to Shore</vt:lpstr>
      <vt:lpstr>Wind Turbine Top Lights to be Off 99% of the Time</vt:lpstr>
      <vt:lpstr>Federal Permitting Progress</vt:lpstr>
      <vt:lpstr>Proposed Cable Route</vt:lpstr>
      <vt:lpstr>Turbine Foundations Create Artificial Reef Habitat</vt:lpstr>
      <vt:lpstr>Protections for Whales During Surveys</vt:lpstr>
      <vt:lpstr>Environmental Protections Proposed for Construction</vt:lpstr>
      <vt:lpstr>Ongoing Environmental Studies</vt:lpstr>
      <vt:lpstr>Local Jobs &amp; Workforce Development</vt:lpstr>
      <vt:lpstr>Maryland Job Opportunities</vt:lpstr>
      <vt:lpstr>US Wind Needed Trades List</vt:lpstr>
      <vt:lpstr>PowerPoint Presentation</vt:lpstr>
      <vt:lpstr>Operations &amp; Maintenance Facility</vt:lpstr>
      <vt:lpstr>PowerPoint Presentation</vt:lpstr>
      <vt:lpstr>GM Leadership Report –  John Viola</vt:lpstr>
      <vt:lpstr>PowerPoint Presentation</vt:lpstr>
      <vt:lpstr>          </vt:lpstr>
      <vt:lpstr>          </vt:lpstr>
      <vt:lpstr>          </vt:lpstr>
      <vt:lpstr>          </vt:lpstr>
      <vt:lpstr>          </vt:lpstr>
      <vt:lpstr>Budget FY 2024/2025</vt:lpstr>
      <vt:lpstr>          </vt:lpstr>
      <vt:lpstr>          </vt:lpstr>
      <vt:lpstr>CPI Violation Dashboard September</vt:lpstr>
      <vt:lpstr>Work Orders September</vt:lpstr>
      <vt:lpstr>Customer Service Dashboard (from info@oceanpines.org) September</vt:lpstr>
      <vt:lpstr>Financials</vt:lpstr>
      <vt:lpstr>UNAUDITED FINANCIAL CHANGE MONTH OF SEPTEMBER 2023</vt:lpstr>
      <vt:lpstr>UNAUDITED MONTH OF SEPTEMBER FAVOR/(UNFAVORABLE) VS. BUDGET (IN 000’s) </vt:lpstr>
      <vt:lpstr>UNAUDITED FINANCIAL CHANGE YTD SEPTEMBER 2023</vt:lpstr>
      <vt:lpstr>UNAUDITED YTD SEPTEMBER FAVOR/(UNFAVORABLE) VS. BUDGET (IN 000’s) </vt:lpstr>
      <vt:lpstr>UNAUDITED RESERVES SEPTEMBER 2023 ($ MILLIONS)</vt:lpstr>
      <vt:lpstr>RESERVES YEAR-END UNAUDITED ESTIMATE (IN 000’S)</vt:lpstr>
      <vt:lpstr>Treasurer’s Report -  Monica Rakowski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1063</cp:revision>
  <cp:lastPrinted>2023-10-27T14:12:05Z</cp:lastPrinted>
  <dcterms:created xsi:type="dcterms:W3CDTF">2021-01-13T14:26:54Z</dcterms:created>
  <dcterms:modified xsi:type="dcterms:W3CDTF">2023-10-27T18:47:47Z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