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9" r:id="rId1"/>
  </p:sldMasterIdLst>
  <p:notesMasterIdLst>
    <p:notesMasterId r:id="rId30"/>
  </p:notesMasterIdLst>
  <p:handoutMasterIdLst>
    <p:handoutMasterId r:id="rId31"/>
  </p:handoutMasterIdLst>
  <p:sldIdLst>
    <p:sldId id="267" r:id="rId2"/>
    <p:sldId id="274" r:id="rId3"/>
    <p:sldId id="281" r:id="rId4"/>
    <p:sldId id="280" r:id="rId5"/>
    <p:sldId id="552" r:id="rId6"/>
    <p:sldId id="556" r:id="rId7"/>
    <p:sldId id="279" r:id="rId8"/>
    <p:sldId id="558" r:id="rId9"/>
    <p:sldId id="560" r:id="rId10"/>
    <p:sldId id="561" r:id="rId11"/>
    <p:sldId id="532" r:id="rId12"/>
    <p:sldId id="562" r:id="rId13"/>
    <p:sldId id="256" r:id="rId14"/>
    <p:sldId id="554" r:id="rId15"/>
    <p:sldId id="555" r:id="rId16"/>
    <p:sldId id="278" r:id="rId17"/>
    <p:sldId id="531" r:id="rId18"/>
    <p:sldId id="551" r:id="rId19"/>
    <p:sldId id="266" r:id="rId20"/>
    <p:sldId id="547" r:id="rId21"/>
    <p:sldId id="284" r:id="rId22"/>
    <p:sldId id="285" r:id="rId23"/>
    <p:sldId id="286" r:id="rId24"/>
    <p:sldId id="287" r:id="rId25"/>
    <p:sldId id="288" r:id="rId26"/>
    <p:sldId id="553" r:id="rId27"/>
    <p:sldId id="290" r:id="rId28"/>
    <p:sldId id="291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B8497-6B65-4BBB-9CF7-CCE77775B6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D92A6B2-99C5-46A3-B8A9-5686CF357154}">
      <dgm:prSet/>
      <dgm:spPr/>
      <dgm:t>
        <a:bodyPr/>
        <a:lstStyle/>
        <a:p>
          <a:r>
            <a:rPr lang="en-US" b="0" i="0" baseline="0"/>
            <a:t>Financial Information with GM and Finance Lead</a:t>
          </a:r>
          <a:endParaRPr lang="en-US"/>
        </a:p>
      </dgm:t>
    </dgm:pt>
    <dgm:pt modelId="{55476604-8B33-44B0-9583-6F0FB0240A91}" type="parTrans" cxnId="{E780F9CA-192D-4F11-B250-ECC07BBF1250}">
      <dgm:prSet/>
      <dgm:spPr/>
      <dgm:t>
        <a:bodyPr/>
        <a:lstStyle/>
        <a:p>
          <a:endParaRPr lang="en-US"/>
        </a:p>
      </dgm:t>
    </dgm:pt>
    <dgm:pt modelId="{FE6DFBC0-4258-4079-8701-2331D3CC468A}" type="sibTrans" cxnId="{E780F9CA-192D-4F11-B250-ECC07BBF1250}">
      <dgm:prSet/>
      <dgm:spPr/>
      <dgm:t>
        <a:bodyPr/>
        <a:lstStyle/>
        <a:p>
          <a:endParaRPr lang="en-US"/>
        </a:p>
      </dgm:t>
    </dgm:pt>
    <dgm:pt modelId="{8739FBB2-80DF-469E-81C0-F12EABD31CCA}">
      <dgm:prSet/>
      <dgm:spPr/>
      <dgm:t>
        <a:bodyPr/>
        <a:lstStyle/>
        <a:p>
          <a:r>
            <a:rPr lang="en-US" b="0" i="0" baseline="0"/>
            <a:t>Monthly Bank Reconciliation</a:t>
          </a:r>
          <a:endParaRPr lang="en-US"/>
        </a:p>
      </dgm:t>
    </dgm:pt>
    <dgm:pt modelId="{57404181-6C91-481B-B2BB-B136ED8D57FD}" type="parTrans" cxnId="{5645DB91-31D6-43AD-9DE2-E2B3B0892161}">
      <dgm:prSet/>
      <dgm:spPr/>
      <dgm:t>
        <a:bodyPr/>
        <a:lstStyle/>
        <a:p>
          <a:endParaRPr lang="en-US"/>
        </a:p>
      </dgm:t>
    </dgm:pt>
    <dgm:pt modelId="{841933A3-000C-476E-BFFE-650EF78B9E32}" type="sibTrans" cxnId="{5645DB91-31D6-43AD-9DE2-E2B3B0892161}">
      <dgm:prSet/>
      <dgm:spPr/>
      <dgm:t>
        <a:bodyPr/>
        <a:lstStyle/>
        <a:p>
          <a:endParaRPr lang="en-US"/>
        </a:p>
      </dgm:t>
    </dgm:pt>
    <dgm:pt modelId="{5FC1198B-83B6-43B1-9A94-532D6EA3405E}">
      <dgm:prSet/>
      <dgm:spPr/>
      <dgm:t>
        <a:bodyPr/>
        <a:lstStyle/>
        <a:p>
          <a:r>
            <a:rPr lang="en-US" b="0" i="0" baseline="0"/>
            <a:t>Cash &amp; Short-Term Investments</a:t>
          </a:r>
          <a:endParaRPr lang="en-US"/>
        </a:p>
      </dgm:t>
    </dgm:pt>
    <dgm:pt modelId="{4B57FDFB-91E3-4086-805B-4D76D2ED057F}" type="parTrans" cxnId="{9303F8A6-DB2D-416F-AC06-5B4E8F6C2972}">
      <dgm:prSet/>
      <dgm:spPr/>
      <dgm:t>
        <a:bodyPr/>
        <a:lstStyle/>
        <a:p>
          <a:endParaRPr lang="en-US"/>
        </a:p>
      </dgm:t>
    </dgm:pt>
    <dgm:pt modelId="{18C2D21C-41AB-4B50-8342-B6A19A4AC1A5}" type="sibTrans" cxnId="{9303F8A6-DB2D-416F-AC06-5B4E8F6C2972}">
      <dgm:prSet/>
      <dgm:spPr/>
      <dgm:t>
        <a:bodyPr/>
        <a:lstStyle/>
        <a:p>
          <a:endParaRPr lang="en-US"/>
        </a:p>
      </dgm:t>
    </dgm:pt>
    <dgm:pt modelId="{3487F5EB-0919-4F24-BB9F-53878B7C867A}">
      <dgm:prSet/>
      <dgm:spPr/>
      <dgm:t>
        <a:bodyPr/>
        <a:lstStyle/>
        <a:p>
          <a:r>
            <a:rPr lang="en-US" b="0" i="0" baseline="0"/>
            <a:t>Large Disbursement</a:t>
          </a:r>
          <a:endParaRPr lang="en-US"/>
        </a:p>
      </dgm:t>
    </dgm:pt>
    <dgm:pt modelId="{961243ED-17D0-46D2-8E39-D071E94F9C23}" type="parTrans" cxnId="{93F2CAA5-1D07-4826-AEDA-E86C8E2A8723}">
      <dgm:prSet/>
      <dgm:spPr/>
      <dgm:t>
        <a:bodyPr/>
        <a:lstStyle/>
        <a:p>
          <a:endParaRPr lang="en-US"/>
        </a:p>
      </dgm:t>
    </dgm:pt>
    <dgm:pt modelId="{CC14591A-89A2-4B1D-893D-C034E3DD5D82}" type="sibTrans" cxnId="{93F2CAA5-1D07-4826-AEDA-E86C8E2A8723}">
      <dgm:prSet/>
      <dgm:spPr/>
      <dgm:t>
        <a:bodyPr/>
        <a:lstStyle/>
        <a:p>
          <a:endParaRPr lang="en-US"/>
        </a:p>
      </dgm:t>
    </dgm:pt>
    <dgm:pt modelId="{FB54546B-5A60-4412-B481-4DF53984F04E}">
      <dgm:prSet/>
      <dgm:spPr/>
      <dgm:t>
        <a:bodyPr/>
        <a:lstStyle/>
        <a:p>
          <a:r>
            <a:rPr lang="en-US" b="0" i="0" baseline="0"/>
            <a:t>Reserves (Forecasts)</a:t>
          </a:r>
          <a:endParaRPr lang="en-US"/>
        </a:p>
      </dgm:t>
    </dgm:pt>
    <dgm:pt modelId="{F54BE04A-0C41-4C6D-9057-603500B768D8}" type="parTrans" cxnId="{20A8E35C-C945-4E6A-9B9F-990F4DD7866E}">
      <dgm:prSet/>
      <dgm:spPr/>
      <dgm:t>
        <a:bodyPr/>
        <a:lstStyle/>
        <a:p>
          <a:endParaRPr lang="en-US"/>
        </a:p>
      </dgm:t>
    </dgm:pt>
    <dgm:pt modelId="{03AAEA64-EE25-4E21-B0A2-E266B3E3A5F1}" type="sibTrans" cxnId="{20A8E35C-C945-4E6A-9B9F-990F4DD7866E}">
      <dgm:prSet/>
      <dgm:spPr/>
      <dgm:t>
        <a:bodyPr/>
        <a:lstStyle/>
        <a:p>
          <a:endParaRPr lang="en-US"/>
        </a:p>
      </dgm:t>
    </dgm:pt>
    <dgm:pt modelId="{34EFD7E6-69DB-4086-9905-576611906CE1}" type="pres">
      <dgm:prSet presAssocID="{BB6B8497-6B65-4BBB-9CF7-CCE77775B6E5}" presName="root" presStyleCnt="0">
        <dgm:presLayoutVars>
          <dgm:dir/>
          <dgm:resizeHandles val="exact"/>
        </dgm:presLayoutVars>
      </dgm:prSet>
      <dgm:spPr/>
    </dgm:pt>
    <dgm:pt modelId="{201F576F-4AF8-432C-89BA-3DA44696B2AD}" type="pres">
      <dgm:prSet presAssocID="{3D92A6B2-99C5-46A3-B8A9-5686CF357154}" presName="compNode" presStyleCnt="0"/>
      <dgm:spPr/>
    </dgm:pt>
    <dgm:pt modelId="{17FA9D18-85E3-4FCB-BBDB-973D02D8F55B}" type="pres">
      <dgm:prSet presAssocID="{3D92A6B2-99C5-46A3-B8A9-5686CF357154}" presName="bgRect" presStyleLbl="bgShp" presStyleIdx="0" presStyleCnt="5"/>
      <dgm:spPr/>
    </dgm:pt>
    <dgm:pt modelId="{864D0645-82D7-4D36-A73A-BD1056D7F100}" type="pres">
      <dgm:prSet presAssocID="{3D92A6B2-99C5-46A3-B8A9-5686CF35715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3D604426-D75A-40C9-AE9A-0C02EC81B2DF}" type="pres">
      <dgm:prSet presAssocID="{3D92A6B2-99C5-46A3-B8A9-5686CF357154}" presName="spaceRect" presStyleCnt="0"/>
      <dgm:spPr/>
    </dgm:pt>
    <dgm:pt modelId="{87CAA9ED-92AD-4522-AC63-3A803785EE4F}" type="pres">
      <dgm:prSet presAssocID="{3D92A6B2-99C5-46A3-B8A9-5686CF357154}" presName="parTx" presStyleLbl="revTx" presStyleIdx="0" presStyleCnt="5">
        <dgm:presLayoutVars>
          <dgm:chMax val="0"/>
          <dgm:chPref val="0"/>
        </dgm:presLayoutVars>
      </dgm:prSet>
      <dgm:spPr/>
    </dgm:pt>
    <dgm:pt modelId="{E95FDB02-C973-406D-9148-871B71A15DD6}" type="pres">
      <dgm:prSet presAssocID="{FE6DFBC0-4258-4079-8701-2331D3CC468A}" presName="sibTrans" presStyleCnt="0"/>
      <dgm:spPr/>
    </dgm:pt>
    <dgm:pt modelId="{38F022CE-7F50-42FA-8DBA-75ECE841DAA0}" type="pres">
      <dgm:prSet presAssocID="{8739FBB2-80DF-469E-81C0-F12EABD31CCA}" presName="compNode" presStyleCnt="0"/>
      <dgm:spPr/>
    </dgm:pt>
    <dgm:pt modelId="{C6DF6DFF-D314-4768-AD67-61E670670D8B}" type="pres">
      <dgm:prSet presAssocID="{8739FBB2-80DF-469E-81C0-F12EABD31CCA}" presName="bgRect" presStyleLbl="bgShp" presStyleIdx="1" presStyleCnt="5"/>
      <dgm:spPr/>
    </dgm:pt>
    <dgm:pt modelId="{4AF92101-B9D7-42CB-8E3D-791524AE6B41}" type="pres">
      <dgm:prSet presAssocID="{8739FBB2-80DF-469E-81C0-F12EABD31C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vings"/>
        </a:ext>
      </dgm:extLst>
    </dgm:pt>
    <dgm:pt modelId="{E66AB2E7-EDF2-4F0B-AD34-CA9BD3C9EA2D}" type="pres">
      <dgm:prSet presAssocID="{8739FBB2-80DF-469E-81C0-F12EABD31CCA}" presName="spaceRect" presStyleCnt="0"/>
      <dgm:spPr/>
    </dgm:pt>
    <dgm:pt modelId="{CA547306-0913-405C-B3DB-4042B5B04EAF}" type="pres">
      <dgm:prSet presAssocID="{8739FBB2-80DF-469E-81C0-F12EABD31CCA}" presName="parTx" presStyleLbl="revTx" presStyleIdx="1" presStyleCnt="5">
        <dgm:presLayoutVars>
          <dgm:chMax val="0"/>
          <dgm:chPref val="0"/>
        </dgm:presLayoutVars>
      </dgm:prSet>
      <dgm:spPr/>
    </dgm:pt>
    <dgm:pt modelId="{29F06682-C958-4421-8CA3-41EFC3767310}" type="pres">
      <dgm:prSet presAssocID="{841933A3-000C-476E-BFFE-650EF78B9E32}" presName="sibTrans" presStyleCnt="0"/>
      <dgm:spPr/>
    </dgm:pt>
    <dgm:pt modelId="{62364D23-D425-4C78-9EEA-B98ACD0EC2C8}" type="pres">
      <dgm:prSet presAssocID="{5FC1198B-83B6-43B1-9A94-532D6EA3405E}" presName="compNode" presStyleCnt="0"/>
      <dgm:spPr/>
    </dgm:pt>
    <dgm:pt modelId="{E434783C-B270-4996-9534-86A749A65788}" type="pres">
      <dgm:prSet presAssocID="{5FC1198B-83B6-43B1-9A94-532D6EA3405E}" presName="bgRect" presStyleLbl="bgShp" presStyleIdx="2" presStyleCnt="5"/>
      <dgm:spPr/>
    </dgm:pt>
    <dgm:pt modelId="{9CC0D2BE-8E74-4BF3-9C51-7AB493B70EF9}" type="pres">
      <dgm:prSet presAssocID="{5FC1198B-83B6-43B1-9A94-532D6EA340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1968786-B5D4-4A22-A57D-0E27053FF832}" type="pres">
      <dgm:prSet presAssocID="{5FC1198B-83B6-43B1-9A94-532D6EA3405E}" presName="spaceRect" presStyleCnt="0"/>
      <dgm:spPr/>
    </dgm:pt>
    <dgm:pt modelId="{D98E5E7C-6107-4285-8EE1-DB84D2B1EC78}" type="pres">
      <dgm:prSet presAssocID="{5FC1198B-83B6-43B1-9A94-532D6EA3405E}" presName="parTx" presStyleLbl="revTx" presStyleIdx="2" presStyleCnt="5">
        <dgm:presLayoutVars>
          <dgm:chMax val="0"/>
          <dgm:chPref val="0"/>
        </dgm:presLayoutVars>
      </dgm:prSet>
      <dgm:spPr/>
    </dgm:pt>
    <dgm:pt modelId="{F4DE7DFE-0DD6-42DF-AFEB-A2CA6ED73A9C}" type="pres">
      <dgm:prSet presAssocID="{18C2D21C-41AB-4B50-8342-B6A19A4AC1A5}" presName="sibTrans" presStyleCnt="0"/>
      <dgm:spPr/>
    </dgm:pt>
    <dgm:pt modelId="{47DFD65E-C9FC-4125-A639-26501DD876F9}" type="pres">
      <dgm:prSet presAssocID="{3487F5EB-0919-4F24-BB9F-53878B7C867A}" presName="compNode" presStyleCnt="0"/>
      <dgm:spPr/>
    </dgm:pt>
    <dgm:pt modelId="{94238E91-729F-48B2-82CA-63206915C485}" type="pres">
      <dgm:prSet presAssocID="{3487F5EB-0919-4F24-BB9F-53878B7C867A}" presName="bgRect" presStyleLbl="bgShp" presStyleIdx="3" presStyleCnt="5"/>
      <dgm:spPr/>
    </dgm:pt>
    <dgm:pt modelId="{82F54E7F-AA83-434A-95EC-998290D5A63E}" type="pres">
      <dgm:prSet presAssocID="{3487F5EB-0919-4F24-BB9F-53878B7C867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C"/>
        </a:ext>
      </dgm:extLst>
    </dgm:pt>
    <dgm:pt modelId="{5B1A76E5-B1BA-4B51-8AAB-BC6846421673}" type="pres">
      <dgm:prSet presAssocID="{3487F5EB-0919-4F24-BB9F-53878B7C867A}" presName="spaceRect" presStyleCnt="0"/>
      <dgm:spPr/>
    </dgm:pt>
    <dgm:pt modelId="{37782B99-F2F1-4CA0-8F5C-7797D7DC5A3C}" type="pres">
      <dgm:prSet presAssocID="{3487F5EB-0919-4F24-BB9F-53878B7C867A}" presName="parTx" presStyleLbl="revTx" presStyleIdx="3" presStyleCnt="5">
        <dgm:presLayoutVars>
          <dgm:chMax val="0"/>
          <dgm:chPref val="0"/>
        </dgm:presLayoutVars>
      </dgm:prSet>
      <dgm:spPr/>
    </dgm:pt>
    <dgm:pt modelId="{184E0302-7B46-43FF-BE3C-04F45E47A4DF}" type="pres">
      <dgm:prSet presAssocID="{CC14591A-89A2-4B1D-893D-C034E3DD5D82}" presName="sibTrans" presStyleCnt="0"/>
      <dgm:spPr/>
    </dgm:pt>
    <dgm:pt modelId="{7D9273AC-1B09-4733-A688-D6AD58E1E10B}" type="pres">
      <dgm:prSet presAssocID="{FB54546B-5A60-4412-B481-4DF53984F04E}" presName="compNode" presStyleCnt="0"/>
      <dgm:spPr/>
    </dgm:pt>
    <dgm:pt modelId="{5D376B8B-E594-444E-9BEE-8B5060AB0C29}" type="pres">
      <dgm:prSet presAssocID="{FB54546B-5A60-4412-B481-4DF53984F04E}" presName="bgRect" presStyleLbl="bgShp" presStyleIdx="4" presStyleCnt="5"/>
      <dgm:spPr/>
    </dgm:pt>
    <dgm:pt modelId="{0C448A44-557B-481A-B951-95F5E5C93BAA}" type="pres">
      <dgm:prSet presAssocID="{FB54546B-5A60-4412-B481-4DF53984F0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cipitation"/>
        </a:ext>
      </dgm:extLst>
    </dgm:pt>
    <dgm:pt modelId="{9DDCB8F0-F1F7-4267-AD9E-63D133C33198}" type="pres">
      <dgm:prSet presAssocID="{FB54546B-5A60-4412-B481-4DF53984F04E}" presName="spaceRect" presStyleCnt="0"/>
      <dgm:spPr/>
    </dgm:pt>
    <dgm:pt modelId="{44D1A1F0-1C19-447A-B52D-838DFF3DBB81}" type="pres">
      <dgm:prSet presAssocID="{FB54546B-5A60-4412-B481-4DF53984F0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26E6B5B-B4FA-43C6-8C65-ABC862E442B1}" type="presOf" srcId="{5FC1198B-83B6-43B1-9A94-532D6EA3405E}" destId="{D98E5E7C-6107-4285-8EE1-DB84D2B1EC78}" srcOrd="0" destOrd="0" presId="urn:microsoft.com/office/officeart/2018/2/layout/IconVerticalSolidList"/>
    <dgm:cxn modelId="{20A8E35C-C945-4E6A-9B9F-990F4DD7866E}" srcId="{BB6B8497-6B65-4BBB-9CF7-CCE77775B6E5}" destId="{FB54546B-5A60-4412-B481-4DF53984F04E}" srcOrd="4" destOrd="0" parTransId="{F54BE04A-0C41-4C6D-9057-603500B768D8}" sibTransId="{03AAEA64-EE25-4E21-B0A2-E266B3E3A5F1}"/>
    <dgm:cxn modelId="{52D89847-8FDA-41CD-953A-323B4B6D4FAB}" type="presOf" srcId="{BB6B8497-6B65-4BBB-9CF7-CCE77775B6E5}" destId="{34EFD7E6-69DB-4086-9905-576611906CE1}" srcOrd="0" destOrd="0" presId="urn:microsoft.com/office/officeart/2018/2/layout/IconVerticalSolidList"/>
    <dgm:cxn modelId="{43F5BE7A-BF97-4CD1-B66E-07BD3D0A7BBC}" type="presOf" srcId="{FB54546B-5A60-4412-B481-4DF53984F04E}" destId="{44D1A1F0-1C19-447A-B52D-838DFF3DBB81}" srcOrd="0" destOrd="0" presId="urn:microsoft.com/office/officeart/2018/2/layout/IconVerticalSolidList"/>
    <dgm:cxn modelId="{5645DB91-31D6-43AD-9DE2-E2B3B0892161}" srcId="{BB6B8497-6B65-4BBB-9CF7-CCE77775B6E5}" destId="{8739FBB2-80DF-469E-81C0-F12EABD31CCA}" srcOrd="1" destOrd="0" parTransId="{57404181-6C91-481B-B2BB-B136ED8D57FD}" sibTransId="{841933A3-000C-476E-BFFE-650EF78B9E32}"/>
    <dgm:cxn modelId="{93F2CAA5-1D07-4826-AEDA-E86C8E2A8723}" srcId="{BB6B8497-6B65-4BBB-9CF7-CCE77775B6E5}" destId="{3487F5EB-0919-4F24-BB9F-53878B7C867A}" srcOrd="3" destOrd="0" parTransId="{961243ED-17D0-46D2-8E39-D071E94F9C23}" sibTransId="{CC14591A-89A2-4B1D-893D-C034E3DD5D82}"/>
    <dgm:cxn modelId="{9303F8A6-DB2D-416F-AC06-5B4E8F6C2972}" srcId="{BB6B8497-6B65-4BBB-9CF7-CCE77775B6E5}" destId="{5FC1198B-83B6-43B1-9A94-532D6EA3405E}" srcOrd="2" destOrd="0" parTransId="{4B57FDFB-91E3-4086-805B-4D76D2ED057F}" sibTransId="{18C2D21C-41AB-4B50-8342-B6A19A4AC1A5}"/>
    <dgm:cxn modelId="{862800AE-536B-473F-AEAD-5B24D76829CC}" type="presOf" srcId="{8739FBB2-80DF-469E-81C0-F12EABD31CCA}" destId="{CA547306-0913-405C-B3DB-4042B5B04EAF}" srcOrd="0" destOrd="0" presId="urn:microsoft.com/office/officeart/2018/2/layout/IconVerticalSolidList"/>
    <dgm:cxn modelId="{E780F9CA-192D-4F11-B250-ECC07BBF1250}" srcId="{BB6B8497-6B65-4BBB-9CF7-CCE77775B6E5}" destId="{3D92A6B2-99C5-46A3-B8A9-5686CF357154}" srcOrd="0" destOrd="0" parTransId="{55476604-8B33-44B0-9583-6F0FB0240A91}" sibTransId="{FE6DFBC0-4258-4079-8701-2331D3CC468A}"/>
    <dgm:cxn modelId="{F6082CF7-F376-4258-B2A5-4963AEA6A2B2}" type="presOf" srcId="{3487F5EB-0919-4F24-BB9F-53878B7C867A}" destId="{37782B99-F2F1-4CA0-8F5C-7797D7DC5A3C}" srcOrd="0" destOrd="0" presId="urn:microsoft.com/office/officeart/2018/2/layout/IconVerticalSolidList"/>
    <dgm:cxn modelId="{94C3C0FA-285F-4A58-9CC4-A87212F5166E}" type="presOf" srcId="{3D92A6B2-99C5-46A3-B8A9-5686CF357154}" destId="{87CAA9ED-92AD-4522-AC63-3A803785EE4F}" srcOrd="0" destOrd="0" presId="urn:microsoft.com/office/officeart/2018/2/layout/IconVerticalSolidList"/>
    <dgm:cxn modelId="{CCACAFD4-9AC4-4DE7-8A26-F6FE82343F43}" type="presParOf" srcId="{34EFD7E6-69DB-4086-9905-576611906CE1}" destId="{201F576F-4AF8-432C-89BA-3DA44696B2AD}" srcOrd="0" destOrd="0" presId="urn:microsoft.com/office/officeart/2018/2/layout/IconVerticalSolidList"/>
    <dgm:cxn modelId="{2DD9612D-CA2B-440F-AEB5-EC0F14A441B3}" type="presParOf" srcId="{201F576F-4AF8-432C-89BA-3DA44696B2AD}" destId="{17FA9D18-85E3-4FCB-BBDB-973D02D8F55B}" srcOrd="0" destOrd="0" presId="urn:microsoft.com/office/officeart/2018/2/layout/IconVerticalSolidList"/>
    <dgm:cxn modelId="{BA83B44D-6D42-44C7-AD2C-EAF258E69C31}" type="presParOf" srcId="{201F576F-4AF8-432C-89BA-3DA44696B2AD}" destId="{864D0645-82D7-4D36-A73A-BD1056D7F100}" srcOrd="1" destOrd="0" presId="urn:microsoft.com/office/officeart/2018/2/layout/IconVerticalSolidList"/>
    <dgm:cxn modelId="{D8FA2F55-3628-479C-A8BE-5AEA64CD12B5}" type="presParOf" srcId="{201F576F-4AF8-432C-89BA-3DA44696B2AD}" destId="{3D604426-D75A-40C9-AE9A-0C02EC81B2DF}" srcOrd="2" destOrd="0" presId="urn:microsoft.com/office/officeart/2018/2/layout/IconVerticalSolidList"/>
    <dgm:cxn modelId="{35890A80-F22D-4ED0-856D-647D27E7ACDC}" type="presParOf" srcId="{201F576F-4AF8-432C-89BA-3DA44696B2AD}" destId="{87CAA9ED-92AD-4522-AC63-3A803785EE4F}" srcOrd="3" destOrd="0" presId="urn:microsoft.com/office/officeart/2018/2/layout/IconVerticalSolidList"/>
    <dgm:cxn modelId="{40FA4779-DEAF-4726-A2B7-6A4DDC56A55B}" type="presParOf" srcId="{34EFD7E6-69DB-4086-9905-576611906CE1}" destId="{E95FDB02-C973-406D-9148-871B71A15DD6}" srcOrd="1" destOrd="0" presId="urn:microsoft.com/office/officeart/2018/2/layout/IconVerticalSolidList"/>
    <dgm:cxn modelId="{A7AD6428-654C-4449-B953-1125E05CC715}" type="presParOf" srcId="{34EFD7E6-69DB-4086-9905-576611906CE1}" destId="{38F022CE-7F50-42FA-8DBA-75ECE841DAA0}" srcOrd="2" destOrd="0" presId="urn:microsoft.com/office/officeart/2018/2/layout/IconVerticalSolidList"/>
    <dgm:cxn modelId="{A3C9642A-09F0-4378-8BDB-8DD73C737CD3}" type="presParOf" srcId="{38F022CE-7F50-42FA-8DBA-75ECE841DAA0}" destId="{C6DF6DFF-D314-4768-AD67-61E670670D8B}" srcOrd="0" destOrd="0" presId="urn:microsoft.com/office/officeart/2018/2/layout/IconVerticalSolidList"/>
    <dgm:cxn modelId="{F3FB1C07-9604-41EF-8024-340A3BE4EC61}" type="presParOf" srcId="{38F022CE-7F50-42FA-8DBA-75ECE841DAA0}" destId="{4AF92101-B9D7-42CB-8E3D-791524AE6B41}" srcOrd="1" destOrd="0" presId="urn:microsoft.com/office/officeart/2018/2/layout/IconVerticalSolidList"/>
    <dgm:cxn modelId="{29E2889B-44B2-4A58-BC84-AB81FBDF2D43}" type="presParOf" srcId="{38F022CE-7F50-42FA-8DBA-75ECE841DAA0}" destId="{E66AB2E7-EDF2-4F0B-AD34-CA9BD3C9EA2D}" srcOrd="2" destOrd="0" presId="urn:microsoft.com/office/officeart/2018/2/layout/IconVerticalSolidList"/>
    <dgm:cxn modelId="{2014A066-03A4-4697-95F7-9A89DD4109D1}" type="presParOf" srcId="{38F022CE-7F50-42FA-8DBA-75ECE841DAA0}" destId="{CA547306-0913-405C-B3DB-4042B5B04EAF}" srcOrd="3" destOrd="0" presId="urn:microsoft.com/office/officeart/2018/2/layout/IconVerticalSolidList"/>
    <dgm:cxn modelId="{B02B120C-7976-4045-AB8E-3D4DF1575485}" type="presParOf" srcId="{34EFD7E6-69DB-4086-9905-576611906CE1}" destId="{29F06682-C958-4421-8CA3-41EFC3767310}" srcOrd="3" destOrd="0" presId="urn:microsoft.com/office/officeart/2018/2/layout/IconVerticalSolidList"/>
    <dgm:cxn modelId="{6E2D3B0B-25F5-4AC5-B21A-B98C1439D79F}" type="presParOf" srcId="{34EFD7E6-69DB-4086-9905-576611906CE1}" destId="{62364D23-D425-4C78-9EEA-B98ACD0EC2C8}" srcOrd="4" destOrd="0" presId="urn:microsoft.com/office/officeart/2018/2/layout/IconVerticalSolidList"/>
    <dgm:cxn modelId="{0A184BDF-97F5-4200-A636-9A7AB1C6ADB4}" type="presParOf" srcId="{62364D23-D425-4C78-9EEA-B98ACD0EC2C8}" destId="{E434783C-B270-4996-9534-86A749A65788}" srcOrd="0" destOrd="0" presId="urn:microsoft.com/office/officeart/2018/2/layout/IconVerticalSolidList"/>
    <dgm:cxn modelId="{472B497B-48FF-437B-8359-A29EA5DA5A10}" type="presParOf" srcId="{62364D23-D425-4C78-9EEA-B98ACD0EC2C8}" destId="{9CC0D2BE-8E74-4BF3-9C51-7AB493B70EF9}" srcOrd="1" destOrd="0" presId="urn:microsoft.com/office/officeart/2018/2/layout/IconVerticalSolidList"/>
    <dgm:cxn modelId="{D0BED98C-0E78-477E-9A71-4C5FB23BC11F}" type="presParOf" srcId="{62364D23-D425-4C78-9EEA-B98ACD0EC2C8}" destId="{81968786-B5D4-4A22-A57D-0E27053FF832}" srcOrd="2" destOrd="0" presId="urn:microsoft.com/office/officeart/2018/2/layout/IconVerticalSolidList"/>
    <dgm:cxn modelId="{B8C7F30B-D6A9-4AF8-AFCB-0E5A37AD7A9B}" type="presParOf" srcId="{62364D23-D425-4C78-9EEA-B98ACD0EC2C8}" destId="{D98E5E7C-6107-4285-8EE1-DB84D2B1EC78}" srcOrd="3" destOrd="0" presId="urn:microsoft.com/office/officeart/2018/2/layout/IconVerticalSolidList"/>
    <dgm:cxn modelId="{483474E3-CFCF-4497-A938-D0C4DADC3961}" type="presParOf" srcId="{34EFD7E6-69DB-4086-9905-576611906CE1}" destId="{F4DE7DFE-0DD6-42DF-AFEB-A2CA6ED73A9C}" srcOrd="5" destOrd="0" presId="urn:microsoft.com/office/officeart/2018/2/layout/IconVerticalSolidList"/>
    <dgm:cxn modelId="{8C52A63F-ADBA-4678-AA9B-4BF00B663EE0}" type="presParOf" srcId="{34EFD7E6-69DB-4086-9905-576611906CE1}" destId="{47DFD65E-C9FC-4125-A639-26501DD876F9}" srcOrd="6" destOrd="0" presId="urn:microsoft.com/office/officeart/2018/2/layout/IconVerticalSolidList"/>
    <dgm:cxn modelId="{F79681D6-250E-4004-AE89-876A7487B2C4}" type="presParOf" srcId="{47DFD65E-C9FC-4125-A639-26501DD876F9}" destId="{94238E91-729F-48B2-82CA-63206915C485}" srcOrd="0" destOrd="0" presId="urn:microsoft.com/office/officeart/2018/2/layout/IconVerticalSolidList"/>
    <dgm:cxn modelId="{E6D901B0-57F5-43D2-A703-595962DBA889}" type="presParOf" srcId="{47DFD65E-C9FC-4125-A639-26501DD876F9}" destId="{82F54E7F-AA83-434A-95EC-998290D5A63E}" srcOrd="1" destOrd="0" presId="urn:microsoft.com/office/officeart/2018/2/layout/IconVerticalSolidList"/>
    <dgm:cxn modelId="{B4ECDE77-B9DA-4346-94AB-37975D4F1A80}" type="presParOf" srcId="{47DFD65E-C9FC-4125-A639-26501DD876F9}" destId="{5B1A76E5-B1BA-4B51-8AAB-BC6846421673}" srcOrd="2" destOrd="0" presId="urn:microsoft.com/office/officeart/2018/2/layout/IconVerticalSolidList"/>
    <dgm:cxn modelId="{AAC0C5F5-E614-4B9C-BBF0-2ABE0EB9D70B}" type="presParOf" srcId="{47DFD65E-C9FC-4125-A639-26501DD876F9}" destId="{37782B99-F2F1-4CA0-8F5C-7797D7DC5A3C}" srcOrd="3" destOrd="0" presId="urn:microsoft.com/office/officeart/2018/2/layout/IconVerticalSolidList"/>
    <dgm:cxn modelId="{B79837A3-0CB3-46AD-8E84-91E8844DF1F2}" type="presParOf" srcId="{34EFD7E6-69DB-4086-9905-576611906CE1}" destId="{184E0302-7B46-43FF-BE3C-04F45E47A4DF}" srcOrd="7" destOrd="0" presId="urn:microsoft.com/office/officeart/2018/2/layout/IconVerticalSolidList"/>
    <dgm:cxn modelId="{BB345547-1BFB-4565-8CBD-4D7B34760466}" type="presParOf" srcId="{34EFD7E6-69DB-4086-9905-576611906CE1}" destId="{7D9273AC-1B09-4733-A688-D6AD58E1E10B}" srcOrd="8" destOrd="0" presId="urn:microsoft.com/office/officeart/2018/2/layout/IconVerticalSolidList"/>
    <dgm:cxn modelId="{09FCD9E4-D767-44EA-8A06-6B1B240B82ED}" type="presParOf" srcId="{7D9273AC-1B09-4733-A688-D6AD58E1E10B}" destId="{5D376B8B-E594-444E-9BEE-8B5060AB0C29}" srcOrd="0" destOrd="0" presId="urn:microsoft.com/office/officeart/2018/2/layout/IconVerticalSolidList"/>
    <dgm:cxn modelId="{B2D77B18-9596-48F9-9CA2-DDA63B6BD8CC}" type="presParOf" srcId="{7D9273AC-1B09-4733-A688-D6AD58E1E10B}" destId="{0C448A44-557B-481A-B951-95F5E5C93BAA}" srcOrd="1" destOrd="0" presId="urn:microsoft.com/office/officeart/2018/2/layout/IconVerticalSolidList"/>
    <dgm:cxn modelId="{625ED3D3-ECD3-4F04-9C33-D83C8E87B4C1}" type="presParOf" srcId="{7D9273AC-1B09-4733-A688-D6AD58E1E10B}" destId="{9DDCB8F0-F1F7-4267-AD9E-63D133C33198}" srcOrd="2" destOrd="0" presId="urn:microsoft.com/office/officeart/2018/2/layout/IconVerticalSolidList"/>
    <dgm:cxn modelId="{1B9BAF79-188F-48BC-9976-392DDA366A0E}" type="presParOf" srcId="{7D9273AC-1B09-4733-A688-D6AD58E1E10B}" destId="{44D1A1F0-1C19-447A-B52D-838DFF3DBB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A9D18-85E3-4FCB-BBDB-973D02D8F55B}">
      <dsp:nvSpPr>
        <dsp:cNvPr id="0" name=""/>
        <dsp:cNvSpPr/>
      </dsp:nvSpPr>
      <dsp:spPr>
        <a:xfrm>
          <a:off x="0" y="3830"/>
          <a:ext cx="4296258" cy="8158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D0645-82D7-4D36-A73A-BD1056D7F100}">
      <dsp:nvSpPr>
        <dsp:cNvPr id="0" name=""/>
        <dsp:cNvSpPr/>
      </dsp:nvSpPr>
      <dsp:spPr>
        <a:xfrm>
          <a:off x="246806" y="187405"/>
          <a:ext cx="448738" cy="448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AA9ED-92AD-4522-AC63-3A803785EE4F}">
      <dsp:nvSpPr>
        <dsp:cNvPr id="0" name=""/>
        <dsp:cNvSpPr/>
      </dsp:nvSpPr>
      <dsp:spPr>
        <a:xfrm>
          <a:off x="942350" y="3830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Financial Information with GM and Finance Lead</a:t>
          </a:r>
          <a:endParaRPr lang="en-US" sz="1900" kern="1200"/>
        </a:p>
      </dsp:txBody>
      <dsp:txXfrm>
        <a:off x="942350" y="3830"/>
        <a:ext cx="3353907" cy="815888"/>
      </dsp:txXfrm>
    </dsp:sp>
    <dsp:sp modelId="{C6DF6DFF-D314-4768-AD67-61E670670D8B}">
      <dsp:nvSpPr>
        <dsp:cNvPr id="0" name=""/>
        <dsp:cNvSpPr/>
      </dsp:nvSpPr>
      <dsp:spPr>
        <a:xfrm>
          <a:off x="0" y="1023690"/>
          <a:ext cx="4296258" cy="8158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92101-B9D7-42CB-8E3D-791524AE6B41}">
      <dsp:nvSpPr>
        <dsp:cNvPr id="0" name=""/>
        <dsp:cNvSpPr/>
      </dsp:nvSpPr>
      <dsp:spPr>
        <a:xfrm>
          <a:off x="246806" y="1207265"/>
          <a:ext cx="448738" cy="448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47306-0913-405C-B3DB-4042B5B04EAF}">
      <dsp:nvSpPr>
        <dsp:cNvPr id="0" name=""/>
        <dsp:cNvSpPr/>
      </dsp:nvSpPr>
      <dsp:spPr>
        <a:xfrm>
          <a:off x="942350" y="1023690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Monthly Bank Reconciliation</a:t>
          </a:r>
          <a:endParaRPr lang="en-US" sz="1900" kern="1200"/>
        </a:p>
      </dsp:txBody>
      <dsp:txXfrm>
        <a:off x="942350" y="1023690"/>
        <a:ext cx="3353907" cy="815888"/>
      </dsp:txXfrm>
    </dsp:sp>
    <dsp:sp modelId="{E434783C-B270-4996-9534-86A749A65788}">
      <dsp:nvSpPr>
        <dsp:cNvPr id="0" name=""/>
        <dsp:cNvSpPr/>
      </dsp:nvSpPr>
      <dsp:spPr>
        <a:xfrm>
          <a:off x="0" y="2043550"/>
          <a:ext cx="4296258" cy="8158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0D2BE-8E74-4BF3-9C51-7AB493B70EF9}">
      <dsp:nvSpPr>
        <dsp:cNvPr id="0" name=""/>
        <dsp:cNvSpPr/>
      </dsp:nvSpPr>
      <dsp:spPr>
        <a:xfrm>
          <a:off x="246806" y="2227125"/>
          <a:ext cx="448738" cy="448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E5E7C-6107-4285-8EE1-DB84D2B1EC78}">
      <dsp:nvSpPr>
        <dsp:cNvPr id="0" name=""/>
        <dsp:cNvSpPr/>
      </dsp:nvSpPr>
      <dsp:spPr>
        <a:xfrm>
          <a:off x="942350" y="2043550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Cash &amp; Short-Term Investments</a:t>
          </a:r>
          <a:endParaRPr lang="en-US" sz="1900" kern="1200"/>
        </a:p>
      </dsp:txBody>
      <dsp:txXfrm>
        <a:off x="942350" y="2043550"/>
        <a:ext cx="3353907" cy="815888"/>
      </dsp:txXfrm>
    </dsp:sp>
    <dsp:sp modelId="{94238E91-729F-48B2-82CA-63206915C485}">
      <dsp:nvSpPr>
        <dsp:cNvPr id="0" name=""/>
        <dsp:cNvSpPr/>
      </dsp:nvSpPr>
      <dsp:spPr>
        <a:xfrm>
          <a:off x="0" y="3063411"/>
          <a:ext cx="4296258" cy="8158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54E7F-AA83-434A-95EC-998290D5A63E}">
      <dsp:nvSpPr>
        <dsp:cNvPr id="0" name=""/>
        <dsp:cNvSpPr/>
      </dsp:nvSpPr>
      <dsp:spPr>
        <a:xfrm>
          <a:off x="246806" y="3246985"/>
          <a:ext cx="448738" cy="4487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82B99-F2F1-4CA0-8F5C-7797D7DC5A3C}">
      <dsp:nvSpPr>
        <dsp:cNvPr id="0" name=""/>
        <dsp:cNvSpPr/>
      </dsp:nvSpPr>
      <dsp:spPr>
        <a:xfrm>
          <a:off x="942350" y="3063411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Large Disbursement</a:t>
          </a:r>
          <a:endParaRPr lang="en-US" sz="1900" kern="1200"/>
        </a:p>
      </dsp:txBody>
      <dsp:txXfrm>
        <a:off x="942350" y="3063411"/>
        <a:ext cx="3353907" cy="815888"/>
      </dsp:txXfrm>
    </dsp:sp>
    <dsp:sp modelId="{5D376B8B-E594-444E-9BEE-8B5060AB0C29}">
      <dsp:nvSpPr>
        <dsp:cNvPr id="0" name=""/>
        <dsp:cNvSpPr/>
      </dsp:nvSpPr>
      <dsp:spPr>
        <a:xfrm>
          <a:off x="0" y="4083271"/>
          <a:ext cx="4296258" cy="815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48A44-557B-481A-B951-95F5E5C93BAA}">
      <dsp:nvSpPr>
        <dsp:cNvPr id="0" name=""/>
        <dsp:cNvSpPr/>
      </dsp:nvSpPr>
      <dsp:spPr>
        <a:xfrm>
          <a:off x="246806" y="4266846"/>
          <a:ext cx="448738" cy="4487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1A1F0-1C19-447A-B52D-838DFF3DBB81}">
      <dsp:nvSpPr>
        <dsp:cNvPr id="0" name=""/>
        <dsp:cNvSpPr/>
      </dsp:nvSpPr>
      <dsp:spPr>
        <a:xfrm>
          <a:off x="942350" y="4083271"/>
          <a:ext cx="3353907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Reserves (Forecasts)</a:t>
          </a:r>
          <a:endParaRPr lang="en-US" sz="1900" kern="1200"/>
        </a:p>
      </dsp:txBody>
      <dsp:txXfrm>
        <a:off x="942350" y="4083271"/>
        <a:ext cx="3353907" cy="81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7A03-45D6-4577-8BEA-3F67C785EDEF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9B57-B32C-4396-949E-B582B2553451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9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80-1C9F-4795-A275-81A6EF1E4502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4441-BEF8-46A6-B693-AA2232753049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4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8A48-0E46-46E5-B04C-B40E686E373E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431F-F0EA-4ECD-B7D3-F34F3A826596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9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F0FD5D-603E-4533-B79B-F582FF4EDE11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DB63-47DF-413B-8CD5-9B0E267A20EE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137F-3524-4C89-8B82-45CC525ACAA9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8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189A-452D-4DCC-A438-6EABC275FE8A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D73A-8D99-43FE-84D9-7B3B025A271D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1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5EF-0B75-4C61-9716-C92FC7CAF4E7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2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CC77-2EAC-4783-A3D6-6C434E39319D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7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19DD-D7C3-4B3C-B3FF-AF07A263B641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30D407D2-13C3-4331-A4AE-4E590ED984B5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D367147-4177-44C6-B181-F97EA4FB1482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E8B65F5-0B3A-4AD2-B8C4-7300C4DBC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23298"/>
          <a:stretch/>
        </p:blipFill>
        <p:spPr>
          <a:xfrm>
            <a:off x="20" y="-1"/>
            <a:ext cx="9143980" cy="4883281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AFB83730-58A8-42CA-90B3-5D5D2D1B0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9144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1" y="4895558"/>
            <a:ext cx="7929000" cy="779529"/>
          </a:xfrm>
        </p:spPr>
        <p:txBody>
          <a:bodyPr>
            <a:normAutofit/>
          </a:bodyPr>
          <a:lstStyle/>
          <a:p>
            <a:r>
              <a:rPr lang="en-US" sz="350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594110"/>
            <a:ext cx="7929000" cy="433064"/>
          </a:xfrm>
        </p:spPr>
        <p:txBody>
          <a:bodyPr>
            <a:normAutofit/>
          </a:bodyPr>
          <a:lstStyle/>
          <a:p>
            <a:r>
              <a:rPr lang="en-US">
                <a:latin typeface="Franklin Gothic Medium" panose="020B0603020102020204" pitchFamily="34" charset="0"/>
              </a:rPr>
              <a:t>October 2, 2019</a:t>
            </a:r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84" y="189214"/>
            <a:ext cx="8042276" cy="16459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Financial Change Year to Date</a:t>
            </a:r>
            <a:br>
              <a:rPr lang="en-US" sz="3600" dirty="0">
                <a:latin typeface="Franklin Gothic Medium" panose="020B0603020102020204" pitchFamily="34" charset="0"/>
              </a:rPr>
            </a:br>
            <a:r>
              <a:rPr lang="en-US" sz="3600" dirty="0">
                <a:latin typeface="Franklin Gothic Medium" panose="020B0603020102020204" pitchFamily="34" charset="0"/>
              </a:rPr>
              <a:t>5/1/19 – 8/31/19</a:t>
            </a:r>
            <a:br>
              <a:rPr lang="en-US" sz="44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(4 months)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1900898"/>
            <a:ext cx="7772400" cy="477118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Favorable											$506,000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Offset by Unfavorable Variance					   </a:t>
            </a:r>
            <a:r>
              <a:rPr lang="en-US" sz="2400" u="sng" dirty="0">
                <a:latin typeface="Franklin Gothic Medium" panose="020B0603020102020204" pitchFamily="34" charset="0"/>
              </a:rPr>
              <a:t>(46,000)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u="sng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Favorable to Budget								$460,000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6A129A-9C03-48DA-8647-FAA3344662B1}"/>
              </a:ext>
            </a:extLst>
          </p:cNvPr>
          <p:cNvCxnSpPr/>
          <p:nvPr/>
        </p:nvCxnSpPr>
        <p:spPr>
          <a:xfrm>
            <a:off x="7134504" y="4998712"/>
            <a:ext cx="13716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1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24793" y="1048584"/>
            <a:ext cx="6694415" cy="5943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Favorable: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Yacht Club		         		                           $155,000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Beach Parking	          		                                38,000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Rec &amp; Parks		                                                   </a:t>
            </a:r>
            <a:r>
              <a:rPr lang="en-US" sz="21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58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Public Works		                   	                                37,000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Beach Club			                                </a:t>
            </a:r>
            <a:r>
              <a:rPr lang="en-US" sz="21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46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Golf Ops/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Maint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		                                                   36,000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General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Maint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 		                                                   26,000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Marinas				                                41,000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Finance					</a:t>
            </a:r>
            <a:r>
              <a:rPr kumimoji="0" lang="en-US" sz="2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           24,000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GM					             20,000</a:t>
            </a:r>
            <a:endParaRPr kumimoji="0" lang="en-US" sz="21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Pickleball					               7,000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Other Admin				        </a:t>
            </a:r>
            <a:r>
              <a:rPr kumimoji="0" lang="en-US" sz="2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   18,000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TOTAL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			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                                             $506,000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Unfavorable: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Aquatics	                                     	                                               ($26,000)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Public Relations			                              (10,000)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Tennis/Platform				             (4,000)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CPI					             </a:t>
            </a:r>
            <a:r>
              <a:rPr kumimoji="0" lang="en-US" sz="2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(6,000)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TOTAL			                                               ($</a:t>
            </a:r>
            <a:r>
              <a:rPr lang="en-US" sz="2100" b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46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,000)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0ACEC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NET FAVORABLE	             	        	         APPROX    $460,000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0A819-BF78-4F05-908A-98FA21C11019}"/>
              </a:ext>
            </a:extLst>
          </p:cNvPr>
          <p:cNvSpPr txBox="1"/>
          <p:nvPr/>
        </p:nvSpPr>
        <p:spPr>
          <a:xfrm>
            <a:off x="0" y="-3603"/>
            <a:ext cx="9144000" cy="10310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August Financial Change Detail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5/1/19 – 8/31/19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(4 months)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7A185-A3E9-467C-B6CC-12C2AFA452EF}"/>
              </a:ext>
            </a:extLst>
          </p:cNvPr>
          <p:cNvCxnSpPr/>
          <p:nvPr/>
        </p:nvCxnSpPr>
        <p:spPr>
          <a:xfrm>
            <a:off x="7231268" y="6328174"/>
            <a:ext cx="914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189214"/>
            <a:ext cx="8042276" cy="10972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Headwinds to Budget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72" y="2412274"/>
            <a:ext cx="7119257" cy="425981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Chemicals Golf Course	                    				     $30,000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Compensation Study						                      30,000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Restrooms Beach Club                                                         5,000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Marina Docks Security Guard	                                             2,500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New Capital						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	Policy Change not Budgeted			                      12,000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Crabbing Pier								               22,500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Referendum									                 </a:t>
            </a:r>
            <a:r>
              <a:rPr lang="en-US" sz="2000" u="sng" dirty="0">
                <a:latin typeface="Franklin Gothic Medium" panose="020B0603020102020204" pitchFamily="34" charset="0"/>
              </a:rPr>
              <a:t>?????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											          $102,000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620722-2932-4255-83A6-316422215D0C}"/>
              </a:ext>
            </a:extLst>
          </p:cNvPr>
          <p:cNvCxnSpPr/>
          <p:nvPr/>
        </p:nvCxnSpPr>
        <p:spPr>
          <a:xfrm>
            <a:off x="5993674" y="6331132"/>
            <a:ext cx="13716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30480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Operations Report</a:t>
            </a:r>
            <a:b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Steve Phillips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09" y="609600"/>
            <a:ext cx="19526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BC74-E6AA-4998-8C27-9989159A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163587"/>
            <a:ext cx="7704667" cy="750814"/>
          </a:xfrm>
        </p:spPr>
        <p:txBody>
          <a:bodyPr/>
          <a:lstStyle/>
          <a:p>
            <a:r>
              <a:rPr lang="en-US" sz="3600" dirty="0">
                <a:ln>
                  <a:noFill/>
                </a:ln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FY 2021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BD98-DF97-40DD-8805-83FE3642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962247"/>
            <a:ext cx="7704667" cy="4732166"/>
          </a:xfrm>
        </p:spPr>
        <p:txBody>
          <a:bodyPr>
            <a:normAutofit/>
          </a:bodyPr>
          <a:lstStyle/>
          <a:p>
            <a:r>
              <a:rPr lang="en-US" dirty="0"/>
              <a:t>Budget &amp; Finance (B&amp;F) Committee Guidance Issued in Sept</a:t>
            </a:r>
          </a:p>
          <a:p>
            <a:r>
              <a:rPr lang="en-US" dirty="0"/>
              <a:t>Internal “Bottoms-Up” Process Has Already Started</a:t>
            </a:r>
          </a:p>
          <a:p>
            <a:r>
              <a:rPr lang="en-US" dirty="0"/>
              <a:t>Budget Managers 1</a:t>
            </a:r>
            <a:r>
              <a:rPr lang="en-US" baseline="30000" dirty="0"/>
              <a:t>st</a:t>
            </a:r>
            <a:r>
              <a:rPr lang="en-US" dirty="0"/>
              <a:t> Draft of Requests Due in Finance by End of Oct</a:t>
            </a:r>
          </a:p>
          <a:p>
            <a:r>
              <a:rPr lang="en-US" dirty="0"/>
              <a:t>Various Renditions Submitted by Budget </a:t>
            </a:r>
            <a:r>
              <a:rPr lang="en-US" dirty="0" err="1"/>
              <a:t>Mgrs</a:t>
            </a:r>
            <a:r>
              <a:rPr lang="en-US" dirty="0"/>
              <a:t> Through Dec</a:t>
            </a:r>
          </a:p>
          <a:p>
            <a:r>
              <a:rPr lang="en-US" dirty="0"/>
              <a:t>Finance Considers and Adjusts for:</a:t>
            </a:r>
          </a:p>
          <a:p>
            <a:pPr lvl="1"/>
            <a:r>
              <a:rPr lang="en-US" dirty="0"/>
              <a:t>Various Items Such As Depreciation, Interest, Reserve Balances, Benefit Costs, Utilities, Inflation Costs or Savings on Admin Line Items </a:t>
            </a:r>
          </a:p>
          <a:p>
            <a:r>
              <a:rPr lang="en-US" dirty="0"/>
              <a:t>Compensation Study</a:t>
            </a:r>
          </a:p>
          <a:p>
            <a:r>
              <a:rPr lang="en-US" dirty="0"/>
              <a:t>Finance Consolidates Proposed Budget Package at End of Calendar Year in Advance of Jan 6 – 8 B&amp;F Meetings</a:t>
            </a:r>
          </a:p>
          <a:p>
            <a:r>
              <a:rPr lang="en-US" dirty="0"/>
              <a:t>Board of Directors’ Review of B&amp;F Recommended Budget</a:t>
            </a:r>
          </a:p>
        </p:txBody>
      </p:sp>
    </p:spTree>
    <p:extLst>
      <p:ext uri="{BB962C8B-B14F-4D97-AF65-F5344CB8AC3E}">
        <p14:creationId xmlns:p14="http://schemas.microsoft.com/office/powerpoint/2010/main" val="30185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BC74-E6AA-4998-8C27-9989159A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163587"/>
            <a:ext cx="7704667" cy="750814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n>
                  <a:noFill/>
                </a:ln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Northstar</a:t>
            </a:r>
            <a:r>
              <a:rPr lang="en-US" sz="3600" dirty="0">
                <a:ln>
                  <a:noFill/>
                </a:ln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(NS) Software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BD98-DF97-40DD-8805-83FE3642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2081349"/>
            <a:ext cx="7704667" cy="4776651"/>
          </a:xfrm>
        </p:spPr>
        <p:txBody>
          <a:bodyPr>
            <a:normAutofit/>
          </a:bodyPr>
          <a:lstStyle/>
          <a:p>
            <a:r>
              <a:rPr lang="en-US" dirty="0"/>
              <a:t>NS Contract Executed &amp; Project Manager Hired in March 2019</a:t>
            </a:r>
          </a:p>
          <a:p>
            <a:r>
              <a:rPr lang="en-US" dirty="0"/>
              <a:t>Training Environment was Created in June</a:t>
            </a:r>
          </a:p>
          <a:p>
            <a:r>
              <a:rPr lang="en-US" dirty="0"/>
              <a:t>NS Project Lead Visited OPA in June for 1</a:t>
            </a:r>
            <a:r>
              <a:rPr lang="en-US" baseline="30000" dirty="0"/>
              <a:t>st</a:t>
            </a:r>
            <a:r>
              <a:rPr lang="en-US" dirty="0"/>
              <a:t> Stage of Training</a:t>
            </a:r>
          </a:p>
          <a:p>
            <a:r>
              <a:rPr lang="en-US" dirty="0"/>
              <a:t>NS 2</a:t>
            </a:r>
            <a:r>
              <a:rPr lang="en-US" baseline="30000" dirty="0"/>
              <a:t>nd</a:t>
            </a:r>
            <a:r>
              <a:rPr lang="en-US" dirty="0"/>
              <a:t> Stage of Training - Sep 9 – 27</a:t>
            </a:r>
          </a:p>
          <a:p>
            <a:r>
              <a:rPr lang="en-US" dirty="0"/>
              <a:t>Pilot Testing with NS Project Lead this Week (Sep 30 – Oct 4) </a:t>
            </a:r>
          </a:p>
          <a:p>
            <a:pPr marL="0" indent="0">
              <a:buNone/>
            </a:pPr>
            <a:r>
              <a:rPr lang="en-US" u="sng" dirty="0"/>
              <a:t>Future Timeline:</a:t>
            </a:r>
          </a:p>
          <a:p>
            <a:r>
              <a:rPr lang="en-US" dirty="0"/>
              <a:t>“G0-Live” Next Week for Admin/Rec/Sports Core/Public Works</a:t>
            </a:r>
          </a:p>
          <a:p>
            <a:r>
              <a:rPr lang="en-US" dirty="0"/>
              <a:t>Yacht Club Training in January 2020 with “Go-Live” in February</a:t>
            </a:r>
          </a:p>
          <a:p>
            <a:r>
              <a:rPr lang="en-US" dirty="0"/>
              <a:t>Marina “Go-Live” prior to April 1</a:t>
            </a:r>
            <a:r>
              <a:rPr lang="en-US" baseline="30000" dirty="0"/>
              <a:t>st</a:t>
            </a:r>
            <a:r>
              <a:rPr lang="en-US" dirty="0"/>
              <a:t> Opening</a:t>
            </a:r>
          </a:p>
          <a:p>
            <a:r>
              <a:rPr lang="en-US" dirty="0"/>
              <a:t>Beach Club and Other Pools “Go-Live” in Late April</a:t>
            </a:r>
          </a:p>
          <a:p>
            <a:r>
              <a:rPr lang="en-US" dirty="0"/>
              <a:t>Project Budget is “On-Track” to Date</a:t>
            </a:r>
          </a:p>
        </p:txBody>
      </p:sp>
    </p:spTree>
    <p:extLst>
      <p:ext uri="{BB962C8B-B14F-4D97-AF65-F5344CB8AC3E}">
        <p14:creationId xmlns:p14="http://schemas.microsoft.com/office/powerpoint/2010/main" val="11486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69108" y="2377440"/>
            <a:ext cx="4541042" cy="21031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>
                <a:latin typeface="Franklin Gothic Medium" panose="020B0603020102020204" pitchFamily="34" charset="0"/>
              </a:rPr>
              <a:t>Treasurer’s Report</a:t>
            </a:r>
            <a:br>
              <a:rPr lang="en-US" sz="4800" dirty="0">
                <a:latin typeface="Franklin Gothic Medium" panose="020B0603020102020204" pitchFamily="34" charset="0"/>
              </a:rPr>
            </a:br>
            <a:r>
              <a:rPr lang="en-US" sz="4800" dirty="0">
                <a:latin typeface="Franklin Gothic Medium" panose="020B0603020102020204" pitchFamily="34" charset="0"/>
              </a:rPr>
              <a:t>Larry Perrone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A9BAC96-12EE-49A3-96CD-A6E1FDF61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0" r="14552" b="9089"/>
          <a:stretch/>
        </p:blipFill>
        <p:spPr>
          <a:xfrm>
            <a:off x="20" y="10"/>
            <a:ext cx="4086205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5830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481315" y="1687286"/>
            <a:ext cx="2452097" cy="39780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800" b="1" i="0" u="none" strike="noStrike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Financial Oversight</a:t>
            </a:r>
            <a:endParaRPr kumimoji="0" lang="en-US" sz="3800" b="1" i="0" u="sng" strike="noStrike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3800" b="1" i="0" u="none" strike="noStrike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E746AE0-C5DF-488D-8F01-4C1A5314E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622156"/>
              </p:ext>
            </p:extLst>
          </p:nvPr>
        </p:nvGraphicFramePr>
        <p:xfrm>
          <a:off x="4131615" y="965200"/>
          <a:ext cx="4296258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2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500" b="1" i="0" u="none" strike="noStrike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Cash &amp; Short-Term Investments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500" b="1" i="0" u="sng" strike="noStrike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 for Month of August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1" i="0" u="none" strike="noStrike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39" y="2422434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Overall Laddered Investment Rate of Return for August Approx. 2.5%</a:t>
            </a:r>
          </a:p>
          <a:p>
            <a:pPr marL="349250" marR="0" lvl="0" indent="-3492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At August 31, 2019, the Association had approx. $15.9 million in cash</a:t>
            </a:r>
          </a:p>
          <a:p>
            <a:pPr marL="685800" marR="0" lvl="1" indent="-3365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Approx. $4.8 million invested in CDAR’s fully FDIC insured</a:t>
            </a:r>
          </a:p>
          <a:p>
            <a:pPr marL="685800" marR="0" lvl="1" indent="-3365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Approx. $11.1 million in Money Market (earning 2%) and other operating accounts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422434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522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766" y="596017"/>
            <a:ext cx="7132320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Reserves August 2019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75915"/>
              </p:ext>
            </p:extLst>
          </p:nvPr>
        </p:nvGraphicFramePr>
        <p:xfrm>
          <a:off x="274320" y="2585358"/>
          <a:ext cx="85953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719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864203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569857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009192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7738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Replacement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4/30/19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$2.5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$8.8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Assessments/Interest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2.6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(0.8)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(1.4)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8/31/19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$2.7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$10.3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292606" y="673240"/>
            <a:ext cx="3383245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Approval of Agenda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966DE0D-896F-49E0-987A-4AE811538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7266" b="1"/>
          <a:stretch/>
        </p:blipFill>
        <p:spPr>
          <a:xfrm>
            <a:off x="482601" y="997678"/>
            <a:ext cx="4106754" cy="48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DE8A2-73B1-4AFE-8FB9-BE4B66F3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5ADB140-E61F-4DA4-A342-F5EF7077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3051"/>
            <a:ext cx="8466729" cy="81663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cs typeface="+mj-cs"/>
              </a:rPr>
              <a:t>Reserves 4/30/20 Forecasted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97608"/>
              </p:ext>
            </p:extLst>
          </p:nvPr>
        </p:nvGraphicFramePr>
        <p:xfrm>
          <a:off x="-1" y="1132239"/>
          <a:ext cx="9143999" cy="570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101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301091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512249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40801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299542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(in thousands)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064" marR="6064" marT="6064" marB="0" anchor="b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Balance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Projected Balance</a:t>
                      </a:r>
                    </a:p>
                  </a:txBody>
                  <a:tcPr marL="6064" marR="6064" marT="6064" marB="0" anchor="b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4/30/2019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4/30/2020</a:t>
                      </a:r>
                    </a:p>
                  </a:txBody>
                  <a:tcPr marL="6064" marR="6064" marT="6064" marB="0" anchor="b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Admin Police Renovation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(1,276)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Country Club Renovation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(1,600)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6716059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Cart Barn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(430)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718637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Northstar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(250)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WHP Playground Equip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(150)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3043624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Craft Building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(85)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+ Beach Club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(240)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Maintenance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(75)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33543127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 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(180)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23917378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5,257 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1,980 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(4,286)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2,951 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2,478 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720 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(1,955)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1,243 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36559003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1,101 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350 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(836)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615 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4/30/20</a:t>
                      </a:r>
                    </a:p>
                  </a:txBody>
                  <a:tcPr marL="6064" marR="6064" marT="6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8,836 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3,050 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(7,077)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4,809 </a:t>
                      </a: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80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90338" y="2468880"/>
            <a:ext cx="4071324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latin typeface="Franklin Gothic Medium" panose="020B0603020102020204" pitchFamily="34" charset="0"/>
              </a:rPr>
              <a:t>Public Comment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04F729B-278C-4F08-AECE-F42FB7165B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3" r="27442"/>
          <a:stretch/>
        </p:blipFill>
        <p:spPr>
          <a:xfrm>
            <a:off x="6095998" y="10"/>
            <a:ext cx="3048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66308" y="2226106"/>
            <a:ext cx="5476745" cy="24057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latin typeface="Franklin Gothic Medium" panose="020B0603020102020204" pitchFamily="34" charset="0"/>
              </a:rPr>
              <a:t>Capital Purchase Requests - </a:t>
            </a:r>
            <a:br>
              <a:rPr lang="en-US" sz="4800" dirty="0">
                <a:latin typeface="Franklin Gothic Medium" panose="020B0603020102020204" pitchFamily="34" charset="0"/>
              </a:rPr>
            </a:br>
            <a:r>
              <a:rPr lang="en-US" sz="4800" dirty="0">
                <a:latin typeface="Franklin Gothic Medium" panose="020B0603020102020204" pitchFamily="34" charset="0"/>
              </a:rPr>
              <a:t>None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EFE2E47-4308-44C7-8A81-15B7CC054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0" r="14552" b="9089"/>
          <a:stretch/>
        </p:blipFill>
        <p:spPr>
          <a:xfrm>
            <a:off x="20" y="10"/>
            <a:ext cx="4086205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47714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6797" y="2942274"/>
            <a:ext cx="4016341" cy="26161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u="sng" dirty="0">
                <a:latin typeface="Franklin Gothic Medium" panose="020B0603020102020204" pitchFamily="34" charset="0"/>
              </a:rPr>
              <a:t>CPI Violations</a:t>
            </a:r>
            <a:br>
              <a:rPr lang="en-US" u="sng" dirty="0">
                <a:latin typeface="Franklin Gothic Medium" panose="020B0603020102020204" pitchFamily="34" charset="0"/>
              </a:rPr>
            </a:br>
            <a:br>
              <a:rPr lang="en-US" sz="29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34 Bridgewater Rd.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8 Juneway Lane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22 Bird Nest Dr.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42 Bramblewood Dr.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44 Brandywine Dr.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58 Seafarer Lane</a:t>
            </a:r>
            <a:endParaRPr lang="en-US" sz="29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54922B6-6DD9-4863-83D8-273F40458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r="22109" b="2"/>
          <a:stretch/>
        </p:blipFill>
        <p:spPr>
          <a:xfrm>
            <a:off x="5905350" y="1011765"/>
            <a:ext cx="2505893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24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1878013" y="1341438"/>
            <a:ext cx="7265987" cy="278288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Franklin Gothic Medium" panose="020B0603020102020204" pitchFamily="34" charset="0"/>
              </a:rPr>
              <a:t>Unfinished Business</a:t>
            </a:r>
            <a:br>
              <a:rPr lang="en-US" sz="2800" dirty="0">
                <a:latin typeface="Franklin Gothic Medium" panose="020B0603020102020204" pitchFamily="34" charset="0"/>
              </a:rPr>
            </a:br>
            <a:br>
              <a:rPr lang="en-US" sz="2800" dirty="0">
                <a:latin typeface="Franklin Gothic Medium" panose="020B0603020102020204" pitchFamily="34" charset="0"/>
              </a:rPr>
            </a:br>
            <a:r>
              <a:rPr lang="en-US" dirty="0">
                <a:latin typeface="Franklin Gothic Medium" panose="020B0603020102020204" pitchFamily="34" charset="0"/>
              </a:rPr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98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2881" y="2377443"/>
            <a:ext cx="8847908" cy="442395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MOTION - To Rename the Marlin Room in the Community Center to the Anna </a:t>
            </a:r>
            <a:r>
              <a:rPr lang="en-US" sz="2800" dirty="0" err="1"/>
              <a:t>Foultz</a:t>
            </a:r>
            <a:r>
              <a:rPr lang="en-US" sz="2800" dirty="0"/>
              <a:t> Room – Doug Parks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MOTION – To ask for the Worcester County Commissioner's to delay a vote on Bill 19-3 that relates to short term rentals – Steve Tuttle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DISCUSSION - Replacement of Marquee Information Signs – Colette Horn</a:t>
            </a:r>
            <a:br>
              <a:rPr lang="en-US" sz="2800" dirty="0"/>
            </a:br>
            <a:endParaRPr lang="en-US" sz="4800" dirty="0"/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F5ADFA51-94A3-4BBF-84F8-8E9F05ACD280}"/>
              </a:ext>
            </a:extLst>
          </p:cNvPr>
          <p:cNvSpPr txBox="1">
            <a:spLocks/>
          </p:cNvSpPr>
          <p:nvPr/>
        </p:nvSpPr>
        <p:spPr>
          <a:xfrm>
            <a:off x="719666" y="461554"/>
            <a:ext cx="7704667" cy="105373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>
                <a:latin typeface="Franklin Gothic Medium" panose="020B0603020102020204" pitchFamily="34" charset="0"/>
              </a:rPr>
              <a:t>New Business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2881" y="2351311"/>
            <a:ext cx="8847908" cy="411044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MOTION – To Rescind Resolution M-01 – Frank Daly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First Reading – To Create Resolution M-10 – Frank Daly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First Reading – Revision of Resolution C-02 – Frank Daly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First Reading – Revision of Resolution M-04 – Frank Daly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MOTION - To Authorize Counsel to Develop the Wording and Instruments required for Ocean Pines to Obtain Legal Fees for Non-Collection Matters – Frank Daly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F5ADFA51-94A3-4BBF-84F8-8E9F05ACD280}"/>
              </a:ext>
            </a:extLst>
          </p:cNvPr>
          <p:cNvSpPr txBox="1">
            <a:spLocks/>
          </p:cNvSpPr>
          <p:nvPr/>
        </p:nvSpPr>
        <p:spPr>
          <a:xfrm>
            <a:off x="719666" y="461554"/>
            <a:ext cx="7704667" cy="105373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>
                <a:latin typeface="Franklin Gothic Medium" panose="020B0603020102020204" pitchFamily="34" charset="0"/>
              </a:rPr>
              <a:t>New Business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52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527050" y="1147763"/>
            <a:ext cx="8089900" cy="45624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Appointments</a:t>
            </a:r>
            <a:r>
              <a:rPr lang="en-US" sz="4700" dirty="0"/>
              <a:t> </a:t>
            </a:r>
            <a:r>
              <a:rPr lang="en-US" sz="4700" dirty="0">
                <a:latin typeface="Franklin Gothic Medium" panose="020B0603020102020204" pitchFamily="34" charset="0"/>
              </a:rPr>
              <a:t> </a:t>
            </a:r>
            <a:br>
              <a:rPr lang="en-US" sz="4700" dirty="0">
                <a:latin typeface="Franklin Gothic Medium" panose="020B0603020102020204" pitchFamily="34" charset="0"/>
              </a:rPr>
            </a:br>
            <a:br>
              <a:rPr lang="en-US" sz="4700" dirty="0">
                <a:latin typeface="Franklin Gothic Medium" panose="020B0603020102020204" pitchFamily="34" charset="0"/>
              </a:rPr>
            </a:br>
            <a:r>
              <a:rPr lang="en-US" dirty="0"/>
              <a:t>Ken Wolfe – Chair – Environment &amp; Natural Assets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Morrell (Moe) Delcher – 1</a:t>
            </a:r>
            <a:r>
              <a:rPr lang="en-US" baseline="30000" dirty="0"/>
              <a:t>st</a:t>
            </a:r>
            <a:r>
              <a:rPr lang="en-US" dirty="0"/>
              <a:t> Term – Strategic Planning</a:t>
            </a:r>
            <a:endParaRPr lang="en-US" sz="47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20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86224" y="2926080"/>
            <a:ext cx="4541042" cy="1005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latin typeface="Franklin Gothic Medium" panose="020B0603020102020204" pitchFamily="34" charset="0"/>
              </a:rPr>
              <a:t>Adjournment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3A16943-8C20-4DBE-8AF1-CE4F9AD6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0" r="14552" b="9089"/>
          <a:stretch/>
        </p:blipFill>
        <p:spPr>
          <a:xfrm>
            <a:off x="20" y="10"/>
            <a:ext cx="4086205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639097"/>
            <a:ext cx="4568313" cy="37811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+mj-cs"/>
              </a:rPr>
              <a:t>Approval of Minutes</a:t>
            </a:r>
            <a:br>
              <a:rPr lang="en-US" sz="2200" dirty="0">
                <a:cs typeface="+mj-cs"/>
              </a:rPr>
            </a:br>
            <a:r>
              <a:rPr lang="en-US" sz="2200" dirty="0">
                <a:cs typeface="+mj-cs"/>
              </a:rPr>
              <a:t>August 14, 2019 – Special Meeting</a:t>
            </a:r>
            <a:br>
              <a:rPr lang="en-US" sz="2200" dirty="0">
                <a:cs typeface="+mj-cs"/>
              </a:rPr>
            </a:br>
            <a:br>
              <a:rPr lang="en-US" sz="2200" dirty="0">
                <a:cs typeface="+mj-cs"/>
              </a:rPr>
            </a:br>
            <a:r>
              <a:rPr lang="en-US" sz="2200" dirty="0">
                <a:cs typeface="+mj-cs"/>
              </a:rPr>
              <a:t>August 14, 2019 – Organizational Meeting</a:t>
            </a:r>
            <a:br>
              <a:rPr lang="en-US" sz="2200" dirty="0">
                <a:cs typeface="+mj-cs"/>
              </a:rPr>
            </a:br>
            <a:br>
              <a:rPr lang="en-US" sz="2200" dirty="0">
                <a:cs typeface="+mj-cs"/>
              </a:rPr>
            </a:br>
            <a:r>
              <a:rPr lang="en-US" sz="2200" dirty="0">
                <a:cs typeface="+mj-cs"/>
              </a:rPr>
              <a:t>August 31, 2019 – Regular Meeting</a:t>
            </a:r>
            <a:br>
              <a:rPr lang="en-US" sz="2200" dirty="0">
                <a:cs typeface="+mj-cs"/>
              </a:rPr>
            </a:br>
            <a:br>
              <a:rPr lang="en-US" sz="2200" dirty="0">
                <a:cs typeface="+mj-cs"/>
              </a:rPr>
            </a:br>
            <a:r>
              <a:rPr lang="en-US" sz="2200" dirty="0">
                <a:cs typeface="+mj-cs"/>
              </a:rPr>
              <a:t>September 10, 2019 – Special Meeting</a:t>
            </a:r>
            <a:br>
              <a:rPr lang="en-US" sz="2200" dirty="0">
                <a:cs typeface="+mj-cs"/>
              </a:rPr>
            </a:br>
            <a:br>
              <a:rPr lang="en-US" sz="2200" dirty="0">
                <a:cs typeface="+mj-cs"/>
              </a:rPr>
            </a:br>
            <a:endParaRPr lang="en-US" sz="2200" dirty="0">
              <a:cs typeface="+mj-cs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A33DEE3-8ED7-49CD-9869-5F3FA86CF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4"/>
          <a:stretch/>
        </p:blipFill>
        <p:spPr>
          <a:xfrm>
            <a:off x="4575687" y="10"/>
            <a:ext cx="45683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b="1">
                <a:solidFill>
                  <a:srgbClr val="FEFEFE"/>
                </a:solidFill>
                <a:cs typeface="+mj-cs"/>
              </a:rPr>
              <a:t>President’s Remarks</a:t>
            </a:r>
            <a:br>
              <a:rPr lang="en-US" sz="3800" b="1">
                <a:solidFill>
                  <a:srgbClr val="FEFEFE"/>
                </a:solidFill>
                <a:cs typeface="+mj-cs"/>
              </a:rPr>
            </a:br>
            <a:br>
              <a:rPr lang="en-US" sz="3800" b="1">
                <a:solidFill>
                  <a:srgbClr val="FEFEFE"/>
                </a:solidFill>
                <a:cs typeface="+mj-cs"/>
              </a:rPr>
            </a:br>
            <a:r>
              <a:rPr lang="en-US" sz="3800" b="1">
                <a:solidFill>
                  <a:srgbClr val="FEFEFE"/>
                </a:solidFill>
                <a:cs typeface="+mj-cs"/>
              </a:rPr>
              <a:t>Doug Parks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0EDC788-0A63-470B-9F36-11DF6C73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6" r="14416" b="9089"/>
          <a:stretch/>
        </p:blipFill>
        <p:spPr>
          <a:xfrm>
            <a:off x="1224990" y="643467"/>
            <a:ext cx="3216264" cy="53978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822" y="1507775"/>
            <a:ext cx="4321550" cy="19212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>
                <a:solidFill>
                  <a:srgbClr val="FEFEFE"/>
                </a:solidFill>
                <a:cs typeface="+mj-cs"/>
              </a:rPr>
              <a:t>Announcement of Email Votes/Motions – Colette Horn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0EDC788-0A63-470B-9F36-11DF6C73B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r="16223"/>
          <a:stretch/>
        </p:blipFill>
        <p:spPr>
          <a:xfrm>
            <a:off x="4575687" y="10"/>
            <a:ext cx="45683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b="1">
                <a:solidFill>
                  <a:srgbClr val="FEFEFE"/>
                </a:solidFill>
                <a:cs typeface="+mj-cs"/>
              </a:rPr>
              <a:t>GM Report</a:t>
            </a:r>
            <a:br>
              <a:rPr lang="en-US" sz="3800" b="1">
                <a:solidFill>
                  <a:srgbClr val="FEFEFE"/>
                </a:solidFill>
                <a:cs typeface="+mj-cs"/>
              </a:rPr>
            </a:br>
            <a:br>
              <a:rPr lang="en-US" sz="3800" b="1">
                <a:solidFill>
                  <a:srgbClr val="FEFEFE"/>
                </a:solidFill>
                <a:cs typeface="+mj-cs"/>
              </a:rPr>
            </a:br>
            <a:r>
              <a:rPr lang="en-US" sz="3800" b="1">
                <a:solidFill>
                  <a:srgbClr val="FEFEFE"/>
                </a:solidFill>
                <a:cs typeface="+mj-cs"/>
              </a:rPr>
              <a:t>John Viola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0EDC788-0A63-470B-9F36-11DF6C73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r="16223"/>
          <a:stretch/>
        </p:blipFill>
        <p:spPr>
          <a:xfrm>
            <a:off x="1035298" y="643467"/>
            <a:ext cx="3595648" cy="53978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12240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7B59F25B-19C1-4389-81C2-D383374C9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211977"/>
            <a:ext cx="8778240" cy="44769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indent="227013" algn="l">
              <a:lnSpc>
                <a:spcPct val="90000"/>
              </a:lnSpc>
            </a:pPr>
            <a:br>
              <a:rPr lang="en-US" sz="48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NorthStar – Steve Grabowski &amp; Steve Phillips-October/ November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Clubhouse – Groundbreaking 10/1/19 - Communication</a:t>
            </a:r>
            <a:br>
              <a:rPr lang="en-US" sz="31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Police Building – will start Mid-October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Cart Barn- November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Bench Strength / Cross training / Performance Reviews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Compensation Study – Michelle Bennett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Craft Building– Debbie Donahue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Golf Course – John Malinowski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BH’s, Dredging and Drainage – Colby Phillips &amp; Eddie Wells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Staging Area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RFP – Accounting Firm – template in progress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Budget FY 2020/21 in progress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Video/Audio – Board Meetings – Josh Davis</a:t>
            </a:r>
            <a:endParaRPr lang="en-US" sz="3100" dirty="0">
              <a:latin typeface="Franklin Gothic Medium" panose="020B06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3561806" y="357040"/>
            <a:ext cx="5582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GM Operations Report – September 2019</a:t>
            </a:r>
            <a:br>
              <a:rPr lang="en-US" sz="3600" dirty="0">
                <a:latin typeface="Franklin Gothic Medium" panose="020B0603020102020204" pitchFamily="34" charset="0"/>
              </a:rPr>
            </a:br>
            <a:r>
              <a:rPr lang="en-US" sz="3600" dirty="0">
                <a:latin typeface="Franklin Gothic Medium" panose="020B0603020102020204" pitchFamily="34" charset="0"/>
              </a:rPr>
              <a:t>John Viola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242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425" y="319849"/>
            <a:ext cx="7498080" cy="18288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Financial Change for the</a:t>
            </a:r>
            <a:br>
              <a:rPr lang="en-US" sz="4400" dirty="0">
                <a:latin typeface="Franklin Gothic Medium" panose="020B0603020102020204" pitchFamily="34" charset="0"/>
              </a:rPr>
            </a:br>
            <a:r>
              <a:rPr lang="en-US" sz="4400" dirty="0">
                <a:latin typeface="Franklin Gothic Medium" panose="020B0603020102020204" pitchFamily="34" charset="0"/>
              </a:rPr>
              <a:t>Month of August 2019</a:t>
            </a:r>
            <a:br>
              <a:rPr lang="en-US" sz="44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667000"/>
            <a:ext cx="7955280" cy="3332816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500" dirty="0">
                <a:latin typeface="Franklin Gothic Medium" panose="020B0603020102020204" pitchFamily="34" charset="0"/>
              </a:rPr>
              <a:t>Revenues over Budget    	                  $105,665</a:t>
            </a:r>
          </a:p>
          <a:p>
            <a:endParaRPr lang="en-US" sz="3500" dirty="0">
              <a:latin typeface="Franklin Gothic Medium" panose="020B0603020102020204" pitchFamily="34" charset="0"/>
            </a:endParaRPr>
          </a:p>
          <a:p>
            <a:r>
              <a:rPr lang="en-US" sz="3500" dirty="0">
                <a:latin typeface="Franklin Gothic Medium" panose="020B0603020102020204" pitchFamily="34" charset="0"/>
              </a:rPr>
              <a:t>Expenses under Budget    		          </a:t>
            </a:r>
            <a:r>
              <a:rPr lang="en-US" sz="3500" u="sng" dirty="0">
                <a:latin typeface="Franklin Gothic Medium" panose="020B0603020102020204" pitchFamily="34" charset="0"/>
              </a:rPr>
              <a:t>$45,636</a:t>
            </a:r>
          </a:p>
          <a:p>
            <a:pPr marL="0" indent="0">
              <a:buNone/>
            </a:pPr>
            <a:endParaRPr lang="en-US" sz="3500" dirty="0">
              <a:latin typeface="Franklin Gothic Medium" panose="020B0603020102020204" pitchFamily="34" charset="0"/>
            </a:endParaRPr>
          </a:p>
          <a:p>
            <a:r>
              <a:rPr lang="en-US" sz="3500" dirty="0">
                <a:latin typeface="Franklin Gothic Medium" panose="020B0603020102020204" pitchFamily="34" charset="0"/>
              </a:rPr>
              <a:t> Net Operating (favorable)	             $151,301	</a:t>
            </a:r>
            <a:r>
              <a:rPr lang="en-US" sz="3000" dirty="0">
                <a:latin typeface="Franklin Gothic Medium" panose="020B0603020102020204" pitchFamily="34" charset="0"/>
              </a:rPr>
              <a:t>			</a:t>
            </a:r>
            <a:r>
              <a:rPr lang="en-US" sz="3500" dirty="0">
                <a:latin typeface="Franklin Gothic Medium" panose="020B0603020102020204" pitchFamily="34" charset="0"/>
              </a:rPr>
              <a:t>								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9ACF42-5BEB-4299-9631-72DD2224A00B}"/>
              </a:ext>
            </a:extLst>
          </p:cNvPr>
          <p:cNvCxnSpPr/>
          <p:nvPr/>
        </p:nvCxnSpPr>
        <p:spPr>
          <a:xfrm>
            <a:off x="6829701" y="5477690"/>
            <a:ext cx="13716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3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84" y="189214"/>
            <a:ext cx="8042276" cy="16459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Financial Change Year to Date</a:t>
            </a:r>
            <a:br>
              <a:rPr lang="en-US" sz="3600" dirty="0">
                <a:latin typeface="Franklin Gothic Medium" panose="020B0603020102020204" pitchFamily="34" charset="0"/>
              </a:rPr>
            </a:br>
            <a:r>
              <a:rPr lang="en-US" sz="3600" dirty="0">
                <a:latin typeface="Franklin Gothic Medium" panose="020B0603020102020204" pitchFamily="34" charset="0"/>
              </a:rPr>
              <a:t>5/1/19 – 8/31/19</a:t>
            </a:r>
            <a:br>
              <a:rPr lang="en-US" sz="44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(4 months)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5222"/>
            <a:ext cx="7772400" cy="461686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Revenues over Budget						     $412,000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Expenses under Budget							    </a:t>
            </a:r>
            <a:r>
              <a:rPr lang="en-US" sz="2400" u="sng" dirty="0">
                <a:latin typeface="Franklin Gothic Medium" panose="020B0603020102020204" pitchFamily="34" charset="0"/>
              </a:rPr>
              <a:t>48,000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Total Net Operating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	Favorable to Budget							$460,000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Franklin Gothic Medium" panose="020B0603020102020204" pitchFamily="34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</a:rPr>
              <a:t>2 Situations Here –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</a:rPr>
              <a:t>Increased Revenue and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</a:rPr>
              <a:t>Cost Reduction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B3BEFD-E1EF-4D25-B0BB-D64331EE4B1F}"/>
              </a:ext>
            </a:extLst>
          </p:cNvPr>
          <p:cNvCxnSpPr/>
          <p:nvPr/>
        </p:nvCxnSpPr>
        <p:spPr>
          <a:xfrm>
            <a:off x="6664239" y="5007424"/>
            <a:ext cx="13716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611</Words>
  <Application>Microsoft Office PowerPoint</Application>
  <PresentationFormat>On-screen Show (4:3)</PresentationFormat>
  <Paragraphs>240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Cambria</vt:lpstr>
      <vt:lpstr>Century Gothic</vt:lpstr>
      <vt:lpstr>Corbel</vt:lpstr>
      <vt:lpstr>Franklin Gothic Medium</vt:lpstr>
      <vt:lpstr>Wingdings 2</vt:lpstr>
      <vt:lpstr>Quotable</vt:lpstr>
      <vt:lpstr>Board of Directors Meeting</vt:lpstr>
      <vt:lpstr>Approval of Agenda</vt:lpstr>
      <vt:lpstr>Approval of Minutes August 14, 2019 – Special Meeting  August 14, 2019 – Organizational Meeting  August 31, 2019 – Regular Meeting  September 10, 2019 – Special Meeting  </vt:lpstr>
      <vt:lpstr>President’s Remarks  Doug Parks</vt:lpstr>
      <vt:lpstr>Announcement of Email Votes/Motions – Colette Horn</vt:lpstr>
      <vt:lpstr>GM Report  John Viola</vt:lpstr>
      <vt:lpstr> NorthStar – Steve Grabowski &amp; Steve Phillips-October/ November Clubhouse – Groundbreaking 10/1/19 - Communication Police Building – will start Mid-October Cart Barn- November Bench Strength / Cross training / Performance Reviews Compensation Study – Michelle Bennett Craft Building– Debbie Donahue Golf Course – John Malinowski BH’s, Dredging and Drainage – Colby Phillips &amp; Eddie Wells Staging Area RFP – Accounting Firm – template in progress Budget FY 2020/21 in progress Video/Audio – Board Meetings – Josh Davis</vt:lpstr>
      <vt:lpstr>Financial Change for the Month of August 2019  </vt:lpstr>
      <vt:lpstr>Financial Change Year to Date 5/1/19 – 8/31/19 (4 months)</vt:lpstr>
      <vt:lpstr>Financial Change Year to Date 5/1/19 – 8/31/19 (4 months)</vt:lpstr>
      <vt:lpstr>PowerPoint Presentation</vt:lpstr>
      <vt:lpstr>Headwinds to Budget</vt:lpstr>
      <vt:lpstr>Operations Report Steve Phillips</vt:lpstr>
      <vt:lpstr>FY 2021 Budget</vt:lpstr>
      <vt:lpstr>Northstar (NS) Software Implementation</vt:lpstr>
      <vt:lpstr>Treasurer’s Report Larry Perrone</vt:lpstr>
      <vt:lpstr>PowerPoint Presentation</vt:lpstr>
      <vt:lpstr>PowerPoint Presentation</vt:lpstr>
      <vt:lpstr>Reserves August 2019 ($Millions)</vt:lpstr>
      <vt:lpstr>Reserves 4/30/20 Forecasted</vt:lpstr>
      <vt:lpstr>Public Comment</vt:lpstr>
      <vt:lpstr>Capital Purchase Requests -  None</vt:lpstr>
      <vt:lpstr>CPI Violations  34 Bridgewater Rd. 8 Juneway Lane 22 Bird Nest Dr. 42 Bramblewood Dr. 44 Brandywine Dr. 58 Seafarer Lane</vt:lpstr>
      <vt:lpstr>Unfinished Business  None</vt:lpstr>
      <vt:lpstr>MOTION - To Rename the Marlin Room in the Community Center to the Anna Foultz Room – Doug Parks  MOTION – To ask for the Worcester County Commissioner's to delay a vote on Bill 19-3 that relates to short term rentals – Steve Tuttle  DISCUSSION - Replacement of Marquee Information Signs – Colette Horn </vt:lpstr>
      <vt:lpstr>MOTION – To Rescind Resolution M-01 – Frank Daly  First Reading – To Create Resolution M-10 – Frank Daly  First Reading – Revision of Resolution C-02 – Frank Daly  First Reading – Revision of Resolution M-04 – Frank Daly  MOTION - To Authorize Counsel to Develop the Wording and Instruments required for Ocean Pines to Obtain Legal Fees for Non-Collection Matters – Frank Daly</vt:lpstr>
      <vt:lpstr>Appointments    Ken Wolfe – Chair – Environment &amp; Natural Assets   Morrell (Moe) Delcher – 1st Term – Strategic Planning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Michelle Bennett</cp:lastModifiedBy>
  <cp:revision>4</cp:revision>
  <cp:lastPrinted>2019-10-01T19:11:28Z</cp:lastPrinted>
  <dcterms:created xsi:type="dcterms:W3CDTF">2019-10-01T19:06:47Z</dcterms:created>
  <dcterms:modified xsi:type="dcterms:W3CDTF">2019-10-02T15:23:59Z</dcterms:modified>
</cp:coreProperties>
</file>