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98" r:id="rId2"/>
  </p:sldMasterIdLst>
  <p:notesMasterIdLst>
    <p:notesMasterId r:id="rId39"/>
  </p:notesMasterIdLst>
  <p:handoutMasterIdLst>
    <p:handoutMasterId r:id="rId40"/>
  </p:handoutMasterIdLst>
  <p:sldIdLst>
    <p:sldId id="267" r:id="rId3"/>
    <p:sldId id="274" r:id="rId4"/>
    <p:sldId id="281" r:id="rId5"/>
    <p:sldId id="280" r:id="rId6"/>
    <p:sldId id="1303" r:id="rId7"/>
    <p:sldId id="1252" r:id="rId8"/>
    <p:sldId id="733" r:id="rId9"/>
    <p:sldId id="1297" r:id="rId10"/>
    <p:sldId id="1294" r:id="rId11"/>
    <p:sldId id="1295" r:id="rId12"/>
    <p:sldId id="1300" r:id="rId13"/>
    <p:sldId id="1283" r:id="rId14"/>
    <p:sldId id="1292" r:id="rId15"/>
    <p:sldId id="1296" r:id="rId16"/>
    <p:sldId id="1298" r:id="rId17"/>
    <p:sldId id="1239" r:id="rId18"/>
    <p:sldId id="654" r:id="rId19"/>
    <p:sldId id="1293" r:id="rId20"/>
    <p:sldId id="653" r:id="rId21"/>
    <p:sldId id="662" r:id="rId22"/>
    <p:sldId id="655" r:id="rId23"/>
    <p:sldId id="663" r:id="rId24"/>
    <p:sldId id="1302" r:id="rId25"/>
    <p:sldId id="582" r:id="rId26"/>
    <p:sldId id="626" r:id="rId27"/>
    <p:sldId id="627" r:id="rId28"/>
    <p:sldId id="623" r:id="rId29"/>
    <p:sldId id="624" r:id="rId30"/>
    <p:sldId id="625" r:id="rId31"/>
    <p:sldId id="284" r:id="rId32"/>
    <p:sldId id="767" r:id="rId33"/>
    <p:sldId id="690" r:id="rId34"/>
    <p:sldId id="567" r:id="rId35"/>
    <p:sldId id="287" r:id="rId36"/>
    <p:sldId id="290" r:id="rId37"/>
    <p:sldId id="291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1DE"/>
    <a:srgbClr val="5F5ACC"/>
    <a:srgbClr val="FF0000"/>
    <a:srgbClr val="BCE1EC"/>
    <a:srgbClr val="FFFF00"/>
    <a:srgbClr val="FFFF66"/>
    <a:srgbClr val="D65C00"/>
    <a:srgbClr val="04D2B0"/>
    <a:srgbClr val="D4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76" d="100"/>
          <a:sy n="76" d="100"/>
        </p:scale>
        <p:origin x="1398" y="8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FY21/22 Assessment Collection Totals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967894239848913E-2"/>
          <c:y val="0.11644672888111209"/>
          <c:w val="0.94806421152030218"/>
          <c:h val="0.71698928258967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0690416"/>
        <c:axId val="470690744"/>
      </c:bar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FY21/22 Assessment Collection Totals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967894239848913E-2"/>
          <c:y val="0.11644672888111209"/>
          <c:w val="0.94806421152030218"/>
          <c:h val="0.71698928258967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Summary!$A$1</c:f>
              <c:strCache>
                <c:ptCount val="1"/>
                <c:pt idx="0">
                  <c:v>FY 2021 - 2022 ASSESSMENT COLLECTION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effectLst/>
            <a:sp3d>
              <a:contourClr>
                <a:srgbClr val="00B050"/>
              </a:contourClr>
            </a:sp3d>
          </c:spPr>
          <c:invertIfNegative val="0"/>
          <c:dLbls>
            <c:dLbl>
              <c:idx val="0"/>
              <c:layout>
                <c:manualLayout>
                  <c:x val="5.1118495509162275E-3"/>
                  <c:y val="-4.9487673211154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65-4B91-96F3-43395381FBD2}"/>
                </c:ext>
              </c:extLst>
            </c:dLbl>
            <c:dLbl>
              <c:idx val="1"/>
              <c:layout>
                <c:manualLayout>
                  <c:x val="2.419754870090724E-3"/>
                  <c:y val="-8.8049719767561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65-4B91-96F3-43395381FBD2}"/>
                </c:ext>
              </c:extLst>
            </c:dLbl>
            <c:dLbl>
              <c:idx val="2"/>
              <c:layout>
                <c:manualLayout>
                  <c:x val="-3.0581039755351682E-3"/>
                  <c:y val="2.76708042499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65-4B91-96F3-43395381FBD2}"/>
                </c:ext>
              </c:extLst>
            </c:dLbl>
            <c:dLbl>
              <c:idx val="3"/>
              <c:layout>
                <c:manualLayout>
                  <c:x val="-1.1212817147857026E-3"/>
                  <c:y val="-3.6390571766653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65-4B91-96F3-43395381FBD2}"/>
                </c:ext>
              </c:extLst>
            </c:dLbl>
            <c:dLbl>
              <c:idx val="4"/>
              <c:layout>
                <c:manualLayout>
                  <c:x val="-6.1162079510704483E-3"/>
                  <c:y val="-1.09170305676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65-4B91-96F3-43395381FBD2}"/>
                </c:ext>
              </c:extLst>
            </c:dLbl>
            <c:dLbl>
              <c:idx val="5"/>
              <c:layout>
                <c:manualLayout>
                  <c:x val="1.3888888888888889E-3"/>
                  <c:y val="-7.2298170072697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65-4B91-96F3-43395381F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Summary!$A$6:$A$12</c:f>
              <c:strCache>
                <c:ptCount val="7"/>
                <c:pt idx="0">
                  <c:v>Mar 2021</c:v>
                </c:pt>
                <c:pt idx="1">
                  <c:v>Apr 2021</c:v>
                </c:pt>
                <c:pt idx="2">
                  <c:v>May 2021</c:v>
                </c:pt>
                <c:pt idx="3">
                  <c:v>Jun 2021</c:v>
                </c:pt>
                <c:pt idx="4">
                  <c:v>Jul 2021</c:v>
                </c:pt>
                <c:pt idx="5">
                  <c:v>Aug 2021</c:v>
                </c:pt>
                <c:pt idx="6">
                  <c:v>Sep 2021</c:v>
                </c:pt>
              </c:strCache>
            </c:strRef>
          </c:cat>
          <c:val>
            <c:numRef>
              <c:f>Summary!$C$6:$C$12</c:f>
              <c:numCache>
                <c:formatCode>"$"#,##0.00</c:formatCode>
                <c:ptCount val="7"/>
                <c:pt idx="0">
                  <c:v>2709626.94</c:v>
                </c:pt>
                <c:pt idx="1">
                  <c:v>6920662.3100000005</c:v>
                </c:pt>
                <c:pt idx="2">
                  <c:v>8302767.3000000007</c:v>
                </c:pt>
                <c:pt idx="3">
                  <c:v>8748858.1900000013</c:v>
                </c:pt>
                <c:pt idx="4">
                  <c:v>8912659.9200000018</c:v>
                </c:pt>
                <c:pt idx="5">
                  <c:v>9054183.7600000016</c:v>
                </c:pt>
                <c:pt idx="6">
                  <c:v>9234342.8300000019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65-4B91-96F3-43395381F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0690416"/>
        <c:axId val="470690744"/>
      </c:bar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FY21/22 Assessment Collection Totals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967894239848913E-2"/>
          <c:y val="0.11644672888111209"/>
          <c:w val="0.94806421152030218"/>
          <c:h val="0.71698928258967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0690416"/>
        <c:axId val="470690744"/>
      </c:bar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Assessment Collection</a:t>
            </a:r>
            <a:r>
              <a:rPr lang="en-US" sz="1800" b="1" baseline="0" dirty="0"/>
              <a:t> Comparison </a:t>
            </a:r>
          </a:p>
          <a:p>
            <a:pPr>
              <a:defRPr/>
            </a:pPr>
            <a:r>
              <a:rPr lang="en-US" sz="1800" b="1" baseline="0" dirty="0"/>
              <a:t>(FY20-21 / FY21-22)</a:t>
            </a:r>
            <a:endParaRPr lang="en-US" sz="105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3213367609254498"/>
          <c:w val="0.93888888888888888"/>
          <c:h val="0.689896025207645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79F9D1-F235-4B5C-AF9D-0C21B6638C42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D4-47CF-8322-D217499E6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2'!$A$2</c:f>
              <c:strCache>
                <c:ptCount val="1"/>
                <c:pt idx="0">
                  <c:v>Through September of Fiscal Year</c:v>
                </c:pt>
              </c:strCache>
            </c:strRef>
          </c:cat>
          <c:val>
            <c:numRef>
              <c:f>'Comparison 2'!$B$4</c:f>
              <c:numCache>
                <c:formatCode>"$"#,##0</c:formatCode>
                <c:ptCount val="1"/>
                <c:pt idx="0">
                  <c:v>9126236.9000000004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A-4008-A3BB-8A08854C4574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B99748-43BF-40B8-B9A9-A536511039FD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D4-47CF-8322-D217499E6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2'!$A$2</c:f>
              <c:strCache>
                <c:ptCount val="1"/>
                <c:pt idx="0">
                  <c:v>Through September of Fiscal Year</c:v>
                </c:pt>
              </c:strCache>
            </c:strRef>
          </c:cat>
          <c:val>
            <c:numRef>
              <c:f>'Comparison 2'!$B$5</c:f>
              <c:numCache>
                <c:formatCode>"$"#,##0</c:formatCode>
                <c:ptCount val="1"/>
                <c:pt idx="0">
                  <c:v>8598262.3499999996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A-4008-A3BB-8A08854C4574}"/>
            </c:ext>
          </c:extLst>
        </c:ser>
        <c:ser>
          <c:idx val="2"/>
          <c:order val="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8193A5-E074-441D-B9C6-B774134108E3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D4-47CF-8322-D217499E6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2'!$A$2</c:f>
              <c:strCache>
                <c:ptCount val="1"/>
                <c:pt idx="0">
                  <c:v>Through September of Fiscal Year</c:v>
                </c:pt>
              </c:strCache>
            </c:strRef>
          </c:cat>
          <c:val>
            <c:numRef>
              <c:f>'Comparison 2'!$C$4</c:f>
              <c:numCache>
                <c:formatCode>"$"#,##0</c:formatCode>
                <c:ptCount val="1"/>
                <c:pt idx="0">
                  <c:v>9348383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AA-4008-A3BB-8A08854C4574}"/>
            </c:ext>
          </c:extLst>
        </c:ser>
        <c:ser>
          <c:idx val="3"/>
          <c:order val="3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EAA-4008-A3BB-8A08854C45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99F5414-5587-4C85-BD16-E0AFF8318B50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EAA-4008-A3BB-8A08854C4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2'!$A$2</c:f>
              <c:strCache>
                <c:ptCount val="1"/>
                <c:pt idx="0">
                  <c:v>Through September of Fiscal Year</c:v>
                </c:pt>
              </c:strCache>
            </c:strRef>
          </c:cat>
          <c:val>
            <c:numRef>
              <c:f>'Comparison 2'!$C$5</c:f>
              <c:numCache>
                <c:formatCode>"$"#,##0</c:formatCode>
                <c:ptCount val="1"/>
                <c:pt idx="0">
                  <c:v>9234342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AA-4008-A3BB-8A08854C4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30"/>
        <c:axId val="409811256"/>
        <c:axId val="409812240"/>
      </c:barChart>
      <c:catAx>
        <c:axId val="40981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812240"/>
        <c:crosses val="autoZero"/>
        <c:auto val="1"/>
        <c:lblAlgn val="ctr"/>
        <c:lblOffset val="100"/>
        <c:noMultiLvlLbl val="0"/>
      </c:catAx>
      <c:valAx>
        <c:axId val="409812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40981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defTabSz="1244600">
            <a:lnSpc>
              <a:spcPct val="100000"/>
            </a:lnSpc>
            <a:spcAft>
              <a:spcPts val="0"/>
            </a:spcAft>
            <a:buNone/>
          </a:pPr>
          <a:r>
            <a: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GM Report</a:t>
          </a:r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/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/>
        </a:p>
      </dgm:t>
    </dgm:pt>
    <dgm:pt modelId="{187EDFFA-7B51-48DB-9178-7937B1D3AFC8}">
      <dgm:prSet custT="1"/>
      <dgm:spPr>
        <a:noFill/>
        <a:ln>
          <a:noFill/>
        </a:ln>
      </dgm:spPr>
      <dgm:t>
        <a:bodyPr/>
        <a:lstStyle/>
        <a:p>
          <a:pPr marL="339725" indent="-165100" defTabSz="977900">
            <a:lnSpc>
              <a:spcPct val="90000"/>
            </a:lnSpc>
            <a:spcAft>
              <a:spcPct val="15000"/>
            </a:spcAft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</a:p>
      </dgm:t>
    </dgm:pt>
    <dgm:pt modelId="{CC539BDE-4084-4524-B98E-4A3FA8D1864E}" type="parTrans" cxnId="{250799DD-5DA6-4583-9A42-A58726A8970D}">
      <dgm:prSet/>
      <dgm:spPr/>
      <dgm:t>
        <a:bodyPr/>
        <a:lstStyle/>
        <a:p>
          <a:endParaRPr lang="en-US"/>
        </a:p>
      </dgm:t>
    </dgm:pt>
    <dgm:pt modelId="{FE284B39-4887-4205-A59F-5C22EFBA471F}" type="sibTrans" cxnId="{250799DD-5DA6-4583-9A42-A58726A8970D}">
      <dgm:prSet/>
      <dgm:spPr/>
      <dgm:t>
        <a:bodyPr/>
        <a:lstStyle/>
        <a:p>
          <a:endParaRPr lang="en-US"/>
        </a:p>
      </dgm:t>
    </dgm:pt>
    <dgm:pt modelId="{796B29F5-F53B-44CE-963D-D22D87E425DB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 Railing</a:t>
          </a:r>
        </a:p>
      </dgm:t>
    </dgm:pt>
    <dgm:pt modelId="{2EBF4C79-D946-4E5C-AECE-95DA40E423B8}" type="parTrans" cxnId="{3A55117C-2033-4614-828F-3A5EB6554066}">
      <dgm:prSet/>
      <dgm:spPr/>
      <dgm:t>
        <a:bodyPr/>
        <a:lstStyle/>
        <a:p>
          <a:endParaRPr lang="en-US"/>
        </a:p>
      </dgm:t>
    </dgm:pt>
    <dgm:pt modelId="{ADCF450E-5267-4C40-82F2-D2CCE86AE398}" type="sibTrans" cxnId="{3A55117C-2033-4614-828F-3A5EB6554066}">
      <dgm:prSet/>
      <dgm:spPr/>
      <dgm:t>
        <a:bodyPr/>
        <a:lstStyle/>
        <a:p>
          <a:endParaRPr lang="en-US"/>
        </a:p>
      </dgm:t>
    </dgm:pt>
    <dgm:pt modelId="{7A9E03DA-CE11-48D2-997B-02497704E5F7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DMA “Lite” Study</a:t>
          </a:r>
        </a:p>
      </dgm:t>
    </dgm:pt>
    <dgm:pt modelId="{DD635EDA-1FEF-4CFE-9561-30EDE26109B4}" type="parTrans" cxnId="{CFA56D32-28C4-4894-B8EA-086F3EE97736}">
      <dgm:prSet/>
      <dgm:spPr/>
      <dgm:t>
        <a:bodyPr/>
        <a:lstStyle/>
        <a:p>
          <a:endParaRPr lang="en-US"/>
        </a:p>
      </dgm:t>
    </dgm:pt>
    <dgm:pt modelId="{10D6D273-D967-4C6C-9935-EF1AC913471D}" type="sibTrans" cxnId="{CFA56D32-28C4-4894-B8EA-086F3EE97736}">
      <dgm:prSet/>
      <dgm:spPr/>
      <dgm:t>
        <a:bodyPr/>
        <a:lstStyle/>
        <a:p>
          <a:endParaRPr lang="en-US"/>
        </a:p>
      </dgm:t>
    </dgm:pt>
    <dgm:pt modelId="{64E1E13A-32C0-4645-9718-974AD217A7B3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Bainbridge Pond</a:t>
          </a:r>
        </a:p>
      </dgm:t>
    </dgm:pt>
    <dgm:pt modelId="{5E458F9D-9A86-4A43-B1E3-9E147EEBBD0A}" type="parTrans" cxnId="{9E5427DE-CDA9-4C7B-98C3-165C598C301B}">
      <dgm:prSet/>
      <dgm:spPr/>
      <dgm:t>
        <a:bodyPr/>
        <a:lstStyle/>
        <a:p>
          <a:endParaRPr lang="en-US"/>
        </a:p>
      </dgm:t>
    </dgm:pt>
    <dgm:pt modelId="{B25F6204-2915-42B2-B67C-860A50D0E19A}" type="sibTrans" cxnId="{9E5427DE-CDA9-4C7B-98C3-165C598C301B}">
      <dgm:prSet/>
      <dgm:spPr/>
      <dgm:t>
        <a:bodyPr/>
        <a:lstStyle/>
        <a:p>
          <a:endParaRPr lang="en-US"/>
        </a:p>
      </dgm:t>
    </dgm:pt>
    <dgm:pt modelId="{1B3E94F6-AD15-4E49-B7B2-514E623200F6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Bulkheads</a:t>
          </a:r>
        </a:p>
      </dgm:t>
    </dgm:pt>
    <dgm:pt modelId="{26E124B6-3CD3-42A6-80E3-3E6657A297C9}" type="parTrans" cxnId="{9FA73672-B731-47A6-AE93-519720DFB2C1}">
      <dgm:prSet/>
      <dgm:spPr/>
      <dgm:t>
        <a:bodyPr/>
        <a:lstStyle/>
        <a:p>
          <a:endParaRPr lang="en-US"/>
        </a:p>
      </dgm:t>
    </dgm:pt>
    <dgm:pt modelId="{A0244DCC-D5C3-4102-ACC3-C7A4B393B4CD}" type="sibTrans" cxnId="{9FA73672-B731-47A6-AE93-519720DFB2C1}">
      <dgm:prSet/>
      <dgm:spPr/>
      <dgm:t>
        <a:bodyPr/>
        <a:lstStyle/>
        <a:p>
          <a:endParaRPr lang="en-US"/>
        </a:p>
      </dgm:t>
    </dgm:pt>
    <dgm:pt modelId="{E07199F1-2EF2-4B0B-9A81-4B221E2EC87F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endParaRPr lang="en-US" sz="2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E3BAB4-DABF-458F-8D9D-30348A8C160A}" type="parTrans" cxnId="{AEEB94FC-784F-4A10-BA65-954D2580CB3F}">
      <dgm:prSet/>
      <dgm:spPr/>
      <dgm:t>
        <a:bodyPr/>
        <a:lstStyle/>
        <a:p>
          <a:endParaRPr lang="en-US"/>
        </a:p>
      </dgm:t>
    </dgm:pt>
    <dgm:pt modelId="{F8DD14FB-F372-4A3F-8C46-E6C2A0215CAA}" type="sibTrans" cxnId="{AEEB94FC-784F-4A10-BA65-954D2580CB3F}">
      <dgm:prSet/>
      <dgm:spPr/>
      <dgm:t>
        <a:bodyPr/>
        <a:lstStyle/>
        <a:p>
          <a:endParaRPr lang="en-US"/>
        </a:p>
      </dgm:t>
    </dgm:pt>
    <dgm:pt modelId="{BC5D9EA4-909D-4A74-A678-EA24D2162F31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</a:t>
          </a:r>
        </a:p>
      </dgm:t>
    </dgm:pt>
    <dgm:pt modelId="{108AFA19-CDCB-4F30-A6BB-FBB94E258A8B}" type="parTrans" cxnId="{7658E6DF-F93B-4A79-912E-91A3B4D961B0}">
      <dgm:prSet/>
      <dgm:spPr/>
      <dgm:t>
        <a:bodyPr/>
        <a:lstStyle/>
        <a:p>
          <a:endParaRPr lang="en-US"/>
        </a:p>
      </dgm:t>
    </dgm:pt>
    <dgm:pt modelId="{AE3E3D8A-F735-4F88-8BEE-AA3D3F1104E5}" type="sibTrans" cxnId="{7658E6DF-F93B-4A79-912E-91A3B4D961B0}">
      <dgm:prSet/>
      <dgm:spPr/>
      <dgm:t>
        <a:bodyPr/>
        <a:lstStyle/>
        <a:p>
          <a:endParaRPr lang="en-US"/>
        </a:p>
      </dgm:t>
    </dgm:pt>
    <dgm:pt modelId="{4F03D314-A047-465A-BEDD-62C137BD5CE0}">
      <dgm:prSet custT="1"/>
      <dgm:spPr/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Proposed Pickleball Court</a:t>
          </a:r>
          <a:endParaRPr lang="en-US" sz="2400" dirty="0"/>
        </a:p>
      </dgm:t>
    </dgm:pt>
    <dgm:pt modelId="{76AB97E5-91A7-4D5A-8393-D511CF0232BE}" type="parTrans" cxnId="{590B949D-9FAA-4E54-8428-AB6D2D11E701}">
      <dgm:prSet/>
      <dgm:spPr/>
      <dgm:t>
        <a:bodyPr/>
        <a:lstStyle/>
        <a:p>
          <a:endParaRPr lang="en-US"/>
        </a:p>
      </dgm:t>
    </dgm:pt>
    <dgm:pt modelId="{975C5D66-5F82-4A79-B8FA-58A847E34C92}" type="sibTrans" cxnId="{590B949D-9FAA-4E54-8428-AB6D2D11E701}">
      <dgm:prSet/>
      <dgm:spPr/>
      <dgm:t>
        <a:bodyPr/>
        <a:lstStyle/>
        <a:p>
          <a:endParaRPr lang="en-US"/>
        </a:p>
      </dgm:t>
    </dgm:pt>
    <dgm:pt modelId="{275D7C1D-F46C-4F18-AAD8-D1DA9805C6B8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Manklin Creek Road</a:t>
          </a:r>
        </a:p>
      </dgm:t>
    </dgm:pt>
    <dgm:pt modelId="{94066442-EF84-4AE1-9075-129FC9588A12}" type="parTrans" cxnId="{7BFF5E17-43A6-4599-BB4D-2BA9E1FD94C0}">
      <dgm:prSet/>
      <dgm:spPr/>
      <dgm:t>
        <a:bodyPr/>
        <a:lstStyle/>
        <a:p>
          <a:endParaRPr lang="en-US"/>
        </a:p>
      </dgm:t>
    </dgm:pt>
    <dgm:pt modelId="{CDDA6455-5126-479A-A999-9EBE7BE3DEB1}" type="sibTrans" cxnId="{7BFF5E17-43A6-4599-BB4D-2BA9E1FD94C0}">
      <dgm:prSet/>
      <dgm:spPr/>
      <dgm:t>
        <a:bodyPr/>
        <a:lstStyle/>
        <a:p>
          <a:endParaRPr lang="en-US"/>
        </a:p>
      </dgm:t>
    </dgm:pt>
    <dgm:pt modelId="{CF359028-AD88-41FC-B41D-7847A27CB9FA}">
      <dgm:prSet custT="1"/>
      <dgm:spPr>
        <a:noFill/>
        <a:ln>
          <a:noFill/>
        </a:ln>
      </dgm:spPr>
      <dgm:t>
        <a:bodyPr/>
        <a:lstStyle/>
        <a:p>
          <a:pPr marL="687388" indent="-225425" defTabSz="974725">
            <a:lnSpc>
              <a:spcPct val="90000"/>
            </a:lnSpc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 Meeting Room Interior Doors</a:t>
          </a:r>
        </a:p>
      </dgm:t>
    </dgm:pt>
    <dgm:pt modelId="{98F278EB-ADD9-42D0-9A6E-6DE283CAC8B1}" type="parTrans" cxnId="{663BFAC9-5ED6-40FB-9CAC-53F6F75673F2}">
      <dgm:prSet/>
      <dgm:spPr/>
      <dgm:t>
        <a:bodyPr/>
        <a:lstStyle/>
        <a:p>
          <a:endParaRPr lang="en-US"/>
        </a:p>
      </dgm:t>
    </dgm:pt>
    <dgm:pt modelId="{41F96265-9D67-4907-8865-CBA35B5B9CA6}" type="sibTrans" cxnId="{663BFAC9-5ED6-40FB-9CAC-53F6F75673F2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08395" custLinFactNeighborX="0" custLinFactNeighborY="-9356">
        <dgm:presLayoutVars>
          <dgm:bulletEnabled val="1"/>
        </dgm:presLayoutVars>
      </dgm:prSet>
      <dgm:spPr/>
    </dgm:pt>
  </dgm:ptLst>
  <dgm:cxnLst>
    <dgm:cxn modelId="{6C603E02-A82A-4B9F-B24C-1B7E7F70FBB1}" type="presOf" srcId="{796B29F5-F53B-44CE-963D-D22D87E425DB}" destId="{17F224EC-808A-4A8F-B7DC-2E5B9557C321}" srcOrd="0" destOrd="2" presId="urn:microsoft.com/office/officeart/2005/8/layout/default"/>
    <dgm:cxn modelId="{0D0D7B02-3F23-450F-967A-8989E95D5182}" type="presOf" srcId="{187EDFFA-7B51-48DB-9178-7937B1D3AFC8}" destId="{17F224EC-808A-4A8F-B7DC-2E5B9557C321}" srcOrd="0" destOrd="1" presId="urn:microsoft.com/office/officeart/2005/8/layout/default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7BFF5E17-43A6-4599-BB4D-2BA9E1FD94C0}" srcId="{13B849B3-EE92-4F22-8F7E-142A51942BD8}" destId="{275D7C1D-F46C-4F18-AAD8-D1DA9805C6B8}" srcOrd="5" destOrd="0" parTransId="{94066442-EF84-4AE1-9075-129FC9588A12}" sibTransId="{CDDA6455-5126-479A-A999-9EBE7BE3DEB1}"/>
    <dgm:cxn modelId="{CFA56D32-28C4-4894-B8EA-086F3EE97736}" srcId="{13B849B3-EE92-4F22-8F7E-142A51942BD8}" destId="{7A9E03DA-CE11-48D2-997B-02497704E5F7}" srcOrd="7" destOrd="0" parTransId="{DD635EDA-1FEF-4CFE-9561-30EDE26109B4}" sibTransId="{10D6D273-D967-4C6C-9935-EF1AC913471D}"/>
    <dgm:cxn modelId="{934A435C-D0AC-47DE-BC5A-EB9C6A5BDD05}" type="presOf" srcId="{7A9E03DA-CE11-48D2-997B-02497704E5F7}" destId="{17F224EC-808A-4A8F-B7DC-2E5B9557C321}" srcOrd="0" destOrd="8" presId="urn:microsoft.com/office/officeart/2005/8/layout/default"/>
    <dgm:cxn modelId="{C28FB248-FF2E-488D-BBDA-A731572BB435}" type="presOf" srcId="{4F03D314-A047-465A-BEDD-62C137BD5CE0}" destId="{17F224EC-808A-4A8F-B7DC-2E5B9557C321}" srcOrd="0" destOrd="4" presId="urn:microsoft.com/office/officeart/2005/8/layout/default"/>
    <dgm:cxn modelId="{9FA73672-B731-47A6-AE93-519720DFB2C1}" srcId="{13B849B3-EE92-4F22-8F7E-142A51942BD8}" destId="{1B3E94F6-AD15-4E49-B7B2-514E623200F6}" srcOrd="8" destOrd="0" parTransId="{26E124B6-3CD3-42A6-80E3-3E6657A297C9}" sibTransId="{A0244DCC-D5C3-4102-ACC3-C7A4B393B4CD}"/>
    <dgm:cxn modelId="{4E2CA154-A7B3-44F9-98A0-07FFFB02BCD3}" type="presOf" srcId="{1B3E94F6-AD15-4E49-B7B2-514E623200F6}" destId="{17F224EC-808A-4A8F-B7DC-2E5B9557C321}" srcOrd="0" destOrd="9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3A55117C-2033-4614-828F-3A5EB6554066}" srcId="{13B849B3-EE92-4F22-8F7E-142A51942BD8}" destId="{796B29F5-F53B-44CE-963D-D22D87E425DB}" srcOrd="1" destOrd="0" parTransId="{2EBF4C79-D946-4E5C-AECE-95DA40E423B8}" sibTransId="{ADCF450E-5267-4C40-82F2-D2CCE86AE398}"/>
    <dgm:cxn modelId="{99FA317F-8FB2-4696-A9C4-CB021F75AF49}" type="presOf" srcId="{CF359028-AD88-41FC-B41D-7847A27CB9FA}" destId="{17F224EC-808A-4A8F-B7DC-2E5B9557C321}" srcOrd="0" destOrd="5" presId="urn:microsoft.com/office/officeart/2005/8/layout/default"/>
    <dgm:cxn modelId="{590B949D-9FAA-4E54-8428-AB6D2D11E701}" srcId="{13B849B3-EE92-4F22-8F7E-142A51942BD8}" destId="{4F03D314-A047-465A-BEDD-62C137BD5CE0}" srcOrd="3" destOrd="0" parTransId="{76AB97E5-91A7-4D5A-8393-D511CF0232BE}" sibTransId="{975C5D66-5F82-4A79-B8FA-58A847E34C92}"/>
    <dgm:cxn modelId="{1EB9FAB4-2EA7-4EDC-930C-4809C1382221}" type="presOf" srcId="{BC5D9EA4-909D-4A74-A678-EA24D2162F31}" destId="{17F224EC-808A-4A8F-B7DC-2E5B9557C321}" srcOrd="0" destOrd="3" presId="urn:microsoft.com/office/officeart/2005/8/layout/default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663BFAC9-5ED6-40FB-9CAC-53F6F75673F2}" srcId="{13B849B3-EE92-4F22-8F7E-142A51942BD8}" destId="{CF359028-AD88-41FC-B41D-7847A27CB9FA}" srcOrd="4" destOrd="0" parTransId="{98F278EB-ADD9-42D0-9A6E-6DE283CAC8B1}" sibTransId="{41F96265-9D67-4907-8865-CBA35B5B9CA6}"/>
    <dgm:cxn modelId="{9DE1F0CB-12F3-4E45-BE9A-46A49D201A88}" type="presOf" srcId="{E07199F1-2EF2-4B0B-9A81-4B221E2EC87F}" destId="{17F224EC-808A-4A8F-B7DC-2E5B9557C321}" srcOrd="0" destOrd="10" presId="urn:microsoft.com/office/officeart/2005/8/layout/default"/>
    <dgm:cxn modelId="{C951DACC-C331-4F99-BD0D-66EA2590DB0B}" type="presOf" srcId="{64E1E13A-32C0-4645-9718-974AD217A7B3}" destId="{17F224EC-808A-4A8F-B7DC-2E5B9557C321}" srcOrd="0" destOrd="7" presId="urn:microsoft.com/office/officeart/2005/8/layout/default"/>
    <dgm:cxn modelId="{D788CEDC-5423-4288-A726-E459910F9EFE}" type="presOf" srcId="{275D7C1D-F46C-4F18-AAD8-D1DA9805C6B8}" destId="{17F224EC-808A-4A8F-B7DC-2E5B9557C321}" srcOrd="0" destOrd="6" presId="urn:microsoft.com/office/officeart/2005/8/layout/default"/>
    <dgm:cxn modelId="{250799DD-5DA6-4583-9A42-A58726A8970D}" srcId="{13B849B3-EE92-4F22-8F7E-142A51942BD8}" destId="{187EDFFA-7B51-48DB-9178-7937B1D3AFC8}" srcOrd="0" destOrd="0" parTransId="{CC539BDE-4084-4524-B98E-4A3FA8D1864E}" sibTransId="{FE284B39-4887-4205-A59F-5C22EFBA471F}"/>
    <dgm:cxn modelId="{9E5427DE-CDA9-4C7B-98C3-165C598C301B}" srcId="{13B849B3-EE92-4F22-8F7E-142A51942BD8}" destId="{64E1E13A-32C0-4645-9718-974AD217A7B3}" srcOrd="6" destOrd="0" parTransId="{5E458F9D-9A86-4A43-B1E3-9E147EEBBD0A}" sibTransId="{B25F6204-2915-42B2-B67C-860A50D0E19A}"/>
    <dgm:cxn modelId="{7658E6DF-F93B-4A79-912E-91A3B4D961B0}" srcId="{13B849B3-EE92-4F22-8F7E-142A51942BD8}" destId="{BC5D9EA4-909D-4A74-A678-EA24D2162F31}" srcOrd="2" destOrd="0" parTransId="{108AFA19-CDCB-4F30-A6BB-FBB94E258A8B}" sibTransId="{AE3E3D8A-F735-4F88-8BEE-AA3D3F1104E5}"/>
    <dgm:cxn modelId="{AEEB94FC-784F-4A10-BA65-954D2580CB3F}" srcId="{13B849B3-EE92-4F22-8F7E-142A51942BD8}" destId="{E07199F1-2EF2-4B0B-9A81-4B221E2EC87F}" srcOrd="9" destOrd="0" parTransId="{A9E3BAB4-DABF-458F-8D9D-30348A8C160A}" sibTransId="{F8DD14FB-F372-4A3F-8C46-E6C2A0215CAA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solidFill>
      <a:srgbClr val="E4E1DE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3522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GM Report</a:t>
          </a:r>
        </a:p>
        <a:p>
          <a:pPr marL="339725" lvl="1" indent="-1651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 Railing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Proposed Pickleball Court</a:t>
          </a:r>
          <a:endParaRPr lang="en-US" sz="2400" kern="1200" dirty="0"/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 Meeting Room Interior Doors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Manklin Creek Road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Bainbridge Pond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DMA “Lite” Study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Bulkheads</a:t>
          </a:r>
        </a:p>
        <a:p>
          <a:pPr marL="687388" lvl="1" indent="-225425" algn="l" defTabSz="974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2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29600" cy="535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44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9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52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2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9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9ED1-20B6-486E-AD1A-0AF57D3268A8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ceanpines.or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462" y="976508"/>
            <a:ext cx="4143979" cy="2367221"/>
          </a:xfrm>
        </p:spPr>
        <p:txBody>
          <a:bodyPr>
            <a:normAutofit/>
          </a:bodyPr>
          <a:lstStyle/>
          <a:p>
            <a:r>
              <a:rPr lang="en-US" sz="470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9462" y="3531204"/>
            <a:ext cx="4148190" cy="16065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October 16, 2021</a:t>
            </a: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3" y="3528543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3718" y="977965"/>
            <a:ext cx="233958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279" y="1999767"/>
            <a:ext cx="2099328" cy="2099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91440" y="182875"/>
            <a:ext cx="8961120" cy="3724096"/>
          </a:xfrm>
          <a:prstGeom prst="rect">
            <a:avLst/>
          </a:prstGeom>
          <a:solidFill>
            <a:srgbClr val="E4E1DE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Proposed Pickleball Court</a:t>
            </a:r>
          </a:p>
          <a:p>
            <a:endParaRPr lang="en-US" sz="2400" b="1" dirty="0"/>
          </a:p>
          <a:p>
            <a:r>
              <a:rPr lang="en-US" dirty="0"/>
              <a:t>Permits are still with the State of Maryland. There are 3 issues we are working on with Vista-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 possibly Typo on sheet 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68 sq. ft. of mitigation maybe required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Changing bioswale which may eliminate nontidal wetland impacts.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Mitigation - It could be on site at Tennis or we will pick another location to do the mitigation if no room on the site.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 swale is landscape elements designed to remove silt and pollution from surface runoff water instead of piping.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3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91440" y="104494"/>
            <a:ext cx="8961120" cy="3314754"/>
          </a:xfrm>
          <a:prstGeom prst="rect">
            <a:avLst/>
          </a:prstGeom>
          <a:solidFill>
            <a:srgbClr val="E4E1DE"/>
          </a:solidFill>
        </p:spPr>
        <p:txBody>
          <a:bodyPr wrap="square" rtlCol="0">
            <a:spAutoFit/>
          </a:bodyPr>
          <a:lstStyle/>
          <a:p>
            <a:pPr marL="225425" lvl="0" indent="-225425" defTabSz="974725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Clubhouse Meeting Room Interior Doors</a:t>
            </a:r>
          </a:p>
          <a:p>
            <a:pPr marL="225425" lvl="0" indent="-225425" defTabSz="974725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5425" lvl="0" indent="-225425" defTabSz="974725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doorway to the banquet / meeting room-</a:t>
            </a: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would match the main entrance to the country club</a:t>
            </a: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would be all glass, will not distract from the view when entering the building</a:t>
            </a: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will be double doors to enter the room</a:t>
            </a: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will cut down on noise and distractions when the room is being used</a:t>
            </a: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will not impede the use of the restrooms by the bar area or the golf pro shop</a:t>
            </a: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Works will do the framing</a:t>
            </a: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cost of the doors is $7,978.65</a:t>
            </a: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173038" defTabSz="97472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A picture containing orange&#10;&#10;Description automatically generated">
            <a:extLst>
              <a:ext uri="{FF2B5EF4-FFF2-40B4-BE49-F238E27FC236}">
                <a16:creationId xmlns:a16="http://schemas.microsoft.com/office/drawing/2014/main" id="{ABB09292-0F62-4C60-B62B-9B331A0B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31387" r="30125" b="10923"/>
          <a:stretch/>
        </p:blipFill>
        <p:spPr>
          <a:xfrm>
            <a:off x="4171406" y="2364386"/>
            <a:ext cx="471704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2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509-A628-4D67-BDEE-8007EBB3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6446" y="5736150"/>
            <a:ext cx="877554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fld id="{B012693F-7E9C-473F-B9BE-A99371B937BA}" type="datetime1">
              <a:rPr lang="en-US"/>
              <a:pPr algn="l" defTabSz="457200">
                <a:spcAft>
                  <a:spcPts val="600"/>
                </a:spcAft>
              </a:pPr>
              <a:t>10/14/2021</a:t>
            </a:fld>
            <a:endParaRPr lang="en-US" dirty="0"/>
          </a:p>
        </p:txBody>
      </p:sp>
      <p:pic>
        <p:nvPicPr>
          <p:cNvPr id="6" name="Picture 5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97856356-204F-4EC7-BCE9-66EDA9E13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6" r="14798" b="-2"/>
          <a:stretch/>
        </p:blipFill>
        <p:spPr>
          <a:xfrm>
            <a:off x="877554" y="568398"/>
            <a:ext cx="3017520" cy="5083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C3A14-0EAF-4F70-95BE-3DE0BDDCB41C}"/>
              </a:ext>
            </a:extLst>
          </p:cNvPr>
          <p:cNvSpPr txBox="1"/>
          <p:nvPr/>
        </p:nvSpPr>
        <p:spPr>
          <a:xfrm>
            <a:off x="1737360" y="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Manklin Creek Road Maintenance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FF8D7-A0FE-48BC-94B6-84034F6D1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2041"/>
          <a:stretch/>
        </p:blipFill>
        <p:spPr>
          <a:xfrm>
            <a:off x="4608846" y="568398"/>
            <a:ext cx="3657600" cy="50843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4C7D1-0403-4749-A86B-39398A372E6F}"/>
              </a:ext>
            </a:extLst>
          </p:cNvPr>
          <p:cNvSpPr txBox="1"/>
          <p:nvPr/>
        </p:nvSpPr>
        <p:spPr>
          <a:xfrm>
            <a:off x="1154051" y="5736676"/>
            <a:ext cx="246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D120A-3D8A-4686-900A-FF42E0E53DB6}"/>
              </a:ext>
            </a:extLst>
          </p:cNvPr>
          <p:cNvSpPr txBox="1"/>
          <p:nvPr/>
        </p:nvSpPr>
        <p:spPr>
          <a:xfrm>
            <a:off x="5205383" y="5730530"/>
            <a:ext cx="246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6852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509-A628-4D67-BDEE-8007EBB3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6446" y="5736150"/>
            <a:ext cx="877554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fld id="{B012693F-7E9C-473F-B9BE-A99371B937BA}" type="datetime1">
              <a:rPr lang="en-US"/>
              <a:pPr algn="l" defTabSz="457200">
                <a:spcAft>
                  <a:spcPts val="600"/>
                </a:spcAft>
              </a:pPr>
              <a:t>10/14/2021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56356-204F-4EC7-BCE9-66EDA9E13A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t="6640" r="41633" b="-6640"/>
          <a:stretch/>
        </p:blipFill>
        <p:spPr>
          <a:xfrm>
            <a:off x="67664" y="461665"/>
            <a:ext cx="2170905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C3A14-0EAF-4F70-95BE-3DE0BDDCB41C}"/>
              </a:ext>
            </a:extLst>
          </p:cNvPr>
          <p:cNvSpPr txBox="1"/>
          <p:nvPr/>
        </p:nvSpPr>
        <p:spPr>
          <a:xfrm>
            <a:off x="1737360" y="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Bainbridge Pond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FF8D7-A0FE-48BC-94B6-84034F6D1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31299" r="2370" b="9780"/>
          <a:stretch/>
        </p:blipFill>
        <p:spPr>
          <a:xfrm>
            <a:off x="2640702" y="480563"/>
            <a:ext cx="6435634" cy="2995749"/>
          </a:xfrm>
          <a:prstGeom prst="rect">
            <a:avLst/>
          </a:prstGeom>
        </p:spPr>
      </p:pic>
      <p:pic>
        <p:nvPicPr>
          <p:cNvPr id="8" name="Picture 7" descr="A small pond surrounded by trees&#10;&#10;Description automatically generated with low confidence">
            <a:extLst>
              <a:ext uri="{FF2B5EF4-FFF2-40B4-BE49-F238E27FC236}">
                <a16:creationId xmlns:a16="http://schemas.microsoft.com/office/drawing/2014/main" id="{FA9EFD42-9446-4A7D-A3DC-DFA56BB33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" y="3694704"/>
            <a:ext cx="4297680" cy="2865120"/>
          </a:xfrm>
          <a:prstGeom prst="rect">
            <a:avLst/>
          </a:prstGeom>
        </p:spPr>
      </p:pic>
      <p:pic>
        <p:nvPicPr>
          <p:cNvPr id="11" name="Picture 10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36C4369E-1F09-4BEF-B6BB-9E6C74C34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7" y="3694704"/>
            <a:ext cx="429768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91440" y="182875"/>
            <a:ext cx="8961120" cy="3262432"/>
          </a:xfrm>
          <a:prstGeom prst="rect">
            <a:avLst/>
          </a:prstGeom>
          <a:solidFill>
            <a:srgbClr val="E4E1DE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DMA “Lite” Study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Objective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update the DMA study dated 9/5/2018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The reserve study is a very good exercise and a beneficial tool to be utilized for budgets, planning, analysis and other financial and management decisions.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Listed as a key objective for the current fiscal year.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All department heads have reviewed and made adjustments with DMA and me.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assigned the lead for this initiative to Linda Martin.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3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86D873-122C-494C-BCF3-05CBD662D7D5}"/>
              </a:ext>
            </a:extLst>
          </p:cNvPr>
          <p:cNvSpPr/>
          <p:nvPr/>
        </p:nvSpPr>
        <p:spPr>
          <a:xfrm>
            <a:off x="984072" y="888274"/>
            <a:ext cx="4162698" cy="1463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8C6B89D-898A-4916-920D-9E5C819E6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408" b="-1445"/>
          <a:stretch/>
        </p:blipFill>
        <p:spPr>
          <a:xfrm>
            <a:off x="5995851" y="182875"/>
            <a:ext cx="3056709" cy="2597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13059" y="182875"/>
            <a:ext cx="61264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Linda Martin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Returned to Ocean Pines in October 2020 as Office Manager, Previously with Ocean Pines from 2006-2017 as the CPI/Public Works Office Coordinator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held financial-related and customer service positions in retail, medical and community-based organizations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Majored in Accounting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been leading an effort to update a study of Ocean Pines’ replacement reserves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Handles customer service inquiries to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info@oceanpines.org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9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91440" y="182875"/>
            <a:ext cx="8961120" cy="5509200"/>
          </a:xfrm>
          <a:prstGeom prst="rect">
            <a:avLst/>
          </a:prstGeom>
          <a:solidFill>
            <a:srgbClr val="E4E1DE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DMA “Lite” Study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Progress To Date</a:t>
            </a:r>
          </a:p>
          <a:p>
            <a:pPr marL="227013" marR="0" lvl="0" indent="-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 draft of reserve study received from DMA in July.  Reviewed by Department Heads for any changes and resubmitted back to DMA in August.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7013" marR="0" lvl="0" indent="-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Final draft of reserve study received by DMA at end of September.  Copies were made and distributed to Budget and Finance Committee.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Next Steps</a:t>
            </a:r>
          </a:p>
          <a:p>
            <a:pPr marL="227013" marR="0" lvl="0" indent="-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Budget and Finance Committee currently reviewing study and will submit questions prior to the working session.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7013" marR="0" lvl="0" indent="-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Working session with Budget and Finance Committee/DMA tentatively scheduled for the first week of November.  The working session will be open to the public, with date, time and location to be announced soon.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7013" marR="0" lvl="0" indent="-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Presentation to Board now scheduled at the November meeting.</a:t>
            </a:r>
          </a:p>
          <a:p>
            <a:pPr marL="227013" marR="0" lvl="0" indent="-1143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Cost</a:t>
            </a:r>
          </a:p>
          <a:p>
            <a:pPr marL="227013" marR="0" indent="-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$16,590.00.</a:t>
            </a:r>
          </a:p>
          <a:p>
            <a:pPr marL="227013" marR="0" indent="-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90% paid so far, 10% due when final study is delivered (after working session).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1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CPI Violation Dashboard</a:t>
            </a:r>
            <a:br>
              <a:rPr lang="en-US" b="1" u="sng" dirty="0"/>
            </a:br>
            <a:r>
              <a:rPr lang="en-US" b="1" u="sng" dirty="0"/>
              <a:t>SEPTEMBER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8/31/21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9/30/21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/>
        </p:nvGraphicFramePr>
        <p:xfrm>
          <a:off x="122598" y="418456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8/31/21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 in Legal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9/30/21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753395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Violations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FF8D7-A0FE-48BC-94B6-84034F6D1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" r="-3" b="3084"/>
          <a:stretch/>
        </p:blipFill>
        <p:spPr>
          <a:xfrm>
            <a:off x="606644" y="637525"/>
            <a:ext cx="2520068" cy="1578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9EFD42-9446-4A7D-A3DC-DFA56BB33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r="35696" b="2"/>
          <a:stretch/>
        </p:blipFill>
        <p:spPr>
          <a:xfrm>
            <a:off x="606644" y="2706910"/>
            <a:ext cx="2518386" cy="2740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56356-204F-4EC7-BCE9-66EDA9E13A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9" r="4" b="7973"/>
          <a:stretch/>
        </p:blipFill>
        <p:spPr>
          <a:xfrm rot="5400000">
            <a:off x="2348034" y="1784014"/>
            <a:ext cx="4809022" cy="251604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509-A628-4D67-BDEE-8007EBB3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1139" y="5816747"/>
            <a:ext cx="852633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fld id="{B012693F-7E9C-473F-B9BE-A99371B937BA}" type="datetime1">
              <a:rPr lang="en-US"/>
              <a:pPr algn="l" defTabSz="457200">
                <a:spcAft>
                  <a:spcPts val="600"/>
                </a:spcAft>
              </a:pPr>
              <a:t>10/14/2021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C3A14-0EAF-4F70-95BE-3DE0BDDCB41C}"/>
              </a:ext>
            </a:extLst>
          </p:cNvPr>
          <p:cNvSpPr txBox="1"/>
          <p:nvPr/>
        </p:nvSpPr>
        <p:spPr>
          <a:xfrm>
            <a:off x="6264736" y="2068018"/>
            <a:ext cx="2771324" cy="1961936"/>
          </a:xfrm>
          <a:prstGeom prst="rect">
            <a:avLst/>
          </a:prstGeom>
          <a:solidFill>
            <a:srgbClr val="E4E1DE"/>
          </a:solidFill>
        </p:spPr>
        <p:txBody>
          <a:bodyPr vert="horz" lIns="91440" tIns="45720" rIns="91440" bIns="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Golf Course Bulkheads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Work began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August 16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Finished October 8th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cost was $200,035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Board Approved at the July 21st Meeting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565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AUGUST 2021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August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$1,427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$1,565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 + New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1,347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1,330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$80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$235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4274F-AA0F-4BBB-92A4-687A1673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9616" y="5842896"/>
            <a:ext cx="2368292" cy="30920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5ABF-3587-4B28-9997-5F6131C92484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200">
                <a:solidFill>
                  <a:schemeClr val="tx2"/>
                </a:solidFill>
              </a:rPr>
              <a:t>Approval of Agenda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YEAR-TO-DATE AUGUST 2021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 August 2021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$10,758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$11,627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$869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5,126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4,873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253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$5,632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$6,754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$1,122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4274F-AA0F-4BBB-92A4-687A1673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5708" y="5838705"/>
            <a:ext cx="2368292" cy="30920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5ABF-3587-4B28-9997-5F6131C92484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the Month of AUGUST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83719" y="46172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89106" y="4258975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C7B10-4A81-4165-B169-00151ED8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5708" y="5851606"/>
            <a:ext cx="2368292" cy="30920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1AB91-4376-4A2F-90B9-785FF0C107E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055854" y="1344234"/>
          <a:ext cx="7032292" cy="3543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125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936167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$53.2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6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./CPI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36.6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8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68983">
                <a:tc>
                  <a:txBody>
                    <a:bodyPr/>
                    <a:lstStyle/>
                    <a:p>
                      <a:r>
                        <a:rPr lang="en-US" sz="1600" dirty="0"/>
                        <a:t>New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(4.8)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4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(Marinas, Racquet, Parking, Clubhouse Grille,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</a:p>
                    <a:p>
                      <a:pPr algn="ctr"/>
                      <a:r>
                        <a:rPr lang="en-US" sz="1600" dirty="0"/>
                        <a:t>    (1.8)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$155.3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122667" y="4874733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122667" y="4532090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year-to-date august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83719" y="46172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89106" y="4258975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C7B10-4A81-4165-B169-00151ED8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5708" y="5861824"/>
            <a:ext cx="2368292" cy="30920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1AB91-4376-4A2F-90B9-785FF0C107E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059789" y="1344234"/>
          <a:ext cx="7024422" cy="519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541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932881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$261.3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5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$221.8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188.4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60565"/>
                  </a:ext>
                </a:extLst>
              </a:tr>
              <a:tr h="3773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163.5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64.4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54.5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6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Clubhouse Grille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4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Admin, Finance, GM, PR/</a:t>
                      </a:r>
                      <a:r>
                        <a:rPr lang="en-US" sz="1600" dirty="0" err="1"/>
                        <a:t>Mktng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6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44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31.4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75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New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(4.8)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7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(Marinas, Rec &amp; Parks)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(4.1)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$1,122.5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106350" y="6459744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106350" y="6152660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“flash” estimate for month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of SEPTEMBER 2021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83719" y="46172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89106" y="4258975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C7B10-4A81-4165-B169-00151ED8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1AB91-4376-4A2F-90B9-785FF0C107E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905347" y="1359282"/>
          <a:ext cx="7498080" cy="457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045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3247035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483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982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44.6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33042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4340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60565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95809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r>
                        <a:rPr lang="en-US" sz="1600" dirty="0"/>
                        <a:t>Rec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34995"/>
                  </a:ext>
                </a:extLst>
              </a:tr>
              <a:tr h="395636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336805"/>
                  </a:ext>
                </a:extLst>
              </a:tr>
              <a:tr h="602134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(Admin, GM, Finance, Marketing, Racquet Sports, Yacht Club, Clubhouse Grille)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     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458320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$176.6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340704" y="5802082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315727" y="5486484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2055741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/>
              <a:t>Doug Parks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2BBC1-6DCD-4D5E-812E-07604364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5603" y="6330118"/>
            <a:ext cx="26255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BEFEFA-CBB5-452B-A6E0-F41E3EEAFFA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10/14/2021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EC62CC-12C8-4B29-AA5B-308B747B1CA5}"/>
              </a:ext>
            </a:extLst>
          </p:cNvPr>
          <p:cNvGraphicFramePr>
            <a:graphicFrameLocks/>
          </p:cNvGraphicFramePr>
          <p:nvPr/>
        </p:nvGraphicFramePr>
        <p:xfrm>
          <a:off x="482600" y="643467"/>
          <a:ext cx="8178799" cy="487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EC62CC-12C8-4B29-AA5B-308B747B1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629902"/>
              </p:ext>
            </p:extLst>
          </p:nvPr>
        </p:nvGraphicFramePr>
        <p:xfrm>
          <a:off x="0" y="0"/>
          <a:ext cx="9144000" cy="608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6404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2BBC1-6DCD-4D5E-812E-07604364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5603" y="6330118"/>
            <a:ext cx="26255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BEFEFA-CBB5-452B-A6E0-F41E3EEAFFA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10/14/2021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EC62CC-12C8-4B29-AA5B-308B747B1CA5}"/>
              </a:ext>
            </a:extLst>
          </p:cNvPr>
          <p:cNvGraphicFramePr>
            <a:graphicFrameLocks/>
          </p:cNvGraphicFramePr>
          <p:nvPr/>
        </p:nvGraphicFramePr>
        <p:xfrm>
          <a:off x="482600" y="643467"/>
          <a:ext cx="8178799" cy="487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F2093F-DF64-448F-89CF-8CADF4EE3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222251"/>
              </p:ext>
            </p:extLst>
          </p:nvPr>
        </p:nvGraphicFramePr>
        <p:xfrm>
          <a:off x="0" y="0"/>
          <a:ext cx="9144000" cy="606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4893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August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August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.85%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August 31, 2021, the Association had approx. $16.8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$9.5 million invested in CDAR’s,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7.3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million in Money Market,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12634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5683-DA9F-4337-973D-F7034226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5708" y="5825284"/>
            <a:ext cx="2368292" cy="30920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71C72-7C53-41CB-9B6F-47F39C7C833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20" y="327570"/>
            <a:ext cx="7019502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august 2021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95795" y="2059198"/>
          <a:ext cx="8987246" cy="394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2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4/30/21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$3.9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2.9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 + Grant Income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(0.3)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(1.2)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8/31/21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$7.8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A1E26-C700-45E5-99B6-2161FE22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14749" y="6138987"/>
            <a:ext cx="2368292" cy="30920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ED8BB-151F-4B2D-AA85-43F62EA6E6F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226422"/>
            <a:ext cx="8408193" cy="584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</a:t>
            </a:r>
            <a:r>
              <a:rPr lang="en-US" sz="2800" dirty="0"/>
              <a:t>year-end 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unaudited estimate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(in </a:t>
            </a:r>
            <a:r>
              <a:rPr lang="en-US" sz="2000" b="1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ooo’s</a:t>
            </a: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109057" y="946063"/>
          <a:ext cx="8939149" cy="585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38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005652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277099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1905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60360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41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Unaudited EST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4/30/2022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75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– Fleet Vehicles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(302)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 (Furniture, Roof, Equip)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Vehicles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(80)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249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Maintenance Tri-plex Mower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(49)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Boom Mower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(36)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Ops (Ball Dispenser/Washer)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(14)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8792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Kitchen Equipment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(20)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72318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Racquet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Lighting,Fountains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(10)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018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3,853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1,685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(636)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4,902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1,010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1,070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(1,368)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712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216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3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(209)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10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469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835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(800)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504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102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183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(190)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95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14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4/30/22 ESTIMATE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5,650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3,776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(3,200)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6,223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Approval of Minutes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July 21, 2021 – Regular Meeting</a:t>
            </a: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July 30, 2021 – Special Meeting</a:t>
            </a: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July 30, 2021 – Closed Meeting</a:t>
            </a: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September 7, 2021 – Special Meeting</a:t>
            </a: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September 7, 2021 – Closed Meeting</a:t>
            </a:r>
            <a:br>
              <a:rPr lang="en-US" sz="27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384D3-C4C7-4023-B47C-46794B6733B5}"/>
              </a:ext>
            </a:extLst>
          </p:cNvPr>
          <p:cNvSpPr txBox="1"/>
          <p:nvPr/>
        </p:nvSpPr>
        <p:spPr>
          <a:xfrm>
            <a:off x="8682446" y="74236"/>
            <a:ext cx="4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Public Comments</a:t>
            </a:r>
          </a:p>
        </p:txBody>
      </p:sp>
      <p:pic>
        <p:nvPicPr>
          <p:cNvPr id="17" name="Graphic 16" descr="Chat">
            <a:extLst>
              <a:ext uri="{FF2B5EF4-FFF2-40B4-BE49-F238E27FC236}">
                <a16:creationId xmlns:a16="http://schemas.microsoft.com/office/drawing/2014/main" id="{C6628076-1485-4C57-AED5-A7C36F4A3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B154C4-90CB-4EA4-BA6D-89E08A091DC7}"/>
              </a:ext>
            </a:extLst>
          </p:cNvPr>
          <p:cNvSpPr txBox="1"/>
          <p:nvPr/>
        </p:nvSpPr>
        <p:spPr>
          <a:xfrm>
            <a:off x="1793556" y="1590734"/>
            <a:ext cx="5554405" cy="252001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REQUESTS-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3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ront steps and columns of a majestic city building">
            <a:extLst>
              <a:ext uri="{FF2B5EF4-FFF2-40B4-BE49-F238E27FC236}">
                <a16:creationId xmlns:a16="http://schemas.microsoft.com/office/drawing/2014/main" id="{81362F37-1C78-4FF7-B655-F21DA8720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2" r="-1" b="-1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9133" y="3236470"/>
            <a:ext cx="5859736" cy="1252601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marL="0" marR="0" defTabSz="914400">
              <a:spcAft>
                <a:spcPts val="0"/>
              </a:spcAft>
            </a:pPr>
            <a:r>
              <a:rPr lang="en-US" sz="2800" dirty="0">
                <a:solidFill>
                  <a:srgbClr val="FFFFFE"/>
                </a:solidFill>
              </a:rPr>
              <a:t>CPI Violations-</a:t>
            </a:r>
            <a:br>
              <a:rPr lang="en-US" sz="1500" dirty="0">
                <a:solidFill>
                  <a:srgbClr val="FFFFFE"/>
                </a:solidFill>
              </a:rPr>
            </a:br>
            <a:br>
              <a:rPr lang="en-US" sz="1500" dirty="0">
                <a:solidFill>
                  <a:srgbClr val="FFFFFE"/>
                </a:solidFill>
              </a:rPr>
            </a:br>
            <a:r>
              <a:rPr lang="en-US" sz="2200" dirty="0">
                <a:solidFill>
                  <a:srgbClr val="FFFFFE"/>
                </a:solidFill>
              </a:rPr>
              <a:t>None</a:t>
            </a:r>
            <a:br>
              <a:rPr lang="en-US" sz="1500" dirty="0">
                <a:solidFill>
                  <a:srgbClr val="FFFFFE"/>
                </a:solidFill>
              </a:rPr>
            </a:br>
            <a:br>
              <a:rPr lang="en-US" sz="1500" dirty="0">
                <a:solidFill>
                  <a:srgbClr val="FFFFFE"/>
                </a:solidFill>
              </a:rPr>
            </a:br>
            <a:endParaRPr lang="en-US" sz="1500" dirty="0">
              <a:solidFill>
                <a:srgbClr val="FFFFFE"/>
              </a:solidFill>
              <a:highlight>
                <a:srgbClr val="FFFF00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1" y="4666480"/>
            <a:ext cx="51243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96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776097" y="174171"/>
            <a:ext cx="7591806" cy="4423913"/>
          </a:xfrm>
          <a:prstGeom prst="rect">
            <a:avLst/>
          </a:prstGeom>
        </p:spPr>
        <p:txBody>
          <a:bodyPr vert="horz" lIns="91440" tIns="45720" rIns="91440" bIns="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/>
            <a:r>
              <a:rPr lang="en-US" sz="4400" dirty="0">
                <a:solidFill>
                  <a:srgbClr val="454545"/>
                </a:solidFill>
              </a:rPr>
              <a:t>Unfinished Business</a:t>
            </a:r>
            <a:br>
              <a:rPr lang="en-US" sz="4900" dirty="0">
                <a:solidFill>
                  <a:srgbClr val="454545"/>
                </a:solidFill>
              </a:rPr>
            </a:b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2700" cap="none" dirty="0">
                <a:solidFill>
                  <a:srgbClr val="454545"/>
                </a:solidFill>
                <a:latin typeface="+mn-lt"/>
              </a:rPr>
              <a:t>Second Reading – Resolution C-03 – Doug Parks</a:t>
            </a:r>
          </a:p>
          <a:p>
            <a:pPr marL="112713" defTabSz="914400"/>
            <a:r>
              <a:rPr lang="en-US" sz="2700" cap="none" dirty="0">
                <a:solidFill>
                  <a:srgbClr val="454545"/>
                </a:solidFill>
                <a:latin typeface="+mn-lt"/>
              </a:rPr>
              <a:t>Second Reading – Resolution F-02 – Doug Parks</a:t>
            </a:r>
          </a:p>
          <a:p>
            <a:pPr marL="112713" defTabSz="914400"/>
            <a:r>
              <a:rPr lang="en-US" sz="2700" cap="none" dirty="0">
                <a:solidFill>
                  <a:srgbClr val="454545"/>
                </a:solidFill>
                <a:latin typeface="+mn-lt"/>
              </a:rPr>
              <a:t>Second Reading – Resolution F-03 – Doug Parks</a:t>
            </a:r>
          </a:p>
          <a:p>
            <a:pPr marL="112713" defTabSz="914400"/>
            <a:endParaRPr lang="en-US" sz="4900" dirty="0">
              <a:solidFill>
                <a:srgbClr val="454545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627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22960" y="1584552"/>
            <a:ext cx="7498080" cy="2537251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marL="227013" marR="0" defTabSz="914400">
              <a:spcAft>
                <a:spcPts val="0"/>
              </a:spcAft>
            </a:pPr>
            <a:r>
              <a:rPr lang="en-US" sz="4800" dirty="0">
                <a:solidFill>
                  <a:srgbClr val="454545"/>
                </a:solidFill>
              </a:rPr>
              <a:t>New Business</a:t>
            </a:r>
            <a:br>
              <a:rPr lang="en-US" sz="5800" dirty="0">
                <a:solidFill>
                  <a:srgbClr val="454545"/>
                </a:solidFill>
              </a:rPr>
            </a:br>
            <a:br>
              <a:rPr lang="en-US" sz="2700" dirty="0">
                <a:solidFill>
                  <a:srgbClr val="454545"/>
                </a:solidFill>
              </a:rPr>
            </a:br>
            <a:r>
              <a:rPr lang="en-US" sz="2700" cap="none" dirty="0">
                <a:solidFill>
                  <a:srgbClr val="454545"/>
                </a:solidFill>
                <a:latin typeface="+mn-lt"/>
              </a:rPr>
              <a:t>MOTION:  To approve revisions to the OPA employee policies on sick and safe leave – Colette Horn</a:t>
            </a:r>
            <a:br>
              <a:rPr lang="en-US" sz="2700" cap="none" dirty="0">
                <a:solidFill>
                  <a:srgbClr val="454545"/>
                </a:solidFill>
                <a:latin typeface="+mn-lt"/>
              </a:rPr>
            </a:br>
            <a:br>
              <a:rPr lang="en-US" sz="2700" cap="none" dirty="0">
                <a:solidFill>
                  <a:srgbClr val="454545"/>
                </a:solidFill>
                <a:latin typeface="+mn-lt"/>
              </a:rPr>
            </a:br>
            <a:r>
              <a:rPr lang="en-US" sz="2700" cap="none" dirty="0">
                <a:solidFill>
                  <a:srgbClr val="454545"/>
                </a:solidFill>
                <a:latin typeface="+mn-lt"/>
              </a:rPr>
              <a:t>MOTION:  To approve a Policy Providing for employees to gift sick and safe leave time to co-workers in need to go into effect on May 1, 2022. - Colette Horn</a:t>
            </a:r>
            <a:endParaRPr lang="en-US" sz="5800" dirty="0">
              <a:solidFill>
                <a:srgbClr val="454545"/>
              </a:solidFill>
              <a:latin typeface="+mn-l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9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4724" y="1094758"/>
            <a:ext cx="65151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2F2350F-B1BB-4308-A267-CFFA3576E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-227" y="635861"/>
            <a:ext cx="9143771" cy="3889140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algn="ctr" defTabSz="914400">
              <a:spcBef>
                <a:spcPts val="1200"/>
              </a:spcBef>
            </a:pPr>
            <a:br>
              <a:rPr lang="en-US" sz="3600" dirty="0"/>
            </a:br>
            <a:br>
              <a:rPr lang="en-US" sz="3600" dirty="0"/>
            </a:br>
            <a:r>
              <a:rPr lang="en-US" sz="4000" dirty="0"/>
              <a:t>Appointments</a:t>
            </a:r>
            <a:r>
              <a:rPr lang="en-US" sz="3300" dirty="0"/>
              <a:t> </a:t>
            </a:r>
            <a:br>
              <a:rPr lang="en-US" sz="33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800" cap="none" dirty="0">
                <a:latin typeface="+mn-lt"/>
              </a:rPr>
              <a:t>Jim </a:t>
            </a:r>
            <a:r>
              <a:rPr lang="en-US" sz="2800" cap="none" dirty="0" err="1">
                <a:latin typeface="+mn-lt"/>
              </a:rPr>
              <a:t>Trummel</a:t>
            </a:r>
            <a:r>
              <a:rPr lang="en-US" sz="2800" cap="none" dirty="0">
                <a:latin typeface="+mn-lt"/>
              </a:rPr>
              <a:t> – 3rd Term – By-Laws &amp; Resolutions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Robert Hillegass – 3rd Term - By-Laws &amp; Resolutions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Stephen Jacobs – 1st Term - By-Laws &amp; Resolutions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Steve Habeger – Temporary extension – Elections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Mark B. Heintz – Temporary extension – Elections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John Latham – 1st Term – Marine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Sharon </a:t>
            </a:r>
            <a:r>
              <a:rPr lang="en-US" sz="2800" cap="none" dirty="0" err="1">
                <a:latin typeface="+mn-lt"/>
              </a:rPr>
              <a:t>Santacroce</a:t>
            </a:r>
            <a:r>
              <a:rPr lang="en-US" sz="2800" cap="none" dirty="0">
                <a:latin typeface="+mn-lt"/>
              </a:rPr>
              <a:t> – 2nd Term – Environment &amp; Natural Assets 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Debbie Bennington – 1 year Extension - Communications</a:t>
            </a:r>
            <a:br>
              <a:rPr lang="en-US" sz="2800" cap="none" dirty="0">
                <a:latin typeface="+mn-lt"/>
              </a:rPr>
            </a:br>
            <a:br>
              <a:rPr lang="en-US" sz="2800" cap="none" dirty="0">
                <a:latin typeface="+mn-lt"/>
              </a:rPr>
            </a:br>
            <a:br>
              <a:rPr lang="en-US" sz="3300" dirty="0"/>
            </a:br>
            <a:br>
              <a:rPr lang="en-US" sz="3300" dirty="0"/>
            </a:br>
            <a:endParaRPr lang="en-US" sz="33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4724" y="4536431"/>
            <a:ext cx="65151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13B0556-E869-4B1C-A499-EB13D96B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/>
              <a:t>Adjournment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3A16943-8C20-4DBE-8AF1-CE4F9AD6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16494" b="3"/>
          <a:stretch/>
        </p:blipFill>
        <p:spPr>
          <a:xfrm>
            <a:off x="4869153" y="805583"/>
            <a:ext cx="3123641" cy="46607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300"/>
              <a:t>President’s Remarks</a:t>
            </a:r>
            <a:br>
              <a:rPr lang="en-US" sz="3300"/>
            </a:br>
            <a:br>
              <a:rPr lang="en-US" sz="3300"/>
            </a:br>
            <a:r>
              <a:rPr lang="en-US" sz="3300"/>
              <a:t>Larry Perrone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CC12D0-C2A5-4479-BBF3-18DC9A00B3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r="408" b="4100"/>
          <a:stretch/>
        </p:blipFill>
        <p:spPr>
          <a:xfrm>
            <a:off x="893609" y="805583"/>
            <a:ext cx="3628155" cy="466076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8900" y="1689463"/>
            <a:ext cx="3551957" cy="1652219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300" dirty="0"/>
              <a:t>Community Survey Update – Colette Horn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CC12D0-C2A5-4479-BBF3-18DC9A00B3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r="408" b="4100"/>
          <a:stretch/>
        </p:blipFill>
        <p:spPr>
          <a:xfrm>
            <a:off x="893609" y="805583"/>
            <a:ext cx="3628155" cy="466076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546" y="5264316"/>
            <a:ext cx="6477804" cy="558063"/>
          </a:xfrm>
        </p:spPr>
        <p:txBody>
          <a:bodyPr vert="horz" lIns="91440" tIns="45720" rIns="91440" bIns="0" rtlCol="0" anchor="b">
            <a:noAutofit/>
          </a:bodyPr>
          <a:lstStyle/>
          <a:p>
            <a:pPr defTabSz="914400"/>
            <a:r>
              <a:rPr lang="en-US" sz="4000" dirty="0"/>
              <a:t>GM Leadership Report</a:t>
            </a:r>
            <a:br>
              <a:rPr lang="en-US" sz="4000" dirty="0"/>
            </a:br>
            <a:r>
              <a:rPr lang="en-US" sz="4000" dirty="0"/>
              <a:t>John Viola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B9C84-E19E-4AB9-9227-845AD409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r="-227"/>
          <a:stretch/>
        </p:blipFill>
        <p:spPr>
          <a:xfrm>
            <a:off x="-226" y="589403"/>
            <a:ext cx="480970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9E4B4-2A22-4656-A433-626FD7DB68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9"/>
          <a:stretch/>
        </p:blipFill>
        <p:spPr>
          <a:xfrm>
            <a:off x="4809701" y="1278460"/>
            <a:ext cx="4198695" cy="319640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509-A628-4D67-BDEE-8007EBB3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7641" y="5866260"/>
            <a:ext cx="262553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012693F-7E9C-473F-B9BE-A99371B937BA}" type="datetime1">
              <a:rPr lang="en-US"/>
              <a:pPr defTabSz="457200">
                <a:spcAft>
                  <a:spcPts val="600"/>
                </a:spcAft>
              </a:pPr>
              <a:t>10/14/2021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/>
        </p:nvGraphicFramePr>
        <p:xfrm>
          <a:off x="457200" y="285206"/>
          <a:ext cx="8229600" cy="563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509-A628-4D67-BDEE-8007EBB3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6446" y="5736150"/>
            <a:ext cx="877554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fld id="{B012693F-7E9C-473F-B9BE-A99371B937BA}" type="datetime1">
              <a:rPr lang="en-US"/>
              <a:pPr algn="l" defTabSz="457200">
                <a:spcAft>
                  <a:spcPts val="600"/>
                </a:spcAft>
              </a:pPr>
              <a:t>10/14/2021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56356-204F-4EC7-BCE9-66EDA9E13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13118" r="21281" b="14499"/>
          <a:stretch/>
        </p:blipFill>
        <p:spPr>
          <a:xfrm>
            <a:off x="877554" y="568398"/>
            <a:ext cx="3017520" cy="5083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C3A14-0EAF-4F70-95BE-3DE0BDDCB41C}"/>
              </a:ext>
            </a:extLst>
          </p:cNvPr>
          <p:cNvSpPr txBox="1"/>
          <p:nvPr/>
        </p:nvSpPr>
        <p:spPr>
          <a:xfrm>
            <a:off x="1737360" y="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Clubhouse Railing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FF8D7-A0FE-48BC-94B6-84034F6D1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7" r="26037"/>
          <a:stretch/>
        </p:blipFill>
        <p:spPr>
          <a:xfrm>
            <a:off x="4608846" y="568398"/>
            <a:ext cx="3657600" cy="5084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594B92-3338-4783-BB30-A69F36C6A7ED}"/>
              </a:ext>
            </a:extLst>
          </p:cNvPr>
          <p:cNvSpPr txBox="1"/>
          <p:nvPr/>
        </p:nvSpPr>
        <p:spPr>
          <a:xfrm>
            <a:off x="902342" y="5676019"/>
            <a:ext cx="35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Clubhouse F&amp;B Manager – Judy </a:t>
            </a:r>
          </a:p>
        </p:txBody>
      </p:sp>
    </p:spTree>
    <p:extLst>
      <p:ext uri="{BB962C8B-B14F-4D97-AF65-F5344CB8AC3E}">
        <p14:creationId xmlns:p14="http://schemas.microsoft.com/office/powerpoint/2010/main" val="65593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91440" y="182875"/>
            <a:ext cx="8961120" cy="4247317"/>
          </a:xfrm>
          <a:prstGeom prst="rect">
            <a:avLst/>
          </a:prstGeom>
          <a:solidFill>
            <a:srgbClr val="E4E1DE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Northstar</a:t>
            </a:r>
          </a:p>
          <a:p>
            <a:endParaRPr lang="en-US" sz="2400" b="1" dirty="0"/>
          </a:p>
          <a:p>
            <a:endParaRPr lang="en-US" sz="2400" b="1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Overall system stability of modules in play has been trending in right direction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Tickets outstanding with Northstar team reduced significantly since the beginning of the summer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Thorough testing plan completed last week by entire team of Northstar users (version 6.4.7)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to go live with version 6.4.9 in early November (waiting on Northstar team for “Release Notes”)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87143"/>
      </p:ext>
    </p:extLst>
  </p:cSld>
  <p:clrMapOvr>
    <a:masterClrMapping/>
  </p:clrMapOvr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18424</TotalTime>
  <Words>1706</Words>
  <Application>Microsoft Office PowerPoint</Application>
  <PresentationFormat>On-screen Show (4:3)</PresentationFormat>
  <Paragraphs>393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Wingdings</vt:lpstr>
      <vt:lpstr>Wingdings 2</vt:lpstr>
      <vt:lpstr>SIBSON CONSULTING Document</vt:lpstr>
      <vt:lpstr>Gallery</vt:lpstr>
      <vt:lpstr>Board of Directors Meeting</vt:lpstr>
      <vt:lpstr>Approval of Agenda</vt:lpstr>
      <vt:lpstr>   Approval of Minutes  July 21, 2021 – Regular Meeting July 30, 2021 – Special Meeting July 30, 2021 – Closed Meeting September 7, 2021 – Special Meeting September 7, 2021 – Closed Meeting     </vt:lpstr>
      <vt:lpstr>President’s Remarks  Larry Perrone</vt:lpstr>
      <vt:lpstr>Community Survey Update – Colette Horn</vt:lpstr>
      <vt:lpstr>GM Leadership Report John Viola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CPI Violation Dashboard SEPTEMBER</vt:lpstr>
      <vt:lpstr>PowerPoint Presentation</vt:lpstr>
      <vt:lpstr>Financial Change  month of AUGUST 2021  </vt:lpstr>
      <vt:lpstr>Financial Change  YEAR-TO-DATE AUGUST 2021  </vt:lpstr>
      <vt:lpstr> Detail for the Month of AUGUST Favor/(Unfavorable) Vs. Budget (in 000’s) </vt:lpstr>
      <vt:lpstr> Detail for year-to-date august Favor/(Unfavorable) Vs. Budget (in 000’s) </vt:lpstr>
      <vt:lpstr> “flash” estimate for month of SEPTEMBER 2021 (in 000’s) </vt:lpstr>
      <vt:lpstr>Treasurer’s Report -  Doug Parks</vt:lpstr>
      <vt:lpstr>PowerPoint Presentation</vt:lpstr>
      <vt:lpstr>PowerPoint Presentation</vt:lpstr>
      <vt:lpstr>PowerPoint Presentation</vt:lpstr>
      <vt:lpstr>Unaudited Reserves august 2021 ($Millions)</vt:lpstr>
      <vt:lpstr>Reserves year-end unaudited estimate (in ooo’s)</vt:lpstr>
      <vt:lpstr>Public Comments</vt:lpstr>
      <vt:lpstr>PowerPoint Presentation</vt:lpstr>
      <vt:lpstr>CPI Violations-  None  </vt:lpstr>
      <vt:lpstr>PowerPoint Presentation</vt:lpstr>
      <vt:lpstr>New Business  MOTION:  To approve revisions to the OPA employee policies on sick and safe leave – Colette Horn  MOTION:  To approve a Policy Providing for employees to gift sick and safe leave time to co-workers in need to go into effect on May 1, 2022. - Colette Horn</vt:lpstr>
      <vt:lpstr>  Appointments    Jim Trummel – 3rd Term – By-Laws &amp; Resolutions Robert Hillegass – 3rd Term - By-Laws &amp; Resolutions Stephen Jacobs – 1st Term - By-Laws &amp; Resolutions Steve Habeger – Temporary extension – Elections Mark B. Heintz – Temporary extension – Elections John Latham – 1st Term – Marine Sharon Santacroce – 2nd Term – Environment &amp; Natural Assets  Debbie Bennington – 1 year Extension - Communications    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Debbie Donahue</cp:lastModifiedBy>
  <cp:revision>309</cp:revision>
  <cp:lastPrinted>2021-10-12T15:50:47Z</cp:lastPrinted>
  <dcterms:created xsi:type="dcterms:W3CDTF">2021-01-13T14:26:54Z</dcterms:created>
  <dcterms:modified xsi:type="dcterms:W3CDTF">2021-10-14T20:48:40Z</dcterms:modified>
</cp:coreProperties>
</file>