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503" r:id="rId6"/>
  </p:sldMasterIdLst>
  <p:notesMasterIdLst>
    <p:notesMasterId r:id="rId27"/>
  </p:notesMasterIdLst>
  <p:handoutMasterIdLst>
    <p:handoutMasterId r:id="rId28"/>
  </p:handoutMasterIdLst>
  <p:sldIdLst>
    <p:sldId id="267" r:id="rId7"/>
    <p:sldId id="1644" r:id="rId8"/>
    <p:sldId id="1776" r:id="rId9"/>
    <p:sldId id="1773" r:id="rId10"/>
    <p:sldId id="1775" r:id="rId11"/>
    <p:sldId id="1779" r:id="rId12"/>
    <p:sldId id="1778" r:id="rId13"/>
    <p:sldId id="1727" r:id="rId14"/>
    <p:sldId id="1768" r:id="rId15"/>
    <p:sldId id="1774" r:id="rId16"/>
    <p:sldId id="1777" r:id="rId17"/>
    <p:sldId id="654" r:id="rId18"/>
    <p:sldId id="1418" r:id="rId19"/>
    <p:sldId id="652" r:id="rId20"/>
    <p:sldId id="1441" r:id="rId21"/>
    <p:sldId id="669" r:id="rId22"/>
    <p:sldId id="668" r:id="rId23"/>
    <p:sldId id="670" r:id="rId24"/>
    <p:sldId id="582" r:id="rId25"/>
    <p:sldId id="62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D2B0"/>
    <a:srgbClr val="F5EADF"/>
    <a:srgbClr val="D4D1CC"/>
    <a:srgbClr val="5F5ACC"/>
    <a:srgbClr val="D65C00"/>
    <a:srgbClr val="E4E1DE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1776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3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1/24/2025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98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3" y="882998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1/24/2025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901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98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8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5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0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46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31233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2176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5801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1/24/2025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3996B38B-9567-AD23-0E90-986825F4BD91}"/>
              </a:ext>
            </a:extLst>
          </p:cNvPr>
          <p:cNvSpPr txBox="1">
            <a:spLocks/>
          </p:cNvSpPr>
          <p:nvPr/>
        </p:nvSpPr>
        <p:spPr>
          <a:xfrm>
            <a:off x="195308" y="639097"/>
            <a:ext cx="3133817" cy="3781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cs typeface="+mj-cs"/>
              </a:rPr>
              <a:t>GM Leadership Report – </a:t>
            </a:r>
            <a:br>
              <a:rPr lang="en-US" sz="4000" dirty="0">
                <a:cs typeface="+mj-cs"/>
              </a:rPr>
            </a:br>
            <a:r>
              <a:rPr lang="en-US" sz="4000" dirty="0">
                <a:cs typeface="+mj-cs"/>
              </a:rPr>
              <a:t>John Viola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2408545" cy="7856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January 25,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993" y="0"/>
            <a:ext cx="56647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89" y="958640"/>
            <a:ext cx="4693613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standing in front of a crowd of people&#10;&#10;Description automatically generated">
            <a:extLst>
              <a:ext uri="{FF2B5EF4-FFF2-40B4-BE49-F238E27FC236}">
                <a16:creationId xmlns:a16="http://schemas.microsoft.com/office/drawing/2014/main" id="{12B97CB2-C364-69D2-676D-DD00C4A9B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8" y="2004775"/>
            <a:ext cx="4222831" cy="28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2C02AC-F7BE-DE90-2FE0-BDEDCC2DE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27CB-C32C-53A8-C44D-CD560D56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Snow Removal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0D5E8169-87E0-CD78-24C1-9E83533B9FED}"/>
              </a:ext>
            </a:extLst>
          </p:cNvPr>
          <p:cNvSpPr txBox="1">
            <a:spLocks/>
          </p:cNvSpPr>
          <p:nvPr/>
        </p:nvSpPr>
        <p:spPr>
          <a:xfrm>
            <a:off x="221942" y="2343705"/>
            <a:ext cx="5921406" cy="1518081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Snow storm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s: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Janua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/>
              </a:rPr>
              <a:t>ry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6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, January 11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, and January 21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$10,000 budget for snow removal</a:t>
            </a:r>
          </a:p>
          <a:p>
            <a:pPr marL="803275" marR="0" lvl="2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Total cost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including labor (overtime), contractor for mailbox pad cleaning, and salt for roads:  $27,519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 descr="A truck on a snowy road&#10;&#10;Description automatically generated">
            <a:extLst>
              <a:ext uri="{FF2B5EF4-FFF2-40B4-BE49-F238E27FC236}">
                <a16:creationId xmlns:a16="http://schemas.microsoft.com/office/drawing/2014/main" id="{71896132-DD79-02F6-38CB-9A514C530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22" y="4432176"/>
            <a:ext cx="3396154" cy="2425824"/>
          </a:xfrm>
          <a:prstGeom prst="rect">
            <a:avLst/>
          </a:prstGeom>
        </p:spPr>
      </p:pic>
      <p:pic>
        <p:nvPicPr>
          <p:cNvPr id="8" name="Picture 7" descr="A car driving through a snowy road&#10;&#10;Description automatically generated">
            <a:extLst>
              <a:ext uri="{FF2B5EF4-FFF2-40B4-BE49-F238E27FC236}">
                <a16:creationId xmlns:a16="http://schemas.microsoft.com/office/drawing/2014/main" id="{0C81B07B-0CD0-4057-6E18-9228D9E6F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48" y="1307422"/>
            <a:ext cx="3000652" cy="2250489"/>
          </a:xfrm>
          <a:prstGeom prst="rect">
            <a:avLst/>
          </a:prstGeom>
        </p:spPr>
      </p:pic>
      <p:pic>
        <p:nvPicPr>
          <p:cNvPr id="12" name="Picture 11" descr="A group of trucks in a garage&#10;&#10;Description automatically generated">
            <a:extLst>
              <a:ext uri="{FF2B5EF4-FFF2-40B4-BE49-F238E27FC236}">
                <a16:creationId xmlns:a16="http://schemas.microsoft.com/office/drawing/2014/main" id="{DD7CD883-1B1C-5472-09AE-0C1137882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" y="4432176"/>
            <a:ext cx="3240350" cy="2430263"/>
          </a:xfrm>
          <a:prstGeom prst="rect">
            <a:avLst/>
          </a:prstGeom>
        </p:spPr>
      </p:pic>
      <p:pic>
        <p:nvPicPr>
          <p:cNvPr id="17" name="Picture 16" descr="A road with snow on the side&#10;&#10;Description automatically generated">
            <a:extLst>
              <a:ext uri="{FF2B5EF4-FFF2-40B4-BE49-F238E27FC236}">
                <a16:creationId xmlns:a16="http://schemas.microsoft.com/office/drawing/2014/main" id="{0A8139BC-6B96-2D0E-5BF9-5F4BE4B965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26" y="3653901"/>
            <a:ext cx="2403074" cy="32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6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6D80D-818D-C5E4-8E34-81F7A3163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3E05-14B0-FA22-1054-6C8456A2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Digital Signs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40B0B0A2-0B0F-B66F-3651-D4B8B86A813E}"/>
              </a:ext>
            </a:extLst>
          </p:cNvPr>
          <p:cNvSpPr txBox="1">
            <a:spLocks/>
          </p:cNvSpPr>
          <p:nvPr/>
        </p:nvSpPr>
        <p:spPr>
          <a:xfrm>
            <a:off x="257451" y="2297623"/>
            <a:ext cx="8566953" cy="2815915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Location of signs approved by Worcester County on January 21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</a:t>
            </a: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 approval, once signs are installed remaining median signs need to be removed (directional signage and sectional signage can remain), along with removal of an temporary signage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additional signs to be installed: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Manklin Creek Road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Cathell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Road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Yacht Club entrance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Community Center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All 4 signs are in stock and Phillips Signs along with assistance from Public Works will install when weather improves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lvl="1">
              <a:spcBef>
                <a:spcPct val="0"/>
              </a:spcBef>
              <a:spcAft>
                <a:spcPts val="600"/>
              </a:spcAft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467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CPI Violation Dashboard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December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665909"/>
              </p:ext>
            </p:extLst>
          </p:nvPr>
        </p:nvGraphicFramePr>
        <p:xfrm>
          <a:off x="109536" y="309134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12/1/24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12/31/24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299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179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122598" y="2723080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45EED-5BDB-2387-3FB6-2B720D18D314}"/>
              </a:ext>
            </a:extLst>
          </p:cNvPr>
          <p:cNvSpPr txBox="1"/>
          <p:nvPr/>
        </p:nvSpPr>
        <p:spPr>
          <a:xfrm>
            <a:off x="122598" y="450984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179 violations initiated in December:  25 maintenance/trash/debris;  11 no permit;  4 signs;              139 miscellaneous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Miscellaneous violations includes permit expiration, trailers, unregistered/junk vehicles, vehicle parking, and wire/metal fencing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176 violations complied out; 302 remain open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67 maintenance/trash/debris; 55 no permit; 14 signs; 166 miscellaneous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70 of 302 violations still open are in legal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Work Orders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December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66948"/>
              </p:ext>
            </p:extLst>
          </p:nvPr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12/1/24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12/31/24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79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48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6AD777-9903-050C-60B7-A95C92E997D2}"/>
              </a:ext>
            </a:extLst>
          </p:cNvPr>
          <p:cNvSpPr txBox="1"/>
          <p:nvPr/>
        </p:nvSpPr>
        <p:spPr>
          <a:xfrm>
            <a:off x="1001195" y="4502597"/>
            <a:ext cx="7332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48 work orders initiated in December:  1 bulkhead;  11 drainage;                                       5 grounds/landscaping;  4 roads; 1 sign; 26 general maintenance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Majority still open in drainage (29):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10 – over 30 days; 9 – over 60 days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ill Sans MT" panose="020B0502020104020203"/>
              </a:rPr>
              <a:t>Average 1-4 work orders a day to complete depending upon severity</a:t>
            </a:r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39332"/>
            <a:ext cx="7524003" cy="1663343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Customer Service Dashboard</a:t>
            </a:r>
            <a:br>
              <a:rPr lang="en-US" b="0" u="sng" dirty="0">
                <a:solidFill>
                  <a:schemeClr val="tx1"/>
                </a:solidFill>
              </a:rPr>
            </a:br>
            <a:r>
              <a:rPr lang="en-US" sz="3200" b="0" u="sng" dirty="0">
                <a:solidFill>
                  <a:schemeClr val="tx1"/>
                </a:solidFill>
              </a:rPr>
              <a:t>(from info@oceanpines.org)</a:t>
            </a:r>
            <a:br>
              <a:rPr lang="en-US" sz="3200" b="0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December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8970"/>
              </p:ext>
            </p:extLst>
          </p:nvPr>
        </p:nvGraphicFramePr>
        <p:xfrm>
          <a:off x="2159726" y="2125434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Dec.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7C8FB9E-F9E1-9DA5-4E9C-7C66AD0CD3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02772"/>
            <a:ext cx="3708179" cy="195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219" y="434067"/>
            <a:ext cx="5707559" cy="1043201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MONTH OF DECEMBER 2024 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FINANCIAL RESULTS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E12EE0-1CE0-8A99-7914-33659C4C6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052188"/>
              </p:ext>
            </p:extLst>
          </p:nvPr>
        </p:nvGraphicFramePr>
        <p:xfrm>
          <a:off x="1493729" y="2254926"/>
          <a:ext cx="6156541" cy="45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95829" imgH="4257695" progId="Excel.Sheet.12">
                  <p:embed/>
                </p:oleObj>
              </mc:Choice>
              <mc:Fallback>
                <p:oleObj name="Worksheet" r:id="rId2" imgW="4495829" imgH="4257695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3E12EE0-1CE0-8A99-7914-33659C4C6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3729" y="2254926"/>
                        <a:ext cx="6156541" cy="450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538375"/>
            <a:ext cx="5623560" cy="1105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DECEMBER 2024 YTD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FINANCIAL RESULTS</a:t>
            </a:r>
            <a:br>
              <a:rPr lang="en-US" sz="2700" dirty="0">
                <a:latin typeface="Century Gothic" panose="020B05020202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61B4F5-C890-4F8E-86E5-25409C4CF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33221"/>
              </p:ext>
            </p:extLst>
          </p:nvPr>
        </p:nvGraphicFramePr>
        <p:xfrm>
          <a:off x="1514006" y="2205828"/>
          <a:ext cx="6115988" cy="455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95829" imgH="4257695" progId="Excel.Sheet.12">
                  <p:embed/>
                </p:oleObj>
              </mc:Choice>
              <mc:Fallback>
                <p:oleObj name="Worksheet" r:id="rId2" imgW="4495829" imgH="4257695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461B4F5-C890-4F8E-86E5-25409C4CF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4006" y="2205828"/>
                        <a:ext cx="6115988" cy="4557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0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836" y="508123"/>
            <a:ext cx="5986328" cy="868748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latin typeface="Franklin Gothic Medium" panose="020B0603020102020204" pitchFamily="34" charset="0"/>
              </a:rPr>
              <a:t>UNAUDITED RESERVE SUMMARY 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DECEMBER 2024 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1093198" y="2510609"/>
          <a:ext cx="6957606" cy="283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835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924699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71586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958257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918641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779335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602253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General Replace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4/30/24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$0.3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$0.8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$7.1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2.0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3.3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0.4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(2.0)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(0.6)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(0.3)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(2.9)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438845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12/31/24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$0.8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$7.9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54767" y="3162471"/>
            <a:ext cx="2335109" cy="1780887"/>
          </a:xfrm>
        </p:spPr>
        <p:txBody>
          <a:bodyPr vert="horz" lIns="68580" tIns="34290" rIns="68580" bIns="0" rtlCol="0" anchor="b">
            <a:noAutofit/>
          </a:bodyPr>
          <a:lstStyle/>
          <a:p>
            <a:pPr defTabSz="685800"/>
            <a:r>
              <a:rPr lang="en-US" sz="3200" dirty="0">
                <a:solidFill>
                  <a:schemeClr val="bg1"/>
                </a:solidFill>
              </a:rPr>
              <a:t>Treasurer’s Report -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Monica Rakowski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" y="2334827"/>
            <a:ext cx="3653817" cy="33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6C59-3F02-F27D-BA1E-8E9684FDB7F5}"/>
              </a:ext>
            </a:extLst>
          </p:cNvPr>
          <p:cNvSpPr txBox="1"/>
          <p:nvPr/>
        </p:nvSpPr>
        <p:spPr>
          <a:xfrm>
            <a:off x="852265" y="1136342"/>
            <a:ext cx="7434428" cy="48915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Touch of Italy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Maintenance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PWC Slips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Initiatives</a:t>
            </a:r>
          </a:p>
          <a:p>
            <a:pPr marL="687388" lvl="2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Racquet Sports Building</a:t>
            </a:r>
          </a:p>
          <a:p>
            <a:pPr marL="687388" lvl="2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Firehouse Building</a:t>
            </a:r>
          </a:p>
          <a:p>
            <a:pPr marL="687388" lvl="2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Bridge (4</a:t>
            </a:r>
            <a:r>
              <a:rPr lang="en-US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dirty="0">
                <a:latin typeface="+mj-lt"/>
                <a:ea typeface="+mj-ea"/>
                <a:cs typeface="+mj-cs"/>
              </a:rPr>
              <a:t> Tee Box)</a:t>
            </a:r>
          </a:p>
          <a:p>
            <a:pPr marL="687388" lvl="2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Driving Range Building</a:t>
            </a:r>
          </a:p>
          <a:p>
            <a:pPr marL="687388" lvl="2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Bocce Ball Courts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Budget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Snow Removal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Digital Signs</a:t>
            </a:r>
          </a:p>
          <a:p>
            <a:pPr marL="230188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M</a:t>
            </a:r>
            <a:r>
              <a:rPr lang="en-US" sz="2000" spc="0" baseline="0" dirty="0">
                <a:latin typeface="+mj-lt"/>
                <a:ea typeface="+mj-ea"/>
                <a:cs typeface="+mj-cs"/>
              </a:rPr>
              <a:t>etrics</a:t>
            </a:r>
          </a:p>
        </p:txBody>
      </p:sp>
    </p:spTree>
    <p:extLst>
      <p:ext uri="{BB962C8B-B14F-4D97-AF65-F5344CB8AC3E}">
        <p14:creationId xmlns:p14="http://schemas.microsoft.com/office/powerpoint/2010/main" val="42932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1598625" y="1192641"/>
            <a:ext cx="5946749" cy="727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dirty="0">
                <a:solidFill>
                  <a:prstClr val="black"/>
                </a:solidFill>
                <a:latin typeface="Calibri Light" panose="020F0302020204030204"/>
              </a:rPr>
              <a:t>Cash &amp; Short-Term Investments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u="sng" dirty="0">
                <a:solidFill>
                  <a:prstClr val="black"/>
                </a:solidFill>
                <a:latin typeface="Calibri Light" panose="020F0302020204030204"/>
              </a:rPr>
              <a:t>Month of December</a:t>
            </a:r>
            <a:endParaRPr lang="en-US" sz="1875" b="1" dirty="0">
              <a:solidFill>
                <a:srgbClr val="FEFEFE"/>
              </a:solidFill>
              <a:latin typeface="Calibri Light" panose="020F030202020403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3081" y="2118904"/>
            <a:ext cx="3536708" cy="32232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As of December 31, 2024, the Association had Approximately (~) $15.1M in Cash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Decreased ~ ($0.6)M from the Same Time Period Last Year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Decreased ~ ($1.0M) from November 2024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$8.7M Invested in CDAR’s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$54K in Interest Income Recognized for the Month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Remaining $6.4M in Insured Cash Sweep, Treasury Bills, Money Market and Other Operating Accounts (Diversified Between 2 Local Banks)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3666" y="2452005"/>
            <a:ext cx="2787254" cy="27872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2550A-07F4-9A11-DA7D-5729E5CA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C545-76F5-421A-1B21-ED192260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Touch of Italy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6196C8F7-716B-BB74-C5BF-AD942C4AE40F}"/>
              </a:ext>
            </a:extLst>
          </p:cNvPr>
          <p:cNvSpPr txBox="1">
            <a:spLocks/>
          </p:cNvSpPr>
          <p:nvPr/>
        </p:nvSpPr>
        <p:spPr>
          <a:xfrm>
            <a:off x="257451" y="2297623"/>
            <a:ext cx="8602464" cy="4227464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5-year lease agreement approved by Board and signed on January 8, 2025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Contract to begin May 1, 2025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Management of Yacht Club, Clubhouse, &amp; Beach Club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Town Hall held on January 16,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F8CCED-AF26-7086-08AF-97B8F4E6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5313"/>
            <a:ext cx="3844031" cy="25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776042D-BE24-6E3C-5CF5-325833E7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68" y="4295312"/>
            <a:ext cx="3844032" cy="25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2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D2E30-AFD7-B230-E37D-F61495E14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6707-7AC7-8401-9374-CA7551EC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Maintenance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DB360D8A-2DE1-62AA-57BD-67DAD369B03E}"/>
              </a:ext>
            </a:extLst>
          </p:cNvPr>
          <p:cNvSpPr txBox="1">
            <a:spLocks/>
          </p:cNvSpPr>
          <p:nvPr/>
        </p:nvSpPr>
        <p:spPr>
          <a:xfrm>
            <a:off x="2565647" y="2343705"/>
            <a:ext cx="4074850" cy="1518081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Wood walkway replaced with sidewalk around Beach Club building to address drainage and safety issues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Work done by outside contractor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Total cost:  $4,500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walkway with a walkway and a walkway&#10;&#10;Description automatically generated with medium confidence">
            <a:extLst>
              <a:ext uri="{FF2B5EF4-FFF2-40B4-BE49-F238E27FC236}">
                <a16:creationId xmlns:a16="http://schemas.microsoft.com/office/drawing/2014/main" id="{5CC55B79-F0D0-D4EE-480E-ABD9498D6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1463" y="4175466"/>
            <a:ext cx="3065753" cy="2299315"/>
          </a:xfrm>
          <a:prstGeom prst="rect">
            <a:avLst/>
          </a:prstGeom>
        </p:spPr>
      </p:pic>
      <p:pic>
        <p:nvPicPr>
          <p:cNvPr id="9" name="Picture 8" descr="A long shot of a building&#10;&#10;Description automatically generated with medium confidence">
            <a:extLst>
              <a:ext uri="{FF2B5EF4-FFF2-40B4-BE49-F238E27FC236}">
                <a16:creationId xmlns:a16="http://schemas.microsoft.com/office/drawing/2014/main" id="{0B5AC8C7-BE8D-A08D-B59E-0D3DF1116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1461" y="1047196"/>
            <a:ext cx="3065754" cy="2299315"/>
          </a:xfrm>
          <a:prstGeom prst="rect">
            <a:avLst/>
          </a:prstGeom>
        </p:spPr>
      </p:pic>
      <p:pic>
        <p:nvPicPr>
          <p:cNvPr id="11" name="Picture 10" descr="A wooden deck with sand and gravel&#10;&#10;Description automatically generated">
            <a:extLst>
              <a:ext uri="{FF2B5EF4-FFF2-40B4-BE49-F238E27FC236}">
                <a16:creationId xmlns:a16="http://schemas.microsoft.com/office/drawing/2014/main" id="{7B0241FF-4CE2-B4BC-9120-B8975F4BE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4028" y="1008008"/>
            <a:ext cx="3065753" cy="2377693"/>
          </a:xfrm>
          <a:prstGeom prst="rect">
            <a:avLst/>
          </a:prstGeom>
        </p:spPr>
      </p:pic>
      <p:pic>
        <p:nvPicPr>
          <p:cNvPr id="13" name="Picture 12" descr="A dirt path next to a building&#10;&#10;Description automatically generated">
            <a:extLst>
              <a:ext uri="{FF2B5EF4-FFF2-40B4-BE49-F238E27FC236}">
                <a16:creationId xmlns:a16="http://schemas.microsoft.com/office/drawing/2014/main" id="{977A383D-D438-8A05-B896-59A4C15C7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r="14921"/>
          <a:stretch/>
        </p:blipFill>
        <p:spPr>
          <a:xfrm flipH="1">
            <a:off x="2" y="3861786"/>
            <a:ext cx="2377695" cy="29962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D60503-A26B-0A66-33D1-7E44D65D8F3E}"/>
              </a:ext>
            </a:extLst>
          </p:cNvPr>
          <p:cNvSpPr txBox="1"/>
          <p:nvPr/>
        </p:nvSpPr>
        <p:spPr>
          <a:xfrm>
            <a:off x="680535" y="22861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A586B-A3B0-0587-EC08-9366CF348F43}"/>
              </a:ext>
            </a:extLst>
          </p:cNvPr>
          <p:cNvSpPr txBox="1"/>
          <p:nvPr/>
        </p:nvSpPr>
        <p:spPr>
          <a:xfrm>
            <a:off x="7585411" y="22861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42870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57C619-4EF9-CC6E-48E3-E55BE416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C823-19DE-11E0-95CC-C0398A12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Maintenance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0FDF3B45-BB62-114B-8454-889448985E65}"/>
              </a:ext>
            </a:extLst>
          </p:cNvPr>
          <p:cNvSpPr txBox="1">
            <a:spLocks/>
          </p:cNvSpPr>
          <p:nvPr/>
        </p:nvSpPr>
        <p:spPr>
          <a:xfrm>
            <a:off x="2613534" y="2662427"/>
            <a:ext cx="3790765" cy="1518081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Recreation Director reviewed and reported separation in gym floor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Annual maintenance item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Work done in-house by Public Works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D24B23-C2CC-3D23-AC7F-9DFE3682F0C2}"/>
              </a:ext>
            </a:extLst>
          </p:cNvPr>
          <p:cNvSpPr txBox="1"/>
          <p:nvPr/>
        </p:nvSpPr>
        <p:spPr>
          <a:xfrm>
            <a:off x="714094" y="2293095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BEFORE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463DA-6697-DDFF-EBFA-C425FBC7B45F}"/>
              </a:ext>
            </a:extLst>
          </p:cNvPr>
          <p:cNvSpPr txBox="1"/>
          <p:nvPr/>
        </p:nvSpPr>
        <p:spPr>
          <a:xfrm>
            <a:off x="7434456" y="229309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AFTER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A9229-DB7E-9B49-5BB2-DD3AF031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434" t="19876" r="2638" b="3828"/>
          <a:stretch/>
        </p:blipFill>
        <p:spPr>
          <a:xfrm>
            <a:off x="6551641" y="2664007"/>
            <a:ext cx="2583485" cy="3446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2A7CC-C7FC-EAD7-B04D-E4A068FB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6" t="18558" r="62455" b="4597"/>
          <a:stretch/>
        </p:blipFill>
        <p:spPr>
          <a:xfrm>
            <a:off x="12331" y="2669976"/>
            <a:ext cx="2553315" cy="34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8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71134-7FE5-5699-60FC-DA8C906D5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4081-1FE1-E621-190D-27EA1BFF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PWC Slips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92D79A28-D924-CE26-0FE0-002DE60F5086}"/>
              </a:ext>
            </a:extLst>
          </p:cNvPr>
          <p:cNvSpPr txBox="1">
            <a:spLocks/>
          </p:cNvSpPr>
          <p:nvPr/>
        </p:nvSpPr>
        <p:spPr>
          <a:xfrm>
            <a:off x="257451" y="2297623"/>
            <a:ext cx="8566953" cy="2815915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“One of a kind great experience to keep our personal water craft (PWC) at our Swim &amp; Racquet Club overlooking the bay” (quote by Nobie Violante)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Details: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6 floating </a:t>
            </a:r>
            <a:r>
              <a:rPr lang="en-US" dirty="0" err="1">
                <a:solidFill>
                  <a:prstClr val="black"/>
                </a:solidFill>
                <a:latin typeface="Century Gothic" panose="020B0502020202020204"/>
              </a:rPr>
              <a:t>pwc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slips approved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Planned implementation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 – May 1</a:t>
            </a:r>
            <a:r>
              <a:rPr lang="en-US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Cost (material and installation):  </a:t>
            </a: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~$20,000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Call or email Ruth Ann Meyer for information on the slips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698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9ADA6E-09B0-243C-AADA-A7051BE05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D8F9-A988-DC8D-7BDF-825AD0CC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Initiatives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384377B1-D50A-D4F4-B7B6-DF01AB4F3F3A}"/>
              </a:ext>
            </a:extLst>
          </p:cNvPr>
          <p:cNvSpPr txBox="1">
            <a:spLocks/>
          </p:cNvSpPr>
          <p:nvPr/>
        </p:nvSpPr>
        <p:spPr>
          <a:xfrm>
            <a:off x="159799" y="2086252"/>
            <a:ext cx="8664606" cy="4527613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Racquet Sports Building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Status:  </a:t>
            </a:r>
            <a:r>
              <a:rPr lang="en-US" sz="1500" dirty="0">
                <a:solidFill>
                  <a:srgbClr val="00B050"/>
                </a:solidFill>
                <a:latin typeface="Century Gothic" panose="020B0502020202020204"/>
              </a:rPr>
              <a:t>green</a:t>
            </a:r>
            <a:endParaRPr lang="en-US" sz="15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Timeline:  weather permitting, to begin week of 1/27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Firehouse Building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Status:  </a:t>
            </a:r>
            <a:r>
              <a:rPr lang="en-US" sz="1500" dirty="0">
                <a:solidFill>
                  <a:srgbClr val="00B050"/>
                </a:solidFill>
                <a:latin typeface="Century Gothic" panose="020B0502020202020204"/>
              </a:rPr>
              <a:t>green</a:t>
            </a:r>
            <a:endParaRPr lang="en-US" sz="15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Timeline:  4</a:t>
            </a:r>
            <a:r>
              <a:rPr lang="en-US" sz="1500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 quarter 2025 – 1</a:t>
            </a:r>
            <a:r>
              <a:rPr lang="en-US" sz="1500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 quarter 2027 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Bridge (4</a:t>
            </a:r>
            <a:r>
              <a:rPr kumimoji="0" lang="en-US" sz="17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tee box)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Status:  </a:t>
            </a:r>
            <a:r>
              <a:rPr lang="en-US" sz="1500" dirty="0">
                <a:solidFill>
                  <a:srgbClr val="00B050"/>
                </a:solidFill>
                <a:latin typeface="Century Gothic" panose="020B0502020202020204"/>
              </a:rPr>
              <a:t>green</a:t>
            </a: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Timeline:  new decking and rails to begin week of 2/3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Cost:  $40,000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Driving Range Building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Status:  completed</a:t>
            </a:r>
          </a:p>
          <a:p>
            <a:pPr marL="346075" lvl="1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Bocce Ball Courts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Status:  in beginning stages of design and cost estimates</a:t>
            </a:r>
          </a:p>
          <a:p>
            <a:pPr marL="803275" lvl="2" indent="-3460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Timeline:  if approved, to be completed by Memorial Day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325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080" name="Rectangle 2079">
            <a:extLst>
              <a:ext uri="{FF2B5EF4-FFF2-40B4-BE49-F238E27FC236}">
                <a16:creationId xmlns:a16="http://schemas.microsoft.com/office/drawing/2014/main" id="{FCA38DE0-0434-4DDD-89EE-77463F374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82" name="Freeform: Shape 2081">
            <a:extLst>
              <a:ext uri="{FF2B5EF4-FFF2-40B4-BE49-F238E27FC236}">
                <a16:creationId xmlns:a16="http://schemas.microsoft.com/office/drawing/2014/main" id="{6A520694-B5C4-4629-92F0-65DEBCE68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97235" y="487711"/>
            <a:ext cx="6867524" cy="5873054"/>
          </a:xfrm>
          <a:custGeom>
            <a:avLst/>
            <a:gdLst>
              <a:gd name="connsiteX0" fmla="*/ 0 w 6867524"/>
              <a:gd name="connsiteY0" fmla="*/ 7529514 h 7830738"/>
              <a:gd name="connsiteX1" fmla="*/ 0 w 6867524"/>
              <a:gd name="connsiteY1" fmla="*/ 2857374 h 7830738"/>
              <a:gd name="connsiteX2" fmla="*/ 0 w 6867524"/>
              <a:gd name="connsiteY2" fmla="*/ 0 h 7830738"/>
              <a:gd name="connsiteX3" fmla="*/ 6867524 w 6867524"/>
              <a:gd name="connsiteY3" fmla="*/ 0 h 7830738"/>
              <a:gd name="connsiteX4" fmla="*/ 6867524 w 6867524"/>
              <a:gd name="connsiteY4" fmla="*/ 2626914 h 7830738"/>
              <a:gd name="connsiteX5" fmla="*/ 6867524 w 6867524"/>
              <a:gd name="connsiteY5" fmla="*/ 7532288 h 7830738"/>
              <a:gd name="connsiteX6" fmla="*/ 3859631 w 6867524"/>
              <a:gd name="connsiteY6" fmla="*/ 7532288 h 7830738"/>
              <a:gd name="connsiteX7" fmla="*/ 3478631 w 6867524"/>
              <a:gd name="connsiteY7" fmla="*/ 7818038 h 7830738"/>
              <a:gd name="connsiteX8" fmla="*/ 3470164 w 6867524"/>
              <a:gd name="connsiteY8" fmla="*/ 7821213 h 7830738"/>
              <a:gd name="connsiteX9" fmla="*/ 3457464 w 6867524"/>
              <a:gd name="connsiteY9" fmla="*/ 7825976 h 7830738"/>
              <a:gd name="connsiteX10" fmla="*/ 3446881 w 6867524"/>
              <a:gd name="connsiteY10" fmla="*/ 7830738 h 7830738"/>
              <a:gd name="connsiteX11" fmla="*/ 3434181 w 6867524"/>
              <a:gd name="connsiteY11" fmla="*/ 7830738 h 7830738"/>
              <a:gd name="connsiteX12" fmla="*/ 3423598 w 6867524"/>
              <a:gd name="connsiteY12" fmla="*/ 7830738 h 7830738"/>
              <a:gd name="connsiteX13" fmla="*/ 3410897 w 6867524"/>
              <a:gd name="connsiteY13" fmla="*/ 7825976 h 7830738"/>
              <a:gd name="connsiteX14" fmla="*/ 3398198 w 6867524"/>
              <a:gd name="connsiteY14" fmla="*/ 7821213 h 7830738"/>
              <a:gd name="connsiteX15" fmla="*/ 3389731 w 6867524"/>
              <a:gd name="connsiteY15" fmla="*/ 7818038 h 7830738"/>
              <a:gd name="connsiteX16" fmla="*/ 3008731 w 6867524"/>
              <a:gd name="connsiteY16" fmla="*/ 7532288 h 7830738"/>
              <a:gd name="connsiteX17" fmla="*/ 1012714 w 6867524"/>
              <a:gd name="connsiteY17" fmla="*/ 7532288 h 7830738"/>
              <a:gd name="connsiteX18" fmla="*/ 1012714 w 6867524"/>
              <a:gd name="connsiteY18" fmla="*/ 7531893 h 7830738"/>
              <a:gd name="connsiteX19" fmla="*/ 4761 w 6867524"/>
              <a:gd name="connsiteY19" fmla="*/ 7531893 h 7830738"/>
              <a:gd name="connsiteX20" fmla="*/ 4761 w 6867524"/>
              <a:gd name="connsiteY20" fmla="*/ 7529514 h 78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7524" h="7830738">
                <a:moveTo>
                  <a:pt x="0" y="7529514"/>
                </a:moveTo>
                <a:lnTo>
                  <a:pt x="0" y="2857374"/>
                </a:lnTo>
                <a:lnTo>
                  <a:pt x="0" y="0"/>
                </a:lnTo>
                <a:lnTo>
                  <a:pt x="6867524" y="0"/>
                </a:lnTo>
                <a:lnTo>
                  <a:pt x="6867524" y="2626914"/>
                </a:lnTo>
                <a:lnTo>
                  <a:pt x="6867524" y="7532288"/>
                </a:lnTo>
                <a:lnTo>
                  <a:pt x="3859631" y="7532288"/>
                </a:lnTo>
                <a:lnTo>
                  <a:pt x="3478631" y="7818038"/>
                </a:lnTo>
                <a:lnTo>
                  <a:pt x="3470164" y="7821213"/>
                </a:lnTo>
                <a:lnTo>
                  <a:pt x="3457464" y="7825976"/>
                </a:lnTo>
                <a:lnTo>
                  <a:pt x="3446881" y="7830738"/>
                </a:lnTo>
                <a:lnTo>
                  <a:pt x="3434181" y="7830738"/>
                </a:lnTo>
                <a:lnTo>
                  <a:pt x="3423598" y="7830738"/>
                </a:lnTo>
                <a:lnTo>
                  <a:pt x="3410897" y="7825976"/>
                </a:lnTo>
                <a:lnTo>
                  <a:pt x="3398198" y="7821213"/>
                </a:lnTo>
                <a:lnTo>
                  <a:pt x="3389731" y="7818038"/>
                </a:lnTo>
                <a:lnTo>
                  <a:pt x="3008731" y="7532288"/>
                </a:lnTo>
                <a:lnTo>
                  <a:pt x="1012714" y="7532288"/>
                </a:lnTo>
                <a:lnTo>
                  <a:pt x="1012714" y="7531893"/>
                </a:lnTo>
                <a:lnTo>
                  <a:pt x="4761" y="7531893"/>
                </a:lnTo>
                <a:lnTo>
                  <a:pt x="4761" y="7529514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449147"/>
            <a:ext cx="4288403" cy="3959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cs typeface="+mj-cs"/>
              </a:rPr>
              <a:t>Director of Business Administration – </a:t>
            </a:r>
            <a:br>
              <a:rPr lang="en-US" sz="3200" dirty="0">
                <a:cs typeface="+mj-cs"/>
              </a:rPr>
            </a:br>
            <a:r>
              <a:rPr lang="en-US" sz="3200" dirty="0">
                <a:cs typeface="+mj-cs"/>
              </a:rPr>
              <a:t>Linda Martin</a:t>
            </a:r>
          </a:p>
        </p:txBody>
      </p:sp>
    </p:spTree>
    <p:extLst>
      <p:ext uri="{BB962C8B-B14F-4D97-AF65-F5344CB8AC3E}">
        <p14:creationId xmlns:p14="http://schemas.microsoft.com/office/powerpoint/2010/main" val="5982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51CB9-AD2A-9AE5-B6BF-798A3ED7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49BC-9436-8D24-8A31-BA0FED7B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FY 2025/2026 Budget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9564BF8E-443E-D62E-C15D-99BB41DA4449}"/>
              </a:ext>
            </a:extLst>
          </p:cNvPr>
          <p:cNvSpPr txBox="1">
            <a:spLocks/>
          </p:cNvSpPr>
          <p:nvPr/>
        </p:nvSpPr>
        <p:spPr>
          <a:xfrm>
            <a:off x="257451" y="2297623"/>
            <a:ext cx="8566953" cy="2815915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Town Hall to be held on February 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beginning at 11:00 a.m. in the Clubhouse Meeting Room</a:t>
            </a:r>
          </a:p>
          <a:p>
            <a:pPr marL="285750" lvl="1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Addressing public safety, maintenance, and infrastructure (Fire Department)</a:t>
            </a:r>
          </a:p>
          <a:p>
            <a:pPr marL="285750" lvl="1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FMLI, medical costs, and liability insurance increases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1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Pricing study conducted</a:t>
            </a:r>
          </a:p>
          <a:p>
            <a:pPr marL="0" lvl="1">
              <a:spcBef>
                <a:spcPct val="0"/>
              </a:spcBef>
              <a:spcAft>
                <a:spcPts val="600"/>
              </a:spcAft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480407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5420c5-ce29-4fd8-9b0b-06107616db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12" ma:contentTypeDescription="Create a new document." ma:contentTypeScope="" ma:versionID="07e4ddd58a83c4db61c786069a0f1040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1f8d1c40977bbf3988b8287b743bd47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C4FE95-5FDD-4F38-A968-D37070C529A2}">
  <ds:schemaRefs>
    <ds:schemaRef ds:uri="http://schemas.microsoft.com/office/2006/metadata/properties"/>
    <ds:schemaRef ds:uri="2410f877-682a-4a84-b4b9-52eb2a99858c"/>
    <ds:schemaRef ds:uri="005420c5-ce29-4fd8-9b0b-06107616db10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A0E10A-4563-40F3-ADDD-5B4D89EAB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196744</TotalTime>
  <Words>868</Words>
  <Application>Microsoft Office PowerPoint</Application>
  <PresentationFormat>On-screen Show (4:3)</PresentationFormat>
  <Paragraphs>172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Worksheet</vt:lpstr>
      <vt:lpstr>PowerPoint Presentation</vt:lpstr>
      <vt:lpstr>PowerPoint Presentation</vt:lpstr>
      <vt:lpstr>Touch of Italy</vt:lpstr>
      <vt:lpstr>Maintenance</vt:lpstr>
      <vt:lpstr>Maintenance</vt:lpstr>
      <vt:lpstr>PWC Slips</vt:lpstr>
      <vt:lpstr>Initiatives</vt:lpstr>
      <vt:lpstr>Director of Business Administration –  Linda Martin</vt:lpstr>
      <vt:lpstr>FY 2025/2026 Budget</vt:lpstr>
      <vt:lpstr>Snow Removal</vt:lpstr>
      <vt:lpstr>Digital Signs</vt:lpstr>
      <vt:lpstr>CPI Violation Dashboard December</vt:lpstr>
      <vt:lpstr>Work Orders December</vt:lpstr>
      <vt:lpstr>Customer Service Dashboard (from info@oceanpines.org) December</vt:lpstr>
      <vt:lpstr>Financials</vt:lpstr>
      <vt:lpstr>MONTH OF DECEMBER 2024  FINANCIAL RESULTS</vt:lpstr>
      <vt:lpstr>DECEMBER 2024 YTD FINANCIAL RESULTS </vt:lpstr>
      <vt:lpstr>UNAUDITED RESERVE SUMMARY  DECEMBER 2024 ($ MILLIONS)</vt:lpstr>
      <vt:lpstr>Treasurer’s Report -  Monica Rakowski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1782</cp:revision>
  <cp:lastPrinted>2025-01-24T19:03:54Z</cp:lastPrinted>
  <dcterms:created xsi:type="dcterms:W3CDTF">2021-01-13T14:26:54Z</dcterms:created>
  <dcterms:modified xsi:type="dcterms:W3CDTF">2025-01-24T19:03:55Z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