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1"/>
    <p:sldMasterId id="2147484374" r:id="rId2"/>
    <p:sldMasterId id="2147484386" r:id="rId3"/>
  </p:sldMasterIdLst>
  <p:notesMasterIdLst>
    <p:notesMasterId r:id="rId37"/>
  </p:notesMasterIdLst>
  <p:handoutMasterIdLst>
    <p:handoutMasterId r:id="rId38"/>
  </p:handoutMasterIdLst>
  <p:sldIdLst>
    <p:sldId id="267" r:id="rId4"/>
    <p:sldId id="274" r:id="rId5"/>
    <p:sldId id="281" r:id="rId6"/>
    <p:sldId id="280" r:id="rId7"/>
    <p:sldId id="556" r:id="rId8"/>
    <p:sldId id="697" r:id="rId9"/>
    <p:sldId id="695" r:id="rId10"/>
    <p:sldId id="696" r:id="rId11"/>
    <p:sldId id="692" r:id="rId12"/>
    <p:sldId id="279" r:id="rId13"/>
    <p:sldId id="694" r:id="rId14"/>
    <p:sldId id="693" r:id="rId15"/>
    <p:sldId id="683" r:id="rId16"/>
    <p:sldId id="688" r:id="rId17"/>
    <p:sldId id="691" r:id="rId18"/>
    <p:sldId id="689" r:id="rId19"/>
    <p:sldId id="653" r:id="rId20"/>
    <p:sldId id="654" r:id="rId21"/>
    <p:sldId id="655" r:id="rId22"/>
    <p:sldId id="656" r:id="rId23"/>
    <p:sldId id="678" r:id="rId24"/>
    <p:sldId id="582" r:id="rId25"/>
    <p:sldId id="623" r:id="rId26"/>
    <p:sldId id="257" r:id="rId27"/>
    <p:sldId id="624" r:id="rId28"/>
    <p:sldId id="625" r:id="rId29"/>
    <p:sldId id="284" r:id="rId30"/>
    <p:sldId id="285" r:id="rId31"/>
    <p:sldId id="690" r:id="rId32"/>
    <p:sldId id="567" r:id="rId33"/>
    <p:sldId id="287" r:id="rId34"/>
    <p:sldId id="290" r:id="rId35"/>
    <p:sldId id="29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napToGrid="0">
      <p:cViewPr varScale="1">
        <p:scale>
          <a:sx n="110" d="100"/>
          <a:sy n="110" d="100"/>
        </p:scale>
        <p:origin x="1542" y="108"/>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 2020-2021 Assessment Collection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a:gsLst>
                <a:gs pos="71000">
                  <a:srgbClr val="FF0000"/>
                </a:gs>
                <a:gs pos="25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alpha val="97000"/>
                </a:srgbClr>
              </a:solidFill>
            </a:ln>
            <a:effectLst/>
          </c:spPr>
          <c:invertIfNegative val="0"/>
          <c:dLbls>
            <c:dLbl>
              <c:idx val="7"/>
              <c:layout>
                <c:manualLayout>
                  <c:x val="0"/>
                  <c:y val="7.86163522012578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4C-40DB-AB4D-308C23F06CEE}"/>
                </c:ext>
              </c:extLst>
            </c:dLbl>
            <c:dLbl>
              <c:idx val="8"/>
              <c:layout>
                <c:manualLayout>
                  <c:x val="1.6518004625041295E-3"/>
                  <c:y val="1.0482180293501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4C-40DB-AB4D-308C23F06C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(2)'!$A$6:$A$14</c:f>
              <c:strCache>
                <c:ptCount val="9"/>
                <c:pt idx="0">
                  <c:v>Mar 2020</c:v>
                </c:pt>
                <c:pt idx="1">
                  <c:v>Apr 2020</c:v>
                </c:pt>
                <c:pt idx="2">
                  <c:v>May 2020</c:v>
                </c:pt>
                <c:pt idx="3">
                  <c:v>Jun 2020</c:v>
                </c:pt>
                <c:pt idx="4">
                  <c:v>Jul 2020</c:v>
                </c:pt>
                <c:pt idx="5">
                  <c:v>Aug 2020</c:v>
                </c:pt>
                <c:pt idx="6">
                  <c:v>Sep 2020</c:v>
                </c:pt>
                <c:pt idx="7">
                  <c:v>Oct 2020</c:v>
                </c:pt>
                <c:pt idx="8">
                  <c:v>Nov 2020</c:v>
                </c:pt>
              </c:strCache>
            </c:strRef>
          </c:cat>
          <c:val>
            <c:numRef>
              <c:f>'Summary (2)'!$C$6:$C$14</c:f>
              <c:numCache>
                <c:formatCode>"$"#,##0.00</c:formatCode>
                <c:ptCount val="9"/>
                <c:pt idx="0">
                  <c:v>813196.7300000001</c:v>
                </c:pt>
                <c:pt idx="1">
                  <c:v>4381068.78</c:v>
                </c:pt>
                <c:pt idx="2">
                  <c:v>6257744.8100000005</c:v>
                </c:pt>
                <c:pt idx="3">
                  <c:v>7169453.8600000003</c:v>
                </c:pt>
                <c:pt idx="4">
                  <c:v>8052983.54</c:v>
                </c:pt>
                <c:pt idx="5">
                  <c:v>8417373.0899999999</c:v>
                </c:pt>
                <c:pt idx="6">
                  <c:v>8598212.5500000007</c:v>
                </c:pt>
                <c:pt idx="7">
                  <c:v>8704811.7400000002</c:v>
                </c:pt>
                <c:pt idx="8">
                  <c:v>8759948.0099999998</c:v>
                </c:pt>
              </c:numCache>
            </c:numRef>
          </c:val>
          <c:extLst>
            <c:ext xmlns:c16="http://schemas.microsoft.com/office/drawing/2014/chart" uri="{C3380CC4-5D6E-409C-BE32-E72D297353CC}">
              <c16:uniqueId val="{00000002-DA4C-40DB-AB4D-308C23F06CEE}"/>
            </c:ext>
          </c:extLst>
        </c:ser>
        <c:dLbls>
          <c:showLegendKey val="0"/>
          <c:showVal val="1"/>
          <c:showCatName val="0"/>
          <c:showSerName val="0"/>
          <c:showPercent val="0"/>
          <c:showBubbleSize val="0"/>
        </c:dLbls>
        <c:gapWidth val="301"/>
        <c:overlap val="-27"/>
        <c:axId val="419707680"/>
        <c:axId val="419712272"/>
      </c:barChart>
      <c:scatterChart>
        <c:scatterStyle val="lineMarker"/>
        <c:varyColors val="0"/>
        <c:ser>
          <c:idx val="1"/>
          <c:order val="1"/>
          <c:tx>
            <c:v>Collected </c:v>
          </c:tx>
          <c:spPr>
            <a:ln w="25400" cap="rnd">
              <a:noFill/>
              <a:round/>
            </a:ln>
            <a:effectLst/>
          </c:spPr>
          <c:marker>
            <c:symbol val="none"/>
          </c:marker>
          <c:dLbls>
            <c:dLbl>
              <c:idx val="0"/>
              <c:layout>
                <c:manualLayout>
                  <c:x val="2.2511569106388955E-2"/>
                  <c:y val="-2.463312368972746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1D8A5CC5-4562-44F9-8E07-D71F8392D429}" type="YVALUE">
                      <a:rPr lang="en-US" sz="1200" b="1" i="1">
                        <a:solidFill>
                          <a:sysClr val="windowText" lastClr="000000"/>
                        </a:solidFill>
                      </a:rPr>
                      <a:pPr>
                        <a:defRPr>
                          <a:solidFill>
                            <a:schemeClr val="tx1"/>
                          </a:solidFill>
                        </a:defRPr>
                      </a:pPr>
                      <a:t>[Y 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632309217046581"/>
                      <c:h val="4.7707126231862525E-2"/>
                    </c:manualLayout>
                  </c15:layout>
                  <c15:dlblFieldTable/>
                  <c15:showDataLabelsRange val="0"/>
                </c:ext>
                <c:ext xmlns:c16="http://schemas.microsoft.com/office/drawing/2014/chart" uri="{C3380CC4-5D6E-409C-BE32-E72D297353CC}">
                  <c16:uniqueId val="{00000003-DA4C-40DB-AB4D-308C23F06C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errBars>
            <c:errDir val="x"/>
            <c:errBarType val="plus"/>
            <c:errValType val="fixedVal"/>
            <c:noEndCap val="1"/>
            <c:val val="9"/>
            <c:spPr>
              <a:noFill/>
              <a:ln w="22225" cap="flat" cmpd="sng" algn="ctr">
                <a:solidFill>
                  <a:srgbClr val="FF0000"/>
                </a:solidFill>
                <a:round/>
              </a:ln>
              <a:effectLst/>
            </c:spPr>
          </c:errBars>
          <c:errBars>
            <c:errDir val="y"/>
            <c:errBarType val="both"/>
            <c:errValType val="stdErr"/>
            <c:noEndCap val="0"/>
            <c:spPr>
              <a:noFill/>
              <a:ln w="9525" cap="flat" cmpd="sng" algn="ctr">
                <a:solidFill>
                  <a:schemeClr val="tx1">
                    <a:lumMod val="65000"/>
                    <a:lumOff val="35000"/>
                  </a:schemeClr>
                </a:solidFill>
                <a:round/>
              </a:ln>
              <a:effectLst/>
            </c:spPr>
          </c:errBars>
          <c:xVal>
            <c:numLit>
              <c:formatCode>General</c:formatCode>
              <c:ptCount val="1"/>
              <c:pt idx="0">
                <c:v>0.5</c:v>
              </c:pt>
            </c:numLit>
          </c:xVal>
          <c:yVal>
            <c:numRef>
              <c:f>'Summary (2)'!$C$3</c:f>
              <c:numCache>
                <c:formatCode>"$"#,##0.00</c:formatCode>
                <c:ptCount val="1"/>
                <c:pt idx="0">
                  <c:v>9126236.9000000004</c:v>
                </c:pt>
              </c:numCache>
            </c:numRef>
          </c:yVal>
          <c:smooth val="0"/>
          <c:extLst>
            <c:ext xmlns:c16="http://schemas.microsoft.com/office/drawing/2014/chart" uri="{C3380CC4-5D6E-409C-BE32-E72D297353CC}">
              <c16:uniqueId val="{00000004-DA4C-40DB-AB4D-308C23F06CEE}"/>
            </c:ext>
          </c:extLst>
        </c:ser>
        <c:dLbls>
          <c:showLegendKey val="0"/>
          <c:showVal val="1"/>
          <c:showCatName val="0"/>
          <c:showSerName val="0"/>
          <c:showPercent val="0"/>
          <c:showBubbleSize val="0"/>
        </c:dLbls>
        <c:axId val="419707680"/>
        <c:axId val="419712272"/>
      </c:scatterChart>
      <c:catAx>
        <c:axId val="41970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712272"/>
        <c:crosses val="autoZero"/>
        <c:auto val="1"/>
        <c:lblAlgn val="ctr"/>
        <c:lblOffset val="100"/>
        <c:noMultiLvlLbl val="0"/>
      </c:catAx>
      <c:valAx>
        <c:axId val="419712272"/>
        <c:scaling>
          <c:orientation val="minMax"/>
        </c:scaling>
        <c:delete val="1"/>
        <c:axPos val="l"/>
        <c:majorGridlines>
          <c:spPr>
            <a:ln w="9525" cap="flat" cmpd="sng" algn="ctr">
              <a:noFill/>
              <a:round/>
            </a:ln>
            <a:effectLst/>
          </c:spPr>
        </c:majorGridlines>
        <c:numFmt formatCode="&quot;$&quot;#,##0.00" sourceLinked="1"/>
        <c:majorTickMark val="none"/>
        <c:minorTickMark val="none"/>
        <c:tickLblPos val="nextTo"/>
        <c:crossAx val="41970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12/19/2020</a:t>
            </a:fld>
            <a:endParaRPr/>
          </a:p>
        </p:txBody>
      </p:sp>
      <p:sp>
        <p:nvSpPr>
          <p:cNvPr id="4" name="Footer Placeholder 3"/>
          <p:cNvSpPr>
            <a:spLocks noGrp="1"/>
          </p:cNvSpPr>
          <p:nvPr>
            <p:ph type="ftr" sz="quarter" idx="2"/>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12/19/2020</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7" name="Slide Number Placeholder 6"/>
          <p:cNvSpPr>
            <a:spLocks noGrp="1"/>
          </p:cNvSpPr>
          <p:nvPr>
            <p:ph type="sldNum" sz="quarter" idx="5"/>
          </p:nvPr>
        </p:nvSpPr>
        <p:spPr>
          <a:xfrm>
            <a:off x="3970938" y="8829973"/>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5AF187-9246-40FC-AFB4-C3B11F720272}" type="datetime1">
              <a:rPr lang="en-US" smtClean="0"/>
              <a:t>12/19/2020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98B5F13F-7E1A-4580-A55C-09F2476A26E1}"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82077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30E2A-419F-4281-B50E-E55DD7DF9DA4}" type="datetime1">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827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68AD2-8C6D-4647-82AC-07C77F72B0C7}" type="datetime1">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163304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F455B0-212B-44D3-AE61-847ACBDF3BEA}" type="datetime1">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700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5CB964-F1D1-408E-8E14-EB7359518B93}" type="datetime1">
              <a:rPr lang="en-US" smtClean="0"/>
              <a:t>12/19/2020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976811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7C24F4-53A2-43C1-B720-1D6BA895DA17}" type="datetime1">
              <a:rPr lang="en-US" smtClean="0"/>
              <a:t>12/19/2020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3377851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648F7-A8A3-4ADD-A9EE-3C310DCC51B0}" type="datetime1">
              <a:rPr lang="en-US" smtClean="0"/>
              <a:t>12/19/2020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80820369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EAEFBF-CF3E-493C-A473-02A820845F7D}" type="datetime1">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3666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289560EC-8047-4411-A9EE-68659C4C7874}" type="datetime1">
              <a:rPr lang="en-US" smtClean="0"/>
              <a:t>12/19/2020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4344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D6730-6A39-4E11-AC07-18B74E0D8E6F}" type="datetime1">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993959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5C6F3-4E7A-4CD1-A34E-0CEF0B6A6EBA}" type="datetime1">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466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4A61-A41D-4D9E-B97D-38565485B88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EF49573-A990-4350-9539-346A8ED12B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1BFDFA0-28F7-4AA3-9012-B508CB9F8D0E}"/>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5" name="Footer Placeholder 4">
            <a:extLst>
              <a:ext uri="{FF2B5EF4-FFF2-40B4-BE49-F238E27FC236}">
                <a16:creationId xmlns:a16="http://schemas.microsoft.com/office/drawing/2014/main" id="{DA8BBBE0-96C7-4868-A7F8-457882F51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16AA5-9544-419A-AA33-65BD82FBDE27}"/>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590098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47A4-E8AC-46D8-8803-26B4D3C2F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3AE28-649F-421D-970B-0951EA7FF9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D0902-86C4-4BD0-B49E-5FC98C4AE825}"/>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5" name="Footer Placeholder 4">
            <a:extLst>
              <a:ext uri="{FF2B5EF4-FFF2-40B4-BE49-F238E27FC236}">
                <a16:creationId xmlns:a16="http://schemas.microsoft.com/office/drawing/2014/main" id="{B653BD2F-34A1-4FEC-9CAC-1BC0118CA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91356-3B71-4683-A841-878DDB11413C}"/>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67853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E8C8-5CA9-46D4-B311-4ABC0B409A1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A0E30F-7D83-4A04-91FA-87FD3E2DA2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E6028-B8D6-40A4-960F-24E058AB50D3}"/>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5" name="Footer Placeholder 4">
            <a:extLst>
              <a:ext uri="{FF2B5EF4-FFF2-40B4-BE49-F238E27FC236}">
                <a16:creationId xmlns:a16="http://schemas.microsoft.com/office/drawing/2014/main" id="{768F97D8-EA18-4D1B-AAD6-129564FBC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AC981-3A37-49F4-BBF1-B1872CE2B248}"/>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3490597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B8C7-FD36-4526-B34A-25997624B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AC706-3959-4546-A07A-5E0318D905F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2757D-6910-4B0C-AB59-F002DBCFF0E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534247-33BC-4888-817B-C67AF99F6009}"/>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6" name="Footer Placeholder 5">
            <a:extLst>
              <a:ext uri="{FF2B5EF4-FFF2-40B4-BE49-F238E27FC236}">
                <a16:creationId xmlns:a16="http://schemas.microsoft.com/office/drawing/2014/main" id="{05A8830F-EDB9-43DD-98A8-AB6AFFD76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C4C2B-F686-41D5-96FD-6465A8476BEF}"/>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4048815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BACC-B341-407A-9CBA-90AC4E989E1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B3D85C-FE89-4497-ACD7-D9B3EAD4308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1CE795C-746A-42F6-9DBA-297A3237478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571D2-A5D8-44B1-801F-101BEE8474B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26B9F-5988-44CD-B117-6CFF27C9D75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EE1ECF-3EA6-4912-8BC1-558B1C0A6608}"/>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8" name="Footer Placeholder 7">
            <a:extLst>
              <a:ext uri="{FF2B5EF4-FFF2-40B4-BE49-F238E27FC236}">
                <a16:creationId xmlns:a16="http://schemas.microsoft.com/office/drawing/2014/main" id="{3A322705-87DC-462F-92BB-FB35FDCCE7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B7BBF-6388-4B6A-A8C8-56D94C39BD67}"/>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3790707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0478-2748-40A4-BC29-EEAE68A017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F54446-CC46-4CDF-8BFD-61E484DF1BFC}"/>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4" name="Footer Placeholder 3">
            <a:extLst>
              <a:ext uri="{FF2B5EF4-FFF2-40B4-BE49-F238E27FC236}">
                <a16:creationId xmlns:a16="http://schemas.microsoft.com/office/drawing/2014/main" id="{F1211965-F33B-47C8-9290-F1F127D4A7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122DCE-B5ED-4F12-B2E2-32EA10098DB0}"/>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637805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6237D-6F15-4FB8-974C-FE90EAC0AC8D}"/>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3" name="Footer Placeholder 2">
            <a:extLst>
              <a:ext uri="{FF2B5EF4-FFF2-40B4-BE49-F238E27FC236}">
                <a16:creationId xmlns:a16="http://schemas.microsoft.com/office/drawing/2014/main" id="{A84C8514-A21F-4F2D-B300-01575AA543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8F89C5-1762-4311-BA0F-9F253DEBF212}"/>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731030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EEC4-297F-45B7-B005-153BF8B54A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C6DD60A-9FAE-437B-BEB2-D334AA1727B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9181F-BE11-4C30-871A-68BE53B5D8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1BB6E9-AEBE-41F8-A104-0D5E2FDDD634}"/>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6" name="Footer Placeholder 5">
            <a:extLst>
              <a:ext uri="{FF2B5EF4-FFF2-40B4-BE49-F238E27FC236}">
                <a16:creationId xmlns:a16="http://schemas.microsoft.com/office/drawing/2014/main" id="{A374161C-9F0C-4086-BB33-5F63361EA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24906-EFF6-4922-A45D-38510E50F12F}"/>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3364382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FFF3-475A-41CA-A652-3A3CD7FC98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EA0247-528B-489D-9D7F-0CC13486DA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259312-347F-4568-B649-E33960721C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FB7599-18FF-48AD-A8E7-852DCA45B5C5}"/>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6" name="Footer Placeholder 5">
            <a:extLst>
              <a:ext uri="{FF2B5EF4-FFF2-40B4-BE49-F238E27FC236}">
                <a16:creationId xmlns:a16="http://schemas.microsoft.com/office/drawing/2014/main" id="{9B6EACDD-A92F-47A4-B700-DC1BAABD2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C622C-CDB5-43EF-886D-E8C323F3F29F}"/>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515787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7542-5950-484E-8E2D-11982759C0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DBA0A-50E6-4ED6-8D88-E525FC7AA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D18B7-B6B8-4007-B9D2-D19E6E1F393D}"/>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5" name="Footer Placeholder 4">
            <a:extLst>
              <a:ext uri="{FF2B5EF4-FFF2-40B4-BE49-F238E27FC236}">
                <a16:creationId xmlns:a16="http://schemas.microsoft.com/office/drawing/2014/main" id="{AB5D7661-10E1-4F4C-BF79-E0CD25D4B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43D8B-500B-4458-9CA8-4A7C2D919248}"/>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85610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E0A4C-E53C-4993-B9CE-8AF10F9CC9A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BA0C1A-FC06-4842-BAF1-447F1767027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6945C-7AC3-4C7B-B47D-CCB15A503F89}"/>
              </a:ext>
            </a:extLst>
          </p:cNvPr>
          <p:cNvSpPr>
            <a:spLocks noGrp="1"/>
          </p:cNvSpPr>
          <p:nvPr>
            <p:ph type="dt" sz="half" idx="10"/>
          </p:nvPr>
        </p:nvSpPr>
        <p:spPr/>
        <p:txBody>
          <a:bodyPr/>
          <a:lstStyle/>
          <a:p>
            <a:fld id="{D58346A6-0F6E-4785-A558-92448C6388F1}" type="datetimeFigureOut">
              <a:rPr lang="en-US" smtClean="0"/>
              <a:t>12/19/2020</a:t>
            </a:fld>
            <a:endParaRPr lang="en-US"/>
          </a:p>
        </p:txBody>
      </p:sp>
      <p:sp>
        <p:nvSpPr>
          <p:cNvPr id="5" name="Footer Placeholder 4">
            <a:extLst>
              <a:ext uri="{FF2B5EF4-FFF2-40B4-BE49-F238E27FC236}">
                <a16:creationId xmlns:a16="http://schemas.microsoft.com/office/drawing/2014/main" id="{1E40E071-AF9E-48E6-9673-BDC521625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E6C14-9C59-4283-9FAA-B2C9C5A54705}"/>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51624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F8B911D-581C-49CA-A628-88F0996E952B}" type="datetime1">
              <a:rPr lang="en-US" smtClean="0"/>
              <a:t>12/19/2020</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93439500"/>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4053A9-CBA8-423D-9CC3-3F1726F790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ABE72-900A-4722-936F-4E231AA905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58C35-F791-44A4-B42A-F5525F85AE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8346A6-0F6E-4785-A558-92448C6388F1}" type="datetimeFigureOut">
              <a:rPr lang="en-US" smtClean="0"/>
              <a:t>12/19/2020</a:t>
            </a:fld>
            <a:endParaRPr lang="en-US"/>
          </a:p>
        </p:txBody>
      </p:sp>
      <p:sp>
        <p:nvSpPr>
          <p:cNvPr id="5" name="Footer Placeholder 4">
            <a:extLst>
              <a:ext uri="{FF2B5EF4-FFF2-40B4-BE49-F238E27FC236}">
                <a16:creationId xmlns:a16="http://schemas.microsoft.com/office/drawing/2014/main" id="{178DD7F4-FDBC-4A54-993A-A758F22C1F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17088C-59A3-4A4A-9389-D2A69FAFD6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102703-5ACE-4084-870B-CD51445EFB84}" type="slidenum">
              <a:rPr lang="en-US" smtClean="0"/>
              <a:t>‹#›</a:t>
            </a:fld>
            <a:endParaRPr lang="en-US"/>
          </a:p>
        </p:txBody>
      </p:sp>
    </p:spTree>
    <p:extLst>
      <p:ext uri="{BB962C8B-B14F-4D97-AF65-F5344CB8AC3E}">
        <p14:creationId xmlns:p14="http://schemas.microsoft.com/office/powerpoint/2010/main" val="3382692348"/>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 name="Rectangle 14">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ctrTitle"/>
          </p:nvPr>
        </p:nvSpPr>
        <p:spPr>
          <a:xfrm>
            <a:off x="4938900" y="967167"/>
            <a:ext cx="3113479" cy="2374516"/>
          </a:xfrm>
        </p:spPr>
        <p:txBody>
          <a:bodyPr>
            <a:normAutofit/>
          </a:bodyPr>
          <a:lstStyle/>
          <a:p>
            <a:r>
              <a:rPr lang="en-US" sz="4200">
                <a:latin typeface="Franklin Gothic Medium" panose="020B0603020102020204" pitchFamily="34" charset="0"/>
              </a:rPr>
              <a:t>Board of Directors Meeting</a:t>
            </a:r>
          </a:p>
        </p:txBody>
      </p:sp>
      <p:sp>
        <p:nvSpPr>
          <p:cNvPr id="4" name="Subtitle 3"/>
          <p:cNvSpPr>
            <a:spLocks noGrp="1"/>
          </p:cNvSpPr>
          <p:nvPr>
            <p:ph type="subTitle" idx="1"/>
          </p:nvPr>
        </p:nvSpPr>
        <p:spPr>
          <a:xfrm>
            <a:off x="4934735" y="3529159"/>
            <a:ext cx="3617082" cy="1606576"/>
          </a:xfrm>
        </p:spPr>
        <p:txBody>
          <a:bodyPr>
            <a:normAutofit/>
          </a:bodyPr>
          <a:lstStyle/>
          <a:p>
            <a:r>
              <a:rPr lang="en-US" sz="2800" dirty="0">
                <a:latin typeface="Franklin Gothic Medium" panose="020B0603020102020204" pitchFamily="34" charset="0"/>
              </a:rPr>
              <a:t>December 19, 2020</a:t>
            </a:r>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521" y="1275798"/>
            <a:ext cx="3720332" cy="3720332"/>
          </a:xfrm>
          <a:prstGeom prst="rect">
            <a:avLst/>
          </a:prstGeom>
        </p:spPr>
      </p:pic>
      <p:cxnSp>
        <p:nvCxnSpPr>
          <p:cNvPr id="17" name="Straight Connector 16">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9" name="Picture 18">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2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3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3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3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Rectangle 4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999C55-AFD3-4B77-B6E7-4C4A808F6548}"/>
              </a:ext>
            </a:extLst>
          </p:cNvPr>
          <p:cNvSpPr txBox="1"/>
          <p:nvPr/>
        </p:nvSpPr>
        <p:spPr>
          <a:xfrm>
            <a:off x="627507" y="155337"/>
            <a:ext cx="7863840" cy="431443"/>
          </a:xfrm>
          <a:prstGeom prst="rect">
            <a:avLst/>
          </a:prstGeom>
          <a:noFill/>
          <a:ln>
            <a:noFill/>
          </a:ln>
        </p:spPr>
        <p:txBody>
          <a:bodyPr vert="horz" lIns="91440" tIns="45720" rIns="91440" bIns="45720" rtlCol="0" anchor="ctr">
            <a:normAutofit fontScale="92500" lnSpcReduction="20000"/>
          </a:bodyPr>
          <a:lstStyle/>
          <a:p>
            <a:pPr algn="ctr">
              <a:lnSpc>
                <a:spcPct val="90000"/>
              </a:lnSpc>
              <a:spcBef>
                <a:spcPts val="1200"/>
              </a:spcBef>
              <a:spcAft>
                <a:spcPts val="600"/>
              </a:spcAft>
            </a:pPr>
            <a:r>
              <a:rPr lang="en-US" sz="3200" b="0" i="0" kern="1200" cap="all" dirty="0">
                <a:solidFill>
                  <a:schemeClr val="tx1"/>
                </a:solidFill>
                <a:effectLst/>
                <a:latin typeface="+mj-lt"/>
                <a:ea typeface="+mj-ea"/>
                <a:cs typeface="+mj-cs"/>
              </a:rPr>
              <a:t>GM TEAM REPORT </a:t>
            </a:r>
            <a:r>
              <a:rPr kumimoji="0" lang="en-US" sz="3200" b="0" i="0" u="none" strike="noStrike" kern="1200" cap="all" spc="0" normalizeH="0" baseline="0" noProof="0" dirty="0">
                <a:ln>
                  <a:noFill/>
                </a:ln>
                <a:solidFill>
                  <a:prstClr val="black"/>
                </a:solidFill>
                <a:effectLst/>
                <a:uLnTx/>
                <a:uFillTx/>
                <a:latin typeface="Gill Sans MT" panose="020B0502020104020203"/>
                <a:ea typeface="+mn-ea"/>
                <a:cs typeface="+mn-cs"/>
              </a:rPr>
              <a:t>(continued)</a:t>
            </a:r>
            <a:endParaRPr lang="en-US" sz="3200" b="0" i="0" kern="1200" cap="all" dirty="0">
              <a:solidFill>
                <a:schemeClr val="tx1"/>
              </a:solidFill>
              <a:effectLst/>
              <a:latin typeface="+mj-lt"/>
              <a:ea typeface="+mj-ea"/>
              <a:cs typeface="+mj-cs"/>
            </a:endParaRPr>
          </a:p>
        </p:txBody>
      </p:sp>
      <p:pic>
        <p:nvPicPr>
          <p:cNvPr id="47" name="Picture 4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15" name="TextBox 14">
            <a:extLst>
              <a:ext uri="{FF2B5EF4-FFF2-40B4-BE49-F238E27FC236}">
                <a16:creationId xmlns:a16="http://schemas.microsoft.com/office/drawing/2014/main" id="{90196179-5985-4902-ADA7-A1FCA2AD7B3E}"/>
              </a:ext>
            </a:extLst>
          </p:cNvPr>
          <p:cNvSpPr txBox="1"/>
          <p:nvPr/>
        </p:nvSpPr>
        <p:spPr>
          <a:xfrm>
            <a:off x="835364" y="1348627"/>
            <a:ext cx="7448126" cy="584655"/>
          </a:xfrm>
          <a:prstGeom prst="rect">
            <a:avLst/>
          </a:prstGeom>
          <a:solidFill>
            <a:schemeClr val="bg1"/>
          </a:solidFill>
          <a:ln>
            <a:noFill/>
          </a:ln>
        </p:spPr>
        <p:txBody>
          <a:bodyPr vert="horz" lIns="91440" tIns="45720" rIns="91440" bIns="45720" rtlCol="0" anchor="ctr">
            <a:normAutofit/>
          </a:bodyPr>
          <a:lstStyle/>
          <a:p>
            <a:pPr algn="ctr">
              <a:lnSpc>
                <a:spcPct val="90000"/>
              </a:lnSpc>
              <a:spcBef>
                <a:spcPct val="0"/>
              </a:spcBef>
              <a:spcAft>
                <a:spcPts val="600"/>
              </a:spcAft>
            </a:pPr>
            <a:r>
              <a:rPr lang="en-US" sz="2400" b="0" i="0" kern="1200" cap="all" dirty="0">
                <a:solidFill>
                  <a:schemeClr val="tx1"/>
                </a:solidFill>
                <a:effectLst/>
                <a:ea typeface="+mj-ea"/>
                <a:cs typeface="+mj-cs"/>
              </a:rPr>
              <a:t>Forecast FY 2020-2021</a:t>
            </a:r>
          </a:p>
          <a:p>
            <a:pPr>
              <a:lnSpc>
                <a:spcPct val="90000"/>
              </a:lnSpc>
              <a:spcBef>
                <a:spcPct val="0"/>
              </a:spcBef>
              <a:spcAft>
                <a:spcPts val="600"/>
              </a:spcAft>
            </a:pPr>
            <a:endParaRPr lang="en-US" sz="2000" b="0" i="0" kern="1200" cap="all" dirty="0">
              <a:solidFill>
                <a:schemeClr val="tx1"/>
              </a:solidFill>
              <a:effectLst/>
              <a:ea typeface="+mj-ea"/>
              <a:cs typeface="+mj-cs"/>
            </a:endParaRPr>
          </a:p>
          <a:p>
            <a:pPr>
              <a:lnSpc>
                <a:spcPct val="90000"/>
              </a:lnSpc>
              <a:spcBef>
                <a:spcPct val="0"/>
              </a:spcBef>
              <a:spcAft>
                <a:spcPts val="600"/>
              </a:spcAft>
            </a:pPr>
            <a:endParaRPr lang="en-US" b="0" i="0" kern="1200" cap="all" dirty="0">
              <a:solidFill>
                <a:schemeClr val="tx1"/>
              </a:solidFill>
              <a:effectLst/>
              <a:ea typeface="+mj-ea"/>
              <a:cs typeface="+mj-cs"/>
            </a:endParaRPr>
          </a:p>
        </p:txBody>
      </p:sp>
      <p:graphicFrame>
        <p:nvGraphicFramePr>
          <p:cNvPr id="2" name="Table 3">
            <a:extLst>
              <a:ext uri="{FF2B5EF4-FFF2-40B4-BE49-F238E27FC236}">
                <a16:creationId xmlns:a16="http://schemas.microsoft.com/office/drawing/2014/main" id="{0E525B56-3B39-4C95-96BF-F0CE6967BFF3}"/>
              </a:ext>
            </a:extLst>
          </p:cNvPr>
          <p:cNvGraphicFramePr>
            <a:graphicFrameLocks noGrp="1"/>
          </p:cNvGraphicFramePr>
          <p:nvPr>
            <p:extLst>
              <p:ext uri="{D42A27DB-BD31-4B8C-83A1-F6EECF244321}">
                <p14:modId xmlns:p14="http://schemas.microsoft.com/office/powerpoint/2010/main" val="251586688"/>
              </p:ext>
            </p:extLst>
          </p:nvPr>
        </p:nvGraphicFramePr>
        <p:xfrm>
          <a:off x="1511427" y="2257967"/>
          <a:ext cx="6096000" cy="1981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01409691"/>
                    </a:ext>
                  </a:extLst>
                </a:gridCol>
                <a:gridCol w="3048000">
                  <a:extLst>
                    <a:ext uri="{9D8B030D-6E8A-4147-A177-3AD203B41FA5}">
                      <a16:colId xmlns:a16="http://schemas.microsoft.com/office/drawing/2014/main" val="228851575"/>
                    </a:ext>
                  </a:extLst>
                </a:gridCol>
              </a:tblGrid>
              <a:tr h="370840">
                <a:tc>
                  <a:txBody>
                    <a:bodyPr/>
                    <a:lstStyle/>
                    <a:p>
                      <a:r>
                        <a:rPr lang="en-US" sz="2000" b="0" dirty="0">
                          <a:solidFill>
                            <a:schemeClr val="tx1"/>
                          </a:solidFill>
                        </a:rPr>
                        <a:t>Forecast</a:t>
                      </a:r>
                    </a:p>
                  </a:txBody>
                  <a:tcPr>
                    <a:noFill/>
                  </a:tcPr>
                </a:tc>
                <a:tc>
                  <a:txBody>
                    <a:bodyPr/>
                    <a:lstStyle/>
                    <a:p>
                      <a:r>
                        <a:rPr lang="en-US" sz="2000" b="0" dirty="0">
                          <a:solidFill>
                            <a:schemeClr val="tx1"/>
                          </a:solidFill>
                        </a:rPr>
                        <a:t>$    650,000</a:t>
                      </a:r>
                    </a:p>
                  </a:txBody>
                  <a:tcPr>
                    <a:noFill/>
                  </a:tcPr>
                </a:tc>
                <a:extLst>
                  <a:ext uri="{0D108BD9-81ED-4DB2-BD59-A6C34878D82A}">
                    <a16:rowId xmlns:a16="http://schemas.microsoft.com/office/drawing/2014/main" val="667055057"/>
                  </a:ext>
                </a:extLst>
              </a:tr>
              <a:tr h="370840">
                <a:tc>
                  <a:txBody>
                    <a:bodyPr/>
                    <a:lstStyle/>
                    <a:p>
                      <a:r>
                        <a:rPr lang="en-US" sz="2000" b="0" dirty="0">
                          <a:solidFill>
                            <a:schemeClr val="tx1"/>
                          </a:solidFill>
                        </a:rPr>
                        <a:t>PPP</a:t>
                      </a:r>
                    </a:p>
                  </a:txBody>
                  <a:tcPr>
                    <a:noFill/>
                  </a:tcPr>
                </a:tc>
                <a:tc>
                  <a:txBody>
                    <a:bodyPr/>
                    <a:lstStyle/>
                    <a:p>
                      <a:r>
                        <a:rPr lang="en-US" sz="2000" b="0" dirty="0">
                          <a:solidFill>
                            <a:schemeClr val="tx1"/>
                          </a:solidFill>
                        </a:rPr>
                        <a:t>  (1,150,000)</a:t>
                      </a:r>
                    </a:p>
                  </a:txBody>
                  <a:tcPr>
                    <a:noFill/>
                  </a:tcPr>
                </a:tc>
                <a:extLst>
                  <a:ext uri="{0D108BD9-81ED-4DB2-BD59-A6C34878D82A}">
                    <a16:rowId xmlns:a16="http://schemas.microsoft.com/office/drawing/2014/main" val="1345141352"/>
                  </a:ext>
                </a:extLst>
              </a:tr>
              <a:tr h="370840">
                <a:tc>
                  <a:txBody>
                    <a:bodyPr/>
                    <a:lstStyle/>
                    <a:p>
                      <a:r>
                        <a:rPr lang="en-US" sz="2000" b="0" dirty="0">
                          <a:solidFill>
                            <a:schemeClr val="tx1"/>
                          </a:solidFill>
                        </a:rPr>
                        <a:t>PPP</a:t>
                      </a:r>
                    </a:p>
                  </a:txBody>
                  <a:tcPr>
                    <a:noFill/>
                  </a:tcPr>
                </a:tc>
                <a:tc>
                  <a:txBody>
                    <a:bodyPr/>
                    <a:lstStyle/>
                    <a:p>
                      <a:r>
                        <a:rPr lang="en-US" sz="2000" b="0" dirty="0">
                          <a:solidFill>
                            <a:schemeClr val="tx1"/>
                          </a:solidFill>
                        </a:rPr>
                        <a:t>     (275,000)</a:t>
                      </a:r>
                    </a:p>
                  </a:txBody>
                  <a:tcPr>
                    <a:noFill/>
                  </a:tcPr>
                </a:tc>
                <a:extLst>
                  <a:ext uri="{0D108BD9-81ED-4DB2-BD59-A6C34878D82A}">
                    <a16:rowId xmlns:a16="http://schemas.microsoft.com/office/drawing/2014/main" val="1134372591"/>
                  </a:ext>
                </a:extLst>
              </a:tr>
              <a:tr h="370840">
                <a:tc>
                  <a:txBody>
                    <a:bodyPr/>
                    <a:lstStyle/>
                    <a:p>
                      <a:r>
                        <a:rPr lang="en-US" sz="2000" b="0" dirty="0">
                          <a:solidFill>
                            <a:schemeClr val="tx1"/>
                          </a:solidFill>
                        </a:rPr>
                        <a:t>ACA</a:t>
                      </a:r>
                    </a:p>
                  </a:txBody>
                  <a:tcPr>
                    <a:noFill/>
                  </a:tcPr>
                </a:tc>
                <a:tc>
                  <a:txBody>
                    <a:bodyPr/>
                    <a:lstStyle/>
                    <a:p>
                      <a:r>
                        <a:rPr lang="en-US" sz="2000" b="0" u="none" dirty="0">
                          <a:solidFill>
                            <a:schemeClr val="tx1"/>
                          </a:solidFill>
                        </a:rPr>
                        <a:t>   </a:t>
                      </a:r>
                      <a:r>
                        <a:rPr lang="en-US" sz="2000" b="0" u="sng" dirty="0">
                          <a:solidFill>
                            <a:schemeClr val="tx1"/>
                          </a:solidFill>
                        </a:rPr>
                        <a:t>  (125,000)</a:t>
                      </a:r>
                    </a:p>
                  </a:txBody>
                  <a:tcPr>
                    <a:noFill/>
                  </a:tcPr>
                </a:tc>
                <a:extLst>
                  <a:ext uri="{0D108BD9-81ED-4DB2-BD59-A6C34878D82A}">
                    <a16:rowId xmlns:a16="http://schemas.microsoft.com/office/drawing/2014/main" val="3022755326"/>
                  </a:ext>
                </a:extLst>
              </a:tr>
              <a:tr h="370840">
                <a:tc>
                  <a:txBody>
                    <a:bodyPr/>
                    <a:lstStyle/>
                    <a:p>
                      <a:r>
                        <a:rPr lang="en-US" sz="2000" b="0" dirty="0">
                          <a:solidFill>
                            <a:schemeClr val="tx1"/>
                          </a:solidFill>
                        </a:rPr>
                        <a:t>Loss w/o PPP</a:t>
                      </a:r>
                    </a:p>
                  </a:txBody>
                  <a:tcPr>
                    <a:noFill/>
                  </a:tcPr>
                </a:tc>
                <a:tc>
                  <a:txBody>
                    <a:bodyPr/>
                    <a:lstStyle/>
                    <a:p>
                      <a:r>
                        <a:rPr lang="en-US" sz="2000" b="0" dirty="0">
                          <a:solidFill>
                            <a:schemeClr val="tx1"/>
                          </a:solidFill>
                        </a:rPr>
                        <a:t>   $(900,000)</a:t>
                      </a:r>
                    </a:p>
                  </a:txBody>
                  <a:tcPr>
                    <a:noFill/>
                  </a:tcPr>
                </a:tc>
                <a:extLst>
                  <a:ext uri="{0D108BD9-81ED-4DB2-BD59-A6C34878D82A}">
                    <a16:rowId xmlns:a16="http://schemas.microsoft.com/office/drawing/2014/main" val="1293668280"/>
                  </a:ext>
                </a:extLst>
              </a:tr>
            </a:tbl>
          </a:graphicData>
        </a:graphic>
      </p:graphicFrame>
      <p:cxnSp>
        <p:nvCxnSpPr>
          <p:cNvPr id="16" name="Straight Connector 15">
            <a:extLst>
              <a:ext uri="{FF2B5EF4-FFF2-40B4-BE49-F238E27FC236}">
                <a16:creationId xmlns:a16="http://schemas.microsoft.com/office/drawing/2014/main" id="{0E88BF56-0F36-4597-8B15-F8CB81227D38}"/>
              </a:ext>
            </a:extLst>
          </p:cNvPr>
          <p:cNvCxnSpPr/>
          <p:nvPr/>
        </p:nvCxnSpPr>
        <p:spPr>
          <a:xfrm>
            <a:off x="4859393" y="4225384"/>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42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2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3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3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3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Rectangle 4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999C55-AFD3-4B77-B6E7-4C4A808F6548}"/>
              </a:ext>
            </a:extLst>
          </p:cNvPr>
          <p:cNvSpPr txBox="1"/>
          <p:nvPr/>
        </p:nvSpPr>
        <p:spPr>
          <a:xfrm>
            <a:off x="383177" y="376332"/>
            <a:ext cx="8412480" cy="642497"/>
          </a:xfrm>
          <a:prstGeom prst="rect">
            <a:avLst/>
          </a:prstGeom>
          <a:solidFill>
            <a:schemeClr val="bg1"/>
          </a:solidFill>
          <a:ln>
            <a:noFill/>
          </a:ln>
        </p:spPr>
        <p:txBody>
          <a:bodyPr vert="horz" lIns="91440" tIns="45720" rIns="91440" bIns="45720" rtlCol="0" anchor="ctr">
            <a:normAutofit/>
          </a:bodyPr>
          <a:lstStyle/>
          <a:p>
            <a:pPr algn="ctr">
              <a:lnSpc>
                <a:spcPct val="90000"/>
              </a:lnSpc>
              <a:spcBef>
                <a:spcPts val="1200"/>
              </a:spcBef>
              <a:spcAft>
                <a:spcPts val="600"/>
              </a:spcAft>
            </a:pPr>
            <a:r>
              <a:rPr lang="en-US" sz="3200" b="0" i="0" kern="1200" cap="all" dirty="0">
                <a:solidFill>
                  <a:schemeClr val="tx1"/>
                </a:solidFill>
                <a:effectLst/>
                <a:latin typeface="+mj-lt"/>
                <a:ea typeface="+mj-ea"/>
                <a:cs typeface="+mj-cs"/>
              </a:rPr>
              <a:t>GM TEAM REPORT </a:t>
            </a:r>
            <a:r>
              <a:rPr kumimoji="0" lang="en-US" sz="3200" b="0" i="0" u="none" strike="noStrike" kern="1200" cap="all" spc="0" normalizeH="0" baseline="0" noProof="0" dirty="0">
                <a:ln>
                  <a:noFill/>
                </a:ln>
                <a:solidFill>
                  <a:prstClr val="black"/>
                </a:solidFill>
                <a:effectLst/>
                <a:uLnTx/>
                <a:uFillTx/>
                <a:latin typeface="Gill Sans MT" panose="020B0502020104020203"/>
                <a:ea typeface="+mn-ea"/>
                <a:cs typeface="+mn-cs"/>
              </a:rPr>
              <a:t>(continued)</a:t>
            </a:r>
            <a:endParaRPr lang="en-US" sz="3200" b="0" i="0" kern="1200" cap="all" dirty="0">
              <a:solidFill>
                <a:schemeClr val="tx1"/>
              </a:solidFill>
              <a:effectLst/>
              <a:latin typeface="+mj-lt"/>
              <a:ea typeface="+mj-ea"/>
              <a:cs typeface="+mj-cs"/>
            </a:endParaRPr>
          </a:p>
        </p:txBody>
      </p:sp>
      <p:pic>
        <p:nvPicPr>
          <p:cNvPr id="47" name="Picture 4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graphicFrame>
        <p:nvGraphicFramePr>
          <p:cNvPr id="2" name="Table 3">
            <a:extLst>
              <a:ext uri="{FF2B5EF4-FFF2-40B4-BE49-F238E27FC236}">
                <a16:creationId xmlns:a16="http://schemas.microsoft.com/office/drawing/2014/main" id="{6FB210BD-ACAF-4D37-88A2-189B3B22AAA5}"/>
              </a:ext>
            </a:extLst>
          </p:cNvPr>
          <p:cNvGraphicFramePr>
            <a:graphicFrameLocks noGrp="1"/>
          </p:cNvGraphicFramePr>
          <p:nvPr>
            <p:extLst>
              <p:ext uri="{D42A27DB-BD31-4B8C-83A1-F6EECF244321}">
                <p14:modId xmlns:p14="http://schemas.microsoft.com/office/powerpoint/2010/main" val="2360709851"/>
              </p:ext>
            </p:extLst>
          </p:nvPr>
        </p:nvGraphicFramePr>
        <p:xfrm>
          <a:off x="382949" y="862566"/>
          <a:ext cx="8412480" cy="5574775"/>
        </p:xfrm>
        <a:graphic>
          <a:graphicData uri="http://schemas.openxmlformats.org/drawingml/2006/table">
            <a:tbl>
              <a:tblPr firstRow="1" bandRow="1">
                <a:tableStyleId>{5C22544A-7EE6-4342-B048-85BDC9FD1C3A}</a:tableStyleId>
              </a:tblPr>
              <a:tblGrid>
                <a:gridCol w="2055451">
                  <a:extLst>
                    <a:ext uri="{9D8B030D-6E8A-4147-A177-3AD203B41FA5}">
                      <a16:colId xmlns:a16="http://schemas.microsoft.com/office/drawing/2014/main" val="2332115010"/>
                    </a:ext>
                  </a:extLst>
                </a:gridCol>
                <a:gridCol w="6357029">
                  <a:extLst>
                    <a:ext uri="{9D8B030D-6E8A-4147-A177-3AD203B41FA5}">
                      <a16:colId xmlns:a16="http://schemas.microsoft.com/office/drawing/2014/main" val="2445652462"/>
                    </a:ext>
                  </a:extLst>
                </a:gridCol>
              </a:tblGrid>
              <a:tr h="85037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The Following Items Were Key Items As We Addressed And Prepared The Preliminary Proposed Budget:</a:t>
                      </a:r>
                      <a:endParaRPr lang="en-US" sz="2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8961092"/>
                  </a:ext>
                </a:extLst>
              </a:tr>
              <a:tr h="457200">
                <a:tc gridSpan="2">
                  <a:txBody>
                    <a:bodyPr/>
                    <a:lstStyle/>
                    <a:p>
                      <a:pPr algn="l"/>
                      <a:r>
                        <a:rPr lang="en-US" sz="2000" b="0" dirty="0">
                          <a:solidFill>
                            <a:schemeClr val="tx1"/>
                          </a:solidFill>
                        </a:rPr>
                        <a:t>Operating Departments</a:t>
                      </a:r>
                    </a:p>
                    <a:p>
                      <a:pPr algn="l"/>
                      <a:r>
                        <a:rPr lang="en-US" sz="2000" b="0" dirty="0">
                          <a:solidFill>
                            <a:schemeClr val="tx1"/>
                          </a:solidFill>
                        </a:rPr>
                        <a:t>And Drainage Reserve: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6824575"/>
                  </a:ext>
                </a:extLst>
              </a:tr>
              <a:tr h="365760">
                <a:tc>
                  <a:txBody>
                    <a:bodyPr/>
                    <a:lstStyle/>
                    <a:p>
                      <a:pPr algn="l"/>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0" dirty="0">
                          <a:solidFill>
                            <a:schemeClr val="tx1"/>
                          </a:solidFill>
                        </a:rPr>
                        <a:t>Drainage - Pipes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685052"/>
                  </a:ext>
                </a:extLst>
              </a:tr>
              <a:tr h="36576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Salaries, medical benefits, liability insurance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112225"/>
                  </a:ext>
                </a:extLst>
              </a:tr>
              <a:tr h="36576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Aquatics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4975611"/>
                  </a:ext>
                </a:extLst>
              </a:tr>
              <a:tr h="36576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Beach Parking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90695"/>
                  </a:ext>
                </a:extLst>
              </a:tr>
              <a:tr h="36576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Bulkheads (General)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4336856"/>
                  </a:ext>
                </a:extLst>
              </a:tr>
              <a:tr h="36576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Positions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127102"/>
                  </a:ext>
                </a:extLst>
              </a:tr>
              <a:tr h="365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Fire/EMS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9619169"/>
                  </a:ext>
                </a:extLst>
              </a:tr>
              <a:tr h="36576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28894"/>
                  </a:ext>
                </a:extLst>
              </a:tr>
              <a:tr h="365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Depreciation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7137063"/>
                  </a:ext>
                </a:extLst>
              </a:tr>
              <a:tr h="457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Estimated Favorability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092989"/>
                  </a:ext>
                </a:extLst>
              </a:tr>
            </a:tbl>
          </a:graphicData>
        </a:graphic>
      </p:graphicFrame>
    </p:spTree>
    <p:extLst>
      <p:ext uri="{BB962C8B-B14F-4D97-AF65-F5344CB8AC3E}">
        <p14:creationId xmlns:p14="http://schemas.microsoft.com/office/powerpoint/2010/main" val="131687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2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3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3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3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Rectangle 4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999C55-AFD3-4B77-B6E7-4C4A808F6548}"/>
              </a:ext>
            </a:extLst>
          </p:cNvPr>
          <p:cNvSpPr txBox="1"/>
          <p:nvPr/>
        </p:nvSpPr>
        <p:spPr>
          <a:xfrm>
            <a:off x="365760" y="376332"/>
            <a:ext cx="8412480" cy="642497"/>
          </a:xfrm>
          <a:prstGeom prst="rect">
            <a:avLst/>
          </a:prstGeom>
          <a:solidFill>
            <a:schemeClr val="bg1"/>
          </a:solidFill>
          <a:ln>
            <a:noFill/>
          </a:ln>
        </p:spPr>
        <p:txBody>
          <a:bodyPr vert="horz" lIns="91440" tIns="45720" rIns="91440" bIns="45720" rtlCol="0" anchor="ctr">
            <a:normAutofit/>
          </a:bodyPr>
          <a:lstStyle/>
          <a:p>
            <a:pPr algn="ctr">
              <a:lnSpc>
                <a:spcPct val="90000"/>
              </a:lnSpc>
              <a:spcBef>
                <a:spcPts val="1800"/>
              </a:spcBef>
              <a:spcAft>
                <a:spcPts val="600"/>
              </a:spcAft>
            </a:pPr>
            <a:r>
              <a:rPr lang="en-US" sz="3200" b="0" i="0" kern="1200" cap="all" dirty="0">
                <a:solidFill>
                  <a:schemeClr val="tx1"/>
                </a:solidFill>
                <a:effectLst/>
                <a:latin typeface="+mj-lt"/>
                <a:ea typeface="+mj-ea"/>
                <a:cs typeface="+mj-cs"/>
              </a:rPr>
              <a:t>GM TEAM REPORT </a:t>
            </a:r>
            <a:r>
              <a:rPr kumimoji="0" lang="en-US" sz="3200" b="0" i="0" u="none" strike="noStrike" kern="1200" cap="all" spc="0" normalizeH="0" baseline="0" noProof="0" dirty="0">
                <a:ln>
                  <a:noFill/>
                </a:ln>
                <a:solidFill>
                  <a:prstClr val="black"/>
                </a:solidFill>
                <a:effectLst/>
                <a:uLnTx/>
                <a:uFillTx/>
                <a:latin typeface="Gill Sans MT" panose="020B0502020104020203"/>
                <a:ea typeface="+mn-ea"/>
                <a:cs typeface="+mn-cs"/>
              </a:rPr>
              <a:t>(continued)</a:t>
            </a:r>
            <a:endParaRPr lang="en-US" sz="3200" b="0" i="0" kern="1200" cap="all" dirty="0">
              <a:solidFill>
                <a:schemeClr val="tx1"/>
              </a:solidFill>
              <a:effectLst/>
              <a:latin typeface="+mj-lt"/>
              <a:ea typeface="+mj-ea"/>
              <a:cs typeface="+mj-cs"/>
            </a:endParaRPr>
          </a:p>
        </p:txBody>
      </p:sp>
      <p:pic>
        <p:nvPicPr>
          <p:cNvPr id="47" name="Picture 4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graphicFrame>
        <p:nvGraphicFramePr>
          <p:cNvPr id="2" name="Table 3">
            <a:extLst>
              <a:ext uri="{FF2B5EF4-FFF2-40B4-BE49-F238E27FC236}">
                <a16:creationId xmlns:a16="http://schemas.microsoft.com/office/drawing/2014/main" id="{6FB210BD-ACAF-4D37-88A2-189B3B22AAA5}"/>
              </a:ext>
            </a:extLst>
          </p:cNvPr>
          <p:cNvGraphicFramePr>
            <a:graphicFrameLocks noGrp="1"/>
          </p:cNvGraphicFramePr>
          <p:nvPr>
            <p:extLst>
              <p:ext uri="{D42A27DB-BD31-4B8C-83A1-F6EECF244321}">
                <p14:modId xmlns:p14="http://schemas.microsoft.com/office/powerpoint/2010/main" val="3212390183"/>
              </p:ext>
            </p:extLst>
          </p:nvPr>
        </p:nvGraphicFramePr>
        <p:xfrm>
          <a:off x="365760" y="999591"/>
          <a:ext cx="8412481" cy="5547360"/>
        </p:xfrm>
        <a:graphic>
          <a:graphicData uri="http://schemas.openxmlformats.org/drawingml/2006/table">
            <a:tbl>
              <a:tblPr firstRow="1" bandRow="1">
                <a:tableStyleId>{5C22544A-7EE6-4342-B048-85BDC9FD1C3A}</a:tableStyleId>
              </a:tblPr>
              <a:tblGrid>
                <a:gridCol w="1297804">
                  <a:extLst>
                    <a:ext uri="{9D8B030D-6E8A-4147-A177-3AD203B41FA5}">
                      <a16:colId xmlns:a16="http://schemas.microsoft.com/office/drawing/2014/main" val="2332115010"/>
                    </a:ext>
                  </a:extLst>
                </a:gridCol>
                <a:gridCol w="7114677">
                  <a:extLst>
                    <a:ext uri="{9D8B030D-6E8A-4147-A177-3AD203B41FA5}">
                      <a16:colId xmlns:a16="http://schemas.microsoft.com/office/drawing/2014/main" val="2445652462"/>
                    </a:ext>
                  </a:extLst>
                </a:gridCol>
              </a:tblGrid>
              <a:tr h="36576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Initiatives: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399417071"/>
                  </a:ext>
                </a:extLst>
              </a:tr>
              <a:tr h="274320">
                <a:tc>
                  <a:txBody>
                    <a:bodyPr/>
                    <a:lstStyle/>
                    <a:p>
                      <a:pPr algn="l"/>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rPr>
                        <a:t>Bainbridge Drainage</a:t>
                      </a:r>
                    </a:p>
                  </a:txBody>
                  <a:tcPr anchor="ctr">
                    <a:lnL>
                      <a:noFill/>
                    </a:lnL>
                    <a:lnR w="12700" cmpd="sng">
                      <a:noFill/>
                    </a:lnR>
                    <a:solidFill>
                      <a:schemeClr val="bg1"/>
                    </a:solidFill>
                  </a:tcPr>
                </a:tc>
                <a:extLst>
                  <a:ext uri="{0D108BD9-81ED-4DB2-BD59-A6C34878D82A}">
                    <a16:rowId xmlns:a16="http://schemas.microsoft.com/office/drawing/2014/main" val="3250956132"/>
                  </a:ext>
                </a:extLst>
              </a:tr>
              <a:tr h="274320">
                <a:tc>
                  <a:txBody>
                    <a:bodyPr/>
                    <a:lstStyle/>
                    <a:p>
                      <a:pPr algn="l"/>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rPr>
                        <a:t>T-Docks</a:t>
                      </a:r>
                    </a:p>
                  </a:txBody>
                  <a:tcPr anchor="ctr">
                    <a:lnL>
                      <a:noFill/>
                    </a:lnL>
                    <a:lnR w="12700" cmpd="sng">
                      <a:noFill/>
                    </a:lnR>
                    <a:solidFill>
                      <a:schemeClr val="bg1"/>
                    </a:solidFill>
                  </a:tcPr>
                </a:tc>
                <a:extLst>
                  <a:ext uri="{0D108BD9-81ED-4DB2-BD59-A6C34878D82A}">
                    <a16:rowId xmlns:a16="http://schemas.microsoft.com/office/drawing/2014/main" val="167305709"/>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Racquet Courts</a:t>
                      </a:r>
                    </a:p>
                  </a:txBody>
                  <a:tcPr anchor="ctr">
                    <a:lnL>
                      <a:noFill/>
                    </a:lnL>
                    <a:lnR w="12700" cmpd="sng">
                      <a:noFill/>
                    </a:lnR>
                    <a:solidFill>
                      <a:schemeClr val="bg1"/>
                    </a:solidFill>
                  </a:tcPr>
                </a:tc>
                <a:extLst>
                  <a:ext uri="{0D108BD9-81ED-4DB2-BD59-A6C34878D82A}">
                    <a16:rowId xmlns:a16="http://schemas.microsoft.com/office/drawing/2014/main" val="2881652986"/>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Mailboxes</a:t>
                      </a:r>
                    </a:p>
                  </a:txBody>
                  <a:tcPr anchor="ctr">
                    <a:lnL>
                      <a:noFill/>
                    </a:lnL>
                    <a:lnR w="12700" cmpd="sng">
                      <a:noFill/>
                    </a:lnR>
                    <a:solidFill>
                      <a:schemeClr val="bg1"/>
                    </a:solidFill>
                  </a:tcPr>
                </a:tc>
                <a:extLst>
                  <a:ext uri="{0D108BD9-81ED-4DB2-BD59-A6C34878D82A}">
                    <a16:rowId xmlns:a16="http://schemas.microsoft.com/office/drawing/2014/main" val="4137685369"/>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Boat Ramp Gates</a:t>
                      </a:r>
                    </a:p>
                  </a:txBody>
                  <a:tcPr anchor="ctr">
                    <a:lnL>
                      <a:noFill/>
                    </a:lnL>
                    <a:lnR w="12700" cmpd="sng">
                      <a:noFill/>
                    </a:lnR>
                    <a:solidFill>
                      <a:schemeClr val="bg1"/>
                    </a:solidFill>
                  </a:tcPr>
                </a:tc>
                <a:extLst>
                  <a:ext uri="{0D108BD9-81ED-4DB2-BD59-A6C34878D82A}">
                    <a16:rowId xmlns:a16="http://schemas.microsoft.com/office/drawing/2014/main" val="1212846795"/>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Kayak Storage</a:t>
                      </a:r>
                    </a:p>
                  </a:txBody>
                  <a:tcPr anchor="ctr">
                    <a:lnL>
                      <a:noFill/>
                    </a:lnL>
                    <a:lnR w="12700" cmpd="sng">
                      <a:noFill/>
                    </a:lnR>
                    <a:solidFill>
                      <a:schemeClr val="bg1"/>
                    </a:solidFill>
                  </a:tcPr>
                </a:tc>
                <a:extLst>
                  <a:ext uri="{0D108BD9-81ED-4DB2-BD59-A6C34878D82A}">
                    <a16:rowId xmlns:a16="http://schemas.microsoft.com/office/drawing/2014/main" val="1542914536"/>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Recreation Pier</a:t>
                      </a:r>
                    </a:p>
                  </a:txBody>
                  <a:tcPr anchor="ctr">
                    <a:lnL>
                      <a:noFill/>
                    </a:lnL>
                    <a:lnR w="12700" cmpd="sng">
                      <a:noFill/>
                    </a:lnR>
                    <a:solidFill>
                      <a:schemeClr val="bg1"/>
                    </a:solidFill>
                  </a:tcPr>
                </a:tc>
                <a:extLst>
                  <a:ext uri="{0D108BD9-81ED-4DB2-BD59-A6C34878D82A}">
                    <a16:rowId xmlns:a16="http://schemas.microsoft.com/office/drawing/2014/main" val="2266249894"/>
                  </a:ext>
                </a:extLst>
              </a:tr>
              <a:tr h="36576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Covid Adjustment: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8961092"/>
                  </a:ext>
                </a:extLst>
              </a:tr>
              <a:tr h="274320">
                <a:tc>
                  <a:txBody>
                    <a:bodyPr/>
                    <a:lstStyle/>
                    <a:p>
                      <a:pPr algn="l"/>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rPr>
                        <a:t>Aquatics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685052"/>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Beach Parking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112225"/>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Yacht Club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4975611"/>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Golf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90695"/>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Beach Club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4336856"/>
                  </a:ext>
                </a:extLst>
              </a:tr>
              <a:tr h="27432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solidFill>
                            <a:schemeClr val="tx1"/>
                          </a:solidFill>
                        </a:rPr>
                        <a:t>Recreation &amp; Parks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127102"/>
                  </a:ext>
                </a:extLst>
              </a:tr>
            </a:tbl>
          </a:graphicData>
        </a:graphic>
      </p:graphicFrame>
    </p:spTree>
    <p:extLst>
      <p:ext uri="{BB962C8B-B14F-4D97-AF65-F5344CB8AC3E}">
        <p14:creationId xmlns:p14="http://schemas.microsoft.com/office/powerpoint/2010/main" val="364201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2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3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3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3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1" name="Rectangle 3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4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3" name="Rectangle 4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5" name="Rectangle 4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E8999C55-AFD3-4B77-B6E7-4C4A808F6548}"/>
              </a:ext>
            </a:extLst>
          </p:cNvPr>
          <p:cNvSpPr txBox="1"/>
          <p:nvPr/>
        </p:nvSpPr>
        <p:spPr>
          <a:xfrm>
            <a:off x="457200" y="264206"/>
            <a:ext cx="8229600" cy="766053"/>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latin typeface="Gill Sans MT" panose="020B0502020104020203"/>
                <a:ea typeface="+mn-ea"/>
                <a:cs typeface="+mn-cs"/>
              </a:rPr>
              <a:t>GM TEAM REPORT (continued)</a:t>
            </a:r>
          </a:p>
        </p:txBody>
      </p:sp>
      <p:pic>
        <p:nvPicPr>
          <p:cNvPr id="47" name="Picture 4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5" name="Text Placeholder 3">
            <a:extLst>
              <a:ext uri="{FF2B5EF4-FFF2-40B4-BE49-F238E27FC236}">
                <a16:creationId xmlns:a16="http://schemas.microsoft.com/office/drawing/2014/main" id="{B1963F41-5031-45E9-8D6B-AA32336DDC51}"/>
              </a:ext>
            </a:extLst>
          </p:cNvPr>
          <p:cNvSpPr txBox="1">
            <a:spLocks/>
          </p:cNvSpPr>
          <p:nvPr/>
        </p:nvSpPr>
        <p:spPr>
          <a:xfrm>
            <a:off x="457200" y="1021309"/>
            <a:ext cx="8229600" cy="5029200"/>
          </a:xfrm>
          <a:prstGeom prst="rect">
            <a:avLst/>
          </a:prstGeom>
          <a:solidFill>
            <a:schemeClr val="bg1"/>
          </a:solidFill>
        </p:spPr>
        <p:txBody>
          <a:bodyPr vert="horz" lIns="91440" tIns="45720" rIns="91440" bIns="45720" numCol="1" rtlCol="0" anchor="t">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R="0" lvl="0" algn="l" defTabSz="914400" rtl="0" eaLnBrk="1" fontAlgn="auto" latinLnBrk="0" hangingPunct="1">
              <a:lnSpc>
                <a:spcPct val="110000"/>
              </a:lnSpc>
              <a:spcBef>
                <a:spcPts val="0"/>
              </a:spcBef>
              <a:spcAft>
                <a:spcPts val="600"/>
              </a:spcAft>
              <a:buClr>
                <a:srgbClr val="B71E42"/>
              </a:buClr>
              <a:buSzPct val="100000"/>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Completed Reviews and recommendations to the Board for;</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lang="en-US" sz="1600" dirty="0">
                <a:solidFill>
                  <a:prstClr val="black"/>
                </a:solidFill>
                <a:latin typeface="Gill Sans MT" panose="020B0502020104020203"/>
              </a:rPr>
              <a:t>Waste Services</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Accounting Services</a:t>
            </a:r>
          </a:p>
          <a:p>
            <a:pPr marL="227013" marR="0" lvl="0" indent="-227013" algn="l" defTabSz="914400" rtl="0" eaLnBrk="1" fontAlgn="auto" latinLnBrk="0" hangingPunct="1">
              <a:lnSpc>
                <a:spcPct val="110000"/>
              </a:lnSpc>
              <a:spcBef>
                <a:spcPts val="0"/>
              </a:spcBef>
              <a:spcAft>
                <a:spcPts val="600"/>
              </a:spcAft>
              <a:buClr>
                <a:srgbClr val="B71E42"/>
              </a:buClr>
              <a:buSzPct val="100000"/>
              <a:buFont typeface="Wingdings" panose="05000000000000000000" pitchFamily="2" charset="2"/>
              <a:buChar char="Ø"/>
              <a:tabLst/>
              <a:defRPr/>
            </a:pPr>
            <a:r>
              <a:rPr lang="en-US" sz="1600" b="1" dirty="0">
                <a:solidFill>
                  <a:prstClr val="black"/>
                </a:solidFill>
                <a:latin typeface="Gill Sans MT" panose="020B0502020104020203"/>
              </a:rPr>
              <a:t>Storm, Saturday, Dec. 5th</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5.7 inches of rain reported by Public Works</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lang="en-US" sz="1600" dirty="0">
                <a:solidFill>
                  <a:prstClr val="black"/>
                </a:solidFill>
                <a:latin typeface="Gill Sans MT" panose="020B0502020104020203"/>
              </a:rPr>
              <a:t>Public Works crews were sent out all day. Police were called and responded</a:t>
            </a:r>
          </a:p>
          <a:p>
            <a:pPr marL="227013" marR="0" lvl="0" indent="-227013" algn="l" defTabSz="914400" rtl="0" eaLnBrk="1" fontAlgn="auto" latinLnBrk="0" hangingPunct="1">
              <a:lnSpc>
                <a:spcPct val="110000"/>
              </a:lnSpc>
              <a:spcBef>
                <a:spcPts val="0"/>
              </a:spcBef>
              <a:spcAft>
                <a:spcPts val="600"/>
              </a:spcAft>
              <a:buClr>
                <a:srgbClr val="B71E42"/>
              </a:buClr>
              <a:buSzPct val="100000"/>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Started Ocean Pines Academy and Board Onboarding Initiatives</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lang="en-US" sz="1600" dirty="0">
                <a:solidFill>
                  <a:prstClr val="black"/>
                </a:solidFill>
                <a:latin typeface="Gill Sans MT" panose="020B0502020104020203"/>
              </a:rPr>
              <a:t>Leader and Team designated</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Outline and timeline prepared and approved</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lang="en-US" sz="1600" dirty="0">
                <a:solidFill>
                  <a:prstClr val="black"/>
                </a:solidFill>
                <a:latin typeface="Gill Sans MT" panose="020B0502020104020203"/>
              </a:rPr>
              <a:t>Video and/or in-person meetings to be addressed</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Next steps, meet with the Departments</a:t>
            </a:r>
          </a:p>
          <a:p>
            <a:pPr marL="461963" marR="0" lvl="0" indent="-122238"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lang="en-US" sz="1600" dirty="0">
                <a:solidFill>
                  <a:prstClr val="black"/>
                </a:solidFill>
                <a:latin typeface="Gill Sans MT" panose="020B0502020104020203"/>
              </a:rPr>
              <a:t>Racquet sports</a:t>
            </a:r>
          </a:p>
          <a:p>
            <a:pPr marL="800100" marR="0" lvl="0" indent="-285750" algn="l" defTabSz="914400" rtl="0" eaLnBrk="1" fontAlgn="auto" latinLnBrk="0" hangingPunct="1">
              <a:lnSpc>
                <a:spcPct val="110000"/>
              </a:lnSpc>
              <a:spcBef>
                <a:spcPts val="0"/>
              </a:spcBef>
              <a:spcAft>
                <a:spcPts val="600"/>
              </a:spcAft>
              <a:buClr>
                <a:srgbClr val="B71E42"/>
              </a:buClr>
              <a:buSzPct val="100000"/>
              <a:buFont typeface="Courier New" panose="02070309020205020404" pitchFamily="49" charset="0"/>
              <a:buChar char="o"/>
              <a:tabLst/>
              <a:defRPr/>
            </a:pPr>
            <a:r>
              <a:rPr lang="en-US" sz="1600" dirty="0">
                <a:solidFill>
                  <a:prstClr val="black"/>
                </a:solidFill>
                <a:latin typeface="Gill Sans MT" panose="020B0502020104020203"/>
              </a:rPr>
              <a:t>F</a:t>
            </a:r>
            <a:r>
              <a:rPr kumimoji="0" lang="en-US" sz="1600" b="0" i="0" u="none" strike="noStrike" kern="1200" cap="none" spc="0" normalizeH="0" baseline="0" noProof="0" dirty="0" err="1">
                <a:ln>
                  <a:noFill/>
                </a:ln>
                <a:solidFill>
                  <a:prstClr val="black"/>
                </a:solidFill>
                <a:effectLst/>
                <a:uLnTx/>
                <a:uFillTx/>
                <a:latin typeface="Gill Sans MT" panose="020B0502020104020203"/>
                <a:ea typeface="+mn-ea"/>
                <a:cs typeface="+mn-cs"/>
              </a:rPr>
              <a:t>ence</a:t>
            </a:r>
            <a:endPar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7013" marR="0" lvl="0" indent="-227013" algn="l" defTabSz="914400" rtl="0" eaLnBrk="1" fontAlgn="auto" latinLnBrk="0" hangingPunct="1">
              <a:lnSpc>
                <a:spcPct val="110000"/>
              </a:lnSpc>
              <a:spcBef>
                <a:spcPts val="0"/>
              </a:spcBef>
              <a:spcAft>
                <a:spcPts val="600"/>
              </a:spcAft>
              <a:buClr>
                <a:srgbClr val="B71E42"/>
              </a:buClr>
              <a:buSzPct val="100000"/>
              <a:buFont typeface="Wingdings" panose="05000000000000000000" pitchFamily="2" charset="2"/>
              <a:buChar char="Ø"/>
              <a:tabLst/>
              <a:defRPr/>
            </a:pPr>
            <a:r>
              <a:rPr lang="en-US" sz="1600" b="1" dirty="0">
                <a:solidFill>
                  <a:prstClr val="black"/>
                </a:solidFill>
                <a:latin typeface="Gill Sans MT" panose="020B0502020104020203"/>
              </a:rPr>
              <a:t>Allocated increased resources to software and drainage</a:t>
            </a:r>
            <a:endPar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474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D94AB0-92D6-48C7-AC4F-4895CCA7DB45}"/>
              </a:ext>
            </a:extLst>
          </p:cNvPr>
          <p:cNvSpPr txBox="1"/>
          <p:nvPr/>
        </p:nvSpPr>
        <p:spPr>
          <a:xfrm>
            <a:off x="675683" y="46521"/>
            <a:ext cx="7792634" cy="61485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200" b="1" i="0" kern="1200" cap="all" dirty="0">
                <a:solidFill>
                  <a:srgbClr val="00B050"/>
                </a:solidFill>
                <a:effectLst/>
                <a:latin typeface="+mj-lt"/>
                <a:ea typeface="+mj-ea"/>
                <a:cs typeface="+mj-cs"/>
              </a:rPr>
              <a:t>software</a:t>
            </a:r>
          </a:p>
        </p:txBody>
      </p:sp>
      <p:sp>
        <p:nvSpPr>
          <p:cNvPr id="3" name="Text Placeholder 3">
            <a:extLst>
              <a:ext uri="{FF2B5EF4-FFF2-40B4-BE49-F238E27FC236}">
                <a16:creationId xmlns:a16="http://schemas.microsoft.com/office/drawing/2014/main" id="{DF9F1EBF-628C-4EF1-B38C-DF8C9EA2EAF9}"/>
              </a:ext>
            </a:extLst>
          </p:cNvPr>
          <p:cNvSpPr txBox="1">
            <a:spLocks/>
          </p:cNvSpPr>
          <p:nvPr/>
        </p:nvSpPr>
        <p:spPr>
          <a:xfrm>
            <a:off x="43544" y="819722"/>
            <a:ext cx="9065623" cy="5197901"/>
          </a:xfrm>
          <a:prstGeom prst="rect">
            <a:avLst/>
          </a:prstGeom>
          <a:solidFill>
            <a:srgbClr val="E4E1DE"/>
          </a:solidFill>
          <a:ln>
            <a:noFill/>
          </a:ln>
        </p:spPr>
        <p:txBody>
          <a:bodyPr vert="horz" lIns="91440" tIns="45720" rIns="91440" bIns="45720" numCol="1" rtlCol="0" anchor="t">
            <a:normAutofit fontScale="92500" lnSpcReduction="2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Needs High Degree of Customization – All departments are evaluating the extent, cost and timeframe of any enhancements needed by the software company so that they can be prioritized and scheduled.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F&amp;B – The software system has been deployed at the Clubhouse Grille and is being evaluated for future implementations at other F&amp;B venues.  Test bed is being deployed to simulate and evaluate future F&amp;B venues as 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 – We have been experiencing random unreliability on a fairly regular basis.  We are working with the software company to isolate the causes of these problems by creating an audit log which will include pertinent details of each incident.  This will allow the software company to have a better chance of narrowing down the root causes of these problems.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 We’re also trying to establish the reasons that the support is inconsistent.  Timely responses and appropriately skilled technicians are key to acceptable uptime and we’ve not been able to establish a consistent level of either.  The software company has come up with the following:</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Weekly update calls to go over open items instead of Bi-Weekly</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Leader will attend every other meeting to be sure staff is following priorities.</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Leader will also address these concerns privately with his team, not only at meetings.</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 Items list will be overseen by Support Leader for ongoing status between meetings.</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Open Items recently added (Public Works) will be addressed by Support Leader immediately. </a:t>
            </a:r>
          </a:p>
        </p:txBody>
      </p:sp>
    </p:spTree>
    <p:extLst>
      <p:ext uri="{BB962C8B-B14F-4D97-AF65-F5344CB8AC3E}">
        <p14:creationId xmlns:p14="http://schemas.microsoft.com/office/powerpoint/2010/main" val="136764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628650" y="128996"/>
            <a:ext cx="7886700" cy="550273"/>
          </a:xfrm>
        </p:spPr>
        <p:txBody>
          <a:bodyPr>
            <a:normAutofit fontScale="90000"/>
          </a:bodyPr>
          <a:lstStyle/>
          <a:p>
            <a:pPr algn="ctr"/>
            <a:r>
              <a:rPr lang="en-US" b="1" u="sng" dirty="0"/>
              <a:t>CPI Violation Dashboard</a:t>
            </a:r>
            <a:br>
              <a:rPr lang="en-US" b="1" u="sng" dirty="0"/>
            </a:br>
            <a:r>
              <a:rPr lang="en-US" b="1" u="sng" dirty="0" err="1"/>
              <a:t>NOVEMber</a:t>
            </a:r>
            <a:r>
              <a:rPr lang="en-US" b="1" u="sng" dirty="0"/>
              <a:t> </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74024" y="2521994"/>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tx1"/>
                          </a:solidFill>
                          <a:effectLst/>
                          <a:latin typeface="+mj-lt"/>
                          <a:ea typeface="Times New Roman" panose="02020603050405020304" pitchFamily="18" charset="0"/>
                        </a:rPr>
                        <a:t>As of 10/31/20</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effectLst/>
                          <a:latin typeface="+mj-lt"/>
                          <a:ea typeface="Times New Roman" panose="02020603050405020304" pitchFamily="18" charset="0"/>
                        </a:rPr>
                        <a:t>New Violations</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Closed Violations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As of 11/30/20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2384583703"/>
                  </a:ext>
                </a:extLst>
              </a:tr>
              <a:tr h="608961">
                <a:tc>
                  <a:txBody>
                    <a:bodyPr/>
                    <a:lstStyle/>
                    <a:p>
                      <a:pPr algn="ctr"/>
                      <a:r>
                        <a:rPr lang="en-US" sz="1600" b="0" dirty="0">
                          <a:solidFill>
                            <a:schemeClr val="tx1"/>
                          </a:solidFill>
                          <a:latin typeface="+mj-lt"/>
                        </a:rPr>
                        <a:t>116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latin typeface="+mj-lt"/>
                        </a:rPr>
                        <a:t>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44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85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3281243918"/>
                  </a:ext>
                </a:extLst>
              </a:tr>
            </a:tbl>
          </a:graphicData>
        </a:graphic>
      </p:graphicFrame>
      <p:graphicFrame>
        <p:nvGraphicFramePr>
          <p:cNvPr id="7" name="Table 6">
            <a:extLst>
              <a:ext uri="{FF2B5EF4-FFF2-40B4-BE49-F238E27FC236}">
                <a16:creationId xmlns:a16="http://schemas.microsoft.com/office/drawing/2014/main" id="{0E3754EE-6586-4285-A2A9-8AC53E80F57D}"/>
              </a:ext>
            </a:extLst>
          </p:cNvPr>
          <p:cNvGraphicFramePr>
            <a:graphicFrameLocks noGrp="1"/>
          </p:cNvGraphicFramePr>
          <p:nvPr/>
        </p:nvGraphicFramePr>
        <p:xfrm>
          <a:off x="87086" y="4184560"/>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1297023615"/>
                    </a:ext>
                  </a:extLst>
                </a:gridCol>
                <a:gridCol w="2307832">
                  <a:extLst>
                    <a:ext uri="{9D8B030D-6E8A-4147-A177-3AD203B41FA5}">
                      <a16:colId xmlns:a16="http://schemas.microsoft.com/office/drawing/2014/main" val="2467889929"/>
                    </a:ext>
                  </a:extLst>
                </a:gridCol>
                <a:gridCol w="2479867">
                  <a:extLst>
                    <a:ext uri="{9D8B030D-6E8A-4147-A177-3AD203B41FA5}">
                      <a16:colId xmlns:a16="http://schemas.microsoft.com/office/drawing/2014/main" val="3024108081"/>
                    </a:ext>
                  </a:extLst>
                </a:gridCol>
                <a:gridCol w="1752377">
                  <a:extLst>
                    <a:ext uri="{9D8B030D-6E8A-4147-A177-3AD203B41FA5}">
                      <a16:colId xmlns:a16="http://schemas.microsoft.com/office/drawing/2014/main" val="2219323468"/>
                    </a:ext>
                  </a:extLst>
                </a:gridCol>
              </a:tblGrid>
              <a:tr h="342019">
                <a:tc>
                  <a:txBody>
                    <a:bodyPr/>
                    <a:lstStyle/>
                    <a:p>
                      <a:pPr algn="ctr"/>
                      <a:r>
                        <a:rPr lang="en-US" sz="1600" b="0" dirty="0">
                          <a:solidFill>
                            <a:schemeClr val="tx1"/>
                          </a:solidFill>
                          <a:effectLst/>
                          <a:latin typeface="+mj-lt"/>
                          <a:ea typeface="Times New Roman" panose="02020603050405020304" pitchFamily="18" charset="0"/>
                        </a:rPr>
                        <a:t>As of 10/31/20</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effectLst/>
                          <a:latin typeface="+mj-lt"/>
                          <a:ea typeface="Times New Roman" panose="02020603050405020304" pitchFamily="18" charset="0"/>
                        </a:rPr>
                        <a:t>New Violations to Legal</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Closed Violations by Legal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As of 11/30/20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4164457521"/>
                  </a:ext>
                </a:extLst>
              </a:tr>
              <a:tr h="608961">
                <a:tc>
                  <a:txBody>
                    <a:bodyPr/>
                    <a:lstStyle/>
                    <a:p>
                      <a:pPr algn="ctr"/>
                      <a:r>
                        <a:rPr lang="en-US" sz="1600" b="0" dirty="0">
                          <a:solidFill>
                            <a:schemeClr val="tx1"/>
                          </a:solidFill>
                          <a:latin typeface="+mj-lt"/>
                        </a:rPr>
                        <a:t>43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latin typeface="+mj-lt"/>
                        </a:rPr>
                        <a:t>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57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3987292436"/>
                  </a:ext>
                </a:extLst>
              </a:tr>
            </a:tbl>
          </a:graphicData>
        </a:graphic>
      </p:graphicFrame>
      <p:sp>
        <p:nvSpPr>
          <p:cNvPr id="8" name="TextBox 7">
            <a:extLst>
              <a:ext uri="{FF2B5EF4-FFF2-40B4-BE49-F238E27FC236}">
                <a16:creationId xmlns:a16="http://schemas.microsoft.com/office/drawing/2014/main" id="{36059364-C590-4F63-8537-4BEE9C5A6CAB}"/>
              </a:ext>
            </a:extLst>
          </p:cNvPr>
          <p:cNvSpPr txBox="1"/>
          <p:nvPr/>
        </p:nvSpPr>
        <p:spPr>
          <a:xfrm>
            <a:off x="87086" y="3753395"/>
            <a:ext cx="3283132" cy="369332"/>
          </a:xfrm>
          <a:prstGeom prst="rect">
            <a:avLst/>
          </a:prstGeom>
          <a:noFill/>
        </p:spPr>
        <p:txBody>
          <a:bodyPr wrap="square" rtlCol="0">
            <a:spAutoFit/>
          </a:bodyPr>
          <a:lstStyle/>
          <a:p>
            <a:r>
              <a:rPr lang="en-US" dirty="0"/>
              <a:t>Legal Cases</a:t>
            </a:r>
          </a:p>
        </p:txBody>
      </p:sp>
      <p:sp>
        <p:nvSpPr>
          <p:cNvPr id="10" name="TextBox 9">
            <a:extLst>
              <a:ext uri="{FF2B5EF4-FFF2-40B4-BE49-F238E27FC236}">
                <a16:creationId xmlns:a16="http://schemas.microsoft.com/office/drawing/2014/main" id="{5BAD86D9-C03E-4A30-A454-1333AEBA4A40}"/>
              </a:ext>
            </a:extLst>
          </p:cNvPr>
          <p:cNvSpPr txBox="1"/>
          <p:nvPr/>
        </p:nvSpPr>
        <p:spPr>
          <a:xfrm>
            <a:off x="87086" y="2119572"/>
            <a:ext cx="3283132" cy="369332"/>
          </a:xfrm>
          <a:prstGeom prst="rect">
            <a:avLst/>
          </a:prstGeom>
          <a:noFill/>
        </p:spPr>
        <p:txBody>
          <a:bodyPr wrap="square" rtlCol="0">
            <a:spAutoFit/>
          </a:bodyPr>
          <a:lstStyle/>
          <a:p>
            <a:r>
              <a:rPr lang="en-US" dirty="0"/>
              <a:t>Violations</a:t>
            </a:r>
          </a:p>
        </p:txBody>
      </p:sp>
    </p:spTree>
    <p:extLst>
      <p:ext uri="{BB962C8B-B14F-4D97-AF65-F5344CB8AC3E}">
        <p14:creationId xmlns:p14="http://schemas.microsoft.com/office/powerpoint/2010/main" val="301908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628650" y="128996"/>
            <a:ext cx="7886700" cy="550273"/>
          </a:xfrm>
        </p:spPr>
        <p:txBody>
          <a:bodyPr>
            <a:normAutofit fontScale="90000"/>
          </a:bodyPr>
          <a:lstStyle/>
          <a:p>
            <a:pPr algn="ctr"/>
            <a:r>
              <a:rPr lang="en-US" b="1" u="sng" dirty="0"/>
              <a:t>WORK ORDERS</a:t>
            </a:r>
            <a:br>
              <a:rPr lang="en-US" b="1" u="sng" dirty="0"/>
            </a:br>
            <a:r>
              <a:rPr lang="en-US" b="1" u="sng" dirty="0"/>
              <a:t>NOVEMBER</a:t>
            </a:r>
            <a:br>
              <a:rPr lang="en-US" b="1" u="sng" dirty="0"/>
            </a:br>
            <a:r>
              <a:rPr lang="en-US" b="1" u="sng" dirty="0"/>
              <a:t> </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571175" y="2521994"/>
          <a:ext cx="8046719" cy="116522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tx1"/>
                          </a:solidFill>
                          <a:effectLst/>
                          <a:latin typeface="+mj-lt"/>
                          <a:ea typeface="Times New Roman" panose="02020603050405020304" pitchFamily="18" charset="0"/>
                        </a:rPr>
                        <a:t>Open Work Orders as of 10/31/20</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effectLst/>
                          <a:latin typeface="+mj-lt"/>
                          <a:ea typeface="Times New Roman" panose="02020603050405020304" pitchFamily="18" charset="0"/>
                        </a:rPr>
                        <a:t>New Work Orders</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Closed Work Orders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Open Work Orders as of 11/30/20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2384583703"/>
                  </a:ext>
                </a:extLst>
              </a:tr>
              <a:tr h="608961">
                <a:tc>
                  <a:txBody>
                    <a:bodyPr/>
                    <a:lstStyle/>
                    <a:p>
                      <a:pPr algn="ctr"/>
                      <a:r>
                        <a:rPr lang="en-US" sz="1600" b="0" dirty="0">
                          <a:solidFill>
                            <a:schemeClr val="tx1"/>
                          </a:solidFill>
                          <a:latin typeface="+mj-lt"/>
                        </a:rPr>
                        <a:t>44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latin typeface="+mj-lt"/>
                        </a:rPr>
                        <a:t>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53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58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3281243918"/>
                  </a:ext>
                </a:extLst>
              </a:tr>
            </a:tbl>
          </a:graphicData>
        </a:graphic>
      </p:graphicFrame>
    </p:spTree>
    <p:extLst>
      <p:ext uri="{BB962C8B-B14F-4D97-AF65-F5344CB8AC3E}">
        <p14:creationId xmlns:p14="http://schemas.microsoft.com/office/powerpoint/2010/main" val="31175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85060"/>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 month of OCTOBER 2020</a:t>
            </a:r>
            <a:br>
              <a:rPr lang="en-US" sz="3600" dirty="0">
                <a:latin typeface="Franklin Gothic Medium" panose="020B0603020102020204" pitchFamily="34" charset="0"/>
              </a:rPr>
            </a:b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039147"/>
          <a:ext cx="8595360" cy="3090167"/>
        </p:xfrm>
        <a:graphic>
          <a:graphicData uri="http://schemas.openxmlformats.org/drawingml/2006/table">
            <a:tbl>
              <a:tblPr>
                <a:tableStyleId>{5C22544A-7EE6-4342-B048-85BDC9FD1C3A}</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latin typeface="Century Gothic" panose="020B0502020202020204" pitchFamily="34" charset="0"/>
                        </a:rPr>
                        <a:t>October (In Thousands)</a:t>
                      </a:r>
                      <a:endParaRPr lang="en-US" sz="18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rowSpan="3">
                  <a:txBody>
                    <a:bodyPr/>
                    <a:lstStyle/>
                    <a:p>
                      <a:pPr algn="ctr" fontAlgn="ctr"/>
                      <a:r>
                        <a:rPr lang="en-US" sz="1600" u="none" strike="noStrike" dirty="0">
                          <a:effectLst/>
                          <a:latin typeface="Century Gothic" panose="020B0502020202020204" pitchFamily="34" charset="0"/>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1600" u="none" strike="noStrike" dirty="0">
                          <a:effectLst/>
                          <a:latin typeface="Century Gothic" panose="020B0502020202020204" pitchFamily="34" charset="0"/>
                        </a:rPr>
                        <a:t>Favor/ (</a:t>
                      </a:r>
                      <a:r>
                        <a:rPr lang="en-US" sz="1600" u="none" strike="noStrike" dirty="0" err="1">
                          <a:effectLst/>
                          <a:latin typeface="Century Gothic" panose="020B0502020202020204" pitchFamily="34" charset="0"/>
                        </a:rPr>
                        <a:t>Unfavor</a:t>
                      </a:r>
                      <a:r>
                        <a:rPr lang="en-US" sz="1600" u="none" strike="noStrike" dirty="0">
                          <a:effectLst/>
                          <a:latin typeface="Century Gothic" panose="020B0502020202020204" pitchFamily="34" charset="0"/>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latin typeface="Century Gothic" panose="020B0502020202020204" pitchFamily="34" charset="0"/>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$470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$495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$25</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3053170"/>
                  </a:ext>
                </a:extLst>
              </a:tr>
              <a:tr h="548640">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1,216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1,107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109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779007"/>
                  </a:ext>
                </a:extLst>
              </a:tr>
              <a:tr h="548640">
                <a:tc>
                  <a:txBody>
                    <a:bodyPr/>
                    <a:lstStyle/>
                    <a:p>
                      <a:pPr algn="l" fontAlgn="ctr"/>
                      <a:r>
                        <a:rPr lang="en-US" sz="1600" u="none" strike="noStrike">
                          <a:effectLst/>
                          <a:latin typeface="Century Gothic" panose="020B0502020202020204" pitchFamily="34" charset="0"/>
                        </a:rPr>
                        <a:t>Net Operating</a:t>
                      </a:r>
                      <a:endParaRPr lang="en-US" sz="16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($ 746)</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  612)</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$134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38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B24274F-AA0F-4BBB-92A4-687A16734C1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5ABF-3587-4B28-9997-5F6131C92484}"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148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85060"/>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err="1">
                <a:latin typeface="Century Gothic" panose="020B0502020202020204" pitchFamily="34" charset="0"/>
              </a:rPr>
              <a:t>ytd</a:t>
            </a:r>
            <a:r>
              <a:rPr lang="en-US" sz="3600" b="1" dirty="0">
                <a:latin typeface="Century Gothic" panose="020B0502020202020204" pitchFamily="34" charset="0"/>
              </a:rPr>
              <a:t> </a:t>
            </a:r>
            <a:r>
              <a:rPr lang="en-US" sz="3600" b="1" dirty="0" err="1">
                <a:latin typeface="Century Gothic" panose="020B0502020202020204" pitchFamily="34" charset="0"/>
              </a:rPr>
              <a:t>ocToBER</a:t>
            </a:r>
            <a:r>
              <a:rPr lang="en-US" sz="3600" b="1" dirty="0">
                <a:latin typeface="Century Gothic" panose="020B0502020202020204" pitchFamily="34" charset="0"/>
              </a:rPr>
              <a:t> 2020</a:t>
            </a:r>
            <a:br>
              <a:rPr lang="en-US" sz="3600" dirty="0">
                <a:latin typeface="Franklin Gothic Medium" panose="020B0603020102020204" pitchFamily="34" charset="0"/>
              </a:rPr>
            </a:b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039147"/>
          <a:ext cx="8595360" cy="3090167"/>
        </p:xfrm>
        <a:graphic>
          <a:graphicData uri="http://schemas.openxmlformats.org/drawingml/2006/table">
            <a:tbl>
              <a:tblPr>
                <a:tableStyleId>{5C22544A-7EE6-4342-B048-85BDC9FD1C3A}</a:tableStyleId>
              </a:tblPr>
              <a:tblGrid>
                <a:gridCol w="2509399">
                  <a:extLst>
                    <a:ext uri="{9D8B030D-6E8A-4147-A177-3AD203B41FA5}">
                      <a16:colId xmlns:a16="http://schemas.microsoft.com/office/drawing/2014/main" val="1529911752"/>
                    </a:ext>
                  </a:extLst>
                </a:gridCol>
                <a:gridCol w="2094883">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latin typeface="Century Gothic" panose="020B0502020202020204" pitchFamily="34" charset="0"/>
                        </a:rPr>
                        <a:t>October YTD (In Thousands)</a:t>
                      </a:r>
                      <a:endParaRPr lang="en-US" sz="18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rowSpan="3">
                  <a:txBody>
                    <a:bodyPr/>
                    <a:lstStyle/>
                    <a:p>
                      <a:pPr algn="ctr" fontAlgn="ctr"/>
                      <a:r>
                        <a:rPr lang="en-US" sz="1600" u="none" strike="noStrike" dirty="0">
                          <a:effectLst/>
                          <a:latin typeface="Century Gothic" panose="020B0502020202020204" pitchFamily="34" charset="0"/>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1600" u="none" strike="noStrike" dirty="0">
                          <a:effectLst/>
                          <a:latin typeface="Century Gothic" panose="020B0502020202020204" pitchFamily="34" charset="0"/>
                        </a:rPr>
                        <a:t>Favor/ (</a:t>
                      </a:r>
                      <a:r>
                        <a:rPr lang="en-US" sz="1600" u="none" strike="noStrike" dirty="0" err="1">
                          <a:effectLst/>
                          <a:latin typeface="Century Gothic" panose="020B0502020202020204" pitchFamily="34" charset="0"/>
                        </a:rPr>
                        <a:t>Unfavor</a:t>
                      </a:r>
                      <a:r>
                        <a:rPr lang="en-US" sz="1600" u="none" strike="noStrike" dirty="0">
                          <a:effectLst/>
                          <a:latin typeface="Century Gothic" panose="020B0502020202020204" pitchFamily="34" charset="0"/>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latin typeface="Century Gothic" panose="020B0502020202020204" pitchFamily="34" charset="0"/>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$11,702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$11,949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$247</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3053170"/>
                  </a:ext>
                </a:extLst>
              </a:tr>
              <a:tr h="548640">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7,353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6,333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1,020</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779007"/>
                  </a:ext>
                </a:extLst>
              </a:tr>
              <a:tr h="548640">
                <a:tc>
                  <a:txBody>
                    <a:bodyPr/>
                    <a:lstStyle/>
                    <a:p>
                      <a:pPr algn="l" fontAlgn="ctr"/>
                      <a:r>
                        <a:rPr lang="en-US" sz="1600" u="none" strike="noStrike">
                          <a:effectLst/>
                          <a:latin typeface="Century Gothic" panose="020B0502020202020204" pitchFamily="34" charset="0"/>
                        </a:rPr>
                        <a:t>Net Operating</a:t>
                      </a:r>
                      <a:endParaRPr lang="en-US" sz="16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$4,349</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$5,616</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$1,267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38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42626EC-C1EC-47FB-9910-540F35222DA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10235-9775-4FBC-8ACE-A0D96301D6A3}"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855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209006"/>
            <a:ext cx="7498080" cy="1221568"/>
          </a:xfrm>
        </p:spPr>
        <p:txBody>
          <a:bodyPr>
            <a:normAutofit fontScale="90000"/>
          </a:bodyPr>
          <a:lstStyle/>
          <a:p>
            <a:pPr algn="ctr"/>
            <a:r>
              <a:rPr lang="en-US" sz="2800" b="1" dirty="0">
                <a:latin typeface="Century Gothic" panose="020B0502020202020204" pitchFamily="34" charset="0"/>
              </a:rPr>
              <a:t>Detail for the Month of </a:t>
            </a:r>
            <a:r>
              <a:rPr lang="en-US" sz="2800" b="1" dirty="0" err="1">
                <a:latin typeface="Century Gothic" panose="020B0502020202020204" pitchFamily="34" charset="0"/>
              </a:rPr>
              <a:t>octoBER</a:t>
            </a:r>
            <a:br>
              <a:rPr lang="en-US" sz="2800" b="1" dirty="0">
                <a:latin typeface="Century Gothic" panose="020B0502020202020204" pitchFamily="34" charset="0"/>
              </a:rPr>
            </a:br>
            <a:r>
              <a:rPr lang="en-US" sz="2800" b="1" dirty="0">
                <a:latin typeface="Century Gothic" panose="020B0502020202020204" pitchFamily="34" charset="0"/>
              </a:rPr>
              <a:t>Favor/(Unfavorable) Vs. Budget</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1470219" y="1232301"/>
          <a:ext cx="6765760" cy="4023360"/>
        </p:xfrm>
        <a:graphic>
          <a:graphicData uri="http://schemas.openxmlformats.org/drawingml/2006/table">
            <a:tbl>
              <a:tblPr>
                <a:tableStyleId>{5C22544A-7EE6-4342-B048-85BDC9FD1C3A}</a:tableStyleId>
              </a:tblPr>
              <a:tblGrid>
                <a:gridCol w="4546833">
                  <a:extLst>
                    <a:ext uri="{9D8B030D-6E8A-4147-A177-3AD203B41FA5}">
                      <a16:colId xmlns:a16="http://schemas.microsoft.com/office/drawing/2014/main" val="1529911752"/>
                    </a:ext>
                  </a:extLst>
                </a:gridCol>
                <a:gridCol w="2218927">
                  <a:extLst>
                    <a:ext uri="{9D8B030D-6E8A-4147-A177-3AD203B41FA5}">
                      <a16:colId xmlns:a16="http://schemas.microsoft.com/office/drawing/2014/main" val="1196787798"/>
                    </a:ext>
                  </a:extLst>
                </a:gridCol>
              </a:tblGrid>
              <a:tr h="365760">
                <a:tc>
                  <a:txBody>
                    <a:bodyPr/>
                    <a:lstStyle/>
                    <a:p>
                      <a:pPr algn="l" fontAlgn="ctr"/>
                      <a:r>
                        <a:rPr lang="en-US" sz="2000" b="0" i="0" u="none" strike="noStrike" dirty="0">
                          <a:solidFill>
                            <a:srgbClr val="000000"/>
                          </a:solidFill>
                          <a:effectLst/>
                          <a:latin typeface="Century Gothic" panose="020B0502020202020204" pitchFamily="34" charset="0"/>
                        </a:rPr>
                        <a:t>Public Works/General </a:t>
                      </a:r>
                      <a:r>
                        <a:rPr lang="en-US" sz="2000" b="0" i="0" u="none" strike="noStrike" dirty="0" err="1">
                          <a:solidFill>
                            <a:srgbClr val="000000"/>
                          </a:solidFill>
                          <a:effectLst/>
                          <a:latin typeface="Century Gothic" panose="020B0502020202020204" pitchFamily="34" charset="0"/>
                        </a:rPr>
                        <a:t>Maint</a:t>
                      </a:r>
                      <a:r>
                        <a:rPr lang="en-US" sz="2000" b="0" i="0" u="none" strike="noStrike" dirty="0">
                          <a:solidFill>
                            <a:srgbClr val="000000"/>
                          </a:solidFill>
                          <a:effectLst/>
                          <a:latin typeface="Century Gothic" panose="020B0502020202020204" pitchFamily="34" charset="0"/>
                        </a:rPr>
                        <a:t>/CPI</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$79.5</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7661762"/>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Recreation &amp; Parks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u="none" strike="noStrike" dirty="0">
                          <a:effectLst/>
                          <a:latin typeface="Century Gothic" panose="020B0502020202020204" pitchFamily="34" charset="0"/>
                        </a:rPr>
                        <a:t>  30.7</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9042706"/>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Golf Ops &amp; Maintenance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16.9</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8015506"/>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Finance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15.1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4629686"/>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Clubhouse Grille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14.1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1779007"/>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Beach Parking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10.7</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9495122"/>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Marinas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7.6</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2573509"/>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Yacht Club</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(33.8)</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8664805"/>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Aquatics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(6.1)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6509763"/>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Other (Net)</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(0.7)       </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222076"/>
                  </a:ext>
                </a:extLst>
              </a:tr>
              <a:tr h="365760">
                <a:tc>
                  <a:txBody>
                    <a:bodyPr/>
                    <a:lstStyle/>
                    <a:p>
                      <a:pPr algn="l" fontAlgn="ctr"/>
                      <a:r>
                        <a:rPr lang="en-US" sz="2000" b="0" i="0" u="none" strike="noStrike" dirty="0">
                          <a:solidFill>
                            <a:srgbClr val="000000"/>
                          </a:solidFill>
                          <a:effectLst/>
                          <a:latin typeface="Century Gothic" panose="020B0502020202020204" pitchFamily="34" charset="0"/>
                        </a:rPr>
                        <a:t>Net Operating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$134.0</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4488804"/>
                  </a:ext>
                </a:extLst>
              </a:tr>
            </a:tbl>
          </a:graphicData>
        </a:graphic>
      </p:graphicFrame>
      <p:cxnSp>
        <p:nvCxnSpPr>
          <p:cNvPr id="13" name="Straight Connector 12">
            <a:extLst>
              <a:ext uri="{FF2B5EF4-FFF2-40B4-BE49-F238E27FC236}">
                <a16:creationId xmlns:a16="http://schemas.microsoft.com/office/drawing/2014/main" id="{DFBE8885-3D74-48CC-831A-3D441959FAC2}"/>
              </a:ext>
            </a:extLst>
          </p:cNvPr>
          <p:cNvCxnSpPr/>
          <p:nvPr/>
        </p:nvCxnSpPr>
        <p:spPr>
          <a:xfrm>
            <a:off x="6495110" y="5255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EECFE4-987D-4DFB-A37C-8DE6FB98A576}"/>
              </a:ext>
            </a:extLst>
          </p:cNvPr>
          <p:cNvCxnSpPr/>
          <p:nvPr/>
        </p:nvCxnSpPr>
        <p:spPr>
          <a:xfrm>
            <a:off x="6495110" y="4913317"/>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7C7B10-4A81-4165-B169-00151ED862B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1AB91-4376-4A2F-90B9-785FF0C107E3}"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303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p:nvPr>
        </p:nvSpPr>
        <p:spPr>
          <a:xfrm>
            <a:off x="720699" y="960241"/>
            <a:ext cx="5137275" cy="4203872"/>
          </a:xfrm>
        </p:spPr>
        <p:txBody>
          <a:bodyPr vert="horz" lIns="91440" tIns="45720" rIns="91440" bIns="0" rtlCol="0" anchor="ctr">
            <a:normAutofit/>
          </a:bodyPr>
          <a:lstStyle/>
          <a:p>
            <a:pPr algn="r" defTabSz="914400"/>
            <a:r>
              <a:rPr lang="en-US" sz="4700"/>
              <a:t>Approval of Agenda</a:t>
            </a:r>
          </a:p>
        </p:txBody>
      </p:sp>
      <p:cxnSp>
        <p:nvCxnSpPr>
          <p:cNvPr id="30" name="Straight Connector 29">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5763"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0884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209006"/>
            <a:ext cx="7498080" cy="1221568"/>
          </a:xfrm>
        </p:spPr>
        <p:txBody>
          <a:bodyPr>
            <a:normAutofit fontScale="90000"/>
          </a:bodyPr>
          <a:lstStyle/>
          <a:p>
            <a:pPr algn="ctr"/>
            <a:r>
              <a:rPr lang="en-US" sz="2800" b="1" dirty="0">
                <a:latin typeface="Century Gothic" panose="020B0502020202020204" pitchFamily="34" charset="0"/>
              </a:rPr>
              <a:t>Detail for </a:t>
            </a:r>
            <a:r>
              <a:rPr lang="en-US" sz="2800" b="1" dirty="0" err="1">
                <a:latin typeface="Century Gothic" panose="020B0502020202020204" pitchFamily="34" charset="0"/>
              </a:rPr>
              <a:t>october</a:t>
            </a:r>
            <a:r>
              <a:rPr lang="en-US" sz="2800" b="1" dirty="0">
                <a:latin typeface="Century Gothic" panose="020B0502020202020204" pitchFamily="34" charset="0"/>
              </a:rPr>
              <a:t> </a:t>
            </a:r>
            <a:r>
              <a:rPr lang="en-US" sz="2800" b="1" dirty="0" err="1">
                <a:latin typeface="Century Gothic" panose="020B0502020202020204" pitchFamily="34" charset="0"/>
              </a:rPr>
              <a:t>ytd</a:t>
            </a:r>
            <a:br>
              <a:rPr lang="en-US" sz="2800" b="1" dirty="0">
                <a:latin typeface="Century Gothic" panose="020B0502020202020204" pitchFamily="34" charset="0"/>
              </a:rPr>
            </a:br>
            <a:r>
              <a:rPr lang="en-US" sz="2800" b="1" dirty="0">
                <a:latin typeface="Century Gothic" panose="020B0502020202020204" pitchFamily="34" charset="0"/>
              </a:rPr>
              <a:t>Favor/(Unfavorable) Vs. Budget</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1373746" y="992495"/>
          <a:ext cx="6862233" cy="5175450"/>
        </p:xfrm>
        <a:graphic>
          <a:graphicData uri="http://schemas.openxmlformats.org/drawingml/2006/table">
            <a:tbl>
              <a:tblPr>
                <a:tableStyleId>{5C22544A-7EE6-4342-B048-85BDC9FD1C3A}</a:tableStyleId>
              </a:tblPr>
              <a:tblGrid>
                <a:gridCol w="4632840">
                  <a:extLst>
                    <a:ext uri="{9D8B030D-6E8A-4147-A177-3AD203B41FA5}">
                      <a16:colId xmlns:a16="http://schemas.microsoft.com/office/drawing/2014/main" val="1529911752"/>
                    </a:ext>
                  </a:extLst>
                </a:gridCol>
                <a:gridCol w="2229393">
                  <a:extLst>
                    <a:ext uri="{9D8B030D-6E8A-4147-A177-3AD203B41FA5}">
                      <a16:colId xmlns:a16="http://schemas.microsoft.com/office/drawing/2014/main" val="1196787798"/>
                    </a:ext>
                  </a:extLst>
                </a:gridCol>
              </a:tblGrid>
              <a:tr h="345030">
                <a:tc>
                  <a:txBody>
                    <a:bodyPr/>
                    <a:lstStyle/>
                    <a:p>
                      <a:pPr algn="l" fontAlgn="ctr"/>
                      <a:r>
                        <a:rPr lang="en-US" sz="2000" u="none" strike="noStrike" dirty="0">
                          <a:effectLst/>
                          <a:latin typeface="Century Gothic" panose="020B0502020202020204" pitchFamily="34" charset="0"/>
                        </a:rPr>
                        <a:t>General Admin.</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u="none" strike="noStrike" dirty="0">
                          <a:effectLst/>
                          <a:latin typeface="Century Gothic" panose="020B0502020202020204" pitchFamily="34" charset="0"/>
                        </a:rPr>
                        <a:t>  $982.0</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3053170"/>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Public Works/Gen Maintenance/CPI</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391.4</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436180"/>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Yacht Club</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79.6</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1779007"/>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Finance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58.7</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1917760"/>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Marinas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56.8</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1526590"/>
                  </a:ext>
                </a:extLst>
              </a:tr>
              <a:tr h="345030">
                <a:tc>
                  <a:txBody>
                    <a:bodyPr/>
                    <a:lstStyle/>
                    <a:p>
                      <a:pPr algn="l" fontAlgn="ctr"/>
                      <a:r>
                        <a:rPr lang="en-US" sz="2000" u="none" strike="noStrike" dirty="0">
                          <a:effectLst/>
                          <a:latin typeface="Century Gothic" panose="020B0502020202020204" pitchFamily="34" charset="0"/>
                        </a:rPr>
                        <a:t>Clubhouse Grille</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u="none" strike="noStrike" dirty="0">
                          <a:effectLst/>
                          <a:latin typeface="Century Gothic" panose="020B0502020202020204" pitchFamily="34" charset="0"/>
                        </a:rPr>
                        <a:t>      41.8</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9332283"/>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Public Relations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30.4</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3439874"/>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Police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29.6      </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7444909"/>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GM’s Office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13.0</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8381304"/>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Golf Ops &amp; Maintenance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8.2</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37563591"/>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Aquatics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(217.6)</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8664805"/>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Beach Parking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(177.8)</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6509763"/>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Racquet Sports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(20.8)</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169042"/>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Recreation &amp; Parks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(8.4)</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0816328"/>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Net Operating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$1,266.9</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5666964"/>
                  </a:ext>
                </a:extLst>
              </a:tr>
            </a:tbl>
          </a:graphicData>
        </a:graphic>
      </p:graphicFrame>
      <p:cxnSp>
        <p:nvCxnSpPr>
          <p:cNvPr id="13" name="Straight Connector 12">
            <a:extLst>
              <a:ext uri="{FF2B5EF4-FFF2-40B4-BE49-F238E27FC236}">
                <a16:creationId xmlns:a16="http://schemas.microsoft.com/office/drawing/2014/main" id="{DFBE8885-3D74-48CC-831A-3D441959FAC2}"/>
              </a:ext>
            </a:extLst>
          </p:cNvPr>
          <p:cNvCxnSpPr/>
          <p:nvPr/>
        </p:nvCxnSpPr>
        <p:spPr>
          <a:xfrm>
            <a:off x="6607603" y="6151982"/>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607603" y="5827034"/>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DA6A80C-EB44-470E-AAC9-A55382C8FA3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94AE-B2BE-4046-8017-62CB15DB6E0D}"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532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48402"/>
            <a:ext cx="7498080" cy="879562"/>
          </a:xfrm>
        </p:spPr>
        <p:txBody>
          <a:bodyPr>
            <a:normAutofit fontScale="90000"/>
          </a:bodyPr>
          <a:lstStyle/>
          <a:p>
            <a:pPr algn="ctr"/>
            <a:r>
              <a:rPr lang="en-US" sz="2800" b="1" dirty="0">
                <a:latin typeface="Century Gothic" panose="020B0502020202020204" pitchFamily="34" charset="0"/>
              </a:rPr>
              <a:t>Month of NOVEMBER 2020</a:t>
            </a:r>
            <a:br>
              <a:rPr lang="en-US" sz="2800" b="1" dirty="0">
                <a:latin typeface="Century Gothic" panose="020B0502020202020204" pitchFamily="34" charset="0"/>
              </a:rPr>
            </a:br>
            <a:r>
              <a:rPr lang="en-US" sz="2800" b="1" dirty="0">
                <a:latin typeface="Century Gothic" panose="020B0502020202020204" pitchFamily="34" charset="0"/>
              </a:rPr>
              <a:t>flash</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3" name="Table 2">
            <a:extLst>
              <a:ext uri="{FF2B5EF4-FFF2-40B4-BE49-F238E27FC236}">
                <a16:creationId xmlns:a16="http://schemas.microsoft.com/office/drawing/2014/main" id="{5E186878-75A2-49E7-A6BB-8E051E18D465}"/>
              </a:ext>
            </a:extLst>
          </p:cNvPr>
          <p:cNvGraphicFramePr>
            <a:graphicFrameLocks noGrp="1"/>
          </p:cNvGraphicFramePr>
          <p:nvPr/>
        </p:nvGraphicFramePr>
        <p:xfrm>
          <a:off x="274320" y="2039147"/>
          <a:ext cx="8595360" cy="2505775"/>
        </p:xfrm>
        <a:graphic>
          <a:graphicData uri="http://schemas.openxmlformats.org/drawingml/2006/table">
            <a:tbl>
              <a:tblPr>
                <a:tableStyleId>{5C22544A-7EE6-4342-B048-85BDC9FD1C3A}</a:tableStyleId>
              </a:tblPr>
              <a:tblGrid>
                <a:gridCol w="2509399">
                  <a:extLst>
                    <a:ext uri="{9D8B030D-6E8A-4147-A177-3AD203B41FA5}">
                      <a16:colId xmlns:a16="http://schemas.microsoft.com/office/drawing/2014/main" val="1529911752"/>
                    </a:ext>
                  </a:extLst>
                </a:gridCol>
                <a:gridCol w="2094883">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latin typeface="Century Gothic" panose="020B0502020202020204" pitchFamily="34" charset="0"/>
                        </a:rPr>
                        <a:t>November Estimate (In Thousands)</a:t>
                      </a:r>
                      <a:endParaRPr lang="en-US" sz="18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Favor/ (</a:t>
                      </a:r>
                      <a:r>
                        <a:rPr lang="en-US" sz="1600" u="none" strike="noStrike" dirty="0" err="1">
                          <a:effectLst/>
                          <a:latin typeface="Century Gothic" panose="020B0502020202020204" pitchFamily="34" charset="0"/>
                        </a:rPr>
                        <a:t>Unfavor</a:t>
                      </a:r>
                      <a:r>
                        <a:rPr lang="en-US" sz="1600" u="none" strike="noStrike" dirty="0">
                          <a:effectLst/>
                          <a:latin typeface="Century Gothic" panose="020B0502020202020204" pitchFamily="34" charset="0"/>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670456"/>
                  </a:ext>
                </a:extLst>
              </a:tr>
              <a:tr h="548640">
                <a:tc>
                  <a:txBody>
                    <a:bodyPr/>
                    <a:lstStyle/>
                    <a:p>
                      <a:pPr algn="l" fontAlgn="ctr"/>
                      <a:r>
                        <a:rPr lang="en-US" sz="1600" u="none" strike="noStrike" dirty="0">
                          <a:effectLst/>
                          <a:latin typeface="Century Gothic" panose="020B0502020202020204" pitchFamily="34" charset="0"/>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b="0" i="0" u="none" strike="noStrike" dirty="0">
                          <a:solidFill>
                            <a:srgbClr val="000000"/>
                          </a:solidFill>
                          <a:effectLst/>
                          <a:latin typeface="Century Gothic" panose="020B0502020202020204" pitchFamily="34" charset="0"/>
                        </a:rPr>
                        <a:t>$262</a:t>
                      </a: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$290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$28</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3053170"/>
                  </a:ext>
                </a:extLst>
              </a:tr>
              <a:tr h="548640">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b="0" i="0" u="none" strike="noStrike" dirty="0">
                          <a:solidFill>
                            <a:srgbClr val="000000"/>
                          </a:solidFill>
                          <a:effectLst/>
                          <a:latin typeface="Century Gothic" panose="020B0502020202020204" pitchFamily="34" charset="0"/>
                        </a:rPr>
                        <a:t>  </a:t>
                      </a:r>
                      <a:r>
                        <a:rPr lang="en-US" sz="1600" b="0" i="0" u="sng" strike="noStrike" dirty="0">
                          <a:solidFill>
                            <a:srgbClr val="000000"/>
                          </a:solidFill>
                          <a:effectLst/>
                          <a:latin typeface="Century Gothic" panose="020B0502020202020204" pitchFamily="34" charset="0"/>
                        </a:rPr>
                        <a:t>975</a:t>
                      </a: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b="0" i="0" u="none" strike="noStrike" dirty="0">
                          <a:solidFill>
                            <a:srgbClr val="000000"/>
                          </a:solidFill>
                          <a:effectLst/>
                          <a:latin typeface="Century Gothic" panose="020B0502020202020204" pitchFamily="34" charset="0"/>
                        </a:rPr>
                        <a:t>  </a:t>
                      </a:r>
                      <a:r>
                        <a:rPr lang="en-US" sz="1600" b="0" i="0" u="sng" strike="noStrike" dirty="0">
                          <a:solidFill>
                            <a:srgbClr val="000000"/>
                          </a:solidFill>
                          <a:effectLst/>
                          <a:latin typeface="Century Gothic" panose="020B0502020202020204" pitchFamily="34" charset="0"/>
                        </a:rPr>
                        <a:t>915</a:t>
                      </a: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b="0" i="0" u="none" strike="noStrike" dirty="0">
                          <a:solidFill>
                            <a:srgbClr val="000000"/>
                          </a:solidFill>
                          <a:effectLst/>
                          <a:latin typeface="Century Gothic" panose="020B0502020202020204" pitchFamily="34" charset="0"/>
                        </a:rPr>
                        <a:t>  </a:t>
                      </a:r>
                      <a:r>
                        <a:rPr lang="en-US" sz="1600" b="0" i="0" u="sng" strike="noStrike" dirty="0">
                          <a:solidFill>
                            <a:srgbClr val="000000"/>
                          </a:solidFill>
                          <a:effectLst/>
                          <a:latin typeface="Century Gothic" panose="020B0502020202020204" pitchFamily="34" charset="0"/>
                        </a:rPr>
                        <a:t>60</a:t>
                      </a: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779007"/>
                  </a:ext>
                </a:extLst>
              </a:tr>
              <a:tr h="548640">
                <a:tc>
                  <a:txBody>
                    <a:bodyPr/>
                    <a:lstStyle/>
                    <a:p>
                      <a:pPr algn="l" fontAlgn="ctr"/>
                      <a:r>
                        <a:rPr lang="en-US" sz="1600" u="none" strike="noStrike" dirty="0">
                          <a:effectLst/>
                          <a:latin typeface="Century Gothic" panose="020B0502020202020204" pitchFamily="34" charset="0"/>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b="0" i="0" u="none" strike="noStrike" dirty="0">
                          <a:solidFill>
                            <a:srgbClr val="000000"/>
                          </a:solidFill>
                          <a:effectLst/>
                          <a:latin typeface="Century Gothic" panose="020B0502020202020204" pitchFamily="34" charset="0"/>
                        </a:rPr>
                        <a:t>($713)</a:t>
                      </a: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($625)</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600" u="none" strike="noStrike" dirty="0">
                          <a:effectLst/>
                          <a:latin typeface="Century Gothic" panose="020B0502020202020204" pitchFamily="34" charset="0"/>
                        </a:rPr>
                        <a:t> $88</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1347524"/>
                  </a:ext>
                </a:extLst>
              </a:tr>
            </a:tbl>
          </a:graphicData>
        </a:graphic>
      </p:graphicFrame>
      <p:cxnSp>
        <p:nvCxnSpPr>
          <p:cNvPr id="6" name="Straight Connector 5">
            <a:extLst>
              <a:ext uri="{FF2B5EF4-FFF2-40B4-BE49-F238E27FC236}">
                <a16:creationId xmlns:a16="http://schemas.microsoft.com/office/drawing/2014/main" id="{F22ACCE4-7D44-47A6-8545-C6F958471ACC}"/>
              </a:ext>
            </a:extLst>
          </p:cNvPr>
          <p:cNvCxnSpPr/>
          <p:nvPr/>
        </p:nvCxnSpPr>
        <p:spPr>
          <a:xfrm>
            <a:off x="3257001" y="459812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0FF4EB-E7BE-4E70-9244-A7DF05E503B3}"/>
              </a:ext>
            </a:extLst>
          </p:cNvPr>
          <p:cNvCxnSpPr/>
          <p:nvPr/>
        </p:nvCxnSpPr>
        <p:spPr>
          <a:xfrm>
            <a:off x="5358347" y="4598727"/>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013C78E-2ECE-4B21-9EBE-81CB3AEDBD4F}"/>
              </a:ext>
            </a:extLst>
          </p:cNvPr>
          <p:cNvCxnSpPr/>
          <p:nvPr/>
        </p:nvCxnSpPr>
        <p:spPr>
          <a:xfrm>
            <a:off x="7336967" y="459812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58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38900" y="2055741"/>
            <a:ext cx="3113479" cy="2374516"/>
          </a:xfrm>
        </p:spPr>
        <p:txBody>
          <a:bodyPr vert="horz" lIns="91440" tIns="45720" rIns="91440" bIns="0" rtlCol="0" anchor="b">
            <a:normAutofit/>
          </a:bodyPr>
          <a:lstStyle/>
          <a:p>
            <a:pPr defTabSz="914400"/>
            <a:r>
              <a:rPr lang="en-US" sz="3600" dirty="0"/>
              <a:t>Treasurer’s Report - </a:t>
            </a:r>
            <a:br>
              <a:rPr lang="en-US" sz="3600" dirty="0"/>
            </a:br>
            <a:r>
              <a:rPr lang="en-US" sz="3600" dirty="0"/>
              <a:t>Doug Parks</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21" y="1430056"/>
            <a:ext cx="3720332" cy="3411816"/>
          </a:xfrm>
          <a:prstGeom prst="rect">
            <a:avLst/>
          </a:prstGeom>
        </p:spPr>
      </p:pic>
      <p:sp>
        <p:nvSpPr>
          <p:cNvPr id="3" name="Date Placeholder 2">
            <a:extLst>
              <a:ext uri="{FF2B5EF4-FFF2-40B4-BE49-F238E27FC236}">
                <a16:creationId xmlns:a16="http://schemas.microsoft.com/office/drawing/2014/main" id="{4D83D569-70C2-4F2C-9C84-BA9AF41FCF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F47A9-070C-43D7-94EB-B1013A7718CF}"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754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0" y="447188"/>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October</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Overall Laddered Investment Rate of Return on CDAR’s for October Approx. 1.0%</a:t>
            </a:r>
          </a:p>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October 31, 2020, the Association had approx. $12.5 million in cash</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$7.1 million invested in CDAR’s, fully FDIC insured</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$5.4 million in Money Market and other operating accounts, fully insured</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222" y="2126340"/>
            <a:ext cx="3716338" cy="3716338"/>
          </a:xfrm>
          <a:prstGeom prst="roundRect">
            <a:avLst>
              <a:gd name="adj" fmla="val 3876"/>
            </a:avLst>
          </a:prstGeom>
          <a:ln>
            <a:solidFill>
              <a:schemeClr val="accent1"/>
            </a:solidFill>
          </a:ln>
          <a:effectLst/>
        </p:spPr>
      </p:pic>
      <p:sp>
        <p:nvSpPr>
          <p:cNvPr id="3" name="Date Placeholder 2">
            <a:extLst>
              <a:ext uri="{FF2B5EF4-FFF2-40B4-BE49-F238E27FC236}">
                <a16:creationId xmlns:a16="http://schemas.microsoft.com/office/drawing/2014/main" id="{B6395683-DA9F-4337-973D-F703422604E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71C72-7C53-41CB-9B6F-47F39C7C8336}"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DAB0F8C-3158-4F67-9076-2716BE0C6E97}"/>
              </a:ext>
            </a:extLst>
          </p:cNvPr>
          <p:cNvGraphicFramePr>
            <a:graphicFrameLocks/>
          </p:cNvGraphicFramePr>
          <p:nvPr>
            <p:extLst>
              <p:ext uri="{D42A27DB-BD31-4B8C-83A1-F6EECF244321}">
                <p14:modId xmlns:p14="http://schemas.microsoft.com/office/powerpoint/2010/main" val="1390010487"/>
              </p:ext>
            </p:extLst>
          </p:nvPr>
        </p:nvGraphicFramePr>
        <p:xfrm>
          <a:off x="137160" y="1005840"/>
          <a:ext cx="8869680"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52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193320" y="327570"/>
            <a:ext cx="7132320" cy="589220"/>
          </a:xfrm>
        </p:spPr>
        <p:txBody>
          <a:bodyPr>
            <a:noAutofit/>
          </a:bodyPr>
          <a:lstStyle/>
          <a:p>
            <a:pPr algn="ctr"/>
            <a:r>
              <a:rPr lang="en-US" sz="3600" dirty="0">
                <a:latin typeface="Franklin Gothic Medium" panose="020B0603020102020204" pitchFamily="34" charset="0"/>
              </a:rPr>
              <a:t>Unaudited Reserves OCTOBER 2020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95795" y="2059198"/>
          <a:ext cx="8987246" cy="3946902"/>
        </p:xfrm>
        <a:graphic>
          <a:graphicData uri="http://schemas.openxmlformats.org/drawingml/2006/table">
            <a:tbl>
              <a:tblPr firstRow="1" bandRow="1">
                <a:tableStyleId>{5C22544A-7EE6-4342-B048-85BDC9FD1C3A}</a:tableStyleId>
              </a:tblPr>
              <a:tblGrid>
                <a:gridCol w="2199577">
                  <a:extLst>
                    <a:ext uri="{9D8B030D-6E8A-4147-A177-3AD203B41FA5}">
                      <a16:colId xmlns:a16="http://schemas.microsoft.com/office/drawing/2014/main" val="1394482498"/>
                    </a:ext>
                  </a:extLst>
                </a:gridCol>
                <a:gridCol w="1194448">
                  <a:extLst>
                    <a:ext uri="{9D8B030D-6E8A-4147-A177-3AD203B41FA5}">
                      <a16:colId xmlns:a16="http://schemas.microsoft.com/office/drawing/2014/main" val="3016120161"/>
                    </a:ext>
                  </a:extLst>
                </a:gridCol>
                <a:gridCol w="1384184">
                  <a:extLst>
                    <a:ext uri="{9D8B030D-6E8A-4147-A177-3AD203B41FA5}">
                      <a16:colId xmlns:a16="http://schemas.microsoft.com/office/drawing/2014/main" val="3864248913"/>
                    </a:ext>
                  </a:extLst>
                </a:gridCol>
                <a:gridCol w="1237796">
                  <a:extLst>
                    <a:ext uri="{9D8B030D-6E8A-4147-A177-3AD203B41FA5}">
                      <a16:colId xmlns:a16="http://schemas.microsoft.com/office/drawing/2014/main" val="963910479"/>
                    </a:ext>
                  </a:extLst>
                </a:gridCol>
                <a:gridCol w="1186622">
                  <a:extLst>
                    <a:ext uri="{9D8B030D-6E8A-4147-A177-3AD203B41FA5}">
                      <a16:colId xmlns:a16="http://schemas.microsoft.com/office/drawing/2014/main" val="2806363114"/>
                    </a:ext>
                  </a:extLst>
                </a:gridCol>
                <a:gridCol w="1006679">
                  <a:extLst>
                    <a:ext uri="{9D8B030D-6E8A-4147-A177-3AD203B41FA5}">
                      <a16:colId xmlns:a16="http://schemas.microsoft.com/office/drawing/2014/main" val="2625739660"/>
                    </a:ext>
                  </a:extLst>
                </a:gridCol>
                <a:gridCol w="777940">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err="1">
                          <a:latin typeface="Franklin Gothic Medium" panose="020B0603020102020204" pitchFamily="34" charset="0"/>
                        </a:rPr>
                        <a:t>GeneralReplace</a:t>
                      </a:r>
                      <a:endParaRPr lang="en-US" sz="2100" dirty="0">
                        <a:latin typeface="Franklin Gothic Medium" panose="020B0603020102020204" pitchFamily="34" charset="0"/>
                      </a:endParaRP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Drainage</a:t>
                      </a:r>
                    </a:p>
                  </a:txBody>
                  <a:tcPr marL="68580" marR="68580" anchor="ctr"/>
                </a:tc>
                <a:tc>
                  <a:txBody>
                    <a:bodyPr/>
                    <a:lstStyle/>
                    <a:p>
                      <a:pPr algn="ctr"/>
                      <a:r>
                        <a:rPr lang="en-US" sz="2100" dirty="0">
                          <a:latin typeface="Franklin Gothic Medium" panose="020B0603020102020204" pitchFamily="34" charset="0"/>
                        </a:rPr>
                        <a:t>New Capital</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4/30/20 Balance</a:t>
                      </a:r>
                    </a:p>
                  </a:txBody>
                  <a:tcPr marL="68580" marR="68580" anchor="ctr"/>
                </a:tc>
                <a:tc>
                  <a:txBody>
                    <a:bodyPr/>
                    <a:lstStyle/>
                    <a:p>
                      <a:pPr algn="ctr"/>
                      <a:r>
                        <a:rPr lang="en-US" sz="2000" b="1" dirty="0">
                          <a:latin typeface="Franklin Gothic Medium" panose="020B0603020102020204" pitchFamily="34" charset="0"/>
                        </a:rPr>
                        <a:t>$3.5</a:t>
                      </a:r>
                    </a:p>
                  </a:txBody>
                  <a:tcPr marL="68580" marR="68580" anchor="ctr"/>
                </a:tc>
                <a:tc>
                  <a:txBody>
                    <a:bodyPr/>
                    <a:lstStyle/>
                    <a:p>
                      <a:pPr algn="ctr"/>
                      <a:r>
                        <a:rPr lang="en-US" sz="2000" b="1" dirty="0">
                          <a:latin typeface="Franklin Gothic Medium" panose="020B0603020102020204" pitchFamily="34" charset="0"/>
                        </a:rPr>
                        <a:t>$1.6</a:t>
                      </a:r>
                    </a:p>
                  </a:txBody>
                  <a:tcPr marL="68580" marR="68580" anchor="ctr"/>
                </a:tc>
                <a:tc>
                  <a:txBody>
                    <a:bodyPr/>
                    <a:lstStyle/>
                    <a:p>
                      <a:pPr algn="ctr"/>
                      <a:r>
                        <a:rPr lang="en-US" sz="2000" b="1" dirty="0">
                          <a:latin typeface="Franklin Gothic Medium" panose="020B0603020102020204" pitchFamily="34" charset="0"/>
                        </a:rPr>
                        <a:t>$0</a:t>
                      </a:r>
                    </a:p>
                  </a:txBody>
                  <a:tcPr marL="68580" marR="68580" anchor="ctr"/>
                </a:tc>
                <a:tc>
                  <a:txBody>
                    <a:bodyPr/>
                    <a:lstStyle/>
                    <a:p>
                      <a:pPr algn="ctr"/>
                      <a:r>
                        <a:rPr lang="en-US" sz="2000" b="1" dirty="0">
                          <a:latin typeface="Franklin Gothic Medium" panose="020B0603020102020204" pitchFamily="34" charset="0"/>
                        </a:rPr>
                        <a:t>$0.5</a:t>
                      </a:r>
                    </a:p>
                  </a:txBody>
                  <a:tcPr marL="68580" marR="68580" anchor="ctr"/>
                </a:tc>
                <a:tc>
                  <a:txBody>
                    <a:bodyPr/>
                    <a:lstStyle/>
                    <a:p>
                      <a:pPr algn="ctr"/>
                      <a:r>
                        <a:rPr lang="en-US" sz="2000" b="1" dirty="0">
                          <a:latin typeface="Franklin Gothic Medium" panose="020B0603020102020204" pitchFamily="34" charset="0"/>
                        </a:rPr>
                        <a:t>$0</a:t>
                      </a:r>
                    </a:p>
                  </a:txBody>
                  <a:tcPr marL="68580" marR="68580" anchor="ctr"/>
                </a:tc>
                <a:tc>
                  <a:txBody>
                    <a:bodyPr/>
                    <a:lstStyle/>
                    <a:p>
                      <a:pPr algn="ctr"/>
                      <a:r>
                        <a:rPr lang="en-US" sz="2000" b="1" dirty="0">
                          <a:latin typeface="Franklin Gothic Medium" panose="020B0603020102020204" pitchFamily="34" charset="0"/>
                        </a:rPr>
                        <a:t>$5.6</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Assessments/</a:t>
                      </a:r>
                    </a:p>
                    <a:p>
                      <a:r>
                        <a:rPr lang="en-US" sz="2000" dirty="0">
                          <a:latin typeface="Franklin Gothic Medium" panose="020B0603020102020204" pitchFamily="34" charset="0"/>
                        </a:rPr>
                        <a:t>Interest</a:t>
                      </a:r>
                    </a:p>
                  </a:txBody>
                  <a:tcPr marL="68580" marR="68580" anchor="ctr"/>
                </a:tc>
                <a:tc>
                  <a:txBody>
                    <a:bodyPr/>
                    <a:lstStyle/>
                    <a:p>
                      <a:pPr algn="ctr"/>
                      <a:r>
                        <a:rPr lang="en-US" sz="2000" dirty="0">
                          <a:latin typeface="Franklin Gothic Medium" panose="020B0603020102020204" pitchFamily="34" charset="0"/>
                        </a:rPr>
                        <a:t>  1.8</a:t>
                      </a:r>
                    </a:p>
                  </a:txBody>
                  <a:tcPr marL="68580" marR="68580" anchor="ctr"/>
                </a:tc>
                <a:tc>
                  <a:txBody>
                    <a:bodyPr/>
                    <a:lstStyle/>
                    <a:p>
                      <a:pPr algn="ctr"/>
                      <a:r>
                        <a:rPr lang="en-US" sz="2000" dirty="0">
                          <a:latin typeface="Franklin Gothic Medium" panose="020B0603020102020204" pitchFamily="34" charset="0"/>
                        </a:rPr>
                        <a:t>  0.9</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0.2</a:t>
                      </a:r>
                    </a:p>
                  </a:txBody>
                  <a:tcPr marL="68580" marR="68580" anchor="ctr"/>
                </a:tc>
                <a:tc>
                  <a:txBody>
                    <a:bodyPr/>
                    <a:lstStyle/>
                    <a:p>
                      <a:pPr algn="ctr"/>
                      <a:r>
                        <a:rPr lang="en-US" sz="2000" dirty="0">
                          <a:latin typeface="Franklin Gothic Medium" panose="020B0603020102020204" pitchFamily="34" charset="0"/>
                        </a:rPr>
                        <a:t> 2.9</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0.3</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0.3</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  (1.1)</a:t>
                      </a:r>
                    </a:p>
                  </a:txBody>
                  <a:tcPr marL="68580" marR="68580" anchor="ctr"/>
                </a:tc>
                <a:tc>
                  <a:txBody>
                    <a:bodyPr/>
                    <a:lstStyle/>
                    <a:p>
                      <a:pPr algn="ctr"/>
                      <a:r>
                        <a:rPr lang="en-US" sz="2000" dirty="0">
                          <a:latin typeface="Franklin Gothic Medium" panose="020B0603020102020204" pitchFamily="34" charset="0"/>
                        </a:rPr>
                        <a:t>  (0.6)</a:t>
                      </a:r>
                    </a:p>
                  </a:txBody>
                  <a:tcPr marL="68580" marR="68580" anchor="ctr"/>
                </a:tc>
                <a:tc>
                  <a:txBody>
                    <a:bodyPr/>
                    <a:lstStyle/>
                    <a:p>
                      <a:pPr algn="ctr"/>
                      <a:r>
                        <a:rPr lang="en-US" sz="2000" dirty="0">
                          <a:latin typeface="Franklin Gothic Medium" panose="020B0603020102020204" pitchFamily="34" charset="0"/>
                        </a:rPr>
                        <a:t>(0.1)</a:t>
                      </a:r>
                    </a:p>
                  </a:txBody>
                  <a:tcPr marL="68580" marR="68580" anchor="ctr"/>
                </a:tc>
                <a:tc>
                  <a:txBody>
                    <a:bodyPr/>
                    <a:lstStyle/>
                    <a:p>
                      <a:pPr algn="ctr"/>
                      <a:r>
                        <a:rPr lang="en-US" sz="2000" dirty="0">
                          <a:latin typeface="Franklin Gothic Medium" panose="020B0603020102020204" pitchFamily="34" charset="0"/>
                        </a:rPr>
                        <a:t>(0.05)</a:t>
                      </a:r>
                    </a:p>
                  </a:txBody>
                  <a:tcPr marL="68580" marR="68580" anchor="ctr"/>
                </a:tc>
                <a:tc>
                  <a:txBody>
                    <a:bodyPr/>
                    <a:lstStyle/>
                    <a:p>
                      <a:pPr algn="ctr"/>
                      <a:r>
                        <a:rPr lang="en-US" sz="2000" dirty="0">
                          <a:latin typeface="Franklin Gothic Medium" panose="020B0603020102020204" pitchFamily="34" charset="0"/>
                        </a:rPr>
                        <a:t>(0.1)</a:t>
                      </a:r>
                    </a:p>
                  </a:txBody>
                  <a:tcPr marL="68580" marR="68580" anchor="ctr"/>
                </a:tc>
                <a:tc>
                  <a:txBody>
                    <a:bodyPr/>
                    <a:lstStyle/>
                    <a:p>
                      <a:pPr algn="ctr"/>
                      <a:r>
                        <a:rPr lang="en-US" sz="2000" dirty="0">
                          <a:latin typeface="Franklin Gothic Medium" panose="020B0603020102020204" pitchFamily="34" charset="0"/>
                        </a:rPr>
                        <a:t>(1.9)</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10/31/20 Balance</a:t>
                      </a:r>
                    </a:p>
                  </a:txBody>
                  <a:tcPr marL="68580" marR="68580" anchor="ctr"/>
                </a:tc>
                <a:tc>
                  <a:txBody>
                    <a:bodyPr/>
                    <a:lstStyle/>
                    <a:p>
                      <a:pPr algn="ctr"/>
                      <a:r>
                        <a:rPr lang="en-US" sz="2000" b="1" dirty="0">
                          <a:latin typeface="Franklin Gothic Medium" panose="020B0603020102020204" pitchFamily="34" charset="0"/>
                        </a:rPr>
                        <a:t>$4.2</a:t>
                      </a:r>
                    </a:p>
                  </a:txBody>
                  <a:tcPr marL="68580" marR="68580" anchor="ctr"/>
                </a:tc>
                <a:tc>
                  <a:txBody>
                    <a:bodyPr/>
                    <a:lstStyle/>
                    <a:p>
                      <a:pPr algn="ctr"/>
                      <a:r>
                        <a:rPr lang="en-US" sz="2000" b="1" dirty="0">
                          <a:latin typeface="Franklin Gothic Medium" panose="020B0603020102020204" pitchFamily="34" charset="0"/>
                        </a:rPr>
                        <a:t>$1.9</a:t>
                      </a:r>
                    </a:p>
                  </a:txBody>
                  <a:tcPr marL="68580" marR="68580" anchor="ctr"/>
                </a:tc>
                <a:tc>
                  <a:txBody>
                    <a:bodyPr/>
                    <a:lstStyle/>
                    <a:p>
                      <a:pPr algn="ctr"/>
                      <a:r>
                        <a:rPr lang="en-US" sz="2000" b="1" dirty="0">
                          <a:latin typeface="Franklin Gothic Medium" panose="020B0603020102020204" pitchFamily="34" charset="0"/>
                        </a:rPr>
                        <a:t>$0.2</a:t>
                      </a:r>
                    </a:p>
                  </a:txBody>
                  <a:tcPr marL="68580" marR="68580" anchor="ctr"/>
                </a:tc>
                <a:tc>
                  <a:txBody>
                    <a:bodyPr/>
                    <a:lstStyle/>
                    <a:p>
                      <a:pPr algn="ctr"/>
                      <a:r>
                        <a:rPr lang="en-US" sz="2000" b="1" dirty="0">
                          <a:latin typeface="Franklin Gothic Medium" panose="020B0603020102020204" pitchFamily="34" charset="0"/>
                        </a:rPr>
                        <a:t>$0.5</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$6.9</a:t>
                      </a:r>
                    </a:p>
                  </a:txBody>
                  <a:tcPr marL="68580" marR="68580" anchor="ctr"/>
                </a:tc>
                <a:extLst>
                  <a:ext uri="{0D108BD9-81ED-4DB2-BD59-A6C34878D82A}">
                    <a16:rowId xmlns:a16="http://schemas.microsoft.com/office/drawing/2014/main" val="1901422235"/>
                  </a:ext>
                </a:extLst>
              </a:tr>
            </a:tbl>
          </a:graphicData>
        </a:graphic>
      </p:graphicFrame>
      <p:sp>
        <p:nvSpPr>
          <p:cNvPr id="3" name="Date Placeholder 2">
            <a:extLst>
              <a:ext uri="{FF2B5EF4-FFF2-40B4-BE49-F238E27FC236}">
                <a16:creationId xmlns:a16="http://schemas.microsoft.com/office/drawing/2014/main" id="{9E5A1E26-C700-45E5-99B6-2161FE22CC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ED8BB-151F-4B2D-AA85-43F62EA6E6FE}"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4644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367903" y="226422"/>
            <a:ext cx="8408193" cy="584865"/>
          </a:xfrm>
        </p:spPr>
        <p:txBody>
          <a:bodyPr vert="horz" lIns="91440" tIns="45720" rIns="91440" bIns="45720" rtlCol="0" anchor="ctr">
            <a:normAutofit fontScale="90000"/>
          </a:bodyPr>
          <a:lstStyle/>
          <a:p>
            <a:pPr algn="ctr" defTabSz="914400"/>
            <a:r>
              <a:rPr lang="en-US" sz="2800" kern="1200" dirty="0">
                <a:latin typeface="+mj-lt"/>
                <a:ea typeface="+mj-ea"/>
                <a:cs typeface="+mj-cs"/>
              </a:rPr>
              <a:t>Reserves 4/30/21 unaudited estimate</a:t>
            </a:r>
            <a:br>
              <a:rPr lang="en-US" sz="2800" kern="1200" dirty="0">
                <a:latin typeface="+mj-lt"/>
                <a:ea typeface="+mj-ea"/>
                <a:cs typeface="+mj-cs"/>
              </a:rPr>
            </a:br>
            <a:r>
              <a:rPr lang="en-US" sz="2000" b="1" dirty="0">
                <a:solidFill>
                  <a:srgbClr val="000000"/>
                </a:solidFill>
                <a:latin typeface="Franklin Gothic Medium" panose="020B0603020102020204" pitchFamily="34" charset="0"/>
              </a:rPr>
              <a:t>(in thousands)</a:t>
            </a:r>
            <a:endParaRPr lang="en-US" sz="2800" kern="1200" dirty="0">
              <a:latin typeface="+mj-lt"/>
              <a:ea typeface="+mj-ea"/>
              <a:cs typeface="+mj-cs"/>
            </a:endParaRP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109057" y="811287"/>
          <a:ext cx="8939149" cy="6132711"/>
        </p:xfrm>
        <a:graphic>
          <a:graphicData uri="http://schemas.openxmlformats.org/drawingml/2006/table">
            <a:tbl>
              <a:tblPr firstRow="1" bandRow="1">
                <a:tableStyleId>{5C22544A-7EE6-4342-B048-85BDC9FD1C3A}</a:tableStyleId>
              </a:tblPr>
              <a:tblGrid>
                <a:gridCol w="3559176">
                  <a:extLst>
                    <a:ext uri="{9D8B030D-6E8A-4147-A177-3AD203B41FA5}">
                      <a16:colId xmlns:a16="http://schemas.microsoft.com/office/drawing/2014/main" val="1394482498"/>
                    </a:ext>
                  </a:extLst>
                </a:gridCol>
                <a:gridCol w="1180214">
                  <a:extLst>
                    <a:ext uri="{9D8B030D-6E8A-4147-A177-3AD203B41FA5}">
                      <a16:colId xmlns:a16="http://schemas.microsoft.com/office/drawing/2014/main" val="3016120161"/>
                    </a:ext>
                  </a:extLst>
                </a:gridCol>
                <a:gridCol w="1277099">
                  <a:extLst>
                    <a:ext uri="{9D8B030D-6E8A-4147-A177-3AD203B41FA5}">
                      <a16:colId xmlns:a16="http://schemas.microsoft.com/office/drawing/2014/main" val="3864248913"/>
                    </a:ext>
                  </a:extLst>
                </a:gridCol>
                <a:gridCol w="1319051">
                  <a:extLst>
                    <a:ext uri="{9D8B030D-6E8A-4147-A177-3AD203B41FA5}">
                      <a16:colId xmlns:a16="http://schemas.microsoft.com/office/drawing/2014/main" val="963910479"/>
                    </a:ext>
                  </a:extLst>
                </a:gridCol>
                <a:gridCol w="1603609">
                  <a:extLst>
                    <a:ext uri="{9D8B030D-6E8A-4147-A177-3AD203B41FA5}">
                      <a16:colId xmlns:a16="http://schemas.microsoft.com/office/drawing/2014/main" val="2085935011"/>
                    </a:ext>
                  </a:extLst>
                </a:gridCol>
              </a:tblGrid>
              <a:tr h="476361">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Beginning 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Projected 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23467776"/>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4/30/2020</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Additions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Expenditures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4/30/2021</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9560772"/>
                  </a:ext>
                </a:extLst>
              </a:tr>
              <a:tr h="275344">
                <a:tc>
                  <a:txBody>
                    <a:bodyPr/>
                    <a:lstStyle/>
                    <a:p>
                      <a:pPr algn="l" fontAlgn="b"/>
                      <a:r>
                        <a:rPr lang="en-US" sz="1800" b="0" i="0" u="none" strike="noStrike" dirty="0">
                          <a:solidFill>
                            <a:srgbClr val="000000"/>
                          </a:solidFill>
                          <a:effectLst/>
                          <a:latin typeface="Franklin Gothic Medium" panose="020B0603020102020204" pitchFamily="34" charset="0"/>
                        </a:rPr>
                        <a:t>Major Maintenance &amp; Replacement:</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866161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Police Renovation</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(608)</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142223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t>
                      </a:r>
                      <a:r>
                        <a:rPr lang="en-US" sz="1800" b="0" i="0" u="none" strike="noStrike" dirty="0" err="1">
                          <a:solidFill>
                            <a:srgbClr val="000000"/>
                          </a:solidFill>
                          <a:effectLst/>
                          <a:latin typeface="Franklin Gothic Medium" panose="020B0603020102020204" pitchFamily="34" charset="0"/>
                        </a:rPr>
                        <a:t>Northstar</a:t>
                      </a:r>
                      <a:endParaRPr lang="en-US" sz="1800" b="0" i="0" u="none" strike="noStrike" dirty="0">
                        <a:solidFill>
                          <a:srgbClr val="000000"/>
                        </a:solidFill>
                        <a:effectLst/>
                        <a:latin typeface="Franklin Gothic Medium" panose="020B0603020102020204" pitchFamily="34" charset="0"/>
                      </a:endParaRP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373557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Admin Siding-Roof</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(73)</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436249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Aquatics (Splash Pads, </a:t>
                      </a:r>
                      <a:r>
                        <a:rPr lang="en-US" sz="1800" b="0" i="0" u="none" strike="noStrike" dirty="0" err="1">
                          <a:solidFill>
                            <a:srgbClr val="000000"/>
                          </a:solidFill>
                          <a:effectLst/>
                          <a:latin typeface="Franklin Gothic Medium" panose="020B0603020102020204" pitchFamily="34" charset="0"/>
                        </a:rPr>
                        <a:t>etc</a:t>
                      </a:r>
                      <a:r>
                        <a:rPr lang="en-US" sz="1800" b="0" i="0" u="none" strike="noStrike" dirty="0">
                          <a:solidFill>
                            <a:srgbClr val="000000"/>
                          </a:solidFill>
                          <a:effectLst/>
                          <a:latin typeface="Franklin Gothic Medium" panose="020B0603020102020204" pitchFamily="34" charset="0"/>
                        </a:rPr>
                        <a:t>)</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8501643"/>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Yacht Club + Beach Club</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(40)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665752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Racquet Sports Sidewalks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5787923"/>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Tractor for Ditch Maintenance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0648689"/>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Rough Mower</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(67)</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704656"/>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Police Vehicle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(40)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4903692"/>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Playground Equipment/Other</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92904026"/>
                  </a:ext>
                </a:extLst>
              </a:tr>
              <a:tr h="240183">
                <a:tc>
                  <a:txBody>
                    <a:bodyPr/>
                    <a:lstStyle/>
                    <a:p>
                      <a:pPr algn="l" fontAlgn="b"/>
                      <a:r>
                        <a:rPr lang="en-US" sz="1800" b="1" i="0" u="none" strike="noStrike" dirty="0">
                          <a:solidFill>
                            <a:srgbClr val="000000"/>
                          </a:solidFill>
                          <a:effectLst/>
                          <a:latin typeface="Franklin Gothic Medium" panose="020B0603020102020204" pitchFamily="34" charset="0"/>
                        </a:rPr>
                        <a:t>                   Total</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3,481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1,825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(1,318)</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3,988</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7541083"/>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3002767"/>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Bulkheads &amp; Waterways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1,653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900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(1,784)</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769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6989499"/>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Roads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330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(110)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220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4877057"/>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Drainage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506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(511)</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439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New Capital</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167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(72)</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95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010029"/>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30071085"/>
                  </a:ext>
                </a:extLst>
              </a:tr>
              <a:tr h="240183">
                <a:tc>
                  <a:txBody>
                    <a:bodyPr/>
                    <a:lstStyle/>
                    <a:p>
                      <a:pPr algn="l" fontAlgn="b"/>
                      <a:r>
                        <a:rPr lang="en-US" sz="1800" b="1" i="0" u="none" strike="noStrike" dirty="0">
                          <a:solidFill>
                            <a:srgbClr val="000000"/>
                          </a:solidFill>
                          <a:effectLst/>
                          <a:latin typeface="Franklin Gothic Medium" panose="020B0603020102020204" pitchFamily="34" charset="0"/>
                        </a:rPr>
                        <a:t>TOTAL 4/30/21</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5,640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3,227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(3,795)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5,072</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3093010"/>
                  </a:ext>
                </a:extLst>
              </a:tr>
            </a:tbl>
          </a:graphicData>
        </a:graphic>
      </p:graphicFrame>
      <p:sp>
        <p:nvSpPr>
          <p:cNvPr id="3" name="Date Placeholder 2">
            <a:extLst>
              <a:ext uri="{FF2B5EF4-FFF2-40B4-BE49-F238E27FC236}">
                <a16:creationId xmlns:a16="http://schemas.microsoft.com/office/drawing/2014/main" id="{A2952F29-9580-42AE-8BAB-922B74C42E8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75B50-A9EF-4063-B5AB-3D108AE591DE}"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8448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4200" dirty="0"/>
              <a:t>Public Comments</a:t>
            </a:r>
          </a:p>
        </p:txBody>
      </p:sp>
      <p:pic>
        <p:nvPicPr>
          <p:cNvPr id="4" name="Picture 3">
            <a:extLst>
              <a:ext uri="{FF2B5EF4-FFF2-40B4-BE49-F238E27FC236}">
                <a16:creationId xmlns:a16="http://schemas.microsoft.com/office/drawing/2014/main" id="{3F20C1A7-8571-4030-A5A9-F08692D99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21" y="1430056"/>
            <a:ext cx="3720332" cy="3411816"/>
          </a:xfrm>
          <a:prstGeom prst="rect">
            <a:avLst/>
          </a:prstGeom>
        </p:spPr>
      </p:pic>
      <p:cxnSp>
        <p:nvCxnSpPr>
          <p:cNvPr id="30" name="Straight Connector 29">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31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0" name="Picture 5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2" name="Straight Connector 6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6" name="Rectangle 6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8" name="Rectangle 6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0" name="Rectangle 6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2" name="Rectangle 7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4" name="Rectangle 7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p:nvPr>
        </p:nvSpPr>
        <p:spPr>
          <a:xfrm>
            <a:off x="1167803" y="1584552"/>
            <a:ext cx="6824441" cy="2537251"/>
          </a:xfrm>
        </p:spPr>
        <p:txBody>
          <a:bodyPr vert="horz" lIns="91440" tIns="45720" rIns="91440" bIns="0" rtlCol="0" anchor="ctr">
            <a:normAutofit/>
          </a:bodyPr>
          <a:lstStyle/>
          <a:p>
            <a:pPr algn="ctr" defTabSz="914400"/>
            <a:r>
              <a:rPr lang="en-US" sz="3500" dirty="0">
                <a:solidFill>
                  <a:srgbClr val="454545"/>
                </a:solidFill>
              </a:rPr>
              <a:t>Capital Purchase Requests</a:t>
            </a:r>
            <a:br>
              <a:rPr lang="en-US" sz="3500" dirty="0">
                <a:solidFill>
                  <a:srgbClr val="454545"/>
                </a:solidFill>
              </a:rPr>
            </a:br>
            <a:br>
              <a:rPr lang="en-US" sz="3500" dirty="0">
                <a:solidFill>
                  <a:srgbClr val="454545"/>
                </a:solidFill>
              </a:rPr>
            </a:br>
            <a:r>
              <a:rPr lang="en-US" sz="2000" dirty="0">
                <a:solidFill>
                  <a:srgbClr val="454545"/>
                </a:solidFill>
              </a:rPr>
              <a:t>none</a:t>
            </a:r>
            <a:endParaRPr lang="en-US" sz="3500" dirty="0">
              <a:solidFill>
                <a:srgbClr val="454545"/>
              </a:solidFill>
            </a:endParaRPr>
          </a:p>
        </p:txBody>
      </p:sp>
      <p:pic>
        <p:nvPicPr>
          <p:cNvPr id="83" name="Picture 7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4" name="Straight Connector 7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71461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0" name="Picture 5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2" name="Straight Connector 6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6" name="Rectangle 6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8" name="Rectangle 6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0" name="Rectangle 6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2" name="Rectangle 7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4" name="Rectangle 7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p:nvPr>
        </p:nvSpPr>
        <p:spPr>
          <a:xfrm>
            <a:off x="137160" y="217715"/>
            <a:ext cx="8869680" cy="4939137"/>
          </a:xfrm>
          <a:solidFill>
            <a:schemeClr val="bg1"/>
          </a:solidFill>
        </p:spPr>
        <p:txBody>
          <a:bodyPr vert="horz" lIns="91440" tIns="45720" rIns="91440" bIns="0" rtlCol="0" anchor="ctr">
            <a:normAutofit/>
          </a:bodyPr>
          <a:lstStyle/>
          <a:p>
            <a:pPr marL="0" marR="0">
              <a:lnSpc>
                <a:spcPct val="115000"/>
              </a:lnSpc>
              <a:spcBef>
                <a:spcPts val="0"/>
              </a:spcBef>
              <a:spcAft>
                <a:spcPts val="0"/>
              </a:spcAft>
            </a:pPr>
            <a:r>
              <a:rPr lang="en-US" sz="2400" b="1" dirty="0">
                <a:effectLst/>
                <a:ea typeface="Calibri" panose="020F0502020204030204" pitchFamily="34" charset="0"/>
                <a:cs typeface="Times New Roman" panose="02020603050405020304" pitchFamily="18" charset="0"/>
              </a:rPr>
              <a:t>CPI Violations-</a:t>
            </a:r>
            <a:br>
              <a:rPr lang="en-US" sz="18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5 White Cap Lane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5 White Cap Lane (house number)</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18 </a:t>
            </a:r>
            <a:r>
              <a:rPr lang="en-US" sz="2000" dirty="0" err="1">
                <a:effectLst/>
                <a:latin typeface="+mn-lt"/>
                <a:ea typeface="Calibri" panose="020F0502020204030204" pitchFamily="34" charset="0"/>
                <a:cs typeface="Times New Roman" panose="02020603050405020304" pitchFamily="18" charset="0"/>
              </a:rPr>
              <a:t>Harbormist</a:t>
            </a:r>
            <a:r>
              <a:rPr lang="en-US" sz="2000" dirty="0">
                <a:effectLst/>
                <a:latin typeface="+mn-lt"/>
                <a:ea typeface="Calibri" panose="020F0502020204030204" pitchFamily="34" charset="0"/>
                <a:cs typeface="Times New Roman" panose="02020603050405020304" pitchFamily="18" charset="0"/>
              </a:rPr>
              <a:t> Circle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4 Moby Dick Dr.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28 </a:t>
            </a:r>
            <a:r>
              <a:rPr lang="en-US" sz="2000" dirty="0" err="1">
                <a:effectLst/>
                <a:latin typeface="+mn-lt"/>
                <a:ea typeface="Calibri" panose="020F0502020204030204" pitchFamily="34" charset="0"/>
                <a:cs typeface="Times New Roman" panose="02020603050405020304" pitchFamily="18" charset="0"/>
              </a:rPr>
              <a:t>Birdnest</a:t>
            </a:r>
            <a:r>
              <a:rPr lang="en-US" sz="2000" dirty="0">
                <a:effectLst/>
                <a:latin typeface="+mn-lt"/>
                <a:ea typeface="Calibri" panose="020F0502020204030204" pitchFamily="34" charset="0"/>
                <a:cs typeface="Times New Roman" panose="02020603050405020304" pitchFamily="18" charset="0"/>
              </a:rPr>
              <a:t> Dr.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62 Falconbridge Rd.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61 Falconbridge Rd.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23 Falconbridge Rd.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21 Falconbridge Rd.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42 Bramblewood Dr. (roof maintenance &amp; house number)</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1 Maid Marion Lane (roof maintenance)</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9 Chestnut Way (roof maintenance)</a:t>
            </a:r>
            <a:endParaRPr lang="en-US" sz="1800" dirty="0">
              <a:effectLst/>
              <a:latin typeface="+mn-lt"/>
              <a:ea typeface="Calibri" panose="020F0502020204030204" pitchFamily="34" charset="0"/>
              <a:cs typeface="Times New Roman" panose="02020603050405020304" pitchFamily="18" charset="0"/>
            </a:endParaRPr>
          </a:p>
        </p:txBody>
      </p:sp>
      <p:pic>
        <p:nvPicPr>
          <p:cNvPr id="83" name="Picture 7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4" name="Straight Connector 7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CDA704-F077-4AC5-B2E2-33A88CE5375E}"/>
              </a:ext>
            </a:extLst>
          </p:cNvPr>
          <p:cNvSpPr txBox="1"/>
          <p:nvPr/>
        </p:nvSpPr>
        <p:spPr>
          <a:xfrm>
            <a:off x="137160" y="5157915"/>
            <a:ext cx="8869680" cy="954107"/>
          </a:xfrm>
          <a:prstGeom prst="rect">
            <a:avLst/>
          </a:prstGeom>
          <a:solidFill>
            <a:schemeClr val="bg1"/>
          </a:solidFill>
        </p:spPr>
        <p:txBody>
          <a:bodyPr wrap="square" rtlCol="0">
            <a:spAutoFit/>
          </a:bodyPr>
          <a:lstStyle/>
          <a:p>
            <a:r>
              <a:rPr lang="en-US" sz="1400" dirty="0"/>
              <a:t>These violations were with the Attorney, his recommendation was to present to the Board, per Resolution M-01, para. 2 &amp; 7,  and Section 14.A. of the Declaration of Restrictions requires a 2/3 Board approval vote is required for OPA to enter a property to perform maintenance violation repairs.</a:t>
            </a:r>
          </a:p>
          <a:p>
            <a:endParaRPr lang="en-US" sz="1400" dirty="0"/>
          </a:p>
        </p:txBody>
      </p:sp>
    </p:spTree>
    <p:extLst>
      <p:ext uri="{BB962C8B-B14F-4D97-AF65-F5344CB8AC3E}">
        <p14:creationId xmlns:p14="http://schemas.microsoft.com/office/powerpoint/2010/main" val="32818960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p:nvPr>
        </p:nvSpPr>
        <p:spPr>
          <a:xfrm>
            <a:off x="775869" y="1584552"/>
            <a:ext cx="7365823" cy="3431583"/>
          </a:xfrm>
        </p:spPr>
        <p:txBody>
          <a:bodyPr vert="horz" lIns="91440" tIns="45720" rIns="91440" bIns="0" rtlCol="0" anchor="ctr">
            <a:normAutofit/>
          </a:bodyPr>
          <a:lstStyle/>
          <a:p>
            <a:pPr algn="ctr" defTabSz="914400"/>
            <a:r>
              <a:rPr lang="en-US" b="1" dirty="0">
                <a:solidFill>
                  <a:schemeClr val="bg1"/>
                </a:solidFill>
              </a:rPr>
              <a:t>Approval of Minutes</a:t>
            </a:r>
            <a:br>
              <a:rPr lang="en-US" sz="3000" dirty="0">
                <a:solidFill>
                  <a:schemeClr val="bg1"/>
                </a:solidFill>
              </a:rPr>
            </a:br>
            <a:br>
              <a:rPr lang="en-US" sz="3000" dirty="0">
                <a:solidFill>
                  <a:schemeClr val="bg1"/>
                </a:solidFill>
              </a:rPr>
            </a:br>
            <a:r>
              <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November 18, 2020 – Regular Meeting</a:t>
            </a:r>
            <a:br>
              <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November 18-19, 2020 – Closed Meeting</a:t>
            </a:r>
            <a:br>
              <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b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3000" dirty="0">
                <a:solidFill>
                  <a:schemeClr val="bg1"/>
                </a:solidFill>
                <a:highlight>
                  <a:srgbClr val="FFFF00"/>
                </a:highlight>
              </a:rPr>
            </a:br>
            <a:br>
              <a:rPr lang="en-US" sz="3000" dirty="0">
                <a:solidFill>
                  <a:schemeClr val="bg1"/>
                </a:solidFill>
              </a:rPr>
            </a:br>
            <a:endParaRPr lang="en-US" sz="3000" dirty="0">
              <a:solidFill>
                <a:schemeClr val="bg1"/>
              </a:solidFill>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30717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idx="4294967295"/>
          </p:nvPr>
        </p:nvSpPr>
        <p:spPr>
          <a:xfrm>
            <a:off x="775869" y="1029196"/>
            <a:ext cx="7591806" cy="3973909"/>
          </a:xfrm>
        </p:spPr>
        <p:txBody>
          <a:bodyPr vert="horz" lIns="91440" tIns="45720" rIns="91440" bIns="0" rtlCol="0" anchor="ctr">
            <a:normAutofit/>
          </a:bodyPr>
          <a:lstStyle/>
          <a:p>
            <a:pPr marL="112713" algn="ctr" defTabSz="914400">
              <a:lnSpc>
                <a:spcPct val="100000"/>
              </a:lnSpc>
            </a:pPr>
            <a:r>
              <a:rPr lang="en-US" sz="3600" b="1" dirty="0">
                <a:solidFill>
                  <a:srgbClr val="454545"/>
                </a:solidFill>
                <a:latin typeface="Century Gothic" panose="020B0502020202020204" pitchFamily="34" charset="0"/>
              </a:rPr>
              <a:t>unfinished Business</a:t>
            </a:r>
            <a:br>
              <a:rPr lang="en-US" sz="2400" b="1" dirty="0">
                <a:solidFill>
                  <a:srgbClr val="454545"/>
                </a:solidFill>
                <a:latin typeface="Century Gothic" panose="020B0502020202020204" pitchFamily="34" charset="0"/>
              </a:rPr>
            </a:br>
            <a:br>
              <a:rPr lang="en-US" sz="2400" b="1" dirty="0">
                <a:solidFill>
                  <a:srgbClr val="454545"/>
                </a:solidFill>
                <a:latin typeface="Century Gothic" panose="020B0502020202020204" pitchFamily="34" charset="0"/>
              </a:rPr>
            </a:br>
            <a:br>
              <a:rPr lang="en-US" sz="1600" dirty="0">
                <a:solidFill>
                  <a:srgbClr val="454545"/>
                </a:solidFill>
              </a:rPr>
            </a:br>
            <a:br>
              <a:rPr lang="en-US" sz="900" dirty="0">
                <a:solidFill>
                  <a:srgbClr val="454545"/>
                </a:solidFill>
              </a:rPr>
            </a:br>
            <a:r>
              <a:rPr lang="en-US" sz="2000" dirty="0">
                <a:solidFill>
                  <a:srgbClr val="454545"/>
                </a:solidFill>
                <a:latin typeface="Century Gothic" panose="020B0502020202020204" pitchFamily="34" charset="0"/>
              </a:rPr>
              <a:t>Second Reading – Resolution C-14 – Camilla Rogers</a:t>
            </a:r>
            <a:br>
              <a:rPr lang="en-US" sz="2000" dirty="0">
                <a:solidFill>
                  <a:srgbClr val="454545"/>
                </a:solidFill>
                <a:latin typeface="Century Gothic" panose="020B0502020202020204" pitchFamily="34" charset="0"/>
              </a:rPr>
            </a:br>
            <a:br>
              <a:rPr lang="en-US" sz="2000" dirty="0">
                <a:solidFill>
                  <a:srgbClr val="454545"/>
                </a:solidFill>
                <a:latin typeface="Century Gothic" panose="020B0502020202020204" pitchFamily="34" charset="0"/>
              </a:rPr>
            </a:br>
            <a:r>
              <a:rPr lang="en-US" sz="2000" dirty="0">
                <a:solidFill>
                  <a:srgbClr val="454545"/>
                </a:solidFill>
                <a:latin typeface="Century Gothic" panose="020B0502020202020204" pitchFamily="34" charset="0"/>
              </a:rPr>
              <a:t>Board Work Group Updates – Larry Perrone </a:t>
            </a:r>
            <a:br>
              <a:rPr lang="en-US" sz="2400" dirty="0">
                <a:solidFill>
                  <a:srgbClr val="454545"/>
                </a:solidFill>
                <a:latin typeface="Century Gothic" panose="020B0502020202020204" pitchFamily="34" charset="0"/>
              </a:rPr>
            </a:br>
            <a:br>
              <a:rPr lang="en-US" sz="2200" dirty="0">
                <a:solidFill>
                  <a:srgbClr val="454545"/>
                </a:solidFill>
                <a:latin typeface="Century Gothic" panose="020B0502020202020204" pitchFamily="34" charset="0"/>
              </a:rPr>
            </a:br>
            <a:endParaRPr lang="en-US" sz="1600" dirty="0">
              <a:solidFill>
                <a:srgbClr val="454545"/>
              </a:solidFill>
              <a:latin typeface="Century Gothic" panose="020B0502020202020204" pitchFamily="34" charset="0"/>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62719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idx="4294967295"/>
          </p:nvPr>
        </p:nvSpPr>
        <p:spPr>
          <a:xfrm>
            <a:off x="852861" y="1029196"/>
            <a:ext cx="7438278" cy="3847601"/>
          </a:xfrm>
        </p:spPr>
        <p:txBody>
          <a:bodyPr vert="horz" lIns="91440" tIns="45720" rIns="91440" bIns="0" rtlCol="0" anchor="ctr">
            <a:normAutofit/>
          </a:bodyPr>
          <a:lstStyle/>
          <a:p>
            <a:pPr defTabSz="914400"/>
            <a:r>
              <a:rPr lang="en-US" sz="4000" b="1" dirty="0">
                <a:solidFill>
                  <a:srgbClr val="454545"/>
                </a:solidFill>
                <a:latin typeface="Century Gothic" panose="020B0502020202020204" pitchFamily="34" charset="0"/>
              </a:rPr>
              <a:t>new Business</a:t>
            </a:r>
            <a:br>
              <a:rPr lang="en-US" sz="3000" dirty="0">
                <a:solidFill>
                  <a:srgbClr val="454545"/>
                </a:solidFill>
              </a:rPr>
            </a:br>
            <a:br>
              <a:rPr lang="en-US" sz="3000" dirty="0">
                <a:solidFill>
                  <a:srgbClr val="454545"/>
                </a:solidFill>
              </a:rPr>
            </a:br>
            <a:r>
              <a:rPr lang="en-US" sz="2000" dirty="0">
                <a:solidFill>
                  <a:srgbClr val="454545"/>
                </a:solidFill>
                <a:latin typeface="Century Gothic" panose="020B0502020202020204" pitchFamily="34" charset="0"/>
              </a:rPr>
              <a:t>Motion – Approve Trash Removal Contract –</a:t>
            </a:r>
            <a:br>
              <a:rPr lang="en-US" sz="2000" dirty="0">
                <a:solidFill>
                  <a:srgbClr val="454545"/>
                </a:solidFill>
                <a:latin typeface="Century Gothic" panose="020B0502020202020204" pitchFamily="34" charset="0"/>
              </a:rPr>
            </a:br>
            <a:r>
              <a:rPr lang="en-US" sz="2000" dirty="0">
                <a:solidFill>
                  <a:srgbClr val="454545"/>
                </a:solidFill>
                <a:latin typeface="Century Gothic" panose="020B0502020202020204" pitchFamily="34" charset="0"/>
              </a:rPr>
              <a:t>Larry Perrone</a:t>
            </a:r>
            <a:br>
              <a:rPr lang="en-US" sz="2000" dirty="0">
                <a:solidFill>
                  <a:srgbClr val="454545"/>
                </a:solidFill>
                <a:latin typeface="Century Gothic" panose="020B0502020202020204" pitchFamily="34" charset="0"/>
              </a:rPr>
            </a:br>
            <a:br>
              <a:rPr lang="en-US" sz="2000" dirty="0">
                <a:solidFill>
                  <a:srgbClr val="454545"/>
                </a:solidFill>
                <a:latin typeface="Century Gothic" panose="020B0502020202020204" pitchFamily="34" charset="0"/>
              </a:rPr>
            </a:br>
            <a:r>
              <a:rPr lang="en-US" sz="2000" dirty="0">
                <a:solidFill>
                  <a:srgbClr val="454545"/>
                </a:solidFill>
                <a:latin typeface="Century Gothic" panose="020B0502020202020204" pitchFamily="34" charset="0"/>
              </a:rPr>
              <a:t>Motion – To Approve Accounting Firm – Doug Parks</a:t>
            </a:r>
            <a:br>
              <a:rPr lang="en-US" sz="2000" dirty="0">
                <a:solidFill>
                  <a:srgbClr val="454545"/>
                </a:solidFill>
                <a:latin typeface="Century Gothic" panose="020B0502020202020204" pitchFamily="34" charset="0"/>
              </a:rPr>
            </a:br>
            <a:br>
              <a:rPr lang="en-US" sz="2000" dirty="0">
                <a:solidFill>
                  <a:srgbClr val="454545"/>
                </a:solidFill>
                <a:latin typeface="Century Gothic" panose="020B0502020202020204" pitchFamily="34" charset="0"/>
              </a:rPr>
            </a:br>
            <a:r>
              <a:rPr lang="en-US" sz="2000" dirty="0">
                <a:solidFill>
                  <a:srgbClr val="454545"/>
                </a:solidFill>
                <a:latin typeface="Century Gothic" panose="020B0502020202020204" pitchFamily="34" charset="0"/>
              </a:rPr>
              <a:t>Motion – HR Policies – Colette Horn</a:t>
            </a:r>
            <a:br>
              <a:rPr lang="en-US" sz="2000" dirty="0">
                <a:solidFill>
                  <a:srgbClr val="454545"/>
                </a:solidFill>
                <a:latin typeface="Century Gothic" panose="020B0502020202020204" pitchFamily="34" charset="0"/>
              </a:rPr>
            </a:br>
            <a:br>
              <a:rPr lang="en-US" sz="2000" dirty="0">
                <a:solidFill>
                  <a:srgbClr val="454545"/>
                </a:solidFill>
                <a:latin typeface="Century Gothic" panose="020B0502020202020204" pitchFamily="34" charset="0"/>
              </a:rPr>
            </a:br>
            <a:r>
              <a:rPr lang="en-US" sz="2000" dirty="0">
                <a:solidFill>
                  <a:srgbClr val="454545"/>
                </a:solidFill>
                <a:latin typeface="Century Gothic" panose="020B0502020202020204" pitchFamily="34" charset="0"/>
              </a:rPr>
              <a:t>Discussion – Jenkins Point Project – Larry Perrone</a:t>
            </a:r>
            <a:br>
              <a:rPr lang="en-US" sz="2000" dirty="0">
                <a:solidFill>
                  <a:srgbClr val="454545"/>
                </a:solidFill>
                <a:latin typeface="Century Gothic" panose="020B0502020202020204" pitchFamily="34" charset="0"/>
              </a:rPr>
            </a:br>
            <a:endParaRPr lang="en-US" sz="3000" dirty="0">
              <a:solidFill>
                <a:srgbClr val="454545"/>
              </a:solidFill>
              <a:latin typeface="Century Gothic" panose="020B0502020202020204" pitchFamily="34" charset="0"/>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29830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idx="4294967295"/>
          </p:nvPr>
        </p:nvSpPr>
        <p:spPr>
          <a:xfrm>
            <a:off x="347763" y="729586"/>
            <a:ext cx="8290912" cy="3276354"/>
          </a:xfrm>
        </p:spPr>
        <p:txBody>
          <a:bodyPr vert="horz" lIns="91440" tIns="45720" rIns="91440" bIns="0" rtlCol="0" anchor="b">
            <a:normAutofit/>
          </a:bodyPr>
          <a:lstStyle/>
          <a:p>
            <a:pPr defTabSz="914400"/>
            <a:r>
              <a:rPr lang="en-US" sz="3600" dirty="0"/>
              <a:t>Appointments</a:t>
            </a:r>
            <a:r>
              <a:rPr lang="en-US" sz="2100" dirty="0"/>
              <a:t> - </a:t>
            </a:r>
            <a:br>
              <a:rPr lang="en-US" sz="2100" dirty="0"/>
            </a:br>
            <a:br>
              <a:rPr lang="en-US" sz="2100" dirty="0"/>
            </a:br>
            <a:r>
              <a:rPr lang="en-US" sz="2400" dirty="0"/>
              <a:t>none</a:t>
            </a:r>
            <a:br>
              <a:rPr lang="en-US" sz="2400" dirty="0"/>
            </a:br>
            <a:br>
              <a:rPr lang="en-US" sz="2400" dirty="0"/>
            </a:br>
            <a:br>
              <a:rPr lang="en-US" sz="2100" dirty="0"/>
            </a:br>
            <a:br>
              <a:rPr lang="en-US" sz="2100" dirty="0"/>
            </a:br>
            <a:endParaRPr lang="en-US" sz="2100" dirty="0"/>
          </a:p>
        </p:txBody>
      </p:sp>
      <p:cxnSp>
        <p:nvCxnSpPr>
          <p:cNvPr id="30" name="Straight Connector 29">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69642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3" name="Straight Connector 42">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close up of a sign&#10;&#10;Description automatically generated">
            <a:extLst>
              <a:ext uri="{FF2B5EF4-FFF2-40B4-BE49-F238E27FC236}">
                <a16:creationId xmlns:a16="http://schemas.microsoft.com/office/drawing/2014/main" id="{13A16943-8C20-4DBE-8AF1-CE4F9AD67DA0}"/>
              </a:ext>
            </a:extLst>
          </p:cNvPr>
          <p:cNvPicPr>
            <a:picLocks noChangeAspect="1"/>
          </p:cNvPicPr>
          <p:nvPr/>
        </p:nvPicPr>
        <p:blipFill rotWithShape="1">
          <a:blip r:embed="rId3">
            <a:extLst>
              <a:ext uri="{28A0092B-C50C-407E-A947-70E740481C1C}">
                <a14:useLocalDpi xmlns:a14="http://schemas.microsoft.com/office/drawing/2010/main" val="0"/>
              </a:ext>
            </a:extLst>
          </a:blip>
          <a:srcRect t="7280" r="-2" b="17717"/>
          <a:stretch/>
        </p:blipFill>
        <p:spPr>
          <a:xfrm>
            <a:off x="20" y="1"/>
            <a:ext cx="9143980" cy="6857999"/>
          </a:xfrm>
          <a:prstGeom prst="rect">
            <a:avLst/>
          </a:prstGeom>
        </p:spPr>
      </p:pic>
      <p:sp>
        <p:nvSpPr>
          <p:cNvPr id="47" name="Rectangle 46">
            <a:extLst>
              <a:ext uri="{FF2B5EF4-FFF2-40B4-BE49-F238E27FC236}">
                <a16:creationId xmlns:a16="http://schemas.microsoft.com/office/drawing/2014/main" id="{2E67E8BF-E4B2-4098-9FB3-9E400BD86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8014" y="4905349"/>
            <a:ext cx="4207985"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p:nvPr>
        </p:nvSpPr>
        <p:spPr>
          <a:xfrm>
            <a:off x="4570808" y="5306051"/>
            <a:ext cx="3959617" cy="622044"/>
          </a:xfrm>
        </p:spPr>
        <p:txBody>
          <a:bodyPr vert="horz" lIns="91440" tIns="45720" rIns="91440" bIns="45720" rtlCol="0" anchor="t">
            <a:normAutofit fontScale="90000"/>
          </a:bodyPr>
          <a:lstStyle/>
          <a:p>
            <a:pPr algn="ctr" defTabSz="914400"/>
            <a:r>
              <a:rPr lang="en-US" sz="3000" dirty="0">
                <a:solidFill>
                  <a:srgbClr val="FFFFFE"/>
                </a:solidFill>
              </a:rPr>
              <a:t>Adjournment To Closed Session</a:t>
            </a:r>
          </a:p>
        </p:txBody>
      </p:sp>
      <p:cxnSp>
        <p:nvCxnSpPr>
          <p:cNvPr id="49" name="Straight Connector 48">
            <a:extLst>
              <a:ext uri="{FF2B5EF4-FFF2-40B4-BE49-F238E27FC236}">
                <a16:creationId xmlns:a16="http://schemas.microsoft.com/office/drawing/2014/main" id="{3781A10F-5DF6-4C9B-AE0B-5249E4399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8" y="5073596"/>
            <a:ext cx="3962397" cy="0"/>
          </a:xfrm>
          <a:prstGeom prst="line">
            <a:avLst/>
          </a:prstGeom>
          <a:ln w="31750">
            <a:solidFill>
              <a:srgbClr val="8BD64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197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Title 2"/>
          <p:cNvSpPr>
            <a:spLocks noGrp="1"/>
          </p:cNvSpPr>
          <p:nvPr>
            <p:ph type="title"/>
          </p:nvPr>
        </p:nvSpPr>
        <p:spPr>
          <a:xfrm>
            <a:off x="3855176" y="1027937"/>
            <a:ext cx="4879519" cy="3711894"/>
          </a:xfrm>
        </p:spPr>
        <p:txBody>
          <a:bodyPr vert="horz" lIns="91440" tIns="45720" rIns="91440" bIns="0" rtlCol="0" anchor="ctr">
            <a:normAutofit/>
          </a:bodyPr>
          <a:lstStyle/>
          <a:p>
            <a:pPr defTabSz="914400"/>
            <a:r>
              <a:rPr lang="en-US" sz="4700" dirty="0"/>
              <a:t>President’s Remarks</a:t>
            </a:r>
            <a:br>
              <a:rPr lang="en-US" sz="4700" dirty="0"/>
            </a:br>
            <a:br>
              <a:rPr lang="en-US" sz="4700" dirty="0"/>
            </a:br>
            <a:r>
              <a:rPr lang="en-US" sz="4700" dirty="0"/>
              <a:t>Larry Perrone</a:t>
            </a:r>
          </a:p>
        </p:txBody>
      </p:sp>
      <p:cxnSp>
        <p:nvCxnSpPr>
          <p:cNvPr id="20" name="Straight Connector 19">
            <a:extLst>
              <a:ext uri="{FF2B5EF4-FFF2-40B4-BE49-F238E27FC236}">
                <a16:creationId xmlns:a16="http://schemas.microsoft.com/office/drawing/2014/main" id="{4FAE17D3-C2DC-4665-AF20-33C5BACD5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375124"/>
            <a:ext cx="0" cy="301752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021C573-B3FF-44B8-A5DE-AB39E9AA6B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86">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9" name="Straight Connector 88">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6B811285-FFD0-4EB7-A9A3-AEA73D73676A}"/>
              </a:ext>
            </a:extLst>
          </p:cNvPr>
          <p:cNvPicPr>
            <a:picLocks noChangeAspect="1"/>
          </p:cNvPicPr>
          <p:nvPr/>
        </p:nvPicPr>
        <p:blipFill rotWithShape="1">
          <a:blip r:embed="rId3">
            <a:extLst>
              <a:ext uri="{28A0092B-C50C-407E-A947-70E740481C1C}">
                <a14:useLocalDpi xmlns:a14="http://schemas.microsoft.com/office/drawing/2010/main" val="0"/>
              </a:ext>
            </a:extLst>
          </a:blip>
          <a:srcRect r="3"/>
          <a:stretch/>
        </p:blipFill>
        <p:spPr>
          <a:xfrm>
            <a:off x="20" y="10"/>
            <a:ext cx="9143751" cy="6857990"/>
          </a:xfrm>
          <a:prstGeom prst="rect">
            <a:avLst/>
          </a:prstGeom>
        </p:spPr>
      </p:pic>
      <p:sp>
        <p:nvSpPr>
          <p:cNvPr id="93" name="Rectangle 92">
            <a:extLst>
              <a:ext uri="{FF2B5EF4-FFF2-40B4-BE49-F238E27FC236}">
                <a16:creationId xmlns:a16="http://schemas.microsoft.com/office/drawing/2014/main" id="{2E67E8BF-E4B2-4098-9FB3-9E400BD86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8014" y="4905349"/>
            <a:ext cx="4207985"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0809" y="5239131"/>
            <a:ext cx="3959617" cy="960087"/>
          </a:xfrm>
        </p:spPr>
        <p:txBody>
          <a:bodyPr vert="horz" lIns="91440" tIns="45720" rIns="91440" bIns="45720" rtlCol="0" anchor="t">
            <a:normAutofit/>
          </a:bodyPr>
          <a:lstStyle/>
          <a:p>
            <a:pPr defTabSz="914400"/>
            <a:r>
              <a:rPr lang="en-US" sz="2000">
                <a:solidFill>
                  <a:srgbClr val="FFFFFE"/>
                </a:solidFill>
              </a:rPr>
              <a:t>GM team Report</a:t>
            </a:r>
            <a:br>
              <a:rPr lang="en-US" sz="2000">
                <a:solidFill>
                  <a:srgbClr val="FFFFFE"/>
                </a:solidFill>
              </a:rPr>
            </a:br>
            <a:br>
              <a:rPr lang="en-US" sz="2000">
                <a:solidFill>
                  <a:srgbClr val="FFFFFE"/>
                </a:solidFill>
              </a:rPr>
            </a:br>
            <a:r>
              <a:rPr lang="en-US" sz="2000">
                <a:solidFill>
                  <a:srgbClr val="FFFFFE"/>
                </a:solidFill>
              </a:rPr>
              <a:t>John Viola</a:t>
            </a:r>
          </a:p>
        </p:txBody>
      </p:sp>
      <p:cxnSp>
        <p:nvCxnSpPr>
          <p:cNvPr id="95" name="Straight Connector 94">
            <a:extLst>
              <a:ext uri="{FF2B5EF4-FFF2-40B4-BE49-F238E27FC236}">
                <a16:creationId xmlns:a16="http://schemas.microsoft.com/office/drawing/2014/main" id="{3781A10F-5DF6-4C9B-AE0B-5249E4399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8" y="5073596"/>
            <a:ext cx="3962397" cy="0"/>
          </a:xfrm>
          <a:prstGeom prst="line">
            <a:avLst/>
          </a:prstGeom>
          <a:ln w="31750">
            <a:solidFill>
              <a:srgbClr val="3EAEF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224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B811285-FFD0-4EB7-A9A3-AEA73D73676A}"/>
              </a:ext>
            </a:extLst>
          </p:cNvPr>
          <p:cNvPicPr>
            <a:picLocks noChangeAspect="1"/>
          </p:cNvPicPr>
          <p:nvPr/>
        </p:nvPicPr>
        <p:blipFill rotWithShape="1">
          <a:blip r:embed="rId3">
            <a:extLst>
              <a:ext uri="{28A0092B-C50C-407E-A947-70E740481C1C}">
                <a14:useLocalDpi xmlns:a14="http://schemas.microsoft.com/office/drawing/2010/main" val="0"/>
              </a:ext>
            </a:extLst>
          </a:blip>
          <a:srcRect b="10742"/>
          <a:stretch/>
        </p:blipFill>
        <p:spPr>
          <a:xfrm>
            <a:off x="20" y="10"/>
            <a:ext cx="9143980" cy="6121333"/>
          </a:xfrm>
          <a:prstGeom prst="rect">
            <a:avLst/>
          </a:prstGeom>
        </p:spPr>
      </p:pic>
    </p:spTree>
    <p:extLst>
      <p:ext uri="{BB962C8B-B14F-4D97-AF65-F5344CB8AC3E}">
        <p14:creationId xmlns:p14="http://schemas.microsoft.com/office/powerpoint/2010/main" val="376267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6FBB9E-6B22-4224-9B68-3FA501F243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6" y="1051560"/>
            <a:ext cx="9102609" cy="4754880"/>
          </a:xfrm>
        </p:spPr>
      </p:pic>
    </p:spTree>
    <p:extLst>
      <p:ext uri="{BB962C8B-B14F-4D97-AF65-F5344CB8AC3E}">
        <p14:creationId xmlns:p14="http://schemas.microsoft.com/office/powerpoint/2010/main" val="3438202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2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3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3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3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Rectangle 4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999C55-AFD3-4B77-B6E7-4C4A808F6548}"/>
              </a:ext>
            </a:extLst>
          </p:cNvPr>
          <p:cNvSpPr txBox="1"/>
          <p:nvPr/>
        </p:nvSpPr>
        <p:spPr>
          <a:xfrm>
            <a:off x="627507" y="155337"/>
            <a:ext cx="7863840" cy="431443"/>
          </a:xfrm>
          <a:prstGeom prst="rect">
            <a:avLst/>
          </a:prstGeom>
          <a:noFill/>
          <a:ln>
            <a:noFill/>
          </a:ln>
        </p:spPr>
        <p:txBody>
          <a:bodyPr vert="horz" lIns="91440" tIns="45720" rIns="91440" bIns="45720" rtlCol="0" anchor="ctr">
            <a:normAutofit fontScale="92500" lnSpcReduction="20000"/>
          </a:bodyPr>
          <a:lstStyle/>
          <a:p>
            <a:pPr algn="ctr">
              <a:lnSpc>
                <a:spcPct val="90000"/>
              </a:lnSpc>
              <a:spcBef>
                <a:spcPts val="1200"/>
              </a:spcBef>
              <a:spcAft>
                <a:spcPts val="600"/>
              </a:spcAft>
            </a:pPr>
            <a:r>
              <a:rPr lang="en-US" sz="3200" b="0" i="0" kern="1200" cap="all" dirty="0">
                <a:solidFill>
                  <a:schemeClr val="tx1"/>
                </a:solidFill>
                <a:effectLst/>
                <a:latin typeface="+mj-lt"/>
                <a:ea typeface="+mj-ea"/>
                <a:cs typeface="+mj-cs"/>
              </a:rPr>
              <a:t>GM TEAM REPORT</a:t>
            </a:r>
          </a:p>
        </p:txBody>
      </p:sp>
      <p:pic>
        <p:nvPicPr>
          <p:cNvPr id="47" name="Picture 4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15" name="TextBox 14">
            <a:extLst>
              <a:ext uri="{FF2B5EF4-FFF2-40B4-BE49-F238E27FC236}">
                <a16:creationId xmlns:a16="http://schemas.microsoft.com/office/drawing/2014/main" id="{90196179-5985-4902-ADA7-A1FCA2AD7B3E}"/>
              </a:ext>
            </a:extLst>
          </p:cNvPr>
          <p:cNvSpPr txBox="1"/>
          <p:nvPr/>
        </p:nvSpPr>
        <p:spPr>
          <a:xfrm>
            <a:off x="839228" y="1097839"/>
            <a:ext cx="7448126" cy="3913069"/>
          </a:xfrm>
          <a:prstGeom prst="rect">
            <a:avLst/>
          </a:prstGeom>
          <a:solidFill>
            <a:schemeClr val="bg1"/>
          </a:solidFill>
          <a:ln>
            <a:noFill/>
          </a:ln>
        </p:spPr>
        <p:txBody>
          <a:bodyPr vert="horz" lIns="91440" tIns="45720" rIns="91440" bIns="45720" rtlCol="0" anchor="ctr">
            <a:normAutofit fontScale="92500" lnSpcReduction="20000"/>
          </a:bodyPr>
          <a:lstStyle/>
          <a:p>
            <a:pPr>
              <a:lnSpc>
                <a:spcPct val="90000"/>
              </a:lnSpc>
              <a:spcBef>
                <a:spcPct val="0"/>
              </a:spcBef>
              <a:spcAft>
                <a:spcPts val="600"/>
              </a:spcAft>
            </a:pPr>
            <a:r>
              <a:rPr lang="en-US" sz="2400" b="0" i="0" kern="1200" cap="all" dirty="0">
                <a:solidFill>
                  <a:schemeClr val="tx1"/>
                </a:solidFill>
                <a:effectLst/>
                <a:ea typeface="+mj-ea"/>
                <a:cs typeface="+mj-cs"/>
              </a:rPr>
              <a:t>Received guidance from b &amp; f in September time period</a:t>
            </a:r>
          </a:p>
          <a:p>
            <a:pPr marL="285750" indent="-285750">
              <a:lnSpc>
                <a:spcPct val="90000"/>
              </a:lnSpc>
              <a:spcBef>
                <a:spcPct val="0"/>
              </a:spcBef>
              <a:spcAft>
                <a:spcPts val="600"/>
              </a:spcAft>
              <a:buFont typeface="Wingdings" panose="05000000000000000000" pitchFamily="2" charset="2"/>
              <a:buChar char="Ø"/>
            </a:pPr>
            <a:r>
              <a:rPr lang="en-US" sz="2000" b="0" i="0" kern="1200" cap="all" dirty="0">
                <a:solidFill>
                  <a:schemeClr val="tx1"/>
                </a:solidFill>
                <a:effectLst/>
                <a:ea typeface="+mj-ea"/>
                <a:cs typeface="+mj-cs"/>
              </a:rPr>
              <a:t>Prepare “bottom up”</a:t>
            </a:r>
          </a:p>
          <a:p>
            <a:pPr marL="285750" indent="-285750">
              <a:lnSpc>
                <a:spcPct val="90000"/>
              </a:lnSpc>
              <a:spcBef>
                <a:spcPct val="0"/>
              </a:spcBef>
              <a:spcAft>
                <a:spcPts val="600"/>
              </a:spcAft>
              <a:buFont typeface="Wingdings" panose="05000000000000000000" pitchFamily="2" charset="2"/>
              <a:buChar char="Ø"/>
            </a:pPr>
            <a:r>
              <a:rPr lang="en-US" sz="2000" cap="all" dirty="0">
                <a:ea typeface="+mj-ea"/>
                <a:cs typeface="+mj-cs"/>
              </a:rPr>
              <a:t>Department heads input</a:t>
            </a:r>
          </a:p>
          <a:p>
            <a:pPr marL="285750" indent="-285750">
              <a:lnSpc>
                <a:spcPct val="90000"/>
              </a:lnSpc>
              <a:spcBef>
                <a:spcPct val="0"/>
              </a:spcBef>
              <a:spcAft>
                <a:spcPts val="600"/>
              </a:spcAft>
              <a:buFont typeface="Wingdings" panose="05000000000000000000" pitchFamily="2" charset="2"/>
              <a:buChar char="Ø"/>
            </a:pPr>
            <a:r>
              <a:rPr lang="en-US" sz="2000" b="0" i="0" kern="1200" cap="all" dirty="0">
                <a:solidFill>
                  <a:schemeClr val="tx1"/>
                </a:solidFill>
                <a:effectLst/>
                <a:ea typeface="+mj-ea"/>
                <a:cs typeface="+mj-cs"/>
              </a:rPr>
              <a:t>I had the team review initiatives with b &amp; f over the last several months for guidance and to communicate what we were “looking at”</a:t>
            </a:r>
          </a:p>
          <a:p>
            <a:pPr marL="285750" indent="-285750">
              <a:lnSpc>
                <a:spcPct val="90000"/>
              </a:lnSpc>
              <a:spcBef>
                <a:spcPct val="0"/>
              </a:spcBef>
              <a:spcAft>
                <a:spcPts val="600"/>
              </a:spcAft>
              <a:buFont typeface="Wingdings" panose="05000000000000000000" pitchFamily="2" charset="2"/>
              <a:buChar char="Ø"/>
            </a:pPr>
            <a:r>
              <a:rPr lang="en-US" sz="2000" cap="all" dirty="0">
                <a:ea typeface="+mj-ea"/>
                <a:cs typeface="+mj-cs"/>
              </a:rPr>
              <a:t>Proposed Budgets “working documents” were available for distribution to B &amp; f and Board on Friday December 18th as per commitment </a:t>
            </a:r>
          </a:p>
          <a:p>
            <a:pPr marL="285750" indent="-285750">
              <a:lnSpc>
                <a:spcPct val="90000"/>
              </a:lnSpc>
              <a:spcBef>
                <a:spcPct val="0"/>
              </a:spcBef>
              <a:spcAft>
                <a:spcPts val="600"/>
              </a:spcAft>
              <a:buFont typeface="Wingdings" panose="05000000000000000000" pitchFamily="2" charset="2"/>
              <a:buChar char="Ø"/>
            </a:pPr>
            <a:r>
              <a:rPr lang="en-US" sz="2000" b="0" i="0" kern="1200" cap="all" dirty="0">
                <a:solidFill>
                  <a:schemeClr val="tx1"/>
                </a:solidFill>
                <a:effectLst/>
                <a:ea typeface="+mj-ea"/>
                <a:cs typeface="+mj-cs"/>
              </a:rPr>
              <a:t>There are challenges, variable, options that need to be (vetted) discussed independently vs. imbedded in the work papers.</a:t>
            </a:r>
          </a:p>
          <a:p>
            <a:pPr marL="285750" indent="-285750">
              <a:lnSpc>
                <a:spcPct val="90000"/>
              </a:lnSpc>
              <a:spcBef>
                <a:spcPct val="0"/>
              </a:spcBef>
              <a:spcAft>
                <a:spcPts val="600"/>
              </a:spcAft>
              <a:buFont typeface="Wingdings" panose="05000000000000000000" pitchFamily="2" charset="2"/>
              <a:buChar char="Ø"/>
            </a:pPr>
            <a:r>
              <a:rPr lang="en-US" sz="2000" cap="all" dirty="0">
                <a:ea typeface="+mj-ea"/>
                <a:cs typeface="+mj-cs"/>
              </a:rPr>
              <a:t>Covid-19 initiatives, rising salary and benefit costs and PPP favorability have been highlighted</a:t>
            </a:r>
            <a:endParaRPr lang="en-US" b="0" i="0" kern="1200" cap="all" dirty="0">
              <a:solidFill>
                <a:schemeClr val="tx1"/>
              </a:solidFill>
              <a:effectLst/>
              <a:ea typeface="+mj-ea"/>
              <a:cs typeface="+mj-cs"/>
            </a:endParaRPr>
          </a:p>
        </p:txBody>
      </p:sp>
    </p:spTree>
    <p:extLst>
      <p:ext uri="{BB962C8B-B14F-4D97-AF65-F5344CB8AC3E}">
        <p14:creationId xmlns:p14="http://schemas.microsoft.com/office/powerpoint/2010/main" val="7076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2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3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3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3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Rectangle 4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3" name="TextBox 2">
            <a:extLst>
              <a:ext uri="{FF2B5EF4-FFF2-40B4-BE49-F238E27FC236}">
                <a16:creationId xmlns:a16="http://schemas.microsoft.com/office/drawing/2014/main" id="{E8999C55-AFD3-4B77-B6E7-4C4A808F6548}"/>
              </a:ext>
            </a:extLst>
          </p:cNvPr>
          <p:cNvSpPr txBox="1"/>
          <p:nvPr/>
        </p:nvSpPr>
        <p:spPr>
          <a:xfrm>
            <a:off x="383177" y="437295"/>
            <a:ext cx="8412480" cy="539159"/>
          </a:xfrm>
          <a:prstGeom prst="rect">
            <a:avLst/>
          </a:prstGeom>
          <a:solidFill>
            <a:schemeClr val="bg1"/>
          </a:solidFill>
          <a:ln>
            <a:noFill/>
          </a:ln>
        </p:spPr>
        <p:txBody>
          <a:bodyPr vert="horz" lIns="91440" tIns="45720" rIns="91440" bIns="45720" rtlCol="0" anchor="ctr">
            <a:normAutofit/>
          </a:bodyPr>
          <a:lstStyle/>
          <a:p>
            <a:pPr algn="ctr">
              <a:lnSpc>
                <a:spcPct val="90000"/>
              </a:lnSpc>
              <a:spcBef>
                <a:spcPts val="1200"/>
              </a:spcBef>
              <a:spcAft>
                <a:spcPts val="600"/>
              </a:spcAft>
            </a:pPr>
            <a:r>
              <a:rPr lang="en-US" sz="3200" b="0" i="0" kern="1200" cap="all" dirty="0">
                <a:solidFill>
                  <a:schemeClr val="tx1"/>
                </a:solidFill>
                <a:effectLst/>
                <a:latin typeface="+mj-lt"/>
                <a:ea typeface="+mj-ea"/>
                <a:cs typeface="+mj-cs"/>
              </a:rPr>
              <a:t>GM TEAM REPORT </a:t>
            </a:r>
            <a:r>
              <a:rPr kumimoji="0" lang="en-US" sz="3200" b="0" i="0" u="none" strike="noStrike" kern="1200" cap="all" spc="0" normalizeH="0" baseline="0" noProof="0" dirty="0">
                <a:ln>
                  <a:noFill/>
                </a:ln>
                <a:solidFill>
                  <a:prstClr val="black"/>
                </a:solidFill>
                <a:effectLst/>
                <a:uLnTx/>
                <a:uFillTx/>
                <a:latin typeface="Gill Sans MT" panose="020B0502020104020203"/>
                <a:ea typeface="+mn-ea"/>
                <a:cs typeface="+mn-cs"/>
              </a:rPr>
              <a:t>(continued)</a:t>
            </a:r>
            <a:endParaRPr lang="en-US" sz="3200" b="0" i="0" kern="1200" cap="all" dirty="0">
              <a:solidFill>
                <a:schemeClr val="tx1"/>
              </a:solidFill>
              <a:effectLst/>
              <a:latin typeface="+mj-lt"/>
              <a:ea typeface="+mj-ea"/>
              <a:cs typeface="+mj-cs"/>
            </a:endParaRPr>
          </a:p>
        </p:txBody>
      </p:sp>
      <p:graphicFrame>
        <p:nvGraphicFramePr>
          <p:cNvPr id="2" name="Table 3">
            <a:extLst>
              <a:ext uri="{FF2B5EF4-FFF2-40B4-BE49-F238E27FC236}">
                <a16:creationId xmlns:a16="http://schemas.microsoft.com/office/drawing/2014/main" id="{6FB210BD-ACAF-4D37-88A2-189B3B22AAA5}"/>
              </a:ext>
            </a:extLst>
          </p:cNvPr>
          <p:cNvGraphicFramePr>
            <a:graphicFrameLocks noGrp="1"/>
          </p:cNvGraphicFramePr>
          <p:nvPr>
            <p:extLst>
              <p:ext uri="{D42A27DB-BD31-4B8C-83A1-F6EECF244321}">
                <p14:modId xmlns:p14="http://schemas.microsoft.com/office/powerpoint/2010/main" val="4180969239"/>
              </p:ext>
            </p:extLst>
          </p:nvPr>
        </p:nvGraphicFramePr>
        <p:xfrm>
          <a:off x="382949" y="942984"/>
          <a:ext cx="8412481" cy="4390177"/>
        </p:xfrm>
        <a:graphic>
          <a:graphicData uri="http://schemas.openxmlformats.org/drawingml/2006/table">
            <a:tbl>
              <a:tblPr firstRow="1" bandRow="1">
                <a:tableStyleId>{5C22544A-7EE6-4342-B048-85BDC9FD1C3A}</a:tableStyleId>
              </a:tblPr>
              <a:tblGrid>
                <a:gridCol w="1170753">
                  <a:extLst>
                    <a:ext uri="{9D8B030D-6E8A-4147-A177-3AD203B41FA5}">
                      <a16:colId xmlns:a16="http://schemas.microsoft.com/office/drawing/2014/main" val="2332115010"/>
                    </a:ext>
                  </a:extLst>
                </a:gridCol>
                <a:gridCol w="3620864">
                  <a:extLst>
                    <a:ext uri="{9D8B030D-6E8A-4147-A177-3AD203B41FA5}">
                      <a16:colId xmlns:a16="http://schemas.microsoft.com/office/drawing/2014/main" val="2445652462"/>
                    </a:ext>
                  </a:extLst>
                </a:gridCol>
                <a:gridCol w="3620864">
                  <a:extLst>
                    <a:ext uri="{9D8B030D-6E8A-4147-A177-3AD203B41FA5}">
                      <a16:colId xmlns:a16="http://schemas.microsoft.com/office/drawing/2014/main" val="156012329"/>
                    </a:ext>
                  </a:extLst>
                </a:gridCol>
              </a:tblGrid>
              <a:tr h="65385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FY 2020-2021 Forecast</a:t>
                      </a:r>
                      <a:endParaRPr lang="en-US" sz="2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8961092"/>
                  </a:ext>
                </a:extLst>
              </a:tr>
              <a:tr h="467040">
                <a:tc>
                  <a:txBody>
                    <a:bodyPr/>
                    <a:lstStyle/>
                    <a:p>
                      <a:pPr algn="l"/>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0" dirty="0">
                          <a:solidFill>
                            <a:schemeClr val="tx1"/>
                          </a:solidFill>
                        </a:rPr>
                        <a:t>Administration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0" dirty="0">
                          <a:solidFill>
                            <a:schemeClr val="tx1"/>
                          </a:solidFill>
                        </a:rPr>
                        <a:t>$1,037,000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685052"/>
                  </a:ext>
                </a:extLst>
              </a:tr>
              <a:tr h="46704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Aquatics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   (270,000)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112225"/>
                  </a:ext>
                </a:extLst>
              </a:tr>
              <a:tr h="46704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Beach Parking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   (202,000)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4975611"/>
                  </a:ext>
                </a:extLst>
              </a:tr>
              <a:tr h="46704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General Maintenance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   (144,000)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90695"/>
                  </a:ext>
                </a:extLst>
              </a:tr>
              <a:tr h="46704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Marinas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      63,000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4336856"/>
                  </a:ext>
                </a:extLst>
              </a:tr>
              <a:tr h="46704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Public Works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      81,000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127102"/>
                  </a:ext>
                </a:extLst>
              </a:tr>
              <a:tr h="4670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u="sng" dirty="0">
                          <a:solidFill>
                            <a:schemeClr val="tx1"/>
                          </a:solidFill>
                        </a:rPr>
                        <a:t>      85,000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9619169"/>
                  </a:ext>
                </a:extLst>
              </a:tr>
              <a:tr h="467040">
                <a:tc>
                  <a:txBody>
                    <a:bodyPr/>
                    <a:lstStyle/>
                    <a:p>
                      <a:pPr algn="l"/>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Operating Profit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solidFill>
                            <a:schemeClr val="tx1"/>
                          </a:solidFill>
                        </a:rPr>
                        <a:t>$  650,000 Favorable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28894"/>
                  </a:ext>
                </a:extLst>
              </a:tr>
            </a:tbl>
          </a:graphicData>
        </a:graphic>
      </p:graphicFrame>
      <p:cxnSp>
        <p:nvCxnSpPr>
          <p:cNvPr id="14" name="Straight Connector 13">
            <a:extLst>
              <a:ext uri="{FF2B5EF4-FFF2-40B4-BE49-F238E27FC236}">
                <a16:creationId xmlns:a16="http://schemas.microsoft.com/office/drawing/2014/main" id="{481B13E0-CE0F-4A3F-955A-206F52583385}"/>
              </a:ext>
            </a:extLst>
          </p:cNvPr>
          <p:cNvCxnSpPr/>
          <p:nvPr/>
        </p:nvCxnSpPr>
        <p:spPr>
          <a:xfrm>
            <a:off x="5190309" y="5268735"/>
            <a:ext cx="12801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94213"/>
      </p:ext>
    </p:extLst>
  </p:cSld>
  <p:clrMapOvr>
    <a:masterClrMapping/>
  </p:clrMapOvr>
</p:sld>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1706</Words>
  <Application>Microsoft Office PowerPoint</Application>
  <PresentationFormat>On-screen Show (4:3)</PresentationFormat>
  <Paragraphs>393</Paragraphs>
  <Slides>33</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33</vt:i4>
      </vt:variant>
    </vt:vector>
  </HeadingPairs>
  <TitlesOfParts>
    <vt:vector size="49" baseType="lpstr">
      <vt:lpstr>Arial</vt:lpstr>
      <vt:lpstr>Arial Black</vt:lpstr>
      <vt:lpstr>Arial Narrow</vt:lpstr>
      <vt:lpstr>Calibri</vt:lpstr>
      <vt:lpstr>Calibri Light</vt:lpstr>
      <vt:lpstr>Century Gothic</vt:lpstr>
      <vt:lpstr>Corbel</vt:lpstr>
      <vt:lpstr>Courier New</vt:lpstr>
      <vt:lpstr>Franklin Gothic Medium</vt:lpstr>
      <vt:lpstr>Gill Sans MT</vt:lpstr>
      <vt:lpstr>Symbol</vt:lpstr>
      <vt:lpstr>Wingdings</vt:lpstr>
      <vt:lpstr>Wingdings 2</vt:lpstr>
      <vt:lpstr>SIBSON CONSULTING Document</vt:lpstr>
      <vt:lpstr>Gallery</vt:lpstr>
      <vt:lpstr>Office Theme</vt:lpstr>
      <vt:lpstr>Board of Directors Meeting</vt:lpstr>
      <vt:lpstr>Approval of Agenda</vt:lpstr>
      <vt:lpstr>Approval of Minutes  November 18, 2020 – Regular Meeting November 18-19, 2020 – Closed Meeting     </vt:lpstr>
      <vt:lpstr>President’s Remarks  Larry Perrone</vt:lpstr>
      <vt:lpstr>GM team Report  John Viola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 Violation Dashboard NOVEMber </vt:lpstr>
      <vt:lpstr>WORK ORDERS NOVEMBER  </vt:lpstr>
      <vt:lpstr>Financial Change  month of OCTOBER 2020  </vt:lpstr>
      <vt:lpstr>Financial Change ytd ocToBER 2020  </vt:lpstr>
      <vt:lpstr>Detail for the Month of octoBER Favor/(Unfavorable) Vs. Budget </vt:lpstr>
      <vt:lpstr>Detail for october ytd Favor/(Unfavorable) Vs. Budget </vt:lpstr>
      <vt:lpstr>Month of NOVEMBER 2020 flash </vt:lpstr>
      <vt:lpstr>Treasurer’s Report -  Doug Parks</vt:lpstr>
      <vt:lpstr>PowerPoint Presentation</vt:lpstr>
      <vt:lpstr>PowerPoint Presentation</vt:lpstr>
      <vt:lpstr>Unaudited Reserves OCTOBER 2020 ($Millions)</vt:lpstr>
      <vt:lpstr>Reserves 4/30/21 unaudited estimate (in thousands)</vt:lpstr>
      <vt:lpstr>Public Comments</vt:lpstr>
      <vt:lpstr>Capital Purchase Requests  none</vt:lpstr>
      <vt:lpstr>CPI Violations- 5 White Cap Lane (roof maintenance) 5 White Cap Lane (house number) 18 Harbormist Circle (roof maintenance) 4 Moby Dick Dr. (roof maintenance) 28 Birdnest Dr. (roof maintenance) 62 Falconbridge Rd. (roof maintenance) 61 Falconbridge Rd. (roof maintenance) 23 Falconbridge Rd. (roof maintenance) 21 Falconbridge Rd. (roof maintenance) 42 Bramblewood Dr. (roof maintenance &amp; house number) 1 Maid Marion Lane (roof maintenance) 9 Chestnut Way (roof maintenance)</vt:lpstr>
      <vt:lpstr>unfinished Business    Second Reading – Resolution C-14 – Camilla Rogers  Board Work Group Updates – Larry Perrone   </vt:lpstr>
      <vt:lpstr>new Business  Motion – Approve Trash Removal Contract – Larry Perrone  Motion – To Approve Accounting Firm – Doug Parks  Motion – HR Policies – Colette Horn  Discussion – Jenkins Point Project – Larry Perrone </vt:lpstr>
      <vt:lpstr>Appointments -   none    </vt:lpstr>
      <vt:lpstr>Adjournment To Closed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Michelle Bennett</cp:lastModifiedBy>
  <cp:revision>13</cp:revision>
  <cp:lastPrinted>2020-12-18T13:09:46Z</cp:lastPrinted>
  <dcterms:created xsi:type="dcterms:W3CDTF">2020-12-17T14:13:26Z</dcterms:created>
  <dcterms:modified xsi:type="dcterms:W3CDTF">2020-12-19T15:04:19Z</dcterms:modified>
</cp:coreProperties>
</file>